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3"/>
  </p:notesMasterIdLst>
  <p:handoutMasterIdLst>
    <p:handoutMasterId r:id="rId74"/>
  </p:handoutMasterIdLst>
  <p:sldIdLst>
    <p:sldId id="836" r:id="rId2"/>
    <p:sldId id="806" r:id="rId3"/>
    <p:sldId id="698" r:id="rId4"/>
    <p:sldId id="738" r:id="rId5"/>
    <p:sldId id="739" r:id="rId6"/>
    <p:sldId id="844" r:id="rId7"/>
    <p:sldId id="748" r:id="rId8"/>
    <p:sldId id="737" r:id="rId9"/>
    <p:sldId id="796" r:id="rId10"/>
    <p:sldId id="740" r:id="rId11"/>
    <p:sldId id="807" r:id="rId12"/>
    <p:sldId id="741" r:id="rId13"/>
    <p:sldId id="749" r:id="rId14"/>
    <p:sldId id="742" r:id="rId15"/>
    <p:sldId id="762" r:id="rId16"/>
    <p:sldId id="833" r:id="rId17"/>
    <p:sldId id="834" r:id="rId18"/>
    <p:sldId id="835" r:id="rId19"/>
    <p:sldId id="840" r:id="rId20"/>
    <p:sldId id="843" r:id="rId21"/>
    <p:sldId id="845" r:id="rId22"/>
    <p:sldId id="846" r:id="rId23"/>
    <p:sldId id="847" r:id="rId24"/>
    <p:sldId id="809" r:id="rId25"/>
    <p:sldId id="791" r:id="rId26"/>
    <p:sldId id="792" r:id="rId27"/>
    <p:sldId id="810" r:id="rId28"/>
    <p:sldId id="811" r:id="rId29"/>
    <p:sldId id="759" r:id="rId30"/>
    <p:sldId id="808" r:id="rId31"/>
    <p:sldId id="746" r:id="rId32"/>
    <p:sldId id="794" r:id="rId33"/>
    <p:sldId id="825" r:id="rId34"/>
    <p:sldId id="790" r:id="rId35"/>
    <p:sldId id="848" r:id="rId36"/>
    <p:sldId id="751" r:id="rId37"/>
    <p:sldId id="829" r:id="rId38"/>
    <p:sldId id="763" r:id="rId39"/>
    <p:sldId id="823" r:id="rId40"/>
    <p:sldId id="824" r:id="rId41"/>
    <p:sldId id="805" r:id="rId42"/>
    <p:sldId id="816" r:id="rId43"/>
    <p:sldId id="817" r:id="rId44"/>
    <p:sldId id="818" r:id="rId45"/>
    <p:sldId id="826" r:id="rId46"/>
    <p:sldId id="827" r:id="rId47"/>
    <p:sldId id="841" r:id="rId48"/>
    <p:sldId id="842" r:id="rId49"/>
    <p:sldId id="828" r:id="rId50"/>
    <p:sldId id="752" r:id="rId51"/>
    <p:sldId id="812" r:id="rId52"/>
    <p:sldId id="813" r:id="rId53"/>
    <p:sldId id="814" r:id="rId54"/>
    <p:sldId id="815" r:id="rId55"/>
    <p:sldId id="800" r:id="rId56"/>
    <p:sldId id="849" r:id="rId57"/>
    <p:sldId id="764" r:id="rId58"/>
    <p:sldId id="760" r:id="rId59"/>
    <p:sldId id="765" r:id="rId60"/>
    <p:sldId id="766" r:id="rId61"/>
    <p:sldId id="838" r:id="rId62"/>
    <p:sldId id="837" r:id="rId63"/>
    <p:sldId id="821" r:id="rId64"/>
    <p:sldId id="822" r:id="rId65"/>
    <p:sldId id="820" r:id="rId66"/>
    <p:sldId id="798" r:id="rId67"/>
    <p:sldId id="801" r:id="rId68"/>
    <p:sldId id="802" r:id="rId69"/>
    <p:sldId id="780" r:id="rId70"/>
    <p:sldId id="777" r:id="rId71"/>
    <p:sldId id="756" r:id="rId72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6600"/>
    <a:srgbClr val="663300"/>
    <a:srgbClr val="FF6600"/>
    <a:srgbClr val="009900"/>
    <a:srgbClr val="7CB042"/>
    <a:srgbClr val="33CC33"/>
    <a:srgbClr val="336600"/>
    <a:srgbClr val="FFE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5" autoAdjust="0"/>
    <p:restoredTop sz="95268" autoAdjust="0"/>
  </p:normalViewPr>
  <p:slideViewPr>
    <p:cSldViewPr showGuides="1">
      <p:cViewPr>
        <p:scale>
          <a:sx n="37" d="100"/>
          <a:sy n="37" d="100"/>
        </p:scale>
        <p:origin x="2323" y="10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0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Explicado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A1FD-781B-41A6-B23B-C7DC6AD05C16}" type="slidenum">
              <a:rPr lang="pt-PT" smtClean="0"/>
              <a:pPr/>
              <a:t>64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92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Explicado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A1FD-781B-41A6-B23B-C7DC6AD05C16}" type="slidenum">
              <a:rPr lang="pt-PT" smtClean="0"/>
              <a:pPr/>
              <a:t>67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637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Margarida Tomé, </a:t>
            </a:r>
            <a:r>
              <a:rPr lang="pt-PT" dirty="0" err="1"/>
              <a:t>last</a:t>
            </a:r>
            <a:r>
              <a:rPr lang="pt-PT" dirty="0"/>
              <a:t> </a:t>
            </a:r>
            <a:r>
              <a:rPr lang="pt-PT" dirty="0" err="1"/>
              <a:t>revision</a:t>
            </a:r>
            <a:r>
              <a:rPr lang="pt-PT" dirty="0"/>
              <a:t>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lnSpc>
                <a:spcPts val="3360"/>
              </a:lnSpc>
              <a:spcBef>
                <a:spcPts val="600"/>
              </a:spcBef>
              <a:buFont typeface="Wingdings" pitchFamily="2" charset="2"/>
              <a:buChar char="ü"/>
              <a:defRPr sz="2800"/>
            </a:lvl1pPr>
            <a:lvl2pPr algn="just">
              <a:lnSpc>
                <a:spcPts val="3360"/>
              </a:lnSpc>
              <a:spcBef>
                <a:spcPts val="600"/>
              </a:spcBef>
              <a:defRPr sz="2400"/>
            </a:lvl2pPr>
            <a:lvl3pPr algn="just">
              <a:lnSpc>
                <a:spcPts val="3360"/>
              </a:lnSpc>
              <a:spcBef>
                <a:spcPts val="600"/>
              </a:spcBef>
              <a:defRPr sz="2000"/>
            </a:lvl3pPr>
            <a:lvl4pPr algn="just">
              <a:lnSpc>
                <a:spcPts val="3360"/>
              </a:lnSpc>
              <a:spcBef>
                <a:spcPts val="600"/>
              </a:spcBef>
              <a:defRPr sz="1800"/>
            </a:lvl4pPr>
            <a:lvl5pPr algn="just">
              <a:lnSpc>
                <a:spcPts val="336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2400"/>
              </a:spcBef>
              <a:buFont typeface="Wingdings" pitchFamily="2" charset="2"/>
              <a:buChar char="ü"/>
              <a:defRPr sz="2800"/>
            </a:lvl1pPr>
            <a:lvl2pPr marL="742950" indent="-285750" algn="just">
              <a:spcBef>
                <a:spcPts val="1200"/>
              </a:spcBef>
              <a:buFont typeface="Arial" panose="020B0604020202020204" pitchFamily="34" charset="0"/>
              <a:buChar char="&gt;"/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661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085184"/>
            <a:ext cx="10630714" cy="792088"/>
          </a:xfrm>
        </p:spPr>
        <p:txBody>
          <a:bodyPr>
            <a:normAutofit/>
          </a:bodyPr>
          <a:lstStyle>
            <a:lvl1pPr algn="r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0423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49" y="178707"/>
            <a:ext cx="11713301" cy="64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794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23/11/2023</a:t>
            </a:fld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CD1F6-3FF8-4BD1-B53B-F464B51FEA77}"/>
              </a:ext>
            </a:extLst>
          </p:cNvPr>
          <p:cNvSpPr txBox="1"/>
          <p:nvPr userDrawn="1"/>
        </p:nvSpPr>
        <p:spPr>
          <a:xfrm>
            <a:off x="8619571" y="6292195"/>
            <a:ext cx="369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Margarida Tomé, última revisão 2023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1" r:id="rId3"/>
    <p:sldLayoutId id="2147483727" r:id="rId4"/>
    <p:sldLayoutId id="2147483692" r:id="rId5"/>
    <p:sldLayoutId id="214748369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26" r:id="rId16"/>
  </p:sldLayoutIdLst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-project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-project.org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steps.com/blogs/apply-family-functions-r" TargetMode="External"/><Relationship Id="rId2" Type="http://schemas.openxmlformats.org/officeDocument/2006/relationships/hyperlink" Target="https://www.guru99.com/r-apply-sapply-tapply.html#1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ology.org/working-with-the-student-t-distribution-in-r-dt-qt-pt-r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stonsanchez.com/r4strings/formatting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tudio.com/products/rstudio/download/" TargetMode="Externa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bloggers.com/2012/12/joining-2-r-data-sets-with-different-column-names/" TargetMode="External"/><Relationship Id="rId2" Type="http://schemas.openxmlformats.org/officeDocument/2006/relationships/hyperlink" Target="https://www.r-bloggers.com/2011/05/to-attach-or-not-attach-that-is-the-question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4ds.had.co.nz/workflow-scripts.html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eeksforgeeks.org/comments-in-r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5" b="9548"/>
          <a:stretch/>
        </p:blipFill>
        <p:spPr>
          <a:xfrm>
            <a:off x="263352" y="188640"/>
            <a:ext cx="11665296" cy="6408712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t-PT" dirty="0"/>
              <a:t>R – Tratamento de dados de Inventário Florestal</a:t>
            </a:r>
          </a:p>
        </p:txBody>
      </p:sp>
    </p:spTree>
    <p:extLst>
      <p:ext uri="{BB962C8B-B14F-4D97-AF65-F5344CB8AC3E}">
        <p14:creationId xmlns:p14="http://schemas.microsoft.com/office/powerpoint/2010/main" val="25447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0FBEC1-25DC-433C-99BC-36E7A8F34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3" y="836631"/>
            <a:ext cx="8459293" cy="571656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5B5925-46BA-4240-988B-6C715605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04800"/>
            <a:ext cx="11597865" cy="387896"/>
          </a:xfrm>
        </p:spPr>
        <p:txBody>
          <a:bodyPr>
            <a:noAutofit/>
          </a:bodyPr>
          <a:lstStyle/>
          <a:p>
            <a:r>
              <a:rPr lang="pt-PT" sz="3000" dirty="0"/>
              <a:t> Interface do </a:t>
            </a:r>
            <a:r>
              <a:rPr lang="pt-PT" sz="3000" dirty="0" err="1"/>
              <a:t>Rstudio</a:t>
            </a:r>
            <a:r>
              <a:rPr lang="pt-PT" sz="3000" dirty="0"/>
              <a:t> com o R – </a:t>
            </a:r>
            <a:r>
              <a:rPr lang="en-GB" sz="3000" b="0" dirty="0" err="1"/>
              <a:t>tem</a:t>
            </a:r>
            <a:r>
              <a:rPr lang="en-GB" sz="3000" b="0" dirty="0"/>
              <a:t> o </a:t>
            </a:r>
            <a:r>
              <a:rPr lang="en-GB" sz="3000" b="0" dirty="0" err="1"/>
              <a:t>seguinte</a:t>
            </a:r>
            <a:r>
              <a:rPr lang="en-GB" sz="3000" b="0" dirty="0"/>
              <a:t> </a:t>
            </a:r>
            <a:r>
              <a:rPr lang="en-GB" sz="3000" b="0" dirty="0" err="1"/>
              <a:t>aspeto</a:t>
            </a:r>
            <a:endParaRPr lang="en-GB" sz="30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1DE9F-8BDC-47E9-A8F2-C8AC8A2094FA}"/>
              </a:ext>
            </a:extLst>
          </p:cNvPr>
          <p:cNvSpPr txBox="1"/>
          <p:nvPr/>
        </p:nvSpPr>
        <p:spPr>
          <a:xfrm>
            <a:off x="3143672" y="27809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Consola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E8EB5-3B98-4733-BE52-1FD02E6961ED}"/>
              </a:ext>
            </a:extLst>
          </p:cNvPr>
          <p:cNvSpPr txBox="1"/>
          <p:nvPr/>
        </p:nvSpPr>
        <p:spPr>
          <a:xfrm>
            <a:off x="8140012" y="3748566"/>
            <a:ext cx="267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Ficheiros &amp; mais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A6096-A024-4096-9CA2-ACC2484B4DB0}"/>
              </a:ext>
            </a:extLst>
          </p:cNvPr>
          <p:cNvSpPr txBox="1"/>
          <p:nvPr/>
        </p:nvSpPr>
        <p:spPr>
          <a:xfrm>
            <a:off x="8112224" y="20416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“</a:t>
            </a:r>
            <a:r>
              <a:rPr lang="pt-PT" sz="2800" b="1" dirty="0" err="1">
                <a:solidFill>
                  <a:srgbClr val="008000"/>
                </a:solidFill>
              </a:rPr>
              <a:t>Environment</a:t>
            </a:r>
            <a:r>
              <a:rPr lang="pt-PT" sz="2800" b="1" dirty="0">
                <a:solidFill>
                  <a:srgbClr val="008000"/>
                </a:solidFill>
              </a:rPr>
              <a:t>”</a:t>
            </a:r>
            <a:endParaRPr lang="en-GB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2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C92076-F00D-4BAD-82F3-EC38DB1C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O ambiente do </a:t>
            </a:r>
            <a:r>
              <a:rPr lang="pt-PT" dirty="0" err="1"/>
              <a:t>RStudio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68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Usar o R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O R pode ser usado ​​de duas maneiras:</a:t>
            </a:r>
          </a:p>
          <a:p>
            <a:pPr lvl="1"/>
            <a:r>
              <a:rPr lang="pt-PT" altLang="en-US" dirty="0"/>
              <a:t>digitando as instruções na consola, uma após a outra, no comando R (após &gt;)</a:t>
            </a:r>
          </a:p>
          <a:p>
            <a:pPr lvl="1"/>
            <a:r>
              <a:rPr lang="pt-PT" altLang="en-US" dirty="0"/>
              <a:t>escrevendo uma lista de comandos num ficheiro que pode ser usado sempre que necessário (um script); é assim que vamos usar o R</a:t>
            </a:r>
          </a:p>
          <a:p>
            <a:r>
              <a:rPr lang="pt-PT" altLang="en-US" dirty="0"/>
              <a:t>A melhor forma de aprender R é começar a resolver “problemas” com a ajuda de alguém que já esteja familiarizado com o R</a:t>
            </a:r>
          </a:p>
          <a:p>
            <a:r>
              <a:rPr lang="pt-PT" altLang="en-US" dirty="0"/>
              <a:t>Na interface do </a:t>
            </a:r>
            <a:r>
              <a:rPr lang="pt-PT" altLang="en-US" dirty="0" err="1"/>
              <a:t>Rstudio</a:t>
            </a:r>
            <a:r>
              <a:rPr lang="pt-PT" altLang="en-US" dirty="0"/>
              <a:t>, podemos usar a Ajuda (</a:t>
            </a:r>
            <a:r>
              <a:rPr lang="pt-PT" altLang="en-US" dirty="0" err="1"/>
              <a:t>Help</a:t>
            </a:r>
            <a:r>
              <a:rPr lang="pt-PT" altLang="en-US" dirty="0"/>
              <a:t>) que é muito poderosa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23922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AEE59D-7DCF-43EE-B844-203FEBAFC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3" y="836631"/>
            <a:ext cx="8459293" cy="571656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5B5925-46BA-4240-988B-6C715605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04800"/>
            <a:ext cx="11597865" cy="387896"/>
          </a:xfrm>
        </p:spPr>
        <p:txBody>
          <a:bodyPr>
            <a:noAutofit/>
          </a:bodyPr>
          <a:lstStyle/>
          <a:p>
            <a:r>
              <a:rPr lang="pt-PT" sz="3000" dirty="0"/>
              <a:t> Interface do </a:t>
            </a:r>
            <a:r>
              <a:rPr lang="pt-PT" sz="3000" dirty="0" err="1"/>
              <a:t>Rstudio</a:t>
            </a:r>
            <a:r>
              <a:rPr lang="pt-PT" sz="3000" dirty="0"/>
              <a:t> com o R – </a:t>
            </a:r>
            <a:r>
              <a:rPr lang="en-GB" sz="3000" b="0" dirty="0" err="1"/>
              <a:t>tem</a:t>
            </a:r>
            <a:r>
              <a:rPr lang="en-GB" sz="3000" b="0" dirty="0"/>
              <a:t> o </a:t>
            </a:r>
            <a:r>
              <a:rPr lang="en-GB" sz="3000" b="0" dirty="0" err="1"/>
              <a:t>seguinte</a:t>
            </a:r>
            <a:r>
              <a:rPr lang="en-GB" sz="3000" b="0" dirty="0"/>
              <a:t> </a:t>
            </a:r>
            <a:r>
              <a:rPr lang="en-GB" sz="3000" b="0" dirty="0" err="1"/>
              <a:t>aspeto</a:t>
            </a:r>
            <a:endParaRPr lang="en-GB" sz="30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1DE9F-8BDC-47E9-A8F2-C8AC8A2094FA}"/>
              </a:ext>
            </a:extLst>
          </p:cNvPr>
          <p:cNvSpPr txBox="1"/>
          <p:nvPr/>
        </p:nvSpPr>
        <p:spPr>
          <a:xfrm>
            <a:off x="3143672" y="27809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Consola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E8EB5-3B98-4733-BE52-1FD02E6961ED}"/>
              </a:ext>
            </a:extLst>
          </p:cNvPr>
          <p:cNvSpPr txBox="1"/>
          <p:nvPr/>
        </p:nvSpPr>
        <p:spPr>
          <a:xfrm>
            <a:off x="8140012" y="3748566"/>
            <a:ext cx="273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Ficheiros &amp; mais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A6096-A024-4096-9CA2-ACC2484B4DB0}"/>
              </a:ext>
            </a:extLst>
          </p:cNvPr>
          <p:cNvSpPr txBox="1"/>
          <p:nvPr/>
        </p:nvSpPr>
        <p:spPr>
          <a:xfrm>
            <a:off x="8112224" y="20416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“</a:t>
            </a:r>
            <a:r>
              <a:rPr lang="pt-PT" sz="2800" b="1" dirty="0" err="1">
                <a:solidFill>
                  <a:srgbClr val="008000"/>
                </a:solidFill>
              </a:rPr>
              <a:t>Environment</a:t>
            </a:r>
            <a:r>
              <a:rPr lang="pt-PT" sz="2800" b="1" dirty="0">
                <a:solidFill>
                  <a:srgbClr val="008000"/>
                </a:solidFill>
              </a:rPr>
              <a:t>”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0FF269B-298F-4FBB-A260-89A8E00673F8}"/>
              </a:ext>
            </a:extLst>
          </p:cNvPr>
          <p:cNvSpPr/>
          <p:nvPr/>
        </p:nvSpPr>
        <p:spPr>
          <a:xfrm rot="14342227">
            <a:off x="8900540" y="3652402"/>
            <a:ext cx="2476061" cy="235107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2946-769E-43BC-A208-6964990D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Os ficheiros com dados de Inventário Florestal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8241-2A63-402B-A70C-7CAE54D2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/>
          <a:p>
            <a:r>
              <a:rPr lang="en-GB" dirty="0" err="1"/>
              <a:t>Vamos</a:t>
            </a:r>
            <a:r>
              <a:rPr lang="en-GB" dirty="0"/>
              <a:t> </a:t>
            </a:r>
            <a:r>
              <a:rPr lang="en-GB" dirty="0" err="1"/>
              <a:t>aprender</a:t>
            </a:r>
            <a:r>
              <a:rPr lang="en-GB" dirty="0"/>
              <a:t> a </a:t>
            </a:r>
            <a:r>
              <a:rPr lang="en-GB" dirty="0" err="1"/>
              <a:t>utilizar</a:t>
            </a:r>
            <a:r>
              <a:rPr lang="en-GB" dirty="0"/>
              <a:t> o R para </a:t>
            </a:r>
            <a:r>
              <a:rPr lang="en-GB" dirty="0" err="1"/>
              <a:t>tratar</a:t>
            </a:r>
            <a:r>
              <a:rPr lang="en-GB" dirty="0"/>
              <a:t> dados de </a:t>
            </a:r>
            <a:r>
              <a:rPr lang="en-GB" dirty="0" err="1"/>
              <a:t>inventário</a:t>
            </a:r>
            <a:r>
              <a:rPr lang="en-GB" dirty="0"/>
              <a:t> </a:t>
            </a:r>
            <a:r>
              <a:rPr lang="en-GB" dirty="0" err="1"/>
              <a:t>florestal</a:t>
            </a:r>
            <a:r>
              <a:rPr lang="en-GB" dirty="0"/>
              <a:t> </a:t>
            </a:r>
            <a:r>
              <a:rPr lang="en-GB" dirty="0" err="1"/>
              <a:t>recorrendo</a:t>
            </a:r>
            <a:r>
              <a:rPr lang="en-GB" dirty="0"/>
              <a:t> a </a:t>
            </a:r>
            <a:r>
              <a:rPr lang="en-GB" dirty="0" err="1"/>
              <a:t>alguns</a:t>
            </a:r>
            <a:r>
              <a:rPr lang="en-GB" dirty="0"/>
              <a:t> </a:t>
            </a:r>
            <a:r>
              <a:rPr lang="en-GB" dirty="0" err="1"/>
              <a:t>ficheiros</a:t>
            </a:r>
            <a:r>
              <a:rPr lang="en-GB" dirty="0"/>
              <a:t>:</a:t>
            </a:r>
          </a:p>
          <a:p>
            <a:pPr lvl="1"/>
            <a:r>
              <a:rPr lang="pt-PT" b="1" dirty="0">
                <a:solidFill>
                  <a:srgbClr val="008000"/>
                </a:solidFill>
              </a:rPr>
              <a:t>Ec_Alentejo.xlsx</a:t>
            </a:r>
            <a:r>
              <a:rPr lang="pt-PT" dirty="0"/>
              <a:t> – dados de um inventário florestal realizado num povoamento de eucalipto na zona de Mértola (amostragem simples)</a:t>
            </a:r>
            <a:endParaRPr lang="en-GB" dirty="0"/>
          </a:p>
          <a:p>
            <a:pPr lvl="1"/>
            <a:r>
              <a:rPr lang="en-GB" b="1" dirty="0">
                <a:solidFill>
                  <a:srgbClr val="008000"/>
                </a:solidFill>
              </a:rPr>
              <a:t>FotoPontos_IFN5.xlsx </a:t>
            </a:r>
            <a:r>
              <a:rPr lang="en-GB" dirty="0"/>
              <a:t>– dados da </a:t>
            </a:r>
            <a:r>
              <a:rPr lang="en-GB" dirty="0" err="1"/>
              <a:t>amostragem</a:t>
            </a:r>
            <a:r>
              <a:rPr lang="en-GB" dirty="0"/>
              <a:t> </a:t>
            </a:r>
            <a:r>
              <a:rPr lang="en-GB" dirty="0" err="1"/>
              <a:t>qualitativa</a:t>
            </a:r>
            <a:r>
              <a:rPr lang="en-GB" dirty="0"/>
              <a:t> para </a:t>
            </a:r>
            <a:r>
              <a:rPr lang="en-GB" dirty="0" err="1"/>
              <a:t>avaliação</a:t>
            </a:r>
            <a:r>
              <a:rPr lang="en-GB" dirty="0"/>
              <a:t> de </a:t>
            </a:r>
            <a:r>
              <a:rPr lang="en-GB" dirty="0" err="1"/>
              <a:t>áreas</a:t>
            </a:r>
            <a:r>
              <a:rPr lang="en-GB" dirty="0"/>
              <a:t> das </a:t>
            </a:r>
            <a:r>
              <a:rPr lang="en-GB" dirty="0" err="1"/>
              <a:t>espécies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Portugal (</a:t>
            </a:r>
            <a:r>
              <a:rPr lang="en-GB" dirty="0" err="1"/>
              <a:t>Inventário</a:t>
            </a:r>
            <a:r>
              <a:rPr lang="en-GB" dirty="0"/>
              <a:t> </a:t>
            </a:r>
            <a:r>
              <a:rPr lang="en-GB" dirty="0" err="1"/>
              <a:t>Florestal</a:t>
            </a:r>
            <a:r>
              <a:rPr lang="en-GB" dirty="0"/>
              <a:t> Nacional)</a:t>
            </a:r>
          </a:p>
          <a:p>
            <a:pPr lvl="1"/>
            <a:r>
              <a:rPr lang="en-GB" b="1" dirty="0">
                <a:solidFill>
                  <a:srgbClr val="008000"/>
                </a:solidFill>
              </a:rPr>
              <a:t>Pb_Pm_Amieira.xlsx </a:t>
            </a:r>
            <a:r>
              <a:rPr lang="en-GB" dirty="0"/>
              <a:t>– dados do </a:t>
            </a:r>
            <a:r>
              <a:rPr lang="en-GB" dirty="0" err="1"/>
              <a:t>inventário</a:t>
            </a:r>
            <a:r>
              <a:rPr lang="en-GB" dirty="0"/>
              <a:t> </a:t>
            </a:r>
            <a:r>
              <a:rPr lang="en-GB" dirty="0" err="1"/>
              <a:t>florestal</a:t>
            </a:r>
            <a:r>
              <a:rPr lang="en-GB" dirty="0"/>
              <a:t> da Mata da </a:t>
            </a:r>
            <a:r>
              <a:rPr lang="en-GB" dirty="0" err="1"/>
              <a:t>Amieira</a:t>
            </a:r>
            <a:r>
              <a:rPr lang="en-GB" dirty="0"/>
              <a:t> (</a:t>
            </a:r>
            <a:r>
              <a:rPr lang="en-GB" dirty="0" err="1"/>
              <a:t>amostragem</a:t>
            </a:r>
            <a:r>
              <a:rPr lang="en-GB" dirty="0"/>
              <a:t> </a:t>
            </a:r>
            <a:r>
              <a:rPr lang="en-GB" dirty="0" err="1"/>
              <a:t>estratificada</a:t>
            </a:r>
            <a:r>
              <a:rPr lang="en-GB" dirty="0"/>
              <a:t>)</a:t>
            </a:r>
          </a:p>
          <a:p>
            <a:pPr lvl="1"/>
            <a:r>
              <a:rPr lang="en-GB" b="1" dirty="0">
                <a:solidFill>
                  <a:srgbClr val="008000"/>
                </a:solidFill>
              </a:rPr>
              <a:t>Sb_Pb_Pm_Chamusca.xlsx</a:t>
            </a:r>
            <a:r>
              <a:rPr lang="en-GB" dirty="0"/>
              <a:t> – dados do </a:t>
            </a:r>
            <a:r>
              <a:rPr lang="en-GB" dirty="0" err="1"/>
              <a:t>inventário</a:t>
            </a:r>
            <a:r>
              <a:rPr lang="en-GB" dirty="0"/>
              <a:t> </a:t>
            </a:r>
            <a:r>
              <a:rPr lang="en-GB" dirty="0" err="1"/>
              <a:t>florestal</a:t>
            </a:r>
            <a:r>
              <a:rPr lang="en-GB" dirty="0"/>
              <a:t> de um </a:t>
            </a:r>
            <a:r>
              <a:rPr lang="en-GB" dirty="0" err="1"/>
              <a:t>povoamento</a:t>
            </a:r>
            <a:r>
              <a:rPr lang="en-GB" dirty="0"/>
              <a:t> </a:t>
            </a:r>
            <a:r>
              <a:rPr lang="en-GB" dirty="0" err="1"/>
              <a:t>misto</a:t>
            </a:r>
            <a:r>
              <a:rPr lang="en-GB" dirty="0"/>
              <a:t> e </a:t>
            </a:r>
            <a:r>
              <a:rPr lang="en-GB" dirty="0" err="1"/>
              <a:t>estratificado</a:t>
            </a:r>
            <a:r>
              <a:rPr lang="en-GB" dirty="0"/>
              <a:t> no concelho da </a:t>
            </a:r>
            <a:r>
              <a:rPr lang="en-GB" dirty="0" err="1"/>
              <a:t>Chamusca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1DE7-F19C-4DE0-8474-6230A23B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 </a:t>
            </a:r>
            <a:r>
              <a:rPr lang="pt-PT" i="1" dirty="0" err="1"/>
              <a:t>workspace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D69E-DC67-4374-A878-0F899951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 </a:t>
            </a:r>
            <a:r>
              <a:rPr lang="en-GB" i="1" dirty="0"/>
              <a:t>workspace</a:t>
            </a:r>
            <a:r>
              <a:rPr lang="en-GB" dirty="0"/>
              <a:t> </a:t>
            </a:r>
            <a:r>
              <a:rPr lang="pt-PT" dirty="0"/>
              <a:t>é o ambiente de trabalho do R onde os ficheiros de dados e os objetos R definidos pelo utilizador (vetores, matrizes, tabelas, listas, funções) estão localizados</a:t>
            </a:r>
            <a:endParaRPr lang="en-GB" dirty="0"/>
          </a:p>
          <a:p>
            <a:r>
              <a:rPr lang="pt-PT" dirty="0"/>
              <a:t>Funções relacionadas com o </a:t>
            </a:r>
            <a:r>
              <a:rPr lang="pt-PT" i="1" dirty="0" err="1"/>
              <a:t>workspace</a:t>
            </a:r>
            <a:endParaRPr lang="en-GB" i="1" dirty="0"/>
          </a:p>
          <a:p>
            <a:pPr lvl="1"/>
            <a:r>
              <a:rPr lang="en-GB" i="1" dirty="0" err="1">
                <a:solidFill>
                  <a:schemeClr val="accent5"/>
                </a:solidFill>
              </a:rPr>
              <a:t>getwd</a:t>
            </a:r>
            <a:r>
              <a:rPr lang="en-GB" i="1" dirty="0">
                <a:solidFill>
                  <a:schemeClr val="accent5"/>
                </a:solidFill>
              </a:rPr>
              <a:t>()  </a:t>
            </a:r>
            <a:r>
              <a:rPr lang="en-GB" dirty="0">
                <a:solidFill>
                  <a:schemeClr val="accent3"/>
                </a:solidFill>
              </a:rPr>
              <a:t># </a:t>
            </a:r>
            <a:r>
              <a:rPr lang="en-GB" dirty="0" err="1">
                <a:solidFill>
                  <a:schemeClr val="accent3"/>
                </a:solidFill>
              </a:rPr>
              <a:t>mostra</a:t>
            </a:r>
            <a:r>
              <a:rPr lang="en-GB" dirty="0">
                <a:solidFill>
                  <a:schemeClr val="accent3"/>
                </a:solidFill>
              </a:rPr>
              <a:t> o </a:t>
            </a:r>
            <a:r>
              <a:rPr lang="en-GB" i="1" dirty="0">
                <a:solidFill>
                  <a:schemeClr val="accent3"/>
                </a:solidFill>
              </a:rPr>
              <a:t>workspace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corrente</a:t>
            </a:r>
            <a:endParaRPr lang="en-GB" dirty="0">
              <a:solidFill>
                <a:schemeClr val="accent3"/>
              </a:solidFill>
            </a:endParaRPr>
          </a:p>
          <a:p>
            <a:pPr lvl="1" algn="l"/>
            <a:r>
              <a:rPr lang="pt-PT" i="1" dirty="0" err="1">
                <a:solidFill>
                  <a:schemeClr val="accent5"/>
                </a:solidFill>
              </a:rPr>
              <a:t>setwd</a:t>
            </a:r>
            <a:r>
              <a:rPr lang="pt-PT" i="1" dirty="0">
                <a:solidFill>
                  <a:schemeClr val="accent5"/>
                </a:solidFill>
              </a:rPr>
              <a:t>()</a:t>
            </a:r>
            <a:r>
              <a:rPr lang="pt-PT" dirty="0">
                <a:solidFill>
                  <a:schemeClr val="accent5"/>
                </a:solidFill>
              </a:rPr>
              <a:t>  </a:t>
            </a:r>
            <a:r>
              <a:rPr lang="pt-PT" dirty="0">
                <a:solidFill>
                  <a:schemeClr val="accent3"/>
                </a:solidFill>
              </a:rPr>
              <a:t># muda o </a:t>
            </a:r>
            <a:r>
              <a:rPr lang="pt-PT" i="1" dirty="0" err="1">
                <a:solidFill>
                  <a:schemeClr val="accent3"/>
                </a:solidFill>
              </a:rPr>
              <a:t>workspace</a:t>
            </a:r>
            <a:r>
              <a:rPr lang="pt-PT" dirty="0">
                <a:solidFill>
                  <a:schemeClr val="accent3"/>
                </a:solidFill>
              </a:rPr>
              <a:t> para outra pasta</a:t>
            </a:r>
            <a:endParaRPr lang="en-GB" dirty="0">
              <a:solidFill>
                <a:schemeClr val="accent3"/>
              </a:solidFill>
            </a:endParaRPr>
          </a:p>
          <a:p>
            <a:pPr marL="914400" lvl="2" indent="0" algn="l">
              <a:buNone/>
            </a:pPr>
            <a:r>
              <a:rPr lang="en-GB" dirty="0" err="1">
                <a:solidFill>
                  <a:schemeClr val="accent5"/>
                </a:solidFill>
              </a:rPr>
              <a:t>setwd</a:t>
            </a:r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("G:\\Shared drives\\Ensino\\</a:t>
            </a:r>
            <a:r>
              <a:rPr lang="en-GB" dirty="0" err="1">
                <a:solidFill>
                  <a:schemeClr val="accent5"/>
                </a:solidFill>
              </a:rPr>
              <a:t>InventarioFlorestal</a:t>
            </a:r>
            <a:r>
              <a:rPr lang="en-GB" dirty="0">
                <a:solidFill>
                  <a:schemeClr val="accent5"/>
                </a:solidFill>
              </a:rPr>
              <a:t>\\</a:t>
            </a:r>
            <a:r>
              <a:rPr lang="en-GB" dirty="0" err="1">
                <a:solidFill>
                  <a:schemeClr val="accent5"/>
                </a:solidFill>
              </a:rPr>
              <a:t>MaterialDeEstudo</a:t>
            </a:r>
            <a:r>
              <a:rPr lang="en-GB" dirty="0" smtClean="0">
                <a:solidFill>
                  <a:schemeClr val="accent5"/>
                </a:solidFill>
              </a:rPr>
              <a:t>")</a:t>
            </a:r>
          </a:p>
          <a:p>
            <a:pPr marL="914400" lvl="2" indent="0" algn="l">
              <a:buNone/>
            </a:pPr>
            <a:endParaRPr lang="en-GB" dirty="0"/>
          </a:p>
          <a:p>
            <a:pPr marL="457200" lvl="1" indent="0" algn="l">
              <a:buNone/>
            </a:pPr>
            <a:r>
              <a:rPr lang="pt-PT" dirty="0"/>
              <a:t>   (</a:t>
            </a:r>
            <a:r>
              <a:rPr lang="en-GB" dirty="0" err="1" smtClean="0"/>
              <a:t>notem</a:t>
            </a:r>
            <a:r>
              <a:rPr lang="en-GB" dirty="0" smtClean="0"/>
              <a:t>: </a:t>
            </a:r>
            <a:r>
              <a:rPr lang="en-GB" dirty="0"/>
              <a:t>o \\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vez</a:t>
            </a:r>
            <a:r>
              <a:rPr lang="en-GB" dirty="0"/>
              <a:t> de \; </a:t>
            </a:r>
            <a:r>
              <a:rPr lang="en-GB" dirty="0" err="1"/>
              <a:t>também</a:t>
            </a:r>
            <a:r>
              <a:rPr lang="en-GB" dirty="0"/>
              <a:t> é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usar</a:t>
            </a:r>
            <a:r>
              <a:rPr lang="en-GB" dirty="0"/>
              <a:t> /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vez</a:t>
            </a:r>
            <a:r>
              <a:rPr lang="en-GB" dirty="0"/>
              <a:t> de \\)</a:t>
            </a:r>
          </a:p>
        </p:txBody>
      </p:sp>
    </p:spTree>
    <p:extLst>
      <p:ext uri="{BB962C8B-B14F-4D97-AF65-F5344CB8AC3E}">
        <p14:creationId xmlns:p14="http://schemas.microsoft.com/office/powerpoint/2010/main" val="35245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F13B-AE61-40EF-BF04-24754EBD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Comandos para modificar o </a:t>
            </a:r>
            <a:r>
              <a:rPr lang="pt-PT" i="1" dirty="0" err="1"/>
              <a:t>workspace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E3AB-B808-4589-B954-4F11C5267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&gt;"/>
            </a:pPr>
            <a:r>
              <a:rPr lang="en-US" dirty="0" err="1">
                <a:solidFill>
                  <a:schemeClr val="accent5"/>
                </a:solidFill>
              </a:rPr>
              <a:t>list.files</a:t>
            </a:r>
            <a:r>
              <a:rPr lang="en-US" dirty="0">
                <a:solidFill>
                  <a:schemeClr val="accent5"/>
                </a:solidFill>
              </a:rPr>
              <a:t>() </a:t>
            </a:r>
            <a:r>
              <a:rPr lang="en-US" dirty="0"/>
              <a:t>– </a:t>
            </a:r>
            <a:r>
              <a:rPr lang="en-US" dirty="0" err="1"/>
              <a:t>comando</a:t>
            </a:r>
            <a:r>
              <a:rPr lang="en-US" dirty="0"/>
              <a:t> que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objetos</a:t>
            </a:r>
            <a:r>
              <a:rPr lang="en-US" dirty="0"/>
              <a:t> que </a:t>
            </a:r>
            <a:r>
              <a:rPr lang="en-US" dirty="0" err="1"/>
              <a:t>estão</a:t>
            </a:r>
            <a:r>
              <a:rPr lang="en-US" dirty="0"/>
              <a:t> no </a:t>
            </a:r>
            <a:r>
              <a:rPr lang="en-US" i="1" dirty="0"/>
              <a:t>workspace</a:t>
            </a:r>
          </a:p>
          <a:p>
            <a:pPr>
              <a:buFont typeface="Calibri" panose="020F0502020204030204" pitchFamily="34" charset="0"/>
              <a:buChar char="&gt;"/>
            </a:pPr>
            <a:r>
              <a:rPr lang="en-US" dirty="0">
                <a:solidFill>
                  <a:schemeClr val="accent5"/>
                </a:solidFill>
              </a:rPr>
              <a:t>rm(list=…) </a:t>
            </a:r>
            <a:r>
              <a:rPr lang="en-US" dirty="0"/>
              <a:t>– </a:t>
            </a:r>
            <a:r>
              <a:rPr lang="en-GB" dirty="0" err="1"/>
              <a:t>função</a:t>
            </a:r>
            <a:r>
              <a:rPr lang="en-GB" dirty="0"/>
              <a:t> que </a:t>
            </a:r>
            <a:r>
              <a:rPr lang="en-GB" dirty="0" err="1"/>
              <a:t>apaga</a:t>
            </a:r>
            <a:r>
              <a:rPr lang="en-GB" dirty="0"/>
              <a:t> do </a:t>
            </a:r>
            <a:r>
              <a:rPr lang="en-GB" i="1" dirty="0"/>
              <a:t>workspace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objectos</a:t>
            </a:r>
            <a:r>
              <a:rPr lang="en-GB" dirty="0"/>
              <a:t> </a:t>
            </a:r>
            <a:r>
              <a:rPr lang="en-GB" dirty="0" err="1"/>
              <a:t>indicados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lista</a:t>
            </a:r>
            <a:endParaRPr lang="en-GB" dirty="0"/>
          </a:p>
          <a:p>
            <a:pPr>
              <a:buFont typeface="Calibri" panose="020F0502020204030204" pitchFamily="34" charset="0"/>
              <a:buChar char="&gt;"/>
            </a:pPr>
            <a:r>
              <a:rPr lang="pt-PT" dirty="0">
                <a:solidFill>
                  <a:schemeClr val="accent5"/>
                </a:solidFill>
              </a:rPr>
              <a:t>l</a:t>
            </a:r>
            <a:r>
              <a:rPr lang="en-GB" dirty="0">
                <a:solidFill>
                  <a:schemeClr val="accent5"/>
                </a:solidFill>
              </a:rPr>
              <a:t>s() </a:t>
            </a:r>
            <a:r>
              <a:rPr lang="en-GB" dirty="0"/>
              <a:t>– commando que </a:t>
            </a:r>
            <a:r>
              <a:rPr lang="en-GB" dirty="0" err="1"/>
              <a:t>lista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objectos</a:t>
            </a:r>
            <a:r>
              <a:rPr lang="en-GB" dirty="0"/>
              <a:t> que </a:t>
            </a:r>
            <a:r>
              <a:rPr lang="en-GB" dirty="0" err="1"/>
              <a:t>estão</a:t>
            </a:r>
            <a:r>
              <a:rPr lang="en-GB" dirty="0"/>
              <a:t> no </a:t>
            </a:r>
            <a:r>
              <a:rPr lang="en-GB" i="1" dirty="0"/>
              <a:t>workspace</a:t>
            </a:r>
          </a:p>
          <a:p>
            <a:pPr>
              <a:buFont typeface="Calibri" panose="020F0502020204030204" pitchFamily="34" charset="0"/>
              <a:buChar char="&gt;"/>
            </a:pPr>
            <a:r>
              <a:rPr lang="pt-PT" dirty="0">
                <a:solidFill>
                  <a:schemeClr val="accent5"/>
                </a:solidFill>
              </a:rPr>
              <a:t>r</a:t>
            </a:r>
            <a:r>
              <a:rPr lang="en-GB" dirty="0">
                <a:solidFill>
                  <a:schemeClr val="accent5"/>
                </a:solidFill>
              </a:rPr>
              <a:t>m(list=ls()) </a:t>
            </a:r>
            <a:r>
              <a:rPr lang="en-GB" dirty="0"/>
              <a:t>– </a:t>
            </a:r>
            <a:r>
              <a:rPr lang="en-GB" dirty="0" err="1"/>
              <a:t>apaga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objetos</a:t>
            </a:r>
            <a:r>
              <a:rPr lang="en-GB" dirty="0"/>
              <a:t> que </a:t>
            </a:r>
            <a:r>
              <a:rPr lang="en-GB" dirty="0" err="1"/>
              <a:t>estão</a:t>
            </a:r>
            <a:r>
              <a:rPr lang="en-GB" dirty="0"/>
              <a:t> no </a:t>
            </a:r>
            <a:r>
              <a:rPr lang="en-GB" i="1" dirty="0"/>
              <a:t>workspace</a:t>
            </a:r>
            <a:endParaRPr lang="en-US" i="1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6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F13B-AE61-40EF-BF04-24754EBD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 </a:t>
            </a:r>
            <a:r>
              <a:rPr lang="pt-PT" i="1" dirty="0" err="1"/>
              <a:t>Relative</a:t>
            </a:r>
            <a:r>
              <a:rPr lang="pt-PT" i="1" dirty="0"/>
              <a:t> </a:t>
            </a:r>
            <a:r>
              <a:rPr lang="pt-PT" i="1" dirty="0" err="1"/>
              <a:t>paths</a:t>
            </a:r>
            <a:r>
              <a:rPr lang="pt-PT" dirty="0"/>
              <a:t> no </a:t>
            </a:r>
            <a:r>
              <a:rPr lang="pt-PT" dirty="0" err="1"/>
              <a:t>Rstudio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E3AB-B808-4589-B954-4F11C5267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0" y="1761279"/>
            <a:ext cx="11329259" cy="5001419"/>
          </a:xfrm>
        </p:spPr>
        <p:txBody>
          <a:bodyPr>
            <a:normAutofit/>
          </a:bodyPr>
          <a:lstStyle/>
          <a:p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i="1" dirty="0"/>
              <a:t>paths</a:t>
            </a:r>
            <a:r>
              <a:rPr lang="en-US" dirty="0"/>
              <a:t> (</a:t>
            </a:r>
            <a:r>
              <a:rPr lang="en-US" dirty="0" err="1"/>
              <a:t>caminhos</a:t>
            </a:r>
            <a:r>
              <a:rPr lang="en-US" dirty="0"/>
              <a:t>) </a:t>
            </a:r>
            <a:r>
              <a:rPr lang="en-US" dirty="0" err="1"/>
              <a:t>em</a:t>
            </a:r>
            <a:r>
              <a:rPr lang="en-US" dirty="0"/>
              <a:t> R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referentes</a:t>
            </a:r>
            <a:r>
              <a:rPr lang="en-US" dirty="0" smtClean="0"/>
              <a:t> à pasta de </a:t>
            </a:r>
            <a:r>
              <a:rPr lang="en-US" dirty="0" err="1" smtClean="0"/>
              <a:t>trabalho</a:t>
            </a:r>
            <a:r>
              <a:rPr lang="en-US" dirty="0" smtClean="0"/>
              <a:t> (</a:t>
            </a:r>
            <a:r>
              <a:rPr lang="en-US" i="1" dirty="0" smtClean="0"/>
              <a:t>Workspace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>
                <a:solidFill>
                  <a:schemeClr val="accent5"/>
                </a:solidFill>
              </a:rPr>
              <a:t>setwd</a:t>
            </a:r>
            <a:r>
              <a:rPr lang="en-US" dirty="0">
                <a:solidFill>
                  <a:schemeClr val="accent5"/>
                </a:solidFill>
              </a:rPr>
              <a:t>() </a:t>
            </a:r>
            <a:r>
              <a:rPr lang="en-US" dirty="0" smtClean="0"/>
              <a:t>define o </a:t>
            </a:r>
            <a:r>
              <a:rPr lang="en-US" i="1" dirty="0" smtClean="0"/>
              <a:t>Workspace</a:t>
            </a:r>
            <a:endParaRPr lang="en-US" i="1" dirty="0"/>
          </a:p>
          <a:p>
            <a:r>
              <a:rPr lang="en-US" dirty="0" smtClean="0"/>
              <a:t>O </a:t>
            </a:r>
            <a:r>
              <a:rPr lang="en-US" dirty="0" err="1" smtClean="0"/>
              <a:t>ponto</a:t>
            </a:r>
            <a:r>
              <a:rPr lang="en-US" dirty="0" smtClean="0"/>
              <a:t> “.” </a:t>
            </a:r>
            <a:r>
              <a:rPr lang="en-US" dirty="0" err="1" smtClean="0"/>
              <a:t>indica</a:t>
            </a:r>
            <a:r>
              <a:rPr lang="en-US" dirty="0" smtClean="0"/>
              <a:t> que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pasta </a:t>
            </a:r>
            <a:r>
              <a:rPr lang="en-US" dirty="0" err="1" smtClean="0"/>
              <a:t>definida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commando </a:t>
            </a:r>
            <a:r>
              <a:rPr lang="en-US" dirty="0" err="1" smtClean="0">
                <a:solidFill>
                  <a:schemeClr val="accent5"/>
                </a:solidFill>
              </a:rPr>
              <a:t>setwd</a:t>
            </a:r>
            <a:r>
              <a:rPr lang="en-US" dirty="0">
                <a:solidFill>
                  <a:schemeClr val="accent5"/>
                </a:solidFill>
              </a:rPr>
              <a:t>()  </a:t>
            </a:r>
            <a:r>
              <a:rPr lang="en-US" dirty="0" err="1" smtClean="0"/>
              <a:t>ou</a:t>
            </a:r>
            <a:r>
              <a:rPr lang="en-US" dirty="0" smtClean="0"/>
              <a:t> ‘a pasta </a:t>
            </a:r>
            <a:r>
              <a:rPr lang="en-US" dirty="0" err="1" smtClean="0"/>
              <a:t>corrente</a:t>
            </a:r>
            <a:r>
              <a:rPr lang="en-US" dirty="0" smtClean="0"/>
              <a:t>’</a:t>
            </a:r>
            <a:endParaRPr lang="en-US" b="1" dirty="0"/>
          </a:p>
          <a:p>
            <a:r>
              <a:rPr lang="en-US" dirty="0" err="1" smtClean="0"/>
              <a:t>Os</a:t>
            </a:r>
            <a:r>
              <a:rPr lang="en-US" dirty="0" smtClean="0"/>
              <a:t> 2 </a:t>
            </a:r>
            <a:r>
              <a:rPr lang="en-US" dirty="0" err="1" smtClean="0"/>
              <a:t>pontos</a:t>
            </a:r>
            <a:r>
              <a:rPr lang="en-US" dirty="0" smtClean="0"/>
              <a:t> “..” </a:t>
            </a:r>
            <a:r>
              <a:rPr lang="en-US" dirty="0" err="1" smtClean="0"/>
              <a:t>indica</a:t>
            </a:r>
            <a:r>
              <a:rPr lang="en-US" dirty="0" smtClean="0"/>
              <a:t> ‘a pasta </a:t>
            </a:r>
            <a:r>
              <a:rPr lang="en-US" dirty="0" err="1" smtClean="0"/>
              <a:t>acima</a:t>
            </a:r>
            <a:r>
              <a:rPr lang="en-US" dirty="0" smtClean="0"/>
              <a:t> da pasta </a:t>
            </a:r>
            <a:r>
              <a:rPr lang="en-US" dirty="0" err="1" smtClean="0"/>
              <a:t>corrente</a:t>
            </a:r>
            <a:r>
              <a:rPr lang="en-US" dirty="0" smtClean="0"/>
              <a:t>’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en-US" sz="800" dirty="0"/>
          </a:p>
          <a:p>
            <a:pPr marL="400050" lvl="1" indent="0">
              <a:buNone/>
            </a:pPr>
            <a:r>
              <a:rPr lang="en-US" dirty="0" smtClean="0"/>
              <a:t>Se der o commando: </a:t>
            </a:r>
            <a:r>
              <a:rPr lang="en-US" dirty="0" smtClean="0">
                <a:solidFill>
                  <a:schemeClr val="accent5"/>
                </a:solidFill>
              </a:rPr>
              <a:t>&gt; </a:t>
            </a:r>
            <a:r>
              <a:rPr lang="en-US" dirty="0" err="1">
                <a:solidFill>
                  <a:schemeClr val="accent5"/>
                </a:solidFill>
              </a:rPr>
              <a:t>setwd</a:t>
            </a:r>
            <a:r>
              <a:rPr lang="en-US" dirty="0">
                <a:solidFill>
                  <a:schemeClr val="accent5"/>
                </a:solidFill>
              </a:rPr>
              <a:t>(“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C:/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Aulas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/1_InventarioFlorestal/R</a:t>
            </a:r>
            <a:r>
              <a:rPr lang="en-US" dirty="0">
                <a:solidFill>
                  <a:schemeClr val="accent3"/>
                </a:solidFill>
              </a:rPr>
              <a:t>"</a:t>
            </a:r>
            <a:r>
              <a:rPr lang="en-US" dirty="0">
                <a:solidFill>
                  <a:schemeClr val="accent5"/>
                </a:solidFill>
              </a:rPr>
              <a:t>)</a:t>
            </a:r>
          </a:p>
          <a:p>
            <a:pPr marL="400050" lvl="1" indent="0">
              <a:buNone/>
            </a:pPr>
            <a:r>
              <a:rPr lang="pt-PT" dirty="0" smtClean="0"/>
              <a:t>Escrever </a:t>
            </a:r>
            <a:r>
              <a:rPr lang="pt-PT" dirty="0" err="1" smtClean="0">
                <a:solidFill>
                  <a:schemeClr val="accent5"/>
                </a:solidFill>
              </a:rPr>
              <a:t>setwd</a:t>
            </a:r>
            <a:r>
              <a:rPr lang="pt-PT" dirty="0">
                <a:solidFill>
                  <a:schemeClr val="accent5"/>
                </a:solidFill>
              </a:rPr>
              <a:t>(..) </a:t>
            </a:r>
            <a:r>
              <a:rPr lang="pt-PT" dirty="0" smtClean="0"/>
              <a:t>seguido de </a:t>
            </a:r>
            <a:r>
              <a:rPr lang="pt-PT" dirty="0" err="1" smtClean="0">
                <a:solidFill>
                  <a:schemeClr val="accent5"/>
                </a:solidFill>
              </a:rPr>
              <a:t>getwd</a:t>
            </a:r>
            <a:r>
              <a:rPr lang="pt-PT" dirty="0">
                <a:solidFill>
                  <a:schemeClr val="accent5"/>
                </a:solidFill>
              </a:rPr>
              <a:t>() </a:t>
            </a:r>
            <a:r>
              <a:rPr lang="pt-PT" dirty="0" smtClean="0"/>
              <a:t>o resultado vai ser</a:t>
            </a:r>
            <a:endParaRPr lang="pt-PT" dirty="0"/>
          </a:p>
          <a:p>
            <a:pPr marL="857250" lvl="2" indent="0">
              <a:buNone/>
            </a:pPr>
            <a:r>
              <a:rPr lang="pt-PT" dirty="0"/>
              <a:t>[1] </a:t>
            </a:r>
            <a:r>
              <a:rPr lang="pt-PT" dirty="0" smtClean="0">
                <a:solidFill>
                  <a:schemeClr val="accent3"/>
                </a:solidFill>
              </a:rPr>
              <a:t>"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C:/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Aulas/1_InventarioFlorestal</a:t>
            </a:r>
            <a:r>
              <a:rPr lang="en-US" dirty="0" smtClean="0">
                <a:solidFill>
                  <a:schemeClr val="accent3"/>
                </a:solidFill>
              </a:rPr>
              <a:t>"</a:t>
            </a:r>
            <a:endParaRPr lang="pt-PT" dirty="0"/>
          </a:p>
          <a:p>
            <a:pPr lvl="1"/>
            <a:endParaRPr lang="pt-PT" dirty="0"/>
          </a:p>
          <a:p>
            <a:pPr lvl="1">
              <a:buFont typeface="Calibri" panose="020F0502020204030204" pitchFamily="34" charset="0"/>
              <a:buChar char="&gt;"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79976" y="371703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&gt; </a:t>
            </a:r>
            <a:r>
              <a:rPr lang="en-US" dirty="0" err="1" smtClean="0">
                <a:solidFill>
                  <a:schemeClr val="accent5"/>
                </a:solidFill>
              </a:rPr>
              <a:t>setwd</a:t>
            </a:r>
            <a:r>
              <a:rPr lang="en-US" dirty="0">
                <a:solidFill>
                  <a:schemeClr val="accent5"/>
                </a:solidFill>
              </a:rPr>
              <a:t>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"./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DadosInventarioFlorestal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n-US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1944" y="277930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&gt; </a:t>
            </a:r>
            <a:r>
              <a:rPr lang="en-US" dirty="0" err="1" smtClean="0">
                <a:solidFill>
                  <a:schemeClr val="accent5"/>
                </a:solidFill>
              </a:rPr>
              <a:t>setwd</a:t>
            </a:r>
            <a:r>
              <a:rPr lang="en-US" dirty="0" smtClean="0">
                <a:solidFill>
                  <a:schemeClr val="accent5"/>
                </a:solidFill>
              </a:rPr>
              <a:t>(“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C:/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Aulas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/1_InventarioFlorestal/R</a:t>
            </a:r>
            <a:r>
              <a:rPr lang="en-US" dirty="0" smtClean="0">
                <a:solidFill>
                  <a:schemeClr val="accent3"/>
                </a:solidFill>
              </a:rPr>
              <a:t>"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6253" y="255868"/>
            <a:ext cx="3468385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</a:rPr>
              <a:t>C:</a:t>
            </a:r>
          </a:p>
          <a:p>
            <a:r>
              <a:rPr lang="en-US" sz="1600" b="1" dirty="0">
                <a:solidFill>
                  <a:schemeClr val="accent3"/>
                </a:solidFill>
              </a:rPr>
              <a:t> </a:t>
            </a:r>
            <a:r>
              <a:rPr lang="en-US" sz="1600" b="1" dirty="0" smtClean="0">
                <a:solidFill>
                  <a:schemeClr val="accent3"/>
                </a:solidFill>
              </a:rPr>
              <a:t>   </a:t>
            </a:r>
            <a:r>
              <a:rPr lang="en-US" sz="1600" b="1" dirty="0" err="1" smtClean="0">
                <a:solidFill>
                  <a:schemeClr val="accent3"/>
                </a:solidFill>
              </a:rPr>
              <a:t>Aulas</a:t>
            </a:r>
            <a:endParaRPr lang="en-US" sz="1600" b="1" dirty="0">
              <a:solidFill>
                <a:schemeClr val="accent3"/>
              </a:solidFill>
            </a:endParaRPr>
          </a:p>
          <a:p>
            <a:r>
              <a:rPr lang="en-US" sz="1600" b="1" dirty="0" smtClean="0">
                <a:solidFill>
                  <a:schemeClr val="accent3"/>
                </a:solidFill>
              </a:rPr>
              <a:t>        1_InventarioFlorestal</a:t>
            </a:r>
            <a:endParaRPr lang="en-US" sz="1600" b="1" dirty="0">
              <a:solidFill>
                <a:schemeClr val="accent3"/>
              </a:solidFill>
            </a:endParaRPr>
          </a:p>
          <a:p>
            <a:r>
              <a:rPr lang="en-US" sz="1600" b="1" dirty="0" smtClean="0">
                <a:solidFill>
                  <a:schemeClr val="accent3"/>
                </a:solidFill>
              </a:rPr>
              <a:t>             R</a:t>
            </a:r>
            <a:endParaRPr lang="en-US" sz="1600" b="1" dirty="0">
              <a:solidFill>
                <a:schemeClr val="accent3"/>
              </a:solidFill>
            </a:endParaRPr>
          </a:p>
          <a:p>
            <a:r>
              <a:rPr lang="en-US" sz="1600" b="1" dirty="0" smtClean="0">
                <a:solidFill>
                  <a:schemeClr val="accent3"/>
                </a:solidFill>
              </a:rPr>
              <a:t>                 </a:t>
            </a:r>
            <a:r>
              <a:rPr lang="en-US" sz="1600" b="1" dirty="0" err="1" smtClean="0">
                <a:solidFill>
                  <a:schemeClr val="accent3"/>
                </a:solidFill>
              </a:rPr>
              <a:t>DadosInventarioFlorestal</a:t>
            </a:r>
            <a:endParaRPr lang="en-US" sz="1600" b="1" dirty="0" smtClean="0">
              <a:solidFill>
                <a:schemeClr val="accent3"/>
              </a:solidFill>
            </a:endParaRPr>
          </a:p>
          <a:p>
            <a:r>
              <a:rPr lang="en-US" sz="1600" b="1" dirty="0">
                <a:solidFill>
                  <a:schemeClr val="accent3"/>
                </a:solidFill>
              </a:rPr>
              <a:t> </a:t>
            </a:r>
            <a:r>
              <a:rPr lang="en-US" sz="1600" b="1" dirty="0" smtClean="0">
                <a:solidFill>
                  <a:schemeClr val="accent3"/>
                </a:solidFill>
              </a:rPr>
              <a:t>                </a:t>
            </a:r>
            <a:r>
              <a:rPr lang="en-US" sz="1600" b="1" dirty="0" err="1" smtClean="0">
                <a:solidFill>
                  <a:schemeClr val="accent3"/>
                </a:solidFill>
              </a:rPr>
              <a:t>ScriptsR</a:t>
            </a:r>
            <a:endParaRPr lang="en-US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F13B-AE61-40EF-BF04-24754EBD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 Porque é que os caminhos relativos são preferíveis?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E3AB-B808-4589-B954-4F11C5267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Um </a:t>
            </a:r>
            <a:r>
              <a:rPr lang="en-US" b="1" dirty="0" err="1"/>
              <a:t>caminho</a:t>
            </a:r>
            <a:r>
              <a:rPr lang="en-US" b="1" dirty="0"/>
              <a:t> </a:t>
            </a:r>
            <a:r>
              <a:rPr lang="en-US" b="1" dirty="0" err="1" smtClean="0"/>
              <a:t>absoluto</a:t>
            </a:r>
            <a:r>
              <a:rPr lang="en-US" b="1" dirty="0" smtClean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certamente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do que um </a:t>
            </a:r>
            <a:r>
              <a:rPr lang="en-US" b="1" dirty="0" err="1" smtClean="0"/>
              <a:t>caminho</a:t>
            </a:r>
            <a:r>
              <a:rPr lang="en-US" b="1" dirty="0" smtClean="0"/>
              <a:t> </a:t>
            </a:r>
            <a:r>
              <a:rPr lang="en-US" b="1" dirty="0" err="1" smtClean="0"/>
              <a:t>relativo</a:t>
            </a:r>
            <a:r>
              <a:rPr lang="en-US" b="1" dirty="0" smtClean="0"/>
              <a:t> </a:t>
            </a:r>
            <a:r>
              <a:rPr lang="en-US" dirty="0"/>
              <a:t>e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i="1" dirty="0"/>
              <a:t>backslashes</a:t>
            </a:r>
            <a:r>
              <a:rPr lang="en-US" dirty="0"/>
              <a:t> que </a:t>
            </a:r>
            <a:r>
              <a:rPr lang="en-US" dirty="0" err="1"/>
              <a:t>precisarão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editadas</a:t>
            </a:r>
            <a:r>
              <a:rPr lang="en-US" dirty="0"/>
              <a:t> </a:t>
            </a:r>
            <a:r>
              <a:rPr lang="en-US" dirty="0" err="1"/>
              <a:t>dando</a:t>
            </a:r>
            <a:r>
              <a:rPr lang="en-US" dirty="0"/>
              <a:t> </a:t>
            </a:r>
            <a:r>
              <a:rPr lang="en-US" dirty="0" err="1"/>
              <a:t>margem</a:t>
            </a:r>
            <a:r>
              <a:rPr lang="en-US" dirty="0"/>
              <a:t> para que se </a:t>
            </a:r>
            <a:r>
              <a:rPr lang="en-US" dirty="0" err="1"/>
              <a:t>cometam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 smtClean="0"/>
              <a:t>erros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/>
              <a:t>alterarmos</a:t>
            </a:r>
            <a:r>
              <a:rPr lang="en-US" dirty="0"/>
              <a:t> a </a:t>
            </a:r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estrutura</a:t>
            </a:r>
            <a:r>
              <a:rPr lang="en-US" dirty="0"/>
              <a:t> de pastas, </a:t>
            </a:r>
            <a:r>
              <a:rPr lang="en-US" dirty="0" err="1"/>
              <a:t>teremos</a:t>
            </a:r>
            <a:r>
              <a:rPr lang="en-US" dirty="0"/>
              <a:t> de </a:t>
            </a:r>
            <a:r>
              <a:rPr lang="en-US" dirty="0" err="1"/>
              <a:t>rescrever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caminhos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)</a:t>
            </a:r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partilhamos</a:t>
            </a:r>
            <a:r>
              <a:rPr lang="en-US" dirty="0" smtClean="0"/>
              <a:t> </a:t>
            </a:r>
            <a:r>
              <a:rPr lang="en-US" dirty="0" err="1" smtClean="0"/>
              <a:t>ficheiros</a:t>
            </a:r>
            <a:r>
              <a:rPr lang="en-US" dirty="0" smtClean="0"/>
              <a:t> com outros </a:t>
            </a:r>
            <a:r>
              <a:rPr lang="en-US" dirty="0" err="1" smtClean="0"/>
              <a:t>utilizadores</a:t>
            </a:r>
            <a:r>
              <a:rPr lang="en-US" dirty="0" smtClean="0"/>
              <a:t> (</a:t>
            </a:r>
            <a:r>
              <a:rPr lang="en-US" dirty="0" err="1" smtClean="0"/>
              <a:t>já</a:t>
            </a:r>
            <a:r>
              <a:rPr lang="en-US" dirty="0" smtClean="0"/>
              <a:t> que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terão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de pastas, </a:t>
            </a:r>
            <a:r>
              <a:rPr lang="en-US" dirty="0" err="1" smtClean="0"/>
              <a:t>terão</a:t>
            </a:r>
            <a:r>
              <a:rPr lang="en-US" dirty="0" smtClean="0"/>
              <a:t> de </a:t>
            </a:r>
            <a:r>
              <a:rPr lang="en-US" dirty="0" err="1" smtClean="0"/>
              <a:t>rescrever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/>
              <a:t>)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9416" y="2780928"/>
            <a:ext cx="109212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G:\Shared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drives\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Ensino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\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InventarioFlorestal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\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MaterialDeEstudo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\R                      (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copiado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do explorer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diretamente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G</a:t>
            </a:r>
            <a:r>
              <a:rPr lang="en-US" dirty="0" smtClean="0">
                <a:solidFill>
                  <a:schemeClr val="accent5"/>
                </a:solidFill>
              </a:rPr>
              <a:t>:/Shared drives/</a:t>
            </a:r>
            <a:r>
              <a:rPr lang="en-US" dirty="0" err="1" smtClean="0">
                <a:solidFill>
                  <a:schemeClr val="accent5"/>
                </a:solidFill>
              </a:rPr>
              <a:t>Ensino</a:t>
            </a:r>
            <a:r>
              <a:rPr lang="en-US" dirty="0" smtClean="0">
                <a:solidFill>
                  <a:schemeClr val="accent5"/>
                </a:solidFill>
              </a:rPr>
              <a:t>/</a:t>
            </a:r>
            <a:r>
              <a:rPr lang="en-US" dirty="0" err="1" smtClean="0">
                <a:solidFill>
                  <a:schemeClr val="accent5"/>
                </a:solidFill>
              </a:rPr>
              <a:t>InventarioFlorestal</a:t>
            </a:r>
            <a:r>
              <a:rPr lang="en-US" dirty="0" smtClean="0">
                <a:solidFill>
                  <a:schemeClr val="accent5"/>
                </a:solidFill>
              </a:rPr>
              <a:t>/</a:t>
            </a:r>
            <a:r>
              <a:rPr lang="en-US" dirty="0" err="1" smtClean="0">
                <a:solidFill>
                  <a:schemeClr val="accent5"/>
                </a:solidFill>
              </a:rPr>
              <a:t>MaterialDeEstudo</a:t>
            </a:r>
            <a:r>
              <a:rPr lang="en-US" dirty="0" smtClean="0">
                <a:solidFill>
                  <a:schemeClr val="accent5"/>
                </a:solidFill>
              </a:rPr>
              <a:t>/R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ou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G</a:t>
            </a:r>
            <a:r>
              <a:rPr lang="en-US" dirty="0" smtClean="0">
                <a:solidFill>
                  <a:schemeClr val="accent5"/>
                </a:solidFill>
              </a:rPr>
              <a:t>:\\Shared </a:t>
            </a:r>
            <a:r>
              <a:rPr lang="en-US" dirty="0">
                <a:solidFill>
                  <a:schemeClr val="accent5"/>
                </a:solidFill>
              </a:rPr>
              <a:t>drives</a:t>
            </a:r>
            <a:r>
              <a:rPr lang="en-US" dirty="0" smtClean="0">
                <a:solidFill>
                  <a:schemeClr val="accent5"/>
                </a:solidFill>
              </a:rPr>
              <a:t>\\</a:t>
            </a:r>
            <a:r>
              <a:rPr lang="en-US" dirty="0" err="1" smtClean="0">
                <a:solidFill>
                  <a:schemeClr val="accent5"/>
                </a:solidFill>
              </a:rPr>
              <a:t>Ensino</a:t>
            </a:r>
            <a:r>
              <a:rPr lang="en-US" dirty="0" smtClean="0">
                <a:solidFill>
                  <a:schemeClr val="accent5"/>
                </a:solidFill>
              </a:rPr>
              <a:t>\\</a:t>
            </a:r>
            <a:r>
              <a:rPr lang="en-US" dirty="0" err="1" smtClean="0">
                <a:solidFill>
                  <a:schemeClr val="accent5"/>
                </a:solidFill>
              </a:rPr>
              <a:t>InventarioFlorestal</a:t>
            </a:r>
            <a:r>
              <a:rPr lang="en-US" dirty="0" smtClean="0">
                <a:solidFill>
                  <a:schemeClr val="accent5"/>
                </a:solidFill>
              </a:rPr>
              <a:t>\\</a:t>
            </a:r>
            <a:r>
              <a:rPr lang="en-US" dirty="0" err="1" smtClean="0">
                <a:solidFill>
                  <a:schemeClr val="accent5"/>
                </a:solidFill>
              </a:rPr>
              <a:t>MaterialDeEstudo</a:t>
            </a:r>
            <a:r>
              <a:rPr lang="en-US" dirty="0" smtClean="0">
                <a:solidFill>
                  <a:schemeClr val="accent5"/>
                </a:solidFill>
              </a:rPr>
              <a:t>\\R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9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F13B-AE61-40EF-BF04-24754EBD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 Porque é que os caminhos relativos são preferíveis?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E3AB-B808-4589-B954-4F11C5267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Um </a:t>
            </a:r>
            <a:r>
              <a:rPr lang="en-US" b="1" dirty="0" err="1"/>
              <a:t>caminho</a:t>
            </a:r>
            <a:r>
              <a:rPr lang="en-US" b="1" dirty="0"/>
              <a:t> </a:t>
            </a:r>
            <a:r>
              <a:rPr lang="en-US" b="1" dirty="0" err="1" smtClean="0"/>
              <a:t>absoluto</a:t>
            </a:r>
            <a:r>
              <a:rPr lang="en-US" b="1" dirty="0" smtClean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certamente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do que um </a:t>
            </a:r>
            <a:r>
              <a:rPr lang="en-US" b="1" dirty="0" err="1" smtClean="0"/>
              <a:t>caminho</a:t>
            </a:r>
            <a:r>
              <a:rPr lang="en-US" b="1" dirty="0" smtClean="0"/>
              <a:t> </a:t>
            </a:r>
            <a:r>
              <a:rPr lang="en-US" b="1" dirty="0" err="1" smtClean="0"/>
              <a:t>relativo</a:t>
            </a:r>
            <a:r>
              <a:rPr lang="en-US" b="1" dirty="0" smtClean="0"/>
              <a:t> </a:t>
            </a:r>
            <a:r>
              <a:rPr lang="en-US" dirty="0"/>
              <a:t>e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i="1" dirty="0"/>
              <a:t>backslashes</a:t>
            </a:r>
            <a:r>
              <a:rPr lang="en-US" dirty="0"/>
              <a:t> que </a:t>
            </a:r>
            <a:r>
              <a:rPr lang="en-US" dirty="0" err="1"/>
              <a:t>precisarão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editadas</a:t>
            </a:r>
            <a:r>
              <a:rPr lang="en-US" dirty="0"/>
              <a:t> </a:t>
            </a:r>
            <a:r>
              <a:rPr lang="en-US" dirty="0" err="1"/>
              <a:t>dando</a:t>
            </a:r>
            <a:r>
              <a:rPr lang="en-US" dirty="0"/>
              <a:t> </a:t>
            </a:r>
            <a:r>
              <a:rPr lang="en-US" dirty="0" err="1"/>
              <a:t>margem</a:t>
            </a:r>
            <a:r>
              <a:rPr lang="en-US" dirty="0"/>
              <a:t> para que se </a:t>
            </a:r>
            <a:r>
              <a:rPr lang="en-US" dirty="0" err="1"/>
              <a:t>cometam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 smtClean="0"/>
              <a:t>erros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/>
              <a:t>alterarmos</a:t>
            </a:r>
            <a:r>
              <a:rPr lang="en-US" dirty="0"/>
              <a:t> a </a:t>
            </a:r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estrutura</a:t>
            </a:r>
            <a:r>
              <a:rPr lang="en-US" dirty="0"/>
              <a:t> de pastas, </a:t>
            </a:r>
            <a:r>
              <a:rPr lang="en-US" dirty="0" err="1"/>
              <a:t>teremos</a:t>
            </a:r>
            <a:r>
              <a:rPr lang="en-US" dirty="0"/>
              <a:t> de </a:t>
            </a:r>
            <a:r>
              <a:rPr lang="en-US" dirty="0" err="1"/>
              <a:t>rescrever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caminhos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)</a:t>
            </a:r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partilhamos</a:t>
            </a:r>
            <a:r>
              <a:rPr lang="en-US" dirty="0" smtClean="0"/>
              <a:t> </a:t>
            </a:r>
            <a:r>
              <a:rPr lang="en-US" dirty="0" err="1" smtClean="0"/>
              <a:t>ficheiros</a:t>
            </a:r>
            <a:r>
              <a:rPr lang="en-US" dirty="0" smtClean="0"/>
              <a:t> com outros </a:t>
            </a:r>
            <a:r>
              <a:rPr lang="en-US" dirty="0" err="1" smtClean="0"/>
              <a:t>utilizadores</a:t>
            </a:r>
            <a:r>
              <a:rPr lang="en-US" dirty="0" smtClean="0"/>
              <a:t> (</a:t>
            </a:r>
            <a:r>
              <a:rPr lang="en-US" dirty="0" err="1" smtClean="0"/>
              <a:t>já</a:t>
            </a:r>
            <a:r>
              <a:rPr lang="en-US" dirty="0" smtClean="0"/>
              <a:t> que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terão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de pastas, </a:t>
            </a:r>
            <a:r>
              <a:rPr lang="en-US" dirty="0" err="1" smtClean="0"/>
              <a:t>terão</a:t>
            </a:r>
            <a:r>
              <a:rPr lang="en-US" dirty="0" smtClean="0"/>
              <a:t> de </a:t>
            </a:r>
            <a:r>
              <a:rPr lang="en-US" dirty="0" err="1" smtClean="0"/>
              <a:t>rescrever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/>
              <a:t>)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9416" y="2780928"/>
            <a:ext cx="10921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&gt; </a:t>
            </a:r>
            <a:r>
              <a:rPr lang="en-US" dirty="0" err="1" smtClean="0">
                <a:solidFill>
                  <a:schemeClr val="accent5"/>
                </a:solidFill>
              </a:rPr>
              <a:t>setwd</a:t>
            </a:r>
            <a:r>
              <a:rPr lang="en-US" dirty="0" smtClean="0">
                <a:solidFill>
                  <a:schemeClr val="accent5"/>
                </a:solidFill>
              </a:rPr>
              <a:t>(“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G:\Shared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drives\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Ensino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\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InventarioFlorestal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\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MaterialDeEstudo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\R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&gt; </a:t>
            </a:r>
            <a:r>
              <a:rPr lang="en-US" dirty="0" err="1">
                <a:solidFill>
                  <a:schemeClr val="accent5"/>
                </a:solidFill>
              </a:rPr>
              <a:t>setwd</a:t>
            </a:r>
            <a:r>
              <a:rPr lang="en-US" dirty="0">
                <a:solidFill>
                  <a:schemeClr val="accent5"/>
                </a:solidFill>
              </a:rPr>
              <a:t>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"./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DadosInventarioFlorestal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accent5"/>
                </a:solidFill>
              </a:rPr>
              <a:t>)                          </a:t>
            </a:r>
            <a:r>
              <a:rPr lang="en-US" b="1" i="1" dirty="0" err="1" smtClean="0"/>
              <a:t>caminho</a:t>
            </a:r>
            <a:r>
              <a:rPr lang="en-US" b="1" i="1" dirty="0" smtClean="0"/>
              <a:t> </a:t>
            </a:r>
            <a:r>
              <a:rPr lang="en-US" b="1" i="1" dirty="0" err="1" smtClean="0"/>
              <a:t>relativo</a:t>
            </a:r>
            <a:endParaRPr lang="en-US" b="1" i="1" dirty="0"/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11E3-385F-4911-B87A-A51C8355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Instalar</a:t>
            </a:r>
            <a:r>
              <a:rPr lang="en-GB" dirty="0"/>
              <a:t> o R e o RStudio</a:t>
            </a:r>
          </a:p>
        </p:txBody>
      </p:sp>
    </p:spTree>
    <p:extLst>
      <p:ext uri="{BB962C8B-B14F-4D97-AF65-F5344CB8AC3E}">
        <p14:creationId xmlns:p14="http://schemas.microsoft.com/office/powerpoint/2010/main" val="4595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Aumentar</a:t>
            </a:r>
            <a:r>
              <a:rPr lang="en-US" dirty="0" smtClean="0"/>
              <a:t> o </a:t>
            </a:r>
            <a:r>
              <a:rPr lang="en-US" dirty="0" err="1" smtClean="0"/>
              <a:t>tamanho</a:t>
            </a:r>
            <a:r>
              <a:rPr lang="en-US" dirty="0" smtClean="0"/>
              <a:t> da </a:t>
            </a:r>
            <a:r>
              <a:rPr lang="en-US" dirty="0" err="1" smtClean="0"/>
              <a:t>letra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1124744"/>
            <a:ext cx="12068744" cy="678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553046"/>
            <a:ext cx="4534293" cy="475529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8040216" y="2728680"/>
            <a:ext cx="1584176" cy="770203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6B3620-D0A2-4059-B5C3-2FF6ED9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Notas iniciais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9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iniciais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 R é </a:t>
            </a:r>
            <a:r>
              <a:rPr lang="en-US" dirty="0" err="1" smtClean="0"/>
              <a:t>sensível</a:t>
            </a:r>
            <a:r>
              <a:rPr lang="en-US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uso</a:t>
            </a:r>
            <a:r>
              <a:rPr lang="en-US" b="1" dirty="0" smtClean="0"/>
              <a:t> de </a:t>
            </a:r>
            <a:r>
              <a:rPr lang="en-US" b="1" dirty="0" err="1" smtClean="0"/>
              <a:t>maiúsculas</a:t>
            </a:r>
            <a:r>
              <a:rPr lang="en-US" b="1" dirty="0" smtClean="0"/>
              <a:t> (</a:t>
            </a:r>
            <a:r>
              <a:rPr lang="en-US" b="1" i="1" dirty="0" smtClean="0"/>
              <a:t>case-sensitive</a:t>
            </a:r>
            <a:r>
              <a:rPr lang="en-US" b="1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r>
              <a:rPr lang="en-US" dirty="0" smtClean="0">
                <a:solidFill>
                  <a:schemeClr val="accent1"/>
                </a:solidFill>
              </a:rPr>
              <a:t>View (</a:t>
            </a:r>
            <a:r>
              <a:rPr lang="en-US" i="1" dirty="0" smtClean="0">
                <a:solidFill>
                  <a:schemeClr val="accent1"/>
                </a:solidFill>
              </a:rPr>
              <a:t>dataframe.name</a:t>
            </a:r>
            <a:r>
              <a:rPr lang="en-US" dirty="0" smtClean="0">
                <a:solidFill>
                  <a:schemeClr val="accent1"/>
                </a:solidFill>
              </a:rPr>
              <a:t>)  </a:t>
            </a:r>
            <a:r>
              <a:rPr lang="en-US" dirty="0" smtClean="0">
                <a:solidFill>
                  <a:schemeClr val="accent3"/>
                </a:solidFill>
              </a:rPr>
              <a:t># </a:t>
            </a:r>
            <a:r>
              <a:rPr lang="en-US" dirty="0" err="1" smtClean="0">
                <a:solidFill>
                  <a:schemeClr val="accent3"/>
                </a:solidFill>
              </a:rPr>
              <a:t>função</a:t>
            </a:r>
            <a:r>
              <a:rPr lang="en-US" dirty="0" smtClean="0">
                <a:solidFill>
                  <a:schemeClr val="accent3"/>
                </a:solidFill>
              </a:rPr>
              <a:t> que </a:t>
            </a:r>
            <a:r>
              <a:rPr lang="en-US" dirty="0" err="1" smtClean="0">
                <a:solidFill>
                  <a:schemeClr val="accent3"/>
                </a:solidFill>
              </a:rPr>
              <a:t>faz</a:t>
            </a:r>
            <a:r>
              <a:rPr lang="en-US" dirty="0" smtClean="0">
                <a:solidFill>
                  <a:schemeClr val="accent3"/>
                </a:solidFill>
              </a:rPr>
              <a:t> o display de </a:t>
            </a:r>
            <a:r>
              <a:rPr lang="en-US" dirty="0" err="1" smtClean="0">
                <a:solidFill>
                  <a:schemeClr val="accent3"/>
                </a:solidFill>
              </a:rPr>
              <a:t>uma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tabela</a:t>
            </a:r>
            <a:r>
              <a:rPr lang="en-US" dirty="0" smtClean="0">
                <a:solidFill>
                  <a:schemeClr val="accent3"/>
                </a:solidFill>
              </a:rPr>
              <a:t> com o </a:t>
            </a:r>
            <a:r>
              <a:rPr lang="en-US" dirty="0" err="1" smtClean="0">
                <a:solidFill>
                  <a:schemeClr val="accent3"/>
                </a:solidFill>
              </a:rPr>
              <a:t>conteúdo</a:t>
            </a:r>
            <a:r>
              <a:rPr lang="en-US" dirty="0" smtClean="0">
                <a:solidFill>
                  <a:schemeClr val="accent3"/>
                </a:solidFill>
              </a:rPr>
              <a:t> da </a:t>
            </a:r>
            <a:r>
              <a:rPr lang="en-US" i="1" dirty="0" err="1" smtClean="0">
                <a:solidFill>
                  <a:schemeClr val="accent3"/>
                </a:solidFill>
              </a:rPr>
              <a:t>dataframe</a:t>
            </a:r>
            <a:endParaRPr lang="en-US" i="1" dirty="0" smtClean="0">
              <a:solidFill>
                <a:schemeClr val="accent3"/>
              </a:solidFill>
            </a:endParaRPr>
          </a:p>
          <a:p>
            <a:endParaRPr lang="en-US" i="1" dirty="0">
              <a:solidFill>
                <a:schemeClr val="accent3"/>
              </a:solidFill>
            </a:endParaRPr>
          </a:p>
          <a:p>
            <a:endParaRPr lang="en-US" i="1" dirty="0" smtClean="0">
              <a:solidFill>
                <a:schemeClr val="accent6"/>
              </a:solidFill>
            </a:endParaRPr>
          </a:p>
          <a:p>
            <a:r>
              <a:rPr lang="en-US" i="1" dirty="0" err="1" smtClean="0">
                <a:solidFill>
                  <a:schemeClr val="accent1"/>
                </a:solidFill>
              </a:rPr>
              <a:t>colnames</a:t>
            </a:r>
            <a:r>
              <a:rPr lang="en-US" i="1" dirty="0" smtClean="0">
                <a:solidFill>
                  <a:schemeClr val="accent1"/>
                </a:solidFill>
              </a:rPr>
              <a:t>(</a:t>
            </a:r>
            <a:r>
              <a:rPr lang="en-US" i="1" dirty="0" err="1">
                <a:solidFill>
                  <a:schemeClr val="accent1"/>
                </a:solidFill>
              </a:rPr>
              <a:t>E</a:t>
            </a:r>
            <a:r>
              <a:rPr lang="en-US" i="1" dirty="0" err="1" smtClean="0">
                <a:solidFill>
                  <a:schemeClr val="accent1"/>
                </a:solidFill>
              </a:rPr>
              <a:t>c</a:t>
            </a:r>
            <a:r>
              <a:rPr lang="en-US" i="1" dirty="0" smtClean="0">
                <a:solidFill>
                  <a:schemeClr val="accent1"/>
                </a:solidFill>
              </a:rPr>
              <a:t>)   </a:t>
            </a:r>
            <a:r>
              <a:rPr lang="en-US" i="1" dirty="0" smtClean="0">
                <a:solidFill>
                  <a:schemeClr val="accent3"/>
                </a:solidFill>
              </a:rPr>
              <a:t>#  </a:t>
            </a:r>
            <a:r>
              <a:rPr lang="en-US" dirty="0" err="1" smtClean="0">
                <a:solidFill>
                  <a:schemeClr val="accent3"/>
                </a:solidFill>
              </a:rPr>
              <a:t>função</a:t>
            </a:r>
            <a:r>
              <a:rPr lang="en-US" dirty="0" smtClean="0">
                <a:solidFill>
                  <a:schemeClr val="accent3"/>
                </a:solidFill>
              </a:rPr>
              <a:t> que </a:t>
            </a:r>
            <a:r>
              <a:rPr lang="en-US" dirty="0" err="1" smtClean="0">
                <a:solidFill>
                  <a:schemeClr val="accent3"/>
                </a:solidFill>
              </a:rPr>
              <a:t>escreve</a:t>
            </a:r>
            <a:r>
              <a:rPr lang="en-US" dirty="0" smtClean="0">
                <a:solidFill>
                  <a:schemeClr val="accent3"/>
                </a:solidFill>
              </a:rPr>
              <a:t> o </a:t>
            </a:r>
            <a:r>
              <a:rPr lang="en-US" dirty="0" err="1" smtClean="0">
                <a:solidFill>
                  <a:schemeClr val="accent3"/>
                </a:solidFill>
              </a:rPr>
              <a:t>nome</a:t>
            </a:r>
            <a:r>
              <a:rPr lang="en-US" dirty="0" smtClean="0">
                <a:solidFill>
                  <a:schemeClr val="accent3"/>
                </a:solidFill>
              </a:rPr>
              <a:t> das </a:t>
            </a:r>
            <a:r>
              <a:rPr lang="en-US" dirty="0" err="1" smtClean="0">
                <a:solidFill>
                  <a:schemeClr val="accent3"/>
                </a:solidFill>
              </a:rPr>
              <a:t>variáveis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presentes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na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i="1" dirty="0" err="1" smtClean="0">
                <a:solidFill>
                  <a:schemeClr val="accent3"/>
                </a:solidFill>
              </a:rPr>
              <a:t>dataframe</a:t>
            </a:r>
            <a:r>
              <a:rPr lang="en-US" i="1" dirty="0" smtClean="0">
                <a:solidFill>
                  <a:schemeClr val="accent3"/>
                </a:solidFill>
              </a:rPr>
              <a:t> “</a:t>
            </a:r>
            <a:r>
              <a:rPr lang="en-US" i="1" dirty="0" err="1" smtClean="0">
                <a:solidFill>
                  <a:schemeClr val="accent3"/>
                </a:solidFill>
              </a:rPr>
              <a:t>Ec</a:t>
            </a:r>
            <a:r>
              <a:rPr lang="en-US" i="1" dirty="0" smtClean="0">
                <a:solidFill>
                  <a:schemeClr val="accent3"/>
                </a:solidFill>
              </a:rPr>
              <a:t>”</a:t>
            </a:r>
          </a:p>
          <a:p>
            <a:endParaRPr lang="en-US" i="1" dirty="0" smtClean="0">
              <a:solidFill>
                <a:schemeClr val="accent6"/>
              </a:solidFill>
            </a:endParaRPr>
          </a:p>
          <a:p>
            <a:endParaRPr lang="en-US" i="1" dirty="0" smtClean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4021" y="3635655"/>
            <a:ext cx="10089779" cy="731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&gt; view (</a:t>
            </a:r>
            <a:r>
              <a:rPr lang="en-US" dirty="0" err="1" smtClean="0">
                <a:solidFill>
                  <a:srgbClr val="0000FF"/>
                </a:solidFill>
              </a:rPr>
              <a:t>Ec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Error in view (</a:t>
            </a:r>
            <a:r>
              <a:rPr lang="en-US" dirty="0" err="1" smtClean="0">
                <a:solidFill>
                  <a:srgbClr val="FF0000"/>
                </a:solidFill>
              </a:rPr>
              <a:t>Ec</a:t>
            </a:r>
            <a:r>
              <a:rPr lang="en-US" dirty="0" smtClean="0">
                <a:solidFill>
                  <a:srgbClr val="FF0000"/>
                </a:solidFill>
              </a:rPr>
              <a:t>) : could not find function “view”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4020" y="5589240"/>
            <a:ext cx="10089780" cy="731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colnames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Error: object ’</a:t>
            </a:r>
            <a:r>
              <a:rPr lang="en-US" dirty="0" err="1" smtClean="0">
                <a:solidFill>
                  <a:srgbClr val="FF0000"/>
                </a:solidFill>
              </a:rPr>
              <a:t>ec</a:t>
            </a:r>
            <a:r>
              <a:rPr lang="en-US" dirty="0" smtClean="0">
                <a:solidFill>
                  <a:srgbClr val="FF0000"/>
                </a:solidFill>
              </a:rPr>
              <a:t>’ not found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36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iniciais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 R é </a:t>
            </a:r>
            <a:r>
              <a:rPr lang="en-US" dirty="0" err="1"/>
              <a:t>sensível</a:t>
            </a:r>
            <a:r>
              <a:rPr lang="en-US" dirty="0"/>
              <a:t> </a:t>
            </a:r>
            <a:r>
              <a:rPr lang="en-US" b="1" dirty="0" err="1"/>
              <a:t>às</a:t>
            </a:r>
            <a:r>
              <a:rPr lang="en-US" b="1" dirty="0"/>
              <a:t> \ (/ </a:t>
            </a:r>
            <a:r>
              <a:rPr lang="en-US" b="1" dirty="0" err="1"/>
              <a:t>ou</a:t>
            </a:r>
            <a:r>
              <a:rPr lang="en-US" b="1" dirty="0"/>
              <a:t> \\)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i="1" dirty="0"/>
              <a:t>explorer </a:t>
            </a:r>
            <a:r>
              <a:rPr lang="en-US" dirty="0" err="1"/>
              <a:t>copiar</a:t>
            </a:r>
            <a:r>
              <a:rPr lang="en-US" dirty="0"/>
              <a:t> um </a:t>
            </a:r>
            <a:r>
              <a:rPr lang="en-US" dirty="0" err="1"/>
              <a:t>caminho</a:t>
            </a:r>
            <a:r>
              <a:rPr lang="en-US" dirty="0"/>
              <a:t> =&gt; </a:t>
            </a:r>
            <a:r>
              <a:rPr lang="en-US" dirty="0" err="1"/>
              <a:t>corrigir</a:t>
            </a:r>
            <a:r>
              <a:rPr lang="en-US" dirty="0"/>
              <a:t> as </a:t>
            </a:r>
            <a:r>
              <a:rPr lang="en-US" dirty="0" err="1">
                <a:solidFill>
                  <a:schemeClr val="accent6"/>
                </a:solidFill>
              </a:rPr>
              <a:t>barras</a:t>
            </a:r>
            <a:r>
              <a:rPr lang="en-US" i="1" dirty="0">
                <a:solidFill>
                  <a:schemeClr val="accent6"/>
                </a:solidFill>
              </a:rPr>
              <a:t>: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tabela</a:t>
            </a:r>
            <a:r>
              <a:rPr lang="en-US" dirty="0" smtClean="0">
                <a:solidFill>
                  <a:schemeClr val="accent3"/>
                </a:solidFill>
              </a:rPr>
              <a:t> com o </a:t>
            </a:r>
            <a:r>
              <a:rPr lang="en-US" dirty="0" err="1" smtClean="0">
                <a:solidFill>
                  <a:schemeClr val="accent3"/>
                </a:solidFill>
              </a:rPr>
              <a:t>conteúdo</a:t>
            </a:r>
            <a:r>
              <a:rPr lang="en-US" dirty="0" smtClean="0">
                <a:solidFill>
                  <a:schemeClr val="accent3"/>
                </a:solidFill>
              </a:rPr>
              <a:t> da </a:t>
            </a:r>
            <a:r>
              <a:rPr lang="en-US" i="1" dirty="0" err="1" smtClean="0">
                <a:solidFill>
                  <a:schemeClr val="accent3"/>
                </a:solidFill>
              </a:rPr>
              <a:t>dataframe</a:t>
            </a:r>
            <a:endParaRPr lang="en-US" i="1" dirty="0" smtClean="0">
              <a:solidFill>
                <a:schemeClr val="accent3"/>
              </a:solidFill>
            </a:endParaRPr>
          </a:p>
          <a:p>
            <a:endParaRPr lang="en-US" i="1" dirty="0">
              <a:solidFill>
                <a:schemeClr val="accent3"/>
              </a:solidFill>
            </a:endParaRPr>
          </a:p>
          <a:p>
            <a:endParaRPr lang="en-US" i="1" dirty="0" smtClean="0">
              <a:solidFill>
                <a:schemeClr val="accent6"/>
              </a:solidFill>
            </a:endParaRPr>
          </a:p>
          <a:p>
            <a:endParaRPr lang="en-US" i="1" dirty="0" smtClean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697" y="4833144"/>
            <a:ext cx="10384103" cy="1343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&lt; </a:t>
            </a:r>
            <a:r>
              <a:rPr lang="en-US" dirty="0" err="1" smtClean="0">
                <a:solidFill>
                  <a:srgbClr val="0000FF"/>
                </a:solidFill>
              </a:rPr>
              <a:t>setwd</a:t>
            </a:r>
            <a:r>
              <a:rPr lang="en-US" dirty="0" smtClean="0">
                <a:solidFill>
                  <a:srgbClr val="0000FF"/>
                </a:solidFill>
              </a:rPr>
              <a:t>("C:/LG_Backup/Susana/Aulas/1_InventarioFlorestal/R/Dados")</a:t>
            </a:r>
          </a:p>
          <a:p>
            <a:endParaRPr lang="en-US" sz="800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ou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sz="8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&lt; </a:t>
            </a:r>
            <a:r>
              <a:rPr lang="en-US" dirty="0" err="1" smtClean="0">
                <a:solidFill>
                  <a:srgbClr val="0000FF"/>
                </a:solidFill>
              </a:rPr>
              <a:t>setwd</a:t>
            </a:r>
            <a:r>
              <a:rPr lang="en-US" dirty="0" smtClean="0">
                <a:solidFill>
                  <a:srgbClr val="0000FF"/>
                </a:solidFill>
              </a:rPr>
              <a:t>(" </a:t>
            </a:r>
            <a:r>
              <a:rPr lang="en-US" dirty="0" smtClean="0">
                <a:solidFill>
                  <a:srgbClr val="0000FF"/>
                </a:solidFill>
              </a:rPr>
              <a:t>C:\\LG_Backup\\Susana\\Aulas\\1_InventarioFlorestal\\R\\Dados”)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25" y="3023531"/>
            <a:ext cx="7582557" cy="17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67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6B3620-D0A2-4059-B5C3-2FF6ED9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Utilização de </a:t>
            </a:r>
            <a:r>
              <a:rPr lang="pt-PT" dirty="0"/>
              <a:t>R packages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3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1DE7-F19C-4DE0-8474-6230A23B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Utilização de </a:t>
            </a:r>
            <a:r>
              <a:rPr lang="pt-PT" dirty="0"/>
              <a:t>R packages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D69E-DC67-4374-A878-0F899951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R </a:t>
            </a:r>
            <a:r>
              <a:rPr lang="en-US" b="1" dirty="0" smtClean="0">
                <a:solidFill>
                  <a:schemeClr val="accent5"/>
                </a:solidFill>
              </a:rPr>
              <a:t>packages</a:t>
            </a:r>
          </a:p>
          <a:p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chemeClr val="accent5"/>
                </a:solidFill>
              </a:rPr>
              <a:t>funções</a:t>
            </a:r>
            <a:r>
              <a:rPr lang="en-US" dirty="0" smtClean="0"/>
              <a:t> e de </a:t>
            </a:r>
            <a:r>
              <a:rPr lang="en-US" i="1" dirty="0">
                <a:solidFill>
                  <a:schemeClr val="accent5"/>
                </a:solidFill>
              </a:rPr>
              <a:t>data sets </a:t>
            </a:r>
            <a:r>
              <a:rPr lang="en-US" dirty="0" err="1" smtClean="0"/>
              <a:t>desenvolvidos</a:t>
            </a:r>
            <a:r>
              <a:rPr lang="en-US" dirty="0" smtClean="0"/>
              <a:t> pela </a:t>
            </a:r>
            <a:r>
              <a:rPr lang="en-US" dirty="0" err="1" smtClean="0"/>
              <a:t>comunidade</a:t>
            </a:r>
            <a:r>
              <a:rPr lang="en-US" dirty="0" smtClean="0"/>
              <a:t> de </a:t>
            </a:r>
            <a:r>
              <a:rPr lang="en-US" dirty="0" err="1" smtClean="0"/>
              <a:t>utilizadores</a:t>
            </a:r>
            <a:r>
              <a:rPr lang="en-US" dirty="0" smtClean="0"/>
              <a:t> de R</a:t>
            </a:r>
            <a:endParaRPr lang="en-US" dirty="0"/>
          </a:p>
          <a:p>
            <a:r>
              <a:rPr lang="en-US" dirty="0" err="1" smtClean="0"/>
              <a:t>Aumentam</a:t>
            </a:r>
            <a:r>
              <a:rPr lang="en-US" dirty="0" smtClean="0"/>
              <a:t> a </a:t>
            </a:r>
            <a:r>
              <a:rPr lang="en-US" dirty="0" err="1" smtClean="0"/>
              <a:t>capacidade</a:t>
            </a:r>
            <a:r>
              <a:rPr lang="en-US" dirty="0" smtClean="0"/>
              <a:t> do R </a:t>
            </a:r>
            <a:r>
              <a:rPr lang="en-US" dirty="0" err="1" smtClean="0"/>
              <a:t>melhorando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 e </a:t>
            </a:r>
            <a:r>
              <a:rPr lang="en-US" dirty="0" err="1" smtClean="0"/>
              <a:t>acrescentando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r>
              <a:rPr lang="en-US" dirty="0" smtClean="0"/>
              <a:t> </a:t>
            </a:r>
            <a:r>
              <a:rPr lang="en-US" dirty="0" err="1" smtClean="0"/>
              <a:t>novas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um </a:t>
            </a:r>
            <a:r>
              <a:rPr lang="en-US" dirty="0"/>
              <a:t>R package é um </a:t>
            </a:r>
            <a:r>
              <a:rPr lang="en-US" dirty="0" err="1"/>
              <a:t>conjunto</a:t>
            </a:r>
            <a:r>
              <a:rPr lang="en-US" dirty="0"/>
              <a:t> de </a:t>
            </a:r>
            <a:r>
              <a:rPr lang="en-US" dirty="0" err="1">
                <a:solidFill>
                  <a:schemeClr val="accent5"/>
                </a:solidFill>
              </a:rPr>
              <a:t>funções</a:t>
            </a:r>
            <a:r>
              <a:rPr lang="en-US" dirty="0"/>
              <a:t> </a:t>
            </a:r>
            <a:r>
              <a:rPr lang="en-US" dirty="0" err="1" smtClean="0"/>
              <a:t>reutilizaveis</a:t>
            </a:r>
            <a:r>
              <a:rPr lang="en-GB" dirty="0" smtClean="0"/>
              <a:t>, </a:t>
            </a:r>
            <a:r>
              <a:rPr lang="en-GB" dirty="0" err="1" smtClean="0"/>
              <a:t>acompanhados</a:t>
            </a:r>
            <a:r>
              <a:rPr lang="en-GB" dirty="0" smtClean="0"/>
              <a:t> de </a:t>
            </a:r>
            <a:r>
              <a:rPr lang="en-GB" dirty="0" err="1" smtClean="0">
                <a:solidFill>
                  <a:schemeClr val="accent5"/>
                </a:solidFill>
              </a:rPr>
              <a:t>documentação</a:t>
            </a:r>
            <a:r>
              <a:rPr lang="en-GB" dirty="0" smtClean="0"/>
              <a:t> que </a:t>
            </a:r>
            <a:r>
              <a:rPr lang="en-GB" dirty="0" err="1" smtClean="0"/>
              <a:t>explica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usado</a:t>
            </a:r>
            <a:r>
              <a:rPr lang="en-GB" dirty="0" smtClean="0"/>
              <a:t> e com um </a:t>
            </a:r>
            <a:r>
              <a:rPr lang="en-GB" dirty="0" err="1" smtClean="0"/>
              <a:t>conjunto</a:t>
            </a:r>
            <a:r>
              <a:rPr lang="en-GB" dirty="0" smtClean="0"/>
              <a:t> de </a:t>
            </a:r>
            <a:r>
              <a:rPr lang="en-GB" dirty="0" smtClean="0">
                <a:solidFill>
                  <a:schemeClr val="accent5"/>
                </a:solidFill>
              </a:rPr>
              <a:t>dados teste  </a:t>
            </a:r>
          </a:p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GB" dirty="0" smtClean="0"/>
              <a:t>R </a:t>
            </a:r>
            <a:r>
              <a:rPr lang="en-GB" dirty="0"/>
              <a:t>packages </a:t>
            </a:r>
          </a:p>
          <a:p>
            <a:r>
              <a:rPr lang="pt-PT" dirty="0" smtClean="0"/>
              <a:t>L</a:t>
            </a:r>
            <a:r>
              <a:rPr lang="en-GB" dirty="0" smtClean="0"/>
              <a:t>INK </a:t>
            </a:r>
            <a:r>
              <a:rPr lang="en-GB" dirty="0" err="1" smtClean="0"/>
              <a:t>interessante</a:t>
            </a:r>
            <a:r>
              <a:rPr lang="en-GB" dirty="0" smtClean="0"/>
              <a:t>: </a:t>
            </a:r>
            <a:r>
              <a:rPr lang="en-GB" dirty="0">
                <a:solidFill>
                  <a:srgbClr val="0000FF"/>
                </a:solidFill>
              </a:rPr>
              <a:t>https://r-pkgs.org/</a:t>
            </a:r>
            <a:endParaRPr lang="en-US" dirty="0">
              <a:solidFill>
                <a:srgbClr val="0000F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985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1DE7-F19C-4DE0-8474-6230A23B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Utilização de </a:t>
            </a:r>
            <a:r>
              <a:rPr lang="pt-PT" dirty="0"/>
              <a:t>R packages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D69E-DC67-4374-A878-0F899951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Como utilizar R packages</a:t>
            </a:r>
            <a:r>
              <a:rPr lang="pt-PT" dirty="0"/>
              <a:t>?</a:t>
            </a:r>
            <a:endParaRPr lang="en-GB" dirty="0"/>
          </a:p>
          <a:p>
            <a:pPr lvl="1"/>
            <a:r>
              <a:rPr lang="en-GB" dirty="0" smtClean="0"/>
              <a:t>São </a:t>
            </a:r>
            <a:r>
              <a:rPr lang="en-GB" dirty="0" err="1" smtClean="0"/>
              <a:t>intalados</a:t>
            </a:r>
            <a:r>
              <a:rPr lang="en-GB" dirty="0" smtClean="0"/>
              <a:t> a </a:t>
            </a:r>
            <a:r>
              <a:rPr lang="en-GB" dirty="0" err="1" smtClean="0"/>
              <a:t>partir</a:t>
            </a:r>
            <a:r>
              <a:rPr lang="en-GB" dirty="0" smtClean="0"/>
              <a:t> do CRAN com o </a:t>
            </a:r>
            <a:r>
              <a:rPr lang="en-GB" dirty="0" err="1" smtClean="0"/>
              <a:t>comando</a:t>
            </a:r>
            <a:r>
              <a:rPr lang="en-GB" dirty="0" smtClean="0"/>
              <a:t>  </a:t>
            </a:r>
            <a:r>
              <a:rPr lang="en-GB" dirty="0" smtClean="0">
                <a:solidFill>
                  <a:schemeClr val="accent5"/>
                </a:solidFill>
              </a:rPr>
              <a:t>&gt;</a:t>
            </a:r>
            <a:r>
              <a:rPr lang="en-GB" dirty="0" err="1" smtClean="0">
                <a:solidFill>
                  <a:schemeClr val="accent5"/>
                </a:solidFill>
              </a:rPr>
              <a:t>install.packages</a:t>
            </a:r>
            <a:r>
              <a:rPr lang="en-GB" dirty="0">
                <a:solidFill>
                  <a:schemeClr val="accent5"/>
                </a:solidFill>
              </a:rPr>
              <a:t>("x")</a:t>
            </a:r>
          </a:p>
          <a:p>
            <a:pPr lvl="1"/>
            <a:r>
              <a:rPr lang="en-GB" dirty="0" smtClean="0"/>
              <a:t>São </a:t>
            </a:r>
            <a:r>
              <a:rPr lang="en-GB" dirty="0" err="1" smtClean="0"/>
              <a:t>utilizados</a:t>
            </a:r>
            <a:r>
              <a:rPr lang="en-GB" dirty="0" smtClean="0"/>
              <a:t> no R com o commando </a:t>
            </a:r>
            <a:r>
              <a:rPr lang="en-GB" dirty="0" smtClean="0">
                <a:solidFill>
                  <a:schemeClr val="accent5"/>
                </a:solidFill>
              </a:rPr>
              <a:t>&gt; </a:t>
            </a:r>
            <a:r>
              <a:rPr lang="en-GB" dirty="0">
                <a:solidFill>
                  <a:schemeClr val="accent5"/>
                </a:solidFill>
              </a:rPr>
              <a:t>library("x")</a:t>
            </a:r>
          </a:p>
          <a:p>
            <a:pPr lvl="1"/>
            <a:r>
              <a:rPr lang="pt-PT" dirty="0" smtClean="0"/>
              <a:t>É apenas necessário instalar uma vez, mas </a:t>
            </a:r>
            <a:r>
              <a:rPr lang="pt-PT" dirty="0"/>
              <a:t>é</a:t>
            </a:r>
            <a:r>
              <a:rPr lang="pt-PT" dirty="0" smtClean="0"/>
              <a:t> necessário “chamar” o R </a:t>
            </a:r>
            <a:r>
              <a:rPr lang="en-GB" dirty="0" smtClean="0"/>
              <a:t>package com o commando </a:t>
            </a:r>
            <a:r>
              <a:rPr lang="en-GB" dirty="0" smtClean="0">
                <a:solidFill>
                  <a:schemeClr val="accent5"/>
                </a:solidFill>
              </a:rPr>
              <a:t>library</a:t>
            </a:r>
            <a:r>
              <a:rPr lang="en-GB" dirty="0">
                <a:solidFill>
                  <a:schemeClr val="accent5"/>
                </a:solidFill>
              </a:rPr>
              <a:t>(“x”) </a:t>
            </a:r>
            <a:r>
              <a:rPr lang="en-GB" dirty="0" err="1" smtClean="0"/>
              <a:t>sempre</a:t>
            </a:r>
            <a:r>
              <a:rPr lang="en-GB" dirty="0" smtClean="0"/>
              <a:t> que o </a:t>
            </a:r>
            <a:r>
              <a:rPr lang="en-GB" dirty="0" err="1" smtClean="0"/>
              <a:t>queiramos</a:t>
            </a:r>
            <a:r>
              <a:rPr lang="en-GB" dirty="0" smtClean="0"/>
              <a:t> </a:t>
            </a:r>
            <a:r>
              <a:rPr lang="en-GB" dirty="0" err="1" smtClean="0"/>
              <a:t>usar</a:t>
            </a:r>
            <a:endParaRPr lang="en-GB" dirty="0"/>
          </a:p>
          <a:p>
            <a:pPr lvl="1"/>
            <a:r>
              <a:rPr lang="en-GB" dirty="0" smtClean="0"/>
              <a:t>Para </a:t>
            </a:r>
            <a:r>
              <a:rPr lang="en-GB" dirty="0" err="1" smtClean="0"/>
              <a:t>obter</a:t>
            </a:r>
            <a:r>
              <a:rPr lang="en-GB" dirty="0" smtClean="0"/>
              <a:t> </a:t>
            </a:r>
            <a:r>
              <a:rPr lang="en-GB" dirty="0" err="1" smtClean="0"/>
              <a:t>ajuda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um R package </a:t>
            </a:r>
            <a:r>
              <a:rPr lang="en-GB" dirty="0" err="1" smtClean="0"/>
              <a:t>usar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comandos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package?x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>
                <a:solidFill>
                  <a:schemeClr val="accent5"/>
                </a:solidFill>
              </a:rPr>
              <a:t>help(package = "x")</a:t>
            </a:r>
          </a:p>
          <a:p>
            <a:pPr lvl="1"/>
            <a:endParaRPr lang="pt-PT" dirty="0"/>
          </a:p>
          <a:p>
            <a:pPr lvl="1"/>
            <a:r>
              <a:rPr lang="pt-PT" dirty="0" smtClean="0"/>
              <a:t>Sugestão: criar um</a:t>
            </a:r>
            <a:r>
              <a:rPr lang="en-GB" dirty="0" smtClean="0"/>
              <a:t> </a:t>
            </a:r>
            <a:r>
              <a:rPr lang="en-GB" dirty="0"/>
              <a:t>script “</a:t>
            </a:r>
            <a:r>
              <a:rPr lang="en-GB" dirty="0" err="1"/>
              <a:t>InstallPackages.R</a:t>
            </a:r>
            <a:r>
              <a:rPr lang="en-GB" dirty="0"/>
              <a:t>” </a:t>
            </a:r>
            <a:r>
              <a:rPr lang="en-GB" dirty="0" smtClean="0"/>
              <a:t>com a </a:t>
            </a:r>
            <a:r>
              <a:rPr lang="en-GB" dirty="0" err="1" smtClean="0"/>
              <a:t>lista</a:t>
            </a:r>
            <a:r>
              <a:rPr lang="en-GB" dirty="0" smtClean="0"/>
              <a:t> de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R </a:t>
            </a:r>
            <a:r>
              <a:rPr lang="en-GB" dirty="0"/>
              <a:t>packages </a:t>
            </a:r>
            <a:r>
              <a:rPr lang="en-GB" dirty="0" smtClean="0"/>
              <a:t>que </a:t>
            </a:r>
            <a:r>
              <a:rPr lang="en-GB" dirty="0" err="1" smtClean="0"/>
              <a:t>precisam</a:t>
            </a:r>
            <a:r>
              <a:rPr lang="en-GB" dirty="0" smtClean="0"/>
              <a:t> </a:t>
            </a:r>
            <a:r>
              <a:rPr lang="en-GB" dirty="0" err="1" smtClean="0"/>
              <a:t>utilizar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04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3C27E0-F273-48CA-B14C-CB95D6FF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Estruturas de dados no </a:t>
            </a:r>
            <a:r>
              <a:rPr lang="pt-PT" dirty="0"/>
              <a:t>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538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E38CB-3F45-42E1-99B8-A4CD2298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Estruturas de dados no R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C91AC-8CC4-4FCA-9C37-E845EDC2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367161"/>
            <a:ext cx="11325624" cy="49727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É </a:t>
            </a:r>
            <a:r>
              <a:rPr lang="en-GB" dirty="0" err="1" smtClean="0"/>
              <a:t>importante</a:t>
            </a:r>
            <a:r>
              <a:rPr lang="en-GB" dirty="0" smtClean="0"/>
              <a:t> </a:t>
            </a:r>
            <a:r>
              <a:rPr lang="en-GB" dirty="0" err="1" smtClean="0"/>
              <a:t>conhecer</a:t>
            </a:r>
            <a:r>
              <a:rPr lang="en-GB" dirty="0" smtClean="0"/>
              <a:t> as </a:t>
            </a:r>
            <a:r>
              <a:rPr lang="en-GB" dirty="0" err="1" smtClean="0"/>
              <a:t>diferentes</a:t>
            </a:r>
            <a:r>
              <a:rPr lang="en-GB" dirty="0" smtClean="0"/>
              <a:t> </a:t>
            </a:r>
            <a:r>
              <a:rPr lang="en-GB" dirty="0" err="1" smtClean="0"/>
              <a:t>estruturas</a:t>
            </a:r>
            <a:r>
              <a:rPr lang="en-GB" dirty="0" smtClean="0"/>
              <a:t> de dados que o R </a:t>
            </a:r>
            <a:r>
              <a:rPr lang="en-GB" dirty="0" err="1" smtClean="0"/>
              <a:t>comporta</a:t>
            </a:r>
            <a:r>
              <a:rPr lang="en-GB" dirty="0" smtClean="0"/>
              <a:t>: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n-GB" dirty="0" err="1" smtClean="0"/>
              <a:t>vetores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n-GB" dirty="0" err="1" smtClean="0"/>
              <a:t>listas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n-GB" dirty="0" err="1" smtClean="0"/>
              <a:t>Matrizes</a:t>
            </a:r>
            <a:endParaRPr lang="en-GB" dirty="0" smtClean="0"/>
          </a:p>
          <a:p>
            <a:pPr lvl="1">
              <a:lnSpc>
                <a:spcPct val="100000"/>
              </a:lnSpc>
            </a:pPr>
            <a:r>
              <a:rPr lang="en-GB" b="1" dirty="0" smtClean="0">
                <a:solidFill>
                  <a:srgbClr val="008000"/>
                </a:solidFill>
              </a:rPr>
              <a:t>data </a:t>
            </a:r>
            <a:r>
              <a:rPr lang="en-GB" b="1" dirty="0">
                <a:solidFill>
                  <a:srgbClr val="008000"/>
                </a:solidFill>
              </a:rPr>
              <a:t>frame</a:t>
            </a:r>
            <a:r>
              <a:rPr lang="en-GB" dirty="0"/>
              <a:t> (and </a:t>
            </a:r>
            <a:r>
              <a:rPr lang="en-GB" dirty="0" err="1"/>
              <a:t>tibble</a:t>
            </a:r>
            <a:r>
              <a:rPr lang="en-GB" dirty="0" smtClean="0"/>
              <a:t>) - </a:t>
            </a:r>
            <a:r>
              <a:rPr lang="pt-PT" dirty="0"/>
              <a:t>estrutura semelhante </a:t>
            </a:r>
            <a:r>
              <a:rPr lang="pt-PT" dirty="0" smtClean="0"/>
              <a:t>a </a:t>
            </a:r>
            <a:r>
              <a:rPr lang="pt-PT" dirty="0"/>
              <a:t>uma matriz </a:t>
            </a:r>
            <a:r>
              <a:rPr lang="pt-PT" dirty="0" smtClean="0"/>
              <a:t>mas que permite que cada </a:t>
            </a:r>
            <a:r>
              <a:rPr lang="pt-PT" dirty="0"/>
              <a:t>coluna </a:t>
            </a:r>
            <a:r>
              <a:rPr lang="pt-PT" dirty="0" smtClean="0"/>
              <a:t>seja numérica ou texto, contudo dentro </a:t>
            </a:r>
            <a:r>
              <a:rPr lang="pt-PT" dirty="0"/>
              <a:t>de uma mesma coluna todos elementos </a:t>
            </a:r>
            <a:r>
              <a:rPr lang="pt-PT" dirty="0" smtClean="0"/>
              <a:t>têm de ser do </a:t>
            </a:r>
            <a:r>
              <a:rPr lang="pt-PT" dirty="0"/>
              <a:t>mesmo tipo.</a:t>
            </a:r>
            <a:r>
              <a:rPr lang="en-GB" b="1" dirty="0" smtClean="0">
                <a:solidFill>
                  <a:srgbClr val="008000"/>
                </a:solidFill>
              </a:rPr>
              <a:t> </a:t>
            </a:r>
            <a:endParaRPr lang="en-GB" b="1" dirty="0">
              <a:solidFill>
                <a:srgbClr val="008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dirty="0" err="1" smtClean="0"/>
              <a:t>fatores</a:t>
            </a: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 err="1" smtClean="0"/>
              <a:t>Podem</a:t>
            </a:r>
            <a:r>
              <a:rPr lang="en-GB" dirty="0" smtClean="0"/>
              <a:t> explorer </a:t>
            </a:r>
            <a:r>
              <a:rPr lang="en-GB" dirty="0" err="1" smtClean="0"/>
              <a:t>diferentes</a:t>
            </a:r>
            <a:r>
              <a:rPr lang="en-GB" dirty="0" smtClean="0"/>
              <a:t> </a:t>
            </a:r>
            <a:r>
              <a:rPr lang="en-GB" dirty="0"/>
              <a:t>web sites,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exemplo</a:t>
            </a:r>
            <a:r>
              <a:rPr lang="en-GB" dirty="0" smtClean="0"/>
              <a:t>:</a:t>
            </a:r>
            <a:endParaRPr lang="en-GB" dirty="0"/>
          </a:p>
          <a:p>
            <a:pPr marL="457200" lvl="1" indent="0">
              <a:buNone/>
            </a:pPr>
            <a:r>
              <a:rPr lang="en-GB" sz="2000" dirty="0">
                <a:solidFill>
                  <a:srgbClr val="0000FF"/>
                </a:solidFill>
              </a:rPr>
              <a:t>https://swcarpentry.github.io/r-novice-inflammation/13-supp-data-structures/</a:t>
            </a:r>
          </a:p>
        </p:txBody>
      </p:sp>
    </p:spTree>
    <p:extLst>
      <p:ext uri="{BB962C8B-B14F-4D97-AF65-F5344CB8AC3E}">
        <p14:creationId xmlns:p14="http://schemas.microsoft.com/office/powerpoint/2010/main" val="685924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Simbolos</a:t>
            </a:r>
            <a:r>
              <a:rPr lang="pt-PT" dirty="0" smtClean="0"/>
              <a:t> especiais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Os objetos do R podem conter os seguintes </a:t>
            </a:r>
            <a:r>
              <a:rPr lang="pt-PT" dirty="0" err="1" smtClean="0"/>
              <a:t>simbolos</a:t>
            </a:r>
            <a:r>
              <a:rPr lang="pt-PT" dirty="0" smtClean="0"/>
              <a:t>:</a:t>
            </a:r>
            <a:endParaRPr lang="pt-PT" dirty="0"/>
          </a:p>
          <a:p>
            <a:pPr lvl="1"/>
            <a:r>
              <a:rPr lang="pt-PT" dirty="0"/>
              <a:t>NA </a:t>
            </a:r>
            <a:r>
              <a:rPr lang="pt-PT" dirty="0" smtClean="0"/>
              <a:t>(</a:t>
            </a:r>
            <a:r>
              <a:rPr lang="pt-PT" dirty="0" err="1" smtClean="0"/>
              <a:t>missing</a:t>
            </a:r>
            <a:r>
              <a:rPr lang="pt-PT" dirty="0" smtClean="0"/>
              <a:t> </a:t>
            </a:r>
            <a:r>
              <a:rPr lang="pt-PT" dirty="0" err="1" smtClean="0"/>
              <a:t>value</a:t>
            </a:r>
            <a:r>
              <a:rPr lang="pt-PT" dirty="0" smtClean="0"/>
              <a:t>)</a:t>
            </a:r>
            <a:endParaRPr lang="pt-PT" dirty="0"/>
          </a:p>
          <a:p>
            <a:pPr lvl="1"/>
            <a:r>
              <a:rPr lang="pt-PT" dirty="0" err="1"/>
              <a:t>NaN</a:t>
            </a:r>
            <a:r>
              <a:rPr lang="pt-PT" dirty="0"/>
              <a:t> </a:t>
            </a:r>
            <a:r>
              <a:rPr lang="pt-PT" dirty="0" smtClean="0"/>
              <a:t>(</a:t>
            </a:r>
            <a:r>
              <a:rPr lang="pt-PT" dirty="0" err="1" smtClean="0"/>
              <a:t>Not</a:t>
            </a:r>
            <a:r>
              <a:rPr lang="pt-PT" dirty="0" smtClean="0"/>
              <a:t> a </a:t>
            </a:r>
            <a:r>
              <a:rPr lang="pt-PT" dirty="0" err="1" smtClean="0"/>
              <a:t>Number</a:t>
            </a:r>
            <a:r>
              <a:rPr lang="pt-PT" dirty="0" smtClean="0"/>
              <a:t>)</a:t>
            </a:r>
            <a:endParaRPr lang="pt-PT" dirty="0"/>
          </a:p>
          <a:p>
            <a:pPr lvl="1"/>
            <a:r>
              <a:rPr lang="pt-PT" dirty="0"/>
              <a:t>NULL </a:t>
            </a:r>
            <a:r>
              <a:rPr lang="pt-PT" dirty="0" smtClean="0"/>
              <a:t>(</a:t>
            </a:r>
            <a:r>
              <a:rPr lang="pt-PT" dirty="0" err="1" smtClean="0"/>
              <a:t>undefined</a:t>
            </a:r>
            <a:r>
              <a:rPr lang="pt-PT" dirty="0" smtClean="0"/>
              <a:t> </a:t>
            </a:r>
            <a:r>
              <a:rPr lang="pt-PT" dirty="0" err="1" smtClean="0"/>
              <a:t>value</a:t>
            </a:r>
            <a:r>
              <a:rPr lang="pt-PT" dirty="0" smtClean="0"/>
              <a:t>)</a:t>
            </a:r>
            <a:endParaRPr lang="pt-PT" dirty="0"/>
          </a:p>
          <a:p>
            <a:pPr lvl="1"/>
            <a:r>
              <a:rPr lang="pt-PT" dirty="0" err="1"/>
              <a:t>Inf</a:t>
            </a:r>
            <a:r>
              <a:rPr lang="pt-PT" dirty="0"/>
              <a:t> </a:t>
            </a:r>
            <a:r>
              <a:rPr lang="pt-PT" dirty="0" smtClean="0"/>
              <a:t>e </a:t>
            </a:r>
            <a:r>
              <a:rPr lang="pt-PT" dirty="0"/>
              <a:t>–</a:t>
            </a:r>
            <a:r>
              <a:rPr lang="pt-PT" dirty="0" err="1"/>
              <a:t>Inf</a:t>
            </a:r>
            <a:r>
              <a:rPr lang="pt-PT" dirty="0"/>
              <a:t> (</a:t>
            </a:r>
            <a:r>
              <a:rPr lang="pt-PT" dirty="0" err="1" smtClean="0"/>
              <a:t>infinit</a:t>
            </a:r>
            <a:r>
              <a:rPr lang="pt-PT" dirty="0" smtClean="0"/>
              <a:t>)</a:t>
            </a:r>
            <a:endParaRPr lang="pt-PT" dirty="0"/>
          </a:p>
          <a:p>
            <a:pPr lvl="1"/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53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Instalar o R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Se já tem o software R instalado no seu computador, salte para o slide “</a:t>
            </a:r>
            <a:r>
              <a:rPr lang="pt-PT" altLang="en-US" dirty="0">
                <a:hlinkClick r:id="rId2" action="ppaction://hlinksldjump"/>
              </a:rPr>
              <a:t>instalar o R </a:t>
            </a:r>
            <a:r>
              <a:rPr lang="pt-PT" altLang="en-US" dirty="0" err="1">
                <a:hlinkClick r:id="rId2" action="ppaction://hlinksldjump"/>
              </a:rPr>
              <a:t>studio</a:t>
            </a:r>
            <a:r>
              <a:rPr lang="pt-PT" altLang="en-US" dirty="0"/>
              <a:t>” ou para o slide “</a:t>
            </a:r>
            <a:r>
              <a:rPr lang="pt-PT" altLang="en-US" dirty="0">
                <a:hlinkClick r:id="rId3" action="ppaction://hlinksldjump"/>
              </a:rPr>
              <a:t>começar a trabalhar com o R</a:t>
            </a:r>
            <a:r>
              <a:rPr lang="pt-PT" altLang="en-US" dirty="0"/>
              <a:t>”</a:t>
            </a:r>
          </a:p>
          <a:p>
            <a:r>
              <a:rPr lang="pt-PT" altLang="en-US" dirty="0"/>
              <a:t>Caso contrário, vá ao site do R </a:t>
            </a:r>
            <a:r>
              <a:rPr lang="pt-PT" altLang="en-US" dirty="0">
                <a:hlinkClick r:id="rId4"/>
              </a:rPr>
              <a:t>www.r-project.org</a:t>
            </a:r>
            <a:r>
              <a:rPr lang="pt-PT" altLang="en-US" dirty="0"/>
              <a:t> e faça o download do software no link </a:t>
            </a:r>
            <a:r>
              <a:rPr lang="pt-PT" altLang="en-US" dirty="0" err="1"/>
              <a:t>mirrors</a:t>
            </a:r>
            <a:r>
              <a:rPr lang="pt-PT" altLang="en-US" dirty="0"/>
              <a:t> do CRAN (</a:t>
            </a:r>
            <a:r>
              <a:rPr lang="pt-PT" altLang="en-US" dirty="0" err="1"/>
              <a:t>Comprehensive</a:t>
            </a:r>
            <a:r>
              <a:rPr lang="pt-PT" altLang="en-US" dirty="0"/>
              <a:t> R </a:t>
            </a:r>
            <a:r>
              <a:rPr lang="pt-PT" altLang="en-US" dirty="0" err="1"/>
              <a:t>Archive</a:t>
            </a:r>
            <a:r>
              <a:rPr lang="pt-PT" altLang="en-US" dirty="0"/>
              <a:t> Network)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81340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3C27E0-F273-48CA-B14C-CB95D6FF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 </a:t>
            </a:r>
            <a:r>
              <a:rPr lang="pt-PT" dirty="0" smtClean="0"/>
              <a:t>Importar, exportar e guardar ficheiros de dados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969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DAB5-C645-432E-8017-2C6768C3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 </a:t>
            </a:r>
            <a:r>
              <a:rPr lang="pt-PT" dirty="0" smtClean="0"/>
              <a:t>Ler ficheiros de dados a partir do </a:t>
            </a:r>
            <a:r>
              <a:rPr lang="pt-PT" dirty="0"/>
              <a:t>EXCEL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F24D-44D1-4525-8C20-08FA8045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Para </a:t>
            </a:r>
            <a:r>
              <a:rPr lang="en-GB" dirty="0" err="1" smtClean="0"/>
              <a:t>ler</a:t>
            </a:r>
            <a:r>
              <a:rPr lang="en-GB" dirty="0" smtClean="0"/>
              <a:t> um data </a:t>
            </a:r>
            <a:r>
              <a:rPr lang="en-GB" dirty="0"/>
              <a:t>frame </a:t>
            </a:r>
            <a:r>
              <a:rPr lang="en-GB" dirty="0" err="1" smtClean="0"/>
              <a:t>completo</a:t>
            </a:r>
            <a:r>
              <a:rPr lang="en-GB" dirty="0" smtClean="0"/>
              <a:t> (</a:t>
            </a:r>
            <a:r>
              <a:rPr lang="en-GB" dirty="0" err="1" smtClean="0"/>
              <a:t>conjunto</a:t>
            </a:r>
            <a:r>
              <a:rPr lang="en-GB" dirty="0" smtClean="0"/>
              <a:t> de </a:t>
            </a:r>
            <a:r>
              <a:rPr lang="en-GB" dirty="0" err="1" smtClean="0"/>
              <a:t>vetores</a:t>
            </a:r>
            <a:r>
              <a:rPr lang="en-GB" dirty="0" smtClean="0"/>
              <a:t> com o </a:t>
            </a:r>
            <a:r>
              <a:rPr lang="en-GB" dirty="0" err="1" smtClean="0"/>
              <a:t>mesmo</a:t>
            </a:r>
            <a:r>
              <a:rPr lang="en-GB" dirty="0" smtClean="0"/>
              <a:t> </a:t>
            </a:r>
            <a:r>
              <a:rPr lang="en-GB" dirty="0" err="1" smtClean="0"/>
              <a:t>comprimento</a:t>
            </a:r>
            <a:r>
              <a:rPr lang="en-GB" dirty="0" smtClean="0"/>
              <a:t>) o </a:t>
            </a:r>
            <a:r>
              <a:rPr lang="en-GB" dirty="0" err="1" smtClean="0"/>
              <a:t>ficheiro</a:t>
            </a:r>
            <a:r>
              <a:rPr lang="en-GB" dirty="0" smtClean="0"/>
              <a:t> de dados </a:t>
            </a:r>
            <a:r>
              <a:rPr lang="en-GB" dirty="0" err="1" smtClean="0"/>
              <a:t>deverá</a:t>
            </a:r>
            <a:r>
              <a:rPr lang="en-GB" dirty="0" smtClean="0"/>
              <a:t> </a:t>
            </a:r>
            <a:r>
              <a:rPr lang="en-GB" dirty="0" err="1" smtClean="0"/>
              <a:t>ter</a:t>
            </a:r>
            <a:r>
              <a:rPr lang="en-GB" dirty="0" smtClean="0"/>
              <a:t> um format </a:t>
            </a:r>
            <a:r>
              <a:rPr lang="en-GB" dirty="0" err="1" smtClean="0"/>
              <a:t>especifico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 smtClean="0"/>
              <a:t>A 1ª </a:t>
            </a:r>
            <a:r>
              <a:rPr lang="en-GB" dirty="0" err="1" smtClean="0"/>
              <a:t>linha</a:t>
            </a:r>
            <a:r>
              <a:rPr lang="en-GB" dirty="0" smtClean="0"/>
              <a:t> do </a:t>
            </a:r>
            <a:r>
              <a:rPr lang="en-GB" dirty="0" err="1" smtClean="0"/>
              <a:t>ficheiro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conter</a:t>
            </a:r>
            <a:r>
              <a:rPr lang="en-GB" dirty="0" smtClean="0"/>
              <a:t> o </a:t>
            </a:r>
            <a:r>
              <a:rPr lang="en-GB" dirty="0" err="1" smtClean="0"/>
              <a:t>nome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das </a:t>
            </a:r>
            <a:r>
              <a:rPr lang="en-GB" dirty="0" err="1" smtClean="0"/>
              <a:t>variáveis</a:t>
            </a:r>
            <a:r>
              <a:rPr lang="en-GB" dirty="0" smtClean="0"/>
              <a:t> que </a:t>
            </a:r>
            <a:r>
              <a:rPr lang="en-GB" dirty="0" err="1" smtClean="0"/>
              <a:t>virão</a:t>
            </a:r>
            <a:r>
              <a:rPr lang="en-GB" dirty="0" smtClean="0"/>
              <a:t> a </a:t>
            </a:r>
            <a:r>
              <a:rPr lang="en-GB" dirty="0" err="1" smtClean="0"/>
              <a:t>constituir</a:t>
            </a:r>
            <a:r>
              <a:rPr lang="en-GB" dirty="0" smtClean="0"/>
              <a:t> o data </a:t>
            </a:r>
            <a:r>
              <a:rPr lang="en-GB" dirty="0"/>
              <a:t>frame</a:t>
            </a:r>
          </a:p>
          <a:p>
            <a:pPr lvl="1"/>
            <a:r>
              <a:rPr lang="en-GB" dirty="0" smtClean="0"/>
              <a:t>A 1ª </a:t>
            </a:r>
            <a:r>
              <a:rPr lang="en-GB" dirty="0" err="1" smtClean="0"/>
              <a:t>coluna</a:t>
            </a:r>
            <a:r>
              <a:rPr lang="en-GB" dirty="0" smtClean="0"/>
              <a:t> </a:t>
            </a:r>
            <a:r>
              <a:rPr lang="en-GB" dirty="0" err="1" smtClean="0"/>
              <a:t>contem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1ª </a:t>
            </a:r>
            <a:r>
              <a:rPr lang="en-GB" dirty="0" err="1" smtClean="0"/>
              <a:t>linha</a:t>
            </a:r>
            <a:r>
              <a:rPr lang="en-GB" dirty="0" smtClean="0"/>
              <a:t> o </a:t>
            </a:r>
            <a:r>
              <a:rPr lang="en-GB" dirty="0" err="1" smtClean="0"/>
              <a:t>nome</a:t>
            </a:r>
            <a:r>
              <a:rPr lang="en-GB" dirty="0" smtClean="0"/>
              <a:t> da </a:t>
            </a:r>
            <a:r>
              <a:rPr lang="en-GB" dirty="0" err="1" smtClean="0"/>
              <a:t>variável</a:t>
            </a:r>
            <a:r>
              <a:rPr lang="en-GB" dirty="0" smtClean="0"/>
              <a:t> e </a:t>
            </a:r>
            <a:r>
              <a:rPr lang="en-GB" dirty="0" err="1" smtClean="0"/>
              <a:t>nas</a:t>
            </a:r>
            <a:r>
              <a:rPr lang="en-GB" dirty="0" smtClean="0"/>
              <a:t> </a:t>
            </a:r>
            <a:r>
              <a:rPr lang="en-GB" dirty="0" err="1" smtClean="0"/>
              <a:t>linhas</a:t>
            </a:r>
            <a:r>
              <a:rPr lang="en-GB" dirty="0" smtClean="0"/>
              <a:t> que se </a:t>
            </a:r>
            <a:r>
              <a:rPr lang="en-GB" dirty="0" err="1" smtClean="0"/>
              <a:t>seguem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seus</a:t>
            </a:r>
            <a:r>
              <a:rPr lang="en-GB" dirty="0" smtClean="0"/>
              <a:t> </a:t>
            </a:r>
            <a:r>
              <a:rPr lang="en-GB" dirty="0" err="1" smtClean="0"/>
              <a:t>valores</a:t>
            </a:r>
            <a:r>
              <a:rPr lang="en-GB" dirty="0" smtClean="0"/>
              <a:t> (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variável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coluna</a:t>
            </a:r>
            <a:r>
              <a:rPr lang="en-GB" dirty="0"/>
              <a:t>)</a:t>
            </a:r>
          </a:p>
          <a:p>
            <a:r>
              <a:rPr lang="pt-PT" dirty="0" smtClean="0"/>
              <a:t>Os ficheiros que forem disponibilizados para as aulas já estão neste formato</a:t>
            </a:r>
          </a:p>
          <a:p>
            <a:r>
              <a:rPr lang="pt-PT" dirty="0" smtClean="0"/>
              <a:t>Os dados em ficheiros EXCEL podem ser lidos usando a função R </a:t>
            </a:r>
            <a:r>
              <a:rPr lang="pt-PT" i="1" dirty="0" err="1" smtClean="0">
                <a:solidFill>
                  <a:schemeClr val="accent5"/>
                </a:solidFill>
              </a:rPr>
              <a:t>read.xlxs</a:t>
            </a:r>
            <a:r>
              <a:rPr lang="pt-PT" i="1" dirty="0">
                <a:solidFill>
                  <a:schemeClr val="accent5"/>
                </a:solidFill>
              </a:rPr>
              <a:t>()</a:t>
            </a:r>
            <a:r>
              <a:rPr lang="pt-PT" dirty="0">
                <a:solidFill>
                  <a:schemeClr val="accent5"/>
                </a:solidFill>
              </a:rPr>
              <a:t> </a:t>
            </a:r>
            <a:r>
              <a:rPr lang="pt-PT" dirty="0" smtClean="0"/>
              <a:t>que requer a instalação prévia do </a:t>
            </a:r>
            <a:r>
              <a:rPr lang="pt-PT" dirty="0" smtClean="0">
                <a:solidFill>
                  <a:schemeClr val="accent5"/>
                </a:solidFill>
              </a:rPr>
              <a:t>package </a:t>
            </a:r>
            <a:r>
              <a:rPr lang="pt-PT" i="1" dirty="0">
                <a:solidFill>
                  <a:schemeClr val="accent5"/>
                </a:solidFill>
              </a:rPr>
              <a:t>“</a:t>
            </a:r>
            <a:r>
              <a:rPr lang="pt-PT" i="1" dirty="0" err="1">
                <a:solidFill>
                  <a:schemeClr val="accent5"/>
                </a:solidFill>
              </a:rPr>
              <a:t>xlsx</a:t>
            </a:r>
            <a:r>
              <a:rPr lang="pt-PT" i="1" dirty="0" smtClean="0">
                <a:solidFill>
                  <a:schemeClr val="accent5"/>
                </a:solidFill>
              </a:rPr>
              <a:t>”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3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DAB5-C645-432E-8017-2C6768C3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Ler ficheiros de dados a partir do EXCEL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F24D-44D1-4525-8C20-08FA8045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1º Instalar o </a:t>
            </a:r>
            <a:r>
              <a:rPr lang="pt-PT" dirty="0" smtClean="0">
                <a:solidFill>
                  <a:schemeClr val="accent5"/>
                </a:solidFill>
              </a:rPr>
              <a:t>package </a:t>
            </a:r>
            <a:r>
              <a:rPr lang="pt-PT" i="1" dirty="0">
                <a:solidFill>
                  <a:schemeClr val="accent5"/>
                </a:solidFill>
              </a:rPr>
              <a:t>“</a:t>
            </a:r>
            <a:r>
              <a:rPr lang="pt-PT" i="1" dirty="0" err="1">
                <a:solidFill>
                  <a:schemeClr val="accent5"/>
                </a:solidFill>
              </a:rPr>
              <a:t>xlsx</a:t>
            </a:r>
            <a:r>
              <a:rPr lang="pt-PT" i="1" dirty="0">
                <a:solidFill>
                  <a:schemeClr val="accent5"/>
                </a:solidFill>
              </a:rPr>
              <a:t>” </a:t>
            </a:r>
            <a:r>
              <a:rPr lang="pt-PT" dirty="0"/>
              <a:t>– </a:t>
            </a:r>
            <a:r>
              <a:rPr lang="pt-PT" dirty="0" smtClean="0"/>
              <a:t>apenas uma vez</a:t>
            </a:r>
            <a:endParaRPr lang="pt-PT" dirty="0"/>
          </a:p>
          <a:p>
            <a:r>
              <a:rPr lang="pt-PT" dirty="0" smtClean="0"/>
              <a:t>Depois, cada vez que fizer falta ler ficheiros Excel é preciso carregar </a:t>
            </a:r>
            <a:r>
              <a:rPr lang="pt-PT" dirty="0"/>
              <a:t>o </a:t>
            </a:r>
            <a:r>
              <a:rPr lang="pt-PT" dirty="0">
                <a:solidFill>
                  <a:schemeClr val="accent5"/>
                </a:solidFill>
              </a:rPr>
              <a:t>package “</a:t>
            </a:r>
            <a:r>
              <a:rPr lang="pt-PT" dirty="0" err="1">
                <a:solidFill>
                  <a:schemeClr val="accent5"/>
                </a:solidFill>
              </a:rPr>
              <a:t>xlsx</a:t>
            </a:r>
            <a:r>
              <a:rPr lang="pt-PT" dirty="0">
                <a:solidFill>
                  <a:schemeClr val="accent5"/>
                </a:solidFill>
              </a:rPr>
              <a:t>” </a:t>
            </a:r>
            <a:r>
              <a:rPr lang="pt-PT" dirty="0" smtClean="0"/>
              <a:t>e usar a função </a:t>
            </a:r>
            <a:r>
              <a:rPr lang="pt-PT" i="1" dirty="0" smtClean="0">
                <a:solidFill>
                  <a:schemeClr val="accent5"/>
                </a:solidFill>
              </a:rPr>
              <a:t>read.xlsx</a:t>
            </a:r>
            <a:r>
              <a:rPr lang="pt-PT" dirty="0" smtClean="0"/>
              <a:t> :</a:t>
            </a:r>
            <a:endParaRPr lang="pt-PT" dirty="0"/>
          </a:p>
          <a:p>
            <a:pPr lvl="1">
              <a:buFont typeface="Arial" panose="020B0604020202020204" pitchFamily="34" charset="0"/>
              <a:buChar char="&gt;"/>
            </a:pPr>
            <a:r>
              <a:rPr lang="pt-PT" i="1" dirty="0" err="1">
                <a:solidFill>
                  <a:schemeClr val="accent5"/>
                </a:solidFill>
              </a:rPr>
              <a:t>library</a:t>
            </a:r>
            <a:r>
              <a:rPr lang="pt-PT" i="1" dirty="0">
                <a:solidFill>
                  <a:schemeClr val="accent5"/>
                </a:solidFill>
              </a:rPr>
              <a:t> “</a:t>
            </a:r>
            <a:r>
              <a:rPr lang="pt-PT" i="1" dirty="0" err="1">
                <a:solidFill>
                  <a:schemeClr val="accent5"/>
                </a:solidFill>
              </a:rPr>
              <a:t>xlsx</a:t>
            </a:r>
            <a:r>
              <a:rPr lang="pt-PT" i="1" dirty="0">
                <a:solidFill>
                  <a:schemeClr val="accent5"/>
                </a:solidFill>
              </a:rPr>
              <a:t>”</a:t>
            </a:r>
          </a:p>
          <a:p>
            <a:pPr lvl="1">
              <a:buFont typeface="Arial" panose="020B0604020202020204" pitchFamily="34" charset="0"/>
              <a:buChar char="&gt;"/>
            </a:pPr>
            <a:r>
              <a:rPr lang="pt-PT" dirty="0" smtClean="0"/>
              <a:t>Para mais informações sobre a função </a:t>
            </a:r>
            <a:r>
              <a:rPr lang="pt-PT" i="1" dirty="0" smtClean="0"/>
              <a:t>read.xlsx </a:t>
            </a:r>
            <a:r>
              <a:rPr lang="pt-PT" dirty="0" smtClean="0"/>
              <a:t>ir ao </a:t>
            </a:r>
            <a:r>
              <a:rPr lang="pt-PT" dirty="0" err="1" smtClean="0"/>
              <a:t>help</a:t>
            </a:r>
            <a:r>
              <a:rPr lang="pt-PT" dirty="0" smtClean="0"/>
              <a:t> no R </a:t>
            </a:r>
            <a:r>
              <a:rPr lang="pt-PT" dirty="0" err="1"/>
              <a:t>studio</a:t>
            </a:r>
            <a:r>
              <a:rPr lang="pt-PT" dirty="0"/>
              <a:t> </a:t>
            </a:r>
            <a:r>
              <a:rPr lang="pt-PT" dirty="0" smtClean="0"/>
              <a:t>ou procurar na 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097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DAB5-C645-432E-8017-2C6768C3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 Ler ficheiros de dados a partir do </a:t>
            </a:r>
            <a:r>
              <a:rPr lang="pt-PT" dirty="0" smtClean="0"/>
              <a:t>EXCEL </a:t>
            </a:r>
            <a:r>
              <a:rPr lang="pt-PT" dirty="0"/>
              <a:t>– </a:t>
            </a:r>
            <a:r>
              <a:rPr lang="pt-PT" dirty="0" smtClean="0"/>
              <a:t>alternativa </a:t>
            </a:r>
            <a:r>
              <a:rPr lang="pt-PT" dirty="0"/>
              <a:t>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F24D-44D1-4525-8C20-08FA8045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Os dados em EXCEL podem ser lidos também recorrendo à </a:t>
            </a:r>
            <a:r>
              <a:rPr lang="pt-PT" dirty="0" err="1" smtClean="0">
                <a:solidFill>
                  <a:schemeClr val="accent5"/>
                </a:solidFill>
              </a:rPr>
              <a:t>library</a:t>
            </a:r>
            <a:r>
              <a:rPr lang="pt-PT" dirty="0" smtClean="0">
                <a:solidFill>
                  <a:schemeClr val="accent5"/>
                </a:solidFill>
              </a:rPr>
              <a:t> </a:t>
            </a:r>
            <a:r>
              <a:rPr lang="pt-PT" dirty="0">
                <a:solidFill>
                  <a:schemeClr val="accent5"/>
                </a:solidFill>
              </a:rPr>
              <a:t>(RODBC)</a:t>
            </a:r>
            <a:r>
              <a:rPr lang="pt-PT" dirty="0"/>
              <a:t> </a:t>
            </a:r>
            <a:r>
              <a:rPr lang="pt-PT" dirty="0" smtClean="0"/>
              <a:t>que permite a leitura de conjuntos de dados maiores</a:t>
            </a:r>
          </a:p>
          <a:p>
            <a:r>
              <a:rPr lang="pt-PT" dirty="0" smtClean="0"/>
              <a:t> Exemplo:</a:t>
            </a:r>
            <a:endParaRPr lang="pt-PT" dirty="0"/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>
                <a:solidFill>
                  <a:schemeClr val="accent5"/>
                </a:solidFill>
              </a:rPr>
              <a:t>library(RODBC)    </a:t>
            </a:r>
            <a:r>
              <a:rPr lang="en-GB" dirty="0"/>
              <a:t># </a:t>
            </a:r>
            <a:r>
              <a:rPr lang="en-GB" dirty="0" err="1"/>
              <a:t>carrega</a:t>
            </a:r>
            <a:r>
              <a:rPr lang="en-GB" dirty="0"/>
              <a:t> o package </a:t>
            </a:r>
            <a:r>
              <a:rPr lang="en-GB" dirty="0" smtClean="0"/>
              <a:t>RODBC</a:t>
            </a:r>
            <a:endParaRPr lang="en-GB" dirty="0"/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>
                <a:solidFill>
                  <a:schemeClr val="accent5"/>
                </a:solidFill>
              </a:rPr>
              <a:t>library(</a:t>
            </a:r>
            <a:r>
              <a:rPr lang="en-GB" dirty="0" err="1">
                <a:solidFill>
                  <a:schemeClr val="accent5"/>
                </a:solidFill>
              </a:rPr>
              <a:t>ImportExport</a:t>
            </a:r>
            <a:r>
              <a:rPr lang="en-GB" dirty="0">
                <a:solidFill>
                  <a:schemeClr val="accent5"/>
                </a:solidFill>
              </a:rPr>
              <a:t>)    </a:t>
            </a:r>
            <a:r>
              <a:rPr lang="en-GB" dirty="0" smtClean="0"/>
              <a:t>#</a:t>
            </a:r>
            <a:r>
              <a:rPr lang="en-GB" dirty="0" err="1" smtClean="0"/>
              <a:t>carrega</a:t>
            </a:r>
            <a:r>
              <a:rPr lang="en-GB" dirty="0" smtClean="0"/>
              <a:t> o package </a:t>
            </a:r>
            <a:r>
              <a:rPr lang="en-GB" dirty="0" err="1" smtClean="0"/>
              <a:t>ImportExport</a:t>
            </a:r>
            <a:r>
              <a:rPr lang="en-GB" dirty="0" smtClean="0"/>
              <a:t> </a:t>
            </a:r>
          </a:p>
          <a:p>
            <a:pPr marL="457200" lvl="1" indent="0">
              <a:buNone/>
            </a:pPr>
            <a:r>
              <a:rPr lang="en-GB" sz="2000" i="1" dirty="0" smtClean="0"/>
              <a:t>     (a </a:t>
            </a:r>
            <a:r>
              <a:rPr lang="en-GB" sz="2000" i="1" dirty="0" err="1" smtClean="0"/>
              <a:t>última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versão</a:t>
            </a:r>
            <a:r>
              <a:rPr lang="en-GB" sz="2000" i="1" dirty="0" smtClean="0"/>
              <a:t> do R </a:t>
            </a:r>
            <a:r>
              <a:rPr lang="en-GB" sz="2000" i="1" dirty="0" err="1" smtClean="0"/>
              <a:t>pode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não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precisar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deste</a:t>
            </a:r>
            <a:r>
              <a:rPr lang="en-GB" sz="2000" i="1" dirty="0" smtClean="0"/>
              <a:t> package/library)</a:t>
            </a:r>
            <a:endParaRPr lang="en-GB" sz="2000" i="1" dirty="0"/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file </a:t>
            </a:r>
            <a:r>
              <a:rPr lang="en-GB" dirty="0">
                <a:solidFill>
                  <a:schemeClr val="accent5"/>
                </a:solidFill>
              </a:rPr>
              <a:t>= odbcConnectExcel2007("d)_IFN5_Tree_Pb.xlsx")</a:t>
            </a:r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 err="1">
                <a:solidFill>
                  <a:schemeClr val="accent5"/>
                </a:solidFill>
              </a:rPr>
              <a:t>Pbtree</a:t>
            </a:r>
            <a:r>
              <a:rPr lang="en-GB" dirty="0">
                <a:solidFill>
                  <a:schemeClr val="accent5"/>
                </a:solidFill>
              </a:rPr>
              <a:t> =</a:t>
            </a:r>
            <a:r>
              <a:rPr lang="en-GB" dirty="0" err="1">
                <a:solidFill>
                  <a:schemeClr val="accent5"/>
                </a:solidFill>
              </a:rPr>
              <a:t>sqlFetch</a:t>
            </a:r>
            <a:r>
              <a:rPr lang="en-GB" dirty="0">
                <a:solidFill>
                  <a:schemeClr val="accent5"/>
                </a:solidFill>
              </a:rPr>
              <a:t>(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r>
              <a:rPr lang="en-GB" dirty="0">
                <a:solidFill>
                  <a:schemeClr val="accent5"/>
                </a:solidFill>
              </a:rPr>
              <a:t>,"</a:t>
            </a:r>
            <a:r>
              <a:rPr lang="en-GB" dirty="0" err="1">
                <a:solidFill>
                  <a:schemeClr val="accent5"/>
                </a:solidFill>
              </a:rPr>
              <a:t>Tree_Pb</a:t>
            </a:r>
            <a:r>
              <a:rPr lang="en-GB" dirty="0">
                <a:solidFill>
                  <a:schemeClr val="accent5"/>
                </a:solidFill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4256481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DAB5-C645-432E-8017-2C6768C3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Ler tabelas ACCESS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F24D-44D1-4525-8C20-08FA8045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Para </a:t>
            </a:r>
            <a:r>
              <a:rPr lang="en-GB" dirty="0" err="1" smtClean="0"/>
              <a:t>introduzir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dados de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tabela</a:t>
            </a:r>
            <a:r>
              <a:rPr lang="en-GB" dirty="0" smtClean="0"/>
              <a:t> ACCESS </a:t>
            </a:r>
            <a:r>
              <a:rPr lang="en-GB" dirty="0" err="1" smtClean="0"/>
              <a:t>num</a:t>
            </a:r>
            <a:r>
              <a:rPr lang="en-GB" dirty="0" smtClean="0"/>
              <a:t>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dataframe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/>
              <a:t>é </a:t>
            </a:r>
            <a:r>
              <a:rPr lang="en-GB" dirty="0" err="1" smtClean="0"/>
              <a:t>necessário</a:t>
            </a:r>
            <a:r>
              <a:rPr lang="en-GB" dirty="0" smtClean="0"/>
              <a:t> o package </a:t>
            </a:r>
            <a:r>
              <a:rPr lang="en-GB" i="1" dirty="0" smtClean="0"/>
              <a:t>“</a:t>
            </a:r>
            <a:r>
              <a:rPr lang="en-GB" i="1" dirty="0"/>
              <a:t>RODBC</a:t>
            </a:r>
            <a:r>
              <a:rPr lang="en-GB" i="1" dirty="0" smtClean="0"/>
              <a:t>” (o </a:t>
            </a:r>
            <a:r>
              <a:rPr lang="en-GB" i="1" dirty="0" err="1" smtClean="0"/>
              <a:t>mesmo</a:t>
            </a:r>
            <a:r>
              <a:rPr lang="en-GB" i="1" dirty="0" smtClean="0"/>
              <a:t> do slide anterior que </a:t>
            </a:r>
            <a:r>
              <a:rPr lang="en-GB" i="1" dirty="0" err="1" smtClean="0"/>
              <a:t>permite</a:t>
            </a:r>
            <a:r>
              <a:rPr lang="en-GB" i="1" dirty="0" smtClean="0"/>
              <a:t> </a:t>
            </a:r>
            <a:r>
              <a:rPr lang="en-GB" i="1" dirty="0" err="1" smtClean="0"/>
              <a:t>ler</a:t>
            </a:r>
            <a:r>
              <a:rPr lang="en-GB" i="1" smtClean="0"/>
              <a:t> o EXCEL)</a:t>
            </a:r>
            <a:r>
              <a:rPr lang="en-GB" smtClean="0"/>
              <a:t>. </a:t>
            </a:r>
            <a:r>
              <a:rPr lang="en-GB" dirty="0" smtClean="0"/>
              <a:t>Uma </a:t>
            </a:r>
            <a:r>
              <a:rPr lang="en-GB" dirty="0" err="1" smtClean="0"/>
              <a:t>vez</a:t>
            </a:r>
            <a:r>
              <a:rPr lang="en-GB" dirty="0" smtClean="0"/>
              <a:t> </a:t>
            </a:r>
            <a:r>
              <a:rPr lang="en-GB" dirty="0" err="1" smtClean="0"/>
              <a:t>carregado</a:t>
            </a:r>
            <a:r>
              <a:rPr lang="en-GB" dirty="0" smtClean="0"/>
              <a:t>, use a </a:t>
            </a:r>
            <a:r>
              <a:rPr lang="en-GB" dirty="0" err="1" smtClean="0"/>
              <a:t>função</a:t>
            </a:r>
            <a:r>
              <a:rPr lang="en-GB" dirty="0" smtClean="0"/>
              <a:t> </a:t>
            </a:r>
            <a:r>
              <a:rPr lang="en-GB" i="1" dirty="0" err="1">
                <a:solidFill>
                  <a:schemeClr val="accent5"/>
                </a:solidFill>
              </a:rPr>
              <a:t>sqlFetch</a:t>
            </a:r>
            <a:r>
              <a:rPr lang="en-GB" i="1" dirty="0">
                <a:solidFill>
                  <a:schemeClr val="accent5"/>
                </a:solidFill>
              </a:rPr>
              <a:t>() </a:t>
            </a:r>
            <a:r>
              <a:rPr lang="en-GB" dirty="0" smtClean="0"/>
              <a:t>para </a:t>
            </a:r>
            <a:r>
              <a:rPr lang="en-GB" dirty="0" err="1" smtClean="0"/>
              <a:t>ler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dados para </a:t>
            </a:r>
            <a:r>
              <a:rPr lang="en-GB" dirty="0" err="1" smtClean="0"/>
              <a:t>dentro</a:t>
            </a:r>
            <a:r>
              <a:rPr lang="en-GB" dirty="0" smtClean="0"/>
              <a:t> do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dataframe</a:t>
            </a:r>
            <a:endParaRPr lang="en-GB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300"/>
              </a:lnSpc>
            </a:pPr>
            <a:endParaRPr lang="en-GB" sz="800" dirty="0" smtClean="0"/>
          </a:p>
          <a:p>
            <a:pPr lvl="4">
              <a:lnSpc>
                <a:spcPts val="300"/>
              </a:lnSpc>
            </a:pPr>
            <a:endParaRPr lang="en-GB" sz="100" dirty="0"/>
          </a:p>
          <a:p>
            <a:r>
              <a:rPr lang="pt-PT" dirty="0" smtClean="0"/>
              <a:t>Por exemplo: para ler os dados da tabela </a:t>
            </a:r>
            <a:r>
              <a:rPr lang="en-GB" dirty="0" smtClean="0"/>
              <a:t>“</a:t>
            </a:r>
            <a:r>
              <a:rPr lang="en-GB" dirty="0" err="1" smtClean="0"/>
              <a:t>TM_Biomassa</a:t>
            </a:r>
            <a:r>
              <a:rPr lang="en-GB" dirty="0" smtClean="0"/>
              <a:t>” que </a:t>
            </a:r>
            <a:r>
              <a:rPr lang="en-GB" dirty="0" err="1" smtClean="0"/>
              <a:t>consta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base de dados </a:t>
            </a:r>
            <a:r>
              <a:rPr lang="en-GB" i="1" dirty="0" smtClean="0">
                <a:solidFill>
                  <a:schemeClr val="accent3"/>
                </a:solidFill>
              </a:rPr>
              <a:t>BD_Pb_data.accdb</a:t>
            </a:r>
            <a:r>
              <a:rPr lang="en-GB" dirty="0" smtClean="0"/>
              <a:t> </a:t>
            </a:r>
            <a:r>
              <a:rPr lang="en-GB" dirty="0" err="1" smtClean="0"/>
              <a:t>localizada</a:t>
            </a:r>
            <a:r>
              <a:rPr lang="en-GB" dirty="0" smtClean="0"/>
              <a:t> no </a:t>
            </a:r>
            <a:r>
              <a:rPr lang="en-GB" dirty="0" err="1" smtClean="0"/>
              <a:t>seguinte</a:t>
            </a:r>
            <a:r>
              <a:rPr lang="en-GB" dirty="0" smtClean="0"/>
              <a:t> </a:t>
            </a:r>
            <a:r>
              <a:rPr lang="en-GB" dirty="0" err="1" smtClean="0"/>
              <a:t>caminho</a:t>
            </a:r>
            <a:r>
              <a:rPr lang="en-GB" dirty="0" smtClean="0"/>
              <a:t> </a:t>
            </a:r>
            <a:r>
              <a:rPr lang="en-GB" dirty="0"/>
              <a:t>C:/Users/magatome/BasesDeDados:</a:t>
            </a:r>
          </a:p>
          <a:p>
            <a:pPr lvl="1">
              <a:buFont typeface="Arial" panose="020B0604020202020204" pitchFamily="34" charset="0"/>
              <a:buChar char="&gt;"/>
            </a:pPr>
            <a:r>
              <a:rPr lang="en-GB" dirty="0" err="1">
                <a:solidFill>
                  <a:schemeClr val="accent5"/>
                </a:solidFill>
              </a:rPr>
              <a:t>setwd</a:t>
            </a:r>
            <a:r>
              <a:rPr lang="en-GB" dirty="0">
                <a:solidFill>
                  <a:schemeClr val="accent5"/>
                </a:solidFill>
              </a:rPr>
              <a:t> ("C:/Users/magatome/BasesDeDados")</a:t>
            </a:r>
          </a:p>
          <a:p>
            <a:pPr lvl="1">
              <a:buFont typeface="Arial" panose="020B0604020202020204" pitchFamily="34" charset="0"/>
              <a:buChar char="&gt;"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Pb_data</a:t>
            </a:r>
            <a:r>
              <a:rPr lang="en-GB" dirty="0"/>
              <a:t> &lt;- </a:t>
            </a:r>
            <a:r>
              <a:rPr lang="en-GB" dirty="0">
                <a:solidFill>
                  <a:schemeClr val="accent5"/>
                </a:solidFill>
              </a:rPr>
              <a:t>odbcConnectAccess2007("BD_PB_data.accdb")</a:t>
            </a:r>
          </a:p>
          <a:p>
            <a:pPr lvl="1">
              <a:buFont typeface="Arial" panose="020B0604020202020204" pitchFamily="34" charset="0"/>
              <a:buChar char="&gt;"/>
            </a:pPr>
            <a:r>
              <a:rPr lang="en-GB" dirty="0" err="1"/>
              <a:t>TM_biomassa</a:t>
            </a:r>
            <a:r>
              <a:rPr lang="en-GB" dirty="0"/>
              <a:t> &lt;- </a:t>
            </a:r>
            <a:r>
              <a:rPr lang="en-GB" dirty="0" err="1">
                <a:solidFill>
                  <a:schemeClr val="accent5"/>
                </a:solidFill>
              </a:rPr>
              <a:t>sqlFetch</a:t>
            </a:r>
            <a:r>
              <a:rPr lang="en-GB" dirty="0">
                <a:solidFill>
                  <a:schemeClr val="accent5"/>
                </a:solidFill>
              </a:rPr>
              <a:t>(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Pb_data</a:t>
            </a:r>
            <a:r>
              <a:rPr lang="en-GB" dirty="0">
                <a:solidFill>
                  <a:schemeClr val="accent5"/>
                </a:solidFill>
              </a:rPr>
              <a:t>, "</a:t>
            </a:r>
            <a:r>
              <a:rPr lang="en-GB" dirty="0" err="1">
                <a:solidFill>
                  <a:schemeClr val="accent5"/>
                </a:solidFill>
              </a:rPr>
              <a:t>TM_Biomassa</a:t>
            </a:r>
            <a:r>
              <a:rPr lang="en-GB" dirty="0">
                <a:solidFill>
                  <a:schemeClr val="accent5"/>
                </a:solidFill>
              </a:rPr>
              <a:t>")</a:t>
            </a:r>
          </a:p>
          <a:p>
            <a:pPr lvl="1">
              <a:buFont typeface="Arial" panose="020B0604020202020204" pitchFamily="34" charset="0"/>
              <a:buChar char="&gt;"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605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24"/>
          <a:stretch/>
        </p:blipFill>
        <p:spPr>
          <a:xfrm>
            <a:off x="431371" y="1124744"/>
            <a:ext cx="11161240" cy="5994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72DAB5-C645-432E-8017-2C6768C3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Ler tabelas 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764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 Escrever dados do R em ficheiros </a:t>
            </a:r>
            <a:r>
              <a:rPr lang="pt-PT" dirty="0"/>
              <a:t>EXCEL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Usar o </a:t>
            </a:r>
            <a:r>
              <a:rPr lang="pt-PT" dirty="0">
                <a:solidFill>
                  <a:schemeClr val="accent6"/>
                </a:solidFill>
              </a:rPr>
              <a:t>package </a:t>
            </a:r>
            <a:r>
              <a:rPr lang="pt-PT" i="1" dirty="0">
                <a:solidFill>
                  <a:schemeClr val="accent6"/>
                </a:solidFill>
              </a:rPr>
              <a:t>“</a:t>
            </a:r>
            <a:r>
              <a:rPr lang="pt-PT" i="1" dirty="0" err="1">
                <a:solidFill>
                  <a:schemeClr val="accent6"/>
                </a:solidFill>
              </a:rPr>
              <a:t>xlsx</a:t>
            </a:r>
            <a:r>
              <a:rPr lang="pt-PT" i="1" dirty="0">
                <a:solidFill>
                  <a:schemeClr val="accent6"/>
                </a:solidFill>
              </a:rPr>
              <a:t>”</a:t>
            </a:r>
          </a:p>
          <a:p>
            <a:r>
              <a:rPr lang="pt-PT" i="1" dirty="0" smtClean="0"/>
              <a:t>Com o comando: </a:t>
            </a:r>
            <a:r>
              <a:rPr lang="pt-PT" i="1" dirty="0" smtClean="0">
                <a:solidFill>
                  <a:schemeClr val="accent5"/>
                </a:solidFill>
              </a:rPr>
              <a:t>write.xlsx</a:t>
            </a:r>
            <a:r>
              <a:rPr lang="pt-PT" dirty="0" smtClean="0"/>
              <a:t> </a:t>
            </a:r>
            <a:r>
              <a:rPr lang="pt-PT" dirty="0">
                <a:solidFill>
                  <a:schemeClr val="accent5"/>
                </a:solidFill>
              </a:rPr>
              <a:t>(X, </a:t>
            </a:r>
            <a:r>
              <a:rPr lang="pt-PT" dirty="0" err="1">
                <a:solidFill>
                  <a:schemeClr val="accent5"/>
                </a:solidFill>
              </a:rPr>
              <a:t>filename</a:t>
            </a:r>
            <a:r>
              <a:rPr lang="pt-PT" dirty="0">
                <a:solidFill>
                  <a:schemeClr val="accent5"/>
                </a:solidFill>
              </a:rPr>
              <a:t>, </a:t>
            </a:r>
            <a:r>
              <a:rPr lang="pt-PT" dirty="0" err="1">
                <a:solidFill>
                  <a:schemeClr val="accent5"/>
                </a:solidFill>
              </a:rPr>
              <a:t>sheetName</a:t>
            </a:r>
            <a:r>
              <a:rPr lang="pt-PT" dirty="0">
                <a:solidFill>
                  <a:schemeClr val="accent5"/>
                </a:solidFill>
              </a:rPr>
              <a:t>=“</a:t>
            </a:r>
            <a:r>
              <a:rPr lang="pt-PT" dirty="0" err="1">
                <a:solidFill>
                  <a:schemeClr val="accent5"/>
                </a:solidFill>
              </a:rPr>
              <a:t>Name</a:t>
            </a:r>
            <a:r>
              <a:rPr lang="pt-PT" dirty="0">
                <a:solidFill>
                  <a:schemeClr val="accent5"/>
                </a:solidFill>
              </a:rPr>
              <a:t>”,</a:t>
            </a:r>
          </a:p>
          <a:p>
            <a:pPr marL="400050" lvl="1" indent="0">
              <a:buNone/>
            </a:pPr>
            <a:r>
              <a:rPr lang="pt-PT" dirty="0" err="1">
                <a:solidFill>
                  <a:schemeClr val="accent5"/>
                </a:solidFill>
              </a:rPr>
              <a:t>col.names</a:t>
            </a:r>
            <a:r>
              <a:rPr lang="pt-PT" dirty="0">
                <a:solidFill>
                  <a:schemeClr val="accent5"/>
                </a:solidFill>
              </a:rPr>
              <a:t>=TRUE, </a:t>
            </a:r>
            <a:r>
              <a:rPr lang="pt-PT" dirty="0" err="1">
                <a:solidFill>
                  <a:schemeClr val="accent5"/>
                </a:solidFill>
              </a:rPr>
              <a:t>row.names</a:t>
            </a:r>
            <a:r>
              <a:rPr lang="pt-PT" dirty="0">
                <a:solidFill>
                  <a:schemeClr val="accent5"/>
                </a:solidFill>
              </a:rPr>
              <a:t>=TRUE,</a:t>
            </a:r>
          </a:p>
          <a:p>
            <a:pPr marL="400050" lvl="1" indent="0">
              <a:buNone/>
            </a:pPr>
            <a:r>
              <a:rPr lang="pt-PT" dirty="0" err="1">
                <a:solidFill>
                  <a:schemeClr val="accent5"/>
                </a:solidFill>
              </a:rPr>
              <a:t>append</a:t>
            </a:r>
            <a:r>
              <a:rPr lang="pt-PT" dirty="0">
                <a:solidFill>
                  <a:schemeClr val="accent5"/>
                </a:solidFill>
              </a:rPr>
              <a:t>=FALSE)</a:t>
            </a:r>
          </a:p>
          <a:p>
            <a:pPr marL="400050" lvl="1" indent="0">
              <a:buNone/>
            </a:pPr>
            <a:endParaRPr lang="pt-PT" dirty="0"/>
          </a:p>
          <a:p>
            <a:pPr marL="400050" lvl="1" indent="0">
              <a:buNone/>
            </a:pPr>
            <a:r>
              <a:rPr lang="pt-PT" dirty="0" smtClean="0"/>
              <a:t>Onde </a:t>
            </a:r>
            <a:r>
              <a:rPr lang="pt-PT" dirty="0"/>
              <a:t>X </a:t>
            </a:r>
            <a:r>
              <a:rPr lang="pt-PT" dirty="0" smtClean="0"/>
              <a:t>é o ficheiro R </a:t>
            </a:r>
          </a:p>
          <a:p>
            <a:pPr marL="400050" lvl="1" indent="0">
              <a:buNone/>
            </a:pPr>
            <a:r>
              <a:rPr lang="pt-PT" dirty="0" smtClean="0"/>
              <a:t>Não funciona para ficheiros muito grandes</a:t>
            </a:r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61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Escrever dados do R em ficheiros EXCEL– </a:t>
            </a:r>
            <a:r>
              <a:rPr lang="pt-PT" dirty="0" smtClean="0"/>
              <a:t>alternativa </a:t>
            </a:r>
            <a:r>
              <a:rPr lang="pt-PT" dirty="0"/>
              <a:t>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Usar </a:t>
            </a:r>
            <a:r>
              <a:rPr lang="pt-PT" dirty="0"/>
              <a:t>o </a:t>
            </a:r>
            <a:r>
              <a:rPr lang="pt-PT" dirty="0" err="1" smtClean="0">
                <a:solidFill>
                  <a:schemeClr val="accent5"/>
                </a:solidFill>
              </a:rPr>
              <a:t>package</a:t>
            </a:r>
            <a:r>
              <a:rPr lang="pt-PT" i="1" dirty="0" err="1" smtClean="0">
                <a:solidFill>
                  <a:schemeClr val="accent5"/>
                </a:solidFill>
              </a:rPr>
              <a:t>"writexl</a:t>
            </a:r>
            <a:r>
              <a:rPr lang="pt-PT" i="1" dirty="0">
                <a:solidFill>
                  <a:schemeClr val="accent5"/>
                </a:solidFill>
              </a:rPr>
              <a:t>"</a:t>
            </a:r>
            <a:r>
              <a:rPr lang="pt-PT" dirty="0">
                <a:solidFill>
                  <a:schemeClr val="accent5"/>
                </a:solidFill>
              </a:rPr>
              <a:t> </a:t>
            </a:r>
            <a:endParaRPr lang="pt-PT" dirty="0" smtClean="0">
              <a:solidFill>
                <a:schemeClr val="accent5"/>
              </a:solidFill>
            </a:endParaRPr>
          </a:p>
          <a:p>
            <a:r>
              <a:rPr lang="pt-PT" i="1" dirty="0" smtClean="0"/>
              <a:t>Comando: </a:t>
            </a:r>
            <a:r>
              <a:rPr lang="en-US" i="1" dirty="0" err="1" smtClean="0">
                <a:solidFill>
                  <a:schemeClr val="accent5"/>
                </a:solidFill>
              </a:rPr>
              <a:t>write_xlsx</a:t>
            </a:r>
            <a:r>
              <a:rPr lang="en-US" dirty="0" smtClean="0">
                <a:solidFill>
                  <a:schemeClr val="accent5"/>
                </a:solidFill>
              </a:rPr>
              <a:t>(</a:t>
            </a:r>
            <a:r>
              <a:rPr lang="en-US" dirty="0" err="1" smtClean="0">
                <a:solidFill>
                  <a:schemeClr val="accent5"/>
                </a:solidFill>
              </a:rPr>
              <a:t>X</a:t>
            </a:r>
            <a:r>
              <a:rPr lang="en-US" dirty="0" err="1">
                <a:solidFill>
                  <a:schemeClr val="accent5"/>
                </a:solidFill>
              </a:rPr>
              <a:t>,"AllPossible.xlsx</a:t>
            </a:r>
            <a:r>
              <a:rPr lang="en-US" dirty="0">
                <a:solidFill>
                  <a:schemeClr val="accent5"/>
                </a:solidFill>
              </a:rPr>
              <a:t>")</a:t>
            </a:r>
            <a:endParaRPr lang="pt-PT" dirty="0">
              <a:solidFill>
                <a:schemeClr val="accent5"/>
              </a:solidFill>
            </a:endParaRPr>
          </a:p>
          <a:p>
            <a:pPr marL="400050" lvl="1" indent="0">
              <a:buNone/>
            </a:pPr>
            <a:r>
              <a:rPr lang="pt-PT" dirty="0"/>
              <a:t>Onde X é o ficheiro 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940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DAB5-C645-432E-8017-2C6768C3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Guardar e carregar um ficheiro de dados 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F24D-44D1-4525-8C20-08FA8045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Podemos</a:t>
            </a:r>
            <a:r>
              <a:rPr lang="en-GB" dirty="0" smtClean="0"/>
              <a:t> </a:t>
            </a:r>
            <a:r>
              <a:rPr lang="en-GB" dirty="0" err="1" smtClean="0"/>
              <a:t>querer</a:t>
            </a:r>
            <a:r>
              <a:rPr lang="en-GB" dirty="0" smtClean="0"/>
              <a:t> </a:t>
            </a:r>
            <a:r>
              <a:rPr lang="en-GB" dirty="0" err="1" smtClean="0"/>
              <a:t>guardar</a:t>
            </a:r>
            <a:r>
              <a:rPr lang="en-GB" dirty="0" smtClean="0"/>
              <a:t> um </a:t>
            </a:r>
            <a:r>
              <a:rPr lang="en-GB" dirty="0" err="1" smtClean="0"/>
              <a:t>ficheiro</a:t>
            </a:r>
            <a:r>
              <a:rPr lang="en-GB" dirty="0" smtClean="0"/>
              <a:t> de dados R (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mais</a:t>
            </a:r>
            <a:r>
              <a:rPr lang="en-GB" dirty="0" smtClean="0"/>
              <a:t>) que </a:t>
            </a:r>
            <a:r>
              <a:rPr lang="en-GB" dirty="0" err="1" smtClean="0"/>
              <a:t>nos</a:t>
            </a:r>
            <a:r>
              <a:rPr lang="en-GB" dirty="0" smtClean="0"/>
              <a:t> “</a:t>
            </a:r>
            <a:r>
              <a:rPr lang="en-GB" dirty="0" err="1" smtClean="0"/>
              <a:t>demorou</a:t>
            </a:r>
            <a:r>
              <a:rPr lang="en-GB" dirty="0" smtClean="0"/>
              <a:t> </a:t>
            </a:r>
            <a:r>
              <a:rPr lang="en-GB" dirty="0" err="1" smtClean="0"/>
              <a:t>muito</a:t>
            </a:r>
            <a:r>
              <a:rPr lang="en-GB" dirty="0" smtClean="0"/>
              <a:t> tempo a </a:t>
            </a:r>
            <a:r>
              <a:rPr lang="en-GB" dirty="0" err="1" smtClean="0"/>
              <a:t>preparar</a:t>
            </a:r>
            <a:r>
              <a:rPr lang="en-GB" dirty="0" smtClean="0"/>
              <a:t>”:</a:t>
            </a:r>
            <a:endParaRPr lang="en-GB" dirty="0"/>
          </a:p>
          <a:p>
            <a:pPr lvl="1"/>
            <a:r>
              <a:rPr lang="en-GB" i="1" dirty="0">
                <a:solidFill>
                  <a:schemeClr val="accent5"/>
                </a:solidFill>
              </a:rPr>
              <a:t>save</a:t>
            </a:r>
            <a:r>
              <a:rPr lang="en-GB" dirty="0">
                <a:solidFill>
                  <a:schemeClr val="accent5"/>
                </a:solidFill>
              </a:rPr>
              <a:t>(data1,data2,file=“</a:t>
            </a:r>
            <a:r>
              <a:rPr lang="en-GB" dirty="0" err="1">
                <a:solidFill>
                  <a:schemeClr val="accent5"/>
                </a:solidFill>
              </a:rPr>
              <a:t>data.Rdata</a:t>
            </a:r>
            <a:r>
              <a:rPr lang="en-GB" dirty="0">
                <a:solidFill>
                  <a:schemeClr val="accent5"/>
                </a:solidFill>
              </a:rPr>
              <a:t>”)</a:t>
            </a:r>
          </a:p>
          <a:p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tarde</a:t>
            </a:r>
            <a:r>
              <a:rPr lang="en-GB" dirty="0" smtClean="0"/>
              <a:t>, </a:t>
            </a:r>
            <a:r>
              <a:rPr lang="en-GB" dirty="0" err="1" smtClean="0"/>
              <a:t>noutro</a:t>
            </a:r>
            <a:r>
              <a:rPr lang="en-GB" dirty="0" smtClean="0"/>
              <a:t> script, </a:t>
            </a:r>
            <a:r>
              <a:rPr lang="en-GB" dirty="0" err="1" smtClean="0"/>
              <a:t>podemos</a:t>
            </a:r>
            <a:r>
              <a:rPr lang="en-GB" dirty="0" smtClean="0"/>
              <a:t> </a:t>
            </a:r>
            <a:r>
              <a:rPr lang="en-GB" dirty="0" err="1" smtClean="0"/>
              <a:t>carregar</a:t>
            </a:r>
            <a:r>
              <a:rPr lang="en-GB" dirty="0" smtClean="0"/>
              <a:t> </a:t>
            </a:r>
            <a:r>
              <a:rPr lang="en-GB" dirty="0" err="1" smtClean="0"/>
              <a:t>estes</a:t>
            </a:r>
            <a:r>
              <a:rPr lang="en-GB" dirty="0" smtClean="0"/>
              <a:t> dados:</a:t>
            </a:r>
            <a:endParaRPr lang="en-GB" dirty="0"/>
          </a:p>
          <a:p>
            <a:pPr lvl="1"/>
            <a:r>
              <a:rPr lang="en-GB" i="1" dirty="0">
                <a:solidFill>
                  <a:schemeClr val="accent5"/>
                </a:solidFill>
              </a:rPr>
              <a:t>load</a:t>
            </a:r>
            <a:r>
              <a:rPr lang="en-GB" dirty="0">
                <a:solidFill>
                  <a:schemeClr val="accent5"/>
                </a:solidFill>
              </a:rPr>
              <a:t>(“</a:t>
            </a:r>
            <a:r>
              <a:rPr lang="en-GB" dirty="0" err="1">
                <a:solidFill>
                  <a:schemeClr val="accent5"/>
                </a:solidFill>
              </a:rPr>
              <a:t>data.Rdata</a:t>
            </a:r>
            <a:r>
              <a:rPr lang="en-GB" dirty="0">
                <a:solidFill>
                  <a:schemeClr val="accent5"/>
                </a:solidFill>
              </a:rPr>
              <a:t>”)  </a:t>
            </a:r>
            <a:r>
              <a:rPr lang="en-GB" dirty="0"/>
              <a:t>- </a:t>
            </a:r>
            <a:r>
              <a:rPr lang="en-GB" dirty="0" err="1" smtClean="0"/>
              <a:t>teremos</a:t>
            </a:r>
            <a:r>
              <a:rPr lang="en-GB" dirty="0" smtClean="0"/>
              <a:t> </a:t>
            </a:r>
            <a:r>
              <a:rPr lang="en-GB" dirty="0" err="1" smtClean="0"/>
              <a:t>acesso</a:t>
            </a:r>
            <a:r>
              <a:rPr lang="en-GB" dirty="0" smtClean="0"/>
              <a:t> </a:t>
            </a:r>
            <a:r>
              <a:rPr lang="en-GB" dirty="0" err="1" smtClean="0"/>
              <a:t>direto</a:t>
            </a:r>
            <a:r>
              <a:rPr lang="en-GB" dirty="0" smtClean="0"/>
              <a:t> </a:t>
            </a:r>
            <a:r>
              <a:rPr lang="en-GB" dirty="0" err="1" smtClean="0"/>
              <a:t>aos</a:t>
            </a:r>
            <a:r>
              <a:rPr lang="en-GB" dirty="0" smtClean="0"/>
              <a:t> </a:t>
            </a:r>
            <a:r>
              <a:rPr lang="en-GB" dirty="0" err="1" smtClean="0"/>
              <a:t>conteúdos</a:t>
            </a:r>
            <a:r>
              <a:rPr lang="en-GB" dirty="0" smtClean="0"/>
              <a:t> data1 e </a:t>
            </a:r>
            <a:r>
              <a:rPr lang="en-GB" dirty="0"/>
              <a:t>data2</a:t>
            </a:r>
          </a:p>
          <a:p>
            <a:r>
              <a:rPr lang="pt-PT" dirty="0" smtClean="0"/>
              <a:t>Para saber que ficheiros estão no nosso </a:t>
            </a:r>
            <a:r>
              <a:rPr lang="en-GB" i="1" dirty="0" smtClean="0">
                <a:solidFill>
                  <a:schemeClr val="accent5"/>
                </a:solidFill>
              </a:rPr>
              <a:t>working </a:t>
            </a:r>
            <a:r>
              <a:rPr lang="en-GB" i="1" dirty="0">
                <a:solidFill>
                  <a:schemeClr val="accent5"/>
                </a:solidFill>
              </a:rPr>
              <a:t>space</a:t>
            </a:r>
            <a:r>
              <a:rPr lang="en-GB" dirty="0"/>
              <a:t>:</a:t>
            </a:r>
          </a:p>
          <a:p>
            <a:pPr lvl="1"/>
            <a:r>
              <a:rPr lang="pt-PT" dirty="0">
                <a:solidFill>
                  <a:schemeClr val="accent5"/>
                </a:solidFill>
              </a:rPr>
              <a:t>l</a:t>
            </a:r>
            <a:r>
              <a:rPr lang="en-GB" dirty="0" err="1">
                <a:solidFill>
                  <a:schemeClr val="accent5"/>
                </a:solidFill>
              </a:rPr>
              <a:t>ist.files</a:t>
            </a:r>
            <a:r>
              <a:rPr lang="en-GB" dirty="0">
                <a:solidFill>
                  <a:schemeClr val="accent5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54467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BC870B-E5D0-4287-BE37-324CFC21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ifelse</a:t>
            </a:r>
            <a:r>
              <a:rPr lang="pt-PT" dirty="0"/>
              <a:t>,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else</a:t>
            </a:r>
            <a:r>
              <a:rPr lang="pt-PT" dirty="0"/>
              <a:t> </a:t>
            </a:r>
            <a:r>
              <a:rPr lang="pt-PT" dirty="0" smtClean="0"/>
              <a:t>e ciclos em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5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D441F-9009-4246-91BD-E619075E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7CD0-9AC2-4AFC-91AA-C8FEEF3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ifelse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/>
              <a:t>if…else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900B-8E84-4F30-AAB5-2F0E2FC6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O R permite a utilização de duas expressões condicionais:</a:t>
            </a:r>
            <a:endParaRPr lang="pt-PT" sz="2400" dirty="0"/>
          </a:p>
          <a:p>
            <a:r>
              <a:rPr lang="pt-PT" sz="2400" dirty="0" smtClean="0"/>
              <a:t>Numa única expressão:</a:t>
            </a:r>
            <a:endParaRPr lang="pt-PT" sz="2400" dirty="0"/>
          </a:p>
          <a:p>
            <a:pPr lvl="1"/>
            <a:r>
              <a:rPr lang="pt-PT" sz="2000" dirty="0" err="1">
                <a:solidFill>
                  <a:schemeClr val="accent5"/>
                </a:solidFill>
              </a:rPr>
              <a:t>ifelse</a:t>
            </a:r>
            <a:r>
              <a:rPr lang="pt-PT" sz="2000" dirty="0">
                <a:solidFill>
                  <a:schemeClr val="accent5"/>
                </a:solidFill>
              </a:rPr>
              <a:t> (</a:t>
            </a:r>
            <a:r>
              <a:rPr lang="pt-PT" sz="2000" dirty="0" smtClean="0"/>
              <a:t>condição, expressão se VERDADEIRO</a:t>
            </a:r>
            <a:r>
              <a:rPr lang="pt-PT" sz="2000" dirty="0"/>
              <a:t>, expressão se </a:t>
            </a:r>
            <a:r>
              <a:rPr lang="pt-PT" sz="2000" dirty="0" smtClean="0"/>
              <a:t>FALSO</a:t>
            </a:r>
            <a:r>
              <a:rPr lang="pt-PT" sz="2000" dirty="0" smtClean="0">
                <a:solidFill>
                  <a:schemeClr val="accent5"/>
                </a:solidFill>
              </a:rPr>
              <a:t>)</a:t>
            </a:r>
            <a:endParaRPr lang="pt-PT" sz="2000" dirty="0">
              <a:solidFill>
                <a:schemeClr val="accent5"/>
              </a:solidFill>
            </a:endParaRPr>
          </a:p>
          <a:p>
            <a:r>
              <a:rPr lang="pt-PT" sz="2400" dirty="0" err="1"/>
              <a:t>if</a:t>
            </a:r>
            <a:r>
              <a:rPr lang="pt-PT" sz="2400" dirty="0"/>
              <a:t>…</a:t>
            </a:r>
            <a:r>
              <a:rPr lang="pt-PT" sz="2400" dirty="0" err="1"/>
              <a:t>else</a:t>
            </a:r>
            <a:r>
              <a:rPr lang="pt-PT" sz="2400" dirty="0"/>
              <a:t> </a:t>
            </a:r>
            <a:r>
              <a:rPr lang="pt-PT" sz="2400" dirty="0" err="1"/>
              <a:t>statement</a:t>
            </a:r>
            <a:endParaRPr lang="pt-PT" sz="2400" dirty="0"/>
          </a:p>
          <a:p>
            <a:pPr lvl="1"/>
            <a:r>
              <a:rPr lang="pt-PT" sz="2000" dirty="0" err="1">
                <a:solidFill>
                  <a:schemeClr val="accent5"/>
                </a:solidFill>
              </a:rPr>
              <a:t>if</a:t>
            </a:r>
            <a:r>
              <a:rPr lang="pt-PT" sz="2000" dirty="0">
                <a:solidFill>
                  <a:schemeClr val="accent5"/>
                </a:solidFill>
              </a:rPr>
              <a:t> (</a:t>
            </a:r>
            <a:r>
              <a:rPr lang="pt-PT" sz="2000" dirty="0" smtClean="0"/>
              <a:t>condição</a:t>
            </a:r>
            <a:r>
              <a:rPr lang="pt-PT" sz="2000" dirty="0" smtClean="0">
                <a:solidFill>
                  <a:schemeClr val="accent5"/>
                </a:solidFill>
              </a:rPr>
              <a:t>) </a:t>
            </a:r>
            <a:r>
              <a:rPr lang="pt-PT" sz="2000" dirty="0">
                <a:solidFill>
                  <a:schemeClr val="accent5"/>
                </a:solidFill>
              </a:rPr>
              <a:t>{</a:t>
            </a:r>
          </a:p>
          <a:p>
            <a:pPr marL="457200" lvl="1" indent="0">
              <a:buNone/>
            </a:pPr>
            <a:r>
              <a:rPr lang="pt-PT" sz="2000" dirty="0"/>
              <a:t> </a:t>
            </a:r>
            <a:r>
              <a:rPr lang="pt-PT" sz="2000" dirty="0" smtClean="0"/>
              <a:t>       expressão </a:t>
            </a:r>
            <a:r>
              <a:rPr lang="pt-PT" sz="2000" dirty="0"/>
              <a:t>se </a:t>
            </a:r>
            <a:r>
              <a:rPr lang="pt-PT" sz="2000" dirty="0" smtClean="0"/>
              <a:t>a condição é VERDADEIRA    </a:t>
            </a:r>
            <a:r>
              <a:rPr lang="pt-PT" sz="2000" dirty="0" smtClean="0">
                <a:solidFill>
                  <a:schemeClr val="accent5"/>
                </a:solidFill>
              </a:rPr>
              <a:t> }</a:t>
            </a:r>
          </a:p>
          <a:p>
            <a:pPr marL="457200" lvl="1" indent="0">
              <a:buNone/>
            </a:pPr>
            <a:r>
              <a:rPr lang="pt-PT" sz="2000" dirty="0" smtClean="0"/>
              <a:t> </a:t>
            </a:r>
            <a:r>
              <a:rPr lang="pt-PT" sz="2000" dirty="0" err="1">
                <a:solidFill>
                  <a:schemeClr val="accent5"/>
                </a:solidFill>
              </a:rPr>
              <a:t>else</a:t>
            </a:r>
            <a:r>
              <a:rPr lang="pt-PT" sz="2000" dirty="0">
                <a:solidFill>
                  <a:schemeClr val="accent5"/>
                </a:solidFill>
              </a:rPr>
              <a:t> {</a:t>
            </a:r>
          </a:p>
          <a:p>
            <a:pPr marL="457200" lvl="1" indent="0">
              <a:buNone/>
            </a:pPr>
            <a:r>
              <a:rPr lang="pt-PT" sz="2000" dirty="0"/>
              <a:t> </a:t>
            </a:r>
            <a:r>
              <a:rPr lang="pt-PT" sz="2000" dirty="0" smtClean="0"/>
              <a:t>       expressão </a:t>
            </a:r>
            <a:r>
              <a:rPr lang="pt-PT" sz="2000" dirty="0"/>
              <a:t>se a condição é </a:t>
            </a:r>
            <a:r>
              <a:rPr lang="pt-PT" sz="2000" dirty="0" smtClean="0"/>
              <a:t>FALSA     </a:t>
            </a:r>
            <a:r>
              <a:rPr lang="pt-PT" sz="2000" dirty="0" smtClean="0">
                <a:solidFill>
                  <a:schemeClr val="accent5"/>
                </a:solidFill>
              </a:rPr>
              <a:t> </a:t>
            </a:r>
            <a:r>
              <a:rPr lang="pt-PT" sz="2000" dirty="0">
                <a:solidFill>
                  <a:schemeClr val="accent5"/>
                </a:solidFill>
              </a:rPr>
              <a:t>}</a:t>
            </a:r>
            <a:endParaRPr lang="en-GB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9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BC870B-E5D0-4287-BE37-324CFC21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Funções no </a:t>
            </a:r>
            <a:r>
              <a:rPr lang="pt-PT" dirty="0"/>
              <a:t>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28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7CD0-9AC2-4AFC-91AA-C8FEEF3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Olhar</a:t>
            </a:r>
            <a:r>
              <a:rPr lang="en-GB" dirty="0" smtClean="0"/>
              <a:t>” para </a:t>
            </a:r>
            <a:r>
              <a:rPr lang="en-GB" dirty="0" err="1" smtClean="0"/>
              <a:t>ficheiros</a:t>
            </a:r>
            <a:r>
              <a:rPr lang="en-GB" dirty="0" smtClean="0"/>
              <a:t> de dados no 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900B-8E84-4F30-AAB5-2F0E2FC6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Existem</a:t>
            </a:r>
            <a:r>
              <a:rPr lang="en-GB" dirty="0" smtClean="0"/>
              <a:t> </a:t>
            </a:r>
            <a:r>
              <a:rPr lang="en-GB" dirty="0" err="1" smtClean="0"/>
              <a:t>várias</a:t>
            </a:r>
            <a:r>
              <a:rPr lang="en-GB" dirty="0" smtClean="0"/>
              <a:t> </a:t>
            </a:r>
            <a:r>
              <a:rPr lang="en-GB" dirty="0" err="1" smtClean="0"/>
              <a:t>funções</a:t>
            </a:r>
            <a:r>
              <a:rPr lang="en-GB" dirty="0" smtClean="0"/>
              <a:t> para “</a:t>
            </a:r>
            <a:r>
              <a:rPr lang="en-GB" dirty="0" err="1" smtClean="0"/>
              <a:t>ver</a:t>
            </a:r>
            <a:r>
              <a:rPr lang="en-GB" dirty="0" smtClean="0"/>
              <a:t>” </a:t>
            </a:r>
            <a:r>
              <a:rPr lang="en-GB" dirty="0" err="1" smtClean="0"/>
              <a:t>os</a:t>
            </a:r>
            <a:r>
              <a:rPr lang="en-GB" dirty="0" smtClean="0"/>
              <a:t> dados </a:t>
            </a:r>
            <a:r>
              <a:rPr lang="en-GB" dirty="0" err="1" smtClean="0"/>
              <a:t>dentro</a:t>
            </a:r>
            <a:r>
              <a:rPr lang="en-GB" dirty="0" smtClean="0"/>
              <a:t> de um </a:t>
            </a:r>
            <a:r>
              <a:rPr lang="en-GB" dirty="0" err="1" smtClean="0"/>
              <a:t>ficheiro</a:t>
            </a:r>
            <a:r>
              <a:rPr lang="en-GB" dirty="0" smtClean="0"/>
              <a:t>  R</a:t>
            </a:r>
            <a:endParaRPr lang="en-GB" dirty="0"/>
          </a:p>
          <a:p>
            <a:pPr lvl="1"/>
            <a:r>
              <a:rPr lang="en-GB" sz="2000" dirty="0">
                <a:solidFill>
                  <a:schemeClr val="accent5"/>
                </a:solidFill>
              </a:rPr>
              <a:t>View(Data) </a:t>
            </a:r>
            <a:r>
              <a:rPr lang="en-GB" sz="2000" dirty="0" smtClean="0">
                <a:solidFill>
                  <a:schemeClr val="accent5"/>
                </a:solidFill>
              </a:rPr>
              <a:t>                 </a:t>
            </a:r>
            <a:r>
              <a:rPr lang="en-GB" sz="2000" dirty="0" smtClean="0">
                <a:solidFill>
                  <a:schemeClr val="accent3"/>
                </a:solidFill>
              </a:rPr>
              <a:t>#</a:t>
            </a:r>
            <a:r>
              <a:rPr lang="en-GB" sz="2000" dirty="0" err="1" smtClean="0">
                <a:solidFill>
                  <a:schemeClr val="accent3"/>
                </a:solidFill>
              </a:rPr>
              <a:t>abre</a:t>
            </a:r>
            <a:r>
              <a:rPr lang="en-GB" sz="2000" dirty="0" smtClean="0">
                <a:solidFill>
                  <a:schemeClr val="accent3"/>
                </a:solidFill>
              </a:rPr>
              <a:t> o </a:t>
            </a:r>
            <a:r>
              <a:rPr lang="en-GB" sz="2000" dirty="0" err="1" smtClean="0">
                <a:solidFill>
                  <a:schemeClr val="accent3"/>
                </a:solidFill>
              </a:rPr>
              <a:t>ficheiro</a:t>
            </a:r>
            <a:r>
              <a:rPr lang="en-GB" sz="2000" dirty="0" smtClean="0">
                <a:solidFill>
                  <a:schemeClr val="accent3"/>
                </a:solidFill>
              </a:rPr>
              <a:t> de dados R </a:t>
            </a:r>
            <a:r>
              <a:rPr lang="en-GB" sz="2000" dirty="0" err="1" smtClean="0">
                <a:solidFill>
                  <a:schemeClr val="accent3"/>
                </a:solidFill>
              </a:rPr>
              <a:t>chamado</a:t>
            </a:r>
            <a:r>
              <a:rPr lang="en-GB" sz="2000" dirty="0" smtClean="0">
                <a:solidFill>
                  <a:schemeClr val="accent3"/>
                </a:solidFill>
              </a:rPr>
              <a:t> Data</a:t>
            </a:r>
            <a:endParaRPr lang="en-GB" sz="2000" dirty="0">
              <a:solidFill>
                <a:schemeClr val="accent3"/>
              </a:solidFill>
            </a:endParaRPr>
          </a:p>
          <a:p>
            <a:pPr lvl="1"/>
            <a:r>
              <a:rPr lang="en-GB" sz="2000" dirty="0" err="1">
                <a:solidFill>
                  <a:schemeClr val="accent5"/>
                </a:solidFill>
              </a:rPr>
              <a:t>nrows</a:t>
            </a:r>
            <a:r>
              <a:rPr lang="en-GB" sz="2000" dirty="0">
                <a:solidFill>
                  <a:schemeClr val="accent5"/>
                </a:solidFill>
              </a:rPr>
              <a:t>(filename</a:t>
            </a:r>
            <a:r>
              <a:rPr lang="en-GB" sz="2000" dirty="0" smtClean="0">
                <a:solidFill>
                  <a:schemeClr val="accent5"/>
                </a:solidFill>
              </a:rPr>
              <a:t>)          </a:t>
            </a:r>
            <a:r>
              <a:rPr lang="en-GB" sz="2000" dirty="0" smtClean="0">
                <a:solidFill>
                  <a:schemeClr val="accent3"/>
                </a:solidFill>
              </a:rPr>
              <a:t>#devolve o </a:t>
            </a:r>
            <a:r>
              <a:rPr lang="en-GB" sz="2000" dirty="0" err="1" smtClean="0">
                <a:solidFill>
                  <a:schemeClr val="accent3"/>
                </a:solidFill>
              </a:rPr>
              <a:t>número</a:t>
            </a:r>
            <a:r>
              <a:rPr lang="en-GB" sz="2000" dirty="0" smtClean="0">
                <a:solidFill>
                  <a:schemeClr val="accent3"/>
                </a:solidFill>
              </a:rPr>
              <a:t> de </a:t>
            </a:r>
            <a:r>
              <a:rPr lang="en-GB" sz="2000" dirty="0" err="1" smtClean="0">
                <a:solidFill>
                  <a:schemeClr val="accent3"/>
                </a:solidFill>
              </a:rPr>
              <a:t>linhas</a:t>
            </a:r>
            <a:r>
              <a:rPr lang="en-GB" sz="2000" dirty="0" smtClean="0">
                <a:solidFill>
                  <a:schemeClr val="accent3"/>
                </a:solidFill>
              </a:rPr>
              <a:t> do </a:t>
            </a:r>
            <a:r>
              <a:rPr lang="en-GB" sz="2000" dirty="0" err="1" smtClean="0">
                <a:solidFill>
                  <a:schemeClr val="accent3"/>
                </a:solidFill>
              </a:rPr>
              <a:t>ficheiro</a:t>
            </a:r>
            <a:r>
              <a:rPr lang="en-GB" sz="2000" dirty="0" smtClean="0">
                <a:solidFill>
                  <a:schemeClr val="accent3"/>
                </a:solidFill>
              </a:rPr>
              <a:t> </a:t>
            </a:r>
            <a:r>
              <a:rPr lang="en-GB" sz="2000" dirty="0" err="1" smtClean="0">
                <a:solidFill>
                  <a:schemeClr val="accent3"/>
                </a:solidFill>
              </a:rPr>
              <a:t>chamado</a:t>
            </a:r>
            <a:r>
              <a:rPr lang="en-GB" sz="2000" dirty="0" smtClean="0">
                <a:solidFill>
                  <a:schemeClr val="accent3"/>
                </a:solidFill>
              </a:rPr>
              <a:t> “filename”</a:t>
            </a:r>
            <a:endParaRPr lang="en-GB" sz="2000" dirty="0">
              <a:solidFill>
                <a:schemeClr val="accent3"/>
              </a:solidFill>
            </a:endParaRPr>
          </a:p>
          <a:p>
            <a:pPr lvl="1"/>
            <a:r>
              <a:rPr lang="en-GB" sz="2000" dirty="0" err="1">
                <a:solidFill>
                  <a:schemeClr val="accent5"/>
                </a:solidFill>
              </a:rPr>
              <a:t>lenght</a:t>
            </a:r>
            <a:r>
              <a:rPr lang="en-GB" sz="2000" dirty="0">
                <a:solidFill>
                  <a:schemeClr val="accent5"/>
                </a:solidFill>
              </a:rPr>
              <a:t> (filename) </a:t>
            </a:r>
            <a:r>
              <a:rPr lang="en-GB" sz="2000" dirty="0" smtClean="0">
                <a:solidFill>
                  <a:schemeClr val="accent5"/>
                </a:solidFill>
              </a:rPr>
              <a:t>       </a:t>
            </a:r>
            <a:r>
              <a:rPr lang="en-GB" sz="2000" dirty="0" smtClean="0">
                <a:solidFill>
                  <a:schemeClr val="accent3"/>
                </a:solidFill>
              </a:rPr>
              <a:t>#devolve </a:t>
            </a:r>
            <a:r>
              <a:rPr lang="en-GB" sz="2000" dirty="0">
                <a:solidFill>
                  <a:schemeClr val="accent3"/>
                </a:solidFill>
              </a:rPr>
              <a:t>o </a:t>
            </a:r>
            <a:r>
              <a:rPr lang="en-GB" sz="2000" dirty="0" err="1">
                <a:solidFill>
                  <a:schemeClr val="accent3"/>
                </a:solidFill>
              </a:rPr>
              <a:t>número</a:t>
            </a:r>
            <a:r>
              <a:rPr lang="en-GB" sz="2000" dirty="0">
                <a:solidFill>
                  <a:schemeClr val="accent3"/>
                </a:solidFill>
              </a:rPr>
              <a:t> de </a:t>
            </a:r>
            <a:r>
              <a:rPr lang="en-GB" sz="2000" dirty="0" err="1" smtClean="0">
                <a:solidFill>
                  <a:schemeClr val="accent3"/>
                </a:solidFill>
              </a:rPr>
              <a:t>colunas</a:t>
            </a:r>
            <a:endParaRPr lang="en-GB" sz="2000" dirty="0">
              <a:solidFill>
                <a:schemeClr val="accent3"/>
              </a:solidFill>
            </a:endParaRPr>
          </a:p>
          <a:p>
            <a:pPr lvl="1"/>
            <a:r>
              <a:rPr lang="en-GB" sz="2000" dirty="0" err="1">
                <a:solidFill>
                  <a:schemeClr val="accent5"/>
                </a:solidFill>
              </a:rPr>
              <a:t>lenght</a:t>
            </a:r>
            <a:r>
              <a:rPr lang="en-GB" sz="2000" dirty="0">
                <a:solidFill>
                  <a:schemeClr val="accent5"/>
                </a:solidFill>
              </a:rPr>
              <a:t> (</a:t>
            </a:r>
            <a:r>
              <a:rPr lang="en-GB" sz="2000" dirty="0" err="1">
                <a:solidFill>
                  <a:schemeClr val="accent5"/>
                </a:solidFill>
              </a:rPr>
              <a:t>filename$var</a:t>
            </a:r>
            <a:r>
              <a:rPr lang="en-GB" sz="2000" dirty="0">
                <a:solidFill>
                  <a:schemeClr val="accent5"/>
                </a:solidFill>
              </a:rPr>
              <a:t>) </a:t>
            </a:r>
            <a:r>
              <a:rPr lang="en-GB" sz="2000" dirty="0" smtClean="0">
                <a:solidFill>
                  <a:schemeClr val="accent5"/>
                </a:solidFill>
              </a:rPr>
              <a:t> </a:t>
            </a:r>
            <a:r>
              <a:rPr lang="en-GB" sz="2000" dirty="0" smtClean="0">
                <a:solidFill>
                  <a:schemeClr val="accent3"/>
                </a:solidFill>
              </a:rPr>
              <a:t>#devolve </a:t>
            </a:r>
            <a:r>
              <a:rPr lang="en-GB" sz="2000" dirty="0">
                <a:solidFill>
                  <a:schemeClr val="accent3"/>
                </a:solidFill>
              </a:rPr>
              <a:t>o </a:t>
            </a:r>
            <a:r>
              <a:rPr lang="en-GB" sz="2000" dirty="0" err="1">
                <a:solidFill>
                  <a:schemeClr val="accent3"/>
                </a:solidFill>
              </a:rPr>
              <a:t>número</a:t>
            </a:r>
            <a:r>
              <a:rPr lang="en-GB" sz="2000" dirty="0">
                <a:solidFill>
                  <a:schemeClr val="accent3"/>
                </a:solidFill>
              </a:rPr>
              <a:t> de </a:t>
            </a:r>
            <a:r>
              <a:rPr lang="en-GB" sz="2000" dirty="0" err="1">
                <a:solidFill>
                  <a:schemeClr val="accent3"/>
                </a:solidFill>
              </a:rPr>
              <a:t>linhas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  <a:endParaRPr lang="en-GB" sz="2000" dirty="0" smtClean="0">
              <a:solidFill>
                <a:schemeClr val="accent3"/>
              </a:solidFill>
            </a:endParaRPr>
          </a:p>
          <a:p>
            <a:pPr lvl="1"/>
            <a:r>
              <a:rPr lang="en-GB" sz="2000" dirty="0" err="1" smtClean="0">
                <a:solidFill>
                  <a:schemeClr val="accent5"/>
                </a:solidFill>
              </a:rPr>
              <a:t>lenght</a:t>
            </a:r>
            <a:r>
              <a:rPr lang="en-GB" sz="2000" dirty="0" smtClean="0">
                <a:solidFill>
                  <a:schemeClr val="accent5"/>
                </a:solidFill>
              </a:rPr>
              <a:t> </a:t>
            </a:r>
            <a:r>
              <a:rPr lang="en-GB" sz="2000" dirty="0">
                <a:solidFill>
                  <a:schemeClr val="accent5"/>
                </a:solidFill>
              </a:rPr>
              <a:t>(unique(filename$var1, filename$var2) </a:t>
            </a:r>
            <a:r>
              <a:rPr lang="en-GB" sz="2000" dirty="0">
                <a:solidFill>
                  <a:schemeClr val="accent3"/>
                </a:solidFill>
              </a:rPr>
              <a:t># devolve o </a:t>
            </a:r>
            <a:r>
              <a:rPr lang="en-GB" sz="2000" dirty="0" err="1">
                <a:solidFill>
                  <a:schemeClr val="accent3"/>
                </a:solidFill>
              </a:rPr>
              <a:t>número</a:t>
            </a:r>
            <a:r>
              <a:rPr lang="en-GB" sz="2000" dirty="0">
                <a:solidFill>
                  <a:schemeClr val="accent3"/>
                </a:solidFill>
              </a:rPr>
              <a:t> de </a:t>
            </a:r>
            <a:r>
              <a:rPr lang="en-GB" sz="2000" dirty="0" err="1">
                <a:solidFill>
                  <a:schemeClr val="accent3"/>
                </a:solidFill>
              </a:rPr>
              <a:t>linhas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  <a:r>
              <a:rPr lang="en-GB" sz="2000" dirty="0" smtClean="0">
                <a:solidFill>
                  <a:schemeClr val="accent3"/>
                </a:solidFill>
              </a:rPr>
              <a:t>com </a:t>
            </a:r>
            <a:r>
              <a:rPr lang="en-GB" sz="2000" dirty="0" err="1" smtClean="0">
                <a:solidFill>
                  <a:schemeClr val="accent3"/>
                </a:solidFill>
              </a:rPr>
              <a:t>valores</a:t>
            </a:r>
            <a:r>
              <a:rPr lang="en-GB" sz="2000" dirty="0" smtClean="0">
                <a:solidFill>
                  <a:schemeClr val="accent3"/>
                </a:solidFill>
              </a:rPr>
              <a:t> </a:t>
            </a:r>
            <a:r>
              <a:rPr lang="en-GB" sz="2000" dirty="0" err="1" smtClean="0">
                <a:solidFill>
                  <a:schemeClr val="accent3"/>
                </a:solidFill>
              </a:rPr>
              <a:t>diferentes</a:t>
            </a:r>
            <a:r>
              <a:rPr lang="en-GB" sz="2000" dirty="0" smtClean="0">
                <a:solidFill>
                  <a:schemeClr val="accent3"/>
                </a:solidFill>
              </a:rPr>
              <a:t> de filename$var1 </a:t>
            </a:r>
            <a:r>
              <a:rPr lang="en-GB" sz="2000" dirty="0">
                <a:solidFill>
                  <a:schemeClr val="accent3"/>
                </a:solidFill>
              </a:rPr>
              <a:t>x filename$var1</a:t>
            </a:r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76743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7CD0-9AC2-4AFC-91AA-C8FEEF3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Olhar</a:t>
            </a:r>
            <a:r>
              <a:rPr lang="en-GB" dirty="0"/>
              <a:t>” para </a:t>
            </a:r>
            <a:r>
              <a:rPr lang="en-GB" dirty="0" err="1"/>
              <a:t>ficheiros</a:t>
            </a:r>
            <a:r>
              <a:rPr lang="en-GB" dirty="0"/>
              <a:t> de dados no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900B-8E84-4F30-AAB5-2F0E2FC6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519546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Existem</a:t>
            </a:r>
            <a:r>
              <a:rPr lang="en-GB" dirty="0"/>
              <a:t> </a:t>
            </a:r>
            <a:r>
              <a:rPr lang="en-GB" dirty="0" err="1"/>
              <a:t>várias</a:t>
            </a:r>
            <a:r>
              <a:rPr lang="en-GB" dirty="0"/>
              <a:t> </a:t>
            </a:r>
            <a:r>
              <a:rPr lang="en-GB" dirty="0" err="1"/>
              <a:t>funções</a:t>
            </a:r>
            <a:r>
              <a:rPr lang="en-GB" dirty="0"/>
              <a:t> para “</a:t>
            </a:r>
            <a:r>
              <a:rPr lang="en-GB" dirty="0" err="1"/>
              <a:t>ver</a:t>
            </a:r>
            <a:r>
              <a:rPr lang="en-GB" dirty="0"/>
              <a:t>” </a:t>
            </a:r>
            <a:r>
              <a:rPr lang="en-GB" dirty="0" err="1"/>
              <a:t>os</a:t>
            </a:r>
            <a:r>
              <a:rPr lang="en-GB" dirty="0"/>
              <a:t> dados </a:t>
            </a:r>
            <a:r>
              <a:rPr lang="en-GB" dirty="0" err="1"/>
              <a:t>dentro</a:t>
            </a:r>
            <a:r>
              <a:rPr lang="en-GB" dirty="0"/>
              <a:t> de um </a:t>
            </a:r>
            <a:r>
              <a:rPr lang="en-GB" dirty="0" err="1"/>
              <a:t>ficheiro</a:t>
            </a:r>
            <a:r>
              <a:rPr lang="en-GB" dirty="0"/>
              <a:t>  </a:t>
            </a:r>
            <a:r>
              <a:rPr lang="en-GB" dirty="0" smtClean="0"/>
              <a:t>R (cont.)</a:t>
            </a:r>
            <a:endParaRPr lang="en-GB" dirty="0"/>
          </a:p>
          <a:p>
            <a:pPr lvl="1"/>
            <a:r>
              <a:rPr lang="en-GB" sz="2000" dirty="0" err="1" smtClean="0">
                <a:solidFill>
                  <a:schemeClr val="accent5"/>
                </a:solidFill>
              </a:rPr>
              <a:t>str</a:t>
            </a:r>
            <a:r>
              <a:rPr lang="en-GB" sz="2000" dirty="0" smtClean="0">
                <a:solidFill>
                  <a:schemeClr val="accent5"/>
                </a:solidFill>
              </a:rPr>
              <a:t>(filename)            </a:t>
            </a:r>
            <a:r>
              <a:rPr lang="en-GB" sz="2000" dirty="0" smtClean="0">
                <a:solidFill>
                  <a:schemeClr val="accent3"/>
                </a:solidFill>
              </a:rPr>
              <a:t>#</a:t>
            </a:r>
            <a:r>
              <a:rPr lang="en-GB" sz="2000" dirty="0" err="1" smtClean="0">
                <a:solidFill>
                  <a:schemeClr val="accent3"/>
                </a:solidFill>
              </a:rPr>
              <a:t>descreve</a:t>
            </a:r>
            <a:r>
              <a:rPr lang="en-GB" sz="2000" dirty="0" smtClean="0">
                <a:solidFill>
                  <a:schemeClr val="accent3"/>
                </a:solidFill>
              </a:rPr>
              <a:t> a </a:t>
            </a:r>
            <a:r>
              <a:rPr lang="en-GB" sz="2000" dirty="0" err="1" smtClean="0">
                <a:solidFill>
                  <a:schemeClr val="accent3"/>
                </a:solidFill>
              </a:rPr>
              <a:t>estrutura</a:t>
            </a:r>
            <a:r>
              <a:rPr lang="en-GB" sz="2000" dirty="0" smtClean="0">
                <a:solidFill>
                  <a:schemeClr val="accent3"/>
                </a:solidFill>
              </a:rPr>
              <a:t> do </a:t>
            </a:r>
            <a:r>
              <a:rPr lang="en-GB" sz="2000" dirty="0" err="1" smtClean="0">
                <a:solidFill>
                  <a:schemeClr val="accent3"/>
                </a:solidFill>
              </a:rPr>
              <a:t>ficheiro</a:t>
            </a:r>
            <a:r>
              <a:rPr lang="en-GB" sz="2000" dirty="0" smtClean="0">
                <a:solidFill>
                  <a:schemeClr val="accent3"/>
                </a:solidFill>
              </a:rPr>
              <a:t> </a:t>
            </a:r>
          </a:p>
          <a:p>
            <a:pPr lvl="1"/>
            <a:r>
              <a:rPr lang="en-GB" sz="2000" dirty="0" smtClean="0">
                <a:solidFill>
                  <a:schemeClr val="accent5"/>
                </a:solidFill>
              </a:rPr>
              <a:t>summary(filename)   </a:t>
            </a:r>
            <a:r>
              <a:rPr lang="en-GB" sz="2000" dirty="0" smtClean="0">
                <a:solidFill>
                  <a:schemeClr val="accent3"/>
                </a:solidFill>
              </a:rPr>
              <a:t>#</a:t>
            </a:r>
            <a:r>
              <a:rPr lang="en-GB" sz="2000" dirty="0" err="1" smtClean="0">
                <a:solidFill>
                  <a:schemeClr val="accent3"/>
                </a:solidFill>
              </a:rPr>
              <a:t>mostra</a:t>
            </a:r>
            <a:r>
              <a:rPr lang="en-GB" sz="2000" dirty="0" smtClean="0">
                <a:solidFill>
                  <a:schemeClr val="accent3"/>
                </a:solidFill>
              </a:rPr>
              <a:t> um </a:t>
            </a:r>
            <a:r>
              <a:rPr lang="en-GB" sz="2000" dirty="0" err="1" smtClean="0">
                <a:solidFill>
                  <a:schemeClr val="accent3"/>
                </a:solidFill>
              </a:rPr>
              <a:t>resumo</a:t>
            </a:r>
            <a:r>
              <a:rPr lang="en-GB" sz="2000" dirty="0" smtClean="0">
                <a:solidFill>
                  <a:schemeClr val="accent3"/>
                </a:solidFill>
              </a:rPr>
              <a:t> de </a:t>
            </a:r>
            <a:r>
              <a:rPr lang="en-GB" sz="2000" dirty="0" err="1" smtClean="0">
                <a:solidFill>
                  <a:schemeClr val="accent3"/>
                </a:solidFill>
              </a:rPr>
              <a:t>cada</a:t>
            </a:r>
            <a:r>
              <a:rPr lang="en-GB" sz="2000" dirty="0" smtClean="0">
                <a:solidFill>
                  <a:schemeClr val="accent3"/>
                </a:solidFill>
              </a:rPr>
              <a:t> </a:t>
            </a:r>
            <a:r>
              <a:rPr lang="en-GB" sz="2000" dirty="0" err="1" smtClean="0">
                <a:solidFill>
                  <a:schemeClr val="accent3"/>
                </a:solidFill>
              </a:rPr>
              <a:t>variável</a:t>
            </a:r>
            <a:r>
              <a:rPr lang="en-GB" sz="2000" dirty="0" smtClean="0">
                <a:solidFill>
                  <a:schemeClr val="accent3"/>
                </a:solidFill>
              </a:rPr>
              <a:t> no </a:t>
            </a:r>
            <a:r>
              <a:rPr lang="en-GB" sz="2000" dirty="0" err="1" smtClean="0">
                <a:solidFill>
                  <a:schemeClr val="accent3"/>
                </a:solidFill>
              </a:rPr>
              <a:t>ficheiro</a:t>
            </a:r>
            <a:endParaRPr lang="en-GB" sz="2000" dirty="0" smtClean="0">
              <a:solidFill>
                <a:schemeClr val="accent3"/>
              </a:solidFill>
            </a:endParaRPr>
          </a:p>
          <a:p>
            <a:pPr lvl="1"/>
            <a:endParaRPr lang="en-GB" sz="2000" dirty="0">
              <a:solidFill>
                <a:schemeClr val="accent3"/>
              </a:solidFill>
            </a:endParaRPr>
          </a:p>
          <a:p>
            <a:pPr lvl="1"/>
            <a:endParaRPr lang="en-GB" sz="2000" dirty="0" smtClean="0">
              <a:solidFill>
                <a:schemeClr val="accent3"/>
              </a:solidFill>
            </a:endParaRPr>
          </a:p>
          <a:p>
            <a:pPr lvl="1"/>
            <a:endParaRPr lang="en-GB" sz="2000" dirty="0">
              <a:solidFill>
                <a:schemeClr val="accent3"/>
              </a:solidFill>
            </a:endParaRPr>
          </a:p>
          <a:p>
            <a:pPr lvl="1"/>
            <a:endParaRPr lang="en-GB" sz="2000" dirty="0" smtClean="0">
              <a:solidFill>
                <a:schemeClr val="accent3"/>
              </a:solidFill>
            </a:endParaRPr>
          </a:p>
          <a:p>
            <a:pPr lvl="1"/>
            <a:r>
              <a:rPr lang="en-GB" sz="2000" dirty="0" smtClean="0">
                <a:solidFill>
                  <a:schemeClr val="accent5"/>
                </a:solidFill>
              </a:rPr>
              <a:t>head(filename</a:t>
            </a:r>
            <a:r>
              <a:rPr lang="en-GB" sz="2000" dirty="0">
                <a:solidFill>
                  <a:schemeClr val="accent5"/>
                </a:solidFill>
              </a:rPr>
              <a:t>) </a:t>
            </a:r>
            <a:r>
              <a:rPr lang="en-GB" sz="2000" dirty="0" smtClean="0">
                <a:solidFill>
                  <a:schemeClr val="accent5"/>
                </a:solidFill>
              </a:rPr>
              <a:t>        </a:t>
            </a:r>
            <a:r>
              <a:rPr lang="en-GB" sz="2000" dirty="0" smtClean="0">
                <a:solidFill>
                  <a:schemeClr val="accent3"/>
                </a:solidFill>
              </a:rPr>
              <a:t>#</a:t>
            </a:r>
            <a:r>
              <a:rPr lang="en-GB" sz="2000" dirty="0" err="1" smtClean="0">
                <a:solidFill>
                  <a:schemeClr val="accent3"/>
                </a:solidFill>
              </a:rPr>
              <a:t>mostra</a:t>
            </a:r>
            <a:r>
              <a:rPr lang="en-GB" sz="2000" dirty="0" smtClean="0">
                <a:solidFill>
                  <a:schemeClr val="accent3"/>
                </a:solidFill>
              </a:rPr>
              <a:t> as 1ªs 6 </a:t>
            </a:r>
            <a:r>
              <a:rPr lang="en-GB" sz="2000" dirty="0" err="1" smtClean="0">
                <a:solidFill>
                  <a:schemeClr val="accent3"/>
                </a:solidFill>
              </a:rPr>
              <a:t>linhas</a:t>
            </a:r>
            <a:r>
              <a:rPr lang="en-GB" sz="2000" dirty="0" smtClean="0">
                <a:solidFill>
                  <a:schemeClr val="accent3"/>
                </a:solidFill>
              </a:rPr>
              <a:t> do </a:t>
            </a:r>
            <a:r>
              <a:rPr lang="en-GB" sz="2000" dirty="0" err="1" smtClean="0">
                <a:solidFill>
                  <a:schemeClr val="accent3"/>
                </a:solidFill>
              </a:rPr>
              <a:t>ficheiro</a:t>
            </a:r>
            <a:endParaRPr lang="en-GB" sz="2000" dirty="0" smtClean="0">
              <a:solidFill>
                <a:schemeClr val="accent3"/>
              </a:solidFill>
            </a:endParaRPr>
          </a:p>
          <a:p>
            <a:pPr lvl="1"/>
            <a:r>
              <a:rPr lang="en-GB" sz="2000" dirty="0" smtClean="0">
                <a:solidFill>
                  <a:schemeClr val="accent5"/>
                </a:solidFill>
              </a:rPr>
              <a:t>head(filename</a:t>
            </a:r>
            <a:r>
              <a:rPr lang="en-GB" sz="2000" dirty="0">
                <a:solidFill>
                  <a:schemeClr val="accent5"/>
                </a:solidFill>
              </a:rPr>
              <a:t>, n=k) </a:t>
            </a:r>
            <a:r>
              <a:rPr lang="en-GB" sz="2000" dirty="0">
                <a:solidFill>
                  <a:schemeClr val="accent3"/>
                </a:solidFill>
              </a:rPr>
              <a:t>#</a:t>
            </a:r>
            <a:r>
              <a:rPr lang="en-GB" sz="2000" dirty="0" err="1">
                <a:solidFill>
                  <a:schemeClr val="accent3"/>
                </a:solidFill>
              </a:rPr>
              <a:t>mostra</a:t>
            </a:r>
            <a:r>
              <a:rPr lang="en-GB" sz="2000" dirty="0">
                <a:solidFill>
                  <a:schemeClr val="accent3"/>
                </a:solidFill>
              </a:rPr>
              <a:t> as 1ªs </a:t>
            </a:r>
            <a:r>
              <a:rPr lang="en-GB" sz="2000" dirty="0" smtClean="0">
                <a:solidFill>
                  <a:schemeClr val="accent3"/>
                </a:solidFill>
              </a:rPr>
              <a:t>k </a:t>
            </a:r>
            <a:r>
              <a:rPr lang="en-GB" sz="2000" dirty="0" err="1">
                <a:solidFill>
                  <a:schemeClr val="accent3"/>
                </a:solidFill>
              </a:rPr>
              <a:t>linhas</a:t>
            </a:r>
            <a:r>
              <a:rPr lang="en-GB" sz="2000" dirty="0">
                <a:solidFill>
                  <a:schemeClr val="accent3"/>
                </a:solidFill>
              </a:rPr>
              <a:t> do </a:t>
            </a:r>
            <a:r>
              <a:rPr lang="en-GB" sz="2000" dirty="0" err="1">
                <a:solidFill>
                  <a:schemeClr val="accent3"/>
                </a:solidFill>
              </a:rPr>
              <a:t>ficheiro</a:t>
            </a:r>
            <a:endParaRPr lang="en-GB" sz="2000" dirty="0">
              <a:solidFill>
                <a:schemeClr val="accent3"/>
              </a:solidFill>
            </a:endParaRPr>
          </a:p>
          <a:p>
            <a:pPr lvl="1"/>
            <a:r>
              <a:rPr lang="en-GB" sz="2000" dirty="0" err="1" smtClean="0">
                <a:solidFill>
                  <a:schemeClr val="accent5"/>
                </a:solidFill>
              </a:rPr>
              <a:t>colnames</a:t>
            </a:r>
            <a:r>
              <a:rPr lang="en-GB" sz="2000" dirty="0" smtClean="0">
                <a:solidFill>
                  <a:schemeClr val="accent5"/>
                </a:solidFill>
              </a:rPr>
              <a:t>(filename)  </a:t>
            </a:r>
            <a:r>
              <a:rPr lang="en-GB" sz="2000" dirty="0" smtClean="0">
                <a:solidFill>
                  <a:schemeClr val="accent3"/>
                </a:solidFill>
              </a:rPr>
              <a:t># </a:t>
            </a:r>
            <a:r>
              <a:rPr lang="en-GB" sz="2000" dirty="0" err="1" smtClean="0">
                <a:solidFill>
                  <a:schemeClr val="accent3"/>
                </a:solidFill>
              </a:rPr>
              <a:t>escreve</a:t>
            </a:r>
            <a:r>
              <a:rPr lang="en-GB" sz="2000" dirty="0" smtClean="0">
                <a:solidFill>
                  <a:schemeClr val="accent3"/>
                </a:solidFill>
              </a:rPr>
              <a:t> o </a:t>
            </a:r>
            <a:r>
              <a:rPr lang="en-GB" sz="2000" dirty="0" err="1" smtClean="0">
                <a:solidFill>
                  <a:schemeClr val="accent3"/>
                </a:solidFill>
              </a:rPr>
              <a:t>nome</a:t>
            </a:r>
            <a:r>
              <a:rPr lang="en-GB" sz="2000" dirty="0" smtClean="0">
                <a:solidFill>
                  <a:schemeClr val="accent3"/>
                </a:solidFill>
              </a:rPr>
              <a:t> dos </a:t>
            </a:r>
            <a:r>
              <a:rPr lang="en-GB" sz="2000" dirty="0" err="1" smtClean="0">
                <a:solidFill>
                  <a:schemeClr val="accent3"/>
                </a:solidFill>
              </a:rPr>
              <a:t>cabeçalhos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672" y="2823500"/>
            <a:ext cx="7440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d_pov</a:t>
            </a:r>
            <a:r>
              <a:rPr lang="en-US" dirty="0" smtClean="0"/>
              <a:t>     </a:t>
            </a:r>
            <a:r>
              <a:rPr lang="en-US" dirty="0" err="1"/>
              <a:t>id_parc</a:t>
            </a:r>
            <a:r>
              <a:rPr lang="en-US" dirty="0"/>
              <a:t>          </a:t>
            </a:r>
            <a:r>
              <a:rPr lang="en-US" dirty="0" err="1"/>
              <a:t>Fexp</a:t>
            </a:r>
            <a:r>
              <a:rPr lang="en-US" dirty="0"/>
              <a:t>          </a:t>
            </a:r>
            <a:r>
              <a:rPr lang="en-US" dirty="0" err="1"/>
              <a:t>area_ha</a:t>
            </a:r>
            <a:r>
              <a:rPr lang="en-US" dirty="0"/>
              <a:t>        </a:t>
            </a:r>
            <a:r>
              <a:rPr lang="en-US" dirty="0" err="1"/>
              <a:t>idade</a:t>
            </a:r>
            <a:r>
              <a:rPr lang="en-US" dirty="0"/>
              <a:t>  </a:t>
            </a:r>
          </a:p>
          <a:p>
            <a:r>
              <a:rPr lang="en-US" dirty="0"/>
              <a:t> Min.   :1   Min.   : 1.0   Min.   :20.00   Min.   :285   Min.   :9  </a:t>
            </a:r>
          </a:p>
          <a:p>
            <a:r>
              <a:rPr lang="en-US" dirty="0"/>
              <a:t> 1st Qu.:1   1st Qu.: 7.5   1st Qu.:20.00   1st Qu.:285   1st Qu.:9  </a:t>
            </a:r>
          </a:p>
          <a:p>
            <a:r>
              <a:rPr lang="en-US" dirty="0"/>
              <a:t> Median :1   Median :14.0   Median :20.00   Median :285   Median :9  </a:t>
            </a:r>
          </a:p>
          <a:p>
            <a:r>
              <a:rPr lang="en-US" dirty="0"/>
              <a:t> Mean   :1   Mean   :14.0   Mean   :20.31   Mean   :285   Mean   :9  </a:t>
            </a:r>
          </a:p>
          <a:p>
            <a:r>
              <a:rPr lang="en-US" dirty="0"/>
              <a:t> 3rd Qu.:1   3rd Qu.:20.5   3rd Qu.:20.00   3rd Qu.:285   3rd Qu.:9  </a:t>
            </a:r>
          </a:p>
          <a:p>
            <a:r>
              <a:rPr lang="en-US" dirty="0"/>
              <a:t> Max.   :1   Max.   :27.0   Max.   :24.75   Max.   :285   Max.   :9 </a:t>
            </a:r>
          </a:p>
        </p:txBody>
      </p:sp>
    </p:spTree>
    <p:extLst>
      <p:ext uri="{BB962C8B-B14F-4D97-AF65-F5344CB8AC3E}">
        <p14:creationId xmlns:p14="http://schemas.microsoft.com/office/powerpoint/2010/main" val="2776526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14AE-58C2-414D-855E-D2DEE02F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Fazer subconjuntos de colunas no R (</a:t>
            </a:r>
            <a:r>
              <a:rPr lang="pt-PT" dirty="0"/>
              <a:t>package “</a:t>
            </a:r>
            <a:r>
              <a:rPr lang="pt-PT" i="1" dirty="0" err="1"/>
              <a:t>dplyr</a:t>
            </a:r>
            <a:r>
              <a:rPr lang="pt-PT" i="1" dirty="0"/>
              <a:t>”</a:t>
            </a:r>
            <a:r>
              <a:rPr lang="pt-PT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CD81-1040-4A0A-8A83-2DB069EEE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59" y="1628800"/>
            <a:ext cx="11329259" cy="5330906"/>
          </a:xfrm>
        </p:spPr>
        <p:txBody>
          <a:bodyPr>
            <a:normAutofit fontScale="850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 err="1" smtClean="0"/>
              <a:t>função</a:t>
            </a:r>
            <a:r>
              <a:rPr lang="en-GB" dirty="0" smtClean="0"/>
              <a:t> </a:t>
            </a:r>
            <a:r>
              <a:rPr lang="en-GB" dirty="0">
                <a:solidFill>
                  <a:schemeClr val="accent5"/>
                </a:solidFill>
              </a:rPr>
              <a:t>select() </a:t>
            </a:r>
            <a:r>
              <a:rPr lang="en-GB" dirty="0" err="1" smtClean="0"/>
              <a:t>permite</a:t>
            </a:r>
            <a:r>
              <a:rPr lang="en-GB" dirty="0" smtClean="0"/>
              <a:t> </a:t>
            </a:r>
            <a:r>
              <a:rPr lang="en-GB" dirty="0" err="1" smtClean="0"/>
              <a:t>selecionar</a:t>
            </a:r>
            <a:r>
              <a:rPr lang="en-GB" dirty="0" smtClean="0"/>
              <a:t> </a:t>
            </a:r>
            <a:r>
              <a:rPr lang="en-GB" dirty="0" err="1" smtClean="0"/>
              <a:t>apenas</a:t>
            </a:r>
            <a:r>
              <a:rPr lang="en-GB" dirty="0" smtClean="0"/>
              <a:t> </a:t>
            </a:r>
            <a:r>
              <a:rPr lang="en-GB" dirty="0" err="1" smtClean="0"/>
              <a:t>algumas</a:t>
            </a:r>
            <a:r>
              <a:rPr lang="en-GB" dirty="0" smtClean="0"/>
              <a:t> </a:t>
            </a:r>
            <a:r>
              <a:rPr lang="en-GB" dirty="0" err="1" smtClean="0"/>
              <a:t>coluna</a:t>
            </a:r>
            <a:r>
              <a:rPr lang="en-GB" dirty="0" smtClean="0"/>
              <a:t> de um  </a:t>
            </a:r>
            <a:r>
              <a:rPr lang="en-GB" i="1" dirty="0" err="1" smtClean="0">
                <a:solidFill>
                  <a:schemeClr val="accent5"/>
                </a:solidFill>
              </a:rPr>
              <a:t>dataframe</a:t>
            </a:r>
            <a:endParaRPr lang="en-GB" i="1" dirty="0">
              <a:solidFill>
                <a:schemeClr val="accent5"/>
              </a:solidFill>
            </a:endParaRPr>
          </a:p>
          <a:p>
            <a:r>
              <a:rPr lang="en-GB" dirty="0" err="1" smtClean="0"/>
              <a:t>Exemplos</a:t>
            </a:r>
            <a:r>
              <a:rPr lang="en-GB" dirty="0" smtClean="0"/>
              <a:t> (as </a:t>
            </a:r>
            <a:r>
              <a:rPr lang="en-GB" dirty="0"/>
              <a:t>“” </a:t>
            </a:r>
            <a:r>
              <a:rPr lang="en-GB" dirty="0" err="1" smtClean="0"/>
              <a:t>podem</a:t>
            </a:r>
            <a:r>
              <a:rPr lang="en-GB" dirty="0" smtClean="0"/>
              <a:t> </a:t>
            </a:r>
            <a:r>
              <a:rPr lang="en-GB" dirty="0" err="1" smtClean="0"/>
              <a:t>omitir</a:t>
            </a:r>
            <a:r>
              <a:rPr lang="en-GB" dirty="0" smtClean="0"/>
              <a:t>-se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usar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vez</a:t>
            </a:r>
            <a:r>
              <a:rPr lang="en-GB" dirty="0" smtClean="0"/>
              <a:t> disso ‘’):</a:t>
            </a:r>
            <a:endParaRPr lang="en-GB" dirty="0"/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/>
              <a:t>Pb &lt;- </a:t>
            </a:r>
            <a:r>
              <a:rPr lang="en-GB" dirty="0">
                <a:solidFill>
                  <a:schemeClr val="accent5"/>
                </a:solidFill>
              </a:rPr>
              <a:t>select (</a:t>
            </a:r>
            <a:r>
              <a:rPr lang="en-GB" dirty="0" err="1">
                <a:solidFill>
                  <a:schemeClr val="accent5"/>
                </a:solidFill>
              </a:rPr>
              <a:t>Pb,c</a:t>
            </a:r>
            <a:r>
              <a:rPr lang="en-GB" dirty="0">
                <a:solidFill>
                  <a:schemeClr val="accent5"/>
                </a:solidFill>
              </a:rPr>
              <a:t>(“</a:t>
            </a:r>
            <a:r>
              <a:rPr lang="en-GB" dirty="0" err="1">
                <a:solidFill>
                  <a:schemeClr val="accent5"/>
                </a:solidFill>
              </a:rPr>
              <a:t>hdom</a:t>
            </a:r>
            <a:r>
              <a:rPr lang="en-GB" dirty="0">
                <a:solidFill>
                  <a:schemeClr val="accent5"/>
                </a:solidFill>
              </a:rPr>
              <a:t>”,”t”))   </a:t>
            </a:r>
            <a:r>
              <a:rPr lang="en-GB" dirty="0" smtClean="0">
                <a:solidFill>
                  <a:schemeClr val="accent3"/>
                </a:solidFill>
              </a:rPr>
              <a:t>#</a:t>
            </a:r>
            <a:r>
              <a:rPr lang="en-GB" dirty="0" err="1" smtClean="0">
                <a:solidFill>
                  <a:schemeClr val="accent3"/>
                </a:solidFill>
              </a:rPr>
              <a:t>vai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buscar</a:t>
            </a:r>
            <a:r>
              <a:rPr lang="en-GB" dirty="0" smtClean="0">
                <a:solidFill>
                  <a:schemeClr val="accent3"/>
                </a:solidFill>
              </a:rPr>
              <a:t> as </a:t>
            </a:r>
            <a:r>
              <a:rPr lang="en-GB" dirty="0" err="1" smtClean="0">
                <a:solidFill>
                  <a:schemeClr val="accent3"/>
                </a:solidFill>
              </a:rPr>
              <a:t>colunas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hdom</a:t>
            </a:r>
            <a:r>
              <a:rPr lang="en-GB" dirty="0" smtClean="0">
                <a:solidFill>
                  <a:schemeClr val="accent3"/>
                </a:solidFill>
              </a:rPr>
              <a:t> e </a:t>
            </a:r>
            <a:r>
              <a:rPr lang="en-GB" dirty="0">
                <a:solidFill>
                  <a:schemeClr val="accent3"/>
                </a:solidFill>
              </a:rPr>
              <a:t>t </a:t>
            </a:r>
            <a:endParaRPr lang="en-GB" dirty="0" smtClean="0">
              <a:solidFill>
                <a:schemeClr val="accent3"/>
              </a:solidFill>
            </a:endParaRPr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 err="1" smtClean="0"/>
              <a:t>Ec</a:t>
            </a:r>
            <a:r>
              <a:rPr lang="en-GB" dirty="0" smtClean="0"/>
              <a:t> </a:t>
            </a:r>
            <a:r>
              <a:rPr lang="en-GB" dirty="0"/>
              <a:t>&lt;- </a:t>
            </a:r>
            <a:r>
              <a:rPr lang="en-GB" dirty="0">
                <a:solidFill>
                  <a:schemeClr val="accent5"/>
                </a:solidFill>
              </a:rPr>
              <a:t>select (</a:t>
            </a:r>
            <a:r>
              <a:rPr lang="en-GB" dirty="0" err="1">
                <a:solidFill>
                  <a:schemeClr val="accent5"/>
                </a:solidFill>
              </a:rPr>
              <a:t>Ec</a:t>
            </a:r>
            <a:r>
              <a:rPr lang="en-GB" dirty="0">
                <a:solidFill>
                  <a:schemeClr val="accent5"/>
                </a:solidFill>
              </a:rPr>
              <a:t>,-c(“</a:t>
            </a:r>
            <a:r>
              <a:rPr lang="en-GB" dirty="0" err="1">
                <a:solidFill>
                  <a:schemeClr val="accent5"/>
                </a:solidFill>
              </a:rPr>
              <a:t>Ww</a:t>
            </a:r>
            <a:r>
              <a:rPr lang="en-GB" dirty="0">
                <a:solidFill>
                  <a:schemeClr val="accent5"/>
                </a:solidFill>
              </a:rPr>
              <a:t>”,”Wb”)) 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#</a:t>
            </a:r>
            <a:r>
              <a:rPr lang="en-GB" dirty="0" err="1">
                <a:solidFill>
                  <a:schemeClr val="accent3"/>
                </a:solidFill>
              </a:rPr>
              <a:t>vai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buscar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todas</a:t>
            </a:r>
            <a:r>
              <a:rPr lang="en-GB" dirty="0" smtClean="0">
                <a:solidFill>
                  <a:schemeClr val="accent3"/>
                </a:solidFill>
              </a:rPr>
              <a:t> as </a:t>
            </a:r>
            <a:r>
              <a:rPr lang="en-GB" dirty="0" err="1">
                <a:solidFill>
                  <a:schemeClr val="accent3"/>
                </a:solidFill>
              </a:rPr>
              <a:t>colunas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excepto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Ww</a:t>
            </a:r>
            <a:r>
              <a:rPr lang="en-GB" dirty="0" smtClean="0">
                <a:solidFill>
                  <a:schemeClr val="accent3"/>
                </a:solidFill>
              </a:rPr>
              <a:t> e </a:t>
            </a:r>
            <a:r>
              <a:rPr lang="en-GB" dirty="0">
                <a:solidFill>
                  <a:schemeClr val="accent3"/>
                </a:solidFill>
              </a:rPr>
              <a:t>Wb</a:t>
            </a:r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/>
              <a:t>Pb &lt;- </a:t>
            </a:r>
            <a:r>
              <a:rPr lang="en-GB" dirty="0">
                <a:solidFill>
                  <a:schemeClr val="accent5"/>
                </a:solidFill>
              </a:rPr>
              <a:t>select (</a:t>
            </a:r>
            <a:r>
              <a:rPr lang="en-GB" dirty="0" err="1">
                <a:solidFill>
                  <a:schemeClr val="accent5"/>
                </a:solidFill>
              </a:rPr>
              <a:t>Pb,c</a:t>
            </a:r>
            <a:r>
              <a:rPr lang="en-GB" dirty="0">
                <a:solidFill>
                  <a:schemeClr val="accent5"/>
                </a:solidFill>
              </a:rPr>
              <a:t>(5:8)) </a:t>
            </a:r>
            <a:r>
              <a:rPr lang="en-GB" dirty="0" smtClean="0">
                <a:solidFill>
                  <a:schemeClr val="accent5"/>
                </a:solidFill>
              </a:rPr>
              <a:t>               </a:t>
            </a:r>
            <a:r>
              <a:rPr lang="en-GB" dirty="0" smtClean="0">
                <a:solidFill>
                  <a:schemeClr val="accent3"/>
                </a:solidFill>
              </a:rPr>
              <a:t>#</a:t>
            </a:r>
            <a:r>
              <a:rPr lang="en-GB" dirty="0" err="1">
                <a:solidFill>
                  <a:schemeClr val="accent3"/>
                </a:solidFill>
              </a:rPr>
              <a:t>vai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buscar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o </a:t>
            </a:r>
            <a:r>
              <a:rPr lang="en-GB" dirty="0" err="1" smtClean="0">
                <a:solidFill>
                  <a:schemeClr val="accent3"/>
                </a:solidFill>
              </a:rPr>
              <a:t>conteudo</a:t>
            </a:r>
            <a:r>
              <a:rPr lang="en-GB" dirty="0" smtClean="0">
                <a:solidFill>
                  <a:schemeClr val="accent3"/>
                </a:solidFill>
              </a:rPr>
              <a:t> das </a:t>
            </a:r>
            <a:r>
              <a:rPr lang="en-GB" dirty="0" err="1" smtClean="0">
                <a:solidFill>
                  <a:schemeClr val="accent3"/>
                </a:solidFill>
              </a:rPr>
              <a:t>colunas</a:t>
            </a:r>
            <a:r>
              <a:rPr lang="en-GB" dirty="0" smtClean="0">
                <a:solidFill>
                  <a:schemeClr val="accent3"/>
                </a:solidFill>
              </a:rPr>
              <a:t> 5 a </a:t>
            </a:r>
            <a:r>
              <a:rPr lang="en-GB" dirty="0">
                <a:solidFill>
                  <a:schemeClr val="accent3"/>
                </a:solidFill>
              </a:rPr>
              <a:t>8 </a:t>
            </a:r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 err="1"/>
              <a:t>Ec</a:t>
            </a:r>
            <a:r>
              <a:rPr lang="en-GB" dirty="0"/>
              <a:t> &lt;- </a:t>
            </a:r>
            <a:r>
              <a:rPr lang="en-GB" dirty="0">
                <a:solidFill>
                  <a:schemeClr val="accent5"/>
                </a:solidFill>
              </a:rPr>
              <a:t>select (</a:t>
            </a:r>
            <a:r>
              <a:rPr lang="en-GB" dirty="0" err="1">
                <a:solidFill>
                  <a:schemeClr val="accent5"/>
                </a:solidFill>
              </a:rPr>
              <a:t>Ec,c</a:t>
            </a:r>
            <a:r>
              <a:rPr lang="en-GB" dirty="0">
                <a:solidFill>
                  <a:schemeClr val="accent5"/>
                </a:solidFill>
              </a:rPr>
              <a:t>(“Id_plot”:”</a:t>
            </a:r>
            <a:r>
              <a:rPr lang="en-GB" dirty="0" err="1">
                <a:solidFill>
                  <a:schemeClr val="accent5"/>
                </a:solidFill>
              </a:rPr>
              <a:t>Wa</a:t>
            </a:r>
            <a:r>
              <a:rPr lang="en-GB" dirty="0">
                <a:solidFill>
                  <a:schemeClr val="accent5"/>
                </a:solidFill>
              </a:rPr>
              <a:t>”) </a:t>
            </a:r>
            <a:r>
              <a:rPr lang="en-GB" dirty="0">
                <a:solidFill>
                  <a:schemeClr val="accent3"/>
                </a:solidFill>
              </a:rPr>
              <a:t>#</a:t>
            </a:r>
            <a:r>
              <a:rPr lang="en-GB" dirty="0" err="1">
                <a:solidFill>
                  <a:schemeClr val="accent3"/>
                </a:solidFill>
              </a:rPr>
              <a:t>vai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buscar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todas</a:t>
            </a:r>
            <a:r>
              <a:rPr lang="en-GB" dirty="0">
                <a:solidFill>
                  <a:schemeClr val="accent3"/>
                </a:solidFill>
              </a:rPr>
              <a:t> as </a:t>
            </a:r>
            <a:r>
              <a:rPr lang="en-GB" dirty="0" err="1">
                <a:solidFill>
                  <a:schemeClr val="accent3"/>
                </a:solidFill>
              </a:rPr>
              <a:t>colunas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entre as </a:t>
            </a:r>
            <a:r>
              <a:rPr lang="en-GB" dirty="0" err="1" smtClean="0">
                <a:solidFill>
                  <a:schemeClr val="accent3"/>
                </a:solidFill>
              </a:rPr>
              <a:t>varíáveis</a:t>
            </a:r>
            <a:r>
              <a:rPr lang="en-GB" dirty="0" smtClean="0">
                <a:solidFill>
                  <a:schemeClr val="accent3"/>
                </a:solidFill>
              </a:rPr>
              <a:t>  </a:t>
            </a:r>
            <a:r>
              <a:rPr lang="en-GB" dirty="0" err="1">
                <a:solidFill>
                  <a:schemeClr val="accent3"/>
                </a:solidFill>
              </a:rPr>
              <a:t>Id_plot</a:t>
            </a:r>
            <a:r>
              <a:rPr lang="en-GB" dirty="0">
                <a:solidFill>
                  <a:schemeClr val="accent3"/>
                </a:solidFill>
              </a:rPr>
              <a:t> e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Wa</a:t>
            </a:r>
            <a:endParaRPr lang="en-GB" sz="900" dirty="0">
              <a:solidFill>
                <a:schemeClr val="accent3"/>
              </a:solidFill>
            </a:endParaRPr>
          </a:p>
          <a:p>
            <a:pPr>
              <a:buFont typeface="Calibri" panose="020F0502020204030204" pitchFamily="34" charset="0"/>
              <a:buChar char="&gt;"/>
            </a:pPr>
            <a:r>
              <a:rPr lang="en-GB" dirty="0" smtClean="0"/>
              <a:t>ATENÇÃO: o </a:t>
            </a:r>
            <a:r>
              <a:rPr lang="en-GB" b="1" dirty="0" smtClean="0">
                <a:solidFill>
                  <a:schemeClr val="accent5"/>
                </a:solidFill>
              </a:rPr>
              <a:t>package </a:t>
            </a:r>
            <a:r>
              <a:rPr lang="en-GB" b="1" i="1" dirty="0">
                <a:solidFill>
                  <a:schemeClr val="accent5"/>
                </a:solidFill>
              </a:rPr>
              <a:t>“MASS”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pode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carregado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mesmo</a:t>
            </a:r>
            <a:r>
              <a:rPr lang="en-GB" dirty="0" smtClean="0"/>
              <a:t> tempo que </a:t>
            </a:r>
            <a:r>
              <a:rPr lang="en-GB" dirty="0" err="1" smtClean="0"/>
              <a:t>este</a:t>
            </a:r>
            <a:endParaRPr lang="en-GB" dirty="0"/>
          </a:p>
          <a:p>
            <a:pPr>
              <a:buFont typeface="Calibri" panose="020F0502020204030204" pitchFamily="34" charset="0"/>
              <a:buChar char="&gt;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629" r="11846"/>
          <a:stretch/>
        </p:blipFill>
        <p:spPr>
          <a:xfrm>
            <a:off x="7032104" y="1020506"/>
            <a:ext cx="4608512" cy="121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98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14AE-58C2-414D-855E-D2DEE02F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Fazer subconjuntos de </a:t>
            </a:r>
            <a:r>
              <a:rPr lang="pt-PT" dirty="0" smtClean="0"/>
              <a:t>linhas </a:t>
            </a:r>
            <a:r>
              <a:rPr lang="pt-PT" dirty="0"/>
              <a:t>no R (package “</a:t>
            </a:r>
            <a:r>
              <a:rPr lang="pt-PT" i="1" dirty="0" err="1"/>
              <a:t>dplyr</a:t>
            </a:r>
            <a:r>
              <a:rPr lang="pt-PT" i="1" dirty="0"/>
              <a:t>”</a:t>
            </a:r>
            <a:r>
              <a:rPr lang="pt-PT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CD81-1040-4A0A-8A83-2DB069EE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função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5"/>
                </a:solidFill>
              </a:rPr>
              <a:t>filter</a:t>
            </a:r>
            <a:r>
              <a:rPr lang="en-GB" dirty="0">
                <a:solidFill>
                  <a:schemeClr val="accent5"/>
                </a:solidFill>
              </a:rPr>
              <a:t>() </a:t>
            </a:r>
            <a:r>
              <a:rPr lang="en-GB" dirty="0" err="1" smtClean="0"/>
              <a:t>permite</a:t>
            </a:r>
            <a:r>
              <a:rPr lang="en-GB" dirty="0" smtClean="0"/>
              <a:t> </a:t>
            </a:r>
            <a:r>
              <a:rPr lang="en-GB" dirty="0" err="1" smtClean="0"/>
              <a:t>seleccionar</a:t>
            </a:r>
            <a:r>
              <a:rPr lang="en-GB" dirty="0" smtClean="0"/>
              <a:t> </a:t>
            </a:r>
            <a:r>
              <a:rPr lang="en-GB" dirty="0" err="1" smtClean="0"/>
              <a:t>apenas</a:t>
            </a:r>
            <a:r>
              <a:rPr lang="en-GB" dirty="0" smtClean="0"/>
              <a:t> </a:t>
            </a:r>
            <a:r>
              <a:rPr lang="en-GB" dirty="0" err="1" smtClean="0"/>
              <a:t>algumas</a:t>
            </a:r>
            <a:r>
              <a:rPr lang="en-GB" dirty="0" smtClean="0"/>
              <a:t> </a:t>
            </a:r>
            <a:r>
              <a:rPr lang="en-GB" dirty="0" err="1" smtClean="0"/>
              <a:t>linhas</a:t>
            </a:r>
            <a:r>
              <a:rPr lang="en-GB" dirty="0" smtClean="0"/>
              <a:t> de um </a:t>
            </a:r>
            <a:r>
              <a:rPr lang="en-GB" i="1" dirty="0" err="1" smtClean="0">
                <a:solidFill>
                  <a:schemeClr val="accent5"/>
                </a:solidFill>
              </a:rPr>
              <a:t>dataframe</a:t>
            </a:r>
            <a:endParaRPr lang="en-GB" i="1" dirty="0">
              <a:solidFill>
                <a:schemeClr val="accent5"/>
              </a:solidFill>
            </a:endParaRPr>
          </a:p>
          <a:p>
            <a:r>
              <a:rPr lang="en-GB" dirty="0"/>
              <a:t>filter(X, ..., .by = NULL, .preserve = FALSE)</a:t>
            </a:r>
          </a:p>
          <a:p>
            <a:r>
              <a:rPr lang="en-GB" dirty="0" err="1" smtClean="0"/>
              <a:t>Exemplos</a:t>
            </a:r>
            <a:r>
              <a:rPr lang="en-GB" dirty="0"/>
              <a:t>:</a:t>
            </a:r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/>
              <a:t>Pb &lt;- </a:t>
            </a:r>
            <a:r>
              <a:rPr lang="en-GB" dirty="0">
                <a:solidFill>
                  <a:schemeClr val="accent5"/>
                </a:solidFill>
              </a:rPr>
              <a:t>filter </a:t>
            </a:r>
            <a:r>
              <a:rPr lang="en-GB" dirty="0" smtClean="0">
                <a:solidFill>
                  <a:schemeClr val="accent5"/>
                </a:solidFill>
              </a:rPr>
              <a:t>(</a:t>
            </a:r>
            <a:r>
              <a:rPr lang="en-GB" dirty="0" err="1" smtClean="0">
                <a:solidFill>
                  <a:schemeClr val="accent5"/>
                </a:solidFill>
              </a:rPr>
              <a:t>Pb</a:t>
            </a:r>
            <a:r>
              <a:rPr lang="en-GB" dirty="0" smtClean="0">
                <a:solidFill>
                  <a:schemeClr val="accent5"/>
                </a:solidFill>
              </a:rPr>
              <a:t>, d &lt;25)  </a:t>
            </a:r>
            <a:r>
              <a:rPr lang="en-GB" dirty="0" smtClean="0">
                <a:solidFill>
                  <a:schemeClr val="accent3"/>
                </a:solidFill>
              </a:rPr>
              <a:t>#</a:t>
            </a:r>
            <a:r>
              <a:rPr lang="en-GB" dirty="0" err="1">
                <a:solidFill>
                  <a:schemeClr val="accent3"/>
                </a:solidFill>
              </a:rPr>
              <a:t>vai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buscar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todas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as </a:t>
            </a:r>
            <a:r>
              <a:rPr lang="en-GB" dirty="0" err="1" smtClean="0">
                <a:solidFill>
                  <a:schemeClr val="accent3"/>
                </a:solidFill>
              </a:rPr>
              <a:t>linhas</a:t>
            </a:r>
            <a:r>
              <a:rPr lang="en-GB" dirty="0" smtClean="0">
                <a:solidFill>
                  <a:schemeClr val="accent3"/>
                </a:solidFill>
              </a:rPr>
              <a:t> para as </a:t>
            </a:r>
            <a:r>
              <a:rPr lang="en-GB" dirty="0" err="1" smtClean="0">
                <a:solidFill>
                  <a:schemeClr val="accent3"/>
                </a:solidFill>
              </a:rPr>
              <a:t>quais</a:t>
            </a:r>
            <a:r>
              <a:rPr lang="en-GB" dirty="0" smtClean="0">
                <a:solidFill>
                  <a:schemeClr val="accent3"/>
                </a:solidFill>
              </a:rPr>
              <a:t> o d é &lt;25</a:t>
            </a:r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 err="1" smtClean="0"/>
              <a:t>Pb</a:t>
            </a:r>
            <a:r>
              <a:rPr lang="en-GB" dirty="0" smtClean="0"/>
              <a:t> &lt;- </a:t>
            </a:r>
            <a:r>
              <a:rPr lang="en-GB" dirty="0">
                <a:solidFill>
                  <a:schemeClr val="accent5"/>
                </a:solidFill>
              </a:rPr>
              <a:t>filter (</a:t>
            </a:r>
            <a:r>
              <a:rPr lang="en-GB" dirty="0" err="1">
                <a:solidFill>
                  <a:schemeClr val="accent5"/>
                </a:solidFill>
              </a:rPr>
              <a:t>Pb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smtClean="0">
                <a:solidFill>
                  <a:schemeClr val="accent5"/>
                </a:solidFill>
              </a:rPr>
              <a:t>!is.na(d)) </a:t>
            </a:r>
            <a:r>
              <a:rPr lang="en-GB" dirty="0" smtClean="0">
                <a:solidFill>
                  <a:schemeClr val="accent3"/>
                </a:solidFill>
              </a:rPr>
              <a:t>#</a:t>
            </a:r>
            <a:r>
              <a:rPr lang="en-GB" dirty="0" err="1" smtClean="0">
                <a:solidFill>
                  <a:schemeClr val="accent3"/>
                </a:solidFill>
              </a:rPr>
              <a:t>vai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buscar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todas</a:t>
            </a:r>
            <a:r>
              <a:rPr lang="en-GB" dirty="0">
                <a:solidFill>
                  <a:schemeClr val="accent3"/>
                </a:solidFill>
              </a:rPr>
              <a:t> as </a:t>
            </a:r>
            <a:r>
              <a:rPr lang="en-GB" dirty="0" err="1">
                <a:solidFill>
                  <a:schemeClr val="accent3"/>
                </a:solidFill>
              </a:rPr>
              <a:t>linhas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pt-PT" dirty="0" smtClean="0">
                <a:solidFill>
                  <a:schemeClr val="accent3"/>
                </a:solidFill>
              </a:rPr>
              <a:t>que não estavam </a:t>
            </a:r>
            <a:r>
              <a:rPr lang="pt-PT" dirty="0">
                <a:solidFill>
                  <a:schemeClr val="accent3"/>
                </a:solidFill>
              </a:rPr>
              <a:t>em branco na coluna </a:t>
            </a:r>
            <a:r>
              <a:rPr lang="en-US" dirty="0" smtClean="0">
                <a:solidFill>
                  <a:schemeClr val="accent3"/>
                </a:solidFill>
              </a:rPr>
              <a:t>d (</a:t>
            </a:r>
            <a:r>
              <a:rPr lang="en-US" i="1" dirty="0" smtClean="0">
                <a:solidFill>
                  <a:schemeClr val="accent3"/>
                </a:solidFill>
              </a:rPr>
              <a:t>is.na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vai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buscar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linhas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em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branco</a:t>
            </a:r>
            <a:r>
              <a:rPr lang="en-US" dirty="0" smtClean="0">
                <a:solidFill>
                  <a:schemeClr val="accent3"/>
                </a:solidFill>
              </a:rPr>
              <a:t> (NA) o ! </a:t>
            </a:r>
            <a:r>
              <a:rPr lang="en-US" dirty="0" err="1" smtClean="0">
                <a:solidFill>
                  <a:schemeClr val="accent3"/>
                </a:solidFill>
              </a:rPr>
              <a:t>faz</a:t>
            </a:r>
            <a:r>
              <a:rPr lang="en-US" dirty="0" smtClean="0">
                <a:solidFill>
                  <a:schemeClr val="accent3"/>
                </a:solidFill>
              </a:rPr>
              <a:t> o </a:t>
            </a:r>
            <a:r>
              <a:rPr lang="en-US" dirty="0" err="1" smtClean="0">
                <a:solidFill>
                  <a:schemeClr val="accent3"/>
                </a:solidFill>
              </a:rPr>
              <a:t>inverso</a:t>
            </a:r>
            <a:r>
              <a:rPr lang="en-US" dirty="0" smtClean="0">
                <a:solidFill>
                  <a:schemeClr val="accent3"/>
                </a:solidFill>
              </a:rPr>
              <a:t>)</a:t>
            </a:r>
            <a:endParaRPr lang="en-GB" dirty="0">
              <a:solidFill>
                <a:schemeClr val="accent3"/>
              </a:solidFill>
            </a:endParaRPr>
          </a:p>
          <a:p>
            <a:pPr>
              <a:buFont typeface="Calibri" panose="020F0502020204030204" pitchFamily="34" charset="0"/>
              <a:buChar char="&gt;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973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14AE-58C2-414D-855E-D2DEE02F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Ordenar um </a:t>
            </a:r>
            <a:r>
              <a:rPr lang="pt-PT" dirty="0" err="1" smtClean="0"/>
              <a:t>dataframe</a:t>
            </a:r>
            <a:r>
              <a:rPr lang="pt-PT" dirty="0" smtClean="0"/>
              <a:t> com a função </a:t>
            </a:r>
            <a:r>
              <a:rPr lang="pt-PT" dirty="0" err="1"/>
              <a:t>order</a:t>
            </a:r>
            <a:r>
              <a:rPr lang="pt-PT" dirty="0"/>
              <a:t>() – 1/2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CD81-1040-4A0A-8A83-2DB069EE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função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5"/>
                </a:solidFill>
              </a:rPr>
              <a:t>order(X</a:t>
            </a:r>
            <a:r>
              <a:rPr lang="en-GB" dirty="0">
                <a:solidFill>
                  <a:schemeClr val="accent5"/>
                </a:solidFill>
              </a:rPr>
              <a:t>, decreasing= TRUE or FALSE, </a:t>
            </a:r>
            <a:r>
              <a:rPr lang="en-GB" dirty="0" err="1">
                <a:solidFill>
                  <a:schemeClr val="accent5"/>
                </a:solidFill>
              </a:rPr>
              <a:t>NA.last</a:t>
            </a:r>
            <a:r>
              <a:rPr lang="en-GB" dirty="0">
                <a:solidFill>
                  <a:schemeClr val="accent5"/>
                </a:solidFill>
              </a:rPr>
              <a:t> = TRUE or FALSE, …</a:t>
            </a:r>
          </a:p>
          <a:p>
            <a:pPr lvl="1"/>
            <a:r>
              <a:rPr lang="en-GB" dirty="0" err="1" smtClean="0"/>
              <a:t>Ordena</a:t>
            </a:r>
            <a:r>
              <a:rPr lang="en-GB" dirty="0" smtClean="0"/>
              <a:t> o </a:t>
            </a:r>
            <a:r>
              <a:rPr lang="en-GB" dirty="0"/>
              <a:t>X </a:t>
            </a:r>
            <a:r>
              <a:rPr lang="en-GB" dirty="0" smtClean="0"/>
              <a:t>de </a:t>
            </a:r>
            <a:r>
              <a:rPr lang="en-GB" dirty="0" err="1" smtClean="0"/>
              <a:t>acordo</a:t>
            </a:r>
            <a:r>
              <a:rPr lang="en-GB" dirty="0" smtClean="0"/>
              <a:t> com o nº de </a:t>
            </a:r>
            <a:r>
              <a:rPr lang="en-GB" dirty="0" err="1" smtClean="0"/>
              <a:t>ordem</a:t>
            </a:r>
            <a:r>
              <a:rPr lang="en-GB" dirty="0" smtClean="0"/>
              <a:t> dos </a:t>
            </a:r>
            <a:r>
              <a:rPr lang="en-GB" dirty="0" err="1" smtClean="0"/>
              <a:t>valores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Se </a:t>
            </a:r>
            <a:r>
              <a:rPr lang="en-GB" dirty="0" err="1" smtClean="0"/>
              <a:t>quisermos</a:t>
            </a:r>
            <a:r>
              <a:rPr lang="en-GB" dirty="0" smtClean="0"/>
              <a:t> </a:t>
            </a:r>
            <a:r>
              <a:rPr lang="en-GB" dirty="0" err="1" smtClean="0"/>
              <a:t>ordenar</a:t>
            </a:r>
            <a:r>
              <a:rPr lang="en-GB" dirty="0" smtClean="0"/>
              <a:t> de </a:t>
            </a:r>
            <a:r>
              <a:rPr lang="en-GB" dirty="0" err="1" smtClean="0"/>
              <a:t>acordo</a:t>
            </a:r>
            <a:r>
              <a:rPr lang="en-GB" dirty="0" smtClean="0"/>
              <a:t> com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valores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, </a:t>
            </a:r>
            <a:r>
              <a:rPr lang="en-GB" dirty="0" err="1" smtClean="0"/>
              <a:t>temos</a:t>
            </a:r>
            <a:r>
              <a:rPr lang="en-GB" dirty="0" smtClean="0"/>
              <a:t> de </a:t>
            </a:r>
            <a:r>
              <a:rPr lang="en-GB" dirty="0" err="1" smtClean="0"/>
              <a:t>usar</a:t>
            </a:r>
            <a:r>
              <a:rPr lang="en-GB" dirty="0" smtClean="0"/>
              <a:t> o nº de </a:t>
            </a:r>
            <a:r>
              <a:rPr lang="en-GB" dirty="0" err="1" smtClean="0"/>
              <a:t>ordem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err="1" smtClean="0"/>
              <a:t>Exemplo</a:t>
            </a:r>
            <a:r>
              <a:rPr lang="en-GB" dirty="0" smtClean="0"/>
              <a:t>:</a:t>
            </a:r>
            <a:endParaRPr lang="en-GB" dirty="0"/>
          </a:p>
          <a:p>
            <a:pPr lvl="2">
              <a:buFont typeface="Calibri" panose="020F0502020204030204" pitchFamily="34" charset="0"/>
              <a:buChar char="&gt;"/>
            </a:pPr>
            <a:r>
              <a:rPr lang="en-GB" dirty="0"/>
              <a:t>d &lt;- c(12.5, 4.5, 18.9, 34.2)</a:t>
            </a:r>
          </a:p>
          <a:p>
            <a:pPr lvl="2">
              <a:buFont typeface="Calibri" panose="020F0502020204030204" pitchFamily="34" charset="0"/>
              <a:buChar char="&gt;"/>
            </a:pPr>
            <a:r>
              <a:rPr lang="en-GB" dirty="0">
                <a:solidFill>
                  <a:schemeClr val="accent5"/>
                </a:solidFill>
              </a:rPr>
              <a:t>order(d, decreasing=FALSE)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                 #devolve </a:t>
            </a:r>
            <a:r>
              <a:rPr lang="en-GB" dirty="0" err="1" smtClean="0">
                <a:solidFill>
                  <a:schemeClr val="accent3"/>
                </a:solidFill>
              </a:rPr>
              <a:t>os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nºs</a:t>
            </a:r>
            <a:r>
              <a:rPr lang="en-GB" dirty="0" smtClean="0">
                <a:solidFill>
                  <a:schemeClr val="accent3"/>
                </a:solidFill>
              </a:rPr>
              <a:t> de </a:t>
            </a:r>
            <a:r>
              <a:rPr lang="en-GB" dirty="0" err="1" smtClean="0">
                <a:solidFill>
                  <a:schemeClr val="accent3"/>
                </a:solidFill>
              </a:rPr>
              <a:t>ordem</a:t>
            </a:r>
            <a:r>
              <a:rPr lang="en-GB" dirty="0" smtClean="0">
                <a:solidFill>
                  <a:schemeClr val="accent3"/>
                </a:solidFill>
              </a:rPr>
              <a:t> 2,1,3,4</a:t>
            </a:r>
            <a:endParaRPr lang="en-GB" dirty="0">
              <a:solidFill>
                <a:schemeClr val="accent3"/>
              </a:solidFill>
            </a:endParaRPr>
          </a:p>
          <a:p>
            <a:pPr lvl="2">
              <a:buFont typeface="Calibri" panose="020F0502020204030204" pitchFamily="34" charset="0"/>
              <a:buChar char="&gt;"/>
            </a:pPr>
            <a:r>
              <a:rPr lang="en-GB" dirty="0">
                <a:solidFill>
                  <a:schemeClr val="accent5"/>
                </a:solidFill>
              </a:rPr>
              <a:t>d[order(d)] </a:t>
            </a:r>
            <a:r>
              <a:rPr lang="en-GB" dirty="0" smtClean="0">
                <a:solidFill>
                  <a:schemeClr val="accent5"/>
                </a:solidFill>
              </a:rPr>
              <a:t>                                         </a:t>
            </a:r>
            <a:r>
              <a:rPr lang="en-GB" dirty="0" smtClean="0">
                <a:solidFill>
                  <a:schemeClr val="accent3"/>
                </a:solidFill>
              </a:rPr>
              <a:t>#</a:t>
            </a:r>
            <a:r>
              <a:rPr lang="en-GB" dirty="0">
                <a:solidFill>
                  <a:schemeClr val="accent3"/>
                </a:solidFill>
              </a:rPr>
              <a:t>devolve </a:t>
            </a:r>
            <a:r>
              <a:rPr lang="en-GB" dirty="0" err="1">
                <a:solidFill>
                  <a:schemeClr val="accent3"/>
                </a:solidFill>
              </a:rPr>
              <a:t>os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nºs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ordenados</a:t>
            </a:r>
            <a:r>
              <a:rPr lang="en-GB" dirty="0" smtClean="0">
                <a:solidFill>
                  <a:schemeClr val="accent3"/>
                </a:solidFill>
              </a:rPr>
              <a:t> 4.5</a:t>
            </a:r>
            <a:r>
              <a:rPr lang="en-GB" dirty="0">
                <a:solidFill>
                  <a:schemeClr val="accent3"/>
                </a:solidFill>
              </a:rPr>
              <a:t>, 12.5, 18.9, 34.2</a:t>
            </a:r>
          </a:p>
          <a:p>
            <a:pPr lvl="2">
              <a:buFont typeface="Calibri" panose="020F0502020204030204" pitchFamily="34" charset="0"/>
              <a:buChar char="&gt;"/>
            </a:pPr>
            <a:endParaRPr lang="en-GB" dirty="0"/>
          </a:p>
          <a:p>
            <a:pPr lvl="1">
              <a:buFont typeface="Calibri" panose="020F0502020204030204" pitchFamily="34" charset="0"/>
              <a:buChar char="&gt;"/>
            </a:pPr>
            <a:endParaRPr lang="en-GB" dirty="0"/>
          </a:p>
          <a:p>
            <a:pPr>
              <a:buFont typeface="Calibri" panose="020F0502020204030204" pitchFamily="34" charset="0"/>
              <a:buChar char="&gt;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95600" y="402382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1     ,   2   ,   3       ,  4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4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14AE-58C2-414D-855E-D2DEE02F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Ordenar um </a:t>
            </a:r>
            <a:r>
              <a:rPr lang="pt-PT" dirty="0" err="1" smtClean="0"/>
              <a:t>dataframe</a:t>
            </a:r>
            <a:r>
              <a:rPr lang="pt-PT" dirty="0" smtClean="0"/>
              <a:t> com a função </a:t>
            </a:r>
            <a:r>
              <a:rPr lang="pt-PT" dirty="0" err="1"/>
              <a:t>order</a:t>
            </a:r>
            <a:r>
              <a:rPr lang="pt-PT" dirty="0"/>
              <a:t>() – 1/2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CD81-1040-4A0A-8A83-2DB069EE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função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5"/>
                </a:solidFill>
              </a:rPr>
              <a:t>order(X</a:t>
            </a:r>
            <a:r>
              <a:rPr lang="en-GB" dirty="0">
                <a:solidFill>
                  <a:schemeClr val="accent5"/>
                </a:solidFill>
              </a:rPr>
              <a:t>, decreasing= TRUE or FALSE, </a:t>
            </a:r>
            <a:r>
              <a:rPr lang="en-GB" dirty="0" err="1">
                <a:solidFill>
                  <a:schemeClr val="accent5"/>
                </a:solidFill>
              </a:rPr>
              <a:t>NA.last</a:t>
            </a:r>
            <a:r>
              <a:rPr lang="en-GB" dirty="0">
                <a:solidFill>
                  <a:schemeClr val="accent5"/>
                </a:solidFill>
              </a:rPr>
              <a:t> = TRUE or FALSE, …</a:t>
            </a:r>
          </a:p>
          <a:p>
            <a:pPr lvl="1"/>
            <a:r>
              <a:rPr lang="en-GB" dirty="0" err="1" smtClean="0"/>
              <a:t>Ordena</a:t>
            </a:r>
            <a:r>
              <a:rPr lang="en-GB" dirty="0" smtClean="0"/>
              <a:t> o </a:t>
            </a:r>
            <a:r>
              <a:rPr lang="en-GB" dirty="0"/>
              <a:t>X </a:t>
            </a:r>
            <a:r>
              <a:rPr lang="en-GB" dirty="0" smtClean="0"/>
              <a:t>de </a:t>
            </a:r>
            <a:r>
              <a:rPr lang="en-GB" dirty="0" err="1" smtClean="0"/>
              <a:t>acordo</a:t>
            </a:r>
            <a:r>
              <a:rPr lang="en-GB" dirty="0" smtClean="0"/>
              <a:t> com o nº de </a:t>
            </a:r>
            <a:r>
              <a:rPr lang="en-GB" dirty="0" err="1" smtClean="0"/>
              <a:t>ordem</a:t>
            </a:r>
            <a:r>
              <a:rPr lang="en-GB" dirty="0" smtClean="0"/>
              <a:t> dos </a:t>
            </a:r>
            <a:r>
              <a:rPr lang="en-GB" dirty="0" err="1" smtClean="0"/>
              <a:t>valores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Se </a:t>
            </a:r>
            <a:r>
              <a:rPr lang="en-GB" dirty="0" err="1" smtClean="0"/>
              <a:t>quisermos</a:t>
            </a:r>
            <a:r>
              <a:rPr lang="en-GB" dirty="0" smtClean="0"/>
              <a:t> </a:t>
            </a:r>
            <a:r>
              <a:rPr lang="en-GB" dirty="0" err="1" smtClean="0"/>
              <a:t>ordenar</a:t>
            </a:r>
            <a:r>
              <a:rPr lang="en-GB" dirty="0" smtClean="0"/>
              <a:t> de </a:t>
            </a:r>
            <a:r>
              <a:rPr lang="en-GB" dirty="0" err="1" smtClean="0"/>
              <a:t>acordo</a:t>
            </a:r>
            <a:r>
              <a:rPr lang="en-GB" dirty="0" smtClean="0"/>
              <a:t> com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valores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, </a:t>
            </a:r>
            <a:r>
              <a:rPr lang="en-GB" dirty="0" err="1" smtClean="0"/>
              <a:t>temos</a:t>
            </a:r>
            <a:r>
              <a:rPr lang="en-GB" dirty="0" smtClean="0"/>
              <a:t> de </a:t>
            </a:r>
            <a:r>
              <a:rPr lang="en-GB" dirty="0" err="1" smtClean="0"/>
              <a:t>usar</a:t>
            </a:r>
            <a:r>
              <a:rPr lang="en-GB" dirty="0" smtClean="0"/>
              <a:t> o nº de </a:t>
            </a:r>
            <a:r>
              <a:rPr lang="en-GB" dirty="0" err="1" smtClean="0"/>
              <a:t>ordem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err="1" smtClean="0"/>
              <a:t>Exemplo</a:t>
            </a:r>
            <a:r>
              <a:rPr lang="en-GB" dirty="0" smtClean="0"/>
              <a:t>:</a:t>
            </a:r>
            <a:endParaRPr lang="en-GB" dirty="0"/>
          </a:p>
          <a:p>
            <a:pPr lvl="2">
              <a:buFont typeface="Calibri" panose="020F0502020204030204" pitchFamily="34" charset="0"/>
              <a:buChar char="&gt;"/>
            </a:pPr>
            <a:r>
              <a:rPr lang="en-GB" dirty="0"/>
              <a:t>d &lt;- c(8</a:t>
            </a:r>
            <a:r>
              <a:rPr lang="en-GB" dirty="0" smtClean="0"/>
              <a:t>, 2, 4, 1, -4, NA, 46, 8, 9, 5, 3)          (</a:t>
            </a:r>
            <a:r>
              <a:rPr lang="en-GB" dirty="0"/>
              <a:t>-</a:t>
            </a:r>
            <a:r>
              <a:rPr lang="en-GB" dirty="0" smtClean="0"/>
              <a:t>4,</a:t>
            </a:r>
            <a:r>
              <a:rPr lang="en-GB" dirty="0"/>
              <a:t> </a:t>
            </a:r>
            <a:r>
              <a:rPr lang="en-GB" dirty="0" smtClean="0"/>
              <a:t>1, 2, 3, 4, 5, 8, 8, 9, 46, NA)</a:t>
            </a:r>
            <a:endParaRPr lang="en-GB" dirty="0"/>
          </a:p>
          <a:p>
            <a:pPr lvl="2"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chemeClr val="accent5"/>
                </a:solidFill>
              </a:rPr>
              <a:t>order(d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 smtClean="0">
                <a:solidFill>
                  <a:schemeClr val="accent5"/>
                </a:solidFill>
              </a:rPr>
              <a:t>NA.last</a:t>
            </a:r>
            <a:r>
              <a:rPr lang="en-GB" dirty="0" smtClean="0">
                <a:solidFill>
                  <a:schemeClr val="accent5"/>
                </a:solidFill>
              </a:rPr>
              <a:t>=TRUE)</a:t>
            </a:r>
            <a:r>
              <a:rPr lang="en-GB" dirty="0" smtClean="0">
                <a:solidFill>
                  <a:schemeClr val="accent3"/>
                </a:solidFill>
              </a:rPr>
              <a:t>  #devolve </a:t>
            </a:r>
            <a:r>
              <a:rPr lang="en-GB" dirty="0" err="1" smtClean="0">
                <a:solidFill>
                  <a:schemeClr val="accent3"/>
                </a:solidFill>
              </a:rPr>
              <a:t>os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nºs</a:t>
            </a:r>
            <a:r>
              <a:rPr lang="en-GB" dirty="0" smtClean="0">
                <a:solidFill>
                  <a:schemeClr val="accent3"/>
                </a:solidFill>
              </a:rPr>
              <a:t> de </a:t>
            </a:r>
            <a:r>
              <a:rPr lang="en-GB" dirty="0" err="1" smtClean="0">
                <a:solidFill>
                  <a:schemeClr val="accent3"/>
                </a:solidFill>
              </a:rPr>
              <a:t>ordem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(5 </a:t>
            </a:r>
            <a:r>
              <a:rPr lang="en-GB" dirty="0">
                <a:solidFill>
                  <a:schemeClr val="accent3"/>
                </a:solidFill>
              </a:rPr>
              <a:t>4 2 11 3 10 1 8 9 7 </a:t>
            </a:r>
            <a:r>
              <a:rPr lang="en-GB" dirty="0" smtClean="0">
                <a:solidFill>
                  <a:schemeClr val="accent3"/>
                </a:solidFill>
              </a:rPr>
              <a:t>6) com o NA no </a:t>
            </a:r>
            <a:r>
              <a:rPr lang="en-GB" dirty="0" err="1" smtClean="0">
                <a:solidFill>
                  <a:schemeClr val="accent3"/>
                </a:solidFill>
              </a:rPr>
              <a:t>fim</a:t>
            </a:r>
            <a:endParaRPr lang="en-GB" dirty="0">
              <a:solidFill>
                <a:schemeClr val="accent3"/>
              </a:solidFill>
            </a:endParaRPr>
          </a:p>
          <a:p>
            <a:pPr lvl="2"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chemeClr val="accent5"/>
                </a:solidFill>
              </a:rPr>
              <a:t>d[order(d</a:t>
            </a:r>
            <a:r>
              <a:rPr lang="en-GB" dirty="0">
                <a:solidFill>
                  <a:schemeClr val="accent5"/>
                </a:solidFill>
              </a:rPr>
              <a:t>)] </a:t>
            </a:r>
            <a:r>
              <a:rPr lang="en-GB" dirty="0" smtClean="0">
                <a:solidFill>
                  <a:schemeClr val="accent5"/>
                </a:solidFill>
              </a:rPr>
              <a:t>                   </a:t>
            </a:r>
            <a:r>
              <a:rPr lang="en-GB" dirty="0" smtClean="0">
                <a:solidFill>
                  <a:schemeClr val="accent3"/>
                </a:solidFill>
              </a:rPr>
              <a:t>#</a:t>
            </a:r>
            <a:r>
              <a:rPr lang="en-GB" dirty="0">
                <a:solidFill>
                  <a:schemeClr val="accent3"/>
                </a:solidFill>
              </a:rPr>
              <a:t>devolve </a:t>
            </a:r>
            <a:r>
              <a:rPr lang="en-GB" dirty="0" err="1">
                <a:solidFill>
                  <a:schemeClr val="accent3"/>
                </a:solidFill>
              </a:rPr>
              <a:t>os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nºs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ordenados</a:t>
            </a:r>
            <a:r>
              <a:rPr lang="en-GB" dirty="0" smtClean="0">
                <a:solidFill>
                  <a:schemeClr val="accent3"/>
                </a:solidFill>
              </a:rPr>
              <a:t> -</a:t>
            </a:r>
            <a:r>
              <a:rPr lang="en-GB" dirty="0">
                <a:solidFill>
                  <a:schemeClr val="accent3"/>
                </a:solidFill>
              </a:rPr>
              <a:t>4, 1, 2, 3, 4, 5, 8, 8, 9, 46, NA</a:t>
            </a:r>
          </a:p>
          <a:p>
            <a:pPr lvl="2">
              <a:buFont typeface="Calibri" panose="020F0502020204030204" pitchFamily="34" charset="0"/>
              <a:buChar char="&gt;"/>
            </a:pPr>
            <a:endParaRPr lang="en-GB" dirty="0"/>
          </a:p>
          <a:p>
            <a:pPr lvl="1">
              <a:buFont typeface="Calibri" panose="020F0502020204030204" pitchFamily="34" charset="0"/>
              <a:buChar char="&gt;"/>
            </a:pPr>
            <a:endParaRPr lang="en-GB" dirty="0"/>
          </a:p>
          <a:p>
            <a:pPr>
              <a:buFont typeface="Calibri" panose="020F0502020204030204" pitchFamily="34" charset="0"/>
              <a:buChar char="&gt;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51584" y="40770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1,  2,   3,  4,    5,     6,     7,    8,  9, 10, 11 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0096" y="40770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5,  4,   2, 11,  3, 10,   1,  8,   9,  7,     6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9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14AE-58C2-414D-855E-D2DEE02F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Ordenar um </a:t>
            </a:r>
            <a:r>
              <a:rPr lang="pt-PT" dirty="0" err="1" smtClean="0"/>
              <a:t>dataframe</a:t>
            </a:r>
            <a:r>
              <a:rPr lang="pt-PT" dirty="0" smtClean="0"/>
              <a:t> com a função </a:t>
            </a:r>
            <a:r>
              <a:rPr lang="pt-PT" dirty="0" err="1"/>
              <a:t>order</a:t>
            </a:r>
            <a:r>
              <a:rPr lang="pt-PT" dirty="0"/>
              <a:t>() – 1/2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CD81-1040-4A0A-8A83-2DB069EE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função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5"/>
                </a:solidFill>
              </a:rPr>
              <a:t>order(X</a:t>
            </a:r>
            <a:r>
              <a:rPr lang="en-GB" dirty="0">
                <a:solidFill>
                  <a:schemeClr val="accent5"/>
                </a:solidFill>
              </a:rPr>
              <a:t>, decreasing= TRUE or FALSE, </a:t>
            </a:r>
            <a:r>
              <a:rPr lang="en-GB" dirty="0" err="1">
                <a:solidFill>
                  <a:schemeClr val="accent5"/>
                </a:solidFill>
              </a:rPr>
              <a:t>NA.last</a:t>
            </a:r>
            <a:r>
              <a:rPr lang="en-GB" dirty="0">
                <a:solidFill>
                  <a:schemeClr val="accent5"/>
                </a:solidFill>
              </a:rPr>
              <a:t> = TRUE or FALSE, …</a:t>
            </a:r>
          </a:p>
          <a:p>
            <a:pPr lvl="1"/>
            <a:r>
              <a:rPr lang="en-GB" dirty="0" err="1" smtClean="0"/>
              <a:t>Ordena</a:t>
            </a:r>
            <a:r>
              <a:rPr lang="en-GB" dirty="0" smtClean="0"/>
              <a:t> o </a:t>
            </a:r>
            <a:r>
              <a:rPr lang="en-GB" dirty="0"/>
              <a:t>X </a:t>
            </a:r>
            <a:r>
              <a:rPr lang="en-GB" dirty="0" smtClean="0"/>
              <a:t>de </a:t>
            </a:r>
            <a:r>
              <a:rPr lang="en-GB" dirty="0" err="1" smtClean="0"/>
              <a:t>acordo</a:t>
            </a:r>
            <a:r>
              <a:rPr lang="en-GB" dirty="0" smtClean="0"/>
              <a:t> com o nº de </a:t>
            </a:r>
            <a:r>
              <a:rPr lang="en-GB" dirty="0" err="1" smtClean="0"/>
              <a:t>ordem</a:t>
            </a:r>
            <a:r>
              <a:rPr lang="en-GB" dirty="0" smtClean="0"/>
              <a:t> dos </a:t>
            </a:r>
            <a:r>
              <a:rPr lang="en-GB" dirty="0" err="1" smtClean="0"/>
              <a:t>valores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Se </a:t>
            </a:r>
            <a:r>
              <a:rPr lang="en-GB" dirty="0" err="1" smtClean="0"/>
              <a:t>quisermos</a:t>
            </a:r>
            <a:r>
              <a:rPr lang="en-GB" dirty="0" smtClean="0"/>
              <a:t> </a:t>
            </a:r>
            <a:r>
              <a:rPr lang="en-GB" dirty="0" err="1" smtClean="0"/>
              <a:t>ordenar</a:t>
            </a:r>
            <a:r>
              <a:rPr lang="en-GB" dirty="0" smtClean="0"/>
              <a:t> de </a:t>
            </a:r>
            <a:r>
              <a:rPr lang="en-GB" dirty="0" err="1" smtClean="0"/>
              <a:t>acordo</a:t>
            </a:r>
            <a:r>
              <a:rPr lang="en-GB" dirty="0" smtClean="0"/>
              <a:t> com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valores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, </a:t>
            </a:r>
            <a:r>
              <a:rPr lang="en-GB" dirty="0" err="1" smtClean="0"/>
              <a:t>temos</a:t>
            </a:r>
            <a:r>
              <a:rPr lang="en-GB" dirty="0" smtClean="0"/>
              <a:t> de </a:t>
            </a:r>
            <a:r>
              <a:rPr lang="en-GB" dirty="0" err="1" smtClean="0"/>
              <a:t>usar</a:t>
            </a:r>
            <a:r>
              <a:rPr lang="en-GB" dirty="0" smtClean="0"/>
              <a:t> o nº de </a:t>
            </a:r>
            <a:r>
              <a:rPr lang="en-GB" dirty="0" err="1" smtClean="0"/>
              <a:t>ordem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err="1" smtClean="0"/>
              <a:t>Exemplo</a:t>
            </a:r>
            <a:r>
              <a:rPr lang="en-GB" dirty="0" smtClean="0"/>
              <a:t>:</a:t>
            </a:r>
            <a:endParaRPr lang="en-GB" dirty="0"/>
          </a:p>
          <a:p>
            <a:pPr lvl="2">
              <a:buFont typeface="Calibri" panose="020F0502020204030204" pitchFamily="34" charset="0"/>
              <a:buChar char="&gt;"/>
            </a:pPr>
            <a:r>
              <a:rPr lang="en-GB" dirty="0"/>
              <a:t>d &lt;- c(8</a:t>
            </a:r>
            <a:r>
              <a:rPr lang="en-GB" dirty="0" smtClean="0"/>
              <a:t>, 2, 4, 1, -4, NA, 46, 8, 9, 5, 3)          (NA, -4,</a:t>
            </a:r>
            <a:r>
              <a:rPr lang="en-GB" dirty="0"/>
              <a:t> </a:t>
            </a:r>
            <a:r>
              <a:rPr lang="en-GB" dirty="0" smtClean="0"/>
              <a:t>1, 2, 3, 4, 5, 8, 8, 9, 46)</a:t>
            </a:r>
            <a:endParaRPr lang="en-GB" dirty="0"/>
          </a:p>
          <a:p>
            <a:pPr lvl="2"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chemeClr val="accent5"/>
                </a:solidFill>
              </a:rPr>
              <a:t>order(d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 smtClean="0">
                <a:solidFill>
                  <a:schemeClr val="accent5"/>
                </a:solidFill>
              </a:rPr>
              <a:t>NA.last</a:t>
            </a:r>
            <a:r>
              <a:rPr lang="en-GB" dirty="0">
                <a:solidFill>
                  <a:schemeClr val="accent5"/>
                </a:solidFill>
              </a:rPr>
              <a:t>=</a:t>
            </a:r>
            <a:r>
              <a:rPr lang="en-GB" dirty="0" smtClean="0">
                <a:solidFill>
                  <a:schemeClr val="accent5"/>
                </a:solidFill>
              </a:rPr>
              <a:t>FALSE</a:t>
            </a:r>
            <a:r>
              <a:rPr lang="en-GB" dirty="0">
                <a:solidFill>
                  <a:schemeClr val="accent5"/>
                </a:solidFill>
              </a:rPr>
              <a:t>)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  #devolve </a:t>
            </a:r>
            <a:r>
              <a:rPr lang="en-GB" dirty="0" err="1" smtClean="0">
                <a:solidFill>
                  <a:schemeClr val="accent3"/>
                </a:solidFill>
              </a:rPr>
              <a:t>os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nºs</a:t>
            </a:r>
            <a:r>
              <a:rPr lang="en-GB" dirty="0" smtClean="0">
                <a:solidFill>
                  <a:schemeClr val="accent3"/>
                </a:solidFill>
              </a:rPr>
              <a:t> de </a:t>
            </a:r>
            <a:r>
              <a:rPr lang="en-GB" dirty="0" err="1" smtClean="0">
                <a:solidFill>
                  <a:schemeClr val="accent3"/>
                </a:solidFill>
              </a:rPr>
              <a:t>ordem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(6 5 </a:t>
            </a:r>
            <a:r>
              <a:rPr lang="en-GB" dirty="0">
                <a:solidFill>
                  <a:schemeClr val="accent3"/>
                </a:solidFill>
              </a:rPr>
              <a:t>4 2 11 3 10 1 8 9 </a:t>
            </a:r>
            <a:r>
              <a:rPr lang="en-GB" dirty="0" smtClean="0">
                <a:solidFill>
                  <a:schemeClr val="accent3"/>
                </a:solidFill>
              </a:rPr>
              <a:t>7) com o NA no </a:t>
            </a:r>
            <a:r>
              <a:rPr lang="en-GB" dirty="0" err="1" smtClean="0">
                <a:solidFill>
                  <a:schemeClr val="accent3"/>
                </a:solidFill>
              </a:rPr>
              <a:t>inicio</a:t>
            </a:r>
            <a:endParaRPr lang="en-GB" dirty="0">
              <a:solidFill>
                <a:schemeClr val="accent3"/>
              </a:solidFill>
            </a:endParaRPr>
          </a:p>
          <a:p>
            <a:pPr lvl="2"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chemeClr val="accent5"/>
                </a:solidFill>
              </a:rPr>
              <a:t>d[order(d</a:t>
            </a:r>
            <a:r>
              <a:rPr lang="en-GB" dirty="0">
                <a:solidFill>
                  <a:schemeClr val="accent5"/>
                </a:solidFill>
              </a:rPr>
              <a:t>)] </a:t>
            </a:r>
            <a:r>
              <a:rPr lang="en-GB" dirty="0" smtClean="0">
                <a:solidFill>
                  <a:schemeClr val="accent5"/>
                </a:solidFill>
              </a:rPr>
              <a:t>                     </a:t>
            </a:r>
            <a:r>
              <a:rPr lang="en-GB" dirty="0" smtClean="0">
                <a:solidFill>
                  <a:schemeClr val="accent3"/>
                </a:solidFill>
              </a:rPr>
              <a:t>#</a:t>
            </a:r>
            <a:r>
              <a:rPr lang="en-GB" dirty="0">
                <a:solidFill>
                  <a:schemeClr val="accent3"/>
                </a:solidFill>
              </a:rPr>
              <a:t>devolve </a:t>
            </a:r>
            <a:r>
              <a:rPr lang="en-GB" dirty="0" err="1">
                <a:solidFill>
                  <a:schemeClr val="accent3"/>
                </a:solidFill>
              </a:rPr>
              <a:t>os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nºs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ordenados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3"/>
                </a:solidFill>
              </a:rPr>
              <a:t>NA, -4, 1, 2, 3, 4, 5, 8, 8, 9, 46</a:t>
            </a:r>
          </a:p>
          <a:p>
            <a:pPr lvl="1">
              <a:buFont typeface="Calibri" panose="020F0502020204030204" pitchFamily="34" charset="0"/>
              <a:buChar char="&gt;"/>
            </a:pPr>
            <a:endParaRPr lang="en-GB" dirty="0"/>
          </a:p>
          <a:p>
            <a:pPr>
              <a:buFont typeface="Calibri" panose="020F0502020204030204" pitchFamily="34" charset="0"/>
              <a:buChar char="&gt;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51584" y="40770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1,  2,   3,  4,    5,     6,     7,    8,  9, 10, 11 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0096" y="40770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6,    5,  4,   2, 11,  3, 10,   1,  8,   9,  7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23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14AE-58C2-414D-855E-D2DEE02F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Ordenar um </a:t>
            </a:r>
            <a:r>
              <a:rPr lang="pt-PT" dirty="0" err="1"/>
              <a:t>dataframe</a:t>
            </a:r>
            <a:r>
              <a:rPr lang="pt-PT" dirty="0"/>
              <a:t> com a função </a:t>
            </a:r>
            <a:r>
              <a:rPr lang="pt-PT" dirty="0" err="1"/>
              <a:t>order</a:t>
            </a:r>
            <a:r>
              <a:rPr lang="pt-PT" dirty="0"/>
              <a:t>()– 2/2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CD81-1040-4A0A-8A83-2DB069EE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Criar</a:t>
            </a:r>
            <a:r>
              <a:rPr lang="en-GB" dirty="0" smtClean="0"/>
              <a:t> um </a:t>
            </a:r>
            <a:r>
              <a:rPr lang="en-GB" dirty="0" err="1" smtClean="0"/>
              <a:t>dataframe</a:t>
            </a:r>
            <a:r>
              <a:rPr lang="en-GB" dirty="0" smtClean="0"/>
              <a:t> </a:t>
            </a:r>
            <a:r>
              <a:rPr lang="en-GB" dirty="0" err="1" smtClean="0"/>
              <a:t>chamado</a:t>
            </a:r>
            <a:r>
              <a:rPr lang="en-GB" dirty="0" smtClean="0"/>
              <a:t> “</a:t>
            </a:r>
            <a:r>
              <a:rPr lang="en-GB" dirty="0" err="1" smtClean="0"/>
              <a:t>parc</a:t>
            </a:r>
            <a:r>
              <a:rPr lang="en-GB" dirty="0" smtClean="0"/>
              <a:t>” </a:t>
            </a:r>
            <a:r>
              <a:rPr lang="en-GB" dirty="0" err="1" smtClean="0"/>
              <a:t>contendo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4 </a:t>
            </a:r>
            <a:r>
              <a:rPr lang="en-GB" dirty="0" err="1" smtClean="0"/>
              <a:t>diâmetros</a:t>
            </a:r>
            <a:r>
              <a:rPr lang="en-GB" dirty="0" smtClean="0"/>
              <a:t> (d) e </a:t>
            </a:r>
            <a:r>
              <a:rPr lang="en-GB" dirty="0" err="1" smtClean="0"/>
              <a:t>acrescentar</a:t>
            </a:r>
            <a:r>
              <a:rPr lang="en-GB" dirty="0" smtClean="0"/>
              <a:t> a </a:t>
            </a:r>
            <a:r>
              <a:rPr lang="en-GB" dirty="0" err="1" smtClean="0"/>
              <a:t>coluna</a:t>
            </a:r>
            <a:r>
              <a:rPr lang="en-GB" dirty="0" smtClean="0"/>
              <a:t> das </a:t>
            </a:r>
            <a:r>
              <a:rPr lang="en-GB" dirty="0" err="1" smtClean="0"/>
              <a:t>alturas</a:t>
            </a:r>
            <a:r>
              <a:rPr lang="en-GB" dirty="0" smtClean="0"/>
              <a:t> (h), </a:t>
            </a:r>
            <a:r>
              <a:rPr lang="en-GB" dirty="0" err="1" smtClean="0"/>
              <a:t>ordenando</a:t>
            </a:r>
            <a:r>
              <a:rPr lang="en-GB" dirty="0" smtClean="0"/>
              <a:t> o d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ordem</a:t>
            </a:r>
            <a:r>
              <a:rPr lang="en-GB" dirty="0" smtClean="0"/>
              <a:t> </a:t>
            </a:r>
            <a:r>
              <a:rPr lang="en-GB" dirty="0" err="1" smtClean="0"/>
              <a:t>decrescente</a:t>
            </a:r>
            <a:endParaRPr lang="en-GB" dirty="0" smtClean="0"/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/>
              <a:t>d &lt;- </a:t>
            </a:r>
            <a:r>
              <a:rPr lang="en-GB" dirty="0">
                <a:solidFill>
                  <a:schemeClr val="accent5"/>
                </a:solidFill>
              </a:rPr>
              <a:t>c(12.5, 4.5, 18.9, 34.2)</a:t>
            </a:r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 smtClean="0"/>
              <a:t>h </a:t>
            </a:r>
            <a:r>
              <a:rPr lang="en-GB" dirty="0"/>
              <a:t>&lt;- </a:t>
            </a:r>
            <a:r>
              <a:rPr lang="en-GB" dirty="0">
                <a:solidFill>
                  <a:schemeClr val="accent5"/>
                </a:solidFill>
              </a:rPr>
              <a:t>c(10.5, 5.0, 12.9, 15.4)</a:t>
            </a:r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 err="1" smtClean="0"/>
              <a:t>parc</a:t>
            </a:r>
            <a:r>
              <a:rPr lang="en-GB" dirty="0" smtClean="0"/>
              <a:t> </a:t>
            </a:r>
            <a:r>
              <a:rPr lang="en-GB" dirty="0"/>
              <a:t>&lt;- </a:t>
            </a:r>
            <a:r>
              <a:rPr lang="en-GB" dirty="0" err="1">
                <a:solidFill>
                  <a:schemeClr val="accent5"/>
                </a:solidFill>
              </a:rPr>
              <a:t>data.frame</a:t>
            </a:r>
            <a:r>
              <a:rPr lang="en-GB" dirty="0">
                <a:solidFill>
                  <a:schemeClr val="accent5"/>
                </a:solidFill>
              </a:rPr>
              <a:t>(</a:t>
            </a:r>
            <a:r>
              <a:rPr lang="en-GB" dirty="0" err="1">
                <a:solidFill>
                  <a:schemeClr val="accent5"/>
                </a:solidFill>
              </a:rPr>
              <a:t>d,h</a:t>
            </a:r>
            <a:r>
              <a:rPr lang="en-GB" dirty="0">
                <a:solidFill>
                  <a:schemeClr val="accent5"/>
                </a:solidFill>
              </a:rPr>
              <a:t>)</a:t>
            </a:r>
          </a:p>
          <a:p>
            <a:pPr lvl="1">
              <a:buFont typeface="Calibri" panose="020F0502020204030204" pitchFamily="34" charset="0"/>
              <a:buChar char="&gt;"/>
            </a:pPr>
            <a:r>
              <a:rPr lang="en-GB" dirty="0" err="1" smtClean="0">
                <a:solidFill>
                  <a:schemeClr val="accent5"/>
                </a:solidFill>
              </a:rPr>
              <a:t>parc</a:t>
            </a:r>
            <a:r>
              <a:rPr lang="en-GB" dirty="0" smtClean="0">
                <a:solidFill>
                  <a:schemeClr val="accent5"/>
                </a:solidFill>
              </a:rPr>
              <a:t>[order(</a:t>
            </a:r>
            <a:r>
              <a:rPr lang="en-GB" dirty="0" err="1" smtClean="0">
                <a:solidFill>
                  <a:schemeClr val="accent5"/>
                </a:solidFill>
              </a:rPr>
              <a:t>d,decreasing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= TRUE),] </a:t>
            </a:r>
            <a:r>
              <a:rPr lang="en-GB" dirty="0" err="1" smtClean="0"/>
              <a:t>vai</a:t>
            </a:r>
            <a:r>
              <a:rPr lang="en-GB" dirty="0" smtClean="0"/>
              <a:t> </a:t>
            </a:r>
            <a:r>
              <a:rPr lang="en-GB" dirty="0" err="1" smtClean="0"/>
              <a:t>devolver</a:t>
            </a:r>
            <a:r>
              <a:rPr lang="en-GB" dirty="0" smtClean="0"/>
              <a:t>:</a:t>
            </a: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lvl="1">
              <a:buFont typeface="Calibri" panose="020F0502020204030204" pitchFamily="34" charset="0"/>
              <a:buChar char="&gt;"/>
            </a:pPr>
            <a:endParaRPr lang="en-GB" dirty="0"/>
          </a:p>
          <a:p>
            <a:pPr>
              <a:buFont typeface="Calibri" panose="020F0502020204030204" pitchFamily="34" charset="0"/>
              <a:buChar char="&gt;"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1B54C4-C6E6-4821-A538-34209E756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42428"/>
              </p:ext>
            </p:extLst>
          </p:nvPr>
        </p:nvGraphicFramePr>
        <p:xfrm>
          <a:off x="8472264" y="4005064"/>
          <a:ext cx="2376264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val="3455245746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384556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8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80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95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23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35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Instalar o R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altLang="en-US" dirty="0"/>
              <a:t>Se já tem o software R instalado no seu computador, salte para o slide “</a:t>
            </a:r>
            <a:r>
              <a:rPr lang="pt-PT" altLang="en-US" dirty="0">
                <a:hlinkClick r:id="rId2" action="ppaction://hlinksldjump"/>
              </a:rPr>
              <a:t>instalar o R </a:t>
            </a:r>
            <a:r>
              <a:rPr lang="pt-PT" altLang="en-US" dirty="0" err="1">
                <a:hlinkClick r:id="rId2" action="ppaction://hlinksldjump"/>
              </a:rPr>
              <a:t>studio</a:t>
            </a:r>
            <a:r>
              <a:rPr lang="pt-PT" altLang="en-US" dirty="0"/>
              <a:t>” ou para o slide “</a:t>
            </a:r>
            <a:r>
              <a:rPr lang="pt-PT" altLang="en-US" dirty="0">
                <a:hlinkClick r:id="rId3" action="ppaction://hlinksldjump"/>
              </a:rPr>
              <a:t>começar a trabalhar com o R</a:t>
            </a:r>
            <a:r>
              <a:rPr lang="pt-PT" altLang="en-US" dirty="0"/>
              <a:t>”</a:t>
            </a:r>
          </a:p>
          <a:p>
            <a:r>
              <a:rPr lang="pt-PT" altLang="en-US" dirty="0"/>
              <a:t>Caso contrário, vá ao site do R </a:t>
            </a:r>
            <a:r>
              <a:rPr lang="pt-PT" altLang="en-US" dirty="0">
                <a:hlinkClick r:id="rId4"/>
              </a:rPr>
              <a:t>www.r-project.org</a:t>
            </a:r>
            <a:r>
              <a:rPr lang="pt-PT" altLang="en-US" dirty="0"/>
              <a:t> e faça o download do software no link </a:t>
            </a:r>
            <a:r>
              <a:rPr lang="pt-PT" altLang="en-US" dirty="0" err="1"/>
              <a:t>mirrors</a:t>
            </a:r>
            <a:r>
              <a:rPr lang="pt-PT" altLang="en-US" dirty="0"/>
              <a:t> do CRAN (</a:t>
            </a:r>
            <a:r>
              <a:rPr lang="pt-PT" altLang="en-US" dirty="0" err="1"/>
              <a:t>Comprehensive</a:t>
            </a:r>
            <a:r>
              <a:rPr lang="pt-PT" altLang="en-US" dirty="0"/>
              <a:t> R </a:t>
            </a:r>
            <a:r>
              <a:rPr lang="pt-PT" altLang="en-US" dirty="0" err="1"/>
              <a:t>Archive</a:t>
            </a:r>
            <a:r>
              <a:rPr lang="pt-PT" altLang="en-US" dirty="0"/>
              <a:t> Network)</a:t>
            </a:r>
            <a:endParaRPr lang="en-GB" altLang="en-US" dirty="0"/>
          </a:p>
          <a:p>
            <a:r>
              <a:rPr lang="pt-PT" altLang="en-US" dirty="0"/>
              <a:t>Ao clicar no link CRAN, será exibida uma lista de servidores de rede em todo o planeta. Basta selecionar um e seguir as instruções de instalação</a:t>
            </a:r>
          </a:p>
          <a:p>
            <a:r>
              <a:rPr lang="pt-PT" altLang="en-US" dirty="0"/>
              <a:t>Observe que encontra vários materiais de suporte no site do R, basta explorar quando necessário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08018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Funções da </a:t>
            </a:r>
            <a:r>
              <a:rPr lang="pt-PT" dirty="0" err="1" smtClean="0"/>
              <a:t>familia</a:t>
            </a:r>
            <a:r>
              <a:rPr lang="pt-PT" dirty="0" smtClean="0"/>
              <a:t> </a:t>
            </a:r>
            <a:r>
              <a:rPr lang="pt-PT" i="1" dirty="0" err="1" smtClean="0"/>
              <a:t>apply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338454"/>
            <a:ext cx="11065230" cy="5001419"/>
          </a:xfrm>
        </p:spPr>
        <p:txBody>
          <a:bodyPr>
            <a:normAutofit/>
          </a:bodyPr>
          <a:lstStyle/>
          <a:p>
            <a:r>
              <a:rPr lang="en-GB" dirty="0" smtClean="0"/>
              <a:t>As </a:t>
            </a:r>
            <a:r>
              <a:rPr lang="en-GB" dirty="0" err="1" smtClean="0"/>
              <a:t>funções</a:t>
            </a:r>
            <a:r>
              <a:rPr lang="en-GB" dirty="0" smtClean="0"/>
              <a:t> </a:t>
            </a:r>
            <a:r>
              <a:rPr lang="en-GB" dirty="0" err="1" smtClean="0"/>
              <a:t>desta</a:t>
            </a:r>
            <a:r>
              <a:rPr lang="en-GB" dirty="0" smtClean="0"/>
              <a:t> </a:t>
            </a:r>
            <a:r>
              <a:rPr lang="en-GB" dirty="0" err="1" smtClean="0"/>
              <a:t>familia</a:t>
            </a:r>
            <a:r>
              <a:rPr lang="en-GB" dirty="0" smtClean="0"/>
              <a:t> </a:t>
            </a:r>
            <a:r>
              <a:rPr lang="en-GB" dirty="0" err="1" smtClean="0"/>
              <a:t>vêm</a:t>
            </a:r>
            <a:r>
              <a:rPr lang="en-GB" dirty="0" smtClean="0"/>
              <a:t> no R </a:t>
            </a:r>
            <a:r>
              <a:rPr lang="en-GB" dirty="0"/>
              <a:t>basic package</a:t>
            </a:r>
          </a:p>
          <a:p>
            <a:r>
              <a:rPr lang="en-GB" dirty="0" err="1" smtClean="0"/>
              <a:t>Estas</a:t>
            </a:r>
            <a:r>
              <a:rPr lang="en-GB" dirty="0" smtClean="0"/>
              <a:t> </a:t>
            </a:r>
            <a:r>
              <a:rPr lang="en-GB" dirty="0" err="1" smtClean="0"/>
              <a:t>funções</a:t>
            </a:r>
            <a:r>
              <a:rPr lang="en-GB" dirty="0" smtClean="0"/>
              <a:t> </a:t>
            </a:r>
            <a:r>
              <a:rPr lang="en-GB" dirty="0" err="1" smtClean="0"/>
              <a:t>permitem-nos</a:t>
            </a:r>
            <a:r>
              <a:rPr lang="en-GB" dirty="0" smtClean="0"/>
              <a:t> </a:t>
            </a:r>
            <a:r>
              <a:rPr lang="en-GB" dirty="0" err="1" smtClean="0"/>
              <a:t>manipular</a:t>
            </a:r>
            <a:r>
              <a:rPr lang="en-GB" dirty="0" smtClean="0"/>
              <a:t> </a:t>
            </a:r>
            <a:r>
              <a:rPr lang="en-GB" dirty="0" err="1" smtClean="0"/>
              <a:t>dataframes</a:t>
            </a:r>
            <a:r>
              <a:rPr lang="en-GB" dirty="0" smtClean="0"/>
              <a:t>, </a:t>
            </a:r>
            <a:r>
              <a:rPr lang="en-GB" dirty="0" err="1" smtClean="0"/>
              <a:t>vetores</a:t>
            </a:r>
            <a:r>
              <a:rPr lang="en-GB" dirty="0" smtClean="0"/>
              <a:t> e </a:t>
            </a:r>
            <a:r>
              <a:rPr lang="en-GB" dirty="0" err="1" smtClean="0"/>
              <a:t>matrizes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Pode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usadas</a:t>
            </a:r>
            <a:r>
              <a:rPr lang="en-GB" dirty="0" smtClean="0"/>
              <a:t> </a:t>
            </a:r>
            <a:r>
              <a:rPr lang="en-GB" dirty="0" err="1" smtClean="0"/>
              <a:t>alternativamente</a:t>
            </a:r>
            <a:r>
              <a:rPr lang="en-GB" dirty="0" smtClean="0"/>
              <a:t> </a:t>
            </a:r>
            <a:r>
              <a:rPr lang="en-GB" dirty="0" err="1" smtClean="0"/>
              <a:t>aos</a:t>
            </a:r>
            <a:r>
              <a:rPr lang="en-GB" dirty="0" smtClean="0"/>
              <a:t> loops</a:t>
            </a:r>
            <a:endParaRPr lang="en-GB" dirty="0"/>
          </a:p>
          <a:p>
            <a:pPr marL="457200" lvl="1" indent="0" algn="r">
              <a:buNone/>
            </a:pPr>
            <a:endParaRPr lang="en-GB" sz="2000" dirty="0"/>
          </a:p>
          <a:p>
            <a:pPr marL="457200" lvl="1" indent="0" algn="r">
              <a:buNone/>
            </a:pPr>
            <a:r>
              <a:rPr lang="en-GB" sz="2000" dirty="0">
                <a:hlinkClick r:id="rId2"/>
              </a:rPr>
              <a:t>https://www.guru99.com/r-apply-sapply-tapply.html#1</a:t>
            </a:r>
            <a:endParaRPr lang="en-GB" sz="2000" dirty="0"/>
          </a:p>
          <a:p>
            <a:pPr marL="457200" lvl="1" indent="0" algn="r">
              <a:buNone/>
            </a:pPr>
            <a:r>
              <a:rPr lang="en-GB" sz="2000" dirty="0">
                <a:hlinkClick r:id="rId3"/>
              </a:rPr>
              <a:t>https://www.analyticssteps.com/blogs/apply-family-functions-r</a:t>
            </a:r>
            <a:r>
              <a:rPr lang="en-GB" sz="2000" dirty="0"/>
              <a:t> 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822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4E21-CA21-4A3C-809E-93C22ECC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pt-PT" dirty="0"/>
              <a:t>Funções da </a:t>
            </a:r>
            <a:r>
              <a:rPr lang="pt-PT" dirty="0" err="1"/>
              <a:t>familia</a:t>
            </a:r>
            <a:r>
              <a:rPr lang="pt-PT" dirty="0"/>
              <a:t> </a:t>
            </a:r>
            <a:r>
              <a:rPr lang="pt-PT" i="1" dirty="0" err="1" smtClean="0"/>
              <a:t>apply</a:t>
            </a:r>
            <a:r>
              <a:rPr lang="en-GB" i="1" dirty="0" smtClean="0"/>
              <a:t>() - </a:t>
            </a:r>
            <a:r>
              <a:rPr lang="pt-PT" i="1" dirty="0" err="1"/>
              <a:t>apply</a:t>
            </a:r>
            <a:r>
              <a:rPr lang="en-GB" i="1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99E3-5CF2-4E18-A530-49D0E042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33090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</a:t>
            </a:r>
            <a:r>
              <a:rPr lang="en-GB" dirty="0" err="1" smtClean="0">
                <a:solidFill>
                  <a:schemeClr val="accent5"/>
                </a:solidFill>
              </a:rPr>
              <a:t>função</a:t>
            </a:r>
            <a:r>
              <a:rPr lang="en-GB" dirty="0" smtClean="0">
                <a:solidFill>
                  <a:schemeClr val="accent5"/>
                </a:solidFill>
              </a:rPr>
              <a:t> a</a:t>
            </a:r>
            <a:r>
              <a:rPr lang="en-GB" i="1" dirty="0" smtClean="0">
                <a:solidFill>
                  <a:schemeClr val="accent5"/>
                </a:solidFill>
              </a:rPr>
              <a:t>pply</a:t>
            </a:r>
            <a:r>
              <a:rPr lang="en-GB" i="1" dirty="0">
                <a:solidFill>
                  <a:schemeClr val="accent5"/>
                </a:solidFill>
              </a:rPr>
              <a:t>()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/>
              <a:t>aplica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função</a:t>
            </a:r>
            <a:r>
              <a:rPr lang="en-GB" dirty="0" smtClean="0"/>
              <a:t> a </a:t>
            </a:r>
            <a:r>
              <a:rPr lang="en-GB" dirty="0" err="1" smtClean="0"/>
              <a:t>linhas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colunas</a:t>
            </a:r>
            <a:r>
              <a:rPr lang="en-GB" dirty="0" smtClean="0"/>
              <a:t> de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matriz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dataframe</a:t>
            </a:r>
            <a:r>
              <a:rPr lang="en-GB" dirty="0" smtClean="0"/>
              <a:t> </a:t>
            </a:r>
          </a:p>
          <a:p>
            <a:r>
              <a:rPr lang="en-GB" i="1" dirty="0" smtClean="0">
                <a:solidFill>
                  <a:schemeClr val="accent5"/>
                </a:solidFill>
              </a:rPr>
              <a:t>apply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(X, MARGIN, FUN, …)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x: </a:t>
            </a:r>
            <a:r>
              <a:rPr lang="en-GB" dirty="0" err="1" smtClean="0"/>
              <a:t>dataframe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n-GB" dirty="0"/>
              <a:t>MARGIN=1: </a:t>
            </a:r>
            <a:r>
              <a:rPr lang="en-GB" dirty="0" smtClean="0"/>
              <a:t>a </a:t>
            </a:r>
            <a:r>
              <a:rPr lang="en-GB" dirty="0" err="1" smtClean="0"/>
              <a:t>operação</a:t>
            </a:r>
            <a:r>
              <a:rPr lang="en-GB" dirty="0" smtClean="0"/>
              <a:t> é </a:t>
            </a:r>
            <a:r>
              <a:rPr lang="en-GB" dirty="0" err="1" smtClean="0"/>
              <a:t>feita</a:t>
            </a:r>
            <a:r>
              <a:rPr lang="en-GB" dirty="0" smtClean="0"/>
              <a:t> </a:t>
            </a:r>
            <a:r>
              <a:rPr lang="en-GB" dirty="0" err="1" smtClean="0"/>
              <a:t>nas</a:t>
            </a:r>
            <a:r>
              <a:rPr lang="en-GB" dirty="0" smtClean="0"/>
              <a:t> </a:t>
            </a:r>
            <a:r>
              <a:rPr lang="en-GB" dirty="0" err="1" smtClean="0"/>
              <a:t>linhas</a:t>
            </a:r>
            <a:r>
              <a:rPr lang="en-GB" dirty="0" smtClean="0"/>
              <a:t> 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n-GB" dirty="0"/>
              <a:t>MARGIN=2: a </a:t>
            </a:r>
            <a:r>
              <a:rPr lang="en-GB" dirty="0" err="1"/>
              <a:t>operação</a:t>
            </a:r>
            <a:r>
              <a:rPr lang="en-GB" dirty="0"/>
              <a:t> é </a:t>
            </a:r>
            <a:r>
              <a:rPr lang="en-GB" dirty="0" err="1"/>
              <a:t>feita</a:t>
            </a:r>
            <a:r>
              <a:rPr lang="en-GB" dirty="0"/>
              <a:t> </a:t>
            </a:r>
            <a:r>
              <a:rPr lang="en-GB" dirty="0" err="1" smtClean="0"/>
              <a:t>nas</a:t>
            </a:r>
            <a:r>
              <a:rPr lang="en-GB" dirty="0" smtClean="0"/>
              <a:t> </a:t>
            </a:r>
            <a:r>
              <a:rPr lang="en-GB" dirty="0" err="1" smtClean="0"/>
              <a:t>colunas</a:t>
            </a:r>
            <a:r>
              <a:rPr lang="en-GB" dirty="0" smtClean="0"/>
              <a:t> 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n-GB" dirty="0"/>
              <a:t>MARGIN=c(1,2): a </a:t>
            </a:r>
            <a:r>
              <a:rPr lang="en-GB" dirty="0" err="1"/>
              <a:t>operação</a:t>
            </a:r>
            <a:r>
              <a:rPr lang="en-GB" dirty="0"/>
              <a:t> é </a:t>
            </a:r>
            <a:r>
              <a:rPr lang="en-GB" dirty="0" err="1"/>
              <a:t>feita</a:t>
            </a:r>
            <a:r>
              <a:rPr lang="en-GB" dirty="0"/>
              <a:t> </a:t>
            </a:r>
            <a:r>
              <a:rPr lang="en-GB" dirty="0" err="1"/>
              <a:t>nas</a:t>
            </a:r>
            <a:r>
              <a:rPr lang="en-GB" dirty="0"/>
              <a:t> </a:t>
            </a:r>
            <a:r>
              <a:rPr lang="en-GB" dirty="0" err="1"/>
              <a:t>linhas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colunas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n-GB" dirty="0"/>
              <a:t>FUN: </a:t>
            </a:r>
            <a:r>
              <a:rPr lang="en-GB" dirty="0" err="1" smtClean="0"/>
              <a:t>indica</a:t>
            </a:r>
            <a:r>
              <a:rPr lang="en-GB" dirty="0" smtClean="0"/>
              <a:t> que </a:t>
            </a:r>
            <a:r>
              <a:rPr lang="en-GB" dirty="0" err="1" smtClean="0"/>
              <a:t>função</a:t>
            </a:r>
            <a:r>
              <a:rPr lang="en-GB" dirty="0" smtClean="0"/>
              <a:t> </a:t>
            </a:r>
            <a:r>
              <a:rPr lang="en-GB" dirty="0" err="1" smtClean="0"/>
              <a:t>aplicar</a:t>
            </a:r>
            <a:r>
              <a:rPr lang="en-GB" dirty="0" smtClean="0"/>
              <a:t>; </a:t>
            </a:r>
            <a:r>
              <a:rPr lang="en-GB" dirty="0" err="1" smtClean="0"/>
              <a:t>podem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funções</a:t>
            </a:r>
            <a:r>
              <a:rPr lang="en-GB" dirty="0" smtClean="0"/>
              <a:t> </a:t>
            </a:r>
            <a:r>
              <a:rPr lang="en-GB" dirty="0" err="1" smtClean="0"/>
              <a:t>implicitas</a:t>
            </a:r>
            <a:r>
              <a:rPr lang="en-GB" dirty="0" smtClean="0"/>
              <a:t> (mean</a:t>
            </a:r>
            <a:r>
              <a:rPr lang="en-GB" dirty="0"/>
              <a:t>, median, sum, min, </a:t>
            </a:r>
            <a:r>
              <a:rPr lang="en-GB" dirty="0" smtClean="0"/>
              <a:t>max)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mesmo</a:t>
            </a:r>
            <a:r>
              <a:rPr lang="en-GB" dirty="0" smtClean="0"/>
              <a:t> </a:t>
            </a:r>
            <a:r>
              <a:rPr lang="en-GB" dirty="0" err="1" smtClean="0"/>
              <a:t>funções</a:t>
            </a:r>
            <a:r>
              <a:rPr lang="en-GB" dirty="0" smtClean="0"/>
              <a:t> </a:t>
            </a:r>
            <a:r>
              <a:rPr lang="en-GB" dirty="0" err="1" smtClean="0"/>
              <a:t>definidas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nós</a:t>
            </a:r>
            <a:endParaRPr lang="en-GB" dirty="0" smtClean="0"/>
          </a:p>
          <a:p>
            <a:r>
              <a:rPr lang="en-GB" dirty="0" err="1" smtClean="0"/>
              <a:t>Exemplo</a:t>
            </a:r>
            <a:r>
              <a:rPr lang="en-GB" dirty="0" smtClean="0"/>
              <a:t>: </a:t>
            </a:r>
            <a:r>
              <a:rPr lang="en-GB" dirty="0" err="1" smtClean="0"/>
              <a:t>fazer</a:t>
            </a:r>
            <a:r>
              <a:rPr lang="en-GB" dirty="0" smtClean="0"/>
              <a:t> a media dos d e dos h</a:t>
            </a:r>
          </a:p>
          <a:p>
            <a:pPr lvl="1"/>
            <a:r>
              <a:rPr lang="en-GB" dirty="0"/>
              <a:t>&gt; </a:t>
            </a:r>
            <a:r>
              <a:rPr lang="en-GB" dirty="0" err="1" smtClean="0"/>
              <a:t>a_parc</a:t>
            </a:r>
            <a:r>
              <a:rPr lang="en-GB" dirty="0" smtClean="0"/>
              <a:t> </a:t>
            </a:r>
            <a:r>
              <a:rPr lang="en-GB" dirty="0"/>
              <a:t>&lt;- </a:t>
            </a:r>
            <a:r>
              <a:rPr lang="en-GB" dirty="0" smtClean="0">
                <a:solidFill>
                  <a:schemeClr val="accent5"/>
                </a:solidFill>
              </a:rPr>
              <a:t>apply(</a:t>
            </a:r>
            <a:r>
              <a:rPr lang="en-GB" dirty="0" err="1" smtClean="0">
                <a:solidFill>
                  <a:schemeClr val="accent5"/>
                </a:solidFill>
              </a:rPr>
              <a:t>parc</a:t>
            </a:r>
            <a:r>
              <a:rPr lang="en-GB" dirty="0" smtClean="0">
                <a:solidFill>
                  <a:schemeClr val="accent5"/>
                </a:solidFill>
              </a:rPr>
              <a:t>, </a:t>
            </a:r>
            <a:r>
              <a:rPr lang="en-GB" dirty="0">
                <a:solidFill>
                  <a:schemeClr val="accent5"/>
                </a:solidFill>
              </a:rPr>
              <a:t>2, </a:t>
            </a:r>
            <a:r>
              <a:rPr lang="en-GB" dirty="0" smtClean="0">
                <a:solidFill>
                  <a:schemeClr val="accent5"/>
                </a:solidFill>
              </a:rPr>
              <a:t>mean)</a:t>
            </a:r>
          </a:p>
          <a:p>
            <a:pPr lvl="1"/>
            <a:r>
              <a:rPr lang="en-GB" dirty="0" smtClean="0"/>
              <a:t>[1] 17.5  11</a:t>
            </a:r>
          </a:p>
          <a:p>
            <a:pPr lvl="1"/>
            <a:endParaRPr lang="en-GB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1B54C4-C6E6-4821-A538-34209E756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7951"/>
              </p:ext>
            </p:extLst>
          </p:nvPr>
        </p:nvGraphicFramePr>
        <p:xfrm>
          <a:off x="8688288" y="1916832"/>
          <a:ext cx="2376264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val="3455245746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384556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8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80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95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23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019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4E21-CA21-4A3C-809E-93C22ECC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pt-PT" dirty="0"/>
              <a:t>Funções da </a:t>
            </a:r>
            <a:r>
              <a:rPr lang="pt-PT" dirty="0" err="1"/>
              <a:t>familia</a:t>
            </a:r>
            <a:r>
              <a:rPr lang="pt-PT" dirty="0"/>
              <a:t> </a:t>
            </a:r>
            <a:r>
              <a:rPr lang="pt-PT" i="1" dirty="0" err="1"/>
              <a:t>apply</a:t>
            </a:r>
            <a:r>
              <a:rPr lang="en-GB" i="1" dirty="0"/>
              <a:t>()</a:t>
            </a:r>
            <a:r>
              <a:rPr lang="en-GB" dirty="0" smtClean="0"/>
              <a:t>– </a:t>
            </a:r>
            <a:r>
              <a:rPr lang="en-GB" i="1" dirty="0" err="1"/>
              <a:t>lapply</a:t>
            </a:r>
            <a:r>
              <a:rPr lang="en-GB" i="1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99E3-5CF2-4E18-A530-49D0E042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err="1" smtClean="0">
                <a:solidFill>
                  <a:schemeClr val="accent5"/>
                </a:solidFill>
              </a:rPr>
              <a:t>função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i="1" dirty="0" err="1" smtClean="0">
                <a:solidFill>
                  <a:schemeClr val="accent5"/>
                </a:solidFill>
              </a:rPr>
              <a:t>lapply</a:t>
            </a:r>
            <a:r>
              <a:rPr lang="en-GB" i="1" dirty="0">
                <a:solidFill>
                  <a:schemeClr val="accent5"/>
                </a:solidFill>
              </a:rPr>
              <a:t>()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/>
              <a:t>aplica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função</a:t>
            </a:r>
            <a:r>
              <a:rPr lang="en-GB" dirty="0" smtClean="0"/>
              <a:t>  </a:t>
            </a:r>
            <a:r>
              <a:rPr lang="en-GB" dirty="0" err="1" smtClean="0"/>
              <a:t>cada</a:t>
            </a:r>
            <a:r>
              <a:rPr lang="en-GB" dirty="0" smtClean="0"/>
              <a:t> element de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lisra</a:t>
            </a:r>
            <a:r>
              <a:rPr lang="en-GB" dirty="0" smtClean="0"/>
              <a:t> e devolve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lista</a:t>
            </a:r>
            <a:r>
              <a:rPr lang="en-GB" dirty="0" smtClean="0"/>
              <a:t> de </a:t>
            </a:r>
            <a:r>
              <a:rPr lang="en-GB" dirty="0" err="1" smtClean="0"/>
              <a:t>valores</a:t>
            </a:r>
            <a:endParaRPr lang="en-GB" dirty="0"/>
          </a:p>
          <a:p>
            <a:r>
              <a:rPr lang="en-GB" i="1" dirty="0" err="1">
                <a:solidFill>
                  <a:schemeClr val="accent5"/>
                </a:solidFill>
              </a:rPr>
              <a:t>lapply</a:t>
            </a:r>
            <a:r>
              <a:rPr lang="en-GB" dirty="0">
                <a:solidFill>
                  <a:schemeClr val="accent5"/>
                </a:solidFill>
              </a:rPr>
              <a:t>(X, FUN, …)</a:t>
            </a:r>
          </a:p>
          <a:p>
            <a:pPr lvl="1"/>
            <a:r>
              <a:rPr lang="en-GB" dirty="0"/>
              <a:t>x: </a:t>
            </a:r>
            <a:r>
              <a:rPr lang="en-GB" dirty="0" err="1" smtClean="0"/>
              <a:t>especifica</a:t>
            </a:r>
            <a:r>
              <a:rPr lang="en-GB" dirty="0" smtClean="0"/>
              <a:t> a </a:t>
            </a:r>
            <a:r>
              <a:rPr lang="en-GB" dirty="0" err="1" smtClean="0"/>
              <a:t>lista</a:t>
            </a:r>
            <a:r>
              <a:rPr lang="en-GB" dirty="0" smtClean="0"/>
              <a:t> à </a:t>
            </a:r>
            <a:r>
              <a:rPr lang="en-GB" dirty="0" err="1" smtClean="0"/>
              <a:t>qual</a:t>
            </a:r>
            <a:r>
              <a:rPr lang="en-GB" dirty="0" smtClean="0"/>
              <a:t> se </a:t>
            </a:r>
            <a:r>
              <a:rPr lang="en-GB" dirty="0" err="1" smtClean="0"/>
              <a:t>deverá</a:t>
            </a:r>
            <a:r>
              <a:rPr lang="en-GB" dirty="0" smtClean="0"/>
              <a:t> </a:t>
            </a:r>
            <a:r>
              <a:rPr lang="en-GB" dirty="0" err="1" smtClean="0"/>
              <a:t>aplicar</a:t>
            </a:r>
            <a:r>
              <a:rPr lang="en-GB" dirty="0" smtClean="0"/>
              <a:t> a </a:t>
            </a:r>
            <a:r>
              <a:rPr lang="en-GB" dirty="0" err="1" smtClean="0"/>
              <a:t>função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FUN</a:t>
            </a:r>
            <a:r>
              <a:rPr lang="en-GB" dirty="0"/>
              <a:t>: </a:t>
            </a:r>
            <a:r>
              <a:rPr lang="en-GB" dirty="0" err="1" smtClean="0"/>
              <a:t>indica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 smtClean="0"/>
              <a:t>função</a:t>
            </a:r>
            <a:r>
              <a:rPr lang="en-GB" dirty="0" smtClean="0"/>
              <a:t> a </a:t>
            </a:r>
            <a:r>
              <a:rPr lang="en-GB" dirty="0" err="1" smtClean="0"/>
              <a:t>aplicar</a:t>
            </a:r>
            <a:endParaRPr lang="en-GB" dirty="0" smtClean="0"/>
          </a:p>
          <a:p>
            <a:r>
              <a:rPr lang="en-GB" dirty="0" err="1"/>
              <a:t>Exemplo</a:t>
            </a:r>
            <a:r>
              <a:rPr lang="en-GB" dirty="0"/>
              <a:t>: </a:t>
            </a:r>
            <a:r>
              <a:rPr lang="en-GB" dirty="0" err="1"/>
              <a:t>fazer</a:t>
            </a:r>
            <a:r>
              <a:rPr lang="en-GB" dirty="0"/>
              <a:t> a media dos d e dos h</a:t>
            </a:r>
          </a:p>
          <a:p>
            <a:pPr lvl="1"/>
            <a:r>
              <a:rPr lang="en-GB" dirty="0"/>
              <a:t>&gt; </a:t>
            </a:r>
            <a:r>
              <a:rPr lang="en-GB" dirty="0" err="1" smtClean="0"/>
              <a:t>la_parc</a:t>
            </a:r>
            <a:r>
              <a:rPr lang="en-GB" dirty="0" smtClean="0"/>
              <a:t> </a:t>
            </a:r>
            <a:r>
              <a:rPr lang="en-GB" dirty="0"/>
              <a:t>&lt;- </a:t>
            </a:r>
            <a:r>
              <a:rPr lang="en-GB" dirty="0" err="1" smtClean="0">
                <a:solidFill>
                  <a:schemeClr val="accent5"/>
                </a:solidFill>
              </a:rPr>
              <a:t>lapply</a:t>
            </a:r>
            <a:r>
              <a:rPr lang="en-GB" dirty="0" smtClean="0">
                <a:solidFill>
                  <a:schemeClr val="accent5"/>
                </a:solidFill>
              </a:rPr>
              <a:t>(</a:t>
            </a:r>
            <a:r>
              <a:rPr lang="en-GB" dirty="0" err="1" smtClean="0">
                <a:solidFill>
                  <a:schemeClr val="accent5"/>
                </a:solidFill>
              </a:rPr>
              <a:t>parc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smtClean="0">
                <a:solidFill>
                  <a:schemeClr val="accent5"/>
                </a:solidFill>
              </a:rPr>
              <a:t>mean)</a:t>
            </a:r>
          </a:p>
          <a:p>
            <a:pPr lvl="1"/>
            <a:r>
              <a:rPr lang="en-GB" dirty="0" smtClean="0">
                <a:solidFill>
                  <a:schemeClr val="accent5"/>
                </a:solidFill>
              </a:rPr>
              <a:t>&gt; </a:t>
            </a:r>
            <a:r>
              <a:rPr lang="en-GB" dirty="0" err="1"/>
              <a:t>la_parc</a:t>
            </a:r>
            <a:endParaRPr lang="en-GB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39616" y="52292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## </a:t>
            </a:r>
            <a:r>
              <a:rPr lang="en-US" dirty="0" smtClean="0"/>
              <a:t>$d</a:t>
            </a:r>
            <a:endParaRPr lang="en-US" dirty="0"/>
          </a:p>
          <a:p>
            <a:r>
              <a:rPr lang="en-US" dirty="0"/>
              <a:t>## [1] </a:t>
            </a:r>
            <a:r>
              <a:rPr lang="en-US" dirty="0" smtClean="0"/>
              <a:t>17.5</a:t>
            </a:r>
            <a:endParaRPr lang="en-US" dirty="0"/>
          </a:p>
          <a:p>
            <a:r>
              <a:rPr lang="en-US" dirty="0"/>
              <a:t>## </a:t>
            </a:r>
            <a:r>
              <a:rPr lang="en-US" dirty="0" smtClean="0"/>
              <a:t>$h</a:t>
            </a:r>
            <a:endParaRPr lang="en-US" dirty="0"/>
          </a:p>
          <a:p>
            <a:r>
              <a:rPr lang="en-US" dirty="0"/>
              <a:t>## [1] </a:t>
            </a: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51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4E21-CA21-4A3C-809E-93C22ECC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</a:t>
            </a:r>
            <a:r>
              <a:rPr lang="pt-PT" dirty="0"/>
              <a:t>Funções da </a:t>
            </a:r>
            <a:r>
              <a:rPr lang="pt-PT" dirty="0" err="1"/>
              <a:t>familia</a:t>
            </a:r>
            <a:r>
              <a:rPr lang="pt-PT" dirty="0"/>
              <a:t> </a:t>
            </a:r>
            <a:r>
              <a:rPr lang="pt-PT" i="1" dirty="0" err="1"/>
              <a:t>apply</a:t>
            </a:r>
            <a:r>
              <a:rPr lang="en-GB" i="1" dirty="0"/>
              <a:t>()</a:t>
            </a:r>
            <a:r>
              <a:rPr lang="en-GB" dirty="0"/>
              <a:t>– </a:t>
            </a:r>
            <a:r>
              <a:rPr lang="en-GB" i="1" dirty="0" err="1" smtClean="0"/>
              <a:t>sapply</a:t>
            </a:r>
            <a:r>
              <a:rPr lang="en-GB" i="1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99E3-5CF2-4E18-A530-49D0E042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402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A </a:t>
            </a:r>
            <a:r>
              <a:rPr lang="en-GB" dirty="0" err="1" smtClean="0">
                <a:solidFill>
                  <a:schemeClr val="accent5"/>
                </a:solidFill>
              </a:rPr>
              <a:t>função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i="1" dirty="0" err="1">
                <a:solidFill>
                  <a:schemeClr val="accent5"/>
                </a:solidFill>
              </a:rPr>
              <a:t>sapply</a:t>
            </a:r>
            <a:r>
              <a:rPr lang="en-GB" i="1" dirty="0">
                <a:solidFill>
                  <a:schemeClr val="accent5"/>
                </a:solidFill>
              </a:rPr>
              <a:t>()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/>
              <a:t>é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versão</a:t>
            </a:r>
            <a:r>
              <a:rPr lang="en-GB" dirty="0" smtClean="0"/>
              <a:t> </a:t>
            </a:r>
            <a:r>
              <a:rPr lang="en-GB" dirty="0" err="1" smtClean="0"/>
              <a:t>generalizada</a:t>
            </a:r>
            <a:r>
              <a:rPr lang="en-GB" dirty="0" smtClean="0"/>
              <a:t> da </a:t>
            </a:r>
            <a:r>
              <a:rPr lang="en-GB" i="1" dirty="0" err="1" smtClean="0"/>
              <a:t>lapply</a:t>
            </a:r>
            <a:r>
              <a:rPr lang="en-GB" dirty="0" smtClean="0"/>
              <a:t>() a </a:t>
            </a:r>
            <a:r>
              <a:rPr lang="en-GB" dirty="0" err="1" smtClean="0"/>
              <a:t>diferença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/>
              <a:t> </a:t>
            </a:r>
            <a:r>
              <a:rPr lang="en-GB" dirty="0" smtClean="0"/>
              <a:t>no output; </a:t>
            </a:r>
            <a:r>
              <a:rPr lang="en-GB" dirty="0" err="1" smtClean="0"/>
              <a:t>enquanto</a:t>
            </a:r>
            <a:r>
              <a:rPr lang="en-GB" dirty="0" smtClean="0"/>
              <a:t> que a </a:t>
            </a:r>
            <a:r>
              <a:rPr lang="en-GB" dirty="0" err="1" smtClean="0"/>
              <a:t>I</a:t>
            </a:r>
            <a:r>
              <a:rPr lang="en-GB" i="1" dirty="0" err="1" smtClean="0"/>
              <a:t>apply</a:t>
            </a:r>
            <a:r>
              <a:rPr lang="en-GB" dirty="0"/>
              <a:t>() </a:t>
            </a:r>
            <a:r>
              <a:rPr lang="en-GB" dirty="0" smtClean="0"/>
              <a:t>devolve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lista</a:t>
            </a:r>
            <a:r>
              <a:rPr lang="en-GB" dirty="0" smtClean="0"/>
              <a:t>, a </a:t>
            </a:r>
            <a:r>
              <a:rPr lang="en-GB" i="1" dirty="0" err="1" smtClean="0"/>
              <a:t>sapply</a:t>
            </a:r>
            <a:r>
              <a:rPr lang="en-GB" dirty="0" smtClean="0"/>
              <a:t> tem </a:t>
            </a:r>
            <a:r>
              <a:rPr lang="en-GB" dirty="0" err="1" smtClean="0"/>
              <a:t>diferentes</a:t>
            </a:r>
            <a:r>
              <a:rPr lang="en-GB" dirty="0" smtClean="0"/>
              <a:t> </a:t>
            </a:r>
            <a:r>
              <a:rPr lang="en-GB" dirty="0" err="1" smtClean="0"/>
              <a:t>algoritmos</a:t>
            </a:r>
            <a:r>
              <a:rPr lang="en-GB" dirty="0" smtClean="0"/>
              <a:t>. 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smtClean="0"/>
              <a:t>O </a:t>
            </a:r>
            <a:r>
              <a:rPr lang="en-GB" dirty="0" err="1" smtClean="0"/>
              <a:t>resultado</a:t>
            </a:r>
            <a:r>
              <a:rPr lang="en-GB" dirty="0" smtClean="0"/>
              <a:t> é um </a:t>
            </a:r>
            <a:r>
              <a:rPr lang="en-GB" dirty="0" err="1" smtClean="0"/>
              <a:t>vetor</a:t>
            </a:r>
            <a:r>
              <a:rPr lang="en-GB" dirty="0" smtClean="0"/>
              <a:t> se o </a:t>
            </a:r>
            <a:r>
              <a:rPr lang="en-GB" dirty="0" err="1" smtClean="0"/>
              <a:t>resultado</a:t>
            </a:r>
            <a:r>
              <a:rPr lang="en-GB" dirty="0" smtClean="0"/>
              <a:t> é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lista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que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elemento</a:t>
            </a:r>
            <a:r>
              <a:rPr lang="en-GB" dirty="0" smtClean="0"/>
              <a:t> tem </a:t>
            </a:r>
            <a:r>
              <a:rPr lang="en-GB" dirty="0" err="1" smtClean="0"/>
              <a:t>dimensão</a:t>
            </a:r>
            <a:r>
              <a:rPr lang="en-GB" dirty="0" smtClean="0"/>
              <a:t> </a:t>
            </a:r>
            <a:r>
              <a:rPr lang="en-GB" dirty="0" err="1" smtClean="0"/>
              <a:t>unitária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O </a:t>
            </a:r>
            <a:r>
              <a:rPr lang="en-GB" dirty="0" err="1"/>
              <a:t>resultado</a:t>
            </a:r>
            <a:r>
              <a:rPr lang="en-GB" dirty="0"/>
              <a:t> é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matriz</a:t>
            </a:r>
            <a:r>
              <a:rPr lang="en-GB" dirty="0" smtClean="0"/>
              <a:t> se o </a:t>
            </a:r>
            <a:r>
              <a:rPr lang="en-GB" dirty="0" err="1" smtClean="0"/>
              <a:t>resultado</a:t>
            </a:r>
            <a:r>
              <a:rPr lang="en-GB" dirty="0" smtClean="0"/>
              <a:t> é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lista</a:t>
            </a:r>
            <a:r>
              <a:rPr lang="en-GB" dirty="0" smtClean="0"/>
              <a:t> com </a:t>
            </a:r>
            <a:r>
              <a:rPr lang="en-GB" dirty="0" err="1" smtClean="0"/>
              <a:t>mais</a:t>
            </a:r>
            <a:r>
              <a:rPr lang="en-GB" dirty="0" smtClean="0"/>
              <a:t> do que um </a:t>
            </a:r>
            <a:r>
              <a:rPr lang="en-GB" dirty="0" err="1" smtClean="0"/>
              <a:t>elemento</a:t>
            </a:r>
            <a:r>
              <a:rPr lang="en-GB" dirty="0" smtClean="0"/>
              <a:t>, mas </a:t>
            </a:r>
            <a:r>
              <a:rPr lang="en-GB" dirty="0" err="1" smtClean="0"/>
              <a:t>os</a:t>
            </a:r>
            <a:r>
              <a:rPr lang="en-GB" dirty="0" smtClean="0"/>
              <a:t> vetoes </a:t>
            </a:r>
            <a:r>
              <a:rPr lang="en-GB" dirty="0" err="1" smtClean="0"/>
              <a:t>têm</a:t>
            </a:r>
            <a:r>
              <a:rPr lang="en-GB" dirty="0" smtClean="0"/>
              <a:t> a </a:t>
            </a:r>
            <a:r>
              <a:rPr lang="en-GB" dirty="0" err="1" smtClean="0"/>
              <a:t>mesma</a:t>
            </a:r>
            <a:r>
              <a:rPr lang="en-GB" dirty="0" smtClean="0"/>
              <a:t> </a:t>
            </a:r>
            <a:r>
              <a:rPr lang="en-GB" dirty="0" err="1" smtClean="0"/>
              <a:t>dimensão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smtClean="0"/>
              <a:t>O </a:t>
            </a:r>
            <a:r>
              <a:rPr lang="en-GB" dirty="0" err="1" smtClean="0"/>
              <a:t>resultado</a:t>
            </a:r>
            <a:r>
              <a:rPr lang="en-GB" dirty="0" smtClean="0"/>
              <a:t> é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lista</a:t>
            </a:r>
            <a:r>
              <a:rPr lang="en-GB" dirty="0" smtClean="0"/>
              <a:t> se </a:t>
            </a:r>
            <a:r>
              <a:rPr lang="en-GB" dirty="0" err="1" smtClean="0"/>
              <a:t>nenhuma</a:t>
            </a:r>
            <a:r>
              <a:rPr lang="en-GB" dirty="0" smtClean="0"/>
              <a:t> das </a:t>
            </a:r>
            <a:r>
              <a:rPr lang="en-GB" dirty="0" err="1" smtClean="0"/>
              <a:t>situações</a:t>
            </a:r>
            <a:r>
              <a:rPr lang="en-GB" dirty="0" smtClean="0"/>
              <a:t> </a:t>
            </a:r>
            <a:r>
              <a:rPr lang="en-GB" dirty="0" err="1" smtClean="0"/>
              <a:t>anteriores</a:t>
            </a:r>
            <a:r>
              <a:rPr lang="en-GB" dirty="0" smtClean="0"/>
              <a:t> se </a:t>
            </a:r>
            <a:r>
              <a:rPr lang="en-GB" dirty="0" err="1" smtClean="0"/>
              <a:t>verificar</a:t>
            </a:r>
            <a:endParaRPr lang="en-GB" dirty="0" smtClean="0"/>
          </a:p>
          <a:p>
            <a:r>
              <a:rPr lang="en-GB" dirty="0" err="1"/>
              <a:t>Exemplo</a:t>
            </a:r>
            <a:r>
              <a:rPr lang="en-GB" dirty="0"/>
              <a:t>: </a:t>
            </a:r>
            <a:r>
              <a:rPr lang="en-GB" dirty="0" err="1"/>
              <a:t>fazer</a:t>
            </a:r>
            <a:r>
              <a:rPr lang="en-GB" dirty="0"/>
              <a:t> a media dos d e dos h</a:t>
            </a:r>
          </a:p>
          <a:p>
            <a:pPr lvl="1"/>
            <a:r>
              <a:rPr lang="en-GB" dirty="0"/>
              <a:t>&gt; </a:t>
            </a:r>
            <a:r>
              <a:rPr lang="en-GB" dirty="0" err="1"/>
              <a:t>la_parc</a:t>
            </a:r>
            <a:r>
              <a:rPr lang="en-GB" dirty="0"/>
              <a:t> &lt;- </a:t>
            </a:r>
            <a:r>
              <a:rPr lang="en-GB" dirty="0" err="1" smtClean="0">
                <a:solidFill>
                  <a:schemeClr val="accent5"/>
                </a:solidFill>
              </a:rPr>
              <a:t>sapply</a:t>
            </a:r>
            <a:r>
              <a:rPr lang="en-GB" dirty="0" smtClean="0">
                <a:solidFill>
                  <a:schemeClr val="accent5"/>
                </a:solidFill>
              </a:rPr>
              <a:t>(</a:t>
            </a:r>
            <a:r>
              <a:rPr lang="en-GB" dirty="0" err="1" smtClean="0">
                <a:solidFill>
                  <a:schemeClr val="accent5"/>
                </a:solidFill>
              </a:rPr>
              <a:t>parc</a:t>
            </a:r>
            <a:r>
              <a:rPr lang="en-GB" dirty="0">
                <a:solidFill>
                  <a:schemeClr val="accent5"/>
                </a:solidFill>
              </a:rPr>
              <a:t>, mean</a:t>
            </a:r>
            <a:r>
              <a:rPr lang="en-GB" dirty="0" smtClean="0">
                <a:solidFill>
                  <a:schemeClr val="accent5"/>
                </a:solidFill>
              </a:rPr>
              <a:t>)</a:t>
            </a:r>
            <a:endParaRPr lang="en-GB" dirty="0">
              <a:solidFill>
                <a:schemeClr val="accent5"/>
              </a:solidFill>
            </a:endParaRPr>
          </a:p>
          <a:p>
            <a:pPr lvl="1"/>
            <a:r>
              <a:rPr lang="en-GB" dirty="0">
                <a:solidFill>
                  <a:schemeClr val="accent5"/>
                </a:solidFill>
              </a:rPr>
              <a:t>&gt; </a:t>
            </a:r>
            <a:r>
              <a:rPr lang="en-GB" dirty="0" err="1" smtClean="0"/>
              <a:t>la_parc</a:t>
            </a: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27648" y="60212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## </a:t>
            </a:r>
            <a:r>
              <a:rPr lang="en-US" dirty="0" smtClean="0"/>
              <a:t>         d       h </a:t>
            </a:r>
            <a:endParaRPr lang="en-US" dirty="0"/>
          </a:p>
          <a:p>
            <a:r>
              <a:rPr lang="en-US" dirty="0"/>
              <a:t>##     </a:t>
            </a:r>
            <a:r>
              <a:rPr lang="en-US" dirty="0" smtClean="0"/>
              <a:t>17.5     11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45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4E21-CA21-4A3C-809E-93C22ECC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</a:t>
            </a:r>
            <a:r>
              <a:rPr lang="pt-PT" dirty="0"/>
              <a:t>Funções da </a:t>
            </a:r>
            <a:r>
              <a:rPr lang="pt-PT" dirty="0" err="1"/>
              <a:t>familia</a:t>
            </a:r>
            <a:r>
              <a:rPr lang="pt-PT" dirty="0"/>
              <a:t> </a:t>
            </a:r>
            <a:r>
              <a:rPr lang="pt-PT" i="1" dirty="0" err="1"/>
              <a:t>apply</a:t>
            </a:r>
            <a:r>
              <a:rPr lang="en-GB" i="1" dirty="0"/>
              <a:t>()</a:t>
            </a:r>
            <a:r>
              <a:rPr lang="en-GB" dirty="0"/>
              <a:t>– </a:t>
            </a:r>
            <a:r>
              <a:rPr lang="en-GB" i="1" dirty="0" err="1" smtClean="0"/>
              <a:t>sapply</a:t>
            </a:r>
            <a:r>
              <a:rPr lang="en-GB" i="1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99E3-5CF2-4E18-A530-49D0E042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i="1" dirty="0" err="1" smtClean="0">
                <a:solidFill>
                  <a:schemeClr val="accent5"/>
                </a:solidFill>
              </a:rPr>
              <a:t>sapply</a:t>
            </a:r>
            <a:r>
              <a:rPr lang="en-GB" dirty="0" smtClean="0">
                <a:solidFill>
                  <a:schemeClr val="accent5"/>
                </a:solidFill>
              </a:rPr>
              <a:t>(X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smtClean="0">
                <a:solidFill>
                  <a:schemeClr val="accent5"/>
                </a:solidFill>
              </a:rPr>
              <a:t>FUN)</a:t>
            </a:r>
            <a:endParaRPr lang="en-GB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</a:pPr>
            <a:r>
              <a:rPr lang="en-GB" i="1" dirty="0" err="1" smtClean="0">
                <a:solidFill>
                  <a:schemeClr val="accent5"/>
                </a:solidFill>
              </a:rPr>
              <a:t>sapply</a:t>
            </a:r>
            <a:r>
              <a:rPr lang="en-GB" dirty="0" smtClean="0">
                <a:solidFill>
                  <a:schemeClr val="accent5"/>
                </a:solidFill>
              </a:rPr>
              <a:t>(X</a:t>
            </a:r>
            <a:r>
              <a:rPr lang="en-GB" dirty="0">
                <a:solidFill>
                  <a:schemeClr val="accent5"/>
                </a:solidFill>
              </a:rPr>
              <a:t>, FUN, …, simplify=TRUE, USE.NAMES=TRUE)</a:t>
            </a:r>
          </a:p>
          <a:p>
            <a:pPr lvl="1"/>
            <a:r>
              <a:rPr lang="en-GB" dirty="0"/>
              <a:t>x: </a:t>
            </a:r>
            <a:r>
              <a:rPr lang="en-GB" dirty="0" err="1"/>
              <a:t>especifica</a:t>
            </a:r>
            <a:r>
              <a:rPr lang="en-GB" dirty="0"/>
              <a:t> a </a:t>
            </a:r>
            <a:r>
              <a:rPr lang="en-GB" dirty="0" err="1"/>
              <a:t>lista</a:t>
            </a:r>
            <a:r>
              <a:rPr lang="en-GB" dirty="0"/>
              <a:t> à </a:t>
            </a:r>
            <a:r>
              <a:rPr lang="en-GB" dirty="0" err="1"/>
              <a:t>qual</a:t>
            </a:r>
            <a:r>
              <a:rPr lang="en-GB" dirty="0"/>
              <a:t> se </a:t>
            </a:r>
            <a:r>
              <a:rPr lang="en-GB" dirty="0" err="1"/>
              <a:t>deverá</a:t>
            </a:r>
            <a:r>
              <a:rPr lang="en-GB" dirty="0"/>
              <a:t> </a:t>
            </a:r>
            <a:r>
              <a:rPr lang="en-GB" dirty="0" err="1"/>
              <a:t>aplicar</a:t>
            </a:r>
            <a:r>
              <a:rPr lang="en-GB" dirty="0"/>
              <a:t> a </a:t>
            </a:r>
            <a:r>
              <a:rPr lang="en-GB" dirty="0" err="1"/>
              <a:t>função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FUN: </a:t>
            </a:r>
            <a:r>
              <a:rPr lang="en-GB" dirty="0" err="1"/>
              <a:t>indica</a:t>
            </a:r>
            <a:r>
              <a:rPr lang="en-GB" dirty="0"/>
              <a:t> a </a:t>
            </a:r>
            <a:r>
              <a:rPr lang="en-GB" dirty="0" err="1"/>
              <a:t>função</a:t>
            </a:r>
            <a:r>
              <a:rPr lang="en-GB" dirty="0"/>
              <a:t> a </a:t>
            </a:r>
            <a:r>
              <a:rPr lang="en-GB" dirty="0" err="1"/>
              <a:t>aplicar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smtClean="0"/>
              <a:t>simplify – </a:t>
            </a:r>
            <a:r>
              <a:rPr lang="en-GB" dirty="0" err="1" smtClean="0"/>
              <a:t>indica</a:t>
            </a:r>
            <a:r>
              <a:rPr lang="en-GB" dirty="0" smtClean="0"/>
              <a:t> se </a:t>
            </a:r>
            <a:r>
              <a:rPr lang="en-GB" dirty="0" err="1" smtClean="0"/>
              <a:t>queremos</a:t>
            </a:r>
            <a:r>
              <a:rPr lang="en-GB" dirty="0" smtClean="0"/>
              <a:t> </a:t>
            </a:r>
            <a:r>
              <a:rPr lang="en-GB" dirty="0" err="1" smtClean="0"/>
              <a:t>resultados</a:t>
            </a:r>
            <a:r>
              <a:rPr lang="en-GB" dirty="0" smtClean="0"/>
              <a:t> </a:t>
            </a:r>
            <a:r>
              <a:rPr lang="en-GB" dirty="0" err="1" smtClean="0"/>
              <a:t>simplificados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USE.NAME </a:t>
            </a:r>
            <a:r>
              <a:rPr lang="en-GB" dirty="0" smtClean="0"/>
              <a:t>– </a:t>
            </a:r>
            <a:r>
              <a:rPr lang="en-GB" dirty="0" err="1" smtClean="0"/>
              <a:t>indica</a:t>
            </a:r>
            <a:r>
              <a:rPr lang="en-GB" dirty="0" smtClean="0"/>
              <a:t> se </a:t>
            </a:r>
            <a:r>
              <a:rPr lang="en-GB" dirty="0" err="1" smtClean="0"/>
              <a:t>queremos</a:t>
            </a:r>
            <a:r>
              <a:rPr lang="en-GB" dirty="0" smtClean="0"/>
              <a:t> </a:t>
            </a:r>
            <a:r>
              <a:rPr lang="en-GB" dirty="0" err="1" smtClean="0"/>
              <a:t>usar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nomes</a:t>
            </a:r>
            <a:r>
              <a:rPr lang="en-GB" dirty="0" smtClean="0"/>
              <a:t> dos </a:t>
            </a:r>
            <a:r>
              <a:rPr lang="en-GB" dirty="0" err="1" smtClean="0"/>
              <a:t>argumentos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4825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 </a:t>
            </a:r>
            <a:r>
              <a:rPr lang="pt-PT" dirty="0"/>
              <a:t>Funções da </a:t>
            </a:r>
            <a:r>
              <a:rPr lang="pt-PT" dirty="0" err="1"/>
              <a:t>familia</a:t>
            </a:r>
            <a:r>
              <a:rPr lang="pt-PT" dirty="0"/>
              <a:t> </a:t>
            </a:r>
            <a:r>
              <a:rPr lang="pt-PT" i="1" dirty="0" err="1"/>
              <a:t>apply</a:t>
            </a:r>
            <a:r>
              <a:rPr lang="en-GB" i="1" dirty="0"/>
              <a:t>()</a:t>
            </a:r>
            <a:r>
              <a:rPr lang="en-GB" dirty="0"/>
              <a:t>– </a:t>
            </a:r>
            <a:r>
              <a:rPr lang="en-GB" i="1" dirty="0" err="1" smtClean="0"/>
              <a:t>tapply</a:t>
            </a:r>
            <a:r>
              <a:rPr lang="en-GB" i="1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338454"/>
            <a:ext cx="11065230" cy="500141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 </a:t>
            </a:r>
            <a:r>
              <a:rPr lang="en-GB" dirty="0" err="1" smtClean="0">
                <a:solidFill>
                  <a:schemeClr val="accent5"/>
                </a:solidFill>
              </a:rPr>
              <a:t>função</a:t>
            </a:r>
            <a:r>
              <a:rPr lang="en-GB" i="1" dirty="0" smtClean="0">
                <a:solidFill>
                  <a:schemeClr val="accent5"/>
                </a:solidFill>
              </a:rPr>
              <a:t> </a:t>
            </a:r>
            <a:r>
              <a:rPr lang="en-GB" i="1" dirty="0" err="1">
                <a:solidFill>
                  <a:schemeClr val="accent5"/>
                </a:solidFill>
              </a:rPr>
              <a:t>tapply</a:t>
            </a:r>
            <a:r>
              <a:rPr lang="en-GB" i="1" dirty="0">
                <a:solidFill>
                  <a:schemeClr val="accent5"/>
                </a:solidFill>
              </a:rPr>
              <a:t>() </a:t>
            </a:r>
            <a:r>
              <a:rPr lang="en-GB" dirty="0" err="1" smtClean="0"/>
              <a:t>pode</a:t>
            </a:r>
            <a:r>
              <a:rPr lang="en-GB" dirty="0" smtClean="0"/>
              <a:t> </a:t>
            </a:r>
            <a:r>
              <a:rPr lang="en-GB" dirty="0" err="1" smtClean="0"/>
              <a:t>aplicar</a:t>
            </a:r>
            <a:r>
              <a:rPr lang="en-GB" dirty="0" smtClean="0"/>
              <a:t>-se </a:t>
            </a:r>
            <a:r>
              <a:rPr lang="en-GB" dirty="0" err="1" smtClean="0"/>
              <a:t>num</a:t>
            </a:r>
            <a:r>
              <a:rPr lang="en-GB" dirty="0" smtClean="0"/>
              <a:t> subset de um vector </a:t>
            </a:r>
            <a:r>
              <a:rPr lang="en-GB" dirty="0" err="1" smtClean="0"/>
              <a:t>em</a:t>
            </a:r>
            <a:r>
              <a:rPr lang="en-GB" dirty="0" smtClean="0"/>
              <a:t> que o </a:t>
            </a:r>
            <a:r>
              <a:rPr lang="en-GB" dirty="0" err="1" smtClean="0"/>
              <a:t>vetor</a:t>
            </a:r>
            <a:r>
              <a:rPr lang="en-GB" dirty="0" smtClean="0"/>
              <a:t> </a:t>
            </a:r>
            <a:r>
              <a:rPr lang="en-GB" dirty="0" err="1" smtClean="0"/>
              <a:t>esteja</a:t>
            </a:r>
            <a:r>
              <a:rPr lang="en-GB" dirty="0" smtClean="0"/>
              <a:t> </a:t>
            </a:r>
            <a:r>
              <a:rPr lang="en-GB" dirty="0" err="1" smtClean="0"/>
              <a:t>dividido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diferentes</a:t>
            </a:r>
            <a:r>
              <a:rPr lang="en-GB" dirty="0" smtClean="0"/>
              <a:t> </a:t>
            </a:r>
            <a:r>
              <a:rPr lang="en-GB" dirty="0" err="1" smtClean="0"/>
              <a:t>niveis</a:t>
            </a:r>
            <a:r>
              <a:rPr lang="en-GB" dirty="0" smtClean="0"/>
              <a:t>, </a:t>
            </a:r>
            <a:r>
              <a:rPr lang="en-GB" dirty="0" err="1" smtClean="0"/>
              <a:t>também</a:t>
            </a:r>
            <a:r>
              <a:rPr lang="en-GB" dirty="0" smtClean="0"/>
              <a:t> </a:t>
            </a:r>
            <a:r>
              <a:rPr lang="en-GB" dirty="0" err="1" smtClean="0"/>
              <a:t>designados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fatores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i="1" dirty="0" err="1" smtClean="0">
                <a:solidFill>
                  <a:schemeClr val="accent5"/>
                </a:solidFill>
              </a:rPr>
              <a:t>tapply</a:t>
            </a:r>
            <a:r>
              <a:rPr lang="en-GB" dirty="0" smtClean="0">
                <a:solidFill>
                  <a:schemeClr val="accent5"/>
                </a:solidFill>
              </a:rPr>
              <a:t>(X</a:t>
            </a:r>
            <a:r>
              <a:rPr lang="en-GB" dirty="0">
                <a:solidFill>
                  <a:schemeClr val="accent5"/>
                </a:solidFill>
              </a:rPr>
              <a:t>, INDEX, FUN)</a:t>
            </a:r>
          </a:p>
          <a:p>
            <a:pPr lvl="1"/>
            <a:r>
              <a:rPr lang="en-GB" dirty="0"/>
              <a:t>x: </a:t>
            </a:r>
            <a:r>
              <a:rPr lang="en-GB" dirty="0" smtClean="0"/>
              <a:t>o </a:t>
            </a:r>
            <a:r>
              <a:rPr lang="en-GB" dirty="0" err="1" smtClean="0"/>
              <a:t>objeto</a:t>
            </a:r>
            <a:r>
              <a:rPr lang="en-GB" dirty="0" smtClean="0"/>
              <a:t>, </a:t>
            </a:r>
            <a:r>
              <a:rPr lang="en-GB" dirty="0" err="1" smtClean="0"/>
              <a:t>normalmente</a:t>
            </a:r>
            <a:r>
              <a:rPr lang="en-GB" dirty="0" smtClean="0"/>
              <a:t> um vector</a:t>
            </a:r>
            <a:endParaRPr lang="en-GB" dirty="0"/>
          </a:p>
          <a:p>
            <a:pPr lvl="1"/>
            <a:r>
              <a:rPr lang="en-GB" dirty="0"/>
              <a:t>INDEX: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lista</a:t>
            </a:r>
            <a:r>
              <a:rPr lang="en-GB" dirty="0" smtClean="0"/>
              <a:t> contend o </a:t>
            </a:r>
            <a:r>
              <a:rPr lang="en-GB" dirty="0" err="1" smtClean="0"/>
              <a:t>fator</a:t>
            </a:r>
            <a:endParaRPr lang="en-GB" dirty="0"/>
          </a:p>
          <a:p>
            <a:pPr lvl="1"/>
            <a:r>
              <a:rPr lang="en-GB" dirty="0"/>
              <a:t>FUN: </a:t>
            </a:r>
            <a:r>
              <a:rPr lang="en-GB" dirty="0" err="1"/>
              <a:t>indica</a:t>
            </a:r>
            <a:r>
              <a:rPr lang="en-GB" dirty="0"/>
              <a:t> a </a:t>
            </a:r>
            <a:r>
              <a:rPr lang="en-GB" dirty="0" err="1"/>
              <a:t>função</a:t>
            </a:r>
            <a:r>
              <a:rPr lang="en-GB" dirty="0"/>
              <a:t> a </a:t>
            </a:r>
            <a:r>
              <a:rPr lang="en-GB" dirty="0" err="1" smtClean="0"/>
              <a:t>aplicar</a:t>
            </a:r>
            <a:r>
              <a:rPr lang="en-GB" dirty="0" smtClean="0"/>
              <a:t>; </a:t>
            </a:r>
            <a:r>
              <a:rPr lang="en-GB" dirty="0" err="1"/>
              <a:t>podem</a:t>
            </a:r>
            <a:r>
              <a:rPr lang="en-GB" dirty="0"/>
              <a:t>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funções</a:t>
            </a:r>
            <a:r>
              <a:rPr lang="en-GB" dirty="0"/>
              <a:t> </a:t>
            </a:r>
            <a:r>
              <a:rPr lang="en-GB" dirty="0" err="1"/>
              <a:t>implicitas</a:t>
            </a:r>
            <a:r>
              <a:rPr lang="en-GB" dirty="0"/>
              <a:t> (mean, median, sum, min, max)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mesmo</a:t>
            </a:r>
            <a:r>
              <a:rPr lang="en-GB" dirty="0"/>
              <a:t> </a:t>
            </a:r>
            <a:r>
              <a:rPr lang="en-GB" dirty="0" err="1"/>
              <a:t>funções</a:t>
            </a:r>
            <a:r>
              <a:rPr lang="en-GB" dirty="0"/>
              <a:t> </a:t>
            </a:r>
            <a:r>
              <a:rPr lang="en-GB" dirty="0" err="1"/>
              <a:t>definidas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nós</a:t>
            </a:r>
            <a:endParaRPr lang="en-GB" dirty="0"/>
          </a:p>
          <a:p>
            <a:pPr lvl="1"/>
            <a:r>
              <a:rPr lang="pt-PT" dirty="0" smtClean="0"/>
              <a:t>A função </a:t>
            </a:r>
            <a:r>
              <a:rPr lang="en-GB" dirty="0" smtClean="0"/>
              <a:t>FUN devolve </a:t>
            </a:r>
            <a:r>
              <a:rPr lang="en-GB" dirty="0" err="1" smtClean="0"/>
              <a:t>valores</a:t>
            </a:r>
            <a:r>
              <a:rPr lang="en-GB" dirty="0" smtClean="0"/>
              <a:t> para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nível</a:t>
            </a:r>
            <a:r>
              <a:rPr lang="en-GB" dirty="0" smtClean="0"/>
              <a:t> do </a:t>
            </a:r>
            <a:r>
              <a:rPr lang="en-GB" dirty="0" err="1" smtClean="0"/>
              <a:t>fator</a:t>
            </a:r>
            <a:endParaRPr lang="en-GB" dirty="0" smtClean="0"/>
          </a:p>
          <a:p>
            <a:r>
              <a:rPr lang="en-GB" dirty="0" err="1" smtClean="0"/>
              <a:t>Exemplo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ta_parc</a:t>
            </a:r>
            <a:r>
              <a:rPr lang="en-GB" dirty="0" smtClean="0"/>
              <a:t> </a:t>
            </a:r>
            <a:r>
              <a:rPr lang="en-GB" dirty="0"/>
              <a:t>&lt;- </a:t>
            </a:r>
            <a:r>
              <a:rPr lang="en-GB" dirty="0" err="1" smtClean="0">
                <a:solidFill>
                  <a:schemeClr val="accent5"/>
                </a:solidFill>
              </a:rPr>
              <a:t>tapply</a:t>
            </a:r>
            <a:r>
              <a:rPr lang="en-GB" dirty="0" smtClean="0">
                <a:solidFill>
                  <a:schemeClr val="accent5"/>
                </a:solidFill>
              </a:rPr>
              <a:t>(</a:t>
            </a:r>
            <a:r>
              <a:rPr lang="en-GB" dirty="0" err="1" smtClean="0">
                <a:solidFill>
                  <a:schemeClr val="accent5"/>
                </a:solidFill>
              </a:rPr>
              <a:t>parc$d</a:t>
            </a:r>
            <a:r>
              <a:rPr lang="en-GB" dirty="0" smtClean="0">
                <a:solidFill>
                  <a:schemeClr val="accent5"/>
                </a:solidFill>
              </a:rPr>
              <a:t>, </a:t>
            </a:r>
            <a:r>
              <a:rPr lang="en-GB" dirty="0" err="1" smtClean="0">
                <a:solidFill>
                  <a:schemeClr val="accent5"/>
                </a:solidFill>
              </a:rPr>
              <a:t>parc$sp</a:t>
            </a:r>
            <a:r>
              <a:rPr lang="en-GB" dirty="0" smtClean="0">
                <a:solidFill>
                  <a:schemeClr val="accent5"/>
                </a:solidFill>
              </a:rPr>
              <a:t>, mean)</a:t>
            </a:r>
            <a:endParaRPr lang="en-GB" dirty="0">
              <a:solidFill>
                <a:schemeClr val="accent5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1B54C4-C6E6-4821-A538-34209E756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12003"/>
              </p:ext>
            </p:extLst>
          </p:nvPr>
        </p:nvGraphicFramePr>
        <p:xfrm>
          <a:off x="9384366" y="2348880"/>
          <a:ext cx="2376264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42647170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552457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84556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sp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8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Ec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80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Ec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95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Pb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23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Pb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767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456040" y="6016707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##     </a:t>
            </a:r>
            <a:r>
              <a:rPr lang="en-US" dirty="0" smtClean="0"/>
              <a:t>         </a:t>
            </a:r>
            <a:r>
              <a:rPr lang="en-US" dirty="0" err="1" smtClean="0"/>
              <a:t>Ec</a:t>
            </a:r>
            <a:r>
              <a:rPr lang="en-US" dirty="0" smtClean="0"/>
              <a:t>         </a:t>
            </a:r>
            <a:r>
              <a:rPr lang="en-US" dirty="0" err="1" smtClean="0"/>
              <a:t>Pb</a:t>
            </a:r>
            <a:endParaRPr lang="en-US" dirty="0"/>
          </a:p>
          <a:p>
            <a:r>
              <a:rPr lang="en-US" dirty="0"/>
              <a:t>##        </a:t>
            </a:r>
            <a:r>
              <a:rPr lang="en-US" dirty="0" smtClean="0"/>
              <a:t>26.55        8.5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 </a:t>
            </a:r>
            <a:r>
              <a:rPr lang="pt-PT" dirty="0" smtClean="0"/>
              <a:t>Função </a:t>
            </a:r>
            <a:r>
              <a:rPr lang="pt-PT" i="1" dirty="0" err="1" smtClean="0"/>
              <a:t>aggregate</a:t>
            </a:r>
            <a:r>
              <a:rPr lang="pt-PT" i="1" dirty="0" smtClean="0"/>
              <a:t>()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79" t="3892" r="20438" b="11760"/>
          <a:stretch/>
        </p:blipFill>
        <p:spPr>
          <a:xfrm>
            <a:off x="767408" y="1128580"/>
            <a:ext cx="8064896" cy="50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Funções relacionadas com objetos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Listar</a:t>
            </a:r>
            <a:r>
              <a:rPr lang="en-GB" dirty="0" smtClean="0"/>
              <a:t>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objectos</a:t>
            </a:r>
            <a:r>
              <a:rPr lang="en-GB" dirty="0" smtClean="0"/>
              <a:t> </a:t>
            </a:r>
            <a:r>
              <a:rPr lang="en-GB" dirty="0" err="1" smtClean="0"/>
              <a:t>ativos</a:t>
            </a:r>
            <a:endParaRPr lang="en-GB" dirty="0"/>
          </a:p>
          <a:p>
            <a:pPr lvl="1"/>
            <a:r>
              <a:rPr lang="en-GB" i="1" dirty="0">
                <a:solidFill>
                  <a:schemeClr val="accent5"/>
                </a:solidFill>
              </a:rPr>
              <a:t>ls()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endParaRPr lang="pt-PT" dirty="0">
              <a:solidFill>
                <a:schemeClr val="accent5"/>
              </a:solidFill>
            </a:endParaRPr>
          </a:p>
          <a:p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que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</a:t>
            </a:r>
            <a:r>
              <a:rPr lang="en-US" dirty="0" err="1" smtClean="0"/>
              <a:t>falta</a:t>
            </a:r>
            <a:endParaRPr lang="en-GB" dirty="0"/>
          </a:p>
          <a:p>
            <a:pPr lvl="1"/>
            <a:r>
              <a:rPr lang="pt-PT" i="1" dirty="0" err="1" smtClean="0">
                <a:solidFill>
                  <a:schemeClr val="accent5"/>
                </a:solidFill>
              </a:rPr>
              <a:t>rm</a:t>
            </a:r>
            <a:r>
              <a:rPr lang="pt-PT" dirty="0" smtClean="0">
                <a:solidFill>
                  <a:schemeClr val="accent5"/>
                </a:solidFill>
              </a:rPr>
              <a:t>(objeto1,objeto2</a:t>
            </a:r>
            <a:r>
              <a:rPr lang="pt-PT" dirty="0">
                <a:solidFill>
                  <a:schemeClr val="accent5"/>
                </a:solidFill>
              </a:rPr>
              <a:t>)</a:t>
            </a:r>
          </a:p>
          <a:p>
            <a:r>
              <a:rPr lang="pt-PT" dirty="0" smtClean="0"/>
              <a:t>Descreve um objeto</a:t>
            </a:r>
            <a:endParaRPr lang="pt-PT" dirty="0"/>
          </a:p>
          <a:p>
            <a:pPr lvl="1"/>
            <a:r>
              <a:rPr lang="pt-PT" i="1" dirty="0" err="1" smtClean="0">
                <a:solidFill>
                  <a:schemeClr val="accent5"/>
                </a:solidFill>
              </a:rPr>
              <a:t>str</a:t>
            </a:r>
            <a:r>
              <a:rPr lang="pt-PT" dirty="0" smtClean="0">
                <a:solidFill>
                  <a:schemeClr val="accent5"/>
                </a:solidFill>
              </a:rPr>
              <a:t>(objet0)</a:t>
            </a:r>
            <a:endParaRPr lang="pt-PT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5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CDF6-2B50-49B2-A3A3-8DC36651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operador %&gt;%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C337-1184-4DD4-90CD-05E95202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O </a:t>
            </a:r>
            <a:r>
              <a:rPr lang="en-GB" dirty="0" err="1" smtClean="0"/>
              <a:t>operador</a:t>
            </a:r>
            <a:r>
              <a:rPr lang="en-GB" dirty="0" smtClean="0"/>
              <a:t> </a:t>
            </a:r>
            <a:r>
              <a:rPr lang="en-GB" dirty="0">
                <a:solidFill>
                  <a:schemeClr val="accent5"/>
                </a:solidFill>
              </a:rPr>
              <a:t>%&gt;%</a:t>
            </a:r>
            <a:r>
              <a:rPr lang="en-GB" dirty="0"/>
              <a:t> </a:t>
            </a:r>
            <a:r>
              <a:rPr lang="en-GB" dirty="0" err="1" smtClean="0"/>
              <a:t>pode</a:t>
            </a:r>
            <a:r>
              <a:rPr lang="en-GB" dirty="0" smtClean="0"/>
              <a:t> </a:t>
            </a:r>
            <a:r>
              <a:rPr lang="en-GB" dirty="0" err="1" smtClean="0"/>
              <a:t>usar</a:t>
            </a:r>
            <a:r>
              <a:rPr lang="en-GB" dirty="0" smtClean="0"/>
              <a:t>-se com </a:t>
            </a:r>
            <a:r>
              <a:rPr lang="en-GB" dirty="0" err="1" smtClean="0"/>
              <a:t>funções</a:t>
            </a:r>
            <a:r>
              <a:rPr lang="en-GB" dirty="0" smtClean="0"/>
              <a:t> </a:t>
            </a:r>
            <a:r>
              <a:rPr lang="en-GB" dirty="0" err="1"/>
              <a:t>implicitas</a:t>
            </a:r>
            <a:r>
              <a:rPr lang="en-GB" dirty="0"/>
              <a:t> (mean, median, sum, min, max)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 smtClean="0"/>
              <a:t>funções</a:t>
            </a:r>
            <a:r>
              <a:rPr lang="en-GB" dirty="0" smtClean="0"/>
              <a:t> </a:t>
            </a:r>
            <a:r>
              <a:rPr lang="en-GB" dirty="0" err="1"/>
              <a:t>definidas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nós</a:t>
            </a:r>
            <a:endParaRPr lang="en-GB" dirty="0"/>
          </a:p>
          <a:p>
            <a:r>
              <a:rPr lang="en-GB" dirty="0" smtClean="0"/>
              <a:t>A </a:t>
            </a:r>
            <a:r>
              <a:rPr lang="en-GB" dirty="0" err="1" smtClean="0"/>
              <a:t>regra</a:t>
            </a:r>
            <a:r>
              <a:rPr lang="en-GB" dirty="0" smtClean="0"/>
              <a:t> é simples: o </a:t>
            </a:r>
            <a:r>
              <a:rPr lang="en-GB" dirty="0" err="1" smtClean="0"/>
              <a:t>objeto</a:t>
            </a:r>
            <a:r>
              <a:rPr lang="en-GB" dirty="0" smtClean="0"/>
              <a:t> à </a:t>
            </a:r>
            <a:r>
              <a:rPr lang="en-GB" dirty="0" err="1" smtClean="0"/>
              <a:t>esquerda</a:t>
            </a:r>
            <a:r>
              <a:rPr lang="en-GB" dirty="0"/>
              <a:t> de </a:t>
            </a:r>
            <a:r>
              <a:rPr lang="en-GB" dirty="0">
                <a:solidFill>
                  <a:schemeClr val="accent5"/>
                </a:solidFill>
              </a:rPr>
              <a:t>%&gt;%</a:t>
            </a:r>
            <a:r>
              <a:rPr lang="en-GB" dirty="0"/>
              <a:t> </a:t>
            </a:r>
            <a:r>
              <a:rPr lang="en-GB" dirty="0" err="1" smtClean="0"/>
              <a:t>passa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1º </a:t>
            </a:r>
            <a:r>
              <a:rPr lang="en-GB" dirty="0" err="1" smtClean="0"/>
              <a:t>argumento</a:t>
            </a:r>
            <a:r>
              <a:rPr lang="en-GB" dirty="0" smtClean="0"/>
              <a:t> para a </a:t>
            </a:r>
            <a:r>
              <a:rPr lang="en-GB" dirty="0" err="1" smtClean="0"/>
              <a:t>função</a:t>
            </a:r>
            <a:r>
              <a:rPr lang="en-GB" dirty="0" smtClean="0"/>
              <a:t> à </a:t>
            </a:r>
            <a:r>
              <a:rPr lang="en-GB" dirty="0" err="1" smtClean="0"/>
              <a:t>direita</a:t>
            </a:r>
            <a:r>
              <a:rPr lang="en-GB" dirty="0" smtClean="0"/>
              <a:t> </a:t>
            </a:r>
          </a:p>
          <a:p>
            <a:pPr marL="400050" lvl="1" indent="0">
              <a:buNone/>
            </a:pPr>
            <a:r>
              <a:rPr lang="en-GB" dirty="0" smtClean="0"/>
              <a:t>&gt; </a:t>
            </a:r>
            <a:r>
              <a:rPr lang="en-GB" dirty="0" err="1" smtClean="0"/>
              <a:t>euca</a:t>
            </a:r>
            <a:r>
              <a:rPr lang="en-GB" dirty="0" smtClean="0"/>
              <a:t> </a:t>
            </a:r>
            <a:r>
              <a:rPr lang="en-GB" dirty="0"/>
              <a:t>&lt;- </a:t>
            </a:r>
            <a:r>
              <a:rPr lang="en-GB" dirty="0" err="1">
                <a:solidFill>
                  <a:schemeClr val="accent5"/>
                </a:solidFill>
              </a:rPr>
              <a:t>euca_all</a:t>
            </a:r>
            <a:r>
              <a:rPr lang="en-GB" dirty="0">
                <a:solidFill>
                  <a:schemeClr val="accent5"/>
                </a:solidFill>
              </a:rPr>
              <a:t> %&gt;%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5"/>
                </a:solidFill>
              </a:rPr>
              <a:t>   </a:t>
            </a:r>
            <a:r>
              <a:rPr lang="en-GB" i="1" dirty="0">
                <a:solidFill>
                  <a:schemeClr val="accent5"/>
                </a:solidFill>
              </a:rPr>
              <a:t>select</a:t>
            </a:r>
            <a:r>
              <a:rPr lang="en-GB" dirty="0">
                <a:solidFill>
                  <a:schemeClr val="accent5"/>
                </a:solidFill>
              </a:rPr>
              <a:t>(c("ID_plot","ID_rot","t","</a:t>
            </a:r>
            <a:r>
              <a:rPr lang="en-GB" dirty="0" err="1">
                <a:solidFill>
                  <a:schemeClr val="accent5"/>
                </a:solidFill>
              </a:rPr>
              <a:t>hdom</a:t>
            </a:r>
            <a:r>
              <a:rPr lang="en-GB" dirty="0">
                <a:solidFill>
                  <a:schemeClr val="accent5"/>
                </a:solidFill>
              </a:rPr>
              <a:t>","N","G"))</a:t>
            </a:r>
          </a:p>
          <a:p>
            <a:pPr marL="457200" lvl="1" indent="0">
              <a:buNone/>
            </a:pPr>
            <a:r>
              <a:rPr lang="en-US" dirty="0" smtClean="0"/>
              <a:t>É </a:t>
            </a:r>
            <a:r>
              <a:rPr lang="en-US" dirty="0" err="1" smtClean="0"/>
              <a:t>equivalente</a:t>
            </a:r>
            <a:r>
              <a:rPr lang="en-US" dirty="0" smtClean="0"/>
              <a:t> a </a:t>
            </a:r>
            <a:endParaRPr lang="en-GB" dirty="0"/>
          </a:p>
          <a:p>
            <a:pPr lvl="1"/>
            <a:r>
              <a:rPr lang="en-GB" dirty="0" err="1"/>
              <a:t>euca</a:t>
            </a:r>
            <a:r>
              <a:rPr lang="en-GB" dirty="0"/>
              <a:t> &lt;- </a:t>
            </a:r>
            <a:r>
              <a:rPr lang="en-GB" i="1" dirty="0">
                <a:solidFill>
                  <a:schemeClr val="accent5"/>
                </a:solidFill>
              </a:rPr>
              <a:t>select</a:t>
            </a:r>
            <a:r>
              <a:rPr lang="en-GB" dirty="0">
                <a:solidFill>
                  <a:schemeClr val="accent5"/>
                </a:solidFill>
              </a:rPr>
              <a:t>(</a:t>
            </a:r>
            <a:r>
              <a:rPr lang="en-GB" dirty="0" err="1">
                <a:solidFill>
                  <a:schemeClr val="accent5"/>
                </a:solidFill>
              </a:rPr>
              <a:t>euca_all</a:t>
            </a:r>
            <a:r>
              <a:rPr lang="en-GB" dirty="0">
                <a:solidFill>
                  <a:schemeClr val="accent5"/>
                </a:solidFill>
              </a:rPr>
              <a:t>, c("ID_plot","ID_rot","t","</a:t>
            </a:r>
            <a:r>
              <a:rPr lang="en-GB" dirty="0" err="1">
                <a:solidFill>
                  <a:schemeClr val="accent5"/>
                </a:solidFill>
              </a:rPr>
              <a:t>hdom</a:t>
            </a:r>
            <a:r>
              <a:rPr lang="en-GB" dirty="0">
                <a:solidFill>
                  <a:schemeClr val="accent5"/>
                </a:solidFill>
              </a:rPr>
              <a:t>","N","G"))</a:t>
            </a:r>
          </a:p>
          <a:p>
            <a:pPr lvl="1"/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65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A27D-8A88-495F-9117-76A86B4E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Várias funções do R para aplicar a vetores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6599-767D-4230-9B63-05FFC69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olidFill>
                  <a:schemeClr val="accent5"/>
                </a:solidFill>
              </a:rPr>
              <a:t>mean</a:t>
            </a:r>
            <a:r>
              <a:rPr lang="pt-PT" dirty="0">
                <a:solidFill>
                  <a:schemeClr val="accent5"/>
                </a:solidFill>
              </a:rPr>
              <a:t>(X) </a:t>
            </a:r>
            <a:r>
              <a:rPr lang="pt-PT" dirty="0">
                <a:sym typeface="Symbol" panose="05050102010706020507" pitchFamily="18" charset="2"/>
              </a:rPr>
              <a:t> </a:t>
            </a:r>
            <a:r>
              <a:rPr lang="en-GB" dirty="0" err="1" smtClean="0">
                <a:sym typeface="Symbol" panose="05050102010706020507" pitchFamily="18" charset="2"/>
              </a:rPr>
              <a:t>faz</a:t>
            </a:r>
            <a:r>
              <a:rPr lang="en-GB" dirty="0" smtClean="0">
                <a:sym typeface="Symbol" panose="05050102010706020507" pitchFamily="18" charset="2"/>
              </a:rPr>
              <a:t> a media do </a:t>
            </a:r>
            <a:r>
              <a:rPr lang="en-GB" dirty="0" err="1" smtClean="0">
                <a:sym typeface="Symbol" panose="05050102010706020507" pitchFamily="18" charset="2"/>
              </a:rPr>
              <a:t>valores</a:t>
            </a:r>
            <a:r>
              <a:rPr lang="en-GB" dirty="0" smtClean="0">
                <a:sym typeface="Symbol" panose="05050102010706020507" pitchFamily="18" charset="2"/>
              </a:rPr>
              <a:t> do </a:t>
            </a:r>
            <a:r>
              <a:rPr lang="en-GB" dirty="0" err="1" smtClean="0">
                <a:sym typeface="Symbol" panose="05050102010706020507" pitchFamily="18" charset="2"/>
              </a:rPr>
              <a:t>vetor</a:t>
            </a:r>
            <a:r>
              <a:rPr lang="en-GB" dirty="0" smtClean="0">
                <a:sym typeface="Symbol" panose="05050102010706020507" pitchFamily="18" charset="2"/>
              </a:rPr>
              <a:t> X</a:t>
            </a:r>
            <a:endParaRPr lang="pt-PT" dirty="0"/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>
                <a:solidFill>
                  <a:schemeClr val="accent5"/>
                </a:solidFill>
              </a:rPr>
              <a:t>sum</a:t>
            </a:r>
            <a:r>
              <a:rPr lang="pt-PT" dirty="0">
                <a:solidFill>
                  <a:schemeClr val="accent5"/>
                </a:solidFill>
              </a:rPr>
              <a:t>(X) </a:t>
            </a:r>
            <a:r>
              <a:rPr lang="pt-PT" dirty="0">
                <a:sym typeface="Symbol" panose="05050102010706020507" pitchFamily="18" charset="2"/>
              </a:rPr>
              <a:t> </a:t>
            </a:r>
            <a:r>
              <a:rPr lang="pt-PT" dirty="0" smtClean="0">
                <a:sym typeface="Symbol" panose="05050102010706020507" pitchFamily="18" charset="2"/>
              </a:rPr>
              <a:t>soma os </a:t>
            </a:r>
            <a:r>
              <a:rPr lang="en-GB" dirty="0" err="1" smtClean="0">
                <a:sym typeface="Symbol" panose="05050102010706020507" pitchFamily="18" charset="2"/>
              </a:rPr>
              <a:t>valores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>
                <a:sym typeface="Symbol" panose="05050102010706020507" pitchFamily="18" charset="2"/>
              </a:rPr>
              <a:t>do </a:t>
            </a:r>
            <a:r>
              <a:rPr lang="en-GB" dirty="0" err="1">
                <a:sym typeface="Symbol" panose="05050102010706020507" pitchFamily="18" charset="2"/>
              </a:rPr>
              <a:t>vetor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smtClean="0">
                <a:sym typeface="Symbol" panose="05050102010706020507" pitchFamily="18" charset="2"/>
              </a:rPr>
              <a:t>X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olidFill>
                  <a:schemeClr val="accent5"/>
                </a:solidFill>
                <a:sym typeface="Symbol" panose="05050102010706020507" pitchFamily="18" charset="2"/>
              </a:rPr>
              <a:t>prod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(X) </a:t>
            </a:r>
            <a:r>
              <a:rPr lang="pt-PT" dirty="0">
                <a:sym typeface="Symbol" panose="05050102010706020507" pitchFamily="18" charset="2"/>
              </a:rPr>
              <a:t> </a:t>
            </a:r>
            <a:r>
              <a:rPr lang="pt-PT" dirty="0" smtClean="0">
                <a:sym typeface="Symbol" panose="05050102010706020507" pitchFamily="18" charset="2"/>
              </a:rPr>
              <a:t>multiplica </a:t>
            </a:r>
            <a:r>
              <a:rPr lang="pt-PT" dirty="0">
                <a:sym typeface="Symbol" panose="05050102010706020507" pitchFamily="18" charset="2"/>
              </a:rPr>
              <a:t>os </a:t>
            </a:r>
            <a:r>
              <a:rPr lang="en-GB" dirty="0" err="1">
                <a:sym typeface="Symbol" panose="05050102010706020507" pitchFamily="18" charset="2"/>
              </a:rPr>
              <a:t>valores</a:t>
            </a:r>
            <a:r>
              <a:rPr lang="en-GB" dirty="0">
                <a:sym typeface="Symbol" panose="05050102010706020507" pitchFamily="18" charset="2"/>
              </a:rPr>
              <a:t> do </a:t>
            </a:r>
            <a:r>
              <a:rPr lang="en-GB" dirty="0" err="1">
                <a:sym typeface="Symbol" panose="05050102010706020507" pitchFamily="18" charset="2"/>
              </a:rPr>
              <a:t>vetor</a:t>
            </a:r>
            <a:r>
              <a:rPr lang="en-GB" dirty="0">
                <a:sym typeface="Symbol" panose="05050102010706020507" pitchFamily="18" charset="2"/>
              </a:rPr>
              <a:t> X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smtClean="0">
                <a:solidFill>
                  <a:schemeClr val="accent5"/>
                </a:solidFill>
                <a:sym typeface="Symbol" panose="05050102010706020507" pitchFamily="18" charset="2"/>
              </a:rPr>
              <a:t>round</a:t>
            </a:r>
            <a:r>
              <a:rPr lang="pt-PT" dirty="0" smtClean="0">
                <a:solidFill>
                  <a:schemeClr val="accent5"/>
                </a:solidFill>
                <a:sym typeface="Symbol" panose="05050102010706020507" pitchFamily="18" charset="2"/>
              </a:rPr>
              <a:t>(X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,  </a:t>
            </a:r>
            <a:r>
              <a:rPr lang="pt-PT" dirty="0" err="1">
                <a:solidFill>
                  <a:schemeClr val="accent5"/>
                </a:solidFill>
                <a:sym typeface="Symbol" panose="05050102010706020507" pitchFamily="18" charset="2"/>
              </a:rPr>
              <a:t>digits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=k) </a:t>
            </a:r>
            <a:r>
              <a:rPr lang="pt-PT" dirty="0">
                <a:sym typeface="Symbol" panose="05050102010706020507" pitchFamily="18" charset="2"/>
              </a:rPr>
              <a:t> </a:t>
            </a:r>
            <a:r>
              <a:rPr lang="pt-PT" dirty="0" smtClean="0">
                <a:sym typeface="Symbol" panose="05050102010706020507" pitchFamily="18" charset="2"/>
              </a:rPr>
              <a:t>arredonda </a:t>
            </a:r>
            <a:r>
              <a:rPr lang="pt-PT" dirty="0">
                <a:sym typeface="Symbol" panose="05050102010706020507" pitchFamily="18" charset="2"/>
              </a:rPr>
              <a:t>os </a:t>
            </a:r>
            <a:r>
              <a:rPr lang="en-GB" dirty="0" err="1">
                <a:sym typeface="Symbol" panose="05050102010706020507" pitchFamily="18" charset="2"/>
              </a:rPr>
              <a:t>valores</a:t>
            </a:r>
            <a:r>
              <a:rPr lang="en-GB" dirty="0">
                <a:sym typeface="Symbol" panose="05050102010706020507" pitchFamily="18" charset="2"/>
              </a:rPr>
              <a:t> do </a:t>
            </a:r>
            <a:r>
              <a:rPr lang="en-GB" dirty="0" err="1">
                <a:sym typeface="Symbol" panose="05050102010706020507" pitchFamily="18" charset="2"/>
              </a:rPr>
              <a:t>vetor</a:t>
            </a:r>
            <a:r>
              <a:rPr lang="en-GB" dirty="0">
                <a:sym typeface="Symbol" panose="05050102010706020507" pitchFamily="18" charset="2"/>
              </a:rPr>
              <a:t> X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 smtClean="0">
                <a:solidFill>
                  <a:schemeClr val="accent5"/>
                </a:solidFill>
                <a:sym typeface="Symbol" panose="05050102010706020507" pitchFamily="18" charset="2"/>
              </a:rPr>
              <a:t>floor</a:t>
            </a:r>
            <a:r>
              <a:rPr lang="pt-PT" dirty="0" smtClean="0">
                <a:solidFill>
                  <a:schemeClr val="accent5"/>
                </a:solidFill>
                <a:sym typeface="Symbol" panose="05050102010706020507" pitchFamily="18" charset="2"/>
              </a:rPr>
              <a:t>(X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) </a:t>
            </a:r>
            <a:r>
              <a:rPr lang="pt-PT" dirty="0">
                <a:sym typeface="Symbol" panose="05050102010706020507" pitchFamily="18" charset="2"/>
              </a:rPr>
              <a:t> </a:t>
            </a:r>
            <a:r>
              <a:rPr lang="pt-PT" dirty="0" err="1" smtClean="0">
                <a:sym typeface="Symbol" panose="05050102010706020507" pitchFamily="18" charset="2"/>
              </a:rPr>
              <a:t>arrendonda</a:t>
            </a:r>
            <a:r>
              <a:rPr lang="pt-PT" dirty="0" smtClean="0">
                <a:sym typeface="Symbol" panose="05050102010706020507" pitchFamily="18" charset="2"/>
              </a:rPr>
              <a:t> para o inteiro imediatamente antes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olidFill>
                  <a:schemeClr val="accent5"/>
                </a:solidFill>
                <a:sym typeface="Symbol" panose="05050102010706020507" pitchFamily="18" charset="2"/>
              </a:rPr>
              <a:t>ceiling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(X) </a:t>
            </a:r>
            <a:r>
              <a:rPr lang="pt-PT" dirty="0">
                <a:sym typeface="Symbol" panose="05050102010706020507" pitchFamily="18" charset="2"/>
              </a:rPr>
              <a:t> </a:t>
            </a:r>
            <a:r>
              <a:rPr lang="pt-PT" dirty="0" err="1">
                <a:sym typeface="Symbol" panose="05050102010706020507" pitchFamily="18" charset="2"/>
              </a:rPr>
              <a:t>arrendonda</a:t>
            </a:r>
            <a:r>
              <a:rPr lang="pt-PT" dirty="0">
                <a:sym typeface="Symbol" panose="05050102010706020507" pitchFamily="18" charset="2"/>
              </a:rPr>
              <a:t> para o inteiro imediatamente </a:t>
            </a:r>
            <a:r>
              <a:rPr lang="pt-PT" dirty="0" smtClean="0">
                <a:sym typeface="Symbol" panose="05050102010706020507" pitchFamily="18" charset="2"/>
              </a:rPr>
              <a:t>depois</a:t>
            </a:r>
            <a:endParaRPr lang="en-GB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>
                <a:solidFill>
                  <a:schemeClr val="accent5"/>
                </a:solidFill>
                <a:sym typeface="Symbol" panose="05050102010706020507" pitchFamily="18" charset="2"/>
              </a:rPr>
              <a:t>t</a:t>
            </a:r>
            <a:r>
              <a:rPr lang="en-GB" i="1" dirty="0" err="1">
                <a:solidFill>
                  <a:schemeClr val="accent5"/>
                </a:solidFill>
                <a:sym typeface="Symbol" panose="05050102010706020507" pitchFamily="18" charset="2"/>
              </a:rPr>
              <a:t>runc</a:t>
            </a:r>
            <a:r>
              <a:rPr lang="en-GB" i="1" dirty="0">
                <a:solidFill>
                  <a:schemeClr val="accent5"/>
                </a:solidFill>
                <a:sym typeface="Symbol" panose="05050102010706020507" pitchFamily="18" charset="2"/>
              </a:rPr>
              <a:t>(X)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smtClean="0">
                <a:sym typeface="Symbol" panose="05050102010706020507" pitchFamily="18" charset="2"/>
              </a:rPr>
              <a:t>devolve o </a:t>
            </a:r>
            <a:r>
              <a:rPr lang="en-GB" dirty="0" err="1" smtClean="0">
                <a:sym typeface="Symbol" panose="05050102010706020507" pitchFamily="18" charset="2"/>
              </a:rPr>
              <a:t>inteiro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err="1" smtClean="0">
                <a:sym typeface="Symbol" panose="05050102010706020507" pitchFamily="18" charset="2"/>
              </a:rPr>
              <a:t>truncando</a:t>
            </a:r>
            <a:r>
              <a:rPr lang="en-GB" dirty="0" smtClean="0">
                <a:sym typeface="Symbol" panose="05050102010706020507" pitchFamily="18" charset="2"/>
              </a:rPr>
              <a:t> o </a:t>
            </a:r>
            <a:r>
              <a:rPr lang="en-GB" dirty="0" err="1" smtClean="0">
                <a:sym typeface="Symbol" panose="05050102010706020507" pitchFamily="18" charset="2"/>
              </a:rPr>
              <a:t>valor</a:t>
            </a:r>
            <a:r>
              <a:rPr lang="en-GB" dirty="0" smtClean="0">
                <a:sym typeface="Symbol" panose="05050102010706020507" pitchFamily="18" charset="2"/>
              </a:rPr>
              <a:t> de x</a:t>
            </a:r>
            <a:endParaRPr lang="en-GB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>
                <a:solidFill>
                  <a:schemeClr val="accent5"/>
                </a:solidFill>
                <a:sym typeface="Symbol" panose="05050102010706020507" pitchFamily="18" charset="2"/>
              </a:rPr>
              <a:t>s</a:t>
            </a:r>
            <a:r>
              <a:rPr lang="en-GB" i="1" dirty="0">
                <a:solidFill>
                  <a:schemeClr val="accent5"/>
                </a:solidFill>
                <a:sym typeface="Symbol" panose="05050102010706020507" pitchFamily="18" charset="2"/>
              </a:rPr>
              <a:t>ample</a:t>
            </a:r>
            <a:r>
              <a:rPr lang="en-GB" dirty="0">
                <a:solidFill>
                  <a:schemeClr val="accent5"/>
                </a:solidFill>
                <a:sym typeface="Symbol" panose="05050102010706020507" pitchFamily="18" charset="2"/>
              </a:rPr>
              <a:t>(X)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err="1" smtClean="0">
                <a:sym typeface="Symbol" panose="05050102010706020507" pitchFamily="18" charset="2"/>
              </a:rPr>
              <a:t>baralha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err="1" smtClean="0">
                <a:sym typeface="Symbol" panose="05050102010706020507" pitchFamily="18" charset="2"/>
              </a:rPr>
              <a:t>os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err="1" smtClean="0">
                <a:sym typeface="Symbol" panose="05050102010706020507" pitchFamily="18" charset="2"/>
              </a:rPr>
              <a:t>valores</a:t>
            </a:r>
            <a:r>
              <a:rPr lang="en-GB" dirty="0" smtClean="0">
                <a:sym typeface="Symbol" panose="05050102010706020507" pitchFamily="18" charset="2"/>
              </a:rPr>
              <a:t> do </a:t>
            </a:r>
            <a:r>
              <a:rPr lang="en-GB" dirty="0">
                <a:sym typeface="Symbol" panose="05050102010706020507" pitchFamily="18" charset="2"/>
              </a:rPr>
              <a:t>vector </a:t>
            </a:r>
            <a:r>
              <a:rPr lang="en-GB" dirty="0" smtClean="0">
                <a:sym typeface="Symbol" panose="05050102010706020507" pitchFamily="18" charset="2"/>
              </a:rPr>
              <a:t>x </a:t>
            </a:r>
            <a:r>
              <a:rPr lang="en-GB" dirty="0" err="1" smtClean="0">
                <a:sym typeface="Symbol" panose="05050102010706020507" pitchFamily="18" charset="2"/>
              </a:rPr>
              <a:t>aleatoriamente</a:t>
            </a:r>
            <a:endParaRPr lang="en-GB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>
                <a:solidFill>
                  <a:schemeClr val="accent5"/>
                </a:solidFill>
                <a:sym typeface="Symbol" panose="05050102010706020507" pitchFamily="18" charset="2"/>
              </a:rPr>
              <a:t>s</a:t>
            </a:r>
            <a:r>
              <a:rPr lang="en-GB" i="1" dirty="0">
                <a:solidFill>
                  <a:schemeClr val="accent5"/>
                </a:solidFill>
                <a:sym typeface="Symbol" panose="05050102010706020507" pitchFamily="18" charset="2"/>
              </a:rPr>
              <a:t>ample</a:t>
            </a:r>
            <a:r>
              <a:rPr lang="en-GB" dirty="0">
                <a:solidFill>
                  <a:schemeClr val="accent5"/>
                </a:solidFill>
                <a:sym typeface="Symbol" panose="05050102010706020507" pitchFamily="18" charset="2"/>
              </a:rPr>
              <a:t>(</a:t>
            </a:r>
            <a:r>
              <a:rPr lang="en-GB" dirty="0" err="1">
                <a:solidFill>
                  <a:schemeClr val="accent5"/>
                </a:solidFill>
                <a:sym typeface="Symbol" panose="05050102010706020507" pitchFamily="18" charset="2"/>
              </a:rPr>
              <a:t>X,size</a:t>
            </a:r>
            <a:r>
              <a:rPr lang="en-GB" dirty="0">
                <a:solidFill>
                  <a:schemeClr val="accent5"/>
                </a:solidFill>
                <a:sym typeface="Symbol" panose="05050102010706020507" pitchFamily="18" charset="2"/>
              </a:rPr>
              <a:t>=</a:t>
            </a:r>
            <a:r>
              <a:rPr lang="en-GB" dirty="0" err="1">
                <a:solidFill>
                  <a:schemeClr val="accent5"/>
                </a:solidFill>
                <a:sym typeface="Symbol" panose="05050102010706020507" pitchFamily="18" charset="2"/>
              </a:rPr>
              <a:t>k,replace</a:t>
            </a:r>
            <a:r>
              <a:rPr lang="en-GB" dirty="0">
                <a:solidFill>
                  <a:schemeClr val="accent5"/>
                </a:solidFill>
                <a:sym typeface="Symbol" panose="05050102010706020507" pitchFamily="18" charset="2"/>
              </a:rPr>
              <a:t>=FALSE)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err="1" smtClean="0">
                <a:sym typeface="Symbol" panose="05050102010706020507" pitchFamily="18" charset="2"/>
              </a:rPr>
              <a:t>amostra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err="1" smtClean="0">
                <a:sym typeface="Symbol" panose="05050102010706020507" pitchFamily="18" charset="2"/>
              </a:rPr>
              <a:t>aleatoria</a:t>
            </a:r>
            <a:r>
              <a:rPr lang="en-GB" dirty="0" smtClean="0">
                <a:sym typeface="Symbol" panose="05050102010706020507" pitchFamily="18" charset="2"/>
              </a:rPr>
              <a:t> de </a:t>
            </a:r>
            <a:r>
              <a:rPr lang="en-GB" dirty="0" err="1" smtClean="0">
                <a:sym typeface="Symbol" panose="05050102010706020507" pitchFamily="18" charset="2"/>
              </a:rPr>
              <a:t>dimensão</a:t>
            </a:r>
            <a:r>
              <a:rPr lang="en-GB" dirty="0" smtClean="0">
                <a:sym typeface="Symbol" panose="05050102010706020507" pitchFamily="18" charset="2"/>
              </a:rPr>
              <a:t> 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83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Atualizar</a:t>
            </a:r>
            <a:r>
              <a:rPr lang="en-US" dirty="0" smtClean="0"/>
              <a:t> a </a:t>
            </a:r>
            <a:r>
              <a:rPr lang="en-US" dirty="0" err="1" smtClean="0"/>
              <a:t>versão</a:t>
            </a:r>
            <a:r>
              <a:rPr lang="en-US" dirty="0" smtClean="0"/>
              <a:t> do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Abrir</a:t>
            </a:r>
            <a:r>
              <a:rPr lang="en-US" dirty="0" smtClean="0"/>
              <a:t> o R (</a:t>
            </a:r>
            <a:r>
              <a:rPr lang="en-US" dirty="0" err="1" smtClean="0"/>
              <a:t>não</a:t>
            </a:r>
            <a:r>
              <a:rPr lang="en-US" dirty="0" smtClean="0"/>
              <a:t> o </a:t>
            </a:r>
            <a:r>
              <a:rPr lang="en-US" dirty="0" err="1" smtClean="0"/>
              <a:t>Rstudio</a:t>
            </a:r>
            <a:r>
              <a:rPr lang="en-US" dirty="0" smtClean="0"/>
              <a:t>) e </a:t>
            </a:r>
            <a:r>
              <a:rPr lang="en-US" dirty="0" err="1" smtClean="0"/>
              <a:t>colar</a:t>
            </a:r>
            <a:r>
              <a:rPr lang="en-US" dirty="0" smtClean="0"/>
              <a:t> o </a:t>
            </a:r>
            <a:r>
              <a:rPr lang="en-US" dirty="0" err="1" smtClean="0"/>
              <a:t>código</a:t>
            </a:r>
            <a:r>
              <a:rPr lang="en-US" dirty="0" smtClean="0"/>
              <a:t>: </a:t>
            </a:r>
          </a:p>
          <a:p>
            <a:pPr>
              <a:lnSpc>
                <a:spcPct val="100000"/>
              </a:lnSpc>
            </a:pPr>
            <a:endParaRPr lang="en-US" sz="800" dirty="0" smtClean="0"/>
          </a:p>
          <a:p>
            <a:pPr marL="400050" lvl="1" indent="0">
              <a:buNone/>
            </a:pPr>
            <a:r>
              <a:rPr lang="en-US" dirty="0" smtClean="0"/>
              <a:t>&gt; </a:t>
            </a:r>
            <a:r>
              <a:rPr lang="en-US" dirty="0" err="1" smtClean="0">
                <a:solidFill>
                  <a:schemeClr val="accent5"/>
                </a:solidFill>
              </a:rPr>
              <a:t>install.packages</a:t>
            </a:r>
            <a:r>
              <a:rPr lang="en-US" dirty="0">
                <a:solidFill>
                  <a:schemeClr val="accent5"/>
                </a:solidFill>
              </a:rPr>
              <a:t>("</a:t>
            </a:r>
            <a:r>
              <a:rPr lang="en-US" dirty="0" err="1">
                <a:solidFill>
                  <a:schemeClr val="accent5"/>
                </a:solidFill>
              </a:rPr>
              <a:t>installr</a:t>
            </a:r>
            <a:r>
              <a:rPr lang="en-US" dirty="0">
                <a:solidFill>
                  <a:schemeClr val="accent5"/>
                </a:solidFill>
              </a:rPr>
              <a:t>")</a:t>
            </a:r>
          </a:p>
          <a:p>
            <a:pPr marL="400050" lvl="1" indent="0">
              <a:buNone/>
            </a:pPr>
            <a:r>
              <a:rPr lang="en-US" dirty="0" smtClean="0"/>
              <a:t>&gt; </a:t>
            </a:r>
            <a:r>
              <a:rPr lang="en-US" dirty="0" smtClean="0">
                <a:solidFill>
                  <a:schemeClr val="accent5"/>
                </a:solidFill>
              </a:rPr>
              <a:t>library(</a:t>
            </a:r>
            <a:r>
              <a:rPr lang="en-US" dirty="0" err="1" smtClean="0">
                <a:solidFill>
                  <a:schemeClr val="accent5"/>
                </a:solidFill>
              </a:rPr>
              <a:t>installr</a:t>
            </a:r>
            <a:r>
              <a:rPr lang="en-US" dirty="0">
                <a:solidFill>
                  <a:schemeClr val="accent5"/>
                </a:solidFill>
              </a:rPr>
              <a:t>)</a:t>
            </a:r>
          </a:p>
          <a:p>
            <a:pPr marL="400050" lvl="1" indent="0">
              <a:buNone/>
            </a:pPr>
            <a:r>
              <a:rPr lang="en-US" dirty="0" smtClean="0"/>
              <a:t>&gt; </a:t>
            </a:r>
            <a:r>
              <a:rPr lang="en-US" dirty="0" err="1" smtClean="0">
                <a:solidFill>
                  <a:schemeClr val="accent5"/>
                </a:solidFill>
              </a:rPr>
              <a:t>updateR</a:t>
            </a:r>
            <a:r>
              <a:rPr lang="en-US" dirty="0">
                <a:solidFill>
                  <a:schemeClr val="accent5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519650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A27D-8A88-495F-9117-76A86B4E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404664"/>
            <a:ext cx="11425269" cy="72008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 Funções para gerar números a </a:t>
            </a:r>
            <a:r>
              <a:rPr lang="pt-PT" dirty="0"/>
              <a:t>partir de uma a </a:t>
            </a:r>
            <a:r>
              <a:rPr lang="pt-PT" dirty="0" err="1"/>
              <a:t>fdp</a:t>
            </a:r>
            <a:r>
              <a:rPr lang="pt-PT" dirty="0"/>
              <a:t> (</a:t>
            </a:r>
            <a:r>
              <a:rPr lang="pt-PT" dirty="0" smtClean="0"/>
              <a:t>distribuição)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6599-767D-4230-9B63-05FFC69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rebuchet MS" panose="020B0603020202020204" pitchFamily="34" charset="0"/>
              <a:buChar char="&gt;"/>
            </a:pPr>
            <a:r>
              <a:rPr lang="pt-PT" dirty="0" smtClean="0"/>
              <a:t>Esta funções requerem a </a:t>
            </a:r>
            <a:r>
              <a:rPr lang="pt-PT" dirty="0" err="1" smtClean="0"/>
              <a:t>library</a:t>
            </a:r>
            <a:r>
              <a:rPr lang="pt-PT" dirty="0"/>
              <a:t>(“</a:t>
            </a:r>
            <a:r>
              <a:rPr lang="pt-PT" dirty="0" err="1"/>
              <a:t>stats</a:t>
            </a:r>
            <a:r>
              <a:rPr lang="pt-PT" dirty="0"/>
              <a:t>”)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olidFill>
                  <a:schemeClr val="accent5"/>
                </a:solidFill>
                <a:sym typeface="Symbol" panose="05050102010706020507" pitchFamily="18" charset="2"/>
              </a:rPr>
              <a:t>set.seed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(1)   </a:t>
            </a:r>
            <a:r>
              <a:rPr lang="pt-PT" dirty="0" smtClean="0">
                <a:solidFill>
                  <a:schemeClr val="accent5"/>
                </a:solidFill>
                <a:sym typeface="Symbol" panose="05050102010706020507" pitchFamily="18" charset="2"/>
              </a:rPr>
              <a:t>                   </a:t>
            </a:r>
            <a:r>
              <a:rPr lang="pt-PT" dirty="0" smtClean="0">
                <a:solidFill>
                  <a:schemeClr val="accent3"/>
                </a:solidFill>
                <a:sym typeface="Symbol" panose="05050102010706020507" pitchFamily="18" charset="2"/>
              </a:rPr>
              <a:t># devolve </a:t>
            </a:r>
            <a:r>
              <a:rPr lang="pt-PT" dirty="0">
                <a:solidFill>
                  <a:schemeClr val="accent3"/>
                </a:solidFill>
                <a:sym typeface="Symbol" panose="05050102010706020507" pitchFamily="18" charset="2"/>
              </a:rPr>
              <a:t>a </a:t>
            </a:r>
            <a:r>
              <a:rPr lang="pt-PT" dirty="0" err="1">
                <a:solidFill>
                  <a:schemeClr val="accent3"/>
                </a:solidFill>
                <a:sym typeface="Symbol" panose="05050102010706020507" pitchFamily="18" charset="2"/>
              </a:rPr>
              <a:t>seed</a:t>
            </a:r>
            <a:r>
              <a:rPr lang="pt-PT" dirty="0">
                <a:solidFill>
                  <a:schemeClr val="accent3"/>
                </a:solidFill>
                <a:sym typeface="Symbol" panose="05050102010706020507" pitchFamily="18" charset="2"/>
              </a:rPr>
              <a:t> </a:t>
            </a:r>
            <a:r>
              <a:rPr lang="pt-PT" dirty="0" smtClean="0">
                <a:solidFill>
                  <a:schemeClr val="accent3"/>
                </a:solidFill>
                <a:sym typeface="Symbol" panose="05050102010706020507" pitchFamily="18" charset="2"/>
              </a:rPr>
              <a:t>para iniciar uma série de nºs</a:t>
            </a:r>
            <a:endParaRPr lang="pt-PT" dirty="0">
              <a:solidFill>
                <a:schemeClr val="accent3"/>
              </a:solidFill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olidFill>
                  <a:schemeClr val="accent5"/>
                </a:solidFill>
                <a:sym typeface="Symbol" panose="05050102010706020507" pitchFamily="18" charset="2"/>
              </a:rPr>
              <a:t>rnorm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(n= , </a:t>
            </a:r>
            <a:r>
              <a:rPr lang="pt-PT" dirty="0" err="1">
                <a:solidFill>
                  <a:schemeClr val="accent5"/>
                </a:solidFill>
                <a:sym typeface="Symbol" panose="05050102010706020507" pitchFamily="18" charset="2"/>
              </a:rPr>
              <a:t>mean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=, </a:t>
            </a:r>
            <a:r>
              <a:rPr lang="pt-PT" dirty="0" err="1">
                <a:solidFill>
                  <a:schemeClr val="accent5"/>
                </a:solidFill>
                <a:sym typeface="Symbol" panose="05050102010706020507" pitchFamily="18" charset="2"/>
              </a:rPr>
              <a:t>sd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=) </a:t>
            </a:r>
            <a:r>
              <a:rPr lang="pt-PT" dirty="0" smtClean="0">
                <a:solidFill>
                  <a:schemeClr val="accent5"/>
                </a:solidFill>
                <a:sym typeface="Symbol" panose="05050102010706020507" pitchFamily="18" charset="2"/>
              </a:rPr>
              <a:t>  </a:t>
            </a:r>
            <a:r>
              <a:rPr lang="pt-PT" dirty="0" smtClean="0">
                <a:solidFill>
                  <a:schemeClr val="accent3"/>
                </a:solidFill>
                <a:sym typeface="Symbol" panose="05050102010706020507" pitchFamily="18" charset="2"/>
              </a:rPr>
              <a:t>#distribuição normal </a:t>
            </a: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 smtClean="0">
                <a:solidFill>
                  <a:schemeClr val="accent5"/>
                </a:solidFill>
                <a:sym typeface="Symbol" panose="05050102010706020507" pitchFamily="18" charset="2"/>
              </a:rPr>
              <a:t>rpoison</a:t>
            </a:r>
            <a:r>
              <a:rPr lang="pt-PT" dirty="0" smtClean="0">
                <a:solidFill>
                  <a:schemeClr val="accent5"/>
                </a:solidFill>
                <a:sym typeface="Symbol" panose="05050102010706020507" pitchFamily="18" charset="2"/>
              </a:rPr>
              <a:t>(n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=, lambda=)      </a:t>
            </a:r>
            <a:r>
              <a:rPr lang="pt-PT" dirty="0" smtClean="0">
                <a:solidFill>
                  <a:schemeClr val="accent3"/>
                </a:solidFill>
                <a:sym typeface="Symbol" panose="05050102010706020507" pitchFamily="18" charset="2"/>
              </a:rPr>
              <a:t>#distribuição de </a:t>
            </a:r>
            <a:r>
              <a:rPr lang="pt-PT" dirty="0" err="1" smtClean="0">
                <a:solidFill>
                  <a:schemeClr val="accent3"/>
                </a:solidFill>
                <a:sym typeface="Symbol" panose="05050102010706020507" pitchFamily="18" charset="2"/>
              </a:rPr>
              <a:t>Poison</a:t>
            </a:r>
            <a:endParaRPr lang="pt-PT" dirty="0">
              <a:solidFill>
                <a:schemeClr val="accent3"/>
              </a:solidFill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olidFill>
                  <a:schemeClr val="accent5"/>
                </a:solidFill>
                <a:sym typeface="Symbol" panose="05050102010706020507" pitchFamily="18" charset="2"/>
              </a:rPr>
              <a:t>runif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(n=,min=, </a:t>
            </a:r>
            <a:r>
              <a:rPr lang="pt-PT" dirty="0" err="1">
                <a:solidFill>
                  <a:schemeClr val="accent5"/>
                </a:solidFill>
                <a:sym typeface="Symbol" panose="05050102010706020507" pitchFamily="18" charset="2"/>
              </a:rPr>
              <a:t>max</a:t>
            </a:r>
            <a:r>
              <a:rPr lang="pt-PT" dirty="0">
                <a:solidFill>
                  <a:schemeClr val="accent5"/>
                </a:solidFill>
                <a:sym typeface="Symbol" panose="05050102010706020507" pitchFamily="18" charset="2"/>
              </a:rPr>
              <a:t>=) </a:t>
            </a:r>
            <a:r>
              <a:rPr lang="pt-PT" dirty="0" smtClean="0">
                <a:solidFill>
                  <a:schemeClr val="accent5"/>
                </a:solidFill>
                <a:sym typeface="Symbol" panose="05050102010706020507" pitchFamily="18" charset="2"/>
              </a:rPr>
              <a:t>     </a:t>
            </a:r>
            <a:r>
              <a:rPr lang="pt-PT" dirty="0" smtClean="0">
                <a:solidFill>
                  <a:schemeClr val="accent3"/>
                </a:solidFill>
                <a:sym typeface="Symbol" panose="05050102010706020507" pitchFamily="18" charset="2"/>
              </a:rPr>
              <a:t>#distribuição uniforme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950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F257-EBAB-4E95-950F-4EE2EB27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t-</a:t>
            </a:r>
            <a:r>
              <a:rPr lang="pt-PT" dirty="0" err="1"/>
              <a:t>Student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99182-34BF-401F-9916-0B50F228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453881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&lt; </a:t>
            </a:r>
            <a:r>
              <a:rPr lang="en-GB" dirty="0" err="1" smtClean="0">
                <a:solidFill>
                  <a:schemeClr val="accent5"/>
                </a:solidFill>
              </a:rPr>
              <a:t>pt</a:t>
            </a:r>
            <a:r>
              <a:rPr lang="en-GB" dirty="0" smtClean="0">
                <a:solidFill>
                  <a:schemeClr val="accent5"/>
                </a:solidFill>
              </a:rPr>
              <a:t>(</a:t>
            </a:r>
            <a:r>
              <a:rPr lang="en-GB" dirty="0" err="1" smtClean="0">
                <a:solidFill>
                  <a:schemeClr val="accent5"/>
                </a:solidFill>
              </a:rPr>
              <a:t>x,df</a:t>
            </a:r>
            <a:r>
              <a:rPr lang="en-GB" dirty="0">
                <a:solidFill>
                  <a:schemeClr val="accent5"/>
                </a:solidFill>
              </a:rPr>
              <a:t>)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chemeClr val="accent3"/>
                </a:solidFill>
              </a:rPr>
              <a:t>devolve o </a:t>
            </a:r>
            <a:r>
              <a:rPr lang="en-GB" dirty="0" err="1" smtClean="0">
                <a:solidFill>
                  <a:schemeClr val="accent3"/>
                </a:solidFill>
              </a:rPr>
              <a:t>valor</a:t>
            </a:r>
            <a:r>
              <a:rPr lang="en-GB" dirty="0" smtClean="0">
                <a:solidFill>
                  <a:schemeClr val="accent3"/>
                </a:solidFill>
              </a:rPr>
              <a:t> da </a:t>
            </a:r>
            <a:r>
              <a:rPr lang="en-GB" dirty="0" err="1" smtClean="0">
                <a:solidFill>
                  <a:schemeClr val="accent3"/>
                </a:solidFill>
              </a:rPr>
              <a:t>função</a:t>
            </a:r>
            <a:r>
              <a:rPr lang="en-GB" dirty="0" smtClean="0">
                <a:solidFill>
                  <a:schemeClr val="accent3"/>
                </a:solidFill>
              </a:rPr>
              <a:t> de dist. </a:t>
            </a:r>
            <a:r>
              <a:rPr lang="en-GB" dirty="0" err="1" smtClean="0">
                <a:solidFill>
                  <a:schemeClr val="accent3"/>
                </a:solidFill>
              </a:rPr>
              <a:t>cumulativa</a:t>
            </a:r>
            <a:r>
              <a:rPr lang="en-GB" dirty="0" smtClean="0">
                <a:solidFill>
                  <a:schemeClr val="accent3"/>
                </a:solidFill>
              </a:rPr>
              <a:t> da t-student para um </a:t>
            </a:r>
            <a:r>
              <a:rPr lang="en-GB" dirty="0" err="1" smtClean="0">
                <a:solidFill>
                  <a:schemeClr val="accent3"/>
                </a:solidFill>
              </a:rPr>
              <a:t>valor</a:t>
            </a:r>
            <a:r>
              <a:rPr lang="en-GB" dirty="0" smtClean="0">
                <a:solidFill>
                  <a:schemeClr val="accent3"/>
                </a:solidFill>
              </a:rPr>
              <a:t> x e </a:t>
            </a:r>
            <a:r>
              <a:rPr lang="en-GB" dirty="0" err="1" smtClean="0">
                <a:solidFill>
                  <a:schemeClr val="accent3"/>
                </a:solidFill>
              </a:rPr>
              <a:t>df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graus</a:t>
            </a:r>
            <a:r>
              <a:rPr lang="en-GB" dirty="0" smtClean="0">
                <a:solidFill>
                  <a:schemeClr val="accent3"/>
                </a:solidFill>
              </a:rPr>
              <a:t> de </a:t>
            </a:r>
            <a:r>
              <a:rPr lang="en-GB" dirty="0" err="1" smtClean="0">
                <a:solidFill>
                  <a:schemeClr val="accent3"/>
                </a:solidFill>
              </a:rPr>
              <a:t>liberdade</a:t>
            </a:r>
            <a:r>
              <a:rPr lang="en-GB" dirty="0" smtClean="0">
                <a:solidFill>
                  <a:schemeClr val="accent3"/>
                </a:solidFill>
              </a:rPr>
              <a:t>. Se o que </a:t>
            </a:r>
            <a:r>
              <a:rPr lang="en-GB" dirty="0" err="1" smtClean="0">
                <a:solidFill>
                  <a:schemeClr val="accent3"/>
                </a:solidFill>
              </a:rPr>
              <a:t>quiser</a:t>
            </a:r>
            <a:r>
              <a:rPr lang="en-GB" dirty="0" smtClean="0">
                <a:solidFill>
                  <a:schemeClr val="accent3"/>
                </a:solidFill>
              </a:rPr>
              <a:t> for a area à  </a:t>
            </a:r>
            <a:r>
              <a:rPr lang="en-GB" dirty="0" err="1" smtClean="0">
                <a:solidFill>
                  <a:schemeClr val="accent3"/>
                </a:solidFill>
              </a:rPr>
              <a:t>direita</a:t>
            </a:r>
            <a:r>
              <a:rPr lang="en-GB" dirty="0" smtClean="0">
                <a:solidFill>
                  <a:schemeClr val="accent3"/>
                </a:solidFill>
              </a:rPr>
              <a:t> de um </a:t>
            </a:r>
            <a:r>
              <a:rPr lang="en-GB" dirty="0" err="1" smtClean="0">
                <a:solidFill>
                  <a:schemeClr val="accent3"/>
                </a:solidFill>
              </a:rPr>
              <a:t>valor</a:t>
            </a:r>
            <a:r>
              <a:rPr lang="en-GB" dirty="0" smtClean="0">
                <a:solidFill>
                  <a:schemeClr val="accent3"/>
                </a:solidFill>
              </a:rPr>
              <a:t> x</a:t>
            </a:r>
            <a:r>
              <a:rPr lang="en-GB" dirty="0">
                <a:solidFill>
                  <a:schemeClr val="accent3"/>
                </a:solidFill>
              </a:rPr>
              <a:t>, </a:t>
            </a:r>
            <a:r>
              <a:rPr lang="en-GB" dirty="0" err="1" smtClean="0">
                <a:solidFill>
                  <a:schemeClr val="accent3"/>
                </a:solidFill>
              </a:rPr>
              <a:t>acrescente</a:t>
            </a:r>
            <a:r>
              <a:rPr lang="en-GB" dirty="0" smtClean="0">
                <a:solidFill>
                  <a:schemeClr val="accent3"/>
                </a:solidFill>
              </a:rPr>
              <a:t> o </a:t>
            </a:r>
            <a:r>
              <a:rPr lang="en-GB" dirty="0" err="1" smtClean="0">
                <a:solidFill>
                  <a:schemeClr val="accent3"/>
                </a:solidFill>
              </a:rPr>
              <a:t>argumento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lower.tail</a:t>
            </a:r>
            <a:r>
              <a:rPr lang="en-GB" dirty="0">
                <a:solidFill>
                  <a:schemeClr val="accent3"/>
                </a:solidFill>
              </a:rPr>
              <a:t> = </a:t>
            </a:r>
            <a:r>
              <a:rPr lang="en-GB" dirty="0" smtClean="0">
                <a:solidFill>
                  <a:schemeClr val="accent3"/>
                </a:solidFill>
              </a:rPr>
              <a:t>FALSE: </a:t>
            </a:r>
            <a:r>
              <a:rPr lang="en-GB" dirty="0" err="1" smtClean="0">
                <a:solidFill>
                  <a:schemeClr val="accent5"/>
                </a:solidFill>
              </a:rPr>
              <a:t>pt</a:t>
            </a:r>
            <a:r>
              <a:rPr lang="en-GB" dirty="0" smtClean="0">
                <a:solidFill>
                  <a:schemeClr val="accent5"/>
                </a:solidFill>
              </a:rPr>
              <a:t>(</a:t>
            </a:r>
            <a:r>
              <a:rPr lang="en-GB" dirty="0" err="1" smtClean="0">
                <a:solidFill>
                  <a:schemeClr val="accent5"/>
                </a:solidFill>
              </a:rPr>
              <a:t>x,df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lower.tail</a:t>
            </a:r>
            <a:r>
              <a:rPr lang="en-GB" dirty="0">
                <a:solidFill>
                  <a:schemeClr val="accent5"/>
                </a:solidFill>
              </a:rPr>
              <a:t> = FALSE </a:t>
            </a:r>
            <a:r>
              <a:rPr lang="en-GB" dirty="0" smtClean="0">
                <a:solidFill>
                  <a:schemeClr val="accent5"/>
                </a:solidFill>
              </a:rPr>
              <a:t>)</a:t>
            </a:r>
            <a:endParaRPr lang="en-GB" dirty="0">
              <a:solidFill>
                <a:schemeClr val="accent3"/>
              </a:solidFill>
            </a:endParaRPr>
          </a:p>
          <a:p>
            <a:r>
              <a:rPr lang="en-GB" dirty="0" smtClean="0"/>
              <a:t>&lt; </a:t>
            </a:r>
            <a:r>
              <a:rPr lang="en-GB" dirty="0" err="1" smtClean="0">
                <a:solidFill>
                  <a:schemeClr val="accent5"/>
                </a:solidFill>
              </a:rPr>
              <a:t>qt</a:t>
            </a:r>
            <a:r>
              <a:rPr lang="en-GB" dirty="0" smtClean="0">
                <a:solidFill>
                  <a:schemeClr val="accent5"/>
                </a:solidFill>
              </a:rPr>
              <a:t>(</a:t>
            </a:r>
            <a:r>
              <a:rPr lang="en-GB" dirty="0" err="1" smtClean="0">
                <a:solidFill>
                  <a:schemeClr val="accent5"/>
                </a:solidFill>
              </a:rPr>
              <a:t>x,df</a:t>
            </a:r>
            <a:r>
              <a:rPr lang="en-GB" dirty="0">
                <a:solidFill>
                  <a:schemeClr val="accent5"/>
                </a:solidFill>
              </a:rPr>
              <a:t>) </a:t>
            </a:r>
            <a:r>
              <a:rPr lang="en-GB" dirty="0"/>
              <a:t>- </a:t>
            </a:r>
            <a:r>
              <a:rPr lang="en-GB" dirty="0">
                <a:solidFill>
                  <a:schemeClr val="accent3"/>
                </a:solidFill>
              </a:rPr>
              <a:t>devolve o </a:t>
            </a:r>
            <a:r>
              <a:rPr lang="en-GB" dirty="0" err="1">
                <a:solidFill>
                  <a:schemeClr val="accent3"/>
                </a:solidFill>
              </a:rPr>
              <a:t>valor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de x para um </a:t>
            </a:r>
            <a:r>
              <a:rPr lang="en-GB" dirty="0" err="1" smtClean="0">
                <a:solidFill>
                  <a:schemeClr val="accent3"/>
                </a:solidFill>
              </a:rPr>
              <a:t>certo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valor</a:t>
            </a:r>
            <a:r>
              <a:rPr lang="en-GB" dirty="0" smtClean="0">
                <a:solidFill>
                  <a:schemeClr val="accent3"/>
                </a:solidFill>
              </a:rPr>
              <a:t> da </a:t>
            </a:r>
            <a:r>
              <a:rPr lang="en-GB" dirty="0" err="1">
                <a:solidFill>
                  <a:schemeClr val="accent3"/>
                </a:solidFill>
              </a:rPr>
              <a:t>função</a:t>
            </a:r>
            <a:r>
              <a:rPr lang="en-GB" dirty="0">
                <a:solidFill>
                  <a:schemeClr val="accent3"/>
                </a:solidFill>
              </a:rPr>
              <a:t> de dist. </a:t>
            </a:r>
            <a:r>
              <a:rPr lang="en-GB" dirty="0" err="1">
                <a:solidFill>
                  <a:schemeClr val="accent3"/>
                </a:solidFill>
              </a:rPr>
              <a:t>cumulativa</a:t>
            </a:r>
            <a:r>
              <a:rPr lang="en-GB" dirty="0">
                <a:solidFill>
                  <a:schemeClr val="accent3"/>
                </a:solidFill>
              </a:rPr>
              <a:t> da t-student para </a:t>
            </a:r>
            <a:r>
              <a:rPr lang="en-GB" dirty="0" err="1" smtClean="0">
                <a:solidFill>
                  <a:schemeClr val="accent3"/>
                </a:solidFill>
              </a:rPr>
              <a:t>df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graus</a:t>
            </a:r>
            <a:r>
              <a:rPr lang="en-GB" dirty="0">
                <a:solidFill>
                  <a:schemeClr val="accent3"/>
                </a:solidFill>
              </a:rPr>
              <a:t> de </a:t>
            </a:r>
            <a:r>
              <a:rPr lang="en-GB" dirty="0" err="1">
                <a:solidFill>
                  <a:schemeClr val="accent3"/>
                </a:solidFill>
              </a:rPr>
              <a:t>liberdade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endParaRPr lang="en-GB" dirty="0" smtClean="0">
              <a:solidFill>
                <a:schemeClr val="accent3"/>
              </a:solidFill>
            </a:endParaRPr>
          </a:p>
          <a:p>
            <a:r>
              <a:rPr lang="en-GB" dirty="0" smtClean="0"/>
              <a:t>&lt; </a:t>
            </a:r>
            <a:r>
              <a:rPr lang="en-GB" dirty="0" err="1" smtClean="0">
                <a:solidFill>
                  <a:schemeClr val="accent5"/>
                </a:solidFill>
              </a:rPr>
              <a:t>dt</a:t>
            </a:r>
            <a:r>
              <a:rPr lang="en-GB" dirty="0" smtClean="0">
                <a:solidFill>
                  <a:schemeClr val="accent5"/>
                </a:solidFill>
              </a:rPr>
              <a:t>(</a:t>
            </a:r>
            <a:r>
              <a:rPr lang="en-GB" dirty="0" err="1" smtClean="0">
                <a:solidFill>
                  <a:schemeClr val="accent5"/>
                </a:solidFill>
              </a:rPr>
              <a:t>x,df</a:t>
            </a:r>
            <a:r>
              <a:rPr lang="en-GB" dirty="0">
                <a:solidFill>
                  <a:schemeClr val="accent5"/>
                </a:solidFill>
              </a:rPr>
              <a:t>)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chemeClr val="accent3"/>
                </a:solidFill>
              </a:rPr>
              <a:t>devolve o </a:t>
            </a:r>
            <a:r>
              <a:rPr lang="en-GB" dirty="0" err="1" smtClean="0">
                <a:solidFill>
                  <a:schemeClr val="accent3"/>
                </a:solidFill>
              </a:rPr>
              <a:t>valor</a:t>
            </a:r>
            <a:r>
              <a:rPr lang="en-GB" dirty="0" smtClean="0">
                <a:solidFill>
                  <a:schemeClr val="accent3"/>
                </a:solidFill>
              </a:rPr>
              <a:t> da </a:t>
            </a:r>
            <a:r>
              <a:rPr lang="en-GB" dirty="0" err="1" smtClean="0">
                <a:solidFill>
                  <a:schemeClr val="accent3"/>
                </a:solidFill>
              </a:rPr>
              <a:t>função</a:t>
            </a:r>
            <a:r>
              <a:rPr lang="en-GB" dirty="0" smtClean="0">
                <a:solidFill>
                  <a:schemeClr val="accent3"/>
                </a:solidFill>
              </a:rPr>
              <a:t> de </a:t>
            </a:r>
            <a:r>
              <a:rPr lang="en-GB" dirty="0" err="1" smtClean="0">
                <a:solidFill>
                  <a:schemeClr val="accent3"/>
                </a:solidFill>
              </a:rPr>
              <a:t>distribuição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tStudent</a:t>
            </a:r>
            <a:r>
              <a:rPr lang="en-GB" dirty="0" smtClean="0">
                <a:solidFill>
                  <a:schemeClr val="accent3"/>
                </a:solidFill>
              </a:rPr>
              <a:t>(pdf</a:t>
            </a:r>
            <a:r>
              <a:rPr lang="en-GB" dirty="0">
                <a:solidFill>
                  <a:schemeClr val="accent3"/>
                </a:solidFill>
              </a:rPr>
              <a:t>) </a:t>
            </a:r>
            <a:r>
              <a:rPr lang="en-GB" dirty="0" smtClean="0">
                <a:solidFill>
                  <a:schemeClr val="accent3"/>
                </a:solidFill>
              </a:rPr>
              <a:t>para um </a:t>
            </a:r>
            <a:r>
              <a:rPr lang="en-GB" dirty="0" err="1" smtClean="0">
                <a:solidFill>
                  <a:schemeClr val="accent3"/>
                </a:solidFill>
              </a:rPr>
              <a:t>valor</a:t>
            </a:r>
            <a:r>
              <a:rPr lang="en-GB" dirty="0" smtClean="0">
                <a:solidFill>
                  <a:schemeClr val="accent3"/>
                </a:solidFill>
              </a:rPr>
              <a:t> x </a:t>
            </a:r>
            <a:r>
              <a:rPr lang="en-GB" dirty="0">
                <a:solidFill>
                  <a:schemeClr val="accent3"/>
                </a:solidFill>
              </a:rPr>
              <a:t>e </a:t>
            </a:r>
            <a:r>
              <a:rPr lang="en-GB" dirty="0" err="1">
                <a:solidFill>
                  <a:schemeClr val="accent3"/>
                </a:solidFill>
              </a:rPr>
              <a:t>df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graus</a:t>
            </a:r>
            <a:r>
              <a:rPr lang="en-GB" dirty="0">
                <a:solidFill>
                  <a:schemeClr val="accent3"/>
                </a:solidFill>
              </a:rPr>
              <a:t> de </a:t>
            </a:r>
            <a:r>
              <a:rPr lang="en-GB" dirty="0" err="1">
                <a:solidFill>
                  <a:schemeClr val="accent3"/>
                </a:solidFill>
              </a:rPr>
              <a:t>liberdade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endParaRPr lang="en-GB" dirty="0" smtClean="0">
              <a:solidFill>
                <a:schemeClr val="accent3"/>
              </a:solidFill>
            </a:endParaRPr>
          </a:p>
          <a:p>
            <a:r>
              <a:rPr lang="en-GB" dirty="0" smtClean="0"/>
              <a:t>&lt; </a:t>
            </a:r>
            <a:r>
              <a:rPr lang="en-GB" dirty="0" err="1" smtClean="0">
                <a:solidFill>
                  <a:schemeClr val="accent5"/>
                </a:solidFill>
              </a:rPr>
              <a:t>rt</a:t>
            </a:r>
            <a:r>
              <a:rPr lang="en-GB" dirty="0" smtClean="0">
                <a:solidFill>
                  <a:schemeClr val="accent5"/>
                </a:solidFill>
              </a:rPr>
              <a:t>(</a:t>
            </a:r>
            <a:r>
              <a:rPr lang="en-GB" dirty="0" err="1" smtClean="0">
                <a:solidFill>
                  <a:schemeClr val="accent5"/>
                </a:solidFill>
              </a:rPr>
              <a:t>n,df</a:t>
            </a:r>
            <a:r>
              <a:rPr lang="en-GB" dirty="0">
                <a:solidFill>
                  <a:schemeClr val="accent5"/>
                </a:solidFill>
              </a:rPr>
              <a:t>) </a:t>
            </a:r>
            <a:r>
              <a:rPr lang="en-GB" dirty="0"/>
              <a:t>- </a:t>
            </a:r>
            <a:r>
              <a:rPr lang="en-GB" dirty="0" err="1" smtClean="0">
                <a:solidFill>
                  <a:schemeClr val="accent3"/>
                </a:solidFill>
              </a:rPr>
              <a:t>gera</a:t>
            </a:r>
            <a:r>
              <a:rPr lang="en-GB" dirty="0" smtClean="0">
                <a:solidFill>
                  <a:schemeClr val="accent3"/>
                </a:solidFill>
              </a:rPr>
              <a:t> um </a:t>
            </a:r>
            <a:r>
              <a:rPr lang="en-GB" dirty="0">
                <a:solidFill>
                  <a:schemeClr val="accent3"/>
                </a:solidFill>
              </a:rPr>
              <a:t>vector </a:t>
            </a:r>
            <a:r>
              <a:rPr lang="en-GB" dirty="0" smtClean="0">
                <a:solidFill>
                  <a:schemeClr val="accent3"/>
                </a:solidFill>
              </a:rPr>
              <a:t>de </a:t>
            </a:r>
            <a:r>
              <a:rPr lang="en-GB" dirty="0" err="1" smtClean="0">
                <a:solidFill>
                  <a:schemeClr val="accent3"/>
                </a:solidFill>
              </a:rPr>
              <a:t>valores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aleatorios</a:t>
            </a:r>
            <a:r>
              <a:rPr lang="en-GB" dirty="0" smtClean="0">
                <a:solidFill>
                  <a:schemeClr val="accent3"/>
                </a:solidFill>
              </a:rPr>
              <a:t> que </a:t>
            </a:r>
            <a:r>
              <a:rPr lang="en-GB" dirty="0" err="1" smtClean="0">
                <a:solidFill>
                  <a:schemeClr val="accent3"/>
                </a:solidFill>
              </a:rPr>
              <a:t>seguem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uma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solidFill>
                  <a:schemeClr val="accent3"/>
                </a:solidFill>
              </a:rPr>
              <a:t>distribuição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tStudent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para um </a:t>
            </a:r>
            <a:r>
              <a:rPr lang="en-GB" dirty="0" err="1" smtClean="0">
                <a:solidFill>
                  <a:schemeClr val="accent3"/>
                </a:solidFill>
              </a:rPr>
              <a:t>vetor</a:t>
            </a:r>
            <a:r>
              <a:rPr lang="en-GB" dirty="0" smtClean="0">
                <a:solidFill>
                  <a:schemeClr val="accent3"/>
                </a:solidFill>
              </a:rPr>
              <a:t> de </a:t>
            </a:r>
            <a:r>
              <a:rPr lang="en-GB" dirty="0" err="1" smtClean="0">
                <a:solidFill>
                  <a:schemeClr val="accent3"/>
                </a:solidFill>
              </a:rPr>
              <a:t>domensão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3"/>
                </a:solidFill>
              </a:rPr>
              <a:t>n e </a:t>
            </a:r>
            <a:r>
              <a:rPr lang="en-GB" dirty="0" err="1">
                <a:solidFill>
                  <a:schemeClr val="accent3"/>
                </a:solidFill>
              </a:rPr>
              <a:t>df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graus</a:t>
            </a:r>
            <a:r>
              <a:rPr lang="en-GB" dirty="0">
                <a:solidFill>
                  <a:schemeClr val="accent3"/>
                </a:solidFill>
              </a:rPr>
              <a:t> de </a:t>
            </a:r>
            <a:r>
              <a:rPr lang="en-GB" dirty="0" err="1">
                <a:solidFill>
                  <a:schemeClr val="accent3"/>
                </a:solidFill>
              </a:rPr>
              <a:t>liberdade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59696" y="5733256"/>
            <a:ext cx="847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0000FF"/>
                </a:solidFill>
              </a:rPr>
              <a:t>https://www.statology.org/working-with-the-student-t-distribution-in-r-dt-qt-pt-rt/</a:t>
            </a:r>
          </a:p>
        </p:txBody>
      </p:sp>
    </p:spTree>
    <p:extLst>
      <p:ext uri="{BB962C8B-B14F-4D97-AF65-F5344CB8AC3E}">
        <p14:creationId xmlns:p14="http://schemas.microsoft.com/office/powerpoint/2010/main" val="364966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2298-1FC8-4DFD-95A2-21681A2B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t-</a:t>
            </a:r>
            <a:r>
              <a:rPr lang="pt-PT" dirty="0" err="1" smtClean="0"/>
              <a:t>Student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26425-E4AA-4174-958E-0ACE9B551A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11518" r="7614" b="7855"/>
          <a:stretch/>
        </p:blipFill>
        <p:spPr>
          <a:xfrm>
            <a:off x="6240016" y="980728"/>
            <a:ext cx="5446672" cy="46495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1C7A-22DD-41BE-8B1C-A8439BD6E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GB" dirty="0"/>
              <a:t>x &lt;- </a:t>
            </a:r>
            <a:r>
              <a:rPr lang="en-GB" dirty="0" err="1">
                <a:solidFill>
                  <a:schemeClr val="accent5"/>
                </a:solidFill>
              </a:rPr>
              <a:t>seq</a:t>
            </a:r>
            <a:r>
              <a:rPr lang="en-GB" dirty="0">
                <a:solidFill>
                  <a:schemeClr val="accent5"/>
                </a:solidFill>
              </a:rPr>
              <a:t>(-4, 4, length=100)</a:t>
            </a:r>
          </a:p>
          <a:p>
            <a:pPr lvl="1"/>
            <a:r>
              <a:rPr lang="es-ES" dirty="0"/>
              <a:t>y &lt;- </a:t>
            </a:r>
            <a:r>
              <a:rPr lang="es-ES" dirty="0" err="1">
                <a:solidFill>
                  <a:schemeClr val="accent5"/>
                </a:solidFill>
              </a:rPr>
              <a:t>dt</a:t>
            </a:r>
            <a:r>
              <a:rPr lang="es-ES" dirty="0">
                <a:solidFill>
                  <a:schemeClr val="accent5"/>
                </a:solidFill>
              </a:rPr>
              <a:t>(x = x, </a:t>
            </a:r>
            <a:r>
              <a:rPr lang="es-ES" dirty="0" err="1">
                <a:solidFill>
                  <a:schemeClr val="accent5"/>
                </a:solidFill>
              </a:rPr>
              <a:t>df</a:t>
            </a:r>
            <a:r>
              <a:rPr lang="es-ES" dirty="0">
                <a:solidFill>
                  <a:schemeClr val="accent5"/>
                </a:solidFill>
              </a:rPr>
              <a:t> = 20)</a:t>
            </a:r>
          </a:p>
          <a:p>
            <a:pPr lvl="1"/>
            <a:r>
              <a:rPr lang="en-GB" dirty="0">
                <a:solidFill>
                  <a:schemeClr val="accent5"/>
                </a:solidFill>
              </a:rPr>
              <a:t>plot(</a:t>
            </a:r>
            <a:r>
              <a:rPr lang="en-GB" dirty="0" err="1">
                <a:solidFill>
                  <a:schemeClr val="accent5"/>
                </a:solidFill>
              </a:rPr>
              <a:t>x,y</a:t>
            </a:r>
            <a:r>
              <a:rPr lang="en-GB" dirty="0">
                <a:solidFill>
                  <a:schemeClr val="accent5"/>
                </a:solidFill>
              </a:rPr>
              <a:t>, type = "l", </a:t>
            </a:r>
            <a:r>
              <a:rPr lang="en-GB" dirty="0" err="1">
                <a:solidFill>
                  <a:schemeClr val="accent5"/>
                </a:solidFill>
              </a:rPr>
              <a:t>lwd</a:t>
            </a:r>
            <a:r>
              <a:rPr lang="en-GB" dirty="0">
                <a:solidFill>
                  <a:schemeClr val="accent5"/>
                </a:solidFill>
              </a:rPr>
              <a:t> = 2, axes = FALSE, </a:t>
            </a:r>
            <a:r>
              <a:rPr lang="en-GB" dirty="0" err="1">
                <a:solidFill>
                  <a:schemeClr val="accent5"/>
                </a:solidFill>
              </a:rPr>
              <a:t>xlab</a:t>
            </a:r>
            <a:r>
              <a:rPr lang="en-GB" dirty="0">
                <a:solidFill>
                  <a:schemeClr val="accent5"/>
                </a:solidFill>
              </a:rPr>
              <a:t> = "", </a:t>
            </a:r>
            <a:r>
              <a:rPr lang="en-GB" dirty="0" err="1">
                <a:solidFill>
                  <a:schemeClr val="accent5"/>
                </a:solidFill>
              </a:rPr>
              <a:t>ylab</a:t>
            </a:r>
            <a:r>
              <a:rPr lang="en-GB" dirty="0">
                <a:solidFill>
                  <a:schemeClr val="accent5"/>
                </a:solidFill>
              </a:rPr>
              <a:t> = "")</a:t>
            </a:r>
          </a:p>
          <a:p>
            <a:pPr lvl="1"/>
            <a:r>
              <a:rPr lang="en-GB" dirty="0">
                <a:solidFill>
                  <a:schemeClr val="accent5"/>
                </a:solidFill>
              </a:rPr>
              <a:t>axis(1, at = -3:3, labels = c("-3s", "-2s", "-1s", "mean", "1s", "2s", "3s"))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pt-PT" dirty="0"/>
          </a:p>
          <a:p>
            <a:endParaRPr lang="en-GB" dirty="0"/>
          </a:p>
          <a:p>
            <a:pPr marL="2286000" lvl="5" indent="0" algn="r">
              <a:buNone/>
            </a:pPr>
            <a:r>
              <a:rPr lang="en-GB" dirty="0">
                <a:hlinkClick r:id="rId3"/>
              </a:rPr>
              <a:t>https://www.statology.org/working-with-the-student-t-distribution-in-r-dt-qt-pt-rt/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59259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3C27E0-F273-48CA-B14C-CB95D6FF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Crie as suas próprias funções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3503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BCEE-AFBA-43FB-8D04-E8900468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Como criar uma função no 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164E-6D5A-4131-B08C-19C5E299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Primeiro escolha um nome para a função (tem de ser diferente do nome das funções implícitas existentes no R)</a:t>
            </a:r>
            <a:endParaRPr lang="pt-PT" dirty="0"/>
          </a:p>
          <a:p>
            <a:pPr lvl="1"/>
            <a:r>
              <a:rPr lang="pt-PT" dirty="0" err="1">
                <a:solidFill>
                  <a:schemeClr val="accent5"/>
                </a:solidFill>
              </a:rPr>
              <a:t>FunctionName</a:t>
            </a:r>
            <a:r>
              <a:rPr lang="pt-PT" dirty="0">
                <a:solidFill>
                  <a:schemeClr val="accent5"/>
                </a:solidFill>
              </a:rPr>
              <a:t> &lt;- </a:t>
            </a:r>
            <a:r>
              <a:rPr lang="pt-PT" dirty="0" err="1">
                <a:solidFill>
                  <a:schemeClr val="accent5"/>
                </a:solidFill>
              </a:rPr>
              <a:t>function</a:t>
            </a:r>
            <a:r>
              <a:rPr lang="pt-PT" dirty="0">
                <a:solidFill>
                  <a:schemeClr val="accent5"/>
                </a:solidFill>
              </a:rPr>
              <a:t> (</a:t>
            </a:r>
            <a:r>
              <a:rPr lang="pt-PT" dirty="0" err="1">
                <a:solidFill>
                  <a:schemeClr val="accent5"/>
                </a:solidFill>
              </a:rPr>
              <a:t>arguments</a:t>
            </a:r>
            <a:r>
              <a:rPr lang="pt-PT" dirty="0">
                <a:solidFill>
                  <a:schemeClr val="accent5"/>
                </a:solidFill>
              </a:rPr>
              <a:t>) {</a:t>
            </a:r>
          </a:p>
          <a:p>
            <a:pPr marL="457200" lvl="1" indent="0">
              <a:buNone/>
            </a:pPr>
            <a:r>
              <a:rPr lang="pt-PT" dirty="0">
                <a:solidFill>
                  <a:schemeClr val="accent5"/>
                </a:solidFill>
              </a:rPr>
              <a:t>       </a:t>
            </a:r>
            <a:r>
              <a:rPr lang="pt-PT" dirty="0" err="1">
                <a:solidFill>
                  <a:schemeClr val="accent5"/>
                </a:solidFill>
              </a:rPr>
              <a:t>code</a:t>
            </a:r>
            <a:r>
              <a:rPr lang="pt-PT" dirty="0">
                <a:solidFill>
                  <a:schemeClr val="accent5"/>
                </a:solidFill>
              </a:rPr>
              <a:t> for </a:t>
            </a:r>
            <a:r>
              <a:rPr lang="pt-PT" dirty="0" err="1">
                <a:solidFill>
                  <a:schemeClr val="accent5"/>
                </a:solidFill>
              </a:rPr>
              <a:t>the</a:t>
            </a:r>
            <a:r>
              <a:rPr lang="pt-PT" dirty="0">
                <a:solidFill>
                  <a:schemeClr val="accent5"/>
                </a:solidFill>
              </a:rPr>
              <a:t> </a:t>
            </a:r>
            <a:r>
              <a:rPr lang="pt-PT" dirty="0" err="1">
                <a:solidFill>
                  <a:schemeClr val="accent5"/>
                </a:solidFill>
              </a:rPr>
              <a:t>function</a:t>
            </a:r>
            <a:endParaRPr lang="pt-PT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r>
              <a:rPr lang="pt-PT" dirty="0">
                <a:solidFill>
                  <a:schemeClr val="accent5"/>
                </a:solidFill>
              </a:rPr>
              <a:t>       </a:t>
            </a:r>
            <a:r>
              <a:rPr lang="pt-PT" dirty="0" err="1">
                <a:solidFill>
                  <a:schemeClr val="accent5"/>
                </a:solidFill>
              </a:rPr>
              <a:t>return</a:t>
            </a:r>
            <a:r>
              <a:rPr lang="pt-PT" dirty="0">
                <a:solidFill>
                  <a:schemeClr val="accent5"/>
                </a:solidFill>
              </a:rPr>
              <a:t> (</a:t>
            </a:r>
            <a:r>
              <a:rPr lang="pt-PT" dirty="0" err="1">
                <a:solidFill>
                  <a:schemeClr val="accent5"/>
                </a:solidFill>
              </a:rPr>
              <a:t>function</a:t>
            </a:r>
            <a:r>
              <a:rPr lang="pt-PT" dirty="0">
                <a:solidFill>
                  <a:schemeClr val="accent5"/>
                </a:solidFill>
              </a:rPr>
              <a:t> output, </a:t>
            </a:r>
            <a:r>
              <a:rPr lang="pt-PT" dirty="0" err="1">
                <a:solidFill>
                  <a:schemeClr val="accent5"/>
                </a:solidFill>
              </a:rPr>
              <a:t>usually</a:t>
            </a:r>
            <a:r>
              <a:rPr lang="pt-PT" dirty="0">
                <a:solidFill>
                  <a:schemeClr val="accent5"/>
                </a:solidFill>
              </a:rPr>
              <a:t> a </a:t>
            </a:r>
            <a:r>
              <a:rPr lang="pt-PT" dirty="0" err="1">
                <a:solidFill>
                  <a:schemeClr val="accent5"/>
                </a:solidFill>
              </a:rPr>
              <a:t>list</a:t>
            </a:r>
            <a:r>
              <a:rPr lang="pt-PT" dirty="0">
                <a:solidFill>
                  <a:schemeClr val="accent5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pt-PT" dirty="0">
                <a:solidFill>
                  <a:schemeClr val="accent5"/>
                </a:solidFill>
              </a:rPr>
              <a:t>}</a:t>
            </a:r>
          </a:p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0515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3C27E0-F273-48CA-B14C-CB95D6FF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Gráficos no </a:t>
            </a:r>
            <a:r>
              <a:rPr lang="pt-PT" dirty="0"/>
              <a:t>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0307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BCEE-AFBA-43FB-8D04-E8900468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Funções relacionadas com gráficos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164E-6D5A-4131-B08C-19C5E299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>
                <a:solidFill>
                  <a:schemeClr val="accent5"/>
                </a:solidFill>
              </a:rPr>
              <a:t>par(mar, </a:t>
            </a:r>
            <a:r>
              <a:rPr lang="en-GB" i="1" dirty="0" err="1">
                <a:solidFill>
                  <a:schemeClr val="accent5"/>
                </a:solidFill>
              </a:rPr>
              <a:t>mgp</a:t>
            </a:r>
            <a:r>
              <a:rPr lang="en-GB" i="1" dirty="0">
                <a:solidFill>
                  <a:schemeClr val="accent5"/>
                </a:solidFill>
              </a:rPr>
              <a:t>, las)</a:t>
            </a:r>
          </a:p>
          <a:p>
            <a:pPr lvl="1"/>
            <a:r>
              <a:rPr lang="en-GB" dirty="0">
                <a:solidFill>
                  <a:schemeClr val="accent5"/>
                </a:solidFill>
              </a:rPr>
              <a:t>par(mar=c(5.1, 4.1, 4.1, 2.1), </a:t>
            </a:r>
            <a:r>
              <a:rPr lang="en-GB" dirty="0" err="1">
                <a:solidFill>
                  <a:schemeClr val="accent5"/>
                </a:solidFill>
              </a:rPr>
              <a:t>mgp</a:t>
            </a:r>
            <a:r>
              <a:rPr lang="en-GB" dirty="0">
                <a:solidFill>
                  <a:schemeClr val="accent5"/>
                </a:solidFill>
              </a:rPr>
              <a:t>=c(3, 1, 0), las=0)</a:t>
            </a:r>
          </a:p>
          <a:p>
            <a:pPr lvl="2"/>
            <a:r>
              <a:rPr lang="en-GB" dirty="0"/>
              <a:t>mar – </a:t>
            </a:r>
            <a:r>
              <a:rPr lang="en-GB" dirty="0" err="1" smtClean="0"/>
              <a:t>vetor</a:t>
            </a:r>
            <a:r>
              <a:rPr lang="en-GB" dirty="0" smtClean="0"/>
              <a:t> </a:t>
            </a:r>
            <a:r>
              <a:rPr lang="en-GB" dirty="0" err="1" smtClean="0"/>
              <a:t>numérico</a:t>
            </a:r>
            <a:r>
              <a:rPr lang="en-GB" dirty="0" smtClean="0"/>
              <a:t> de dim. </a:t>
            </a:r>
            <a:r>
              <a:rPr lang="en-GB" dirty="0"/>
              <a:t>4</a:t>
            </a:r>
            <a:r>
              <a:rPr lang="en-GB" dirty="0" smtClean="0"/>
              <a:t>, que define o </a:t>
            </a:r>
            <a:r>
              <a:rPr lang="en-GB" dirty="0" err="1" smtClean="0"/>
              <a:t>tamanho</a:t>
            </a:r>
            <a:r>
              <a:rPr lang="en-GB" dirty="0" smtClean="0"/>
              <a:t> das </a:t>
            </a:r>
            <a:r>
              <a:rPr lang="en-GB" dirty="0" err="1" smtClean="0"/>
              <a:t>margens</a:t>
            </a:r>
            <a:r>
              <a:rPr lang="en-GB" dirty="0" smtClean="0"/>
              <a:t> pela </a:t>
            </a:r>
            <a:r>
              <a:rPr lang="en-GB" dirty="0" err="1" smtClean="0"/>
              <a:t>seguinte</a:t>
            </a:r>
            <a:r>
              <a:rPr lang="en-GB" dirty="0" smtClean="0"/>
              <a:t> </a:t>
            </a:r>
            <a:r>
              <a:rPr lang="en-GB" dirty="0" err="1" smtClean="0"/>
              <a:t>ordem</a:t>
            </a:r>
            <a:r>
              <a:rPr lang="en-GB" dirty="0" smtClean="0"/>
              <a:t>: base, </a:t>
            </a:r>
            <a:r>
              <a:rPr lang="en-GB" dirty="0" err="1" smtClean="0"/>
              <a:t>esquerda</a:t>
            </a:r>
            <a:r>
              <a:rPr lang="en-GB" dirty="0" smtClean="0"/>
              <a:t>, </a:t>
            </a:r>
            <a:r>
              <a:rPr lang="en-GB" dirty="0" err="1" smtClean="0"/>
              <a:t>topo</a:t>
            </a:r>
            <a:r>
              <a:rPr lang="en-GB" dirty="0" smtClean="0"/>
              <a:t>, </a:t>
            </a:r>
            <a:r>
              <a:rPr lang="en-GB" dirty="0"/>
              <a:t>and </a:t>
            </a:r>
            <a:r>
              <a:rPr lang="en-GB" dirty="0" err="1" smtClean="0"/>
              <a:t>direita</a:t>
            </a:r>
            <a:r>
              <a:rPr lang="en-GB" dirty="0" smtClean="0"/>
              <a:t>; o </a:t>
            </a:r>
            <a:r>
              <a:rPr lang="en-GB" dirty="0"/>
              <a:t>default </a:t>
            </a:r>
            <a:r>
              <a:rPr lang="en-GB" dirty="0" smtClean="0"/>
              <a:t>é </a:t>
            </a:r>
            <a:r>
              <a:rPr lang="en-GB" dirty="0"/>
              <a:t>c(5.1, 4.1, 4.1, 2.1)</a:t>
            </a:r>
          </a:p>
          <a:p>
            <a:pPr lvl="2"/>
            <a:r>
              <a:rPr lang="en-GB" dirty="0" err="1"/>
              <a:t>mgp</a:t>
            </a:r>
            <a:r>
              <a:rPr lang="en-GB" dirty="0"/>
              <a:t> – </a:t>
            </a:r>
            <a:r>
              <a:rPr lang="en-GB" dirty="0" err="1"/>
              <a:t>vetor</a:t>
            </a:r>
            <a:r>
              <a:rPr lang="en-GB" dirty="0"/>
              <a:t> </a:t>
            </a:r>
            <a:r>
              <a:rPr lang="en-GB" dirty="0" err="1"/>
              <a:t>numérico</a:t>
            </a:r>
            <a:r>
              <a:rPr lang="en-GB" dirty="0"/>
              <a:t> de dim. </a:t>
            </a:r>
            <a:r>
              <a:rPr lang="en-GB" dirty="0" smtClean="0"/>
              <a:t>3, que define a </a:t>
            </a:r>
            <a:r>
              <a:rPr lang="en-GB" dirty="0" err="1" smtClean="0"/>
              <a:t>localização</a:t>
            </a:r>
            <a:r>
              <a:rPr lang="en-GB" dirty="0" smtClean="0"/>
              <a:t> das labels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eixos</a:t>
            </a:r>
            <a:r>
              <a:rPr lang="en-GB" dirty="0" smtClean="0"/>
              <a:t> </a:t>
            </a:r>
            <a:r>
              <a:rPr lang="en-GB" dirty="0" err="1" smtClean="0"/>
              <a:t>relativamente</a:t>
            </a:r>
            <a:r>
              <a:rPr lang="en-GB" dirty="0" smtClean="0"/>
              <a:t> à </a:t>
            </a:r>
            <a:r>
              <a:rPr lang="en-GB" dirty="0" err="1" smtClean="0"/>
              <a:t>janela</a:t>
            </a:r>
            <a:r>
              <a:rPr lang="en-GB" dirty="0" smtClean="0"/>
              <a:t> interior da </a:t>
            </a:r>
            <a:r>
              <a:rPr lang="en-GB" dirty="0" err="1" smtClean="0"/>
              <a:t>área</a:t>
            </a:r>
            <a:r>
              <a:rPr lang="en-GB" dirty="0" smtClean="0"/>
              <a:t> do </a:t>
            </a:r>
            <a:r>
              <a:rPr lang="en-GB" dirty="0" err="1" smtClean="0"/>
              <a:t>gráfico</a:t>
            </a:r>
            <a:r>
              <a:rPr lang="en-GB" dirty="0" smtClean="0"/>
              <a:t>. O 1º </a:t>
            </a:r>
            <a:r>
              <a:rPr lang="en-GB" dirty="0" err="1" smtClean="0"/>
              <a:t>valor</a:t>
            </a:r>
            <a:r>
              <a:rPr lang="en-GB" dirty="0" smtClean="0"/>
              <a:t> </a:t>
            </a:r>
            <a:r>
              <a:rPr lang="en-GB" dirty="0" err="1" smtClean="0"/>
              <a:t>representa</a:t>
            </a:r>
            <a:r>
              <a:rPr lang="en-GB" dirty="0" smtClean="0"/>
              <a:t> a </a:t>
            </a:r>
            <a:r>
              <a:rPr lang="en-GB" dirty="0" err="1" smtClean="0"/>
              <a:t>localização</a:t>
            </a:r>
            <a:r>
              <a:rPr lang="en-GB" dirty="0" smtClean="0"/>
              <a:t> das labels (</a:t>
            </a:r>
            <a:r>
              <a:rPr lang="en-GB" dirty="0"/>
              <a:t>i.e. </a:t>
            </a:r>
            <a:r>
              <a:rPr lang="en-GB" dirty="0" err="1"/>
              <a:t>xlab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/>
              <a:t>ylab</a:t>
            </a:r>
            <a:r>
              <a:rPr lang="en-GB" dirty="0"/>
              <a:t> in plot), </a:t>
            </a:r>
            <a:r>
              <a:rPr lang="en-GB" dirty="0" smtClean="0"/>
              <a:t>o 2º as </a:t>
            </a:r>
            <a:r>
              <a:rPr lang="en-GB" dirty="0" err="1" smtClean="0"/>
              <a:t>marcas</a:t>
            </a:r>
            <a:r>
              <a:rPr lang="en-GB" dirty="0" smtClean="0"/>
              <a:t> das labels</a:t>
            </a:r>
            <a:r>
              <a:rPr lang="en-GB" dirty="0"/>
              <a:t>, </a:t>
            </a:r>
            <a:r>
              <a:rPr lang="en-GB" dirty="0" smtClean="0"/>
              <a:t>e o 3º as </a:t>
            </a:r>
            <a:r>
              <a:rPr lang="en-GB" dirty="0" err="1" smtClean="0"/>
              <a:t>marcas</a:t>
            </a:r>
            <a:r>
              <a:rPr lang="en-GB" dirty="0" smtClean="0"/>
              <a:t>; </a:t>
            </a:r>
            <a:r>
              <a:rPr lang="en-GB" dirty="0"/>
              <a:t>o default é c(3, 1, 0)</a:t>
            </a:r>
          </a:p>
          <a:p>
            <a:pPr lvl="2"/>
            <a:r>
              <a:rPr lang="en-GB" dirty="0"/>
              <a:t>las – </a:t>
            </a:r>
            <a:r>
              <a:rPr lang="en-GB" dirty="0" err="1" smtClean="0"/>
              <a:t>Valor</a:t>
            </a:r>
            <a:r>
              <a:rPr lang="en-GB" dirty="0" smtClean="0"/>
              <a:t> </a:t>
            </a:r>
            <a:r>
              <a:rPr lang="en-GB" dirty="0" err="1" smtClean="0"/>
              <a:t>numérico</a:t>
            </a:r>
            <a:r>
              <a:rPr lang="en-GB" dirty="0" smtClean="0"/>
              <a:t> que </a:t>
            </a:r>
            <a:r>
              <a:rPr lang="en-GB" dirty="0" err="1" smtClean="0"/>
              <a:t>indica</a:t>
            </a:r>
            <a:r>
              <a:rPr lang="en-GB" dirty="0" smtClean="0"/>
              <a:t> a </a:t>
            </a:r>
            <a:r>
              <a:rPr lang="en-GB" dirty="0" err="1" smtClean="0"/>
              <a:t>orientação</a:t>
            </a:r>
            <a:r>
              <a:rPr lang="en-GB" dirty="0" smtClean="0"/>
              <a:t> das </a:t>
            </a:r>
            <a:r>
              <a:rPr lang="en-GB" dirty="0" err="1" smtClean="0"/>
              <a:t>marcas</a:t>
            </a:r>
            <a:r>
              <a:rPr lang="en-GB" dirty="0" smtClean="0"/>
              <a:t> das </a:t>
            </a:r>
            <a:r>
              <a:rPr lang="en-GB" dirty="0" err="1" smtClean="0"/>
              <a:t>lables</a:t>
            </a:r>
            <a:r>
              <a:rPr lang="en-GB" dirty="0" smtClean="0"/>
              <a:t> e de </a:t>
            </a:r>
            <a:r>
              <a:rPr lang="en-GB" dirty="0" err="1" smtClean="0"/>
              <a:t>qualquer</a:t>
            </a:r>
            <a:r>
              <a:rPr lang="en-GB" dirty="0" smtClean="0"/>
              <a:t> outro </a:t>
            </a:r>
            <a:r>
              <a:rPr lang="en-GB" dirty="0" err="1" smtClean="0"/>
              <a:t>texto</a:t>
            </a:r>
            <a:r>
              <a:rPr lang="en-GB" dirty="0" smtClean="0"/>
              <a:t> que se </a:t>
            </a:r>
            <a:r>
              <a:rPr lang="en-GB" dirty="0" err="1" smtClean="0"/>
              <a:t>inclua</a:t>
            </a:r>
            <a:r>
              <a:rPr lang="en-GB" dirty="0" smtClean="0"/>
              <a:t> </a:t>
            </a:r>
            <a:r>
              <a:rPr lang="en-GB" dirty="0" err="1" smtClean="0"/>
              <a:t>num</a:t>
            </a:r>
            <a:r>
              <a:rPr lang="en-GB" dirty="0" smtClean="0"/>
              <a:t> </a:t>
            </a:r>
            <a:r>
              <a:rPr lang="en-GB" dirty="0" err="1" smtClean="0"/>
              <a:t>grafico</a:t>
            </a:r>
            <a:r>
              <a:rPr lang="en-GB" dirty="0" smtClean="0"/>
              <a:t>. As </a:t>
            </a:r>
            <a:r>
              <a:rPr lang="en-GB" dirty="0" err="1" smtClean="0"/>
              <a:t>opções</a:t>
            </a:r>
            <a:r>
              <a:rPr lang="en-GB" dirty="0" smtClean="0"/>
              <a:t> </a:t>
            </a:r>
            <a:r>
              <a:rPr lang="en-GB" dirty="0" err="1" smtClean="0"/>
              <a:t>são</a:t>
            </a:r>
            <a:r>
              <a:rPr lang="en-GB" dirty="0" smtClean="0"/>
              <a:t>: The </a:t>
            </a:r>
            <a:r>
              <a:rPr lang="en-GB" dirty="0"/>
              <a:t>options are as follows: </a:t>
            </a:r>
            <a:r>
              <a:rPr lang="en-GB" dirty="0" err="1" smtClean="0"/>
              <a:t>sempre</a:t>
            </a:r>
            <a:r>
              <a:rPr lang="en-GB" dirty="0" smtClean="0"/>
              <a:t> </a:t>
            </a:r>
            <a:r>
              <a:rPr lang="en-GB" dirty="0" err="1" smtClean="0"/>
              <a:t>paralelo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eixo</a:t>
            </a:r>
            <a:r>
              <a:rPr lang="en-GB" dirty="0" smtClean="0"/>
              <a:t> (o </a:t>
            </a:r>
            <a:r>
              <a:rPr lang="en-GB" dirty="0"/>
              <a:t>default, 0), </a:t>
            </a:r>
            <a:r>
              <a:rPr lang="en-GB" dirty="0" err="1" smtClean="0"/>
              <a:t>sempre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horizontal (1</a:t>
            </a:r>
            <a:r>
              <a:rPr lang="en-GB" dirty="0"/>
              <a:t>), </a:t>
            </a:r>
            <a:r>
              <a:rPr lang="en-GB" dirty="0" err="1" smtClean="0"/>
              <a:t>sempre</a:t>
            </a:r>
            <a:r>
              <a:rPr lang="en-GB" dirty="0" smtClean="0"/>
              <a:t> perpendicular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eixo</a:t>
            </a:r>
            <a:r>
              <a:rPr lang="en-GB" dirty="0" smtClean="0"/>
              <a:t> </a:t>
            </a:r>
            <a:r>
              <a:rPr lang="en-GB" dirty="0"/>
              <a:t>(2), </a:t>
            </a:r>
            <a:r>
              <a:rPr lang="en-GB" dirty="0" smtClean="0"/>
              <a:t>e </a:t>
            </a:r>
            <a:r>
              <a:rPr lang="en-GB" dirty="0" err="1" smtClean="0"/>
              <a:t>sempre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vertical (3</a:t>
            </a:r>
            <a:r>
              <a:rPr lang="en-GB" dirty="0"/>
              <a:t>)</a:t>
            </a:r>
          </a:p>
          <a:p>
            <a:pPr lvl="1"/>
            <a:r>
              <a:rPr lang="pt-PT" i="1" dirty="0">
                <a:solidFill>
                  <a:schemeClr val="accent5"/>
                </a:solidFill>
              </a:rPr>
              <a:t>par (“mar”)</a:t>
            </a:r>
            <a:r>
              <a:rPr lang="pt-PT" dirty="0"/>
              <a:t>,</a:t>
            </a:r>
            <a:r>
              <a:rPr lang="pt-PT" dirty="0">
                <a:solidFill>
                  <a:schemeClr val="accent5"/>
                </a:solidFill>
              </a:rPr>
              <a:t> </a:t>
            </a:r>
            <a:r>
              <a:rPr lang="pt-PT" i="1" dirty="0">
                <a:solidFill>
                  <a:schemeClr val="accent5"/>
                </a:solidFill>
              </a:rPr>
              <a:t>par(“</a:t>
            </a:r>
            <a:r>
              <a:rPr lang="pt-PT" i="1" dirty="0" err="1">
                <a:solidFill>
                  <a:schemeClr val="accent5"/>
                </a:solidFill>
              </a:rPr>
              <a:t>mgp</a:t>
            </a:r>
            <a:r>
              <a:rPr lang="pt-PT" i="1" dirty="0">
                <a:solidFill>
                  <a:schemeClr val="accent5"/>
                </a:solidFill>
              </a:rPr>
              <a:t>”)</a:t>
            </a:r>
            <a:r>
              <a:rPr lang="pt-PT" dirty="0"/>
              <a:t>,</a:t>
            </a:r>
            <a:r>
              <a:rPr lang="pt-PT" dirty="0">
                <a:solidFill>
                  <a:schemeClr val="accent5"/>
                </a:solidFill>
              </a:rPr>
              <a:t> </a:t>
            </a:r>
            <a:r>
              <a:rPr lang="pt-PT" i="1" dirty="0">
                <a:solidFill>
                  <a:schemeClr val="accent5"/>
                </a:solidFill>
              </a:rPr>
              <a:t>par(“las”)</a:t>
            </a:r>
            <a:r>
              <a:rPr lang="pt-PT" dirty="0">
                <a:solidFill>
                  <a:schemeClr val="accent5"/>
                </a:solidFill>
              </a:rPr>
              <a:t> </a:t>
            </a:r>
            <a:r>
              <a:rPr lang="en-US" dirty="0" err="1" smtClean="0"/>
              <a:t>mostram</a:t>
            </a:r>
            <a:r>
              <a:rPr lang="en-US" dirty="0" smtClean="0"/>
              <a:t> o valor </a:t>
            </a:r>
            <a:r>
              <a:rPr lang="en-US" dirty="0" err="1" smtClean="0"/>
              <a:t>corrente</a:t>
            </a:r>
            <a:r>
              <a:rPr lang="en-US" dirty="0" smtClean="0"/>
              <a:t> dos </a:t>
            </a:r>
            <a:r>
              <a:rPr lang="en-US" dirty="0" err="1" smtClean="0"/>
              <a:t>parametros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886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BCEE-AFBA-43FB-8D04-E8900468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Funções relacionadas com gráficos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164E-6D5A-4131-B08C-19C5E2993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38454"/>
            <a:ext cx="5808645" cy="5001419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accent5"/>
                </a:solidFill>
              </a:rPr>
              <a:t>par(</a:t>
            </a:r>
            <a:r>
              <a:rPr lang="en-GB" i="1" dirty="0" err="1">
                <a:solidFill>
                  <a:schemeClr val="accent5"/>
                </a:solidFill>
              </a:rPr>
              <a:t>mfrow</a:t>
            </a:r>
            <a:r>
              <a:rPr lang="en-GB" i="1" dirty="0">
                <a:solidFill>
                  <a:schemeClr val="accent5"/>
                </a:solidFill>
              </a:rPr>
              <a:t>= par(</a:t>
            </a:r>
            <a:r>
              <a:rPr lang="en-GB" i="1" dirty="0" err="1">
                <a:solidFill>
                  <a:schemeClr val="accent5"/>
                </a:solidFill>
              </a:rPr>
              <a:t>mfrow</a:t>
            </a:r>
            <a:r>
              <a:rPr lang="en-GB" i="1" dirty="0">
                <a:solidFill>
                  <a:schemeClr val="accent5"/>
                </a:solidFill>
              </a:rPr>
              <a:t>=c(2,2))</a:t>
            </a:r>
          </a:p>
          <a:p>
            <a:pPr lvl="1"/>
            <a:r>
              <a:rPr lang="pt-PT" dirty="0" smtClean="0"/>
              <a:t>C</a:t>
            </a:r>
            <a:r>
              <a:rPr lang="en-GB" dirty="0" smtClean="0"/>
              <a:t>ria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matriz</a:t>
            </a:r>
            <a:r>
              <a:rPr lang="en-GB" dirty="0" smtClean="0"/>
              <a:t> 2x2 para 4 </a:t>
            </a:r>
            <a:r>
              <a:rPr lang="en-GB" dirty="0" err="1" smtClean="0"/>
              <a:t>gráficos</a:t>
            </a:r>
            <a:endParaRPr lang="en-GB" dirty="0" smtClean="0"/>
          </a:p>
          <a:p>
            <a:pPr lvl="1"/>
            <a:r>
              <a:rPr lang="en-GB" dirty="0" err="1" smtClean="0"/>
              <a:t>Seguem</a:t>
            </a:r>
            <a:r>
              <a:rPr lang="en-GB" dirty="0" smtClean="0"/>
              <a:t>-se 4 </a:t>
            </a:r>
            <a:r>
              <a:rPr lang="en-GB" dirty="0" err="1" smtClean="0"/>
              <a:t>blocos</a:t>
            </a:r>
            <a:r>
              <a:rPr lang="en-GB" dirty="0" smtClean="0"/>
              <a:t> de </a:t>
            </a:r>
            <a:r>
              <a:rPr lang="en-GB" dirty="0" err="1" smtClean="0"/>
              <a:t>codigo</a:t>
            </a:r>
            <a:r>
              <a:rPr lang="en-GB" dirty="0" smtClean="0"/>
              <a:t> 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bloco</a:t>
            </a:r>
            <a:r>
              <a:rPr lang="en-GB" dirty="0" smtClean="0"/>
              <a:t> de </a:t>
            </a:r>
            <a:r>
              <a:rPr lang="en-GB" dirty="0" err="1" smtClean="0"/>
              <a:t>código</a:t>
            </a:r>
            <a:r>
              <a:rPr lang="en-GB" dirty="0" smtClean="0"/>
              <a:t> </a:t>
            </a:r>
            <a:r>
              <a:rPr lang="en-GB" dirty="0" err="1" smtClean="0"/>
              <a:t>cria</a:t>
            </a:r>
            <a:r>
              <a:rPr lang="en-GB" dirty="0" smtClean="0"/>
              <a:t> um </a:t>
            </a:r>
            <a:r>
              <a:rPr lang="en-GB" dirty="0" err="1" smtClean="0"/>
              <a:t>gráfico</a:t>
            </a:r>
            <a:r>
              <a:rPr lang="en-GB" dirty="0" smtClean="0"/>
              <a:t> que </a:t>
            </a:r>
            <a:r>
              <a:rPr lang="en-GB" dirty="0" err="1" smtClean="0"/>
              <a:t>vai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distribuido</a:t>
            </a:r>
            <a:r>
              <a:rPr lang="en-GB" dirty="0" smtClean="0"/>
              <a:t> pela </a:t>
            </a:r>
            <a:r>
              <a:rPr lang="en-GB" dirty="0" err="1" smtClean="0"/>
              <a:t>ordem</a:t>
            </a:r>
            <a:r>
              <a:rPr lang="en-GB" dirty="0" smtClean="0"/>
              <a:t> </a:t>
            </a:r>
            <a:r>
              <a:rPr lang="en-GB" dirty="0" err="1" smtClean="0"/>
              <a:t>indicada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figura</a:t>
            </a:r>
            <a:r>
              <a:rPr lang="en-GB" dirty="0" smtClean="0"/>
              <a:t> 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fr-FR" i="1" dirty="0" smtClean="0">
                <a:solidFill>
                  <a:schemeClr val="accent5"/>
                </a:solidFill>
              </a:rPr>
              <a:t>par(</a:t>
            </a:r>
            <a:r>
              <a:rPr lang="fr-FR" i="1" dirty="0" err="1" smtClean="0">
                <a:solidFill>
                  <a:schemeClr val="accent5"/>
                </a:solidFill>
              </a:rPr>
              <a:t>mfrow</a:t>
            </a:r>
            <a:r>
              <a:rPr lang="fr-FR" i="1" dirty="0">
                <a:solidFill>
                  <a:schemeClr val="accent5"/>
                </a:solidFill>
              </a:rPr>
              <a:t>= par(</a:t>
            </a:r>
            <a:r>
              <a:rPr lang="fr-FR" i="1" dirty="0" err="1">
                <a:solidFill>
                  <a:schemeClr val="accent5"/>
                </a:solidFill>
              </a:rPr>
              <a:t>mfrow</a:t>
            </a:r>
            <a:r>
              <a:rPr lang="fr-FR" i="1" dirty="0">
                <a:solidFill>
                  <a:schemeClr val="accent5"/>
                </a:solidFill>
              </a:rPr>
              <a:t>=c(1,1))</a:t>
            </a:r>
          </a:p>
          <a:p>
            <a:pPr lvl="1"/>
            <a:r>
              <a:rPr lang="en-US" dirty="0" smtClean="0"/>
              <a:t>Volta à forma original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1063974"/>
            <a:ext cx="2448272" cy="21832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44072" y="1988840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# Plot 1</a:t>
            </a:r>
          </a:p>
          <a:p>
            <a:r>
              <a:rPr lang="en-US" dirty="0" err="1">
                <a:solidFill>
                  <a:schemeClr val="accent5"/>
                </a:solidFill>
              </a:rPr>
              <a:t>hist</a:t>
            </a:r>
            <a:r>
              <a:rPr lang="en-US" dirty="0">
                <a:solidFill>
                  <a:schemeClr val="accent5"/>
                </a:solidFill>
              </a:rPr>
              <a:t>(</a:t>
            </a:r>
            <a:r>
              <a:rPr lang="en-US" dirty="0" err="1">
                <a:solidFill>
                  <a:schemeClr val="accent5"/>
                </a:solidFill>
              </a:rPr>
              <a:t>rnorm</a:t>
            </a:r>
            <a:r>
              <a:rPr lang="en-US" dirty="0">
                <a:solidFill>
                  <a:schemeClr val="accent5"/>
                </a:solidFill>
              </a:rPr>
              <a:t>(100))</a:t>
            </a:r>
          </a:p>
          <a:p>
            <a:endParaRPr lang="en-US" dirty="0"/>
          </a:p>
          <a:p>
            <a:r>
              <a:rPr lang="en-US" i="1" dirty="0"/>
              <a:t># Plot 2</a:t>
            </a:r>
          </a:p>
          <a:p>
            <a:r>
              <a:rPr lang="en-US" dirty="0">
                <a:solidFill>
                  <a:schemeClr val="accent5"/>
                </a:solidFill>
              </a:rPr>
              <a:t>plot(</a:t>
            </a:r>
            <a:r>
              <a:rPr lang="en-US" dirty="0" err="1">
                <a:solidFill>
                  <a:schemeClr val="accent5"/>
                </a:solidFill>
              </a:rPr>
              <a:t>pirates$weight</a:t>
            </a:r>
            <a:r>
              <a:rPr lang="en-US" dirty="0">
                <a:solidFill>
                  <a:schemeClr val="accent5"/>
                </a:solidFill>
              </a:rPr>
              <a:t>, </a:t>
            </a:r>
          </a:p>
          <a:p>
            <a:r>
              <a:rPr lang="en-US" dirty="0">
                <a:solidFill>
                  <a:schemeClr val="accent5"/>
                </a:solidFill>
              </a:rPr>
              <a:t>     </a:t>
            </a:r>
            <a:r>
              <a:rPr lang="en-US" dirty="0" err="1">
                <a:solidFill>
                  <a:schemeClr val="accent5"/>
                </a:solidFill>
              </a:rPr>
              <a:t>pirates$height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 err="1">
                <a:solidFill>
                  <a:schemeClr val="accent5"/>
                </a:solidFill>
              </a:rPr>
              <a:t>pch</a:t>
            </a:r>
            <a:r>
              <a:rPr lang="en-US" dirty="0">
                <a:solidFill>
                  <a:schemeClr val="accent5"/>
                </a:solidFill>
              </a:rPr>
              <a:t> = 16, col = gray(.3, .1))</a:t>
            </a:r>
          </a:p>
          <a:p>
            <a:endParaRPr lang="en-US" dirty="0"/>
          </a:p>
          <a:p>
            <a:r>
              <a:rPr lang="en-US" i="1" dirty="0"/>
              <a:t># Plot 3</a:t>
            </a:r>
          </a:p>
          <a:p>
            <a:r>
              <a:rPr lang="en-US" dirty="0" err="1">
                <a:solidFill>
                  <a:schemeClr val="accent5"/>
                </a:solidFill>
              </a:rPr>
              <a:t>pirateplot</a:t>
            </a:r>
            <a:r>
              <a:rPr lang="en-US" dirty="0">
                <a:solidFill>
                  <a:schemeClr val="accent5"/>
                </a:solidFill>
              </a:rPr>
              <a:t>(weight ~ Diet, </a:t>
            </a:r>
          </a:p>
          <a:p>
            <a:r>
              <a:rPr lang="en-US" dirty="0">
                <a:solidFill>
                  <a:schemeClr val="accent5"/>
                </a:solidFill>
              </a:rPr>
              <a:t>           data = </a:t>
            </a:r>
            <a:r>
              <a:rPr lang="en-US" dirty="0" err="1">
                <a:solidFill>
                  <a:schemeClr val="accent5"/>
                </a:solidFill>
              </a:rPr>
              <a:t>ChickWeight</a:t>
            </a:r>
            <a:r>
              <a:rPr lang="en-US" dirty="0">
                <a:solidFill>
                  <a:schemeClr val="accent5"/>
                </a:solidFill>
              </a:rPr>
              <a:t>, </a:t>
            </a:r>
          </a:p>
          <a:p>
            <a:r>
              <a:rPr lang="en-US" dirty="0">
                <a:solidFill>
                  <a:schemeClr val="accent5"/>
                </a:solidFill>
              </a:rPr>
              <a:t>           pal = "info", theme = 3)</a:t>
            </a:r>
          </a:p>
          <a:p>
            <a:endParaRPr lang="en-US" dirty="0"/>
          </a:p>
          <a:p>
            <a:r>
              <a:rPr lang="en-US" i="1" dirty="0"/>
              <a:t># Plot 4</a:t>
            </a:r>
          </a:p>
          <a:p>
            <a:r>
              <a:rPr lang="en-US" dirty="0">
                <a:solidFill>
                  <a:schemeClr val="accent5"/>
                </a:solidFill>
              </a:rPr>
              <a:t>boxplot(weight ~ Diet, </a:t>
            </a:r>
          </a:p>
          <a:p>
            <a:r>
              <a:rPr lang="en-US" dirty="0">
                <a:solidFill>
                  <a:schemeClr val="accent5"/>
                </a:solidFill>
              </a:rPr>
              <a:t>           data = </a:t>
            </a:r>
            <a:r>
              <a:rPr lang="en-US" dirty="0" err="1">
                <a:solidFill>
                  <a:schemeClr val="accent5"/>
                </a:solidFill>
              </a:rPr>
              <a:t>ChickWeight</a:t>
            </a:r>
            <a:r>
              <a:rPr lang="en-US" dirty="0">
                <a:solidFill>
                  <a:schemeClr val="accent5"/>
                </a:solidFill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743" y="1062838"/>
            <a:ext cx="2519410" cy="23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A8F8-0D10-4299-9818-883364B5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 package </a:t>
            </a:r>
            <a:r>
              <a:rPr lang="pt-PT" dirty="0"/>
              <a:t>ggplot2 (e.g. https://ggplot2.tidyverse.org/)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0A99A-A633-48B0-9E94-58EE10CD4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 </a:t>
            </a:r>
            <a:r>
              <a:rPr lang="en-GB" dirty="0" smtClean="0">
                <a:solidFill>
                  <a:schemeClr val="accent5"/>
                </a:solidFill>
              </a:rPr>
              <a:t>ggplot2</a:t>
            </a:r>
            <a:r>
              <a:rPr lang="en-GB" dirty="0" smtClean="0"/>
              <a:t> é um </a:t>
            </a:r>
            <a:r>
              <a:rPr lang="en-GB" dirty="0" err="1" smtClean="0"/>
              <a:t>pacote</a:t>
            </a:r>
            <a:r>
              <a:rPr lang="en-GB" dirty="0" smtClean="0"/>
              <a:t> R </a:t>
            </a:r>
            <a:r>
              <a:rPr lang="en-GB" dirty="0" err="1" smtClean="0"/>
              <a:t>baseado</a:t>
            </a:r>
            <a:r>
              <a:rPr lang="en-GB" dirty="0" smtClean="0"/>
              <a:t> no </a:t>
            </a:r>
            <a:r>
              <a:rPr lang="en-GB" dirty="0" err="1" smtClean="0"/>
              <a:t>livro</a:t>
            </a:r>
            <a:r>
              <a:rPr lang="en-GB" dirty="0" smtClean="0"/>
              <a:t> “The </a:t>
            </a:r>
            <a:r>
              <a:rPr lang="en-GB" dirty="0"/>
              <a:t>Grammar of </a:t>
            </a:r>
            <a:r>
              <a:rPr lang="en-GB" dirty="0" smtClean="0"/>
              <a:t>Graphics” </a:t>
            </a:r>
            <a:r>
              <a:rPr lang="en-GB" dirty="0" err="1" smtClean="0"/>
              <a:t>em</a:t>
            </a:r>
            <a:r>
              <a:rPr lang="en-GB" dirty="0" smtClean="0"/>
              <a:t> que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pt-PT" dirty="0" smtClean="0"/>
              <a:t>gráficos são vistos como mapas de </a:t>
            </a:r>
            <a:r>
              <a:rPr lang="pt-PT" dirty="0"/>
              <a:t>dados </a:t>
            </a:r>
            <a:r>
              <a:rPr lang="pt-PT" dirty="0" smtClean="0"/>
              <a:t>com </a:t>
            </a:r>
            <a:r>
              <a:rPr lang="pt-PT" dirty="0"/>
              <a:t>atributos estéticos (posição, cor, forma, tamanho) de formas geométricas (pontos, linhas, barras, caixas</a:t>
            </a:r>
            <a:r>
              <a:rPr lang="pt-PT" dirty="0" smtClean="0"/>
              <a:t>) que se constroem em camadas</a:t>
            </a:r>
            <a:r>
              <a:rPr lang="en-GB" dirty="0" smtClean="0"/>
              <a:t>. </a:t>
            </a:r>
            <a:r>
              <a:rPr lang="en-GB" dirty="0" err="1" smtClean="0"/>
              <a:t>Fornecem</a:t>
            </a:r>
            <a:r>
              <a:rPr lang="en-GB" dirty="0" smtClean="0"/>
              <a:t>-se inputs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5"/>
                </a:solidFill>
              </a:rPr>
              <a:t>ggplot2 </a:t>
            </a:r>
            <a:r>
              <a:rPr lang="en-GB" dirty="0" smtClean="0"/>
              <a:t>e </a:t>
            </a:r>
            <a:r>
              <a:rPr lang="en-GB" dirty="0" err="1" smtClean="0"/>
              <a:t>ele</a:t>
            </a:r>
            <a:r>
              <a:rPr lang="en-GB" dirty="0" smtClean="0"/>
              <a:t> </a:t>
            </a:r>
            <a:r>
              <a:rPr lang="en-GB" dirty="0" err="1" smtClean="0"/>
              <a:t>faz</a:t>
            </a:r>
            <a:r>
              <a:rPr lang="en-GB" dirty="0" smtClean="0"/>
              <a:t> o </a:t>
            </a:r>
            <a:r>
              <a:rPr lang="en-GB" dirty="0" err="1" smtClean="0"/>
              <a:t>gráfico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pt-PT" dirty="0" smtClean="0"/>
              <a:t>Na maioria dos casos, começa por usar-se o </a:t>
            </a:r>
            <a:r>
              <a:rPr lang="en-GB" i="1" dirty="0" err="1" smtClean="0">
                <a:solidFill>
                  <a:schemeClr val="accent5"/>
                </a:solidFill>
              </a:rPr>
              <a:t>ggplot</a:t>
            </a:r>
            <a:r>
              <a:rPr lang="en-GB" i="1" dirty="0">
                <a:solidFill>
                  <a:schemeClr val="accent5"/>
                </a:solidFill>
              </a:rPr>
              <a:t>()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 smtClean="0"/>
              <a:t>fornecem</a:t>
            </a:r>
            <a:r>
              <a:rPr lang="en-GB" dirty="0" smtClean="0"/>
              <a:t>-se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detalhes</a:t>
            </a:r>
            <a:r>
              <a:rPr lang="en-GB" dirty="0" smtClean="0"/>
              <a:t> com </a:t>
            </a:r>
            <a:r>
              <a:rPr lang="en-GB" i="1" dirty="0" err="1" smtClean="0">
                <a:solidFill>
                  <a:schemeClr val="accent5"/>
                </a:solidFill>
              </a:rPr>
              <a:t>aes</a:t>
            </a:r>
            <a:r>
              <a:rPr lang="en-GB" i="1" dirty="0">
                <a:solidFill>
                  <a:schemeClr val="accent5"/>
                </a:solidFill>
              </a:rPr>
              <a:t>() </a:t>
            </a:r>
            <a:r>
              <a:rPr lang="en-GB" dirty="0" smtClean="0"/>
              <a:t>e </a:t>
            </a:r>
            <a:r>
              <a:rPr lang="en-GB" dirty="0" err="1" smtClean="0"/>
              <a:t>vão</a:t>
            </a:r>
            <a:r>
              <a:rPr lang="en-GB" dirty="0" smtClean="0"/>
              <a:t>-se </a:t>
            </a:r>
            <a:r>
              <a:rPr lang="en-GB" dirty="0" err="1" smtClean="0"/>
              <a:t>acrescentando</a:t>
            </a:r>
            <a:r>
              <a:rPr lang="en-GB" dirty="0" smtClean="0"/>
              <a:t> </a:t>
            </a:r>
            <a:r>
              <a:rPr lang="en-GB" dirty="0" err="1" smtClean="0"/>
              <a:t>instruções</a:t>
            </a:r>
            <a:r>
              <a:rPr lang="en-GB" dirty="0" smtClean="0"/>
              <a:t> </a:t>
            </a:r>
            <a:r>
              <a:rPr lang="en-GB" dirty="0" err="1" smtClean="0"/>
              <a:t>adicionais</a:t>
            </a:r>
            <a:r>
              <a:rPr lang="en-GB" dirty="0" smtClean="0"/>
              <a:t> (</a:t>
            </a:r>
            <a:r>
              <a:rPr lang="en-GB" dirty="0" err="1" smtClean="0"/>
              <a:t>tipo</a:t>
            </a:r>
            <a:r>
              <a:rPr lang="en-GB" dirty="0" smtClean="0"/>
              <a:t> de </a:t>
            </a:r>
            <a:r>
              <a:rPr lang="en-GB" dirty="0" err="1" smtClean="0"/>
              <a:t>gráfico</a:t>
            </a:r>
            <a:r>
              <a:rPr lang="en-GB" dirty="0" smtClean="0"/>
              <a:t>, cores, </a:t>
            </a:r>
            <a:r>
              <a:rPr lang="en-GB" dirty="0"/>
              <a:t>etc)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83432" y="3838491"/>
            <a:ext cx="29001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Arial Unicode MS"/>
              </a:rPr>
              <a:t>install.packages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 Unicode MS"/>
              </a:rPr>
              <a:t>("ggplot2")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 Unicode MS"/>
              </a:rPr>
              <a:t>library(ggplot2)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A27D-8A88-495F-9117-76A86B4E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Imprimir resultados na consola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6599-767D-4230-9B63-05FFC69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rebuchet MS" panose="020B0603020202020204" pitchFamily="34" charset="0"/>
              <a:buChar char="&gt;"/>
            </a:pPr>
            <a:r>
              <a:rPr lang="pt-PT" dirty="0" smtClean="0"/>
              <a:t>Ver os links</a:t>
            </a:r>
            <a:r>
              <a:rPr lang="pt-PT" dirty="0"/>
              <a:t>:</a:t>
            </a:r>
          </a:p>
          <a:p>
            <a:pPr marL="457200" lvl="1" indent="0">
              <a:buNone/>
            </a:pPr>
            <a:r>
              <a:rPr lang="en-GB" sz="2000" dirty="0">
                <a:sym typeface="Symbol" panose="05050102010706020507" pitchFamily="18" charset="2"/>
                <a:hlinkClick r:id="rId2"/>
              </a:rPr>
              <a:t>https://www.gastonsanchez.com/r4strings/formatting.html</a:t>
            </a:r>
            <a:endParaRPr lang="en-GB" sz="2000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157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3D11-E158-4483-A136-DAC9DAB4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Instalar o </a:t>
            </a:r>
            <a:r>
              <a:rPr lang="pt-PT" dirty="0" err="1"/>
              <a:t>RStudio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86EB-B3E1-4C3A-A900-A21E1D1E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O </a:t>
            </a:r>
            <a:r>
              <a:rPr lang="pt-PT" dirty="0" err="1"/>
              <a:t>RStudio</a:t>
            </a:r>
            <a:r>
              <a:rPr lang="pt-PT" dirty="0"/>
              <a:t> é um ambiente de desenvolvimento integrado (IDE – </a:t>
            </a:r>
            <a:r>
              <a:rPr lang="pt-PT" dirty="0" err="1"/>
              <a:t>integrated</a:t>
            </a:r>
            <a:r>
              <a:rPr lang="pt-PT" dirty="0"/>
              <a:t> </a:t>
            </a:r>
            <a:r>
              <a:rPr lang="pt-PT" dirty="0" err="1"/>
              <a:t>development</a:t>
            </a:r>
            <a:r>
              <a:rPr lang="pt-PT" dirty="0"/>
              <a:t> </a:t>
            </a:r>
            <a:r>
              <a:rPr lang="pt-PT" dirty="0" err="1"/>
              <a:t>environment</a:t>
            </a:r>
            <a:r>
              <a:rPr lang="pt-PT" dirty="0"/>
              <a:t> ) para o R</a:t>
            </a:r>
          </a:p>
          <a:p>
            <a:r>
              <a:rPr lang="pt-PT" dirty="0"/>
              <a:t>Inclui uma consola, um editor com realce de sintaxe que suporta a execução direta de código, bem como ferramentas para gráficos, histórico, depuração e gestão do espaço de trabalho</a:t>
            </a:r>
            <a:r>
              <a:rPr lang="en-GB" dirty="0"/>
              <a:t> (workspace)</a:t>
            </a:r>
          </a:p>
          <a:p>
            <a:r>
              <a:rPr lang="en-GB" dirty="0" err="1"/>
              <a:t>Faça</a:t>
            </a:r>
            <a:r>
              <a:rPr lang="en-GB" dirty="0"/>
              <a:t> o download do </a:t>
            </a:r>
            <a:r>
              <a:rPr lang="en-GB" dirty="0" err="1"/>
              <a:t>Rstudio</a:t>
            </a:r>
            <a:r>
              <a:rPr lang="en-GB" dirty="0"/>
              <a:t> no link am </a:t>
            </a:r>
            <a:r>
              <a:rPr lang="en-GB" dirty="0" err="1"/>
              <a:t>baixo</a:t>
            </a:r>
            <a:r>
              <a:rPr lang="en-GB" dirty="0"/>
              <a:t> e </a:t>
            </a:r>
            <a:r>
              <a:rPr lang="en-GB" dirty="0" err="1"/>
              <a:t>instale</a:t>
            </a:r>
            <a:r>
              <a:rPr lang="en-GB" dirty="0"/>
              <a:t>-o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>
                <a:hlinkClick r:id="rId2"/>
              </a:rPr>
              <a:t>https://www.rstudio.com/products/rstudio/download/</a:t>
            </a:r>
            <a:endParaRPr lang="en-GB" dirty="0"/>
          </a:p>
          <a:p>
            <a:r>
              <a:rPr lang="en-GB" dirty="0"/>
              <a:t>Scroll </a:t>
            </a:r>
            <a:r>
              <a:rPr lang="en-GB" dirty="0" err="1"/>
              <a:t>até</a:t>
            </a:r>
            <a:r>
              <a:rPr lang="en-GB" dirty="0"/>
              <a:t> </a:t>
            </a:r>
            <a:r>
              <a:rPr lang="en-GB" dirty="0" err="1"/>
              <a:t>encontrar</a:t>
            </a:r>
            <a:r>
              <a:rPr lang="en-GB" dirty="0"/>
              <a:t> o </a:t>
            </a:r>
            <a:r>
              <a:rPr lang="en-GB" dirty="0" err="1"/>
              <a:t>botão</a:t>
            </a:r>
            <a:r>
              <a:rPr lang="en-GB" dirty="0"/>
              <a:t> “Installers for Supported Platforms”</a:t>
            </a:r>
          </a:p>
          <a:p>
            <a:r>
              <a:rPr lang="en-GB" dirty="0"/>
              <a:t>Click link para download que </a:t>
            </a:r>
            <a:r>
              <a:rPr lang="en-GB" dirty="0" err="1"/>
              <a:t>corresponda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Sistema operative do </a:t>
            </a:r>
            <a:r>
              <a:rPr lang="en-GB" dirty="0" err="1"/>
              <a:t>seu</a:t>
            </a:r>
            <a:r>
              <a:rPr lang="en-GB" dirty="0"/>
              <a:t> </a:t>
            </a:r>
            <a:r>
              <a:rPr lang="en-GB" dirty="0" err="1"/>
              <a:t>computador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3322-6B06-4209-98CA-AF34BE2E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Links </a:t>
            </a:r>
            <a:r>
              <a:rPr lang="pt-PT" dirty="0" err="1" smtClean="0"/>
              <a:t>interesantes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EDAF-2D02-415B-8738-FC7254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Problemas com funções </a:t>
            </a:r>
            <a:r>
              <a:rPr lang="pt-PT" i="1" dirty="0" err="1" smtClean="0">
                <a:solidFill>
                  <a:schemeClr val="accent5"/>
                </a:solidFill>
              </a:rPr>
              <a:t>attach</a:t>
            </a:r>
            <a:r>
              <a:rPr lang="pt-PT" i="1" dirty="0">
                <a:solidFill>
                  <a:schemeClr val="accent5"/>
                </a:solidFill>
              </a:rPr>
              <a:t>()</a:t>
            </a:r>
            <a:r>
              <a:rPr lang="pt-PT" dirty="0">
                <a:solidFill>
                  <a:schemeClr val="accent5"/>
                </a:solidFill>
              </a:rPr>
              <a:t> </a:t>
            </a:r>
            <a:r>
              <a:rPr lang="pt-PT" dirty="0" smtClean="0"/>
              <a:t>e </a:t>
            </a:r>
            <a:r>
              <a:rPr lang="pt-PT" i="1" dirty="0" err="1">
                <a:solidFill>
                  <a:schemeClr val="accent5"/>
                </a:solidFill>
              </a:rPr>
              <a:t>detach</a:t>
            </a:r>
            <a:r>
              <a:rPr lang="pt-PT" i="1" dirty="0">
                <a:solidFill>
                  <a:schemeClr val="accent5"/>
                </a:solidFill>
              </a:rPr>
              <a:t>()</a:t>
            </a:r>
            <a:r>
              <a:rPr lang="pt-PT" dirty="0">
                <a:solidFill>
                  <a:schemeClr val="accent5"/>
                </a:solidFill>
              </a:rPr>
              <a:t> </a:t>
            </a:r>
            <a:endParaRPr lang="pt-PT" dirty="0" smtClean="0">
              <a:solidFill>
                <a:schemeClr val="accent5"/>
              </a:solidFill>
            </a:endParaRPr>
          </a:p>
          <a:p>
            <a:pPr marL="400050" lvl="1" indent="0">
              <a:buNone/>
            </a:pPr>
            <a:r>
              <a:rPr lang="en-GB" sz="2000" dirty="0" smtClean="0">
                <a:hlinkClick r:id="rId2"/>
              </a:rPr>
              <a:t>https://www.r-bloggers.com/2011/05/to-attach-or-not-attach-that-is-the-question/</a:t>
            </a:r>
            <a:endParaRPr lang="en-GB" sz="2000" dirty="0" smtClean="0"/>
          </a:p>
          <a:p>
            <a:r>
              <a:rPr lang="pt-PT" dirty="0" smtClean="0"/>
              <a:t>Juntando lotes de dados por colunas com nomes diferentes</a:t>
            </a:r>
            <a:endParaRPr lang="pt-PT" dirty="0"/>
          </a:p>
          <a:p>
            <a:pPr marL="400050" lvl="1" indent="0">
              <a:buNone/>
            </a:pPr>
            <a:r>
              <a:rPr lang="pt-PT" sz="2000" dirty="0">
                <a:hlinkClick r:id="rId3"/>
              </a:rPr>
              <a:t>https://www.r-bloggers.com/2012/12/joining-2-r-data-sets-with-different-column-names/</a:t>
            </a:r>
            <a:endParaRPr lang="pt-PT" sz="2000" dirty="0"/>
          </a:p>
          <a:p>
            <a:r>
              <a:rPr lang="pt-PT" sz="2400" dirty="0"/>
              <a:t>R </a:t>
            </a:r>
            <a:r>
              <a:rPr lang="pt-PT" sz="2400" dirty="0" smtClean="0"/>
              <a:t>para Ciência de Dados (muitos tópicos apresentados de forma simpática):</a:t>
            </a:r>
            <a:endParaRPr lang="pt-PT" sz="2400" dirty="0"/>
          </a:p>
          <a:p>
            <a:pPr marL="400050" lvl="1" indent="0">
              <a:buNone/>
            </a:pPr>
            <a:r>
              <a:rPr lang="pt-PT" sz="2000" dirty="0">
                <a:hlinkClick r:id="rId4"/>
              </a:rPr>
              <a:t>https://r4ds.had.co.nz/workflow-scripts.html</a:t>
            </a:r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8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Comentar várias linhas num script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Porquê</a:t>
            </a:r>
            <a:r>
              <a:rPr lang="en-GB" dirty="0" smtClean="0"/>
              <a:t>? </a:t>
            </a:r>
            <a:r>
              <a:rPr lang="pt-PT" dirty="0"/>
              <a:t>Explicação do código </a:t>
            </a:r>
            <a:r>
              <a:rPr lang="pt-PT" dirty="0" smtClean="0"/>
              <a:t>ou impedir </a:t>
            </a:r>
            <a:r>
              <a:rPr lang="pt-PT" dirty="0"/>
              <a:t>a execução de código</a:t>
            </a:r>
            <a:endParaRPr lang="en-GB" dirty="0" smtClean="0"/>
          </a:p>
          <a:p>
            <a:r>
              <a:rPr lang="en-GB" dirty="0" err="1" smtClean="0"/>
              <a:t>Há</a:t>
            </a:r>
            <a:r>
              <a:rPr lang="en-GB" dirty="0" smtClean="0"/>
              <a:t> </a:t>
            </a:r>
            <a:r>
              <a:rPr lang="en-GB" dirty="0" err="1" smtClean="0"/>
              <a:t>duas</a:t>
            </a:r>
            <a:r>
              <a:rPr lang="en-GB" dirty="0" smtClean="0"/>
              <a:t> </a:t>
            </a:r>
            <a:r>
              <a:rPr lang="en-GB" dirty="0" err="1" smtClean="0"/>
              <a:t>formas</a:t>
            </a:r>
            <a:r>
              <a:rPr lang="en-GB" dirty="0" smtClean="0"/>
              <a:t> de </a:t>
            </a:r>
            <a:r>
              <a:rPr lang="en-GB" dirty="0" err="1" smtClean="0"/>
              <a:t>cometar</a:t>
            </a:r>
            <a:r>
              <a:rPr lang="en-GB" dirty="0" smtClean="0"/>
              <a:t> </a:t>
            </a:r>
            <a:r>
              <a:rPr lang="en-GB" dirty="0" err="1" smtClean="0"/>
              <a:t>linhas</a:t>
            </a:r>
            <a:r>
              <a:rPr lang="en-GB" dirty="0" smtClean="0"/>
              <a:t> no </a:t>
            </a:r>
            <a:r>
              <a:rPr lang="en-GB" dirty="0" err="1" smtClean="0"/>
              <a:t>RStudio</a:t>
            </a:r>
            <a:r>
              <a:rPr lang="en-GB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/>
              <a:t>Selecionar</a:t>
            </a:r>
            <a:r>
              <a:rPr lang="en-GB" dirty="0" smtClean="0"/>
              <a:t> as </a:t>
            </a:r>
            <a:r>
              <a:rPr lang="en-GB" dirty="0" err="1" smtClean="0"/>
              <a:t>linhas</a:t>
            </a:r>
            <a:r>
              <a:rPr lang="en-GB" dirty="0" smtClean="0"/>
              <a:t> que </a:t>
            </a:r>
            <a:r>
              <a:rPr lang="en-GB" dirty="0" err="1" smtClean="0"/>
              <a:t>pretende</a:t>
            </a:r>
            <a:r>
              <a:rPr lang="en-GB" dirty="0" smtClean="0"/>
              <a:t> </a:t>
            </a:r>
            <a:r>
              <a:rPr lang="en-GB" dirty="0" err="1" smtClean="0"/>
              <a:t>comentar</a:t>
            </a:r>
            <a:r>
              <a:rPr lang="en-GB" dirty="0" smtClean="0"/>
              <a:t> </a:t>
            </a:r>
            <a:r>
              <a:rPr lang="en-GB" dirty="0" err="1" smtClean="0"/>
              <a:t>usando</a:t>
            </a:r>
            <a:r>
              <a:rPr lang="en-GB" dirty="0" smtClean="0"/>
              <a:t> o cursor e </a:t>
            </a:r>
            <a:r>
              <a:rPr lang="en-GB" dirty="0" err="1" smtClean="0"/>
              <a:t>depois</a:t>
            </a:r>
            <a:r>
              <a:rPr lang="en-GB" dirty="0" smtClean="0"/>
              <a:t> use a </a:t>
            </a:r>
            <a:r>
              <a:rPr lang="en-GB" dirty="0" err="1" smtClean="0"/>
              <a:t>combinação</a:t>
            </a:r>
            <a:r>
              <a:rPr lang="en-GB" dirty="0" smtClean="0"/>
              <a:t> </a:t>
            </a:r>
            <a:r>
              <a:rPr lang="en-GB" dirty="0"/>
              <a:t>“control + shift + C” </a:t>
            </a:r>
            <a:r>
              <a:rPr lang="en-GB" dirty="0" smtClean="0"/>
              <a:t>para </a:t>
            </a:r>
            <a:r>
              <a:rPr lang="en-GB" dirty="0" err="1" smtClean="0"/>
              <a:t>comentar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descomentar</a:t>
            </a:r>
            <a:r>
              <a:rPr lang="en-GB" dirty="0" smtClean="0"/>
              <a:t> as </a:t>
            </a:r>
            <a:r>
              <a:rPr lang="en-GB" dirty="0" err="1" smtClean="0"/>
              <a:t>linhas</a:t>
            </a:r>
            <a:r>
              <a:rPr lang="en-GB" dirty="0" smtClean="0"/>
              <a:t> </a:t>
            </a:r>
            <a:r>
              <a:rPr lang="en-GB" dirty="0" err="1" smtClean="0"/>
              <a:t>selecionadas</a:t>
            </a:r>
            <a:r>
              <a:rPr lang="en-GB" dirty="0" smtClean="0"/>
              <a:t>  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 A outra forma é usar a </a:t>
            </a:r>
            <a:r>
              <a:rPr lang="pt-PT" dirty="0" smtClean="0"/>
              <a:t>GUI (</a:t>
            </a:r>
            <a:r>
              <a:rPr lang="en-US" dirty="0"/>
              <a:t>Graphical User </a:t>
            </a:r>
            <a:r>
              <a:rPr lang="en-US" dirty="0" smtClean="0"/>
              <a:t>Interface)</a:t>
            </a:r>
            <a:r>
              <a:rPr lang="pt-PT" dirty="0" smtClean="0"/>
              <a:t> </a:t>
            </a:r>
            <a:r>
              <a:rPr lang="pt-PT" dirty="0"/>
              <a:t>, selecionar as linhas </a:t>
            </a:r>
            <a:r>
              <a:rPr lang="pt-PT" dirty="0" smtClean="0"/>
              <a:t>que </a:t>
            </a:r>
            <a:r>
              <a:rPr lang="pt-PT" dirty="0"/>
              <a:t>deseja comentar </a:t>
            </a:r>
            <a:r>
              <a:rPr lang="pt-PT" dirty="0" smtClean="0"/>
              <a:t>com </a:t>
            </a:r>
            <a:r>
              <a:rPr lang="pt-PT" dirty="0"/>
              <a:t>o cursor e clicar em “Código” no menu, uma janela pop-</a:t>
            </a:r>
            <a:r>
              <a:rPr lang="pt-PT" dirty="0" err="1"/>
              <a:t>up</a:t>
            </a:r>
            <a:r>
              <a:rPr lang="pt-PT" dirty="0"/>
              <a:t> aparecerá na qual precisamos selecionar “</a:t>
            </a:r>
            <a:r>
              <a:rPr lang="pt-PT" dirty="0" smtClean="0"/>
              <a:t>Comentar/</a:t>
            </a:r>
            <a:r>
              <a:rPr lang="pt-PT" dirty="0" err="1" smtClean="0"/>
              <a:t>Descomentar</a:t>
            </a:r>
            <a:r>
              <a:rPr lang="pt-PT" dirty="0" smtClean="0"/>
              <a:t> Linhas” que </a:t>
            </a:r>
            <a:r>
              <a:rPr lang="pt-PT" dirty="0"/>
              <a:t>comenta ou </a:t>
            </a:r>
            <a:r>
              <a:rPr lang="pt-PT" dirty="0" err="1"/>
              <a:t>descomenta</a:t>
            </a:r>
            <a:r>
              <a:rPr lang="pt-PT" dirty="0"/>
              <a:t> </a:t>
            </a:r>
            <a:r>
              <a:rPr lang="pt-PT" dirty="0" smtClean="0"/>
              <a:t>as </a:t>
            </a:r>
            <a:r>
              <a:rPr lang="pt-PT" dirty="0"/>
              <a:t>linhas </a:t>
            </a:r>
            <a:r>
              <a:rPr lang="pt-PT" dirty="0" smtClean="0"/>
              <a:t>selecionadas.</a:t>
            </a:r>
          </a:p>
          <a:p>
            <a:pPr marL="457200" lvl="1" indent="0">
              <a:buNone/>
            </a:pPr>
            <a:r>
              <a:rPr lang="en-GB" sz="2000" dirty="0" smtClean="0"/>
              <a:t>(</a:t>
            </a:r>
            <a:r>
              <a:rPr lang="en-GB" sz="2000" dirty="0">
                <a:hlinkClick r:id="rId2"/>
              </a:rPr>
              <a:t>https://www.geeksforgeeks.org/comments-in-r/</a:t>
            </a:r>
            <a:r>
              <a:rPr lang="en-GB" sz="2000" dirty="0"/>
              <a:t>)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9444" b="26185"/>
          <a:stretch/>
        </p:blipFill>
        <p:spPr>
          <a:xfrm>
            <a:off x="12432704" y="375816"/>
            <a:ext cx="6150976" cy="6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8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Começar a trabalhar com o R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pPr marL="0" indent="0" algn="ctr">
              <a:buNone/>
            </a:pPr>
            <a:endParaRPr lang="pt-PT" altLang="en-US" dirty="0"/>
          </a:p>
          <a:p>
            <a:pPr marL="0" indent="0" algn="ctr">
              <a:buNone/>
            </a:pPr>
            <a:r>
              <a:rPr lang="pt-PT" altLang="en-US" dirty="0" err="1"/>
              <a:t>Icons</a:t>
            </a:r>
            <a:r>
              <a:rPr lang="pt-PT" altLang="en-US" dirty="0"/>
              <a:t> R </a:t>
            </a:r>
            <a:r>
              <a:rPr lang="pt-PT" altLang="en-US" i="1" dirty="0"/>
              <a:t>versus</a:t>
            </a:r>
            <a:r>
              <a:rPr lang="pt-PT" altLang="en-US" dirty="0"/>
              <a:t> </a:t>
            </a:r>
            <a:r>
              <a:rPr lang="pt-PT" altLang="en-US" dirty="0" err="1"/>
              <a:t>RStudio</a:t>
            </a: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D0453-6727-45B7-B578-435CBD8B3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484784"/>
            <a:ext cx="10046216" cy="2514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A30DA-8143-4F87-95A8-5E83BA8ECB40}"/>
              </a:ext>
            </a:extLst>
          </p:cNvPr>
          <p:cNvSpPr txBox="1"/>
          <p:nvPr/>
        </p:nvSpPr>
        <p:spPr>
          <a:xfrm>
            <a:off x="1703512" y="1671191"/>
            <a:ext cx="3168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R: não abra este link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40876-36E7-4DF2-8C25-611794DE9F42}"/>
              </a:ext>
            </a:extLst>
          </p:cNvPr>
          <p:cNvSpPr txBox="1"/>
          <p:nvPr/>
        </p:nvSpPr>
        <p:spPr>
          <a:xfrm>
            <a:off x="7861296" y="1671191"/>
            <a:ext cx="3168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400" b="1" dirty="0" err="1"/>
              <a:t>RStudo</a:t>
            </a:r>
            <a:r>
              <a:rPr lang="pt-PT" sz="2400" b="1" dirty="0"/>
              <a:t>: abra este link</a:t>
            </a:r>
          </a:p>
        </p:txBody>
      </p:sp>
    </p:spTree>
    <p:extLst>
      <p:ext uri="{BB962C8B-B14F-4D97-AF65-F5344CB8AC3E}">
        <p14:creationId xmlns:p14="http://schemas.microsoft.com/office/powerpoint/2010/main" val="3546109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E41A-0340-43D9-A178-B03418C2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Instalar</a:t>
            </a:r>
            <a:r>
              <a:rPr lang="en-GB" dirty="0"/>
              <a:t> </a:t>
            </a:r>
            <a:r>
              <a:rPr lang="en-GB" dirty="0" err="1"/>
              <a:t>Rtools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3655E-BCEE-4476-B612-343FEAD4C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Faça</a:t>
            </a:r>
            <a:r>
              <a:rPr lang="en-GB" dirty="0"/>
              <a:t> o download do </a:t>
            </a:r>
            <a:r>
              <a:rPr lang="en-GB" dirty="0" err="1"/>
              <a:t>instalador</a:t>
            </a:r>
            <a:r>
              <a:rPr lang="en-GB" dirty="0"/>
              <a:t> no CRAN:</a:t>
            </a:r>
          </a:p>
          <a:p>
            <a:pPr lvl="1"/>
            <a:r>
              <a:rPr lang="en-GB" dirty="0"/>
              <a:t>On Windows 64-bit: rtools40v2-x86_64.exe (i386 and x64 compilers)</a:t>
            </a:r>
          </a:p>
          <a:p>
            <a:pPr lvl="1"/>
            <a:r>
              <a:rPr lang="en-GB" dirty="0"/>
              <a:t>On Windows 32-bit: rtools40-i686.exe (i386 compilers only)</a:t>
            </a:r>
          </a:p>
          <a:p>
            <a:pPr marL="857250" lvl="2" indent="0">
              <a:buNone/>
            </a:pPr>
            <a:r>
              <a:rPr lang="pt-PT" dirty="0"/>
              <a:t>(verificar se está a usar uma versão recente do </a:t>
            </a:r>
            <a:r>
              <a:rPr lang="en-GB" dirty="0" err="1"/>
              <a:t>Rstudio</a:t>
            </a:r>
            <a:r>
              <a:rPr lang="en-GB" dirty="0"/>
              <a:t>, </a:t>
            </a:r>
            <a:r>
              <a:rPr lang="en-GB" dirty="0" err="1"/>
              <a:t>pelo</a:t>
            </a:r>
            <a:r>
              <a:rPr lang="en-GB" dirty="0"/>
              <a:t> </a:t>
            </a:r>
            <a:r>
              <a:rPr lang="en-GB" dirty="0" err="1"/>
              <a:t>menos</a:t>
            </a:r>
            <a:r>
              <a:rPr lang="en-GB" dirty="0"/>
              <a:t> 1.2.5042)</a:t>
            </a:r>
          </a:p>
          <a:p>
            <a:pPr marL="400050"/>
            <a:r>
              <a:rPr lang="pt-PT" dirty="0"/>
              <a:t>Após a conclusão da instalação, precisa de colocar a localização dos utilitários </a:t>
            </a:r>
            <a:r>
              <a:rPr lang="pt-PT" dirty="0" err="1"/>
              <a:t>Rtools</a:t>
            </a:r>
            <a:r>
              <a:rPr lang="pt-PT" dirty="0"/>
              <a:t> </a:t>
            </a:r>
            <a:r>
              <a:rPr lang="pt-PT" dirty="0" err="1"/>
              <a:t>make</a:t>
            </a:r>
            <a:r>
              <a:rPr lang="pt-PT" dirty="0"/>
              <a:t> no PATH. A maneira mais fácil de fazer isso é dar a seguinte instrução R na consola:</a:t>
            </a:r>
          </a:p>
          <a:p>
            <a:pPr marL="457200" lvl="1" indent="0">
              <a:buNone/>
            </a:pPr>
            <a:r>
              <a:rPr lang="en-GB" dirty="0" err="1"/>
              <a:t>writeLines</a:t>
            </a:r>
            <a:r>
              <a:rPr lang="en-GB" dirty="0"/>
              <a:t>('PATH="${RTOOLS40_HOME}\\</a:t>
            </a:r>
            <a:r>
              <a:rPr lang="en-GB" dirty="0" err="1"/>
              <a:t>usr</a:t>
            </a:r>
            <a:r>
              <a:rPr lang="en-GB" dirty="0"/>
              <a:t>\\bin;${PATH}"', con = "~/.</a:t>
            </a:r>
            <a:r>
              <a:rPr lang="en-GB" dirty="0" err="1"/>
              <a:t>Renviron</a:t>
            </a:r>
            <a:r>
              <a:rPr lang="en-GB" dirty="0"/>
              <a:t>")</a:t>
            </a:r>
          </a:p>
          <a:p>
            <a:pPr marL="400050"/>
            <a:r>
              <a:rPr lang="pt-PT" dirty="0"/>
              <a:t>Inicie agora o R e em princípio vai trabalhar</a:t>
            </a:r>
            <a:endParaRPr lang="en-GB" sz="1900" dirty="0"/>
          </a:p>
          <a:p>
            <a:pPr marL="457200" lvl="1" indent="0" algn="r">
              <a:buNone/>
            </a:pPr>
            <a:r>
              <a:rPr lang="en-GB" sz="1900" dirty="0"/>
              <a:t>(</a:t>
            </a:r>
            <a:r>
              <a:rPr lang="en-GB" sz="1900" dirty="0" err="1"/>
              <a:t>mais</a:t>
            </a:r>
            <a:r>
              <a:rPr lang="en-GB" sz="1900" dirty="0"/>
              <a:t> </a:t>
            </a:r>
            <a:r>
              <a:rPr lang="en-GB" sz="1900" dirty="0" err="1"/>
              <a:t>em</a:t>
            </a:r>
            <a:r>
              <a:rPr lang="en-GB" sz="1900" dirty="0"/>
              <a:t>: https://cran.r-project.org/bin/windows/Rtools/)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9128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33909</TotalTime>
  <Words>4960</Words>
  <Application>Microsoft Office PowerPoint</Application>
  <PresentationFormat>Widescreen</PresentationFormat>
  <Paragraphs>516</Paragraphs>
  <Slides>71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Arial Unicode MS</vt:lpstr>
      <vt:lpstr>Calibri</vt:lpstr>
      <vt:lpstr>Symbol</vt:lpstr>
      <vt:lpstr>Tahoma</vt:lpstr>
      <vt:lpstr>Trebuchet MS</vt:lpstr>
      <vt:lpstr>Wingdings</vt:lpstr>
      <vt:lpstr>Custom Design</vt:lpstr>
      <vt:lpstr>R – Tratamento de dados de Inventário Florestal</vt:lpstr>
      <vt:lpstr>Instalar o R e o RStudio</vt:lpstr>
      <vt:lpstr> Instalar o R</vt:lpstr>
      <vt:lpstr>PowerPoint Presentation</vt:lpstr>
      <vt:lpstr> Instalar o R</vt:lpstr>
      <vt:lpstr>Atualizar a versão do R</vt:lpstr>
      <vt:lpstr> Instalar o RStudio</vt:lpstr>
      <vt:lpstr> Começar a trabalhar com o R</vt:lpstr>
      <vt:lpstr>Instalar Rtools</vt:lpstr>
      <vt:lpstr> Interface do Rstudio com o R – tem o seguinte aspeto</vt:lpstr>
      <vt:lpstr> O ambiente do RStudio</vt:lpstr>
      <vt:lpstr> Usar o R</vt:lpstr>
      <vt:lpstr> Interface do Rstudio com o R – tem o seguinte aspeto</vt:lpstr>
      <vt:lpstr> Os ficheiros com dados de Inventário Florestal</vt:lpstr>
      <vt:lpstr>R workspace</vt:lpstr>
      <vt:lpstr>Comandos para modificar o workspace</vt:lpstr>
      <vt:lpstr> Relative paths no Rstudio </vt:lpstr>
      <vt:lpstr> Porque é que os caminhos relativos são preferíveis? </vt:lpstr>
      <vt:lpstr> Porque é que os caminhos relativos são preferíveis? </vt:lpstr>
      <vt:lpstr>Aumentar o tamanho da letra</vt:lpstr>
      <vt:lpstr> Notas iniciais</vt:lpstr>
      <vt:lpstr> Notas iniciais</vt:lpstr>
      <vt:lpstr> Notas iniciais</vt:lpstr>
      <vt:lpstr> Utilização de R packages</vt:lpstr>
      <vt:lpstr>Utilização de R packages</vt:lpstr>
      <vt:lpstr>Utilização de R packages</vt:lpstr>
      <vt:lpstr> Estruturas de dados no R</vt:lpstr>
      <vt:lpstr> Estruturas de dados no R</vt:lpstr>
      <vt:lpstr>Simbolos especiais</vt:lpstr>
      <vt:lpstr> Importar, exportar e guardar ficheiros de dados</vt:lpstr>
      <vt:lpstr> Ler ficheiros de dados a partir do EXCEL </vt:lpstr>
      <vt:lpstr> Ler ficheiros de dados a partir do EXCEL</vt:lpstr>
      <vt:lpstr> Ler ficheiros de dados a partir do EXCEL – alternativa 1</vt:lpstr>
      <vt:lpstr> Ler tabelas ACCESS</vt:lpstr>
      <vt:lpstr> Ler tabelas ACCESS</vt:lpstr>
      <vt:lpstr> Escrever dados do R em ficheiros EXCEL</vt:lpstr>
      <vt:lpstr>Escrever dados do R em ficheiros EXCEL– alternativa 1</vt:lpstr>
      <vt:lpstr> Guardar e carregar um ficheiro de dados R</vt:lpstr>
      <vt:lpstr>ifelse, if else e ciclos em R</vt:lpstr>
      <vt:lpstr>ifelse e if…else</vt:lpstr>
      <vt:lpstr>Funções no R</vt:lpstr>
      <vt:lpstr>“Olhar” para ficheiros de dados no R</vt:lpstr>
      <vt:lpstr>“Olhar” para ficheiros de dados no R</vt:lpstr>
      <vt:lpstr>Fazer subconjuntos de colunas no R (package “dplyr”)</vt:lpstr>
      <vt:lpstr>Fazer subconjuntos de linhas no R (package “dplyr”)</vt:lpstr>
      <vt:lpstr>Ordenar um dataframe com a função order() – 1/2</vt:lpstr>
      <vt:lpstr>Ordenar um dataframe com a função order() – 1/2</vt:lpstr>
      <vt:lpstr>Ordenar um dataframe com a função order() – 1/2</vt:lpstr>
      <vt:lpstr>Ordenar um dataframe com a função order()– 2/2</vt:lpstr>
      <vt:lpstr>Funções da familia apply</vt:lpstr>
      <vt:lpstr> Funções da familia apply() - apply()</vt:lpstr>
      <vt:lpstr> Funções da familia apply()– lapply()</vt:lpstr>
      <vt:lpstr>  Funções da familia apply()– sapply()</vt:lpstr>
      <vt:lpstr>  Funções da familia apply()– sapply()</vt:lpstr>
      <vt:lpstr>  Funções da familia apply()– tapply()</vt:lpstr>
      <vt:lpstr>  Função aggregate()</vt:lpstr>
      <vt:lpstr>Funções relacionadas com objetos</vt:lpstr>
      <vt:lpstr>O operador %&gt;%</vt:lpstr>
      <vt:lpstr>Várias funções do R para aplicar a vetores</vt:lpstr>
      <vt:lpstr> Funções para gerar números a partir de uma a fdp (distribuição)</vt:lpstr>
      <vt:lpstr> t-Student</vt:lpstr>
      <vt:lpstr>t-Student</vt:lpstr>
      <vt:lpstr> Crie as suas próprias funções</vt:lpstr>
      <vt:lpstr>Como criar uma função no R</vt:lpstr>
      <vt:lpstr> Gráficos no R</vt:lpstr>
      <vt:lpstr>Funções relacionadas com gráficos</vt:lpstr>
      <vt:lpstr>Funções relacionadas com gráficos</vt:lpstr>
      <vt:lpstr>O package ggplot2 (e.g. https://ggplot2.tidyverse.org/)</vt:lpstr>
      <vt:lpstr>Imprimir resultados na consola</vt:lpstr>
      <vt:lpstr>Links interesantes</vt:lpstr>
      <vt:lpstr>Comentar várias linhas num script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805</cp:revision>
  <cp:lastPrinted>2017-06-15T21:47:55Z</cp:lastPrinted>
  <dcterms:created xsi:type="dcterms:W3CDTF">2010-02-14T14:45:25Z</dcterms:created>
  <dcterms:modified xsi:type="dcterms:W3CDTF">2023-11-24T15:52:37Z</dcterms:modified>
</cp:coreProperties>
</file>