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359" r:id="rId2"/>
    <p:sldId id="465" r:id="rId3"/>
    <p:sldId id="267" r:id="rId4"/>
    <p:sldId id="269" r:id="rId5"/>
    <p:sldId id="368" r:id="rId6"/>
    <p:sldId id="367" r:id="rId7"/>
    <p:sldId id="302" r:id="rId8"/>
    <p:sldId id="305" r:id="rId9"/>
    <p:sldId id="369" r:id="rId10"/>
    <p:sldId id="288" r:id="rId11"/>
    <p:sldId id="289" r:id="rId12"/>
    <p:sldId id="290" r:id="rId13"/>
    <p:sldId id="370" r:id="rId14"/>
    <p:sldId id="371" r:id="rId15"/>
    <p:sldId id="291" r:id="rId16"/>
    <p:sldId id="292" r:id="rId17"/>
    <p:sldId id="303" r:id="rId18"/>
    <p:sldId id="304" r:id="rId19"/>
    <p:sldId id="306" r:id="rId20"/>
    <p:sldId id="372" r:id="rId21"/>
    <p:sldId id="466" r:id="rId22"/>
    <p:sldId id="307" r:id="rId23"/>
    <p:sldId id="373" r:id="rId24"/>
    <p:sldId id="374" r:id="rId25"/>
    <p:sldId id="308" r:id="rId26"/>
    <p:sldId id="375" r:id="rId27"/>
    <p:sldId id="376" r:id="rId28"/>
    <p:sldId id="377" r:id="rId29"/>
    <p:sldId id="378" r:id="rId30"/>
    <p:sldId id="379" r:id="rId31"/>
    <p:sldId id="380" r:id="rId32"/>
    <p:sldId id="309" r:id="rId33"/>
    <p:sldId id="314" r:id="rId34"/>
    <p:sldId id="347" r:id="rId35"/>
    <p:sldId id="325" r:id="rId36"/>
    <p:sldId id="326" r:id="rId37"/>
    <p:sldId id="327" r:id="rId38"/>
    <p:sldId id="328" r:id="rId39"/>
    <p:sldId id="329" r:id="rId40"/>
    <p:sldId id="331" r:id="rId41"/>
    <p:sldId id="330" r:id="rId42"/>
    <p:sldId id="332" r:id="rId43"/>
    <p:sldId id="333" r:id="rId44"/>
    <p:sldId id="334" r:id="rId45"/>
    <p:sldId id="335" r:id="rId46"/>
    <p:sldId id="336" r:id="rId47"/>
    <p:sldId id="343" r:id="rId48"/>
    <p:sldId id="346" r:id="rId49"/>
    <p:sldId id="418" r:id="rId50"/>
    <p:sldId id="419" r:id="rId51"/>
    <p:sldId id="420" r:id="rId52"/>
    <p:sldId id="421" r:id="rId53"/>
    <p:sldId id="422" r:id="rId54"/>
    <p:sldId id="423" r:id="rId55"/>
    <p:sldId id="424" r:id="rId56"/>
    <p:sldId id="433" r:id="rId57"/>
    <p:sldId id="434" r:id="rId58"/>
    <p:sldId id="381" r:id="rId59"/>
    <p:sldId id="451" r:id="rId60"/>
    <p:sldId id="462" r:id="rId61"/>
    <p:sldId id="463" r:id="rId62"/>
    <p:sldId id="464" r:id="rId63"/>
    <p:sldId id="426" r:id="rId64"/>
    <p:sldId id="427" r:id="rId65"/>
    <p:sldId id="428" r:id="rId66"/>
    <p:sldId id="429" r:id="rId67"/>
    <p:sldId id="430" r:id="rId68"/>
    <p:sldId id="431" r:id="rId69"/>
    <p:sldId id="455" r:id="rId70"/>
    <p:sldId id="456" r:id="rId71"/>
    <p:sldId id="458" r:id="rId72"/>
    <p:sldId id="461" r:id="rId73"/>
    <p:sldId id="457" r:id="rId74"/>
    <p:sldId id="459" r:id="rId75"/>
    <p:sldId id="454" r:id="rId76"/>
    <p:sldId id="395" r:id="rId77"/>
    <p:sldId id="396" r:id="rId78"/>
    <p:sldId id="397" r:id="rId79"/>
    <p:sldId id="398" r:id="rId80"/>
    <p:sldId id="399" r:id="rId81"/>
    <p:sldId id="400" r:id="rId82"/>
    <p:sldId id="401" r:id="rId83"/>
    <p:sldId id="402" r:id="rId84"/>
    <p:sldId id="385" r:id="rId85"/>
    <p:sldId id="403" r:id="rId86"/>
    <p:sldId id="404" r:id="rId87"/>
    <p:sldId id="405" r:id="rId88"/>
    <p:sldId id="406" r:id="rId89"/>
    <p:sldId id="407" r:id="rId90"/>
    <p:sldId id="408" r:id="rId91"/>
    <p:sldId id="409" r:id="rId92"/>
    <p:sldId id="410" r:id="rId93"/>
    <p:sldId id="414" r:id="rId94"/>
    <p:sldId id="415" r:id="rId95"/>
    <p:sldId id="412" r:id="rId96"/>
    <p:sldId id="390" r:id="rId97"/>
    <p:sldId id="413" r:id="rId98"/>
    <p:sldId id="417" r:id="rId99"/>
    <p:sldId id="446" r:id="rId100"/>
    <p:sldId id="447" r:id="rId101"/>
    <p:sldId id="449" r:id="rId102"/>
    <p:sldId id="448" r:id="rId103"/>
    <p:sldId id="416" r:id="rId104"/>
    <p:sldId id="382" r:id="rId105"/>
    <p:sldId id="383" r:id="rId106"/>
    <p:sldId id="440" r:id="rId107"/>
    <p:sldId id="392" r:id="rId108"/>
    <p:sldId id="442" r:id="rId109"/>
    <p:sldId id="443" r:id="rId110"/>
    <p:sldId id="441" r:id="rId111"/>
    <p:sldId id="450" r:id="rId112"/>
    <p:sldId id="444" r:id="rId113"/>
    <p:sldId id="432" r:id="rId114"/>
    <p:sldId id="393"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BE"/>
    <a:srgbClr val="0099CC"/>
    <a:srgbClr val="CC6600"/>
    <a:srgbClr val="F2BC24"/>
    <a:srgbClr val="FFFFFF"/>
    <a:srgbClr val="F2F2F2"/>
    <a:srgbClr val="006699"/>
    <a:srgbClr val="F4C490"/>
    <a:srgbClr val="F1B675"/>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9714" autoAdjust="0"/>
  </p:normalViewPr>
  <p:slideViewPr>
    <p:cSldViewPr snapToGrid="0">
      <p:cViewPr varScale="1">
        <p:scale>
          <a:sx n="82" d="100"/>
          <a:sy n="82" d="100"/>
        </p:scale>
        <p:origin x="101" y="67"/>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0-0446-444C-875A-F6028ACE1D60}"/>
              </c:ext>
            </c:extLst>
          </c:dPt>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19F1-43D1-97FC-0665EB3DFA3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19F1-43D1-97FC-0665EB3DFA3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19F1-43D1-97FC-0665EB3DFA3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0-19F1-43D1-97FC-0665EB3DFA3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0-2B81-43E9-9C34-92D7525961F5}"/>
              </c:ext>
            </c:extLst>
          </c:dPt>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2-19E6-476D-A142-EF08E6964C5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0-19E6-476D-A142-EF08E6964C57}"/>
              </c:ext>
            </c:extLst>
          </c:dPt>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0-2B81-43E9-9C34-92D7525961F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2B81-43E9-9C34-92D7525961F5}"/>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2-2B81-43E9-9C34-92D7525961F5}"/>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3-2B81-43E9-9C34-92D7525961F5}"/>
              </c:ext>
            </c:extLst>
          </c:dPt>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rgbClr val="C00000"/>
              </a:solidFill>
              <a:ln>
                <a:noFill/>
              </a:ln>
              <a:effectLst/>
            </c:spPr>
            <c:extLst>
              <c:ext xmlns:c16="http://schemas.microsoft.com/office/drawing/2014/chart" uri="{C3380CC4-5D6E-409C-BE32-E72D297353CC}">
                <c16:uniqueId val="{00000002-19E6-476D-A142-EF08E6964C57}"/>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0-19E6-476D-A142-EF08E6964C57}"/>
              </c:ext>
            </c:extLst>
          </c:dPt>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7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FCFA8-D9E6-4A5B-90A6-6C8CEA933AEF}" type="datetimeFigureOut">
              <a:rPr lang="en-US" smtClean="0"/>
              <a:pPr/>
              <a:t>5/19/2024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91BB8-D13D-495A-9D47-044ECFF15BD7}" type="slidenum">
              <a:rPr lang="en-US" smtClean="0"/>
              <a:pPr/>
              <a:t>‹#›</a:t>
            </a:fld>
            <a:endParaRPr lang="en-US"/>
          </a:p>
        </p:txBody>
      </p:sp>
    </p:spTree>
    <p:extLst>
      <p:ext uri="{BB962C8B-B14F-4D97-AF65-F5344CB8AC3E}">
        <p14:creationId xmlns:p14="http://schemas.microsoft.com/office/powerpoint/2010/main" val="427213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4998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EC955-D1C9-453E-8F6D-1EA4CEF6B9AA}" type="datetimeFigureOut">
              <a:rPr lang="en-US" smtClean="0"/>
              <a:pPr/>
              <a:t>5/19/2024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27350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EC955-D1C9-453E-8F6D-1EA4CEF6B9AA}" type="datetimeFigureOut">
              <a:rPr lang="en-US" smtClean="0"/>
              <a:pPr/>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30986529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C955-D1C9-453E-8F6D-1EA4CEF6B9AA}" type="datetimeFigureOut">
              <a:rPr lang="en-US" smtClean="0"/>
              <a:pPr/>
              <a:t>5/19/2024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04638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69936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041177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118332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48433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grpSp>
        <p:nvGrpSpPr>
          <p:cNvPr id="7" name="Group 6"/>
          <p:cNvGrpSpPr/>
          <p:nvPr userDrawn="1"/>
        </p:nvGrpSpPr>
        <p:grpSpPr>
          <a:xfrm>
            <a:off x="0" y="-110362"/>
            <a:ext cx="12192000" cy="1143000"/>
            <a:chOff x="-7596645" y="2966498"/>
            <a:chExt cx="16363338" cy="1750132"/>
          </a:xfrm>
        </p:grpSpPr>
        <p:sp>
          <p:nvSpPr>
            <p:cNvPr id="8" name="Rectangle 7"/>
            <p:cNvSpPr/>
            <p:nvPr/>
          </p:nvSpPr>
          <p:spPr>
            <a:xfrm>
              <a:off x="-7596645" y="3120046"/>
              <a:ext cx="16363338"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517510" y="3557935"/>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extLst>
      <p:ext uri="{BB962C8B-B14F-4D97-AF65-F5344CB8AC3E}">
        <p14:creationId xmlns:p14="http://schemas.microsoft.com/office/powerpoint/2010/main" val="140098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9" y="3533792"/>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110362"/>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8" y="3582071"/>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8" y="3557932"/>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8" y="3557931"/>
              <a:ext cx="7753319"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a:t>
              </a:r>
              <a:r>
                <a:rPr lang="en-US" sz="2400" b="1" kern="0" baseline="0" dirty="0" smtClean="0">
                  <a:solidFill>
                    <a:schemeClr val="bg1"/>
                  </a:solidFill>
                  <a:latin typeface="Arial Narrow" panose="020B0606020202030204" pitchFamily="34" charset="0"/>
                  <a:cs typeface="Arial" panose="020B0604020202020204" pitchFamily="34" charset="0"/>
                </a:rPr>
                <a:t> Examples</a:t>
              </a:r>
              <a:endParaRPr lang="en-US" sz="2400" b="1" dirty="0">
                <a:latin typeface="Arial Narrow" panose="020B0606020202030204" pitchFamily="34" charset="0"/>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47617" y="3557931"/>
              <a:ext cx="8176510"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EC955-D1C9-453E-8F6D-1EA4CEF6B9AA}" type="datetimeFigureOut">
              <a:rPr lang="en-US" smtClean="0"/>
              <a:pPr/>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99333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EC955-D1C9-453E-8F6D-1EA4CEF6B9AA}" type="datetimeFigureOut">
              <a:rPr lang="en-US" smtClean="0"/>
              <a:pPr/>
              <a:t>5/19/2024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58962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C955-D1C9-453E-8F6D-1EA4CEF6B9AA}" type="datetimeFigureOut">
              <a:rPr lang="en-US" smtClean="0"/>
              <a:pPr/>
              <a:t>5/19/2024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D8471-CB8F-46EE-89E8-0EA95706ABF0}" type="slidenum">
              <a:rPr lang="en-US" smtClean="0"/>
              <a:pPr/>
              <a:t>‹#›</a:t>
            </a:fld>
            <a:endParaRPr lang="en-US"/>
          </a:p>
        </p:txBody>
      </p:sp>
    </p:spTree>
    <p:extLst>
      <p:ext uri="{BB962C8B-B14F-4D97-AF65-F5344CB8AC3E}">
        <p14:creationId xmlns:p14="http://schemas.microsoft.com/office/powerpoint/2010/main" val="131015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mb@isa.ulisboa.pt"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0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0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75.wmf"/><Relationship Id="rId2" Type="http://schemas.openxmlformats.org/officeDocument/2006/relationships/slideLayout" Target="../slideLayouts/slideLayout5.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39.png"/><Relationship Id="rId4" Type="http://schemas.openxmlformats.org/officeDocument/2006/relationships/image" Target="../media/image74.wmf"/></Relationships>
</file>

<file path=ppt/slides/_rels/slide105.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25.bin"/><Relationship Id="rId7" Type="http://schemas.openxmlformats.org/officeDocument/2006/relationships/oleObject" Target="../embeddings/oleObject26.bin"/><Relationship Id="rId2" Type="http://schemas.openxmlformats.org/officeDocument/2006/relationships/slideLayout" Target="../slideLayouts/slideLayout5.xml"/><Relationship Id="rId1" Type="http://schemas.openxmlformats.org/officeDocument/2006/relationships/vmlDrawing" Target="../drawings/vmlDrawing25.v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74.w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5.xml"/><Relationship Id="rId1" Type="http://schemas.openxmlformats.org/officeDocument/2006/relationships/vmlDrawing" Target="../drawings/vmlDrawing26.vml"/><Relationship Id="rId4" Type="http://schemas.openxmlformats.org/officeDocument/2006/relationships/image" Target="../media/image76.w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5.xml"/><Relationship Id="rId1" Type="http://schemas.openxmlformats.org/officeDocument/2006/relationships/vmlDrawing" Target="../drawings/vmlDrawing27.vml"/><Relationship Id="rId6" Type="http://schemas.openxmlformats.org/officeDocument/2006/relationships/image" Target="../media/image77.wmf"/><Relationship Id="rId5" Type="http://schemas.openxmlformats.org/officeDocument/2006/relationships/oleObject" Target="../embeddings/oleObject29.bin"/><Relationship Id="rId4" Type="http://schemas.openxmlformats.org/officeDocument/2006/relationships/image" Target="../media/image76.wmf"/></Relationships>
</file>

<file path=ppt/slides/_rels/slide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vmlDrawing" Target="../drawings/vmlDrawing28.vml"/><Relationship Id="rId5" Type="http://schemas.openxmlformats.org/officeDocument/2006/relationships/image" Target="../media/image77.wmf"/><Relationship Id="rId4" Type="http://schemas.openxmlformats.org/officeDocument/2006/relationships/oleObject" Target="../embeddings/oleObject29.bin"/></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5.xml"/><Relationship Id="rId1" Type="http://schemas.openxmlformats.org/officeDocument/2006/relationships/vmlDrawing" Target="../drawings/vmlDrawing29.vml"/><Relationship Id="rId6" Type="http://schemas.openxmlformats.org/officeDocument/2006/relationships/image" Target="../media/image500.png"/><Relationship Id="rId5" Type="http://schemas.openxmlformats.org/officeDocument/2006/relationships/image" Target="../media/image44.png"/><Relationship Id="rId4" Type="http://schemas.openxmlformats.org/officeDocument/2006/relationships/image" Target="../media/image77.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emf"/></Relationships>
</file>

<file path=ppt/slides/_rels/slide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vmlDrawing" Target="../drawings/vmlDrawing30.vml"/><Relationship Id="rId5" Type="http://schemas.openxmlformats.org/officeDocument/2006/relationships/image" Target="../media/image77.wmf"/><Relationship Id="rId4" Type="http://schemas.openxmlformats.org/officeDocument/2006/relationships/oleObject" Target="../embeddings/oleObject29.bin"/></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2.wmf"/><Relationship Id="rId1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oleObject" Target="../embeddings/oleObject8.bin"/><Relationship Id="rId17" Type="http://schemas.openxmlformats.org/officeDocument/2006/relationships/image" Target="../media/image44.png"/><Relationship Id="rId2" Type="http://schemas.openxmlformats.org/officeDocument/2006/relationships/slideLayout" Target="../slideLayouts/slideLayout5.xml"/><Relationship Id="rId16" Type="http://schemas.openxmlformats.org/officeDocument/2006/relationships/image" Target="../media/image43.png"/><Relationship Id="rId1" Type="http://schemas.openxmlformats.org/officeDocument/2006/relationships/vmlDrawing" Target="../drawings/vmlDrawing7.v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2.emf"/><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56.e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wmf"/></Relationships>
</file>

<file path=ppt/slides/_rels/slide7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9.png"/><Relationship Id="rId7" Type="http://schemas.openxmlformats.org/officeDocument/2006/relationships/image" Target="../media/image58.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57.wmf"/><Relationship Id="rId4" Type="http://schemas.openxmlformats.org/officeDocument/2006/relationships/oleObject" Target="../embeddings/oleObject10.bin"/><Relationship Id="rId9"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oleObject" Target="../embeddings/oleObject12.bin"/><Relationship Id="rId7" Type="http://schemas.openxmlformats.org/officeDocument/2006/relationships/image" Target="../media/image66.wmf"/><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68.png"/><Relationship Id="rId10" Type="http://schemas.openxmlformats.org/officeDocument/2006/relationships/image" Target="../media/image67.wmf"/><Relationship Id="rId4" Type="http://schemas.openxmlformats.org/officeDocument/2006/relationships/image" Target="../media/image65.wmf"/><Relationship Id="rId9" Type="http://schemas.openxmlformats.org/officeDocument/2006/relationships/oleObject" Target="../embeddings/oleObject14.bin"/></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66.wmf"/><Relationship Id="rId5" Type="http://schemas.openxmlformats.org/officeDocument/2006/relationships/oleObject" Target="../embeddings/oleObject13.bin"/><Relationship Id="rId4" Type="http://schemas.openxmlformats.org/officeDocument/2006/relationships/image" Target="../media/image65.wmf"/><Relationship Id="rId9" Type="http://schemas.openxmlformats.org/officeDocument/2006/relationships/image" Target="../media/image67.wmf"/></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66.wmf"/><Relationship Id="rId5" Type="http://schemas.openxmlformats.org/officeDocument/2006/relationships/oleObject" Target="../embeddings/oleObject13.bin"/><Relationship Id="rId4" Type="http://schemas.openxmlformats.org/officeDocument/2006/relationships/image" Target="../media/image65.wmf"/><Relationship Id="rId9" Type="http://schemas.openxmlformats.org/officeDocument/2006/relationships/image" Target="../media/image67.wmf"/></Relationships>
</file>

<file path=ppt/slides/_rels/slide87.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oleObject" Target="../embeddings/oleObject12.bin"/><Relationship Id="rId7"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image" Target="../media/image66.wmf"/><Relationship Id="rId5" Type="http://schemas.openxmlformats.org/officeDocument/2006/relationships/oleObject" Target="../embeddings/oleObject13.bin"/><Relationship Id="rId10" Type="http://schemas.openxmlformats.org/officeDocument/2006/relationships/image" Target="../media/image67.wmf"/><Relationship Id="rId4" Type="http://schemas.openxmlformats.org/officeDocument/2006/relationships/image" Target="../media/image65.wmf"/><Relationship Id="rId9" Type="http://schemas.openxmlformats.org/officeDocument/2006/relationships/oleObject" Target="../embeddings/oleObject14.bin"/></Relationships>
</file>

<file path=ppt/slides/_rels/slide8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15.bin"/><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image" Target="../media/image66.wmf"/><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89.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17.bin"/><Relationship Id="rId2" Type="http://schemas.openxmlformats.org/officeDocument/2006/relationships/slideLayout" Target="../slideLayouts/slideLayout5.xml"/><Relationship Id="rId1" Type="http://schemas.openxmlformats.org/officeDocument/2006/relationships/vmlDrawing" Target="../drawings/vmlDrawing15.vml"/><Relationship Id="rId6" Type="http://schemas.openxmlformats.org/officeDocument/2006/relationships/image" Target="../media/image66.wmf"/><Relationship Id="rId11" Type="http://schemas.openxmlformats.org/officeDocument/2006/relationships/image" Target="../media/image71.png"/><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18.bin"/><Relationship Id="rId2" Type="http://schemas.openxmlformats.org/officeDocument/2006/relationships/slideLayout" Target="../slideLayouts/slideLayout5.xml"/><Relationship Id="rId1" Type="http://schemas.openxmlformats.org/officeDocument/2006/relationships/vmlDrawing" Target="../drawings/vmlDrawing16.vml"/><Relationship Id="rId6" Type="http://schemas.openxmlformats.org/officeDocument/2006/relationships/image" Target="../media/image66.wmf"/><Relationship Id="rId11" Type="http://schemas.openxmlformats.org/officeDocument/2006/relationships/image" Target="../media/image71.png"/><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91.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19.bin"/><Relationship Id="rId2" Type="http://schemas.openxmlformats.org/officeDocument/2006/relationships/slideLayout" Target="../slideLayouts/slideLayout5.xml"/><Relationship Id="rId1" Type="http://schemas.openxmlformats.org/officeDocument/2006/relationships/vmlDrawing" Target="../drawings/vmlDrawing17.vml"/><Relationship Id="rId6" Type="http://schemas.openxmlformats.org/officeDocument/2006/relationships/image" Target="../media/image66.wmf"/><Relationship Id="rId11" Type="http://schemas.openxmlformats.org/officeDocument/2006/relationships/image" Target="../media/image71.png"/><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92.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20.bin"/><Relationship Id="rId2" Type="http://schemas.openxmlformats.org/officeDocument/2006/relationships/slideLayout" Target="../slideLayouts/slideLayout5.xml"/><Relationship Id="rId1" Type="http://schemas.openxmlformats.org/officeDocument/2006/relationships/vmlDrawing" Target="../drawings/vmlDrawing18.vml"/><Relationship Id="rId6" Type="http://schemas.openxmlformats.org/officeDocument/2006/relationships/image" Target="../media/image66.wmf"/><Relationship Id="rId11" Type="http://schemas.openxmlformats.org/officeDocument/2006/relationships/image" Target="../media/image72.png"/><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9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21.bin"/><Relationship Id="rId2" Type="http://schemas.openxmlformats.org/officeDocument/2006/relationships/slideLayout" Target="../slideLayouts/slideLayout5.xml"/><Relationship Id="rId1" Type="http://schemas.openxmlformats.org/officeDocument/2006/relationships/vmlDrawing" Target="../drawings/vmlDrawing19.vml"/><Relationship Id="rId6" Type="http://schemas.openxmlformats.org/officeDocument/2006/relationships/image" Target="../media/image66.wmf"/><Relationship Id="rId11" Type="http://schemas.openxmlformats.org/officeDocument/2006/relationships/image" Target="../media/image72.png"/><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9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2.bin"/><Relationship Id="rId7" Type="http://schemas.openxmlformats.org/officeDocument/2006/relationships/oleObject" Target="../embeddings/oleObject22.bin"/><Relationship Id="rId2" Type="http://schemas.openxmlformats.org/officeDocument/2006/relationships/slideLayout" Target="../slideLayouts/slideLayout5.xml"/><Relationship Id="rId1" Type="http://schemas.openxmlformats.org/officeDocument/2006/relationships/vmlDrawing" Target="../drawings/vmlDrawing20.vml"/><Relationship Id="rId6" Type="http://schemas.openxmlformats.org/officeDocument/2006/relationships/image" Target="../media/image66.wmf"/><Relationship Id="rId11" Type="http://schemas.openxmlformats.org/officeDocument/2006/relationships/image" Target="../media/image72.png"/><Relationship Id="rId5" Type="http://schemas.openxmlformats.org/officeDocument/2006/relationships/oleObject" Target="../embeddings/oleObject13.bin"/><Relationship Id="rId10" Type="http://schemas.openxmlformats.org/officeDocument/2006/relationships/image" Target="../media/image70.wmf"/><Relationship Id="rId4" Type="http://schemas.openxmlformats.org/officeDocument/2006/relationships/image" Target="../media/image65.wmf"/><Relationship Id="rId9" Type="http://schemas.openxmlformats.org/officeDocument/2006/relationships/oleObject" Target="../embeddings/oleObject16.bin"/></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30.png"/><Relationship Id="rId2" Type="http://schemas.openxmlformats.org/officeDocument/2006/relationships/slideLayout" Target="../slideLayouts/slideLayout5.xml"/><Relationship Id="rId1" Type="http://schemas.openxmlformats.org/officeDocument/2006/relationships/vmlDrawing" Target="../drawings/vmlDrawing21.vml"/><Relationship Id="rId6" Type="http://schemas.openxmlformats.org/officeDocument/2006/relationships/image" Target="../media/image420.png"/><Relationship Id="rId5" Type="http://schemas.openxmlformats.org/officeDocument/2006/relationships/image" Target="../media/image32.wmf"/><Relationship Id="rId4" Type="http://schemas.openxmlformats.org/officeDocument/2006/relationships/oleObject" Target="../embeddings/oleObject8.bin"/></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30.png"/><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image" Target="../media/image420.png"/><Relationship Id="rId5" Type="http://schemas.openxmlformats.org/officeDocument/2006/relationships/image" Target="../media/image32.wmf"/><Relationship Id="rId4" Type="http://schemas.openxmlformats.org/officeDocument/2006/relationships/oleObject" Target="../embeddings/oleObject8.bin"/></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xml"/><Relationship Id="rId1" Type="http://schemas.openxmlformats.org/officeDocument/2006/relationships/vmlDrawing" Target="../drawings/vmlDrawing23.vml"/><Relationship Id="rId5" Type="http://schemas.openxmlformats.org/officeDocument/2006/relationships/image" Target="../media/image73.png"/><Relationship Id="rId4" Type="http://schemas.openxmlformats.org/officeDocument/2006/relationships/image" Target="../media/image32.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0" y="500931"/>
            <a:ext cx="12106656" cy="5955528"/>
            <a:chOff x="1765189" y="500931"/>
            <a:chExt cx="8706680" cy="5955528"/>
          </a:xfrm>
          <a:effectLst>
            <a:outerShdw blurRad="76200" dir="18900000" sy="23000" kx="-1200000" algn="bl" rotWithShape="0">
              <a:prstClr val="black">
                <a:alpha val="20000"/>
              </a:prstClr>
            </a:outerShdw>
          </a:effectLst>
        </p:grpSpPr>
        <p:sp>
          <p:nvSpPr>
            <p:cNvPr id="51" name="TextBox 50"/>
            <p:cNvSpPr txBox="1"/>
            <p:nvPr/>
          </p:nvSpPr>
          <p:spPr>
            <a:xfrm>
              <a:off x="2346959" y="1108685"/>
              <a:ext cx="7544463" cy="4751426"/>
            </a:xfrm>
            <a:prstGeom prst="rect">
              <a:avLst/>
            </a:prstGeom>
            <a:noFill/>
            <a:ln w="57150">
              <a:solidFill>
                <a:schemeClr val="accent1"/>
              </a:solidFill>
            </a:ln>
          </p:spPr>
          <p:txBody>
            <a:bodyPr wrap="square" rtlCol="0">
              <a:spAutoFit/>
            </a:bodyPr>
            <a:lstStyle/>
            <a:p>
              <a:endParaRPr lang="pt-PT" dirty="0"/>
            </a:p>
          </p:txBody>
        </p:sp>
        <p:sp>
          <p:nvSpPr>
            <p:cNvPr id="2" name="TextBox 1"/>
            <p:cNvSpPr txBox="1"/>
            <p:nvPr/>
          </p:nvSpPr>
          <p:spPr>
            <a:xfrm>
              <a:off x="2544417" y="1274337"/>
              <a:ext cx="7180028" cy="4412974"/>
            </a:xfrm>
            <a:prstGeom prst="rect">
              <a:avLst/>
            </a:prstGeom>
            <a:noFill/>
            <a:ln w="57150">
              <a:solidFill>
                <a:schemeClr val="accent4"/>
              </a:solidFill>
            </a:ln>
          </p:spPr>
          <p:txBody>
            <a:bodyPr wrap="square" rtlCol="0">
              <a:spAutoFit/>
            </a:bodyPr>
            <a:lstStyle/>
            <a:p>
              <a:endParaRPr lang="pt-PT" dirty="0"/>
            </a:p>
          </p:txBody>
        </p:sp>
        <p:sp>
          <p:nvSpPr>
            <p:cNvPr id="45" name="Rectangle 44"/>
            <p:cNvSpPr/>
            <p:nvPr/>
          </p:nvSpPr>
          <p:spPr>
            <a:xfrm>
              <a:off x="2154803" y="914399"/>
              <a:ext cx="7935402" cy="515244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Rectangle 52"/>
            <p:cNvSpPr/>
            <p:nvPr/>
          </p:nvSpPr>
          <p:spPr>
            <a:xfrm>
              <a:off x="1956019" y="707666"/>
              <a:ext cx="8325017" cy="5565913"/>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Rectangle 53"/>
            <p:cNvSpPr/>
            <p:nvPr/>
          </p:nvSpPr>
          <p:spPr>
            <a:xfrm>
              <a:off x="1765189" y="500931"/>
              <a:ext cx="8706680" cy="595552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8" name="TextBox 47"/>
          <p:cNvSpPr txBox="1"/>
          <p:nvPr/>
        </p:nvSpPr>
        <p:spPr>
          <a:xfrm>
            <a:off x="3373734" y="4515435"/>
            <a:ext cx="5286233" cy="861774"/>
          </a:xfrm>
          <a:prstGeom prst="rect">
            <a:avLst/>
          </a:prstGeom>
          <a:noFill/>
        </p:spPr>
        <p:txBody>
          <a:bodyPr wrap="square" rtlCol="0">
            <a:spAutoFit/>
          </a:bodyPr>
          <a:lstStyle/>
          <a:p>
            <a:pPr algn="ctr"/>
            <a:r>
              <a:rPr lang="pt-PT" sz="3200" dirty="0" smtClean="0"/>
              <a:t>Susana Barreiro </a:t>
            </a:r>
          </a:p>
          <a:p>
            <a:pPr algn="ctr"/>
            <a:r>
              <a:rPr lang="pt-PT" dirty="0" smtClean="0"/>
              <a:t> e-mail: </a:t>
            </a:r>
            <a:r>
              <a:rPr lang="pt-PT" dirty="0" smtClean="0">
                <a:hlinkClick r:id="rId2"/>
              </a:rPr>
              <a:t>smb@isa.ulisboa.pt</a:t>
            </a:r>
            <a:r>
              <a:rPr lang="pt-PT" dirty="0" smtClean="0"/>
              <a:t> </a:t>
            </a:r>
            <a:endParaRPr lang="pt-PT" dirty="0"/>
          </a:p>
        </p:txBody>
      </p:sp>
      <p:sp>
        <p:nvSpPr>
          <p:cNvPr id="50" name="TextBox 49"/>
          <p:cNvSpPr txBox="1"/>
          <p:nvPr/>
        </p:nvSpPr>
        <p:spPr>
          <a:xfrm>
            <a:off x="1320304" y="1567451"/>
            <a:ext cx="9393094" cy="2739211"/>
          </a:xfrm>
          <a:prstGeom prst="rect">
            <a:avLst/>
          </a:prstGeom>
          <a:noFill/>
        </p:spPr>
        <p:txBody>
          <a:bodyPr wrap="square" rtlCol="0">
            <a:spAutoFit/>
          </a:bodyPr>
          <a:lstStyle/>
          <a:p>
            <a:pPr algn="ctr"/>
            <a:r>
              <a:rPr lang="pt-PT" sz="4400" b="1" dirty="0">
                <a:solidFill>
                  <a:schemeClr val="accent3"/>
                </a:solidFill>
                <a:ea typeface="Verdana" pitchFamily="34" charset="0"/>
                <a:cs typeface="Verdana" pitchFamily="34" charset="0"/>
              </a:rPr>
              <a:t>Monte Carlo </a:t>
            </a:r>
            <a:r>
              <a:rPr lang="pt-PT" sz="4400" b="1" dirty="0" err="1">
                <a:solidFill>
                  <a:schemeClr val="accent3"/>
                </a:solidFill>
                <a:ea typeface="Verdana" pitchFamily="34" charset="0"/>
                <a:cs typeface="Verdana" pitchFamily="34" charset="0"/>
              </a:rPr>
              <a:t>Simulation</a:t>
            </a:r>
            <a:endParaRPr lang="pt-PT" sz="4400" b="1" dirty="0">
              <a:solidFill>
                <a:schemeClr val="accent3"/>
              </a:solidFill>
              <a:ea typeface="Verdana" pitchFamily="34" charset="0"/>
              <a:cs typeface="Verdana" pitchFamily="34" charset="0"/>
            </a:endParaRPr>
          </a:p>
          <a:p>
            <a:pPr algn="ctr"/>
            <a:r>
              <a:rPr lang="pt-PT" sz="3200" b="1" dirty="0" err="1">
                <a:solidFill>
                  <a:schemeClr val="accent1"/>
                </a:solidFill>
                <a:ea typeface="Verdana" pitchFamily="34" charset="0"/>
                <a:cs typeface="Verdana" pitchFamily="34" charset="0"/>
              </a:rPr>
              <a:t>Forestry</a:t>
            </a:r>
            <a:r>
              <a:rPr lang="pt-PT" sz="3200" b="1" dirty="0">
                <a:solidFill>
                  <a:schemeClr val="accent1"/>
                </a:solidFill>
                <a:ea typeface="Verdana" pitchFamily="34" charset="0"/>
                <a:cs typeface="Verdana" pitchFamily="34" charset="0"/>
              </a:rPr>
              <a:t> </a:t>
            </a:r>
            <a:r>
              <a:rPr lang="pt-PT" sz="3200" b="1" dirty="0" err="1" smtClean="0">
                <a:solidFill>
                  <a:schemeClr val="accent1"/>
                </a:solidFill>
                <a:ea typeface="Verdana" pitchFamily="34" charset="0"/>
                <a:cs typeface="Verdana" pitchFamily="34" charset="0"/>
              </a:rPr>
              <a:t>Applications</a:t>
            </a:r>
            <a:endParaRPr lang="pt-PT" sz="3200" b="1" dirty="0" smtClean="0">
              <a:solidFill>
                <a:schemeClr val="accent1"/>
              </a:solidFill>
              <a:ea typeface="Verdana" pitchFamily="34" charset="0"/>
              <a:cs typeface="Verdana" pitchFamily="34" charset="0"/>
            </a:endParaRPr>
          </a:p>
          <a:p>
            <a:pPr algn="ctr"/>
            <a:endParaRPr lang="pt-PT" sz="3200" b="1" dirty="0">
              <a:solidFill>
                <a:schemeClr val="accent1"/>
              </a:solidFill>
              <a:ea typeface="Verdana" pitchFamily="34" charset="0"/>
              <a:cs typeface="Verdana" pitchFamily="34" charset="0"/>
            </a:endParaRPr>
          </a:p>
          <a:p>
            <a:pPr algn="ctr"/>
            <a:r>
              <a:rPr lang="pt-PT" sz="3200" b="1" i="1" dirty="0" err="1" smtClean="0">
                <a:solidFill>
                  <a:schemeClr val="tx1">
                    <a:lumMod val="50000"/>
                    <a:lumOff val="50000"/>
                  </a:schemeClr>
                </a:solidFill>
                <a:ea typeface="Verdana" pitchFamily="34" charset="0"/>
                <a:cs typeface="Verdana" pitchFamily="34" charset="0"/>
              </a:rPr>
              <a:t>Applied</a:t>
            </a:r>
            <a:r>
              <a:rPr lang="pt-PT" sz="3200" b="1" i="1" dirty="0" smtClean="0">
                <a:solidFill>
                  <a:schemeClr val="tx1">
                    <a:lumMod val="50000"/>
                    <a:lumOff val="50000"/>
                  </a:schemeClr>
                </a:solidFill>
                <a:ea typeface="Verdana" pitchFamily="34" charset="0"/>
                <a:cs typeface="Verdana" pitchFamily="34" charset="0"/>
              </a:rPr>
              <a:t> </a:t>
            </a:r>
            <a:r>
              <a:rPr lang="pt-PT" sz="3200" b="1" i="1" dirty="0" err="1" smtClean="0">
                <a:solidFill>
                  <a:schemeClr val="tx1">
                    <a:lumMod val="50000"/>
                    <a:lumOff val="50000"/>
                  </a:schemeClr>
                </a:solidFill>
                <a:ea typeface="Verdana" pitchFamily="34" charset="0"/>
                <a:cs typeface="Verdana" pitchFamily="34" charset="0"/>
              </a:rPr>
              <a:t>Operations</a:t>
            </a:r>
            <a:r>
              <a:rPr lang="pt-PT" sz="3200" b="1" i="1" dirty="0" smtClean="0">
                <a:solidFill>
                  <a:schemeClr val="tx1">
                    <a:lumMod val="50000"/>
                    <a:lumOff val="50000"/>
                  </a:schemeClr>
                </a:solidFill>
                <a:ea typeface="Verdana" pitchFamily="34" charset="0"/>
                <a:cs typeface="Verdana" pitchFamily="34" charset="0"/>
              </a:rPr>
              <a:t> Research </a:t>
            </a:r>
          </a:p>
          <a:p>
            <a:pPr algn="ctr"/>
            <a:r>
              <a:rPr lang="en-US" sz="3200" b="1" i="1" smtClean="0">
                <a:solidFill>
                  <a:schemeClr val="tx1">
                    <a:lumMod val="50000"/>
                    <a:lumOff val="50000"/>
                  </a:schemeClr>
                </a:solidFill>
                <a:ea typeface="Verdana" pitchFamily="34" charset="0"/>
                <a:cs typeface="Verdana" pitchFamily="34" charset="0"/>
              </a:rPr>
              <a:t>2023-2024</a:t>
            </a:r>
            <a:endParaRPr lang="pt-PT" sz="4400" b="1" dirty="0">
              <a:solidFill>
                <a:schemeClr val="accent3"/>
              </a:solidFill>
              <a:ea typeface="Verdana" pitchFamily="34" charset="0"/>
              <a:cs typeface="Verdana" pitchFamily="34" charset="0"/>
            </a:endParaRPr>
          </a:p>
        </p:txBody>
      </p:sp>
    </p:spTree>
    <p:extLst>
      <p:ext uri="{BB962C8B-B14F-4D97-AF65-F5344CB8AC3E}">
        <p14:creationId xmlns:p14="http://schemas.microsoft.com/office/powerpoint/2010/main" val="1640113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graphicFrame>
        <p:nvGraphicFramePr>
          <p:cNvPr id="13" name="Object 12"/>
          <p:cNvGraphicFramePr>
            <a:graphicFrameLocks noGrp="1" noChangeAspect="1"/>
          </p:cNvGraphicFramePr>
          <p:nvPr>
            <p:extLst>
              <p:ext uri="{D42A27DB-BD31-4B8C-83A1-F6EECF244321}">
                <p14:modId xmlns:p14="http://schemas.microsoft.com/office/powerpoint/2010/main" val="3772489397"/>
              </p:ext>
            </p:extLst>
          </p:nvPr>
        </p:nvGraphicFramePr>
        <p:xfrm>
          <a:off x="907612" y="2255181"/>
          <a:ext cx="4152900" cy="3783012"/>
        </p:xfrm>
        <a:graphic>
          <a:graphicData uri="http://schemas.openxmlformats.org/presentationml/2006/ole">
            <mc:AlternateContent xmlns:mc="http://schemas.openxmlformats.org/markup-compatibility/2006">
              <mc:Choice xmlns:v="urn:schemas-microsoft-com:vml" Requires="v">
                <p:oleObj spid="_x0000_s5197" name="Worksheet" r:id="rId3" imgW="7810560" imgH="3781335" progId="Excel.Sheet.8">
                  <p:embed/>
                </p:oleObj>
              </mc:Choice>
              <mc:Fallback>
                <p:oleObj name="Worksheet" r:id="rId3" imgW="7810560" imgH="3781335" progId="Excel.Sheet.8">
                  <p:embed/>
                  <p:pic>
                    <p:nvPicPr>
                      <p:cNvPr id="0" name="Picture 1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12" y="2255181"/>
                        <a:ext cx="4152900" cy="378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16" name="TextBox 15"/>
          <p:cNvSpPr txBox="1"/>
          <p:nvPr/>
        </p:nvSpPr>
        <p:spPr>
          <a:xfrm>
            <a:off x="1988655" y="4619229"/>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17" name="TextBox 16"/>
          <p:cNvSpPr txBox="1"/>
          <p:nvPr/>
        </p:nvSpPr>
        <p:spPr>
          <a:xfrm>
            <a:off x="2554137"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18" name="TextBox 17"/>
          <p:cNvSpPr txBox="1"/>
          <p:nvPr/>
        </p:nvSpPr>
        <p:spPr>
          <a:xfrm>
            <a:off x="3205778" y="4088739"/>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19" name="TextBox 18"/>
          <p:cNvSpPr txBox="1"/>
          <p:nvPr/>
        </p:nvSpPr>
        <p:spPr>
          <a:xfrm>
            <a:off x="3759160"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20" name="TextBox 19"/>
          <p:cNvSpPr txBox="1"/>
          <p:nvPr/>
        </p:nvSpPr>
        <p:spPr>
          <a:xfrm>
            <a:off x="4372060" y="4475973"/>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1" name="TextBox 20"/>
          <p:cNvSpPr txBox="1"/>
          <p:nvPr/>
        </p:nvSpPr>
        <p:spPr>
          <a:xfrm>
            <a:off x="1415844" y="4756357"/>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22" name="TextBox 21"/>
          <p:cNvSpPr txBox="1"/>
          <p:nvPr/>
        </p:nvSpPr>
        <p:spPr>
          <a:xfrm>
            <a:off x="6096155" y="2312271"/>
            <a:ext cx="5151856" cy="830997"/>
          </a:xfrm>
          <a:prstGeom prst="rect">
            <a:avLst/>
          </a:prstGeom>
          <a:noFill/>
        </p:spPr>
        <p:txBody>
          <a:bodyPr wrap="square" rtlCol="0">
            <a:spAutoFit/>
          </a:bodyPr>
          <a:lstStyle/>
          <a:p>
            <a:pPr algn="ctr"/>
            <a:r>
              <a:rPr lang="en-GB" sz="2400" dirty="0" smtClean="0"/>
              <a:t>If the distribution is known , </a:t>
            </a:r>
            <a:r>
              <a:rPr lang="en-GB" sz="2400" b="1" dirty="0" smtClean="0">
                <a:solidFill>
                  <a:schemeClr val="accent3"/>
                </a:solidFill>
              </a:rPr>
              <a:t>WHY</a:t>
            </a:r>
            <a:r>
              <a:rPr lang="en-GB" sz="2400" dirty="0" smtClean="0"/>
              <a:t> do we use </a:t>
            </a:r>
            <a:r>
              <a:rPr lang="en-GB" sz="2400" b="1" dirty="0" smtClean="0"/>
              <a:t>random numbers </a:t>
            </a:r>
            <a:r>
              <a:rPr lang="en-GB" sz="2400" dirty="0" smtClean="0"/>
              <a:t>to simulate it?</a:t>
            </a:r>
            <a:endParaRPr lang="en-GB" sz="2400" dirty="0"/>
          </a:p>
        </p:txBody>
      </p:sp>
      <p:sp>
        <p:nvSpPr>
          <p:cNvPr id="23" name="TextBox 22"/>
          <p:cNvSpPr txBox="1"/>
          <p:nvPr/>
        </p:nvSpPr>
        <p:spPr>
          <a:xfrm>
            <a:off x="6090895" y="3725951"/>
            <a:ext cx="5151856" cy="1569660"/>
          </a:xfrm>
          <a:prstGeom prst="rect">
            <a:avLst/>
          </a:prstGeom>
          <a:noFill/>
        </p:spPr>
        <p:txBody>
          <a:bodyPr wrap="square" rtlCol="0">
            <a:spAutoFit/>
          </a:bodyPr>
          <a:lstStyle/>
          <a:p>
            <a:pPr algn="ctr"/>
            <a:r>
              <a:rPr lang="en-GB" sz="2400" b="1" dirty="0" smtClean="0"/>
              <a:t>BECAUSE</a:t>
            </a:r>
            <a:r>
              <a:rPr lang="en-GB" sz="2400" dirty="0" smtClean="0"/>
              <a:t>, although the </a:t>
            </a:r>
            <a:r>
              <a:rPr lang="en-GB" sz="2400" b="1" dirty="0" smtClean="0">
                <a:solidFill>
                  <a:schemeClr val="accent3"/>
                </a:solidFill>
              </a:rPr>
              <a:t>probability is known</a:t>
            </a:r>
            <a:r>
              <a:rPr lang="en-GB" sz="2400" dirty="0" smtClean="0"/>
              <a:t> (the relative frequency of each demand level), </a:t>
            </a:r>
            <a:r>
              <a:rPr lang="en-GB" sz="2400" b="1" dirty="0" smtClean="0">
                <a:solidFill>
                  <a:schemeClr val="accent3"/>
                </a:solidFill>
              </a:rPr>
              <a:t>the order of occurrence is not</a:t>
            </a:r>
            <a:endParaRPr lang="en-GB" sz="2400" b="1" dirty="0">
              <a:solidFill>
                <a:schemeClr val="accent3"/>
              </a:solidFill>
            </a:endParaRPr>
          </a:p>
        </p:txBody>
      </p:sp>
      <p:sp>
        <p:nvSpPr>
          <p:cNvPr id="24" name="TextBox 23"/>
          <p:cNvSpPr txBox="1"/>
          <p:nvPr/>
        </p:nvSpPr>
        <p:spPr>
          <a:xfrm>
            <a:off x="5691345" y="5754505"/>
            <a:ext cx="5959369" cy="830997"/>
          </a:xfrm>
          <a:prstGeom prst="rect">
            <a:avLst/>
          </a:prstGeom>
          <a:noFill/>
        </p:spPr>
        <p:txBody>
          <a:bodyPr wrap="square" rtlCol="0">
            <a:spAutoFit/>
          </a:bodyPr>
          <a:lstStyle/>
          <a:p>
            <a:pPr algn="ctr"/>
            <a:r>
              <a:rPr lang="en-GB" sz="2400" dirty="0" smtClean="0"/>
              <a:t>It is</a:t>
            </a:r>
            <a:r>
              <a:rPr lang="en-GB" sz="2400" b="1" dirty="0" smtClean="0"/>
              <a:t> </a:t>
            </a:r>
            <a:r>
              <a:rPr lang="en-GB" sz="2400" b="1" dirty="0" smtClean="0">
                <a:solidFill>
                  <a:schemeClr val="accent3"/>
                </a:solidFill>
              </a:rPr>
              <a:t>the order of occurrence</a:t>
            </a:r>
            <a:r>
              <a:rPr lang="en-GB" sz="2400" dirty="0" smtClean="0">
                <a:solidFill>
                  <a:schemeClr val="accent3"/>
                </a:solidFill>
              </a:rPr>
              <a:t> </a:t>
            </a:r>
            <a:r>
              <a:rPr lang="en-GB" sz="2400" dirty="0" smtClean="0"/>
              <a:t>(which is assumed random) </a:t>
            </a:r>
            <a:r>
              <a:rPr lang="en-GB" sz="2400" b="1" dirty="0" smtClean="0">
                <a:solidFill>
                  <a:schemeClr val="accent3"/>
                </a:solidFill>
              </a:rPr>
              <a:t>which we want to simulate</a:t>
            </a:r>
            <a:endParaRPr lang="en-GB" sz="2400" b="1" dirty="0">
              <a:solidFill>
                <a:schemeClr val="accent3"/>
              </a:solidFill>
            </a:endParaRPr>
          </a:p>
        </p:txBody>
      </p:sp>
      <p:cxnSp>
        <p:nvCxnSpPr>
          <p:cNvPr id="26" name="Straight Arrow Connector 25"/>
          <p:cNvCxnSpPr>
            <a:stCxn id="14" idx="3"/>
            <a:endCxn id="22" idx="1"/>
          </p:cNvCxnSpPr>
          <p:nvPr/>
        </p:nvCxnSpPr>
        <p:spPr>
          <a:xfrm flipV="1">
            <a:off x="4697880" y="2727770"/>
            <a:ext cx="1398275"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2"/>
            <a:endCxn id="23" idx="0"/>
          </p:cNvCxnSpPr>
          <p:nvPr/>
        </p:nvCxnSpPr>
        <p:spPr>
          <a:xfrm flipH="1">
            <a:off x="8666823" y="3143268"/>
            <a:ext cx="5260" cy="58268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2"/>
            <a:endCxn id="24" idx="0"/>
          </p:cNvCxnSpPr>
          <p:nvPr/>
        </p:nvCxnSpPr>
        <p:spPr>
          <a:xfrm>
            <a:off x="8666823" y="5295611"/>
            <a:ext cx="4207" cy="45889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4415" y="6100543"/>
            <a:ext cx="5061514" cy="400110"/>
          </a:xfrm>
          <a:prstGeom prst="rect">
            <a:avLst/>
          </a:prstGeom>
        </p:spPr>
        <p:txBody>
          <a:bodyPr wrap="none">
            <a:spAutoFit/>
          </a:bodyPr>
          <a:lstStyle/>
          <a:p>
            <a:pPr lvl="1"/>
            <a:r>
              <a:rPr lang="en-US" sz="2000" b="1" dirty="0"/>
              <a:t>Sample: </a:t>
            </a:r>
            <a:r>
              <a:rPr lang="en-US" sz="2000" dirty="0"/>
              <a:t>a proper subset of the population</a:t>
            </a:r>
          </a:p>
        </p:txBody>
      </p:sp>
    </p:spTree>
    <p:extLst>
      <p:ext uri="{BB962C8B-B14F-4D97-AF65-F5344CB8AC3E}">
        <p14:creationId xmlns:p14="http://schemas.microsoft.com/office/powerpoint/2010/main" val="25693321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4022652979"/>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5" y="2050204"/>
            <a:ext cx="5218584" cy="1477328"/>
          </a:xfrm>
          <a:prstGeom prst="rect">
            <a:avLst/>
          </a:prstGeom>
          <a:noFill/>
        </p:spPr>
        <p:txBody>
          <a:bodyPr wrap="square" rtlCol="0">
            <a:spAutoFit/>
          </a:bodyPr>
          <a:lstStyle/>
          <a:p>
            <a:r>
              <a:rPr lang="en-US" dirty="0" smtClean="0"/>
              <a:t>Suppose:    </a:t>
            </a:r>
            <a:r>
              <a:rPr lang="el-GR" dirty="0" smtClean="0"/>
              <a:t>λ</a:t>
            </a:r>
            <a:r>
              <a:rPr lang="en-US" dirty="0" smtClean="0"/>
              <a:t> = </a:t>
            </a:r>
            <a:r>
              <a:rPr lang="en-US" b="1" dirty="0" smtClean="0">
                <a:solidFill>
                  <a:schemeClr val="accent4"/>
                </a:solidFill>
              </a:rPr>
              <a:t>3</a:t>
            </a:r>
            <a:endParaRPr lang="en-US" b="1" dirty="0">
              <a:solidFill>
                <a:schemeClr val="accent4"/>
              </a:solidFill>
            </a:endParaRPr>
          </a:p>
          <a:p>
            <a:endParaRPr lang="en-US" dirty="0" smtClean="0"/>
          </a:p>
          <a:p>
            <a:r>
              <a:rPr lang="en-US" dirty="0"/>
              <a:t>What is the probability of </a:t>
            </a:r>
            <a:r>
              <a:rPr lang="en-US" b="1" dirty="0"/>
              <a:t>5</a:t>
            </a:r>
            <a:r>
              <a:rPr lang="en-US" dirty="0"/>
              <a:t> events occurring </a:t>
            </a:r>
          </a:p>
          <a:p>
            <a:r>
              <a:rPr lang="en-US" dirty="0"/>
              <a:t>P (x=</a:t>
            </a:r>
            <a:r>
              <a:rPr lang="en-US" b="1" dirty="0">
                <a:solidFill>
                  <a:schemeClr val="accent2"/>
                </a:solidFill>
              </a:rPr>
              <a:t>5</a:t>
            </a:r>
            <a:r>
              <a:rPr lang="en-US" dirty="0"/>
              <a:t>) = </a:t>
            </a:r>
            <a:r>
              <a:rPr lang="en-US" dirty="0" err="1"/>
              <a:t>poisson.dist</a:t>
            </a:r>
            <a:r>
              <a:rPr lang="en-US" dirty="0"/>
              <a:t> (</a:t>
            </a:r>
            <a:r>
              <a:rPr lang="en-US" b="1" dirty="0"/>
              <a:t> </a:t>
            </a:r>
            <a:r>
              <a:rPr lang="en-US" b="1" dirty="0">
                <a:solidFill>
                  <a:schemeClr val="accent2"/>
                </a:solidFill>
              </a:rPr>
              <a:t>5</a:t>
            </a:r>
            <a:r>
              <a:rPr lang="en-US" dirty="0"/>
              <a:t>,</a:t>
            </a:r>
            <a:r>
              <a:rPr lang="en-US" dirty="0">
                <a:solidFill>
                  <a:srgbClr val="0099CC"/>
                </a:solidFill>
              </a:rPr>
              <a:t> </a:t>
            </a:r>
            <a:r>
              <a:rPr lang="en-US" b="1" dirty="0">
                <a:solidFill>
                  <a:schemeClr val="accent4"/>
                </a:solidFill>
              </a:rPr>
              <a:t>3</a:t>
            </a:r>
            <a:r>
              <a:rPr lang="en-US" dirty="0"/>
              <a:t>, </a:t>
            </a:r>
            <a:r>
              <a:rPr lang="en-US" b="1" dirty="0"/>
              <a:t>false</a:t>
            </a:r>
            <a:r>
              <a:rPr lang="en-US" dirty="0"/>
              <a:t>)</a:t>
            </a:r>
          </a:p>
          <a:p>
            <a:endParaRPr lang="en-US" dirty="0" smtClean="0">
              <a:solidFill>
                <a:srgbClr val="0099CC"/>
              </a:solidFill>
            </a:endParaRPr>
          </a:p>
        </p:txBody>
      </p:sp>
    </p:spTree>
    <p:extLst>
      <p:ext uri="{BB962C8B-B14F-4D97-AF65-F5344CB8AC3E}">
        <p14:creationId xmlns:p14="http://schemas.microsoft.com/office/powerpoint/2010/main" val="26086895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47599699"/>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463569469"/>
              </p:ext>
            </p:extLst>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4" y="2050204"/>
            <a:ext cx="5436260" cy="2308324"/>
          </a:xfrm>
          <a:prstGeom prst="rect">
            <a:avLst/>
          </a:prstGeom>
          <a:noFill/>
        </p:spPr>
        <p:txBody>
          <a:bodyPr wrap="square" rtlCol="0">
            <a:spAutoFit/>
          </a:bodyPr>
          <a:lstStyle/>
          <a:p>
            <a:r>
              <a:rPr lang="en-US" dirty="0" smtClean="0"/>
              <a:t>Suppose:    </a:t>
            </a:r>
            <a:r>
              <a:rPr lang="el-GR" dirty="0" smtClean="0"/>
              <a:t>λ</a:t>
            </a:r>
            <a:r>
              <a:rPr lang="en-US" dirty="0" smtClean="0"/>
              <a:t> = </a:t>
            </a:r>
            <a:r>
              <a:rPr lang="en-US" dirty="0" smtClean="0">
                <a:solidFill>
                  <a:schemeClr val="accent4"/>
                </a:solidFill>
              </a:rPr>
              <a:t>3</a:t>
            </a:r>
            <a:endParaRPr lang="en-US" dirty="0">
              <a:solidFill>
                <a:schemeClr val="accent4"/>
              </a:solidFill>
            </a:endParaRPr>
          </a:p>
          <a:p>
            <a:endParaRPr lang="en-US" dirty="0" smtClean="0"/>
          </a:p>
          <a:p>
            <a:r>
              <a:rPr lang="en-US" dirty="0"/>
              <a:t>What is the probability </a:t>
            </a:r>
            <a:r>
              <a:rPr lang="en-US" dirty="0" smtClean="0"/>
              <a:t>of </a:t>
            </a:r>
            <a:r>
              <a:rPr lang="en-US" b="1" dirty="0" smtClean="0"/>
              <a:t>exactly </a:t>
            </a:r>
            <a:r>
              <a:rPr lang="en-US" b="1" dirty="0"/>
              <a:t>5 events </a:t>
            </a:r>
            <a:r>
              <a:rPr lang="en-US" dirty="0" smtClean="0"/>
              <a:t>taking place:</a:t>
            </a:r>
            <a:endParaRPr lang="en-US" dirty="0"/>
          </a:p>
          <a:p>
            <a:r>
              <a:rPr lang="en-US" dirty="0"/>
              <a:t>P (</a:t>
            </a:r>
            <a:r>
              <a:rPr lang="en-US" dirty="0" smtClean="0"/>
              <a:t>x = 5</a:t>
            </a:r>
            <a:r>
              <a:rPr lang="en-US" dirty="0"/>
              <a:t>) = </a:t>
            </a:r>
            <a:r>
              <a:rPr lang="en-US" dirty="0" err="1"/>
              <a:t>poisson.dist</a:t>
            </a:r>
            <a:r>
              <a:rPr lang="en-US" dirty="0"/>
              <a:t> ( 5, 3, false)</a:t>
            </a:r>
          </a:p>
          <a:p>
            <a:endParaRPr lang="en-US" dirty="0" smtClean="0">
              <a:solidFill>
                <a:srgbClr val="0099CC"/>
              </a:solidFill>
            </a:endParaRPr>
          </a:p>
          <a:p>
            <a:r>
              <a:rPr lang="en-US" dirty="0"/>
              <a:t>What is the probability of </a:t>
            </a:r>
            <a:r>
              <a:rPr lang="en-US" b="1" dirty="0" smtClean="0"/>
              <a:t>5 or less events</a:t>
            </a:r>
            <a:r>
              <a:rPr lang="en-US" dirty="0" smtClean="0"/>
              <a:t> taking place:</a:t>
            </a:r>
          </a:p>
          <a:p>
            <a:r>
              <a:rPr lang="en-US" dirty="0" smtClean="0"/>
              <a:t>P ( x ≤</a:t>
            </a:r>
            <a:r>
              <a:rPr lang="en-US" b="1" dirty="0" smtClean="0"/>
              <a:t> </a:t>
            </a:r>
            <a:r>
              <a:rPr lang="en-US" b="1" dirty="0" smtClean="0">
                <a:solidFill>
                  <a:schemeClr val="accent2"/>
                </a:solidFill>
              </a:rPr>
              <a:t>5</a:t>
            </a:r>
            <a:r>
              <a:rPr lang="en-US" dirty="0"/>
              <a:t>) </a:t>
            </a:r>
            <a:r>
              <a:rPr lang="en-US" dirty="0" smtClean="0"/>
              <a:t>= </a:t>
            </a:r>
            <a:r>
              <a:rPr lang="en-US" dirty="0" err="1" smtClean="0"/>
              <a:t>poisson.dist</a:t>
            </a:r>
            <a:r>
              <a:rPr lang="en-US" dirty="0" smtClean="0"/>
              <a:t> </a:t>
            </a:r>
            <a:r>
              <a:rPr lang="en-US" dirty="0"/>
              <a:t>( </a:t>
            </a:r>
            <a:r>
              <a:rPr lang="en-US" b="1" dirty="0" smtClean="0">
                <a:solidFill>
                  <a:schemeClr val="accent2"/>
                </a:solidFill>
              </a:rPr>
              <a:t>5</a:t>
            </a:r>
            <a:r>
              <a:rPr lang="en-US" dirty="0" smtClean="0"/>
              <a:t>,</a:t>
            </a:r>
            <a:r>
              <a:rPr lang="en-US" b="1" dirty="0" smtClean="0">
                <a:solidFill>
                  <a:schemeClr val="accent4"/>
                </a:solidFill>
              </a:rPr>
              <a:t> </a:t>
            </a:r>
            <a:r>
              <a:rPr lang="en-US" b="1" dirty="0">
                <a:solidFill>
                  <a:schemeClr val="accent4"/>
                </a:solidFill>
              </a:rPr>
              <a:t>3</a:t>
            </a:r>
            <a:r>
              <a:rPr lang="en-US" dirty="0"/>
              <a:t>, </a:t>
            </a:r>
            <a:r>
              <a:rPr lang="en-US" b="1" dirty="0" smtClean="0"/>
              <a:t>true</a:t>
            </a:r>
            <a:r>
              <a:rPr lang="en-US" dirty="0" smtClean="0"/>
              <a:t>)</a:t>
            </a:r>
            <a:endParaRPr lang="en-US" dirty="0"/>
          </a:p>
          <a:p>
            <a:endParaRPr lang="en-US" dirty="0">
              <a:solidFill>
                <a:srgbClr val="0099CC"/>
              </a:solidFill>
            </a:endParaRPr>
          </a:p>
        </p:txBody>
      </p:sp>
    </p:spTree>
    <p:extLst>
      <p:ext uri="{BB962C8B-B14F-4D97-AF65-F5344CB8AC3E}">
        <p14:creationId xmlns:p14="http://schemas.microsoft.com/office/powerpoint/2010/main" val="16313868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900792803"/>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626019791"/>
              </p:ext>
            </p:extLst>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4" y="2050204"/>
            <a:ext cx="5417972" cy="3139321"/>
          </a:xfrm>
          <a:prstGeom prst="rect">
            <a:avLst/>
          </a:prstGeom>
          <a:noFill/>
        </p:spPr>
        <p:txBody>
          <a:bodyPr wrap="square" rtlCol="0">
            <a:spAutoFit/>
          </a:bodyPr>
          <a:lstStyle/>
          <a:p>
            <a:r>
              <a:rPr lang="en-US" dirty="0" smtClean="0"/>
              <a:t>Suppose:    </a:t>
            </a:r>
            <a:r>
              <a:rPr lang="el-GR" dirty="0" smtClean="0"/>
              <a:t>λ</a:t>
            </a:r>
            <a:r>
              <a:rPr lang="en-US" dirty="0" smtClean="0"/>
              <a:t> = </a:t>
            </a:r>
            <a:r>
              <a:rPr lang="en-US" dirty="0" smtClean="0">
                <a:solidFill>
                  <a:schemeClr val="accent4"/>
                </a:solidFill>
              </a:rPr>
              <a:t>3</a:t>
            </a:r>
            <a:endParaRPr lang="en-US" dirty="0">
              <a:solidFill>
                <a:schemeClr val="accent4"/>
              </a:solidFill>
            </a:endParaRPr>
          </a:p>
          <a:p>
            <a:endParaRPr lang="en-US" dirty="0" smtClean="0"/>
          </a:p>
          <a:p>
            <a:r>
              <a:rPr lang="en-US" dirty="0"/>
              <a:t>What is the probability of </a:t>
            </a:r>
            <a:r>
              <a:rPr lang="en-US" b="1" dirty="0" smtClean="0"/>
              <a:t>exactly 5 </a:t>
            </a:r>
            <a:r>
              <a:rPr lang="en-US" b="1" dirty="0"/>
              <a:t>events </a:t>
            </a:r>
            <a:r>
              <a:rPr lang="en-US" dirty="0" smtClean="0"/>
              <a:t>taking place: </a:t>
            </a:r>
            <a:endParaRPr lang="en-US" dirty="0"/>
          </a:p>
          <a:p>
            <a:r>
              <a:rPr lang="en-US" dirty="0"/>
              <a:t>P (</a:t>
            </a:r>
            <a:r>
              <a:rPr lang="en-US" dirty="0" smtClean="0"/>
              <a:t>x = 5</a:t>
            </a:r>
            <a:r>
              <a:rPr lang="en-US" dirty="0"/>
              <a:t>) = </a:t>
            </a:r>
            <a:r>
              <a:rPr lang="en-US" dirty="0" err="1"/>
              <a:t>poisson.dist</a:t>
            </a:r>
            <a:r>
              <a:rPr lang="en-US" dirty="0"/>
              <a:t> ( 5, 3, false)</a:t>
            </a:r>
          </a:p>
          <a:p>
            <a:endParaRPr lang="en-US" dirty="0" smtClean="0"/>
          </a:p>
          <a:p>
            <a:r>
              <a:rPr lang="en-US" dirty="0"/>
              <a:t>What is the probability of </a:t>
            </a:r>
            <a:r>
              <a:rPr lang="en-US" b="1" dirty="0"/>
              <a:t>5 or less events</a:t>
            </a:r>
            <a:r>
              <a:rPr lang="en-US" dirty="0"/>
              <a:t> taking </a:t>
            </a:r>
            <a:r>
              <a:rPr lang="en-US" dirty="0" smtClean="0"/>
              <a:t>place: </a:t>
            </a:r>
            <a:r>
              <a:rPr lang="en-US" dirty="0"/>
              <a:t>P ( x ≤ 5) = </a:t>
            </a:r>
            <a:r>
              <a:rPr lang="en-US" dirty="0" err="1"/>
              <a:t>poisson.dist</a:t>
            </a:r>
            <a:r>
              <a:rPr lang="en-US" dirty="0"/>
              <a:t> ( 5, 3, true)</a:t>
            </a:r>
          </a:p>
          <a:p>
            <a:endParaRPr lang="en-US" dirty="0" smtClean="0"/>
          </a:p>
          <a:p>
            <a:r>
              <a:rPr lang="en-US" dirty="0" smtClean="0"/>
              <a:t>What </a:t>
            </a:r>
            <a:r>
              <a:rPr lang="en-US" dirty="0"/>
              <a:t>is the probability of </a:t>
            </a:r>
            <a:r>
              <a:rPr lang="en-US" b="1" dirty="0" smtClean="0"/>
              <a:t>at least 5 </a:t>
            </a:r>
            <a:r>
              <a:rPr lang="en-US" b="1" dirty="0"/>
              <a:t>events</a:t>
            </a:r>
            <a:r>
              <a:rPr lang="en-US" dirty="0"/>
              <a:t> taking place: P </a:t>
            </a:r>
            <a:r>
              <a:rPr lang="en-US" dirty="0" smtClean="0"/>
              <a:t>( x </a:t>
            </a:r>
            <a:r>
              <a:rPr lang="en-US" b="1" dirty="0" smtClean="0"/>
              <a:t>≥ </a:t>
            </a:r>
            <a:r>
              <a:rPr lang="en-US" b="1" dirty="0" smtClean="0">
                <a:solidFill>
                  <a:schemeClr val="accent2"/>
                </a:solidFill>
              </a:rPr>
              <a:t>5</a:t>
            </a:r>
            <a:r>
              <a:rPr lang="en-US" dirty="0"/>
              <a:t>) </a:t>
            </a:r>
            <a:r>
              <a:rPr lang="en-US" dirty="0" smtClean="0"/>
              <a:t>= 1- </a:t>
            </a:r>
            <a:r>
              <a:rPr lang="en-US" dirty="0" err="1" smtClean="0"/>
              <a:t>poisson.dist</a:t>
            </a:r>
            <a:r>
              <a:rPr lang="en-US" dirty="0" smtClean="0"/>
              <a:t> </a:t>
            </a:r>
            <a:r>
              <a:rPr lang="en-US" dirty="0"/>
              <a:t>( </a:t>
            </a:r>
            <a:r>
              <a:rPr lang="en-US" b="1" dirty="0">
                <a:solidFill>
                  <a:srgbClr val="C00000"/>
                </a:solidFill>
              </a:rPr>
              <a:t>4</a:t>
            </a:r>
            <a:r>
              <a:rPr lang="en-US" dirty="0" smtClean="0"/>
              <a:t>,</a:t>
            </a:r>
            <a:r>
              <a:rPr lang="en-US" b="1" dirty="0" smtClean="0">
                <a:solidFill>
                  <a:schemeClr val="accent4"/>
                </a:solidFill>
              </a:rPr>
              <a:t> </a:t>
            </a:r>
            <a:r>
              <a:rPr lang="en-US" b="1" dirty="0">
                <a:solidFill>
                  <a:schemeClr val="accent4"/>
                </a:solidFill>
              </a:rPr>
              <a:t>3</a:t>
            </a:r>
            <a:r>
              <a:rPr lang="en-US" dirty="0"/>
              <a:t>, </a:t>
            </a:r>
            <a:r>
              <a:rPr lang="en-US" b="1" dirty="0" smtClean="0"/>
              <a:t>true</a:t>
            </a:r>
            <a:r>
              <a:rPr lang="en-US" dirty="0" smtClean="0"/>
              <a:t>)</a:t>
            </a:r>
            <a:endParaRPr lang="en-US" dirty="0"/>
          </a:p>
          <a:p>
            <a:endParaRPr lang="en-US" dirty="0">
              <a:solidFill>
                <a:srgbClr val="0099CC"/>
              </a:solidFill>
            </a:endParaRPr>
          </a:p>
        </p:txBody>
      </p:sp>
      <p:cxnSp>
        <p:nvCxnSpPr>
          <p:cNvPr id="9" name="Elbow Connector 8"/>
          <p:cNvCxnSpPr/>
          <p:nvPr/>
        </p:nvCxnSpPr>
        <p:spPr>
          <a:xfrm rot="10800000" flipV="1">
            <a:off x="3255667" y="4186233"/>
            <a:ext cx="1034980" cy="344589"/>
          </a:xfrm>
          <a:prstGeom prst="bentConnector3">
            <a:avLst>
              <a:gd name="adj1" fmla="val -48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6270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6" name="TextBox 5"/>
          <p:cNvSpPr txBox="1"/>
          <p:nvPr/>
        </p:nvSpPr>
        <p:spPr>
          <a:xfrm>
            <a:off x="566187" y="2075477"/>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459196" y="3877320"/>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cxnSp>
        <p:nvCxnSpPr>
          <p:cNvPr id="12" name="Straight Arrow Connector 11"/>
          <p:cNvCxnSpPr>
            <a:stCxn id="6" idx="2"/>
            <a:endCxn id="7" idx="0"/>
          </p:cNvCxnSpPr>
          <p:nvPr/>
        </p:nvCxnSpPr>
        <p:spPr>
          <a:xfrm>
            <a:off x="1687225" y="2598697"/>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168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8564047" cy="523220"/>
          </a:xfrm>
          <a:prstGeom prst="rect">
            <a:avLst/>
          </a:prstGeom>
          <a:noFill/>
        </p:spPr>
        <p:txBody>
          <a:bodyPr wrap="square" rtlCol="0">
            <a:spAutoFit/>
          </a:bodyPr>
          <a:lstStyle/>
          <a:p>
            <a:pPr algn="ctr"/>
            <a:r>
              <a:rPr lang="en-US" sz="2800" b="1" dirty="0" smtClean="0">
                <a:solidFill>
                  <a:schemeClr val="accent1"/>
                </a:solidFill>
              </a:rPr>
              <a:t>Exponential - </a:t>
            </a:r>
            <a:r>
              <a:rPr lang="pt-PT" sz="2800" dirty="0" smtClean="0"/>
              <a:t>Time </a:t>
            </a:r>
            <a:r>
              <a:rPr lang="pt-PT" sz="2800" dirty="0" err="1" smtClean="0"/>
              <a:t>taken</a:t>
            </a:r>
            <a:r>
              <a:rPr lang="pt-PT" sz="2800" dirty="0" smtClean="0"/>
              <a:t> </a:t>
            </a:r>
            <a:r>
              <a:rPr lang="pt-PT" sz="2800" dirty="0" err="1" smtClean="0"/>
              <a:t>between</a:t>
            </a:r>
            <a:r>
              <a:rPr lang="pt-PT" sz="2800" dirty="0" smtClean="0"/>
              <a:t> 2 </a:t>
            </a:r>
            <a:r>
              <a:rPr lang="pt-PT" sz="2800" dirty="0" err="1" smtClean="0"/>
              <a:t>events</a:t>
            </a:r>
            <a:r>
              <a:rPr lang="pt-PT" sz="2800" dirty="0" smtClean="0"/>
              <a:t> </a:t>
            </a:r>
            <a:r>
              <a:rPr lang="pt-PT" sz="2800" dirty="0" err="1" smtClean="0"/>
              <a:t>occurring</a:t>
            </a:r>
            <a:r>
              <a:rPr lang="en-US" sz="2800" b="1" dirty="0" smtClean="0">
                <a:solidFill>
                  <a:schemeClr val="accent3"/>
                </a:solidFill>
              </a:rPr>
              <a:t> </a:t>
            </a:r>
          </a:p>
        </p:txBody>
      </p:sp>
      <p:graphicFrame>
        <p:nvGraphicFramePr>
          <p:cNvPr id="4" name="Object 3"/>
          <p:cNvGraphicFramePr>
            <a:graphicFrameLocks noChangeAspect="1"/>
          </p:cNvGraphicFramePr>
          <p:nvPr/>
        </p:nvGraphicFramePr>
        <p:xfrm>
          <a:off x="2566988" y="2487613"/>
          <a:ext cx="795337" cy="492125"/>
        </p:xfrm>
        <a:graphic>
          <a:graphicData uri="http://schemas.openxmlformats.org/presentationml/2006/ole">
            <mc:AlternateContent xmlns:mc="http://schemas.openxmlformats.org/markup-compatibility/2006">
              <mc:Choice xmlns:v="urn:schemas-microsoft-com:vml" Requires="v">
                <p:oleObj spid="_x0000_s100426" name="Equation" r:id="rId3" imgW="228600" imgH="164880" progId="Equation.3">
                  <p:embed/>
                </p:oleObj>
              </mc:Choice>
              <mc:Fallback>
                <p:oleObj name="Equation" r:id="rId3" imgW="228600" imgH="16488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2487613"/>
                        <a:ext cx="79533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436882" y="2506713"/>
            <a:ext cx="8755117" cy="461665"/>
          </a:xfrm>
          <a:prstGeom prst="rect">
            <a:avLst/>
          </a:prstGeom>
          <a:noFill/>
        </p:spPr>
        <p:txBody>
          <a:bodyPr wrap="square" rtlCol="0">
            <a:spAutoFit/>
          </a:bodyPr>
          <a:lstStyle/>
          <a:p>
            <a:r>
              <a:rPr lang="pt-PT" sz="2400" dirty="0" err="1" smtClean="0"/>
              <a:t>Average</a:t>
            </a:r>
            <a:r>
              <a:rPr lang="pt-PT" sz="2400" dirty="0" smtClean="0"/>
              <a:t> </a:t>
            </a:r>
            <a:r>
              <a:rPr lang="pt-PT" sz="2400" dirty="0" err="1" smtClean="0"/>
              <a:t>nr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occurring</a:t>
            </a:r>
            <a:r>
              <a:rPr lang="pt-PT" sz="2400" dirty="0" smtClean="0"/>
              <a:t> in </a:t>
            </a:r>
            <a:r>
              <a:rPr lang="pt-PT" sz="2400" dirty="0" err="1" smtClean="0"/>
              <a:t>one</a:t>
            </a:r>
            <a:r>
              <a:rPr lang="pt-PT" sz="2400" dirty="0" smtClean="0"/>
              <a:t> time </a:t>
            </a:r>
            <a:r>
              <a:rPr lang="pt-PT" sz="2400" dirty="0" err="1" smtClean="0"/>
              <a:t>unit</a:t>
            </a:r>
            <a:r>
              <a:rPr lang="pt-PT" sz="2400" dirty="0" smtClean="0"/>
              <a:t> (min., </a:t>
            </a:r>
            <a:r>
              <a:rPr lang="pt-PT" sz="2400" dirty="0" err="1" smtClean="0"/>
              <a:t>days</a:t>
            </a:r>
            <a:r>
              <a:rPr lang="pt-PT" sz="2400" dirty="0" smtClean="0"/>
              <a:t>, </a:t>
            </a:r>
            <a:r>
              <a:rPr lang="pt-PT" sz="2400" dirty="0" err="1" smtClean="0"/>
              <a:t>weeks</a:t>
            </a:r>
            <a:r>
              <a:rPr lang="pt-PT" sz="2400" dirty="0" smtClean="0"/>
              <a:t>…)</a:t>
            </a:r>
            <a:endParaRPr lang="pt-PT" sz="2400" dirty="0"/>
          </a:p>
        </p:txBody>
      </p:sp>
      <p:pic>
        <p:nvPicPr>
          <p:cNvPr id="6" name="Picture 3"/>
          <p:cNvPicPr>
            <a:picLocks noChangeAspect="1" noChangeArrowheads="1"/>
          </p:cNvPicPr>
          <p:nvPr/>
        </p:nvPicPr>
        <p:blipFill>
          <a:blip r:embed="rId5" cstate="print"/>
          <a:srcRect l="37127" t="31448" r="38965" b="37104"/>
          <a:stretch>
            <a:fillRect/>
          </a:stretch>
        </p:blipFill>
        <p:spPr bwMode="auto">
          <a:xfrm>
            <a:off x="1954894" y="4067512"/>
            <a:ext cx="3279228" cy="2695904"/>
          </a:xfrm>
          <a:prstGeom prst="rect">
            <a:avLst/>
          </a:prstGeom>
          <a:noFill/>
          <a:ln w="9525">
            <a:noFill/>
            <a:miter lim="800000"/>
            <a:headEnd/>
            <a:tailEnd/>
          </a:ln>
        </p:spPr>
      </p:pic>
      <p:sp>
        <p:nvSpPr>
          <p:cNvPr id="7" name="Rectangle 6"/>
          <p:cNvSpPr/>
          <p:nvPr/>
        </p:nvSpPr>
        <p:spPr>
          <a:xfrm>
            <a:off x="2427868" y="3496584"/>
            <a:ext cx="2664373" cy="584775"/>
          </a:xfrm>
          <a:prstGeom prst="rect">
            <a:avLst/>
          </a:prstGeom>
        </p:spPr>
        <p:txBody>
          <a:bodyPr wrap="square">
            <a:spAutoFit/>
          </a:bodyPr>
          <a:lstStyle/>
          <a:p>
            <a:r>
              <a:rPr lang="pt-PT" sz="3200" dirty="0" smtClean="0"/>
              <a:t>P (x) = </a:t>
            </a:r>
            <a:r>
              <a:rPr lang="el-GR" sz="3200" dirty="0" smtClean="0"/>
              <a:t>λ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8" name="Rectangle 7"/>
          <p:cNvSpPr/>
          <p:nvPr/>
        </p:nvSpPr>
        <p:spPr>
          <a:xfrm>
            <a:off x="5531365" y="3696265"/>
            <a:ext cx="2162207" cy="584775"/>
          </a:xfrm>
          <a:prstGeom prst="rect">
            <a:avLst/>
          </a:prstGeom>
        </p:spPr>
        <p:txBody>
          <a:bodyPr wrap="square">
            <a:spAutoFit/>
          </a:bodyPr>
          <a:lstStyle/>
          <a:p>
            <a:pPr algn="ctr"/>
            <a:r>
              <a:rPr lang="pt-PT" sz="3200" b="1" dirty="0" smtClean="0">
                <a:solidFill>
                  <a:schemeClr val="accent1"/>
                </a:solidFill>
              </a:rPr>
              <a:t>P (X &lt;= 0.5)</a:t>
            </a:r>
            <a:endParaRPr lang="pt-PT" sz="3200" b="1" dirty="0">
              <a:solidFill>
                <a:schemeClr val="accent1"/>
              </a:solidFill>
            </a:endParaRPr>
          </a:p>
        </p:txBody>
      </p:sp>
      <p:sp>
        <p:nvSpPr>
          <p:cNvPr id="9" name="Rectangle 8"/>
          <p:cNvSpPr/>
          <p:nvPr/>
        </p:nvSpPr>
        <p:spPr>
          <a:xfrm>
            <a:off x="15745" y="4868183"/>
            <a:ext cx="2081048" cy="1200329"/>
          </a:xfrm>
          <a:prstGeom prst="rect">
            <a:avLst/>
          </a:prstGeom>
        </p:spPr>
        <p:txBody>
          <a:bodyPr wrap="square">
            <a:spAutoFit/>
          </a:bodyPr>
          <a:lstStyle/>
          <a:p>
            <a:pPr algn="ctr"/>
            <a:r>
              <a:rPr lang="pt-PT" sz="2400" b="1" dirty="0" err="1" smtClean="0"/>
              <a:t>Probability</a:t>
            </a:r>
            <a:r>
              <a:rPr lang="pt-PT" sz="2400" b="1" dirty="0" smtClean="0"/>
              <a:t> </a:t>
            </a:r>
            <a:r>
              <a:rPr lang="pt-PT" sz="2400" b="1" dirty="0" err="1" smtClean="0"/>
              <a:t>density</a:t>
            </a:r>
            <a:r>
              <a:rPr lang="pt-PT" sz="2400" b="1" dirty="0" smtClean="0"/>
              <a:t> </a:t>
            </a:r>
            <a:r>
              <a:rPr lang="pt-PT" sz="2400" b="1" dirty="0" err="1" smtClean="0"/>
              <a:t>function</a:t>
            </a:r>
            <a:endParaRPr lang="pt-PT" sz="2400" b="1" dirty="0"/>
          </a:p>
        </p:txBody>
      </p:sp>
      <p:sp>
        <p:nvSpPr>
          <p:cNvPr id="10" name="TextBox 9"/>
          <p:cNvSpPr txBox="1"/>
          <p:nvPr/>
        </p:nvSpPr>
        <p:spPr>
          <a:xfrm>
            <a:off x="5848973" y="4319781"/>
            <a:ext cx="1576551" cy="923330"/>
          </a:xfrm>
          <a:prstGeom prst="rect">
            <a:avLst/>
          </a:prstGeom>
          <a:noFill/>
        </p:spPr>
        <p:txBody>
          <a:bodyPr wrap="square" rtlCol="0">
            <a:spAutoFit/>
          </a:bodyPr>
          <a:lstStyle/>
          <a:p>
            <a:pPr algn="ctr"/>
            <a:r>
              <a:rPr lang="pt-PT" b="1" dirty="0" err="1" smtClean="0">
                <a:solidFill>
                  <a:schemeClr val="accent1"/>
                </a:solidFill>
              </a:rPr>
              <a:t>Probabilities</a:t>
            </a:r>
            <a:r>
              <a:rPr lang="pt-PT" b="1" dirty="0" smtClean="0">
                <a:solidFill>
                  <a:schemeClr val="accent1"/>
                </a:solidFill>
              </a:rPr>
              <a:t> are                </a:t>
            </a:r>
            <a:r>
              <a:rPr lang="pt-PT" b="1" dirty="0" err="1" smtClean="0">
                <a:solidFill>
                  <a:schemeClr val="accent1"/>
                </a:solidFill>
              </a:rPr>
              <a:t>AREAS</a:t>
            </a:r>
            <a:endParaRPr lang="pt-PT" b="1" dirty="0">
              <a:solidFill>
                <a:srgbClr val="7030A0"/>
              </a:solidFill>
            </a:endParaRPr>
          </a:p>
        </p:txBody>
      </p:sp>
      <p:sp>
        <p:nvSpPr>
          <p:cNvPr id="11" name="Rectangle 10"/>
          <p:cNvSpPr/>
          <p:nvPr/>
        </p:nvSpPr>
        <p:spPr>
          <a:xfrm>
            <a:off x="2455822" y="4813539"/>
            <a:ext cx="2664000" cy="160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Freeform 11"/>
          <p:cNvSpPr/>
          <p:nvPr/>
        </p:nvSpPr>
        <p:spPr>
          <a:xfrm>
            <a:off x="2464447" y="5106838"/>
            <a:ext cx="2691442" cy="1311215"/>
          </a:xfrm>
          <a:custGeom>
            <a:avLst/>
            <a:gdLst>
              <a:gd name="connsiteX0" fmla="*/ 0 w 2691442"/>
              <a:gd name="connsiteY0" fmla="*/ 0 h 1311215"/>
              <a:gd name="connsiteX1" fmla="*/ 43132 w 2691442"/>
              <a:gd name="connsiteY1" fmla="*/ 86264 h 1311215"/>
              <a:gd name="connsiteX2" fmla="*/ 77638 w 2691442"/>
              <a:gd name="connsiteY2" fmla="*/ 181155 h 1311215"/>
              <a:gd name="connsiteX3" fmla="*/ 138023 w 2691442"/>
              <a:gd name="connsiteY3" fmla="*/ 301925 h 1311215"/>
              <a:gd name="connsiteX4" fmla="*/ 232913 w 2691442"/>
              <a:gd name="connsiteY4" fmla="*/ 439947 h 1311215"/>
              <a:gd name="connsiteX5" fmla="*/ 310551 w 2691442"/>
              <a:gd name="connsiteY5" fmla="*/ 552091 h 1311215"/>
              <a:gd name="connsiteX6" fmla="*/ 405442 w 2691442"/>
              <a:gd name="connsiteY6" fmla="*/ 681487 h 1311215"/>
              <a:gd name="connsiteX7" fmla="*/ 483079 w 2691442"/>
              <a:gd name="connsiteY7" fmla="*/ 776378 h 1311215"/>
              <a:gd name="connsiteX8" fmla="*/ 603849 w 2691442"/>
              <a:gd name="connsiteY8" fmla="*/ 879894 h 1311215"/>
              <a:gd name="connsiteX9" fmla="*/ 690113 w 2691442"/>
              <a:gd name="connsiteY9" fmla="*/ 948906 h 1311215"/>
              <a:gd name="connsiteX10" fmla="*/ 802257 w 2691442"/>
              <a:gd name="connsiteY10" fmla="*/ 1017917 h 1311215"/>
              <a:gd name="connsiteX11" fmla="*/ 983412 w 2691442"/>
              <a:gd name="connsiteY11" fmla="*/ 1104181 h 1311215"/>
              <a:gd name="connsiteX12" fmla="*/ 1147313 w 2691442"/>
              <a:gd name="connsiteY12" fmla="*/ 1155940 h 1311215"/>
              <a:gd name="connsiteX13" fmla="*/ 1259457 w 2691442"/>
              <a:gd name="connsiteY13" fmla="*/ 1190445 h 1311215"/>
              <a:gd name="connsiteX14" fmla="*/ 1431985 w 2691442"/>
              <a:gd name="connsiteY14" fmla="*/ 1224951 h 1311215"/>
              <a:gd name="connsiteX15" fmla="*/ 1785668 w 2691442"/>
              <a:gd name="connsiteY15" fmla="*/ 1276710 h 1311215"/>
              <a:gd name="connsiteX16" fmla="*/ 1966823 w 2691442"/>
              <a:gd name="connsiteY16" fmla="*/ 1293962 h 1311215"/>
              <a:gd name="connsiteX17" fmla="*/ 2268747 w 2691442"/>
              <a:gd name="connsiteY17" fmla="*/ 1302589 h 1311215"/>
              <a:gd name="connsiteX18" fmla="*/ 2691442 w 2691442"/>
              <a:gd name="connsiteY18" fmla="*/ 1311215 h 1311215"/>
              <a:gd name="connsiteX19" fmla="*/ 2691442 w 2691442"/>
              <a:gd name="connsiteY19" fmla="*/ 1311215 h 1311215"/>
              <a:gd name="connsiteX20" fmla="*/ 2691442 w 2691442"/>
              <a:gd name="connsiteY20" fmla="*/ 1311215 h 13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1442" h="1311215">
                <a:moveTo>
                  <a:pt x="0" y="0"/>
                </a:moveTo>
                <a:cubicBezTo>
                  <a:pt x="15096" y="28036"/>
                  <a:pt x="30192" y="56072"/>
                  <a:pt x="43132" y="86264"/>
                </a:cubicBezTo>
                <a:cubicBezTo>
                  <a:pt x="56072" y="116456"/>
                  <a:pt x="61823" y="145212"/>
                  <a:pt x="77638" y="181155"/>
                </a:cubicBezTo>
                <a:cubicBezTo>
                  <a:pt x="93453" y="217098"/>
                  <a:pt x="112144" y="258793"/>
                  <a:pt x="138023" y="301925"/>
                </a:cubicBezTo>
                <a:cubicBezTo>
                  <a:pt x="163902" y="345057"/>
                  <a:pt x="232913" y="439947"/>
                  <a:pt x="232913" y="439947"/>
                </a:cubicBezTo>
                <a:cubicBezTo>
                  <a:pt x="261668" y="481641"/>
                  <a:pt x="281796" y="511834"/>
                  <a:pt x="310551" y="552091"/>
                </a:cubicBezTo>
                <a:cubicBezTo>
                  <a:pt x="339306" y="592348"/>
                  <a:pt x="376687" y="644106"/>
                  <a:pt x="405442" y="681487"/>
                </a:cubicBezTo>
                <a:cubicBezTo>
                  <a:pt x="434197" y="718868"/>
                  <a:pt x="450011" y="743310"/>
                  <a:pt x="483079" y="776378"/>
                </a:cubicBezTo>
                <a:cubicBezTo>
                  <a:pt x="516147" y="809446"/>
                  <a:pt x="569343" y="851139"/>
                  <a:pt x="603849" y="879894"/>
                </a:cubicBezTo>
                <a:cubicBezTo>
                  <a:pt x="638355" y="908649"/>
                  <a:pt x="657045" y="925902"/>
                  <a:pt x="690113" y="948906"/>
                </a:cubicBezTo>
                <a:cubicBezTo>
                  <a:pt x="723181" y="971910"/>
                  <a:pt x="753374" y="992038"/>
                  <a:pt x="802257" y="1017917"/>
                </a:cubicBezTo>
                <a:cubicBezTo>
                  <a:pt x="851140" y="1043796"/>
                  <a:pt x="925903" y="1081177"/>
                  <a:pt x="983412" y="1104181"/>
                </a:cubicBezTo>
                <a:cubicBezTo>
                  <a:pt x="1040921" y="1127185"/>
                  <a:pt x="1147313" y="1155940"/>
                  <a:pt x="1147313" y="1155940"/>
                </a:cubicBezTo>
                <a:cubicBezTo>
                  <a:pt x="1193320" y="1170317"/>
                  <a:pt x="1212012" y="1178943"/>
                  <a:pt x="1259457" y="1190445"/>
                </a:cubicBezTo>
                <a:cubicBezTo>
                  <a:pt x="1306902" y="1201947"/>
                  <a:pt x="1344283" y="1210574"/>
                  <a:pt x="1431985" y="1224951"/>
                </a:cubicBezTo>
                <a:cubicBezTo>
                  <a:pt x="1519687" y="1239328"/>
                  <a:pt x="1696528" y="1265208"/>
                  <a:pt x="1785668" y="1276710"/>
                </a:cubicBezTo>
                <a:cubicBezTo>
                  <a:pt x="1874808" y="1288212"/>
                  <a:pt x="1886310" y="1289649"/>
                  <a:pt x="1966823" y="1293962"/>
                </a:cubicBezTo>
                <a:cubicBezTo>
                  <a:pt x="2047336" y="1298275"/>
                  <a:pt x="2268747" y="1302589"/>
                  <a:pt x="2268747" y="1302589"/>
                </a:cubicBezTo>
                <a:lnTo>
                  <a:pt x="2691442" y="1311215"/>
                </a:lnTo>
                <a:lnTo>
                  <a:pt x="2691442" y="1311215"/>
                </a:lnTo>
                <a:lnTo>
                  <a:pt x="2691442" y="1311215"/>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3" name="Rectangle 12"/>
          <p:cNvSpPr/>
          <p:nvPr/>
        </p:nvSpPr>
        <p:spPr>
          <a:xfrm>
            <a:off x="2473074" y="4287328"/>
            <a:ext cx="181155" cy="56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p:cNvSpPr/>
          <p:nvPr/>
        </p:nvSpPr>
        <p:spPr>
          <a:xfrm>
            <a:off x="3988448" y="4370716"/>
            <a:ext cx="1055298" cy="235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5" name="Straight Connector 14"/>
          <p:cNvCxnSpPr/>
          <p:nvPr/>
        </p:nvCxnSpPr>
        <p:spPr>
          <a:xfrm flipH="1" flipV="1">
            <a:off x="2680108" y="4230806"/>
            <a:ext cx="40943" cy="2210937"/>
          </a:xfrm>
          <a:prstGeom prst="line">
            <a:avLst/>
          </a:prstGeom>
          <a:ln w="19050">
            <a:solidFill>
              <a:srgbClr val="0099CC"/>
            </a:solidFill>
            <a:prstDash val="dash"/>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420801" y="5125872"/>
            <a:ext cx="336299" cy="1295138"/>
          </a:xfrm>
          <a:custGeom>
            <a:avLst/>
            <a:gdLst>
              <a:gd name="connsiteX0" fmla="*/ 54591 w 336299"/>
              <a:gd name="connsiteY0" fmla="*/ 101221 h 1295138"/>
              <a:gd name="connsiteX1" fmla="*/ 40943 w 336299"/>
              <a:gd name="connsiteY1" fmla="*/ 121692 h 1295138"/>
              <a:gd name="connsiteX2" fmla="*/ 47767 w 336299"/>
              <a:gd name="connsiteY2" fmla="*/ 142164 h 1295138"/>
              <a:gd name="connsiteX3" fmla="*/ 88710 w 336299"/>
              <a:gd name="connsiteY3" fmla="*/ 162635 h 1295138"/>
              <a:gd name="connsiteX4" fmla="*/ 109182 w 336299"/>
              <a:gd name="connsiteY4" fmla="*/ 176283 h 1295138"/>
              <a:gd name="connsiteX5" fmla="*/ 81886 w 336299"/>
              <a:gd name="connsiteY5" fmla="*/ 203579 h 1295138"/>
              <a:gd name="connsiteX6" fmla="*/ 75062 w 336299"/>
              <a:gd name="connsiteY6" fmla="*/ 230874 h 1295138"/>
              <a:gd name="connsiteX7" fmla="*/ 54591 w 336299"/>
              <a:gd name="connsiteY7" fmla="*/ 244522 h 1295138"/>
              <a:gd name="connsiteX8" fmla="*/ 40943 w 336299"/>
              <a:gd name="connsiteY8" fmla="*/ 264994 h 1295138"/>
              <a:gd name="connsiteX9" fmla="*/ 109182 w 336299"/>
              <a:gd name="connsiteY9" fmla="*/ 278641 h 1295138"/>
              <a:gd name="connsiteX10" fmla="*/ 150125 w 336299"/>
              <a:gd name="connsiteY10" fmla="*/ 292289 h 1295138"/>
              <a:gd name="connsiteX11" fmla="*/ 136477 w 336299"/>
              <a:gd name="connsiteY11" fmla="*/ 319585 h 1295138"/>
              <a:gd name="connsiteX12" fmla="*/ 47767 w 336299"/>
              <a:gd name="connsiteY12" fmla="*/ 346880 h 1295138"/>
              <a:gd name="connsiteX13" fmla="*/ 54591 w 336299"/>
              <a:gd name="connsiteY13" fmla="*/ 374176 h 1295138"/>
              <a:gd name="connsiteX14" fmla="*/ 81886 w 336299"/>
              <a:gd name="connsiteY14" fmla="*/ 387824 h 1295138"/>
              <a:gd name="connsiteX15" fmla="*/ 184244 w 336299"/>
              <a:gd name="connsiteY15" fmla="*/ 394647 h 1295138"/>
              <a:gd name="connsiteX16" fmla="*/ 204716 w 336299"/>
              <a:gd name="connsiteY16" fmla="*/ 401471 h 1295138"/>
              <a:gd name="connsiteX17" fmla="*/ 225188 w 336299"/>
              <a:gd name="connsiteY17" fmla="*/ 442415 h 1295138"/>
              <a:gd name="connsiteX18" fmla="*/ 184244 w 336299"/>
              <a:gd name="connsiteY18" fmla="*/ 456062 h 1295138"/>
              <a:gd name="connsiteX19" fmla="*/ 136477 w 336299"/>
              <a:gd name="connsiteY19" fmla="*/ 462886 h 1295138"/>
              <a:gd name="connsiteX20" fmla="*/ 109182 w 336299"/>
              <a:gd name="connsiteY20" fmla="*/ 469710 h 1295138"/>
              <a:gd name="connsiteX21" fmla="*/ 40943 w 336299"/>
              <a:gd name="connsiteY21" fmla="*/ 483358 h 1295138"/>
              <a:gd name="connsiteX22" fmla="*/ 47767 w 336299"/>
              <a:gd name="connsiteY22" fmla="*/ 503829 h 1295138"/>
              <a:gd name="connsiteX23" fmla="*/ 75062 w 336299"/>
              <a:gd name="connsiteY23" fmla="*/ 510653 h 1295138"/>
              <a:gd name="connsiteX24" fmla="*/ 109182 w 336299"/>
              <a:gd name="connsiteY24" fmla="*/ 517477 h 1295138"/>
              <a:gd name="connsiteX25" fmla="*/ 218364 w 336299"/>
              <a:gd name="connsiteY25" fmla="*/ 531125 h 1295138"/>
              <a:gd name="connsiteX26" fmla="*/ 266131 w 336299"/>
              <a:gd name="connsiteY26" fmla="*/ 565244 h 1295138"/>
              <a:gd name="connsiteX27" fmla="*/ 259307 w 336299"/>
              <a:gd name="connsiteY27" fmla="*/ 606188 h 1295138"/>
              <a:gd name="connsiteX28" fmla="*/ 204716 w 336299"/>
              <a:gd name="connsiteY28" fmla="*/ 613012 h 1295138"/>
              <a:gd name="connsiteX29" fmla="*/ 88710 w 336299"/>
              <a:gd name="connsiteY29" fmla="*/ 619835 h 1295138"/>
              <a:gd name="connsiteX30" fmla="*/ 68238 w 336299"/>
              <a:gd name="connsiteY30" fmla="*/ 626659 h 1295138"/>
              <a:gd name="connsiteX31" fmla="*/ 61414 w 336299"/>
              <a:gd name="connsiteY31" fmla="*/ 647131 h 1295138"/>
              <a:gd name="connsiteX32" fmla="*/ 47767 w 336299"/>
              <a:gd name="connsiteY32" fmla="*/ 667603 h 1295138"/>
              <a:gd name="connsiteX33" fmla="*/ 54591 w 336299"/>
              <a:gd name="connsiteY33" fmla="*/ 694898 h 1295138"/>
              <a:gd name="connsiteX34" fmla="*/ 143301 w 336299"/>
              <a:gd name="connsiteY34" fmla="*/ 701722 h 1295138"/>
              <a:gd name="connsiteX35" fmla="*/ 191068 w 336299"/>
              <a:gd name="connsiteY35" fmla="*/ 688074 h 1295138"/>
              <a:gd name="connsiteX36" fmla="*/ 245659 w 336299"/>
              <a:gd name="connsiteY36" fmla="*/ 694898 h 1295138"/>
              <a:gd name="connsiteX37" fmla="*/ 245659 w 336299"/>
              <a:gd name="connsiteY37" fmla="*/ 749489 h 1295138"/>
              <a:gd name="connsiteX38" fmla="*/ 197892 w 336299"/>
              <a:gd name="connsiteY38" fmla="*/ 756313 h 1295138"/>
              <a:gd name="connsiteX39" fmla="*/ 54591 w 336299"/>
              <a:gd name="connsiteY39" fmla="*/ 769961 h 1295138"/>
              <a:gd name="connsiteX40" fmla="*/ 75062 w 336299"/>
              <a:gd name="connsiteY40" fmla="*/ 804080 h 1295138"/>
              <a:gd name="connsiteX41" fmla="*/ 232011 w 336299"/>
              <a:gd name="connsiteY41" fmla="*/ 810904 h 1295138"/>
              <a:gd name="connsiteX42" fmla="*/ 252483 w 336299"/>
              <a:gd name="connsiteY42" fmla="*/ 824552 h 1295138"/>
              <a:gd name="connsiteX43" fmla="*/ 266131 w 336299"/>
              <a:gd name="connsiteY43" fmla="*/ 865495 h 1295138"/>
              <a:gd name="connsiteX44" fmla="*/ 232011 w 336299"/>
              <a:gd name="connsiteY44" fmla="*/ 879143 h 1295138"/>
              <a:gd name="connsiteX45" fmla="*/ 156949 w 336299"/>
              <a:gd name="connsiteY45" fmla="*/ 892791 h 1295138"/>
              <a:gd name="connsiteX46" fmla="*/ 88710 w 336299"/>
              <a:gd name="connsiteY46" fmla="*/ 899615 h 1295138"/>
              <a:gd name="connsiteX47" fmla="*/ 61414 w 336299"/>
              <a:gd name="connsiteY47" fmla="*/ 940558 h 1295138"/>
              <a:gd name="connsiteX48" fmla="*/ 95534 w 336299"/>
              <a:gd name="connsiteY48" fmla="*/ 988325 h 1295138"/>
              <a:gd name="connsiteX49" fmla="*/ 252483 w 336299"/>
              <a:gd name="connsiteY49" fmla="*/ 995149 h 1295138"/>
              <a:gd name="connsiteX50" fmla="*/ 245659 w 336299"/>
              <a:gd name="connsiteY50" fmla="*/ 1022444 h 1295138"/>
              <a:gd name="connsiteX51" fmla="*/ 197892 w 336299"/>
              <a:gd name="connsiteY51" fmla="*/ 1029268 h 1295138"/>
              <a:gd name="connsiteX52" fmla="*/ 88710 w 336299"/>
              <a:gd name="connsiteY52" fmla="*/ 1036092 h 1295138"/>
              <a:gd name="connsiteX53" fmla="*/ 68238 w 336299"/>
              <a:gd name="connsiteY53" fmla="*/ 1042916 h 1295138"/>
              <a:gd name="connsiteX54" fmla="*/ 20471 w 336299"/>
              <a:gd name="connsiteY54" fmla="*/ 1070212 h 1295138"/>
              <a:gd name="connsiteX55" fmla="*/ 27295 w 336299"/>
              <a:gd name="connsiteY55" fmla="*/ 1090683 h 1295138"/>
              <a:gd name="connsiteX56" fmla="*/ 47767 w 336299"/>
              <a:gd name="connsiteY56" fmla="*/ 1097507 h 1295138"/>
              <a:gd name="connsiteX57" fmla="*/ 170597 w 336299"/>
              <a:gd name="connsiteY57" fmla="*/ 1083859 h 1295138"/>
              <a:gd name="connsiteX58" fmla="*/ 272955 w 336299"/>
              <a:gd name="connsiteY58" fmla="*/ 1090683 h 1295138"/>
              <a:gd name="connsiteX59" fmla="*/ 266131 w 336299"/>
              <a:gd name="connsiteY59" fmla="*/ 1117979 h 1295138"/>
              <a:gd name="connsiteX60" fmla="*/ 225188 w 336299"/>
              <a:gd name="connsiteY60" fmla="*/ 1124803 h 1295138"/>
              <a:gd name="connsiteX61" fmla="*/ 75062 w 336299"/>
              <a:gd name="connsiteY61" fmla="*/ 1131627 h 1295138"/>
              <a:gd name="connsiteX62" fmla="*/ 27295 w 336299"/>
              <a:gd name="connsiteY62" fmla="*/ 1165746 h 1295138"/>
              <a:gd name="connsiteX63" fmla="*/ 34119 w 336299"/>
              <a:gd name="connsiteY63" fmla="*/ 1199865 h 1295138"/>
              <a:gd name="connsiteX64" fmla="*/ 54591 w 336299"/>
              <a:gd name="connsiteY64" fmla="*/ 1213513 h 1295138"/>
              <a:gd name="connsiteX65" fmla="*/ 136477 w 336299"/>
              <a:gd name="connsiteY65" fmla="*/ 1193041 h 1295138"/>
              <a:gd name="connsiteX66" fmla="*/ 156949 w 336299"/>
              <a:gd name="connsiteY66" fmla="*/ 1179394 h 1295138"/>
              <a:gd name="connsiteX67" fmla="*/ 232011 w 336299"/>
              <a:gd name="connsiteY67" fmla="*/ 1186218 h 1295138"/>
              <a:gd name="connsiteX68" fmla="*/ 259307 w 336299"/>
              <a:gd name="connsiteY68" fmla="*/ 1227161 h 1295138"/>
              <a:gd name="connsiteX69" fmla="*/ 184244 w 336299"/>
              <a:gd name="connsiteY69" fmla="*/ 1247632 h 1295138"/>
              <a:gd name="connsiteX70" fmla="*/ 34119 w 336299"/>
              <a:gd name="connsiteY70" fmla="*/ 1254456 h 1295138"/>
              <a:gd name="connsiteX71" fmla="*/ 40943 w 336299"/>
              <a:gd name="connsiteY71" fmla="*/ 1274928 h 1295138"/>
              <a:gd name="connsiteX72" fmla="*/ 68238 w 336299"/>
              <a:gd name="connsiteY72" fmla="*/ 1281752 h 1295138"/>
              <a:gd name="connsiteX73" fmla="*/ 225188 w 336299"/>
              <a:gd name="connsiteY73" fmla="*/ 1288576 h 1295138"/>
              <a:gd name="connsiteX74" fmla="*/ 272955 w 336299"/>
              <a:gd name="connsiteY74" fmla="*/ 1227161 h 1295138"/>
              <a:gd name="connsiteX75" fmla="*/ 232011 w 336299"/>
              <a:gd name="connsiteY75" fmla="*/ 1213513 h 1295138"/>
              <a:gd name="connsiteX76" fmla="*/ 204716 w 336299"/>
              <a:gd name="connsiteY76" fmla="*/ 1206689 h 1295138"/>
              <a:gd name="connsiteX77" fmla="*/ 170597 w 336299"/>
              <a:gd name="connsiteY77" fmla="*/ 1199865 h 1295138"/>
              <a:gd name="connsiteX78" fmla="*/ 150125 w 336299"/>
              <a:gd name="connsiteY78" fmla="*/ 1193041 h 1295138"/>
              <a:gd name="connsiteX79" fmla="*/ 102358 w 336299"/>
              <a:gd name="connsiteY79" fmla="*/ 1179394 h 1295138"/>
              <a:gd name="connsiteX80" fmla="*/ 88710 w 336299"/>
              <a:gd name="connsiteY80" fmla="*/ 1158922 h 1295138"/>
              <a:gd name="connsiteX81" fmla="*/ 68238 w 336299"/>
              <a:gd name="connsiteY81" fmla="*/ 1138450 h 1295138"/>
              <a:gd name="connsiteX82" fmla="*/ 47767 w 336299"/>
              <a:gd name="connsiteY82" fmla="*/ 1090683 h 1295138"/>
              <a:gd name="connsiteX83" fmla="*/ 191068 w 336299"/>
              <a:gd name="connsiteY83" fmla="*/ 1063388 h 1295138"/>
              <a:gd name="connsiteX84" fmla="*/ 232011 w 336299"/>
              <a:gd name="connsiteY84" fmla="*/ 1036092 h 1295138"/>
              <a:gd name="connsiteX85" fmla="*/ 238835 w 336299"/>
              <a:gd name="connsiteY85" fmla="*/ 954206 h 1295138"/>
              <a:gd name="connsiteX86" fmla="*/ 218364 w 336299"/>
              <a:gd name="connsiteY86" fmla="*/ 940558 h 1295138"/>
              <a:gd name="connsiteX87" fmla="*/ 191068 w 336299"/>
              <a:gd name="connsiteY87" fmla="*/ 954206 h 1295138"/>
              <a:gd name="connsiteX88" fmla="*/ 143301 w 336299"/>
              <a:gd name="connsiteY88" fmla="*/ 981501 h 1295138"/>
              <a:gd name="connsiteX89" fmla="*/ 6823 w 336299"/>
              <a:gd name="connsiteY89" fmla="*/ 961029 h 1295138"/>
              <a:gd name="connsiteX90" fmla="*/ 0 w 336299"/>
              <a:gd name="connsiteY90" fmla="*/ 940558 h 1295138"/>
              <a:gd name="connsiteX91" fmla="*/ 6823 w 336299"/>
              <a:gd name="connsiteY91" fmla="*/ 920086 h 1295138"/>
              <a:gd name="connsiteX92" fmla="*/ 40943 w 336299"/>
              <a:gd name="connsiteY92" fmla="*/ 906438 h 1295138"/>
              <a:gd name="connsiteX93" fmla="*/ 177420 w 336299"/>
              <a:gd name="connsiteY93" fmla="*/ 899615 h 1295138"/>
              <a:gd name="connsiteX94" fmla="*/ 170597 w 336299"/>
              <a:gd name="connsiteY94" fmla="*/ 824552 h 1295138"/>
              <a:gd name="connsiteX95" fmla="*/ 163773 w 336299"/>
              <a:gd name="connsiteY95" fmla="*/ 804080 h 1295138"/>
              <a:gd name="connsiteX96" fmla="*/ 136477 w 336299"/>
              <a:gd name="connsiteY96" fmla="*/ 810904 h 1295138"/>
              <a:gd name="connsiteX97" fmla="*/ 75062 w 336299"/>
              <a:gd name="connsiteY97" fmla="*/ 824552 h 1295138"/>
              <a:gd name="connsiteX98" fmla="*/ 34119 w 336299"/>
              <a:gd name="connsiteY98" fmla="*/ 810904 h 1295138"/>
              <a:gd name="connsiteX99" fmla="*/ 54591 w 336299"/>
              <a:gd name="connsiteY99" fmla="*/ 790432 h 1295138"/>
              <a:gd name="connsiteX100" fmla="*/ 225188 w 336299"/>
              <a:gd name="connsiteY100" fmla="*/ 769961 h 1295138"/>
              <a:gd name="connsiteX101" fmla="*/ 197892 w 336299"/>
              <a:gd name="connsiteY101" fmla="*/ 660779 h 1295138"/>
              <a:gd name="connsiteX102" fmla="*/ 191068 w 336299"/>
              <a:gd name="connsiteY102" fmla="*/ 640307 h 1295138"/>
              <a:gd name="connsiteX103" fmla="*/ 109182 w 336299"/>
              <a:gd name="connsiteY103" fmla="*/ 633483 h 1295138"/>
              <a:gd name="connsiteX104" fmla="*/ 102358 w 336299"/>
              <a:gd name="connsiteY104" fmla="*/ 606188 h 1295138"/>
              <a:gd name="connsiteX105" fmla="*/ 88710 w 336299"/>
              <a:gd name="connsiteY105" fmla="*/ 585716 h 1295138"/>
              <a:gd name="connsiteX106" fmla="*/ 109182 w 336299"/>
              <a:gd name="connsiteY106" fmla="*/ 565244 h 1295138"/>
              <a:gd name="connsiteX107" fmla="*/ 143301 w 336299"/>
              <a:gd name="connsiteY107" fmla="*/ 558421 h 1295138"/>
              <a:gd name="connsiteX108" fmla="*/ 163773 w 336299"/>
              <a:gd name="connsiteY108" fmla="*/ 551597 h 1295138"/>
              <a:gd name="connsiteX109" fmla="*/ 170597 w 336299"/>
              <a:gd name="connsiteY109" fmla="*/ 531125 h 1295138"/>
              <a:gd name="connsiteX110" fmla="*/ 156949 w 336299"/>
              <a:gd name="connsiteY110" fmla="*/ 456062 h 1295138"/>
              <a:gd name="connsiteX111" fmla="*/ 109182 w 336299"/>
              <a:gd name="connsiteY111" fmla="*/ 462886 h 1295138"/>
              <a:gd name="connsiteX112" fmla="*/ 88710 w 336299"/>
              <a:gd name="connsiteY112" fmla="*/ 469710 h 1295138"/>
              <a:gd name="connsiteX113" fmla="*/ 54591 w 336299"/>
              <a:gd name="connsiteY113" fmla="*/ 456062 h 1295138"/>
              <a:gd name="connsiteX114" fmla="*/ 47767 w 336299"/>
              <a:gd name="connsiteY114" fmla="*/ 428767 h 1295138"/>
              <a:gd name="connsiteX115" fmla="*/ 81886 w 336299"/>
              <a:gd name="connsiteY115" fmla="*/ 374176 h 1295138"/>
              <a:gd name="connsiteX116" fmla="*/ 102358 w 336299"/>
              <a:gd name="connsiteY116" fmla="*/ 367352 h 1295138"/>
              <a:gd name="connsiteX117" fmla="*/ 177420 w 336299"/>
              <a:gd name="connsiteY117" fmla="*/ 346880 h 1295138"/>
              <a:gd name="connsiteX118" fmla="*/ 184244 w 336299"/>
              <a:gd name="connsiteY118" fmla="*/ 326409 h 1295138"/>
              <a:gd name="connsiteX119" fmla="*/ 177420 w 336299"/>
              <a:gd name="connsiteY119" fmla="*/ 299113 h 1295138"/>
              <a:gd name="connsiteX120" fmla="*/ 156949 w 336299"/>
              <a:gd name="connsiteY120" fmla="*/ 285465 h 1295138"/>
              <a:gd name="connsiteX121" fmla="*/ 136477 w 336299"/>
              <a:gd name="connsiteY121" fmla="*/ 278641 h 1295138"/>
              <a:gd name="connsiteX122" fmla="*/ 75062 w 336299"/>
              <a:gd name="connsiteY122" fmla="*/ 264994 h 1295138"/>
              <a:gd name="connsiteX123" fmla="*/ 68238 w 336299"/>
              <a:gd name="connsiteY123" fmla="*/ 189931 h 1295138"/>
              <a:gd name="connsiteX124" fmla="*/ 81886 w 336299"/>
              <a:gd name="connsiteY124" fmla="*/ 148988 h 1295138"/>
              <a:gd name="connsiteX125" fmla="*/ 75062 w 336299"/>
              <a:gd name="connsiteY125" fmla="*/ 114868 h 1295138"/>
              <a:gd name="connsiteX126" fmla="*/ 61414 w 336299"/>
              <a:gd name="connsiteY126" fmla="*/ 142164 h 1295138"/>
              <a:gd name="connsiteX127" fmla="*/ 88710 w 336299"/>
              <a:gd name="connsiteY127" fmla="*/ 176283 h 1295138"/>
              <a:gd name="connsiteX128" fmla="*/ 116006 w 336299"/>
              <a:gd name="connsiteY128" fmla="*/ 210403 h 1295138"/>
              <a:gd name="connsiteX129" fmla="*/ 163773 w 336299"/>
              <a:gd name="connsiteY129" fmla="*/ 285465 h 1295138"/>
              <a:gd name="connsiteX130" fmla="*/ 191068 w 336299"/>
              <a:gd name="connsiteY130" fmla="*/ 312761 h 1295138"/>
              <a:gd name="connsiteX131" fmla="*/ 204716 w 336299"/>
              <a:gd name="connsiteY131" fmla="*/ 340056 h 1295138"/>
              <a:gd name="connsiteX132" fmla="*/ 225188 w 336299"/>
              <a:gd name="connsiteY132" fmla="*/ 360528 h 1295138"/>
              <a:gd name="connsiteX133" fmla="*/ 252483 w 336299"/>
              <a:gd name="connsiteY133" fmla="*/ 401471 h 1295138"/>
              <a:gd name="connsiteX134" fmla="*/ 259307 w 336299"/>
              <a:gd name="connsiteY134" fmla="*/ 1111155 h 1295138"/>
              <a:gd name="connsiteX135" fmla="*/ 245659 w 336299"/>
              <a:gd name="connsiteY135" fmla="*/ 1220337 h 1295138"/>
              <a:gd name="connsiteX136" fmla="*/ 238835 w 336299"/>
              <a:gd name="connsiteY136" fmla="*/ 1247632 h 1295138"/>
              <a:gd name="connsiteX137" fmla="*/ 218364 w 336299"/>
              <a:gd name="connsiteY137" fmla="*/ 1254456 h 1295138"/>
              <a:gd name="connsiteX138" fmla="*/ 211540 w 336299"/>
              <a:gd name="connsiteY138" fmla="*/ 1274928 h 1295138"/>
              <a:gd name="connsiteX139" fmla="*/ 191068 w 336299"/>
              <a:gd name="connsiteY139" fmla="*/ 1281752 h 1295138"/>
              <a:gd name="connsiteX140" fmla="*/ 88710 w 336299"/>
              <a:gd name="connsiteY140" fmla="*/ 1274928 h 1295138"/>
              <a:gd name="connsiteX141" fmla="*/ 68238 w 336299"/>
              <a:gd name="connsiteY141" fmla="*/ 1227161 h 1295138"/>
              <a:gd name="connsiteX142" fmla="*/ 54591 w 336299"/>
              <a:gd name="connsiteY142" fmla="*/ 1179394 h 1295138"/>
              <a:gd name="connsiteX143" fmla="*/ 47767 w 336299"/>
              <a:gd name="connsiteY143" fmla="*/ 1158922 h 1295138"/>
              <a:gd name="connsiteX144" fmla="*/ 40943 w 336299"/>
              <a:gd name="connsiteY144" fmla="*/ 981501 h 1295138"/>
              <a:gd name="connsiteX145" fmla="*/ 34119 w 336299"/>
              <a:gd name="connsiteY145" fmla="*/ 961029 h 1295138"/>
              <a:gd name="connsiteX146" fmla="*/ 27295 w 336299"/>
              <a:gd name="connsiteY146" fmla="*/ 926910 h 1295138"/>
              <a:gd name="connsiteX147" fmla="*/ 34119 w 336299"/>
              <a:gd name="connsiteY147" fmla="*/ 817728 h 1295138"/>
              <a:gd name="connsiteX148" fmla="*/ 47767 w 336299"/>
              <a:gd name="connsiteY148" fmla="*/ 729018 h 1295138"/>
              <a:gd name="connsiteX149" fmla="*/ 54591 w 336299"/>
              <a:gd name="connsiteY149" fmla="*/ 101221 h 129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36299" h="1295138">
                <a:moveTo>
                  <a:pt x="54591" y="101221"/>
                </a:moveTo>
                <a:cubicBezTo>
                  <a:pt x="53454" y="0"/>
                  <a:pt x="42291" y="113602"/>
                  <a:pt x="40943" y="121692"/>
                </a:cubicBezTo>
                <a:cubicBezTo>
                  <a:pt x="39760" y="128787"/>
                  <a:pt x="43274" y="136547"/>
                  <a:pt x="47767" y="142164"/>
                </a:cubicBezTo>
                <a:cubicBezTo>
                  <a:pt x="57389" y="154192"/>
                  <a:pt x="75222" y="158140"/>
                  <a:pt x="88710" y="162635"/>
                </a:cubicBezTo>
                <a:cubicBezTo>
                  <a:pt x="95534" y="167184"/>
                  <a:pt x="106136" y="168668"/>
                  <a:pt x="109182" y="176283"/>
                </a:cubicBezTo>
                <a:cubicBezTo>
                  <a:pt x="117745" y="197692"/>
                  <a:pt x="91520" y="200368"/>
                  <a:pt x="81886" y="203579"/>
                </a:cubicBezTo>
                <a:cubicBezTo>
                  <a:pt x="79611" y="212677"/>
                  <a:pt x="80264" y="223071"/>
                  <a:pt x="75062" y="230874"/>
                </a:cubicBezTo>
                <a:cubicBezTo>
                  <a:pt x="70513" y="237698"/>
                  <a:pt x="60390" y="238723"/>
                  <a:pt x="54591" y="244522"/>
                </a:cubicBezTo>
                <a:cubicBezTo>
                  <a:pt x="48792" y="250321"/>
                  <a:pt x="45492" y="258170"/>
                  <a:pt x="40943" y="264994"/>
                </a:cubicBezTo>
                <a:cubicBezTo>
                  <a:pt x="97710" y="283917"/>
                  <a:pt x="7251" y="255119"/>
                  <a:pt x="109182" y="278641"/>
                </a:cubicBezTo>
                <a:cubicBezTo>
                  <a:pt x="123200" y="281876"/>
                  <a:pt x="150125" y="292289"/>
                  <a:pt x="150125" y="292289"/>
                </a:cubicBezTo>
                <a:cubicBezTo>
                  <a:pt x="145576" y="301388"/>
                  <a:pt x="145972" y="315933"/>
                  <a:pt x="136477" y="319585"/>
                </a:cubicBezTo>
                <a:cubicBezTo>
                  <a:pt x="31331" y="360026"/>
                  <a:pt x="82504" y="294773"/>
                  <a:pt x="47767" y="346880"/>
                </a:cubicBezTo>
                <a:cubicBezTo>
                  <a:pt x="50042" y="355979"/>
                  <a:pt x="48587" y="366971"/>
                  <a:pt x="54591" y="374176"/>
                </a:cubicBezTo>
                <a:cubicBezTo>
                  <a:pt x="61103" y="381991"/>
                  <a:pt x="71838" y="386238"/>
                  <a:pt x="81886" y="387824"/>
                </a:cubicBezTo>
                <a:cubicBezTo>
                  <a:pt x="115663" y="393157"/>
                  <a:pt x="150125" y="392373"/>
                  <a:pt x="184244" y="394647"/>
                </a:cubicBezTo>
                <a:cubicBezTo>
                  <a:pt x="191068" y="396922"/>
                  <a:pt x="199099" y="396977"/>
                  <a:pt x="204716" y="401471"/>
                </a:cubicBezTo>
                <a:cubicBezTo>
                  <a:pt x="216742" y="411092"/>
                  <a:pt x="220693" y="428929"/>
                  <a:pt x="225188" y="442415"/>
                </a:cubicBezTo>
                <a:cubicBezTo>
                  <a:pt x="211540" y="446964"/>
                  <a:pt x="198262" y="452827"/>
                  <a:pt x="184244" y="456062"/>
                </a:cubicBezTo>
                <a:cubicBezTo>
                  <a:pt x="168572" y="459679"/>
                  <a:pt x="152302" y="460009"/>
                  <a:pt x="136477" y="462886"/>
                </a:cubicBezTo>
                <a:cubicBezTo>
                  <a:pt x="127250" y="464564"/>
                  <a:pt x="118378" y="467871"/>
                  <a:pt x="109182" y="469710"/>
                </a:cubicBezTo>
                <a:cubicBezTo>
                  <a:pt x="25525" y="486442"/>
                  <a:pt x="104342" y="467508"/>
                  <a:pt x="40943" y="483358"/>
                </a:cubicBezTo>
                <a:cubicBezTo>
                  <a:pt x="43218" y="490182"/>
                  <a:pt x="42150" y="499336"/>
                  <a:pt x="47767" y="503829"/>
                </a:cubicBezTo>
                <a:cubicBezTo>
                  <a:pt x="55090" y="509688"/>
                  <a:pt x="65907" y="508619"/>
                  <a:pt x="75062" y="510653"/>
                </a:cubicBezTo>
                <a:cubicBezTo>
                  <a:pt x="86384" y="513169"/>
                  <a:pt x="97685" y="515944"/>
                  <a:pt x="109182" y="517477"/>
                </a:cubicBezTo>
                <a:cubicBezTo>
                  <a:pt x="273199" y="539346"/>
                  <a:pt x="105232" y="512270"/>
                  <a:pt x="218364" y="531125"/>
                </a:cubicBezTo>
                <a:cubicBezTo>
                  <a:pt x="266131" y="547048"/>
                  <a:pt x="254758" y="531125"/>
                  <a:pt x="266131" y="565244"/>
                </a:cubicBezTo>
                <a:cubicBezTo>
                  <a:pt x="263856" y="578892"/>
                  <a:pt x="270229" y="597693"/>
                  <a:pt x="259307" y="606188"/>
                </a:cubicBezTo>
                <a:cubicBezTo>
                  <a:pt x="244831" y="617447"/>
                  <a:pt x="222996" y="611550"/>
                  <a:pt x="204716" y="613012"/>
                </a:cubicBezTo>
                <a:cubicBezTo>
                  <a:pt x="166104" y="616101"/>
                  <a:pt x="127379" y="617561"/>
                  <a:pt x="88710" y="619835"/>
                </a:cubicBezTo>
                <a:cubicBezTo>
                  <a:pt x="81886" y="622110"/>
                  <a:pt x="73324" y="621573"/>
                  <a:pt x="68238" y="626659"/>
                </a:cubicBezTo>
                <a:cubicBezTo>
                  <a:pt x="63152" y="631745"/>
                  <a:pt x="64631" y="640697"/>
                  <a:pt x="61414" y="647131"/>
                </a:cubicBezTo>
                <a:cubicBezTo>
                  <a:pt x="57746" y="654466"/>
                  <a:pt x="52316" y="660779"/>
                  <a:pt x="47767" y="667603"/>
                </a:cubicBezTo>
                <a:cubicBezTo>
                  <a:pt x="50042" y="676701"/>
                  <a:pt x="49389" y="687095"/>
                  <a:pt x="54591" y="694898"/>
                </a:cubicBezTo>
                <a:cubicBezTo>
                  <a:pt x="73514" y="723284"/>
                  <a:pt x="124232" y="703629"/>
                  <a:pt x="143301" y="701722"/>
                </a:cubicBezTo>
                <a:cubicBezTo>
                  <a:pt x="152954" y="698504"/>
                  <a:pt x="182501" y="688074"/>
                  <a:pt x="191068" y="688074"/>
                </a:cubicBezTo>
                <a:cubicBezTo>
                  <a:pt x="209407" y="688074"/>
                  <a:pt x="227462" y="692623"/>
                  <a:pt x="245659" y="694898"/>
                </a:cubicBezTo>
                <a:cubicBezTo>
                  <a:pt x="250363" y="709009"/>
                  <a:pt x="263226" y="736314"/>
                  <a:pt x="245659" y="749489"/>
                </a:cubicBezTo>
                <a:cubicBezTo>
                  <a:pt x="232792" y="759139"/>
                  <a:pt x="213757" y="753669"/>
                  <a:pt x="197892" y="756313"/>
                </a:cubicBezTo>
                <a:cubicBezTo>
                  <a:pt x="105655" y="771686"/>
                  <a:pt x="245651" y="758020"/>
                  <a:pt x="54591" y="769961"/>
                </a:cubicBezTo>
                <a:cubicBezTo>
                  <a:pt x="47532" y="791138"/>
                  <a:pt x="37117" y="799864"/>
                  <a:pt x="75062" y="804080"/>
                </a:cubicBezTo>
                <a:cubicBezTo>
                  <a:pt x="127107" y="809863"/>
                  <a:pt x="179695" y="808629"/>
                  <a:pt x="232011" y="810904"/>
                </a:cubicBezTo>
                <a:cubicBezTo>
                  <a:pt x="238835" y="815453"/>
                  <a:pt x="248136" y="817597"/>
                  <a:pt x="252483" y="824552"/>
                </a:cubicBezTo>
                <a:cubicBezTo>
                  <a:pt x="260108" y="836751"/>
                  <a:pt x="266131" y="865495"/>
                  <a:pt x="266131" y="865495"/>
                </a:cubicBezTo>
                <a:cubicBezTo>
                  <a:pt x="254758" y="870044"/>
                  <a:pt x="243632" y="875269"/>
                  <a:pt x="232011" y="879143"/>
                </a:cubicBezTo>
                <a:cubicBezTo>
                  <a:pt x="209574" y="886622"/>
                  <a:pt x="178908" y="890208"/>
                  <a:pt x="156949" y="892791"/>
                </a:cubicBezTo>
                <a:cubicBezTo>
                  <a:pt x="134246" y="895462"/>
                  <a:pt x="111456" y="897340"/>
                  <a:pt x="88710" y="899615"/>
                </a:cubicBezTo>
                <a:cubicBezTo>
                  <a:pt x="79611" y="913263"/>
                  <a:pt x="56227" y="924997"/>
                  <a:pt x="61414" y="940558"/>
                </a:cubicBezTo>
                <a:cubicBezTo>
                  <a:pt x="71351" y="970368"/>
                  <a:pt x="64407" y="985931"/>
                  <a:pt x="95534" y="988325"/>
                </a:cubicBezTo>
                <a:cubicBezTo>
                  <a:pt x="147746" y="992341"/>
                  <a:pt x="200167" y="992874"/>
                  <a:pt x="252483" y="995149"/>
                </a:cubicBezTo>
                <a:cubicBezTo>
                  <a:pt x="250208" y="1004247"/>
                  <a:pt x="253612" y="1017474"/>
                  <a:pt x="245659" y="1022444"/>
                </a:cubicBezTo>
                <a:cubicBezTo>
                  <a:pt x="232020" y="1030968"/>
                  <a:pt x="213916" y="1027875"/>
                  <a:pt x="197892" y="1029268"/>
                </a:cubicBezTo>
                <a:cubicBezTo>
                  <a:pt x="161564" y="1032427"/>
                  <a:pt x="125104" y="1033817"/>
                  <a:pt x="88710" y="1036092"/>
                </a:cubicBezTo>
                <a:cubicBezTo>
                  <a:pt x="81886" y="1038367"/>
                  <a:pt x="74850" y="1040082"/>
                  <a:pt x="68238" y="1042916"/>
                </a:cubicBezTo>
                <a:cubicBezTo>
                  <a:pt x="43998" y="1053305"/>
                  <a:pt x="41029" y="1056507"/>
                  <a:pt x="20471" y="1070212"/>
                </a:cubicBezTo>
                <a:cubicBezTo>
                  <a:pt x="22746" y="1077036"/>
                  <a:pt x="22209" y="1085597"/>
                  <a:pt x="27295" y="1090683"/>
                </a:cubicBezTo>
                <a:cubicBezTo>
                  <a:pt x="32381" y="1095769"/>
                  <a:pt x="40574" y="1097507"/>
                  <a:pt x="47767" y="1097507"/>
                </a:cubicBezTo>
                <a:cubicBezTo>
                  <a:pt x="80886" y="1097507"/>
                  <a:pt x="135065" y="1088935"/>
                  <a:pt x="170597" y="1083859"/>
                </a:cubicBezTo>
                <a:lnTo>
                  <a:pt x="272955" y="1090683"/>
                </a:lnTo>
                <a:cubicBezTo>
                  <a:pt x="281787" y="1093837"/>
                  <a:pt x="273763" y="1112528"/>
                  <a:pt x="266131" y="1117979"/>
                </a:cubicBezTo>
                <a:cubicBezTo>
                  <a:pt x="254872" y="1126021"/>
                  <a:pt x="238989" y="1123817"/>
                  <a:pt x="225188" y="1124803"/>
                </a:cubicBezTo>
                <a:cubicBezTo>
                  <a:pt x="175222" y="1128372"/>
                  <a:pt x="125104" y="1129352"/>
                  <a:pt x="75062" y="1131627"/>
                </a:cubicBezTo>
                <a:cubicBezTo>
                  <a:pt x="64129" y="1137093"/>
                  <a:pt x="31247" y="1149937"/>
                  <a:pt x="27295" y="1165746"/>
                </a:cubicBezTo>
                <a:cubicBezTo>
                  <a:pt x="24482" y="1176998"/>
                  <a:pt x="28365" y="1189795"/>
                  <a:pt x="34119" y="1199865"/>
                </a:cubicBezTo>
                <a:cubicBezTo>
                  <a:pt x="38188" y="1206986"/>
                  <a:pt x="47767" y="1208964"/>
                  <a:pt x="54591" y="1213513"/>
                </a:cubicBezTo>
                <a:cubicBezTo>
                  <a:pt x="75059" y="1210102"/>
                  <a:pt x="118452" y="1205057"/>
                  <a:pt x="136477" y="1193041"/>
                </a:cubicBezTo>
                <a:lnTo>
                  <a:pt x="156949" y="1179394"/>
                </a:lnTo>
                <a:cubicBezTo>
                  <a:pt x="181970" y="1181669"/>
                  <a:pt x="209244" y="1175594"/>
                  <a:pt x="232011" y="1186218"/>
                </a:cubicBezTo>
                <a:cubicBezTo>
                  <a:pt x="246875" y="1193154"/>
                  <a:pt x="259307" y="1227161"/>
                  <a:pt x="259307" y="1227161"/>
                </a:cubicBezTo>
                <a:cubicBezTo>
                  <a:pt x="236407" y="1234794"/>
                  <a:pt x="209052" y="1245794"/>
                  <a:pt x="184244" y="1247632"/>
                </a:cubicBezTo>
                <a:cubicBezTo>
                  <a:pt x="134288" y="1251332"/>
                  <a:pt x="84161" y="1252181"/>
                  <a:pt x="34119" y="1254456"/>
                </a:cubicBezTo>
                <a:cubicBezTo>
                  <a:pt x="36394" y="1261280"/>
                  <a:pt x="35326" y="1270434"/>
                  <a:pt x="40943" y="1274928"/>
                </a:cubicBezTo>
                <a:cubicBezTo>
                  <a:pt x="48266" y="1280787"/>
                  <a:pt x="58885" y="1281059"/>
                  <a:pt x="68238" y="1281752"/>
                </a:cubicBezTo>
                <a:cubicBezTo>
                  <a:pt x="120461" y="1285620"/>
                  <a:pt x="172871" y="1286301"/>
                  <a:pt x="225188" y="1288576"/>
                </a:cubicBezTo>
                <a:cubicBezTo>
                  <a:pt x="259490" y="1284288"/>
                  <a:pt x="320540" y="1295138"/>
                  <a:pt x="272955" y="1227161"/>
                </a:cubicBezTo>
                <a:cubicBezTo>
                  <a:pt x="264705" y="1215375"/>
                  <a:pt x="245968" y="1217002"/>
                  <a:pt x="232011" y="1213513"/>
                </a:cubicBezTo>
                <a:cubicBezTo>
                  <a:pt x="222913" y="1211238"/>
                  <a:pt x="213871" y="1208724"/>
                  <a:pt x="204716" y="1206689"/>
                </a:cubicBezTo>
                <a:cubicBezTo>
                  <a:pt x="193394" y="1204173"/>
                  <a:pt x="181849" y="1202678"/>
                  <a:pt x="170597" y="1199865"/>
                </a:cubicBezTo>
                <a:cubicBezTo>
                  <a:pt x="163619" y="1198120"/>
                  <a:pt x="157041" y="1195017"/>
                  <a:pt x="150125" y="1193041"/>
                </a:cubicBezTo>
                <a:cubicBezTo>
                  <a:pt x="90154" y="1175908"/>
                  <a:pt x="151434" y="1195754"/>
                  <a:pt x="102358" y="1179394"/>
                </a:cubicBezTo>
                <a:cubicBezTo>
                  <a:pt x="97809" y="1172570"/>
                  <a:pt x="93960" y="1165223"/>
                  <a:pt x="88710" y="1158922"/>
                </a:cubicBezTo>
                <a:cubicBezTo>
                  <a:pt x="82532" y="1151508"/>
                  <a:pt x="73847" y="1146303"/>
                  <a:pt x="68238" y="1138450"/>
                </a:cubicBezTo>
                <a:cubicBezTo>
                  <a:pt x="57699" y="1123695"/>
                  <a:pt x="53335" y="1107388"/>
                  <a:pt x="47767" y="1090683"/>
                </a:cubicBezTo>
                <a:cubicBezTo>
                  <a:pt x="88381" y="1029761"/>
                  <a:pt x="37598" y="1094082"/>
                  <a:pt x="191068" y="1063388"/>
                </a:cubicBezTo>
                <a:cubicBezTo>
                  <a:pt x="207152" y="1060171"/>
                  <a:pt x="232011" y="1036092"/>
                  <a:pt x="232011" y="1036092"/>
                </a:cubicBezTo>
                <a:cubicBezTo>
                  <a:pt x="252559" y="1005271"/>
                  <a:pt x="257931" y="1006723"/>
                  <a:pt x="238835" y="954206"/>
                </a:cubicBezTo>
                <a:cubicBezTo>
                  <a:pt x="236032" y="946499"/>
                  <a:pt x="225188" y="945107"/>
                  <a:pt x="218364" y="940558"/>
                </a:cubicBezTo>
                <a:cubicBezTo>
                  <a:pt x="209265" y="945107"/>
                  <a:pt x="199694" y="948815"/>
                  <a:pt x="191068" y="954206"/>
                </a:cubicBezTo>
                <a:cubicBezTo>
                  <a:pt x="143854" y="983714"/>
                  <a:pt x="183521" y="968094"/>
                  <a:pt x="143301" y="981501"/>
                </a:cubicBezTo>
                <a:cubicBezTo>
                  <a:pt x="141004" y="981366"/>
                  <a:pt x="33716" y="994645"/>
                  <a:pt x="6823" y="961029"/>
                </a:cubicBezTo>
                <a:cubicBezTo>
                  <a:pt x="2330" y="955412"/>
                  <a:pt x="2274" y="947382"/>
                  <a:pt x="0" y="940558"/>
                </a:cubicBezTo>
                <a:cubicBezTo>
                  <a:pt x="2274" y="933734"/>
                  <a:pt x="1297" y="924691"/>
                  <a:pt x="6823" y="920086"/>
                </a:cubicBezTo>
                <a:cubicBezTo>
                  <a:pt x="16233" y="912244"/>
                  <a:pt x="28781" y="907897"/>
                  <a:pt x="40943" y="906438"/>
                </a:cubicBezTo>
                <a:cubicBezTo>
                  <a:pt x="86168" y="901011"/>
                  <a:pt x="131928" y="901889"/>
                  <a:pt x="177420" y="899615"/>
                </a:cubicBezTo>
                <a:cubicBezTo>
                  <a:pt x="175146" y="874594"/>
                  <a:pt x="174150" y="849424"/>
                  <a:pt x="170597" y="824552"/>
                </a:cubicBezTo>
                <a:cubicBezTo>
                  <a:pt x="169580" y="817431"/>
                  <a:pt x="170452" y="806751"/>
                  <a:pt x="163773" y="804080"/>
                </a:cubicBezTo>
                <a:cubicBezTo>
                  <a:pt x="155065" y="800597"/>
                  <a:pt x="145576" y="808629"/>
                  <a:pt x="136477" y="810904"/>
                </a:cubicBezTo>
                <a:cubicBezTo>
                  <a:pt x="115355" y="842587"/>
                  <a:pt x="128109" y="836794"/>
                  <a:pt x="75062" y="824552"/>
                </a:cubicBezTo>
                <a:cubicBezTo>
                  <a:pt x="61044" y="821317"/>
                  <a:pt x="34119" y="810904"/>
                  <a:pt x="34119" y="810904"/>
                </a:cubicBezTo>
                <a:cubicBezTo>
                  <a:pt x="40943" y="804080"/>
                  <a:pt x="45959" y="794748"/>
                  <a:pt x="54591" y="790432"/>
                </a:cubicBezTo>
                <a:cubicBezTo>
                  <a:pt x="99744" y="767856"/>
                  <a:pt x="189937" y="771919"/>
                  <a:pt x="225188" y="769961"/>
                </a:cubicBezTo>
                <a:cubicBezTo>
                  <a:pt x="212086" y="599637"/>
                  <a:pt x="241138" y="725646"/>
                  <a:pt x="197892" y="660779"/>
                </a:cubicBezTo>
                <a:cubicBezTo>
                  <a:pt x="193902" y="654794"/>
                  <a:pt x="197943" y="642422"/>
                  <a:pt x="191068" y="640307"/>
                </a:cubicBezTo>
                <a:cubicBezTo>
                  <a:pt x="164889" y="632252"/>
                  <a:pt x="136477" y="635758"/>
                  <a:pt x="109182" y="633483"/>
                </a:cubicBezTo>
                <a:cubicBezTo>
                  <a:pt x="106907" y="624385"/>
                  <a:pt x="106052" y="614808"/>
                  <a:pt x="102358" y="606188"/>
                </a:cubicBezTo>
                <a:cubicBezTo>
                  <a:pt x="99127" y="598650"/>
                  <a:pt x="87362" y="593806"/>
                  <a:pt x="88710" y="585716"/>
                </a:cubicBezTo>
                <a:cubicBezTo>
                  <a:pt x="90297" y="576197"/>
                  <a:pt x="100550" y="569560"/>
                  <a:pt x="109182" y="565244"/>
                </a:cubicBezTo>
                <a:cubicBezTo>
                  <a:pt x="119556" y="560057"/>
                  <a:pt x="132049" y="561234"/>
                  <a:pt x="143301" y="558421"/>
                </a:cubicBezTo>
                <a:cubicBezTo>
                  <a:pt x="150279" y="556677"/>
                  <a:pt x="156949" y="553872"/>
                  <a:pt x="163773" y="551597"/>
                </a:cubicBezTo>
                <a:cubicBezTo>
                  <a:pt x="166048" y="544773"/>
                  <a:pt x="170597" y="538318"/>
                  <a:pt x="170597" y="531125"/>
                </a:cubicBezTo>
                <a:cubicBezTo>
                  <a:pt x="170597" y="492545"/>
                  <a:pt x="166546" y="484852"/>
                  <a:pt x="156949" y="456062"/>
                </a:cubicBezTo>
                <a:cubicBezTo>
                  <a:pt x="141027" y="458337"/>
                  <a:pt x="124954" y="459732"/>
                  <a:pt x="109182" y="462886"/>
                </a:cubicBezTo>
                <a:cubicBezTo>
                  <a:pt x="102129" y="464297"/>
                  <a:pt x="95848" y="470602"/>
                  <a:pt x="88710" y="469710"/>
                </a:cubicBezTo>
                <a:cubicBezTo>
                  <a:pt x="76555" y="468191"/>
                  <a:pt x="65964" y="460611"/>
                  <a:pt x="54591" y="456062"/>
                </a:cubicBezTo>
                <a:cubicBezTo>
                  <a:pt x="52316" y="446964"/>
                  <a:pt x="46731" y="438088"/>
                  <a:pt x="47767" y="428767"/>
                </a:cubicBezTo>
                <a:cubicBezTo>
                  <a:pt x="50079" y="407958"/>
                  <a:pt x="64506" y="385762"/>
                  <a:pt x="81886" y="374176"/>
                </a:cubicBezTo>
                <a:cubicBezTo>
                  <a:pt x="87871" y="370186"/>
                  <a:pt x="95418" y="369245"/>
                  <a:pt x="102358" y="367352"/>
                </a:cubicBezTo>
                <a:cubicBezTo>
                  <a:pt x="187010" y="344265"/>
                  <a:pt x="130303" y="362586"/>
                  <a:pt x="177420" y="346880"/>
                </a:cubicBezTo>
                <a:cubicBezTo>
                  <a:pt x="179695" y="340056"/>
                  <a:pt x="184244" y="333602"/>
                  <a:pt x="184244" y="326409"/>
                </a:cubicBezTo>
                <a:cubicBezTo>
                  <a:pt x="184244" y="317030"/>
                  <a:pt x="182622" y="306917"/>
                  <a:pt x="177420" y="299113"/>
                </a:cubicBezTo>
                <a:cubicBezTo>
                  <a:pt x="172871" y="292289"/>
                  <a:pt x="164284" y="289133"/>
                  <a:pt x="156949" y="285465"/>
                </a:cubicBezTo>
                <a:cubicBezTo>
                  <a:pt x="150515" y="282248"/>
                  <a:pt x="143393" y="280617"/>
                  <a:pt x="136477" y="278641"/>
                </a:cubicBezTo>
                <a:cubicBezTo>
                  <a:pt x="113999" y="272219"/>
                  <a:pt x="98504" y="269682"/>
                  <a:pt x="75062" y="264994"/>
                </a:cubicBezTo>
                <a:cubicBezTo>
                  <a:pt x="53137" y="232107"/>
                  <a:pt x="56158" y="246302"/>
                  <a:pt x="68238" y="189931"/>
                </a:cubicBezTo>
                <a:cubicBezTo>
                  <a:pt x="71252" y="175864"/>
                  <a:pt x="81886" y="148988"/>
                  <a:pt x="81886" y="148988"/>
                </a:cubicBezTo>
                <a:cubicBezTo>
                  <a:pt x="79611" y="137615"/>
                  <a:pt x="86065" y="118536"/>
                  <a:pt x="75062" y="114868"/>
                </a:cubicBezTo>
                <a:cubicBezTo>
                  <a:pt x="65411" y="111651"/>
                  <a:pt x="62853" y="132094"/>
                  <a:pt x="61414" y="142164"/>
                </a:cubicBezTo>
                <a:cubicBezTo>
                  <a:pt x="58548" y="162226"/>
                  <a:pt x="76259" y="167983"/>
                  <a:pt x="88710" y="176283"/>
                </a:cubicBezTo>
                <a:cubicBezTo>
                  <a:pt x="104456" y="223521"/>
                  <a:pt x="82333" y="171118"/>
                  <a:pt x="116006" y="210403"/>
                </a:cubicBezTo>
                <a:cubicBezTo>
                  <a:pt x="147603" y="247266"/>
                  <a:pt x="125797" y="247488"/>
                  <a:pt x="163773" y="285465"/>
                </a:cubicBezTo>
                <a:cubicBezTo>
                  <a:pt x="172871" y="294564"/>
                  <a:pt x="183348" y="302467"/>
                  <a:pt x="191068" y="312761"/>
                </a:cubicBezTo>
                <a:cubicBezTo>
                  <a:pt x="197171" y="320899"/>
                  <a:pt x="198803" y="331779"/>
                  <a:pt x="204716" y="340056"/>
                </a:cubicBezTo>
                <a:cubicBezTo>
                  <a:pt x="210325" y="347909"/>
                  <a:pt x="219263" y="352910"/>
                  <a:pt x="225188" y="360528"/>
                </a:cubicBezTo>
                <a:cubicBezTo>
                  <a:pt x="235258" y="373475"/>
                  <a:pt x="252483" y="401471"/>
                  <a:pt x="252483" y="401471"/>
                </a:cubicBezTo>
                <a:cubicBezTo>
                  <a:pt x="336299" y="652920"/>
                  <a:pt x="271342" y="443222"/>
                  <a:pt x="259307" y="1111155"/>
                </a:cubicBezTo>
                <a:cubicBezTo>
                  <a:pt x="257317" y="1221583"/>
                  <a:pt x="260555" y="1168202"/>
                  <a:pt x="245659" y="1220337"/>
                </a:cubicBezTo>
                <a:cubicBezTo>
                  <a:pt x="243083" y="1229355"/>
                  <a:pt x="244694" y="1240309"/>
                  <a:pt x="238835" y="1247632"/>
                </a:cubicBezTo>
                <a:cubicBezTo>
                  <a:pt x="234342" y="1253249"/>
                  <a:pt x="225188" y="1252181"/>
                  <a:pt x="218364" y="1254456"/>
                </a:cubicBezTo>
                <a:cubicBezTo>
                  <a:pt x="216089" y="1261280"/>
                  <a:pt x="216626" y="1269842"/>
                  <a:pt x="211540" y="1274928"/>
                </a:cubicBezTo>
                <a:cubicBezTo>
                  <a:pt x="206454" y="1280014"/>
                  <a:pt x="198261" y="1281752"/>
                  <a:pt x="191068" y="1281752"/>
                </a:cubicBezTo>
                <a:cubicBezTo>
                  <a:pt x="156873" y="1281752"/>
                  <a:pt x="122829" y="1277203"/>
                  <a:pt x="88710" y="1274928"/>
                </a:cubicBezTo>
                <a:cubicBezTo>
                  <a:pt x="72706" y="1226917"/>
                  <a:pt x="93535" y="1286187"/>
                  <a:pt x="68238" y="1227161"/>
                </a:cubicBezTo>
                <a:cubicBezTo>
                  <a:pt x="61225" y="1210797"/>
                  <a:pt x="59539" y="1196712"/>
                  <a:pt x="54591" y="1179394"/>
                </a:cubicBezTo>
                <a:cubicBezTo>
                  <a:pt x="52615" y="1172478"/>
                  <a:pt x="50042" y="1165746"/>
                  <a:pt x="47767" y="1158922"/>
                </a:cubicBezTo>
                <a:cubicBezTo>
                  <a:pt x="45492" y="1099782"/>
                  <a:pt x="45015" y="1040545"/>
                  <a:pt x="40943" y="981501"/>
                </a:cubicBezTo>
                <a:cubicBezTo>
                  <a:pt x="40448" y="974325"/>
                  <a:pt x="35864" y="968007"/>
                  <a:pt x="34119" y="961029"/>
                </a:cubicBezTo>
                <a:cubicBezTo>
                  <a:pt x="31306" y="949777"/>
                  <a:pt x="29570" y="938283"/>
                  <a:pt x="27295" y="926910"/>
                </a:cubicBezTo>
                <a:cubicBezTo>
                  <a:pt x="29570" y="890516"/>
                  <a:pt x="31091" y="854067"/>
                  <a:pt x="34119" y="817728"/>
                </a:cubicBezTo>
                <a:cubicBezTo>
                  <a:pt x="37660" y="775235"/>
                  <a:pt x="40332" y="766190"/>
                  <a:pt x="47767" y="729018"/>
                </a:cubicBezTo>
                <a:cubicBezTo>
                  <a:pt x="60228" y="417507"/>
                  <a:pt x="55728" y="202442"/>
                  <a:pt x="54591" y="10122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17" name="Object 16"/>
          <p:cNvGraphicFramePr>
            <a:graphicFrameLocks noChangeAspect="1"/>
          </p:cNvGraphicFramePr>
          <p:nvPr>
            <p:extLst>
              <p:ext uri="{D42A27DB-BD31-4B8C-83A1-F6EECF244321}">
                <p14:modId xmlns:p14="http://schemas.microsoft.com/office/powerpoint/2010/main" val="2174303467"/>
              </p:ext>
            </p:extLst>
          </p:nvPr>
        </p:nvGraphicFramePr>
        <p:xfrm>
          <a:off x="5579278" y="5438208"/>
          <a:ext cx="2114294" cy="852268"/>
        </p:xfrm>
        <a:graphic>
          <a:graphicData uri="http://schemas.openxmlformats.org/presentationml/2006/ole">
            <mc:AlternateContent xmlns:mc="http://schemas.openxmlformats.org/markup-compatibility/2006">
              <mc:Choice xmlns:v="urn:schemas-microsoft-com:vml" Requires="v">
                <p:oleObj spid="_x0000_s100427" name="Equation" r:id="rId6" imgW="723600" imgH="266400" progId="Equation.3">
                  <p:embed/>
                </p:oleObj>
              </mc:Choice>
              <mc:Fallback>
                <p:oleObj name="Equation" r:id="rId6" imgW="723600" imgH="266400" progId="Equation.3">
                  <p:embed/>
                  <p:pic>
                    <p:nvPicPr>
                      <p:cNvPr id="24"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9278" y="5438208"/>
                        <a:ext cx="2114294" cy="852268"/>
                      </a:xfrm>
                      <a:prstGeom prst="rect">
                        <a:avLst/>
                      </a:prstGeom>
                      <a:noFill/>
                      <a:extLst/>
                    </p:spPr>
                  </p:pic>
                </p:oleObj>
              </mc:Fallback>
            </mc:AlternateContent>
          </a:graphicData>
        </a:graphic>
      </p:graphicFrame>
      <p:sp>
        <p:nvSpPr>
          <p:cNvPr id="18" name="Rectangle 17"/>
          <p:cNvSpPr/>
          <p:nvPr/>
        </p:nvSpPr>
        <p:spPr>
          <a:xfrm>
            <a:off x="8460825" y="3380970"/>
            <a:ext cx="3352791" cy="584775"/>
          </a:xfrm>
          <a:prstGeom prst="rect">
            <a:avLst/>
          </a:prstGeom>
        </p:spPr>
        <p:txBody>
          <a:bodyPr wrap="square">
            <a:spAutoFit/>
          </a:bodyPr>
          <a:lstStyle/>
          <a:p>
            <a:r>
              <a:rPr lang="pt-PT" sz="3200" dirty="0" smtClean="0"/>
              <a:t>P (X &lt;= x) = 1-</a:t>
            </a:r>
            <a:r>
              <a:rPr lang="el-GR" sz="3200" dirty="0" smtClean="0"/>
              <a:t>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21" name="TextBox 2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Tree>
    <p:extLst>
      <p:ext uri="{BB962C8B-B14F-4D97-AF65-F5344CB8AC3E}">
        <p14:creationId xmlns:p14="http://schemas.microsoft.com/office/powerpoint/2010/main" val="40161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P spid="16" grpId="0" animBg="1"/>
      <p:bldP spid="1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 name="TextBox 3"/>
          <p:cNvSpPr txBox="1"/>
          <p:nvPr/>
        </p:nvSpPr>
        <p:spPr>
          <a:xfrm>
            <a:off x="311938" y="1839991"/>
            <a:ext cx="8564047" cy="523220"/>
          </a:xfrm>
          <a:prstGeom prst="rect">
            <a:avLst/>
          </a:prstGeom>
          <a:noFill/>
        </p:spPr>
        <p:txBody>
          <a:bodyPr wrap="square" rtlCol="0">
            <a:spAutoFit/>
          </a:bodyPr>
          <a:lstStyle/>
          <a:p>
            <a:pPr algn="ctr"/>
            <a:r>
              <a:rPr lang="en-US" sz="2800" b="1" dirty="0" smtClean="0">
                <a:solidFill>
                  <a:schemeClr val="accent1"/>
                </a:solidFill>
              </a:rPr>
              <a:t>Exponential - </a:t>
            </a:r>
            <a:r>
              <a:rPr lang="pt-PT" sz="2800" dirty="0" smtClean="0"/>
              <a:t>Time </a:t>
            </a:r>
            <a:r>
              <a:rPr lang="pt-PT" sz="2800" dirty="0" err="1" smtClean="0"/>
              <a:t>taken</a:t>
            </a:r>
            <a:r>
              <a:rPr lang="pt-PT" sz="2800" dirty="0" smtClean="0"/>
              <a:t> </a:t>
            </a:r>
            <a:r>
              <a:rPr lang="pt-PT" sz="2800" dirty="0" err="1" smtClean="0"/>
              <a:t>between</a:t>
            </a:r>
            <a:r>
              <a:rPr lang="pt-PT" sz="2800" dirty="0" smtClean="0"/>
              <a:t> 2 </a:t>
            </a:r>
            <a:r>
              <a:rPr lang="pt-PT" sz="2800" dirty="0" err="1" smtClean="0"/>
              <a:t>events</a:t>
            </a:r>
            <a:r>
              <a:rPr lang="pt-PT" sz="2800" dirty="0" smtClean="0"/>
              <a:t> </a:t>
            </a:r>
            <a:r>
              <a:rPr lang="pt-PT" sz="2800" dirty="0" err="1" smtClean="0"/>
              <a:t>occurring</a:t>
            </a:r>
            <a:r>
              <a:rPr lang="en-US" sz="2800" b="1" dirty="0" smtClean="0">
                <a:solidFill>
                  <a:schemeClr val="accent3"/>
                </a:solidFill>
              </a:rPr>
              <a:t> </a:t>
            </a:r>
          </a:p>
        </p:txBody>
      </p:sp>
      <p:graphicFrame>
        <p:nvGraphicFramePr>
          <p:cNvPr id="5" name="Object 4"/>
          <p:cNvGraphicFramePr>
            <a:graphicFrameLocks noChangeAspect="1"/>
          </p:cNvGraphicFramePr>
          <p:nvPr/>
        </p:nvGraphicFramePr>
        <p:xfrm>
          <a:off x="2566988" y="2487613"/>
          <a:ext cx="795337" cy="492125"/>
        </p:xfrm>
        <a:graphic>
          <a:graphicData uri="http://schemas.openxmlformats.org/presentationml/2006/ole">
            <mc:AlternateContent xmlns:mc="http://schemas.openxmlformats.org/markup-compatibility/2006">
              <mc:Choice xmlns:v="urn:schemas-microsoft-com:vml" Requires="v">
                <p:oleObj spid="_x0000_s101452" name="Equation" r:id="rId3" imgW="228600" imgH="164880" progId="Equation.3">
                  <p:embed/>
                </p:oleObj>
              </mc:Choice>
              <mc:Fallback>
                <p:oleObj name="Equation" r:id="rId3" imgW="228600" imgH="16488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2487613"/>
                        <a:ext cx="79533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436882" y="2506713"/>
            <a:ext cx="8755117" cy="461665"/>
          </a:xfrm>
          <a:prstGeom prst="rect">
            <a:avLst/>
          </a:prstGeom>
          <a:noFill/>
        </p:spPr>
        <p:txBody>
          <a:bodyPr wrap="square" rtlCol="0">
            <a:spAutoFit/>
          </a:bodyPr>
          <a:lstStyle/>
          <a:p>
            <a:r>
              <a:rPr lang="pt-PT" sz="2400" dirty="0" err="1" smtClean="0"/>
              <a:t>Average</a:t>
            </a:r>
            <a:r>
              <a:rPr lang="pt-PT" sz="2400" dirty="0" smtClean="0"/>
              <a:t> </a:t>
            </a:r>
            <a:r>
              <a:rPr lang="pt-PT" sz="2400" dirty="0" err="1" smtClean="0"/>
              <a:t>nr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occurring</a:t>
            </a:r>
            <a:r>
              <a:rPr lang="pt-PT" sz="2400" dirty="0" smtClean="0"/>
              <a:t> in </a:t>
            </a:r>
            <a:r>
              <a:rPr lang="pt-PT" sz="2400" dirty="0" err="1" smtClean="0"/>
              <a:t>one</a:t>
            </a:r>
            <a:r>
              <a:rPr lang="pt-PT" sz="2400" dirty="0" smtClean="0"/>
              <a:t> time </a:t>
            </a:r>
            <a:r>
              <a:rPr lang="pt-PT" sz="2400" dirty="0" err="1" smtClean="0"/>
              <a:t>unit</a:t>
            </a:r>
            <a:r>
              <a:rPr lang="pt-PT" sz="2400" dirty="0" smtClean="0"/>
              <a:t> (min., </a:t>
            </a:r>
            <a:r>
              <a:rPr lang="pt-PT" sz="2400" dirty="0" err="1" smtClean="0"/>
              <a:t>days</a:t>
            </a:r>
            <a:r>
              <a:rPr lang="pt-PT" sz="2400" dirty="0" smtClean="0"/>
              <a:t>, </a:t>
            </a:r>
            <a:r>
              <a:rPr lang="pt-PT" sz="2400" dirty="0" err="1" smtClean="0"/>
              <a:t>weeks</a:t>
            </a:r>
            <a:r>
              <a:rPr lang="pt-PT" sz="2400" dirty="0" smtClean="0"/>
              <a:t>…)</a:t>
            </a:r>
            <a:endParaRPr lang="pt-PT" sz="2400" dirty="0"/>
          </a:p>
        </p:txBody>
      </p:sp>
      <p:pic>
        <p:nvPicPr>
          <p:cNvPr id="7" name="Picture 4"/>
          <p:cNvPicPr>
            <a:picLocks noChangeAspect="1" noChangeArrowheads="1"/>
          </p:cNvPicPr>
          <p:nvPr/>
        </p:nvPicPr>
        <p:blipFill>
          <a:blip r:embed="rId5" cstate="print"/>
          <a:srcRect l="37280" t="31517" r="39272" b="37219"/>
          <a:stretch>
            <a:fillRect/>
          </a:stretch>
        </p:blipFill>
        <p:spPr bwMode="auto">
          <a:xfrm>
            <a:off x="8403021" y="4083277"/>
            <a:ext cx="3216165" cy="2680137"/>
          </a:xfrm>
          <a:prstGeom prst="rect">
            <a:avLst/>
          </a:prstGeom>
          <a:noFill/>
          <a:ln w="9525">
            <a:noFill/>
            <a:miter lim="800000"/>
            <a:headEnd/>
            <a:tailEnd/>
          </a:ln>
        </p:spPr>
      </p:pic>
      <p:sp>
        <p:nvSpPr>
          <p:cNvPr id="8" name="Rectangle 7"/>
          <p:cNvSpPr/>
          <p:nvPr/>
        </p:nvSpPr>
        <p:spPr>
          <a:xfrm>
            <a:off x="8460825" y="3380970"/>
            <a:ext cx="3352791" cy="584775"/>
          </a:xfrm>
          <a:prstGeom prst="rect">
            <a:avLst/>
          </a:prstGeom>
        </p:spPr>
        <p:txBody>
          <a:bodyPr wrap="square">
            <a:spAutoFit/>
          </a:bodyPr>
          <a:lstStyle/>
          <a:p>
            <a:r>
              <a:rPr lang="pt-PT" sz="3200" dirty="0" smtClean="0"/>
              <a:t>P (X &lt;= x) = 1-</a:t>
            </a:r>
            <a:r>
              <a:rPr lang="el-GR" sz="3200" dirty="0" smtClean="0"/>
              <a:t>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9" name="Rectangle 8"/>
          <p:cNvSpPr/>
          <p:nvPr/>
        </p:nvSpPr>
        <p:spPr>
          <a:xfrm>
            <a:off x="9312330" y="4531848"/>
            <a:ext cx="2081048" cy="1200329"/>
          </a:xfrm>
          <a:prstGeom prst="rect">
            <a:avLst/>
          </a:prstGeom>
          <a:solidFill>
            <a:schemeClr val="bg1"/>
          </a:solidFill>
        </p:spPr>
        <p:txBody>
          <a:bodyPr wrap="square">
            <a:spAutoFit/>
          </a:bodyPr>
          <a:lstStyle/>
          <a:p>
            <a:pPr algn="ctr"/>
            <a:r>
              <a:rPr lang="pt-PT" sz="2400" b="1" dirty="0" err="1" smtClean="0">
                <a:solidFill>
                  <a:schemeClr val="accent1"/>
                </a:solidFill>
              </a:rPr>
              <a:t>Cumulative</a:t>
            </a:r>
            <a:r>
              <a:rPr lang="pt-PT" sz="2400" b="1" dirty="0" smtClean="0">
                <a:solidFill>
                  <a:schemeClr val="accent1"/>
                </a:solidFill>
              </a:rPr>
              <a:t> </a:t>
            </a:r>
            <a:r>
              <a:rPr lang="pt-PT" sz="2400" b="1" dirty="0" err="1" smtClean="0">
                <a:solidFill>
                  <a:schemeClr val="accent1"/>
                </a:solidFill>
              </a:rPr>
              <a:t>distribution</a:t>
            </a:r>
            <a:r>
              <a:rPr lang="pt-PT" sz="2400" b="1" dirty="0" smtClean="0">
                <a:solidFill>
                  <a:schemeClr val="accent1"/>
                </a:solidFill>
              </a:rPr>
              <a:t> </a:t>
            </a:r>
            <a:r>
              <a:rPr lang="pt-PT" sz="2400" b="1" dirty="0" err="1" smtClean="0">
                <a:solidFill>
                  <a:schemeClr val="accent1"/>
                </a:solidFill>
              </a:rPr>
              <a:t>function</a:t>
            </a:r>
            <a:endParaRPr lang="pt-PT" sz="2400" b="1" dirty="0">
              <a:solidFill>
                <a:schemeClr val="accent1"/>
              </a:solidFill>
            </a:endParaRPr>
          </a:p>
        </p:txBody>
      </p:sp>
      <p:pic>
        <p:nvPicPr>
          <p:cNvPr id="10" name="Picture 3"/>
          <p:cNvPicPr>
            <a:picLocks noChangeAspect="1" noChangeArrowheads="1"/>
          </p:cNvPicPr>
          <p:nvPr/>
        </p:nvPicPr>
        <p:blipFill>
          <a:blip r:embed="rId6" cstate="print"/>
          <a:srcRect l="37127" t="31448" r="38965" b="37104"/>
          <a:stretch>
            <a:fillRect/>
          </a:stretch>
        </p:blipFill>
        <p:spPr bwMode="auto">
          <a:xfrm>
            <a:off x="1954894" y="4067512"/>
            <a:ext cx="3279228" cy="2695904"/>
          </a:xfrm>
          <a:prstGeom prst="rect">
            <a:avLst/>
          </a:prstGeom>
          <a:noFill/>
          <a:ln w="9525">
            <a:noFill/>
            <a:miter lim="800000"/>
            <a:headEnd/>
            <a:tailEnd/>
          </a:ln>
        </p:spPr>
      </p:pic>
      <p:sp>
        <p:nvSpPr>
          <p:cNvPr id="11" name="Rectangle 10"/>
          <p:cNvSpPr/>
          <p:nvPr/>
        </p:nvSpPr>
        <p:spPr>
          <a:xfrm>
            <a:off x="2427868" y="3496584"/>
            <a:ext cx="2664373" cy="584775"/>
          </a:xfrm>
          <a:prstGeom prst="rect">
            <a:avLst/>
          </a:prstGeom>
        </p:spPr>
        <p:txBody>
          <a:bodyPr wrap="square">
            <a:spAutoFit/>
          </a:bodyPr>
          <a:lstStyle/>
          <a:p>
            <a:r>
              <a:rPr lang="pt-PT" sz="3200" dirty="0" smtClean="0"/>
              <a:t>P (x) = </a:t>
            </a:r>
            <a:r>
              <a:rPr lang="el-GR" sz="3200" dirty="0" smtClean="0"/>
              <a:t>λ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12" name="Rectangle 11"/>
          <p:cNvSpPr/>
          <p:nvPr/>
        </p:nvSpPr>
        <p:spPr>
          <a:xfrm>
            <a:off x="15745" y="4868183"/>
            <a:ext cx="2081048" cy="1200329"/>
          </a:xfrm>
          <a:prstGeom prst="rect">
            <a:avLst/>
          </a:prstGeom>
        </p:spPr>
        <p:txBody>
          <a:bodyPr wrap="square">
            <a:spAutoFit/>
          </a:bodyPr>
          <a:lstStyle/>
          <a:p>
            <a:pPr algn="ctr"/>
            <a:r>
              <a:rPr lang="pt-PT" sz="2400" b="1" dirty="0" err="1" smtClean="0"/>
              <a:t>Probability</a:t>
            </a:r>
            <a:r>
              <a:rPr lang="pt-PT" sz="2400" b="1" dirty="0" smtClean="0"/>
              <a:t> </a:t>
            </a:r>
            <a:r>
              <a:rPr lang="pt-PT" sz="2400" b="1" dirty="0" err="1" smtClean="0"/>
              <a:t>density</a:t>
            </a:r>
            <a:r>
              <a:rPr lang="pt-PT" sz="2400" b="1" dirty="0" smtClean="0"/>
              <a:t> </a:t>
            </a:r>
            <a:r>
              <a:rPr lang="pt-PT" sz="2400" b="1" dirty="0" err="1" smtClean="0"/>
              <a:t>function</a:t>
            </a:r>
            <a:endParaRPr lang="pt-PT" sz="2400" b="1" dirty="0"/>
          </a:p>
        </p:txBody>
      </p:sp>
      <p:sp>
        <p:nvSpPr>
          <p:cNvPr id="13" name="TextBox 12"/>
          <p:cNvSpPr txBox="1"/>
          <p:nvPr/>
        </p:nvSpPr>
        <p:spPr>
          <a:xfrm>
            <a:off x="5848973" y="4319781"/>
            <a:ext cx="1576551" cy="1477328"/>
          </a:xfrm>
          <a:prstGeom prst="rect">
            <a:avLst/>
          </a:prstGeom>
          <a:noFill/>
        </p:spPr>
        <p:txBody>
          <a:bodyPr wrap="square" rtlCol="0">
            <a:spAutoFit/>
          </a:bodyPr>
          <a:lstStyle/>
          <a:p>
            <a:pPr algn="ctr"/>
            <a:r>
              <a:rPr lang="pt-PT" b="1" dirty="0" err="1" smtClean="0">
                <a:solidFill>
                  <a:schemeClr val="accent1"/>
                </a:solidFill>
              </a:rPr>
              <a:t>Probabilities</a:t>
            </a:r>
            <a:r>
              <a:rPr lang="pt-PT" b="1" dirty="0" smtClean="0">
                <a:solidFill>
                  <a:schemeClr val="accent1"/>
                </a:solidFill>
              </a:rPr>
              <a:t> are                </a:t>
            </a:r>
            <a:r>
              <a:rPr lang="pt-PT" b="1" dirty="0" err="1" smtClean="0">
                <a:solidFill>
                  <a:schemeClr val="accent1"/>
                </a:solidFill>
              </a:rPr>
              <a:t>AREAS</a:t>
            </a:r>
            <a:endParaRPr lang="pt-PT" b="1" dirty="0" smtClean="0">
              <a:solidFill>
                <a:schemeClr val="accent1"/>
              </a:solidFill>
            </a:endParaRPr>
          </a:p>
          <a:p>
            <a:pPr algn="ctr"/>
            <a:endParaRPr lang="pt-PT" b="1" dirty="0" smtClean="0">
              <a:solidFill>
                <a:srgbClr val="7030A0"/>
              </a:solidFill>
            </a:endParaRPr>
          </a:p>
          <a:p>
            <a:pPr algn="ctr"/>
            <a:endParaRPr lang="pt-PT" b="1" dirty="0">
              <a:solidFill>
                <a:srgbClr val="7030A0"/>
              </a:solidFill>
            </a:endParaRPr>
          </a:p>
        </p:txBody>
      </p:sp>
      <p:graphicFrame>
        <p:nvGraphicFramePr>
          <p:cNvPr id="14" name="Object 13"/>
          <p:cNvGraphicFramePr>
            <a:graphicFrameLocks noChangeAspect="1"/>
          </p:cNvGraphicFramePr>
          <p:nvPr/>
        </p:nvGraphicFramePr>
        <p:xfrm>
          <a:off x="5579278" y="5438208"/>
          <a:ext cx="2193085" cy="852268"/>
        </p:xfrm>
        <a:graphic>
          <a:graphicData uri="http://schemas.openxmlformats.org/presentationml/2006/ole">
            <mc:AlternateContent xmlns:mc="http://schemas.openxmlformats.org/markup-compatibility/2006">
              <mc:Choice xmlns:v="urn:schemas-microsoft-com:vml" Requires="v">
                <p:oleObj spid="_x0000_s101453" name="Equation" r:id="rId7" imgW="723600" imgH="266400" progId="Equation.3">
                  <p:embed/>
                </p:oleObj>
              </mc:Choice>
              <mc:Fallback>
                <p:oleObj name="Equation" r:id="rId7" imgW="723600" imgH="266400" progId="Equation.3">
                  <p:embed/>
                  <p:pic>
                    <p:nvPicPr>
                      <p:cNvPr id="24"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278" y="5438208"/>
                        <a:ext cx="2193085" cy="852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0025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3" name="TextBox 12"/>
          <p:cNvSpPr txBox="1"/>
          <p:nvPr/>
        </p:nvSpPr>
        <p:spPr>
          <a:xfrm>
            <a:off x="579652"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0" y="3841527"/>
            <a:ext cx="3436535" cy="2800767"/>
          </a:xfrm>
          <a:prstGeom prst="rect">
            <a:avLst/>
          </a:prstGeom>
          <a:noFill/>
        </p:spPr>
        <p:txBody>
          <a:bodyPr wrap="square" rtlCol="0">
            <a:spAutoFit/>
          </a:bodyPr>
          <a:lstStyle/>
          <a:p>
            <a:pPr algn="ctr"/>
            <a:r>
              <a:rPr lang="en-US" sz="2400" dirty="0" smtClean="0"/>
              <a:t>Reliability </a:t>
            </a:r>
            <a:r>
              <a:rPr lang="en-US" sz="2400" dirty="0"/>
              <a:t>and survival (the chance of survival from </a:t>
            </a:r>
            <a:r>
              <a:rPr lang="en-US" sz="2400" dirty="0" err="1"/>
              <a:t>from</a:t>
            </a:r>
            <a:r>
              <a:rPr lang="en-US" sz="2400" dirty="0"/>
              <a:t> </a:t>
            </a:r>
            <a:r>
              <a:rPr lang="en-US" sz="2400" dirty="0" smtClean="0"/>
              <a:t>t=0 </a:t>
            </a:r>
            <a:r>
              <a:rPr lang="en-US" sz="2400" dirty="0"/>
              <a:t>till time t</a:t>
            </a:r>
            <a:r>
              <a:rPr lang="en-US" sz="2400" dirty="0" smtClean="0"/>
              <a:t>)</a:t>
            </a:r>
          </a:p>
          <a:p>
            <a:pPr algn="ctr"/>
            <a:endParaRPr lang="en-US" sz="800" dirty="0"/>
          </a:p>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endParaRPr lang="en-US" sz="2400" dirty="0"/>
          </a:p>
        </p:txBody>
      </p:sp>
      <p:cxnSp>
        <p:nvCxnSpPr>
          <p:cNvPr id="15" name="Straight Arrow Connector 14"/>
          <p:cNvCxnSpPr>
            <a:stCxn id="13" idx="2"/>
            <a:endCxn id="14" idx="0"/>
          </p:cNvCxnSpPr>
          <p:nvPr/>
        </p:nvCxnSpPr>
        <p:spPr>
          <a:xfrm>
            <a:off x="1700690"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3737987" y="2085850"/>
            <a:ext cx="6752492" cy="430887"/>
          </a:xfrm>
          <a:prstGeom prst="rect">
            <a:avLst/>
          </a:prstGeom>
          <a:noFill/>
        </p:spPr>
        <p:txBody>
          <a:bodyPr wrap="square" rtlCol="0">
            <a:spAutoFit/>
          </a:bodyPr>
          <a:lstStyle/>
          <a:p>
            <a:r>
              <a:rPr lang="en-US" sz="2200" dirty="0"/>
              <a:t>Extremely flexible fitting different kinds of </a:t>
            </a:r>
            <a:r>
              <a:rPr lang="en-US" sz="2200" dirty="0" smtClean="0"/>
              <a:t>data</a:t>
            </a:r>
          </a:p>
        </p:txBody>
      </p:sp>
      <p:sp>
        <p:nvSpPr>
          <p:cNvPr id="16" name="TextBox 15"/>
          <p:cNvSpPr txBox="1"/>
          <p:nvPr/>
        </p:nvSpPr>
        <p:spPr>
          <a:xfrm>
            <a:off x="4431323" y="2928586"/>
            <a:ext cx="2039817" cy="1754326"/>
          </a:xfrm>
          <a:prstGeom prst="rect">
            <a:avLst/>
          </a:prstGeom>
          <a:noFill/>
        </p:spPr>
        <p:txBody>
          <a:bodyPr wrap="square" rtlCol="0">
            <a:spAutoFit/>
          </a:bodyPr>
          <a:lstStyle/>
          <a:p>
            <a:pPr algn="ctr"/>
            <a:r>
              <a:rPr lang="en-US" dirty="0" smtClean="0"/>
              <a:t>3 parameters Weibull</a:t>
            </a:r>
          </a:p>
          <a:p>
            <a:pPr algn="ctr"/>
            <a:endParaRPr lang="en-US" dirty="0"/>
          </a:p>
          <a:p>
            <a:pPr algn="ctr"/>
            <a:r>
              <a:rPr lang="en-US" dirty="0" smtClean="0"/>
              <a:t>scale (b), shape (c) and location (a)</a:t>
            </a:r>
          </a:p>
          <a:p>
            <a:pPr algn="ctr"/>
            <a:endParaRPr lang="en-US" dirty="0"/>
          </a:p>
        </p:txBody>
      </p:sp>
      <p:sp>
        <p:nvSpPr>
          <p:cNvPr id="17" name="TextBox 16"/>
          <p:cNvSpPr txBox="1"/>
          <p:nvPr/>
        </p:nvSpPr>
        <p:spPr>
          <a:xfrm>
            <a:off x="8983224" y="2928586"/>
            <a:ext cx="2019720" cy="1754326"/>
          </a:xfrm>
          <a:prstGeom prst="rect">
            <a:avLst/>
          </a:prstGeom>
          <a:noFill/>
        </p:spPr>
        <p:txBody>
          <a:bodyPr wrap="square" rtlCol="0">
            <a:spAutoFit/>
          </a:bodyPr>
          <a:lstStyle/>
          <a:p>
            <a:pPr algn="ctr"/>
            <a:r>
              <a:rPr lang="en-US" dirty="0" smtClean="0"/>
              <a:t>2 parameters Weibull</a:t>
            </a:r>
          </a:p>
          <a:p>
            <a:pPr algn="ctr"/>
            <a:endParaRPr lang="en-US" dirty="0"/>
          </a:p>
          <a:p>
            <a:pPr algn="ctr"/>
            <a:r>
              <a:rPr lang="en-US" dirty="0" smtClean="0"/>
              <a:t>scale (b) </a:t>
            </a:r>
            <a:r>
              <a:rPr lang="en-US" dirty="0"/>
              <a:t>and </a:t>
            </a:r>
            <a:r>
              <a:rPr lang="en-US" dirty="0" smtClean="0"/>
              <a:t>shape (c)</a:t>
            </a:r>
            <a:endParaRPr lang="en-US" dirty="0"/>
          </a:p>
          <a:p>
            <a:pPr algn="ctr"/>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2813086227"/>
              </p:ext>
            </p:extLst>
          </p:nvPr>
        </p:nvGraphicFramePr>
        <p:xfrm>
          <a:off x="5361472" y="4918246"/>
          <a:ext cx="5129007" cy="1319508"/>
        </p:xfrm>
        <a:graphic>
          <a:graphicData uri="http://schemas.openxmlformats.org/presentationml/2006/ole">
            <mc:AlternateContent xmlns:mc="http://schemas.openxmlformats.org/markup-compatibility/2006">
              <mc:Choice xmlns:v="urn:schemas-microsoft-com:vml" Requires="v">
                <p:oleObj spid="_x0000_s128026" name="Equation" r:id="rId3" imgW="3060700" imgH="787400" progId="Equation.3">
                  <p:embed/>
                </p:oleObj>
              </mc:Choice>
              <mc:Fallback>
                <p:oleObj name="Equation" r:id="rId3" imgW="3060700" imgH="78740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472" y="4918246"/>
                        <a:ext cx="5129007" cy="13195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6501284" y="5050990"/>
            <a:ext cx="391884" cy="264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299939" y="5033008"/>
            <a:ext cx="391884" cy="264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36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animBg="1"/>
      <p:bldP spid="2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4" name="TextBox 3"/>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
        <p:nvSpPr>
          <p:cNvPr id="5" name="Rectangle 3"/>
          <p:cNvSpPr txBox="1">
            <a:spLocks noChangeArrowheads="1"/>
          </p:cNvSpPr>
          <p:nvPr/>
        </p:nvSpPr>
        <p:spPr>
          <a:xfrm>
            <a:off x="373038" y="2221176"/>
            <a:ext cx="11514162" cy="4280108"/>
          </a:xfrm>
          <a:prstGeom prst="rect">
            <a:avLst/>
          </a:prstGeom>
        </p:spPr>
        <p:txBody>
          <a:bodyPr/>
          <a:lstStyle/>
          <a:p>
            <a:pPr marL="228600" lvl="0" indent="-228600">
              <a:lnSpc>
                <a:spcPct val="90000"/>
              </a:lnSpc>
              <a:spcBef>
                <a:spcPts val="1000"/>
              </a:spcBef>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      is a 3-parameter pdf</a:t>
            </a:r>
            <a:r>
              <a:rPr lang="en-GB" sz="2800" dirty="0" smtClean="0"/>
              <a:t>, used in diameter distribution modelling </a:t>
            </a: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a – location parameter (related to the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d</a:t>
            </a:r>
            <a:r>
              <a:rPr kumimoji="0" lang="en-GB" sz="2000" b="0" i="0" u="none" strike="noStrike" kern="1200" cap="none" spc="0" normalizeH="0" baseline="-25000" noProof="0" dirty="0" err="1" smtClean="0">
                <a:ln>
                  <a:noFill/>
                </a:ln>
                <a:solidFill>
                  <a:schemeClr val="tx1"/>
                </a:solidFill>
                <a:effectLst/>
                <a:uLnTx/>
                <a:uFillTx/>
                <a:latin typeface="+mn-lt"/>
                <a:ea typeface="+mn-ea"/>
                <a:cs typeface="+mn-cs"/>
              </a:rPr>
              <a:t>min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a:t>
            </a: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b – scale parameter (&gt;0) </a:t>
            </a: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c – shape parameter (&gt;0)</a:t>
            </a: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a+b</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is close to percentile 63% (P</a:t>
            </a:r>
            <a:r>
              <a:rPr kumimoji="0" lang="en-GB" sz="2000" b="0" i="0" u="none" strike="noStrike" kern="1200" cap="none" spc="0" normalizeH="0" baseline="-25000" noProof="0" dirty="0" smtClean="0">
                <a:ln>
                  <a:noFill/>
                </a:ln>
                <a:solidFill>
                  <a:schemeClr val="tx1"/>
                </a:solidFill>
                <a:effectLst/>
                <a:uLnTx/>
                <a:uFillTx/>
                <a:latin typeface="+mn-lt"/>
                <a:ea typeface="+mn-ea"/>
                <a:cs typeface="+mn-cs"/>
              </a:rPr>
              <a:t>63</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of the distribution</a:t>
            </a:r>
          </a:p>
        </p:txBody>
      </p:sp>
      <p:graphicFrame>
        <p:nvGraphicFramePr>
          <p:cNvPr id="6" name="Object 5"/>
          <p:cNvGraphicFramePr>
            <a:graphicFrameLocks noChangeAspect="1"/>
          </p:cNvGraphicFramePr>
          <p:nvPr>
            <p:extLst>
              <p:ext uri="{D42A27DB-BD31-4B8C-83A1-F6EECF244321}">
                <p14:modId xmlns:p14="http://schemas.microsoft.com/office/powerpoint/2010/main" val="3274092699"/>
              </p:ext>
            </p:extLst>
          </p:nvPr>
        </p:nvGraphicFramePr>
        <p:xfrm>
          <a:off x="2040012" y="3141340"/>
          <a:ext cx="5129007" cy="1319508"/>
        </p:xfrm>
        <a:graphic>
          <a:graphicData uri="http://schemas.openxmlformats.org/presentationml/2006/ole">
            <mc:AlternateContent xmlns:mc="http://schemas.openxmlformats.org/markup-compatibility/2006">
              <mc:Choice xmlns:v="urn:schemas-microsoft-com:vml" Requires="v">
                <p:oleObj spid="_x0000_s110670" name="Equation" r:id="rId3" imgW="3060700" imgH="787400" progId="Equation.3">
                  <p:embed/>
                </p:oleObj>
              </mc:Choice>
              <mc:Fallback>
                <p:oleObj name="Equation" r:id="rId3" imgW="3060700" imgH="787400" progId="Equation.3">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012" y="3141340"/>
                        <a:ext cx="5129007" cy="13195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2922373596"/>
              </p:ext>
            </p:extLst>
          </p:nvPr>
        </p:nvGraphicFramePr>
        <p:xfrm>
          <a:off x="9097249" y="3141340"/>
          <a:ext cx="2244725" cy="915988"/>
        </p:xfrm>
        <a:graphic>
          <a:graphicData uri="http://schemas.openxmlformats.org/presentationml/2006/ole">
            <mc:AlternateContent xmlns:mc="http://schemas.openxmlformats.org/markup-compatibility/2006">
              <mc:Choice xmlns:v="urn:schemas-microsoft-com:vml" Requires="v">
                <p:oleObj spid="_x0000_s110671" name="Equation" r:id="rId5" imgW="1117600" imgH="457200" progId="Equation.3">
                  <p:embed/>
                </p:oleObj>
              </mc:Choice>
              <mc:Fallback>
                <p:oleObj name="Equation" r:id="rId5" imgW="1117600" imgH="457200" progId="Equation.3">
                  <p:embed/>
                  <p:pic>
                    <p:nvPicPr>
                      <p:cNvPr id="819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7249" y="3141340"/>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9097249" y="4176564"/>
            <a:ext cx="2471895" cy="369332"/>
          </a:xfrm>
          <a:prstGeom prst="rect">
            <a:avLst/>
          </a:prstGeom>
          <a:noFill/>
        </p:spPr>
        <p:txBody>
          <a:bodyPr wrap="square" rtlCol="0">
            <a:spAutoFit/>
          </a:bodyPr>
          <a:lstStyle/>
          <a:p>
            <a:r>
              <a:rPr lang="en-US" dirty="0" smtClean="0"/>
              <a:t>Cumulative distribution</a:t>
            </a:r>
            <a:endParaRPr lang="en-US" dirty="0"/>
          </a:p>
        </p:txBody>
      </p:sp>
      <p:sp>
        <p:nvSpPr>
          <p:cNvPr id="8" name="TextBox 7"/>
          <p:cNvSpPr txBox="1"/>
          <p:nvPr/>
        </p:nvSpPr>
        <p:spPr>
          <a:xfrm>
            <a:off x="8398888" y="5175907"/>
            <a:ext cx="3641446" cy="923330"/>
          </a:xfrm>
          <a:prstGeom prst="rect">
            <a:avLst/>
          </a:prstGeom>
          <a:noFill/>
        </p:spPr>
        <p:txBody>
          <a:bodyPr wrap="square" rtlCol="0">
            <a:spAutoFit/>
          </a:bodyPr>
          <a:lstStyle/>
          <a:p>
            <a:pPr algn="ctr"/>
            <a:r>
              <a:rPr lang="en-US" dirty="0" smtClean="0"/>
              <a:t>Excel only has the </a:t>
            </a:r>
            <a:r>
              <a:rPr lang="en-US" b="1" dirty="0" smtClean="0"/>
              <a:t>2- Weibull</a:t>
            </a:r>
          </a:p>
          <a:p>
            <a:endParaRPr lang="en-US" dirty="0"/>
          </a:p>
          <a:p>
            <a:pPr algn="ctr"/>
            <a:r>
              <a:rPr lang="en-US" dirty="0" smtClean="0"/>
              <a:t>= </a:t>
            </a:r>
            <a:r>
              <a:rPr lang="en-US" dirty="0" err="1" smtClean="0">
                <a:solidFill>
                  <a:srgbClr val="0099CC"/>
                </a:solidFill>
              </a:rPr>
              <a:t>Weibull.dist</a:t>
            </a:r>
            <a:r>
              <a:rPr lang="en-US" dirty="0" smtClean="0">
                <a:solidFill>
                  <a:srgbClr val="0099CC"/>
                </a:solidFill>
              </a:rPr>
              <a:t> ( </a:t>
            </a:r>
            <a:r>
              <a:rPr lang="en-US" dirty="0" err="1" smtClean="0">
                <a:solidFill>
                  <a:srgbClr val="0099CC"/>
                </a:solidFill>
              </a:rPr>
              <a:t>upperlim</a:t>
            </a:r>
            <a:r>
              <a:rPr lang="en-US" dirty="0" smtClean="0">
                <a:solidFill>
                  <a:srgbClr val="0099CC"/>
                </a:solidFill>
              </a:rPr>
              <a:t>, c, b, true)</a:t>
            </a:r>
            <a:endParaRPr lang="en-US" dirty="0">
              <a:solidFill>
                <a:srgbClr val="0099CC"/>
              </a:solidFill>
            </a:endParaRPr>
          </a:p>
        </p:txBody>
      </p:sp>
    </p:spTree>
    <p:extLst>
      <p:ext uri="{BB962C8B-B14F-4D97-AF65-F5344CB8AC3E}">
        <p14:creationId xmlns:p14="http://schemas.microsoft.com/office/powerpoint/2010/main" val="12917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0823" y="2274596"/>
            <a:ext cx="2178930" cy="369332"/>
          </a:xfrm>
          <a:prstGeom prst="rect">
            <a:avLst/>
          </a:prstGeom>
        </p:spPr>
        <p:txBody>
          <a:bodyPr wrap="none">
            <a:spAutoFit/>
          </a:bodyPr>
          <a:lstStyle/>
          <a:p>
            <a:r>
              <a:rPr lang="en-GB" b="1" dirty="0">
                <a:solidFill>
                  <a:schemeClr val="accent3">
                    <a:lumMod val="75000"/>
                  </a:schemeClr>
                </a:solidFill>
              </a:rPr>
              <a:t>c – shape parameter </a:t>
            </a:r>
            <a:endParaRPr lang="en-US" b="1" dirty="0">
              <a:solidFill>
                <a:schemeClr val="accent3">
                  <a:lumMod val="75000"/>
                </a:schemeClr>
              </a:solidFill>
            </a:endParaRPr>
          </a:p>
        </p:txBody>
      </p:sp>
      <p:pic>
        <p:nvPicPr>
          <p:cNvPr id="11" name="Picture 10"/>
          <p:cNvPicPr>
            <a:picLocks noChangeAspect="1"/>
          </p:cNvPicPr>
          <p:nvPr/>
        </p:nvPicPr>
        <p:blipFill>
          <a:blip r:embed="rId3"/>
          <a:stretch>
            <a:fillRect/>
          </a:stretch>
        </p:blipFill>
        <p:spPr>
          <a:xfrm>
            <a:off x="2841103" y="1814545"/>
            <a:ext cx="9144793" cy="4816257"/>
          </a:xfrm>
          <a:prstGeom prst="rect">
            <a:avLst/>
          </a:prstGeom>
        </p:spPr>
      </p:pic>
      <p:graphicFrame>
        <p:nvGraphicFramePr>
          <p:cNvPr id="4" name="Object 4"/>
          <p:cNvGraphicFramePr>
            <a:graphicFrameLocks noChangeAspect="1"/>
          </p:cNvGraphicFramePr>
          <p:nvPr>
            <p:extLst>
              <p:ext uri="{D42A27DB-BD31-4B8C-83A1-F6EECF244321}">
                <p14:modId xmlns:p14="http://schemas.microsoft.com/office/powerpoint/2010/main" val="1552390365"/>
              </p:ext>
            </p:extLst>
          </p:nvPr>
        </p:nvGraphicFramePr>
        <p:xfrm>
          <a:off x="193678" y="2934494"/>
          <a:ext cx="2244725" cy="915988"/>
        </p:xfrm>
        <a:graphic>
          <a:graphicData uri="http://schemas.openxmlformats.org/presentationml/2006/ole">
            <mc:AlternateContent xmlns:mc="http://schemas.openxmlformats.org/markup-compatibility/2006">
              <mc:Choice xmlns:v="urn:schemas-microsoft-com:vml" Requires="v">
                <p:oleObj spid="_x0000_s124954" name="Equation" r:id="rId4" imgW="1117600" imgH="457200" progId="Equation.3">
                  <p:embed/>
                </p:oleObj>
              </mc:Choice>
              <mc:Fallback>
                <p:oleObj name="Equation" r:id="rId4" imgW="1117600" imgH="457200" progId="Equation.3">
                  <p:embed/>
                  <p:pic>
                    <p:nvPicPr>
                      <p:cNvPr id="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8" y="2934494"/>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Oval 1"/>
          <p:cNvSpPr/>
          <p:nvPr/>
        </p:nvSpPr>
        <p:spPr>
          <a:xfrm>
            <a:off x="2101275" y="2901244"/>
            <a:ext cx="397163" cy="396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53943" y="2421653"/>
            <a:ext cx="1396720" cy="369332"/>
          </a:xfrm>
          <a:prstGeom prst="rect">
            <a:avLst/>
          </a:prstGeom>
          <a:noFill/>
        </p:spPr>
        <p:txBody>
          <a:bodyPr wrap="square" rtlCol="0">
            <a:spAutoFit/>
          </a:bodyPr>
          <a:lstStyle/>
          <a:p>
            <a:r>
              <a:rPr lang="en-US" b="1" dirty="0" smtClean="0">
                <a:solidFill>
                  <a:schemeClr val="accent1"/>
                </a:solidFill>
              </a:rPr>
              <a:t>Exponential</a:t>
            </a:r>
            <a:endParaRPr lang="en-US" b="1" dirty="0">
              <a:solidFill>
                <a:schemeClr val="accent1"/>
              </a:solidFill>
            </a:endParaRPr>
          </a:p>
        </p:txBody>
      </p:sp>
      <p:sp>
        <p:nvSpPr>
          <p:cNvPr id="9" name="TextBox 8"/>
          <p:cNvSpPr txBox="1"/>
          <p:nvPr/>
        </p:nvSpPr>
        <p:spPr>
          <a:xfrm>
            <a:off x="9939494" y="2421653"/>
            <a:ext cx="1396720" cy="369332"/>
          </a:xfrm>
          <a:prstGeom prst="rect">
            <a:avLst/>
          </a:prstGeom>
          <a:noFill/>
        </p:spPr>
        <p:txBody>
          <a:bodyPr wrap="square" rtlCol="0">
            <a:spAutoFit/>
          </a:bodyPr>
          <a:lstStyle/>
          <a:p>
            <a:r>
              <a:rPr lang="en-US" b="1" dirty="0" smtClean="0">
                <a:solidFill>
                  <a:schemeClr val="accent1"/>
                </a:solidFill>
              </a:rPr>
              <a:t>Rayleigh</a:t>
            </a:r>
            <a:endParaRPr lang="en-US" b="1" dirty="0">
              <a:solidFill>
                <a:schemeClr val="accent1"/>
              </a:solidFill>
            </a:endParaRPr>
          </a:p>
        </p:txBody>
      </p:sp>
      <p:sp>
        <p:nvSpPr>
          <p:cNvPr id="12" name="TextBox 11"/>
          <p:cNvSpPr txBox="1"/>
          <p:nvPr/>
        </p:nvSpPr>
        <p:spPr>
          <a:xfrm>
            <a:off x="4143270" y="4754546"/>
            <a:ext cx="1396720" cy="369332"/>
          </a:xfrm>
          <a:prstGeom prst="rect">
            <a:avLst/>
          </a:prstGeom>
          <a:noFill/>
        </p:spPr>
        <p:txBody>
          <a:bodyPr wrap="square" rtlCol="0">
            <a:spAutoFit/>
          </a:bodyPr>
          <a:lstStyle/>
          <a:p>
            <a:r>
              <a:rPr lang="en-US" b="1" dirty="0" smtClean="0">
                <a:solidFill>
                  <a:schemeClr val="accent1"/>
                </a:solidFill>
              </a:rPr>
              <a:t>Normal</a:t>
            </a:r>
            <a:endParaRPr lang="en-US" b="1" dirty="0">
              <a:solidFill>
                <a:schemeClr val="accent1"/>
              </a:solidFill>
            </a:endParaRPr>
          </a:p>
        </p:txBody>
      </p:sp>
      <p:sp>
        <p:nvSpPr>
          <p:cNvPr id="15" name="TextBox 14"/>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16" name="TextBox 15"/>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Tree>
    <p:extLst>
      <p:ext uri="{BB962C8B-B14F-4D97-AF65-F5344CB8AC3E}">
        <p14:creationId xmlns:p14="http://schemas.microsoft.com/office/powerpoint/2010/main" val="33283381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4"/>
          <p:cNvGraphicFramePr>
            <a:graphicFrameLocks noChangeAspect="1"/>
          </p:cNvGraphicFramePr>
          <p:nvPr>
            <p:extLst/>
          </p:nvPr>
        </p:nvGraphicFramePr>
        <p:xfrm>
          <a:off x="324306" y="2542610"/>
          <a:ext cx="2244725" cy="915988"/>
        </p:xfrm>
        <a:graphic>
          <a:graphicData uri="http://schemas.openxmlformats.org/presentationml/2006/ole">
            <mc:AlternateContent xmlns:mc="http://schemas.openxmlformats.org/markup-compatibility/2006">
              <mc:Choice xmlns:v="urn:schemas-microsoft-com:vml" Requires="v">
                <p:oleObj spid="_x0000_s127004" name="Equation" r:id="rId3" imgW="1117600" imgH="457200" progId="Equation.3">
                  <p:embed/>
                </p:oleObj>
              </mc:Choice>
              <mc:Fallback>
                <p:oleObj name="Equation" r:id="rId3" imgW="1117600" imgH="457200" progId="Equation.3">
                  <p:embed/>
                  <p:pic>
                    <p:nvPicPr>
                      <p:cNvPr id="1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06" y="2542610"/>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Oval 14"/>
          <p:cNvSpPr/>
          <p:nvPr/>
        </p:nvSpPr>
        <p:spPr>
          <a:xfrm>
            <a:off x="1791610" y="2967744"/>
            <a:ext cx="397163" cy="396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4306" y="5504893"/>
            <a:ext cx="2519591" cy="923330"/>
          </a:xfrm>
          <a:prstGeom prst="rect">
            <a:avLst/>
          </a:prstGeom>
          <a:noFill/>
        </p:spPr>
        <p:txBody>
          <a:bodyPr wrap="square" rtlCol="0">
            <a:spAutoFit/>
          </a:bodyPr>
          <a:lstStyle/>
          <a:p>
            <a:pPr algn="ctr"/>
            <a:r>
              <a:rPr lang="en-US" dirty="0" smtClean="0"/>
              <a:t>Determines the number of classes with observations</a:t>
            </a:r>
            <a:endParaRPr lang="en-US" dirty="0">
              <a:solidFill>
                <a:schemeClr val="accent1"/>
              </a:solidFill>
            </a:endParaRPr>
          </a:p>
        </p:txBody>
      </p:sp>
      <p:pic>
        <p:nvPicPr>
          <p:cNvPr id="2" name="Picture 1"/>
          <p:cNvPicPr>
            <a:picLocks noChangeAspect="1"/>
          </p:cNvPicPr>
          <p:nvPr/>
        </p:nvPicPr>
        <p:blipFill>
          <a:blip r:embed="rId5"/>
          <a:stretch>
            <a:fillRect/>
          </a:stretch>
        </p:blipFill>
        <p:spPr>
          <a:xfrm>
            <a:off x="2890868" y="1814545"/>
            <a:ext cx="9150889" cy="4883319"/>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67605" y="4130956"/>
                <a:ext cx="2381165" cy="828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b</m:t>
                      </m:r>
                      <m:r>
                        <a:rPr lang="en-US" i="0" smtClean="0">
                          <a:latin typeface="Cambria Math" panose="02040503050406030204" pitchFamily="18" charset="0"/>
                        </a:rPr>
                        <m:t>=</m:t>
                      </m:r>
                      <m:f>
                        <m:fPr>
                          <m:ctrlPr>
                            <a:rPr lang="en-US" i="1" smtClean="0">
                              <a:latin typeface="Cambria Math" panose="02040503050406030204" pitchFamily="18" charset="0"/>
                            </a:rPr>
                          </m:ctrlPr>
                        </m:fPr>
                        <m:num>
                          <m:d>
                            <m:dPr>
                              <m:ctrlPr>
                                <a:rPr lang="en-US" i="1" smtClean="0">
                                  <a:latin typeface="Cambria Math" panose="02040503050406030204" pitchFamily="18" charset="0"/>
                                </a:rPr>
                              </m:ctrlPr>
                            </m:dPr>
                            <m:e>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a</m:t>
                              </m:r>
                            </m:e>
                          </m:d>
                        </m:num>
                        <m:den>
                          <m:d>
                            <m:dPr>
                              <m:begChr m:val="["/>
                              <m:endChr m:val="]"/>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ln</m:t>
                                      </m:r>
                                      <m:d>
                                        <m:dPr>
                                          <m:ctrlPr>
                                            <a:rPr lang="en-US" i="1">
                                              <a:latin typeface="Cambria Math" panose="02040503050406030204" pitchFamily="18" charset="0"/>
                                            </a:rPr>
                                          </m:ctrlPr>
                                        </m:dPr>
                                        <m:e>
                                          <m:r>
                                            <a:rPr lang="en-US" i="0">
                                              <a:latin typeface="Cambria Math" panose="02040503050406030204" pitchFamily="18" charset="0"/>
                                            </a:rPr>
                                            <m:t>1−</m:t>
                                          </m:r>
                                          <m:sSub>
                                            <m:sSubPr>
                                              <m:ctrlPr>
                                                <a:rPr lang="en-US" i="1">
                                                  <a:latin typeface="Cambria Math" panose="02040503050406030204" pitchFamily="18" charset="0"/>
                                                </a:rPr>
                                              </m:ctrlPr>
                                            </m:sSubPr>
                                            <m:e>
                                              <m:r>
                                                <m:rPr>
                                                  <m:sty m:val="p"/>
                                                </m:rPr>
                                                <a:rPr lang="en-US" i="0">
                                                  <a:latin typeface="Cambria Math" panose="02040503050406030204" pitchFamily="18" charset="0"/>
                                                </a:rPr>
                                                <m:t>P</m:t>
                                              </m:r>
                                            </m:e>
                                            <m:sub>
                                              <m:r>
                                                <a:rPr lang="en-US" i="0">
                                                  <a:latin typeface="Cambria Math" panose="02040503050406030204" pitchFamily="18" charset="0"/>
                                                </a:rPr>
                                                <m:t>90</m:t>
                                              </m:r>
                                            </m:sub>
                                          </m:sSub>
                                        </m:e>
                                      </m:d>
                                    </m:e>
                                  </m:d>
                                </m:e>
                                <m:sup>
                                  <m:f>
                                    <m:fPr>
                                      <m:type m:val="skw"/>
                                      <m:ctrlPr>
                                        <a:rPr lang="en-US" i="1" smtClean="0">
                                          <a:latin typeface="Cambria Math" panose="02040503050406030204" pitchFamily="18" charset="0"/>
                                        </a:rPr>
                                      </m:ctrlPr>
                                    </m:fPr>
                                    <m:num>
                                      <m:r>
                                        <a:rPr lang="en-US" b="0" i="0" smtClean="0">
                                          <a:latin typeface="Cambria Math" panose="02040503050406030204" pitchFamily="18" charset="0"/>
                                        </a:rPr>
                                        <m:t>1</m:t>
                                      </m:r>
                                    </m:num>
                                    <m:den>
                                      <m:r>
                                        <m:rPr>
                                          <m:sty m:val="p"/>
                                        </m:rPr>
                                        <a:rPr lang="en-US" b="0" i="0" smtClean="0">
                                          <a:latin typeface="Cambria Math" panose="02040503050406030204" pitchFamily="18" charset="0"/>
                                        </a:rPr>
                                        <m:t>c</m:t>
                                      </m:r>
                                    </m:den>
                                  </m:f>
                                </m:sup>
                              </m:sSup>
                            </m:e>
                          </m:d>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67605" y="4130956"/>
                <a:ext cx="2381165" cy="828753"/>
              </a:xfrm>
              <a:prstGeom prst="rect">
                <a:avLst/>
              </a:prstGeom>
              <a:blipFill>
                <a:blip r:embed="rId6"/>
                <a:stretch>
                  <a:fillRect/>
                </a:stretch>
              </a:blipFill>
            </p:spPr>
            <p:txBody>
              <a:bodyPr/>
              <a:lstStyle/>
              <a:p>
                <a:r>
                  <a:rPr lang="en-US">
                    <a:noFill/>
                  </a:rPr>
                  <a:t> </a:t>
                </a:r>
              </a:p>
            </p:txBody>
          </p:sp>
        </mc:Fallback>
      </mc:AlternateContent>
      <p:sp>
        <p:nvSpPr>
          <p:cNvPr id="20" name="TextBox 19"/>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21" name="TextBox 20"/>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
        <p:nvSpPr>
          <p:cNvPr id="22" name="Rectangle 21"/>
          <p:cNvSpPr/>
          <p:nvPr/>
        </p:nvSpPr>
        <p:spPr>
          <a:xfrm>
            <a:off x="460823" y="2274596"/>
            <a:ext cx="2110258" cy="369332"/>
          </a:xfrm>
          <a:prstGeom prst="rect">
            <a:avLst/>
          </a:prstGeom>
        </p:spPr>
        <p:txBody>
          <a:bodyPr wrap="none">
            <a:spAutoFit/>
          </a:bodyPr>
          <a:lstStyle/>
          <a:p>
            <a:r>
              <a:rPr lang="en-GB" b="1" dirty="0" smtClean="0">
                <a:solidFill>
                  <a:schemeClr val="accent3">
                    <a:lumMod val="75000"/>
                  </a:schemeClr>
                </a:solidFill>
              </a:rPr>
              <a:t>b </a:t>
            </a:r>
            <a:r>
              <a:rPr lang="en-GB" b="1" dirty="0">
                <a:solidFill>
                  <a:schemeClr val="accent3">
                    <a:lumMod val="75000"/>
                  </a:schemeClr>
                </a:solidFill>
              </a:rPr>
              <a:t>– </a:t>
            </a:r>
            <a:r>
              <a:rPr lang="en-GB" b="1" dirty="0" smtClean="0">
                <a:solidFill>
                  <a:schemeClr val="accent3">
                    <a:lumMod val="75000"/>
                  </a:schemeClr>
                </a:solidFill>
              </a:rPr>
              <a:t>scale </a:t>
            </a:r>
            <a:r>
              <a:rPr lang="en-GB" b="1" dirty="0">
                <a:solidFill>
                  <a:schemeClr val="accent3">
                    <a:lumMod val="75000"/>
                  </a:schemeClr>
                </a:solidFill>
              </a:rPr>
              <a:t>parameter </a:t>
            </a:r>
            <a:endParaRPr lang="en-US" b="1" dirty="0">
              <a:solidFill>
                <a:schemeClr val="accent3">
                  <a:lumMod val="75000"/>
                </a:schemeClr>
              </a:solidFill>
            </a:endParaRPr>
          </a:p>
        </p:txBody>
      </p:sp>
    </p:spTree>
    <p:extLst>
      <p:ext uri="{BB962C8B-B14F-4D97-AF65-F5344CB8AC3E}">
        <p14:creationId xmlns:p14="http://schemas.microsoft.com/office/powerpoint/2010/main" val="2959216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graphicFrame>
        <p:nvGraphicFramePr>
          <p:cNvPr id="13" name="Object 12"/>
          <p:cNvGraphicFramePr>
            <a:graphicFrameLocks noGrp="1" noChangeAspect="1"/>
          </p:cNvGraphicFramePr>
          <p:nvPr>
            <p:extLst>
              <p:ext uri="{D42A27DB-BD31-4B8C-83A1-F6EECF244321}">
                <p14:modId xmlns:p14="http://schemas.microsoft.com/office/powerpoint/2010/main" val="3163176856"/>
              </p:ext>
            </p:extLst>
          </p:nvPr>
        </p:nvGraphicFramePr>
        <p:xfrm>
          <a:off x="907612" y="2255181"/>
          <a:ext cx="4152900" cy="3783012"/>
        </p:xfrm>
        <a:graphic>
          <a:graphicData uri="http://schemas.openxmlformats.org/presentationml/2006/ole">
            <mc:AlternateContent xmlns:mc="http://schemas.openxmlformats.org/markup-compatibility/2006">
              <mc:Choice xmlns:v="urn:schemas-microsoft-com:vml" Requires="v">
                <p:oleObj spid="_x0000_s6285" name="Worksheet" r:id="rId3" imgW="7810560" imgH="3781335" progId="Excel.Sheet.8">
                  <p:embed/>
                </p:oleObj>
              </mc:Choice>
              <mc:Fallback>
                <p:oleObj name="Worksheet" r:id="rId3" imgW="7810560" imgH="3781335" progId="Excel.Sheet.8">
                  <p:embed/>
                  <p:pic>
                    <p:nvPicPr>
                      <p:cNvPr id="0" name="Picture 2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12" y="2255181"/>
                        <a:ext cx="4152900" cy="378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16" name="TextBox 15"/>
          <p:cNvSpPr txBox="1"/>
          <p:nvPr/>
        </p:nvSpPr>
        <p:spPr>
          <a:xfrm>
            <a:off x="1988655" y="4619229"/>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17" name="TextBox 16"/>
          <p:cNvSpPr txBox="1"/>
          <p:nvPr/>
        </p:nvSpPr>
        <p:spPr>
          <a:xfrm>
            <a:off x="2554137"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18" name="TextBox 17"/>
          <p:cNvSpPr txBox="1"/>
          <p:nvPr/>
        </p:nvSpPr>
        <p:spPr>
          <a:xfrm>
            <a:off x="3205778" y="4088739"/>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19" name="TextBox 18"/>
          <p:cNvSpPr txBox="1"/>
          <p:nvPr/>
        </p:nvSpPr>
        <p:spPr>
          <a:xfrm>
            <a:off x="3759160"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20" name="TextBox 19"/>
          <p:cNvSpPr txBox="1"/>
          <p:nvPr/>
        </p:nvSpPr>
        <p:spPr>
          <a:xfrm>
            <a:off x="4372060" y="4475973"/>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1" name="TextBox 20"/>
          <p:cNvSpPr txBox="1"/>
          <p:nvPr/>
        </p:nvSpPr>
        <p:spPr>
          <a:xfrm>
            <a:off x="1415844" y="4756357"/>
            <a:ext cx="651641" cy="307777"/>
          </a:xfrm>
          <a:prstGeom prst="rect">
            <a:avLst/>
          </a:prstGeom>
          <a:noFill/>
        </p:spPr>
        <p:txBody>
          <a:bodyPr wrap="square" rtlCol="0">
            <a:spAutoFit/>
          </a:bodyPr>
          <a:lstStyle/>
          <a:p>
            <a:pPr algn="ctr"/>
            <a:r>
              <a:rPr lang="en-GB" sz="1400" b="1" dirty="0" smtClean="0"/>
              <a:t>0.05</a:t>
            </a:r>
            <a:endParaRPr lang="en-GB" sz="1400" b="1" dirty="0"/>
          </a:p>
        </p:txBody>
      </p:sp>
      <p:graphicFrame>
        <p:nvGraphicFramePr>
          <p:cNvPr id="2" name="Object 1"/>
          <p:cNvGraphicFramePr>
            <a:graphicFrameLocks noChangeAspect="1"/>
          </p:cNvGraphicFramePr>
          <p:nvPr>
            <p:extLst>
              <p:ext uri="{D42A27DB-BD31-4B8C-83A1-F6EECF244321}">
                <p14:modId xmlns:p14="http://schemas.microsoft.com/office/powerpoint/2010/main" val="737833193"/>
              </p:ext>
            </p:extLst>
          </p:nvPr>
        </p:nvGraphicFramePr>
        <p:xfrm>
          <a:off x="7219515" y="2285999"/>
          <a:ext cx="4132262" cy="3768725"/>
        </p:xfrm>
        <a:graphic>
          <a:graphicData uri="http://schemas.openxmlformats.org/presentationml/2006/ole">
            <mc:AlternateContent xmlns:mc="http://schemas.openxmlformats.org/markup-compatibility/2006">
              <mc:Choice xmlns:v="urn:schemas-microsoft-com:vml" Requires="v">
                <p:oleObj spid="_x0000_s6286" name="Worksheet" r:id="rId5" imgW="7648560" imgH="3657600" progId="Excel.Sheet.8">
                  <p:embed/>
                </p:oleObj>
              </mc:Choice>
              <mc:Fallback>
                <p:oleObj name="Worksheet" r:id="rId5" imgW="7648560" imgH="3657600" progId="Excel.Sheet.8">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9515" y="2285999"/>
                        <a:ext cx="4132262" cy="376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7729646" y="4780746"/>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27" name="TextBox 26"/>
          <p:cNvSpPr txBox="1"/>
          <p:nvPr/>
        </p:nvSpPr>
        <p:spPr>
          <a:xfrm>
            <a:off x="8283816" y="4525124"/>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8" name="TextBox 27"/>
          <p:cNvSpPr txBox="1"/>
          <p:nvPr/>
        </p:nvSpPr>
        <p:spPr>
          <a:xfrm>
            <a:off x="8877968" y="4002309"/>
            <a:ext cx="651641" cy="307777"/>
          </a:xfrm>
          <a:prstGeom prst="rect">
            <a:avLst/>
          </a:prstGeom>
          <a:noFill/>
        </p:spPr>
        <p:txBody>
          <a:bodyPr wrap="square" rtlCol="0">
            <a:spAutoFit/>
          </a:bodyPr>
          <a:lstStyle/>
          <a:p>
            <a:pPr algn="ctr"/>
            <a:r>
              <a:rPr lang="en-GB" sz="1400" b="1" dirty="0" smtClean="0"/>
              <a:t>0.35</a:t>
            </a:r>
            <a:endParaRPr lang="en-GB" sz="1400" b="1" dirty="0"/>
          </a:p>
        </p:txBody>
      </p:sp>
      <p:sp>
        <p:nvSpPr>
          <p:cNvPr id="29" name="TextBox 28"/>
          <p:cNvSpPr txBox="1"/>
          <p:nvPr/>
        </p:nvSpPr>
        <p:spPr>
          <a:xfrm>
            <a:off x="9428253" y="3231981"/>
            <a:ext cx="651641" cy="307777"/>
          </a:xfrm>
          <a:prstGeom prst="rect">
            <a:avLst/>
          </a:prstGeom>
          <a:noFill/>
        </p:spPr>
        <p:txBody>
          <a:bodyPr wrap="square" rtlCol="0">
            <a:spAutoFit/>
          </a:bodyPr>
          <a:lstStyle/>
          <a:p>
            <a:pPr algn="ctr"/>
            <a:r>
              <a:rPr lang="en-GB" sz="1400" b="1" dirty="0" smtClean="0"/>
              <a:t>0.65</a:t>
            </a:r>
            <a:endParaRPr lang="en-GB" sz="1400" b="1" dirty="0"/>
          </a:p>
        </p:txBody>
      </p:sp>
      <p:sp>
        <p:nvSpPr>
          <p:cNvPr id="31" name="TextBox 30"/>
          <p:cNvSpPr txBox="1"/>
          <p:nvPr/>
        </p:nvSpPr>
        <p:spPr>
          <a:xfrm>
            <a:off x="10003347" y="2711518"/>
            <a:ext cx="651641" cy="307777"/>
          </a:xfrm>
          <a:prstGeom prst="rect">
            <a:avLst/>
          </a:prstGeom>
          <a:noFill/>
        </p:spPr>
        <p:txBody>
          <a:bodyPr wrap="square" rtlCol="0">
            <a:spAutoFit/>
          </a:bodyPr>
          <a:lstStyle/>
          <a:p>
            <a:pPr algn="ctr"/>
            <a:r>
              <a:rPr lang="en-GB" sz="1400" b="1" dirty="0" smtClean="0"/>
              <a:t>0.85</a:t>
            </a:r>
            <a:endParaRPr lang="en-GB" sz="1400" b="1" dirty="0"/>
          </a:p>
        </p:txBody>
      </p:sp>
      <p:sp>
        <p:nvSpPr>
          <p:cNvPr id="33" name="TextBox 32"/>
          <p:cNvSpPr txBox="1"/>
          <p:nvPr/>
        </p:nvSpPr>
        <p:spPr>
          <a:xfrm>
            <a:off x="10578440" y="2326157"/>
            <a:ext cx="651641" cy="307777"/>
          </a:xfrm>
          <a:prstGeom prst="rect">
            <a:avLst/>
          </a:prstGeom>
          <a:noFill/>
        </p:spPr>
        <p:txBody>
          <a:bodyPr wrap="square" rtlCol="0">
            <a:spAutoFit/>
          </a:bodyPr>
          <a:lstStyle/>
          <a:p>
            <a:pPr algn="ctr"/>
            <a:r>
              <a:rPr lang="en-GB" sz="1400" b="1" dirty="0" smtClean="0"/>
              <a:t>1</a:t>
            </a:r>
            <a:endParaRPr lang="en-GB" sz="1400" b="1" dirty="0"/>
          </a:p>
        </p:txBody>
      </p:sp>
      <p:sp>
        <p:nvSpPr>
          <p:cNvPr id="34" name="TextBox 33"/>
          <p:cNvSpPr txBox="1"/>
          <p:nvPr/>
        </p:nvSpPr>
        <p:spPr>
          <a:xfrm>
            <a:off x="7461820" y="2347857"/>
            <a:ext cx="3483935" cy="830997"/>
          </a:xfrm>
          <a:prstGeom prst="rect">
            <a:avLst/>
          </a:prstGeom>
          <a:noFill/>
        </p:spPr>
        <p:txBody>
          <a:bodyPr wrap="square" rtlCol="0">
            <a:spAutoFit/>
          </a:bodyPr>
          <a:lstStyle/>
          <a:p>
            <a:pPr algn="ctr"/>
            <a:r>
              <a:rPr lang="en-GB" sz="2400" dirty="0" smtClean="0"/>
              <a:t>Cumulative frequencies</a:t>
            </a:r>
          </a:p>
          <a:p>
            <a:pPr algn="ctr"/>
            <a:r>
              <a:rPr lang="en-GB" sz="2400" dirty="0" smtClean="0"/>
              <a:t>(probability)</a:t>
            </a:r>
            <a:endParaRPr lang="en-GB" sz="2400" dirty="0"/>
          </a:p>
        </p:txBody>
      </p:sp>
      <p:cxnSp>
        <p:nvCxnSpPr>
          <p:cNvPr id="22" name="Straight Arrow Connector 21"/>
          <p:cNvCxnSpPr/>
          <p:nvPr/>
        </p:nvCxnSpPr>
        <p:spPr>
          <a:xfrm flipV="1">
            <a:off x="4697879" y="3910220"/>
            <a:ext cx="277200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7729646" y="4178808"/>
            <a:ext cx="212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9349646" y="4689549"/>
            <a:ext cx="100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14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880820" y="1785171"/>
            <a:ext cx="9135306" cy="4875003"/>
          </a:xfrm>
          <a:prstGeom prst="rect">
            <a:avLst/>
          </a:prstGeom>
        </p:spPr>
      </p:pic>
      <p:graphicFrame>
        <p:nvGraphicFramePr>
          <p:cNvPr id="14" name="Object 4"/>
          <p:cNvGraphicFramePr>
            <a:graphicFrameLocks noChangeAspect="1"/>
          </p:cNvGraphicFramePr>
          <p:nvPr>
            <p:extLst>
              <p:ext uri="{D42A27DB-BD31-4B8C-83A1-F6EECF244321}">
                <p14:modId xmlns:p14="http://schemas.microsoft.com/office/powerpoint/2010/main" val="1140529575"/>
              </p:ext>
            </p:extLst>
          </p:nvPr>
        </p:nvGraphicFramePr>
        <p:xfrm>
          <a:off x="324306" y="2542610"/>
          <a:ext cx="2244725" cy="915988"/>
        </p:xfrm>
        <a:graphic>
          <a:graphicData uri="http://schemas.openxmlformats.org/presentationml/2006/ole">
            <mc:AlternateContent xmlns:mc="http://schemas.openxmlformats.org/markup-compatibility/2006">
              <mc:Choice xmlns:v="urn:schemas-microsoft-com:vml" Requires="v">
                <p:oleObj spid="_x0000_s125978" name="Equation" r:id="rId4" imgW="1117600" imgH="457200" progId="Equation.3">
                  <p:embed/>
                </p:oleObj>
              </mc:Choice>
              <mc:Fallback>
                <p:oleObj name="Equation" r:id="rId4" imgW="1117600" imgH="457200" progId="Equation.3">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306" y="2542610"/>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Oval 14"/>
          <p:cNvSpPr/>
          <p:nvPr/>
        </p:nvSpPr>
        <p:spPr>
          <a:xfrm>
            <a:off x="1982528" y="2575860"/>
            <a:ext cx="397163" cy="396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9943" y="4299730"/>
            <a:ext cx="2664296"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 = 0.9 </a:t>
            </a:r>
            <a:r>
              <a:rPr lang="en-US" sz="2000" dirty="0" err="1" smtClean="0">
                <a:latin typeface="Arial" panose="020B0604020202020204" pitchFamily="34" charset="0"/>
                <a:cs typeface="Arial" panose="020B0604020202020204" pitchFamily="34" charset="0"/>
              </a:rPr>
              <a:t>d</a:t>
            </a:r>
            <a:r>
              <a:rPr lang="en-US" sz="2000" baseline="-25000" dirty="0" err="1" smtClean="0">
                <a:latin typeface="Arial" panose="020B0604020202020204" pitchFamily="34" charset="0"/>
                <a:cs typeface="Arial" panose="020B0604020202020204" pitchFamily="34" charset="0"/>
              </a:rPr>
              <a:t>min</a:t>
            </a:r>
            <a:endParaRPr lang="en-US" sz="2000" baseline="-25000" dirty="0">
              <a:latin typeface="Arial" panose="020B0604020202020204" pitchFamily="34" charset="0"/>
              <a:cs typeface="Arial" panose="020B0604020202020204" pitchFamily="34" charset="0"/>
            </a:endParaRPr>
          </a:p>
        </p:txBody>
      </p:sp>
      <p:sp>
        <p:nvSpPr>
          <p:cNvPr id="17" name="TextBox 16"/>
          <p:cNvSpPr txBox="1"/>
          <p:nvPr/>
        </p:nvSpPr>
        <p:spPr>
          <a:xfrm>
            <a:off x="962553" y="4875451"/>
            <a:ext cx="1574944" cy="584775"/>
          </a:xfrm>
          <a:prstGeom prst="rect">
            <a:avLst/>
          </a:prstGeom>
          <a:noFill/>
        </p:spPr>
        <p:txBody>
          <a:bodyPr wrap="square" rtlCol="0">
            <a:spAutoFit/>
          </a:bodyPr>
          <a:lstStyle/>
          <a:p>
            <a:pPr algn="ctr"/>
            <a:r>
              <a:rPr lang="en-US" sz="1600" dirty="0" smtClean="0">
                <a:solidFill>
                  <a:schemeClr val="accent4">
                    <a:lumMod val="75000"/>
                  </a:schemeClr>
                </a:solidFill>
              </a:rPr>
              <a:t>plot minimum diameter</a:t>
            </a:r>
            <a:endParaRPr lang="en-US" sz="1600" dirty="0">
              <a:solidFill>
                <a:schemeClr val="accent4">
                  <a:lumMod val="75000"/>
                </a:schemeClr>
              </a:solidFill>
            </a:endParaRPr>
          </a:p>
        </p:txBody>
      </p:sp>
      <p:sp>
        <p:nvSpPr>
          <p:cNvPr id="18" name="Oval 17"/>
          <p:cNvSpPr/>
          <p:nvPr/>
        </p:nvSpPr>
        <p:spPr>
          <a:xfrm>
            <a:off x="1401669" y="4211924"/>
            <a:ext cx="575534" cy="575721"/>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TextBox 18"/>
          <p:cNvSpPr txBox="1"/>
          <p:nvPr/>
        </p:nvSpPr>
        <p:spPr>
          <a:xfrm>
            <a:off x="173407" y="5947021"/>
            <a:ext cx="2519591" cy="923330"/>
          </a:xfrm>
          <a:prstGeom prst="rect">
            <a:avLst/>
          </a:prstGeom>
          <a:noFill/>
        </p:spPr>
        <p:txBody>
          <a:bodyPr wrap="square" rtlCol="0">
            <a:spAutoFit/>
          </a:bodyPr>
          <a:lstStyle/>
          <a:p>
            <a:pPr algn="ctr"/>
            <a:r>
              <a:rPr lang="en-US" dirty="0" smtClean="0"/>
              <a:t>So </a:t>
            </a:r>
            <a:r>
              <a:rPr lang="en-US" b="1" dirty="0" smtClean="0"/>
              <a:t>as stands grow older </a:t>
            </a:r>
            <a:r>
              <a:rPr lang="en-US" dirty="0" smtClean="0"/>
              <a:t>(and trees grow thicker) </a:t>
            </a:r>
            <a:r>
              <a:rPr lang="en-US" dirty="0" smtClean="0">
                <a:solidFill>
                  <a:schemeClr val="accent1"/>
                </a:solidFill>
              </a:rPr>
              <a:t>a</a:t>
            </a:r>
            <a:r>
              <a:rPr lang="en-US" dirty="0" smtClean="0"/>
              <a:t> value must </a:t>
            </a:r>
            <a:r>
              <a:rPr lang="en-US" dirty="0" smtClean="0">
                <a:solidFill>
                  <a:schemeClr val="accent1"/>
                </a:solidFill>
              </a:rPr>
              <a:t>increase</a:t>
            </a:r>
            <a:endParaRPr lang="en-US" dirty="0">
              <a:solidFill>
                <a:schemeClr val="accent1"/>
              </a:solidFill>
            </a:endParaRPr>
          </a:p>
        </p:txBody>
      </p:sp>
      <p:sp>
        <p:nvSpPr>
          <p:cNvPr id="20" name="TextBox 19"/>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21" name="TextBox 20"/>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
        <p:nvSpPr>
          <p:cNvPr id="22" name="Rectangle 21"/>
          <p:cNvSpPr/>
          <p:nvPr/>
        </p:nvSpPr>
        <p:spPr>
          <a:xfrm>
            <a:off x="460823" y="2274596"/>
            <a:ext cx="2398285" cy="369332"/>
          </a:xfrm>
          <a:prstGeom prst="rect">
            <a:avLst/>
          </a:prstGeom>
        </p:spPr>
        <p:txBody>
          <a:bodyPr wrap="none">
            <a:spAutoFit/>
          </a:bodyPr>
          <a:lstStyle/>
          <a:p>
            <a:r>
              <a:rPr lang="en-GB" b="1" dirty="0" smtClean="0">
                <a:solidFill>
                  <a:schemeClr val="accent3">
                    <a:lumMod val="75000"/>
                  </a:schemeClr>
                </a:solidFill>
              </a:rPr>
              <a:t>a </a:t>
            </a:r>
            <a:r>
              <a:rPr lang="en-GB" b="1" dirty="0">
                <a:solidFill>
                  <a:schemeClr val="accent3">
                    <a:lumMod val="75000"/>
                  </a:schemeClr>
                </a:solidFill>
              </a:rPr>
              <a:t>– </a:t>
            </a:r>
            <a:r>
              <a:rPr lang="en-GB" b="1" dirty="0" smtClean="0">
                <a:solidFill>
                  <a:schemeClr val="accent3">
                    <a:lumMod val="75000"/>
                  </a:schemeClr>
                </a:solidFill>
              </a:rPr>
              <a:t>location </a:t>
            </a:r>
            <a:r>
              <a:rPr lang="en-GB" b="1" dirty="0">
                <a:solidFill>
                  <a:schemeClr val="accent3">
                    <a:lumMod val="75000"/>
                  </a:schemeClr>
                </a:solidFill>
              </a:rPr>
              <a:t>parameter </a:t>
            </a:r>
            <a:endParaRPr lang="en-US" b="1" dirty="0">
              <a:solidFill>
                <a:schemeClr val="accent3">
                  <a:lumMod val="75000"/>
                </a:schemeClr>
              </a:solidFill>
            </a:endParaRPr>
          </a:p>
        </p:txBody>
      </p:sp>
    </p:spTree>
    <p:extLst>
      <p:ext uri="{BB962C8B-B14F-4D97-AF65-F5344CB8AC3E}">
        <p14:creationId xmlns:p14="http://schemas.microsoft.com/office/powerpoint/2010/main" val="37251580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8" r="969"/>
          <a:stretch/>
        </p:blipFill>
        <p:spPr bwMode="auto">
          <a:xfrm>
            <a:off x="3219112" y="1508221"/>
            <a:ext cx="8402374" cy="488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3433" y="1688123"/>
            <a:ext cx="1909187" cy="1477328"/>
          </a:xfrm>
          <a:prstGeom prst="rect">
            <a:avLst/>
          </a:prstGeom>
          <a:noFill/>
        </p:spPr>
        <p:txBody>
          <a:bodyPr wrap="square" rtlCol="0">
            <a:spAutoFit/>
          </a:bodyPr>
          <a:lstStyle/>
          <a:p>
            <a:pPr algn="ctr"/>
            <a:r>
              <a:rPr lang="en-US" dirty="0" smtClean="0"/>
              <a:t>Diameter distribution for the same permanent plot over time</a:t>
            </a:r>
            <a:endParaRPr lang="en-US" dirty="0"/>
          </a:p>
        </p:txBody>
      </p:sp>
    </p:spTree>
    <p:extLst>
      <p:ext uri="{BB962C8B-B14F-4D97-AF65-F5344CB8AC3E}">
        <p14:creationId xmlns:p14="http://schemas.microsoft.com/office/powerpoint/2010/main" val="12178376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7205" y="1461648"/>
            <a:ext cx="6096528" cy="5060119"/>
          </a:xfrm>
          <a:prstGeom prst="rect">
            <a:avLst/>
          </a:prstGeom>
        </p:spPr>
      </p:pic>
      <p:cxnSp>
        <p:nvCxnSpPr>
          <p:cNvPr id="5" name="Straight Arrow Connector 4"/>
          <p:cNvCxnSpPr>
            <a:stCxn id="6" idx="1"/>
          </p:cNvCxnSpPr>
          <p:nvPr/>
        </p:nvCxnSpPr>
        <p:spPr>
          <a:xfrm flipH="1">
            <a:off x="7315200" y="4459850"/>
            <a:ext cx="2491992" cy="865776"/>
          </a:xfrm>
          <a:prstGeom prst="straightConnector1">
            <a:avLst/>
          </a:prstGeom>
          <a:ln>
            <a:solidFill>
              <a:srgbClr val="CC66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807192" y="4136684"/>
            <a:ext cx="2481943" cy="646331"/>
          </a:xfrm>
          <a:prstGeom prst="rect">
            <a:avLst/>
          </a:prstGeom>
          <a:noFill/>
        </p:spPr>
        <p:txBody>
          <a:bodyPr wrap="square" rtlCol="0">
            <a:spAutoFit/>
          </a:bodyPr>
          <a:lstStyle/>
          <a:p>
            <a:pPr algn="ctr"/>
            <a:r>
              <a:rPr lang="en-US" dirty="0" smtClean="0"/>
              <a:t>Inverted J shape (uneven-aged stands)</a:t>
            </a:r>
            <a:endParaRPr lang="en-US" dirty="0"/>
          </a:p>
        </p:txBody>
      </p:sp>
    </p:spTree>
    <p:extLst>
      <p:ext uri="{BB962C8B-B14F-4D97-AF65-F5344CB8AC3E}">
        <p14:creationId xmlns:p14="http://schemas.microsoft.com/office/powerpoint/2010/main" val="22137641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5" name="Group 62"/>
          <p:cNvGrpSpPr/>
          <p:nvPr/>
        </p:nvGrpSpPr>
        <p:grpSpPr>
          <a:xfrm>
            <a:off x="0" y="4571972"/>
            <a:ext cx="7702530" cy="1143000"/>
            <a:chOff x="-1571160" y="2966498"/>
            <a:chExt cx="10337853" cy="1750132"/>
          </a:xfrm>
        </p:grpSpPr>
        <p:sp>
          <p:nvSpPr>
            <p:cNvPr id="64" name="Rectangle 63"/>
            <p:cNvSpPr/>
            <p:nvPr/>
          </p:nvSpPr>
          <p:spPr>
            <a:xfrm>
              <a:off x="-1571160" y="3120046"/>
              <a:ext cx="10337853" cy="1590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1003880" y="3557929"/>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7686764" cy="1143000"/>
            <a:chOff x="-1550000" y="2966498"/>
            <a:chExt cx="10316693" cy="1750132"/>
          </a:xfrm>
        </p:grpSpPr>
        <p:sp>
          <p:nvSpPr>
            <p:cNvPr id="70" name="Rectangle 69"/>
            <p:cNvSpPr/>
            <p:nvPr/>
          </p:nvSpPr>
          <p:spPr>
            <a:xfrm>
              <a:off x="-1550000" y="3120046"/>
              <a:ext cx="10316693" cy="15906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1025040" y="3582070"/>
              <a:ext cx="6584626"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extLst>
      <p:ext uri="{BB962C8B-B14F-4D97-AF65-F5344CB8AC3E}">
        <p14:creationId xmlns:p14="http://schemas.microsoft.com/office/powerpoint/2010/main" val="3056371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endParaRPr kumimoji="0" lang="en-US" sz="1000" b="1" i="0" u="none" strike="noStrike" kern="1200" cap="none" spc="0" normalizeH="0" baseline="0" noProof="0" dirty="0" smtClean="0">
              <a:ln>
                <a:noFill/>
              </a:ln>
              <a:solidFill>
                <a:schemeClr val="accent1"/>
              </a:solidFill>
              <a:effectLst/>
              <a:uLnTx/>
              <a:uFillTx/>
              <a:latin typeface="+mn-lt"/>
              <a:ea typeface="+mn-ea"/>
              <a:cs typeface="+mn-cs"/>
            </a:endParaRPr>
          </a:p>
          <a:p>
            <a:pPr marL="228600" indent="-228600">
              <a:lnSpc>
                <a:spcPct val="90000"/>
              </a:lnSpc>
              <a:spcBef>
                <a:spcPts val="1000"/>
              </a:spcBef>
              <a:buFont typeface="Arial" panose="020B0604020202020204" pitchFamily="34" charset="0"/>
              <a:buChar char="•"/>
              <a:defRPr/>
            </a:pPr>
            <a:endParaRPr lang="en-US" sz="2800" b="1" dirty="0">
              <a:solidFill>
                <a:schemeClr val="accent1"/>
              </a:solidFill>
            </a:endParaRPr>
          </a:p>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a:t>
            </a:r>
            <a:r>
              <a:rPr lang="pt-PT" sz="2800" dirty="0" err="1" smtClean="0"/>
              <a:t>Simulating</a:t>
            </a:r>
            <a:r>
              <a:rPr lang="pt-PT" sz="2800" dirty="0" smtClean="0"/>
              <a:t> </a:t>
            </a:r>
            <a:r>
              <a:rPr lang="pt-PT" sz="2800" dirty="0" err="1" smtClean="0"/>
              <a:t>with</a:t>
            </a:r>
            <a:r>
              <a:rPr lang="pt-PT" sz="2800" dirty="0" smtClean="0"/>
              <a:t> a </a:t>
            </a:r>
            <a:r>
              <a:rPr lang="pt-PT" sz="2800" dirty="0" err="1" smtClean="0"/>
              <a:t>distribution</a:t>
            </a:r>
            <a:r>
              <a:rPr lang="pt-PT" sz="2800" dirty="0" smtClean="0"/>
              <a:t> </a:t>
            </a:r>
            <a:r>
              <a:rPr lang="pt-PT" sz="2800" dirty="0" err="1" smtClean="0"/>
              <a:t>provided</a:t>
            </a:r>
            <a:r>
              <a:rPr lang="pt-PT" sz="2800" dirty="0" smtClean="0"/>
              <a:t> (</a:t>
            </a:r>
            <a:r>
              <a:rPr lang="pt-PT" sz="2800" dirty="0" err="1" smtClean="0"/>
              <a:t>empirical</a:t>
            </a:r>
            <a:r>
              <a:rPr lang="pt-PT" sz="2800" dirty="0" smtClean="0"/>
              <a:t>)</a:t>
            </a:r>
          </a:p>
          <a:p>
            <a:pPr marL="228600" indent="-228600">
              <a:lnSpc>
                <a:spcPct val="90000"/>
              </a:lnSpc>
              <a:spcBef>
                <a:spcPts val="1000"/>
              </a:spcBef>
              <a:buFont typeface="Arial" panose="020B0604020202020204" pitchFamily="34" charset="0"/>
              <a:buChar char="•"/>
              <a:defRPr/>
            </a:pPr>
            <a:endParaRPr lang="pt-PT" sz="1000" dirty="0" smtClean="0"/>
          </a:p>
          <a:p>
            <a:pPr marL="228600" indent="-228600">
              <a:lnSpc>
                <a:spcPct val="90000"/>
              </a:lnSpc>
              <a:spcBef>
                <a:spcPts val="1000"/>
              </a:spcBef>
              <a:buFont typeface="Arial" panose="020B0604020202020204" pitchFamily="34" charset="0"/>
              <a:buChar char="•"/>
              <a:defRPr/>
            </a:pPr>
            <a:r>
              <a:rPr lang="en-US" sz="2800" b="1" dirty="0">
                <a:solidFill>
                  <a:schemeClr val="accent2"/>
                </a:solidFill>
              </a:rPr>
              <a:t>Example </a:t>
            </a:r>
            <a:r>
              <a:rPr lang="en-US" sz="2800" b="1" dirty="0" smtClean="0">
                <a:solidFill>
                  <a:schemeClr val="accent2"/>
                </a:solidFill>
              </a:rPr>
              <a:t>2 </a:t>
            </a:r>
            <a:r>
              <a:rPr lang="en-US" sz="2800" b="1" dirty="0" smtClean="0"/>
              <a:t>– </a:t>
            </a:r>
            <a:r>
              <a:rPr lang="en-US" sz="2800" dirty="0" smtClean="0"/>
              <a:t>Setting a distribution based on know distributions of other variables (independent variables) </a:t>
            </a:r>
          </a:p>
          <a:p>
            <a:pPr marL="228600" indent="-228600">
              <a:lnSpc>
                <a:spcPct val="90000"/>
              </a:lnSpc>
              <a:spcBef>
                <a:spcPts val="1000"/>
              </a:spcBef>
              <a:buFont typeface="Arial" panose="020B0604020202020204" pitchFamily="34" charset="0"/>
              <a:buChar char="•"/>
              <a:defRPr/>
            </a:pPr>
            <a:endParaRPr lang="en-US" sz="1000" b="1" dirty="0" smtClean="0"/>
          </a:p>
          <a:p>
            <a:pPr marL="228600" indent="-228600">
              <a:lnSpc>
                <a:spcPct val="90000"/>
              </a:lnSpc>
              <a:spcBef>
                <a:spcPts val="1000"/>
              </a:spcBef>
              <a:buFont typeface="Arial" panose="020B0604020202020204" pitchFamily="34" charset="0"/>
              <a:buChar char="•"/>
              <a:defRPr/>
            </a:pPr>
            <a:r>
              <a:rPr lang="en-US" sz="2800" b="1" dirty="0">
                <a:solidFill>
                  <a:schemeClr val="accent4"/>
                </a:solidFill>
              </a:rPr>
              <a:t>Example </a:t>
            </a:r>
            <a:r>
              <a:rPr lang="en-US" sz="2800" b="1" dirty="0" smtClean="0">
                <a:solidFill>
                  <a:schemeClr val="accent4"/>
                </a:solidFill>
              </a:rPr>
              <a:t>3 </a:t>
            </a:r>
            <a:r>
              <a:rPr lang="en-US" sz="2800" b="1" dirty="0"/>
              <a:t>– </a:t>
            </a:r>
            <a:r>
              <a:rPr lang="en-US" sz="2800" dirty="0" smtClean="0"/>
              <a:t>Simulating using dependent variables</a:t>
            </a:r>
          </a:p>
          <a:p>
            <a:pPr marL="228600" indent="-228600">
              <a:lnSpc>
                <a:spcPct val="90000"/>
              </a:lnSpc>
              <a:spcBef>
                <a:spcPts val="1000"/>
              </a:spcBef>
              <a:buFont typeface="Arial" panose="020B0604020202020204" pitchFamily="34" charset="0"/>
              <a:buChar char="•"/>
              <a:defRPr/>
            </a:pPr>
            <a:endParaRPr kumimoji="0" lang="en-US" sz="1000" b="1" i="0" u="none" strike="noStrike" kern="1200" cap="none" spc="0" normalizeH="0" baseline="0" noProof="0" dirty="0">
              <a:ln>
                <a:noFill/>
              </a:ln>
              <a:effectLst/>
              <a:uLnTx/>
              <a:uFillTx/>
            </a:endParaRPr>
          </a:p>
          <a:p>
            <a:pPr marL="228600" indent="-228600">
              <a:lnSpc>
                <a:spcPct val="90000"/>
              </a:lnSpc>
              <a:spcBef>
                <a:spcPts val="1000"/>
              </a:spcBef>
              <a:buFont typeface="Arial" panose="020B0604020202020204" pitchFamily="34" charset="0"/>
              <a:buChar char="•"/>
              <a:defRPr/>
            </a:pPr>
            <a:r>
              <a:rPr lang="en-US" sz="2800" b="1" dirty="0">
                <a:solidFill>
                  <a:schemeClr val="accent3"/>
                </a:solidFill>
              </a:rPr>
              <a:t>Example </a:t>
            </a:r>
            <a:r>
              <a:rPr lang="en-US" sz="2800" b="1" dirty="0" smtClean="0">
                <a:solidFill>
                  <a:schemeClr val="accent3"/>
                </a:solidFill>
              </a:rPr>
              <a:t>4 </a:t>
            </a:r>
            <a:r>
              <a:rPr lang="en-US" sz="2800" b="1" dirty="0" smtClean="0"/>
              <a:t>–</a:t>
            </a:r>
            <a:r>
              <a:rPr lang="en-US" sz="2800" b="1" dirty="0" smtClean="0">
                <a:solidFill>
                  <a:schemeClr val="accent4"/>
                </a:solidFill>
              </a:rPr>
              <a:t> </a:t>
            </a:r>
            <a:r>
              <a:rPr lang="en-US" sz="2800" dirty="0"/>
              <a:t>Simulating using </a:t>
            </a:r>
            <a:r>
              <a:rPr lang="en-US" sz="2800" dirty="0" smtClean="0"/>
              <a:t>theoretical distributions</a:t>
            </a:r>
          </a:p>
          <a:p>
            <a:pPr marL="228600" indent="-228600">
              <a:lnSpc>
                <a:spcPct val="90000"/>
              </a:lnSpc>
              <a:spcBef>
                <a:spcPts val="1000"/>
              </a:spcBef>
              <a:buFont typeface="Arial" panose="020B0604020202020204" pitchFamily="34" charset="0"/>
              <a:buChar char="•"/>
              <a:defRPr/>
            </a:pPr>
            <a:endParaRPr lang="en-US" sz="2800" b="1" dirty="0">
              <a:solidFill>
                <a:schemeClr val="accent4"/>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3551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graphicFrame>
        <p:nvGraphicFramePr>
          <p:cNvPr id="2" name="Object 1"/>
          <p:cNvGraphicFramePr>
            <a:graphicFrameLocks noChangeAspect="1"/>
          </p:cNvGraphicFramePr>
          <p:nvPr>
            <p:extLst>
              <p:ext uri="{D42A27DB-BD31-4B8C-83A1-F6EECF244321}">
                <p14:modId xmlns:p14="http://schemas.microsoft.com/office/powerpoint/2010/main" val="2165160502"/>
              </p:ext>
            </p:extLst>
          </p:nvPr>
        </p:nvGraphicFramePr>
        <p:xfrm>
          <a:off x="7219515" y="2285999"/>
          <a:ext cx="4132262" cy="3768725"/>
        </p:xfrm>
        <a:graphic>
          <a:graphicData uri="http://schemas.openxmlformats.org/presentationml/2006/ole">
            <mc:AlternateContent xmlns:mc="http://schemas.openxmlformats.org/markup-compatibility/2006">
              <mc:Choice xmlns:v="urn:schemas-microsoft-com:vml" Requires="v">
                <p:oleObj spid="_x0000_s7241" name="Worksheet" r:id="rId3" imgW="7648560" imgH="3657600" progId="Excel.Sheet.8">
                  <p:embed/>
                </p:oleObj>
              </mc:Choice>
              <mc:Fallback>
                <p:oleObj name="Worksheet" r:id="rId3" imgW="7648560" imgH="3657600" progId="Excel.Sheet.8">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515" y="2285999"/>
                        <a:ext cx="4132262" cy="376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7729646" y="4780746"/>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27" name="TextBox 26"/>
          <p:cNvSpPr txBox="1"/>
          <p:nvPr/>
        </p:nvSpPr>
        <p:spPr>
          <a:xfrm>
            <a:off x="8283816" y="4525124"/>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8" name="TextBox 27"/>
          <p:cNvSpPr txBox="1"/>
          <p:nvPr/>
        </p:nvSpPr>
        <p:spPr>
          <a:xfrm>
            <a:off x="8877968" y="4002309"/>
            <a:ext cx="651641" cy="307777"/>
          </a:xfrm>
          <a:prstGeom prst="rect">
            <a:avLst/>
          </a:prstGeom>
          <a:noFill/>
        </p:spPr>
        <p:txBody>
          <a:bodyPr wrap="square" rtlCol="0">
            <a:spAutoFit/>
          </a:bodyPr>
          <a:lstStyle/>
          <a:p>
            <a:pPr algn="ctr"/>
            <a:r>
              <a:rPr lang="en-GB" sz="1400" b="1" dirty="0" smtClean="0"/>
              <a:t>0.35</a:t>
            </a:r>
            <a:endParaRPr lang="en-GB" sz="1400" b="1" dirty="0"/>
          </a:p>
        </p:txBody>
      </p:sp>
      <p:sp>
        <p:nvSpPr>
          <p:cNvPr id="29" name="TextBox 28"/>
          <p:cNvSpPr txBox="1"/>
          <p:nvPr/>
        </p:nvSpPr>
        <p:spPr>
          <a:xfrm>
            <a:off x="9428253" y="3231981"/>
            <a:ext cx="651641" cy="307777"/>
          </a:xfrm>
          <a:prstGeom prst="rect">
            <a:avLst/>
          </a:prstGeom>
          <a:noFill/>
        </p:spPr>
        <p:txBody>
          <a:bodyPr wrap="square" rtlCol="0">
            <a:spAutoFit/>
          </a:bodyPr>
          <a:lstStyle/>
          <a:p>
            <a:pPr algn="ctr"/>
            <a:r>
              <a:rPr lang="en-GB" sz="1400" b="1" dirty="0" smtClean="0"/>
              <a:t>0.65</a:t>
            </a:r>
            <a:endParaRPr lang="en-GB" sz="1400" b="1" dirty="0"/>
          </a:p>
        </p:txBody>
      </p:sp>
      <p:sp>
        <p:nvSpPr>
          <p:cNvPr id="31" name="TextBox 30"/>
          <p:cNvSpPr txBox="1"/>
          <p:nvPr/>
        </p:nvSpPr>
        <p:spPr>
          <a:xfrm>
            <a:off x="10003347" y="2711518"/>
            <a:ext cx="651641" cy="307777"/>
          </a:xfrm>
          <a:prstGeom prst="rect">
            <a:avLst/>
          </a:prstGeom>
          <a:noFill/>
        </p:spPr>
        <p:txBody>
          <a:bodyPr wrap="square" rtlCol="0">
            <a:spAutoFit/>
          </a:bodyPr>
          <a:lstStyle/>
          <a:p>
            <a:pPr algn="ctr"/>
            <a:r>
              <a:rPr lang="en-GB" sz="1400" b="1" dirty="0" smtClean="0"/>
              <a:t>0.85</a:t>
            </a:r>
            <a:endParaRPr lang="en-GB" sz="1400" b="1" dirty="0"/>
          </a:p>
        </p:txBody>
      </p:sp>
      <p:sp>
        <p:nvSpPr>
          <p:cNvPr id="33" name="TextBox 32"/>
          <p:cNvSpPr txBox="1"/>
          <p:nvPr/>
        </p:nvSpPr>
        <p:spPr>
          <a:xfrm>
            <a:off x="10578440" y="2326157"/>
            <a:ext cx="651641" cy="307777"/>
          </a:xfrm>
          <a:prstGeom prst="rect">
            <a:avLst/>
          </a:prstGeom>
          <a:noFill/>
        </p:spPr>
        <p:txBody>
          <a:bodyPr wrap="square" rtlCol="0">
            <a:spAutoFit/>
          </a:bodyPr>
          <a:lstStyle/>
          <a:p>
            <a:pPr algn="ctr"/>
            <a:r>
              <a:rPr lang="en-GB" sz="1400" b="1" dirty="0" smtClean="0"/>
              <a:t>1</a:t>
            </a:r>
            <a:endParaRPr lang="en-GB" sz="1400" b="1" dirty="0"/>
          </a:p>
        </p:txBody>
      </p:sp>
      <p:sp>
        <p:nvSpPr>
          <p:cNvPr id="34" name="TextBox 33"/>
          <p:cNvSpPr txBox="1"/>
          <p:nvPr/>
        </p:nvSpPr>
        <p:spPr>
          <a:xfrm>
            <a:off x="7502763" y="1460752"/>
            <a:ext cx="3483935" cy="830997"/>
          </a:xfrm>
          <a:prstGeom prst="rect">
            <a:avLst/>
          </a:prstGeom>
          <a:noFill/>
        </p:spPr>
        <p:txBody>
          <a:bodyPr wrap="square" rtlCol="0">
            <a:spAutoFit/>
          </a:bodyPr>
          <a:lstStyle/>
          <a:p>
            <a:pPr algn="ctr"/>
            <a:r>
              <a:rPr lang="en-GB" sz="2400" dirty="0" smtClean="0"/>
              <a:t>Cumulative frequencies</a:t>
            </a:r>
          </a:p>
          <a:p>
            <a:pPr algn="ctr"/>
            <a:r>
              <a:rPr lang="en-GB" sz="2400" dirty="0" smtClean="0"/>
              <a:t>(probability)</a:t>
            </a:r>
            <a:endParaRPr lang="en-GB" sz="2400" dirty="0"/>
          </a:p>
        </p:txBody>
      </p:sp>
      <p:graphicFrame>
        <p:nvGraphicFramePr>
          <p:cNvPr id="3" name="Table 2"/>
          <p:cNvGraphicFramePr>
            <a:graphicFrameLocks noGrp="1"/>
          </p:cNvGraphicFramePr>
          <p:nvPr>
            <p:extLst>
              <p:ext uri="{D42A27DB-BD31-4B8C-83A1-F6EECF244321}">
                <p14:modId xmlns:p14="http://schemas.microsoft.com/office/powerpoint/2010/main" val="2499209684"/>
              </p:ext>
            </p:extLst>
          </p:nvPr>
        </p:nvGraphicFramePr>
        <p:xfrm>
          <a:off x="912645" y="2326157"/>
          <a:ext cx="4999422"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algn="ctr"/>
                      <a:r>
                        <a:rPr lang="en-GB" dirty="0" smtClean="0"/>
                        <a:t>Interval for random numbers</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99</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67582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22970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p>
          <a:p>
            <a:pPr marL="5202238" indent="0" algn="just">
              <a:buNone/>
            </a:pPr>
            <a:r>
              <a:rPr lang="pt-PT" dirty="0" err="1" smtClean="0"/>
              <a:t>Simulate</a:t>
            </a:r>
            <a:r>
              <a:rPr lang="pt-PT" dirty="0" smtClean="0"/>
              <a:t> </a:t>
            </a:r>
            <a:r>
              <a:rPr lang="pt-PT" dirty="0" err="1" smtClean="0"/>
              <a:t>the</a:t>
            </a:r>
            <a:r>
              <a:rPr lang="pt-PT" dirty="0" smtClean="0"/>
              <a:t> </a:t>
            </a:r>
            <a:r>
              <a:rPr lang="pt-PT" dirty="0" err="1" smtClean="0"/>
              <a:t>demand</a:t>
            </a:r>
            <a:r>
              <a:rPr lang="pt-PT" dirty="0" smtClean="0"/>
              <a:t> for 10 </a:t>
            </a:r>
            <a:r>
              <a:rPr lang="pt-PT" dirty="0" err="1" smtClean="0"/>
              <a:t>days</a:t>
            </a:r>
            <a:endParaRPr lang="pt-PT" dirty="0"/>
          </a:p>
        </p:txBody>
      </p:sp>
      <p:graphicFrame>
        <p:nvGraphicFramePr>
          <p:cNvPr id="3" name="Table 2"/>
          <p:cNvGraphicFramePr>
            <a:graphicFrameLocks noGrp="1"/>
          </p:cNvGraphicFramePr>
          <p:nvPr>
            <p:extLst/>
          </p:nvPr>
        </p:nvGraphicFramePr>
        <p:xfrm>
          <a:off x="912645" y="2326157"/>
          <a:ext cx="4999422" cy="2865120"/>
        </p:xfrm>
        <a:graphic>
          <a:graphicData uri="http://schemas.openxmlformats.org/drawingml/2006/table">
            <a:tbl>
              <a:tblPr firstRow="1" bandRow="1">
                <a:tableStyleId>{93296810-A885-4BE3-A3E7-6D5BEEA58F35}</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Interval for random numbers</a:t>
                      </a:r>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100</a:t>
                      </a:r>
                    </a:p>
                  </a:txBody>
                  <a:tcPr/>
                </a:tc>
                <a:extLst>
                  <a:ext uri="{0D108BD9-81ED-4DB2-BD59-A6C34878D82A}">
                    <a16:rowId xmlns:a16="http://schemas.microsoft.com/office/drawing/2014/main" val="100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66254969"/>
              </p:ext>
            </p:extLst>
          </p:nvPr>
        </p:nvGraphicFramePr>
        <p:xfrm>
          <a:off x="6362258" y="2667743"/>
          <a:ext cx="4999422" cy="4074160"/>
        </p:xfrm>
        <a:graphic>
          <a:graphicData uri="http://schemas.openxmlformats.org/drawingml/2006/table">
            <a:tbl>
              <a:tblPr firstRow="1" bandRow="1">
                <a:tableStyleId>{5C22544A-7EE6-4342-B048-85BDC9FD1C3A}</a:tableStyleId>
              </a:tblPr>
              <a:tblGrid>
                <a:gridCol w="1315549">
                  <a:extLst>
                    <a:ext uri="{9D8B030D-6E8A-4147-A177-3AD203B41FA5}">
                      <a16:colId xmlns:a16="http://schemas.microsoft.com/office/drawing/2014/main" val="20000"/>
                    </a:ext>
                  </a:extLst>
                </a:gridCol>
                <a:gridCol w="2096814">
                  <a:extLst>
                    <a:ext uri="{9D8B030D-6E8A-4147-A177-3AD203B41FA5}">
                      <a16:colId xmlns:a16="http://schemas.microsoft.com/office/drawing/2014/main" val="20001"/>
                    </a:ext>
                  </a:extLst>
                </a:gridCol>
                <a:gridCol w="1587059">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endParaRPr lang="en-GB" dirty="0" smtClean="0"/>
                    </a:p>
                  </a:txBody>
                  <a:tcPr/>
                </a:tc>
                <a:tc>
                  <a:txBody>
                    <a:bodyPr/>
                    <a:lstStyle/>
                    <a:p>
                      <a:pPr algn="ct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10"/>
                  </a:ext>
                </a:extLst>
              </a:tr>
            </a:tbl>
          </a:graphicData>
        </a:graphic>
      </p:graphicFrame>
      <p:sp>
        <p:nvSpPr>
          <p:cNvPr id="11" name="Oval 10"/>
          <p:cNvSpPr/>
          <p:nvPr/>
        </p:nvSpPr>
        <p:spPr>
          <a:xfrm>
            <a:off x="8513384" y="3042745"/>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10336928" y="3042744"/>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240220" y="3338350"/>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177862" y="3338350"/>
            <a:ext cx="1045792" cy="3862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1" idx="3"/>
            <a:endCxn id="12" idx="3"/>
          </p:cNvCxnSpPr>
          <p:nvPr/>
        </p:nvCxnSpPr>
        <p:spPr>
          <a:xfrm flipH="1">
            <a:off x="5223654" y="3372434"/>
            <a:ext cx="3349759" cy="15904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21" idx="6"/>
          </p:cNvCxnSpPr>
          <p:nvPr/>
        </p:nvCxnSpPr>
        <p:spPr>
          <a:xfrm flipH="1">
            <a:off x="1650123" y="3531477"/>
            <a:ext cx="2527739" cy="1"/>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2"/>
            <a:endCxn id="20" idx="0"/>
          </p:cNvCxnSpPr>
          <p:nvPr/>
        </p:nvCxnSpPr>
        <p:spPr>
          <a:xfrm rot="10800000" flipH="1">
            <a:off x="1240220" y="3042744"/>
            <a:ext cx="9301660" cy="488734"/>
          </a:xfrm>
          <a:prstGeom prst="bentConnector4">
            <a:avLst>
              <a:gd name="adj1" fmla="val -2458"/>
              <a:gd name="adj2" fmla="val 26290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8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22970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p>
          <a:p>
            <a:pPr marL="5202238" indent="0" algn="just">
              <a:buNone/>
            </a:pPr>
            <a:r>
              <a:rPr lang="pt-PT" dirty="0" err="1" smtClean="0"/>
              <a:t>Simulate</a:t>
            </a:r>
            <a:r>
              <a:rPr lang="pt-PT" dirty="0" smtClean="0"/>
              <a:t> </a:t>
            </a:r>
            <a:r>
              <a:rPr lang="pt-PT" dirty="0" err="1" smtClean="0"/>
              <a:t>the</a:t>
            </a:r>
            <a:r>
              <a:rPr lang="pt-PT" dirty="0" smtClean="0"/>
              <a:t> </a:t>
            </a:r>
            <a:r>
              <a:rPr lang="pt-PT" dirty="0" err="1" smtClean="0"/>
              <a:t>demand</a:t>
            </a:r>
            <a:r>
              <a:rPr lang="pt-PT" dirty="0" smtClean="0"/>
              <a:t> for 10 </a:t>
            </a:r>
            <a:r>
              <a:rPr lang="pt-PT" dirty="0" err="1" smtClean="0"/>
              <a:t>days</a:t>
            </a:r>
            <a:endParaRPr lang="pt-PT" dirty="0"/>
          </a:p>
        </p:txBody>
      </p:sp>
      <p:graphicFrame>
        <p:nvGraphicFramePr>
          <p:cNvPr id="3" name="Table 2"/>
          <p:cNvGraphicFramePr>
            <a:graphicFrameLocks noGrp="1"/>
          </p:cNvGraphicFramePr>
          <p:nvPr>
            <p:extLst/>
          </p:nvPr>
        </p:nvGraphicFramePr>
        <p:xfrm>
          <a:off x="912645" y="2326157"/>
          <a:ext cx="4999422" cy="2865120"/>
        </p:xfrm>
        <a:graphic>
          <a:graphicData uri="http://schemas.openxmlformats.org/drawingml/2006/table">
            <a:tbl>
              <a:tblPr firstRow="1" bandRow="1">
                <a:tableStyleId>{93296810-A885-4BE3-A3E7-6D5BEEA58F35}</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Interval for random numbers</a:t>
                      </a:r>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100</a:t>
                      </a:r>
                    </a:p>
                  </a:txBody>
                  <a:tcPr/>
                </a:tc>
                <a:extLst>
                  <a:ext uri="{0D108BD9-81ED-4DB2-BD59-A6C34878D82A}">
                    <a16:rowId xmlns:a16="http://schemas.microsoft.com/office/drawing/2014/main" val="100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099174694"/>
              </p:ext>
            </p:extLst>
          </p:nvPr>
        </p:nvGraphicFramePr>
        <p:xfrm>
          <a:off x="6362258" y="2667743"/>
          <a:ext cx="4999422" cy="4074160"/>
        </p:xfrm>
        <a:graphic>
          <a:graphicData uri="http://schemas.openxmlformats.org/drawingml/2006/table">
            <a:tbl>
              <a:tblPr firstRow="1" bandRow="1">
                <a:tableStyleId>{5C22544A-7EE6-4342-B048-85BDC9FD1C3A}</a:tableStyleId>
              </a:tblPr>
              <a:tblGrid>
                <a:gridCol w="1315549">
                  <a:extLst>
                    <a:ext uri="{9D8B030D-6E8A-4147-A177-3AD203B41FA5}">
                      <a16:colId xmlns:a16="http://schemas.microsoft.com/office/drawing/2014/main" val="20000"/>
                    </a:ext>
                  </a:extLst>
                </a:gridCol>
                <a:gridCol w="2096814">
                  <a:extLst>
                    <a:ext uri="{9D8B030D-6E8A-4147-A177-3AD203B41FA5}">
                      <a16:colId xmlns:a16="http://schemas.microsoft.com/office/drawing/2014/main" val="20001"/>
                    </a:ext>
                  </a:extLst>
                </a:gridCol>
                <a:gridCol w="1587059">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tc>
                  <a:txBody>
                    <a:bodyPr/>
                    <a:lstStyle/>
                    <a:p>
                      <a:pPr algn="ctr"/>
                      <a:r>
                        <a:rPr lang="en-GB" dirty="0" smtClean="0"/>
                        <a:t>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10"/>
                  </a:ext>
                </a:extLst>
              </a:tr>
            </a:tbl>
          </a:graphicData>
        </a:graphic>
      </p:graphicFrame>
      <p:sp>
        <p:nvSpPr>
          <p:cNvPr id="11" name="Oval 10"/>
          <p:cNvSpPr/>
          <p:nvPr/>
        </p:nvSpPr>
        <p:spPr>
          <a:xfrm>
            <a:off x="8513384" y="3042745"/>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10336928" y="3042744"/>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240220" y="3338350"/>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177862" y="3338350"/>
            <a:ext cx="1045792" cy="3862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1" idx="3"/>
            <a:endCxn id="12" idx="3"/>
          </p:cNvCxnSpPr>
          <p:nvPr/>
        </p:nvCxnSpPr>
        <p:spPr>
          <a:xfrm flipH="1">
            <a:off x="5223654" y="3372434"/>
            <a:ext cx="3349759" cy="15904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21" idx="6"/>
          </p:cNvCxnSpPr>
          <p:nvPr/>
        </p:nvCxnSpPr>
        <p:spPr>
          <a:xfrm flipH="1">
            <a:off x="1650123" y="3531477"/>
            <a:ext cx="2527739" cy="1"/>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2"/>
            <a:endCxn id="20" idx="0"/>
          </p:cNvCxnSpPr>
          <p:nvPr/>
        </p:nvCxnSpPr>
        <p:spPr>
          <a:xfrm rot="10800000" flipH="1">
            <a:off x="1240220" y="3042744"/>
            <a:ext cx="9301660" cy="488734"/>
          </a:xfrm>
          <a:prstGeom prst="bentConnector4">
            <a:avLst>
              <a:gd name="adj1" fmla="val -2458"/>
              <a:gd name="adj2" fmla="val 26290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505085" y="3429000"/>
            <a:ext cx="409903" cy="3862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1229704" y="4452453"/>
            <a:ext cx="409903" cy="3862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4177862" y="4452454"/>
            <a:ext cx="1045792" cy="38625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a:stCxn id="35" idx="3"/>
            <a:endCxn id="37" idx="3"/>
          </p:cNvCxnSpPr>
          <p:nvPr/>
        </p:nvCxnSpPr>
        <p:spPr>
          <a:xfrm flipH="1">
            <a:off x="5223654" y="3758689"/>
            <a:ext cx="3341460" cy="886893"/>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1639607" y="4617994"/>
            <a:ext cx="2527739" cy="1"/>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36" idx="2"/>
            <a:endCxn id="48" idx="6"/>
          </p:cNvCxnSpPr>
          <p:nvPr/>
        </p:nvCxnSpPr>
        <p:spPr>
          <a:xfrm rot="10800000" flipH="1">
            <a:off x="1229703" y="3593231"/>
            <a:ext cx="9527633" cy="1052351"/>
          </a:xfrm>
          <a:prstGeom prst="bentConnector5">
            <a:avLst>
              <a:gd name="adj1" fmla="val -2399"/>
              <a:gd name="adj2" fmla="val -207677"/>
              <a:gd name="adj3" fmla="val 102399"/>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347434" y="3400102"/>
            <a:ext cx="409903" cy="3862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772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36" grpId="0" animBg="1"/>
      <p:bldP spid="37"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22970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p>
          <a:p>
            <a:pPr marL="5202238" indent="0" algn="just">
              <a:buNone/>
            </a:pPr>
            <a:r>
              <a:rPr lang="pt-PT" dirty="0" err="1" smtClean="0"/>
              <a:t>Simulate</a:t>
            </a:r>
            <a:r>
              <a:rPr lang="pt-PT" dirty="0" smtClean="0"/>
              <a:t> </a:t>
            </a:r>
            <a:r>
              <a:rPr lang="pt-PT" dirty="0" err="1" smtClean="0"/>
              <a:t>the</a:t>
            </a:r>
            <a:r>
              <a:rPr lang="pt-PT" dirty="0" smtClean="0"/>
              <a:t> </a:t>
            </a:r>
            <a:r>
              <a:rPr lang="pt-PT" dirty="0" err="1" smtClean="0"/>
              <a:t>demand</a:t>
            </a:r>
            <a:r>
              <a:rPr lang="pt-PT" dirty="0" smtClean="0"/>
              <a:t> for 10 </a:t>
            </a:r>
            <a:r>
              <a:rPr lang="pt-PT" dirty="0" err="1" smtClean="0"/>
              <a:t>days</a:t>
            </a:r>
            <a:endParaRPr lang="pt-PT" dirty="0"/>
          </a:p>
        </p:txBody>
      </p:sp>
      <p:graphicFrame>
        <p:nvGraphicFramePr>
          <p:cNvPr id="3" name="Table 2"/>
          <p:cNvGraphicFramePr>
            <a:graphicFrameLocks noGrp="1"/>
          </p:cNvGraphicFramePr>
          <p:nvPr>
            <p:extLst>
              <p:ext uri="{D42A27DB-BD31-4B8C-83A1-F6EECF244321}">
                <p14:modId xmlns:p14="http://schemas.microsoft.com/office/powerpoint/2010/main" val="1077216217"/>
              </p:ext>
            </p:extLst>
          </p:nvPr>
        </p:nvGraphicFramePr>
        <p:xfrm>
          <a:off x="912645" y="2326157"/>
          <a:ext cx="4999422" cy="2865120"/>
        </p:xfrm>
        <a:graphic>
          <a:graphicData uri="http://schemas.openxmlformats.org/drawingml/2006/table">
            <a:tbl>
              <a:tblPr firstRow="1" bandRow="1">
                <a:tableStyleId>{93296810-A885-4BE3-A3E7-6D5BEEA58F35}</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Interval for random numbers</a:t>
                      </a:r>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100</a:t>
                      </a:r>
                    </a:p>
                  </a:txBody>
                  <a:tcPr/>
                </a:tc>
                <a:extLst>
                  <a:ext uri="{0D108BD9-81ED-4DB2-BD59-A6C34878D82A}">
                    <a16:rowId xmlns:a16="http://schemas.microsoft.com/office/drawing/2014/main" val="100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972233703"/>
              </p:ext>
            </p:extLst>
          </p:nvPr>
        </p:nvGraphicFramePr>
        <p:xfrm>
          <a:off x="6362258" y="2667743"/>
          <a:ext cx="4999422" cy="4074160"/>
        </p:xfrm>
        <a:graphic>
          <a:graphicData uri="http://schemas.openxmlformats.org/drawingml/2006/table">
            <a:tbl>
              <a:tblPr firstRow="1" bandRow="1">
                <a:tableStyleId>{5C22544A-7EE6-4342-B048-85BDC9FD1C3A}</a:tableStyleId>
              </a:tblPr>
              <a:tblGrid>
                <a:gridCol w="1315549">
                  <a:extLst>
                    <a:ext uri="{9D8B030D-6E8A-4147-A177-3AD203B41FA5}">
                      <a16:colId xmlns:a16="http://schemas.microsoft.com/office/drawing/2014/main" val="20000"/>
                    </a:ext>
                  </a:extLst>
                </a:gridCol>
                <a:gridCol w="2096814">
                  <a:extLst>
                    <a:ext uri="{9D8B030D-6E8A-4147-A177-3AD203B41FA5}">
                      <a16:colId xmlns:a16="http://schemas.microsoft.com/office/drawing/2014/main" val="20001"/>
                    </a:ext>
                  </a:extLst>
                </a:gridCol>
                <a:gridCol w="1587059">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tc>
                  <a:txBody>
                    <a:bodyPr/>
                    <a:lstStyle/>
                    <a:p>
                      <a:pPr algn="ctr"/>
                      <a:r>
                        <a:rPr lang="en-GB" dirty="0" smtClean="0"/>
                        <a:t>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r>
                        <a:rPr lang="en-GB" dirty="0" smtClean="0"/>
                        <a:t>24</a:t>
                      </a:r>
                      <a:endParaRPr lang="en-GB" dirty="0"/>
                    </a:p>
                  </a:txBody>
                  <a:tcPr/>
                </a:tc>
                <a:tc>
                  <a:txBody>
                    <a:bodyPr/>
                    <a:lstStyle/>
                    <a:p>
                      <a:pPr algn="ctr"/>
                      <a:r>
                        <a:rPr lang="en-GB" dirty="0" smtClean="0"/>
                        <a:t>2</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r>
                        <a:rPr lang="en-GB" dirty="0" smtClean="0"/>
                        <a:t>87</a:t>
                      </a:r>
                      <a:endParaRPr lang="en-GB" dirty="0"/>
                    </a:p>
                  </a:txBody>
                  <a:tcPr/>
                </a:tc>
                <a:tc>
                  <a:txBody>
                    <a:bodyPr/>
                    <a:lstStyle/>
                    <a:p>
                      <a:pPr algn="ctr"/>
                      <a:r>
                        <a:rPr lang="en-GB" dirty="0" smtClean="0"/>
                        <a:t>5</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r>
                        <a:rPr lang="en-GB" dirty="0" smtClean="0"/>
                        <a:t>7</a:t>
                      </a:r>
                      <a:endParaRPr lang="en-GB" dirty="0"/>
                    </a:p>
                  </a:txBody>
                  <a:tcPr/>
                </a:tc>
                <a:tc>
                  <a:txBody>
                    <a:bodyPr/>
                    <a:lstStyle/>
                    <a:p>
                      <a:pPr algn="ctr"/>
                      <a:r>
                        <a:rPr lang="en-GB" dirty="0" smtClean="0"/>
                        <a:t>1</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r>
                        <a:rPr lang="en-GB" dirty="0" smtClean="0"/>
                        <a:t>45</a:t>
                      </a:r>
                      <a:endParaRPr lang="en-GB" dirty="0"/>
                    </a:p>
                  </a:txBody>
                  <a:tcPr/>
                </a:tc>
                <a:tc>
                  <a:txBody>
                    <a:bodyPr/>
                    <a:lstStyle/>
                    <a:p>
                      <a:pPr algn="ctr"/>
                      <a:r>
                        <a:rPr lang="en-GB" dirty="0" smtClean="0"/>
                        <a:t>3</a:t>
                      </a:r>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r>
                        <a:rPr lang="en-GB" dirty="0" smtClean="0"/>
                        <a:t>66</a:t>
                      </a:r>
                      <a:endParaRPr lang="en-GB" dirty="0"/>
                    </a:p>
                  </a:txBody>
                  <a:tcPr/>
                </a:tc>
                <a:tc>
                  <a:txBody>
                    <a:bodyPr/>
                    <a:lstStyle/>
                    <a:p>
                      <a:pPr algn="ctr"/>
                      <a:r>
                        <a:rPr lang="en-GB" dirty="0" smtClean="0"/>
                        <a:t>4</a:t>
                      </a:r>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r>
                        <a:rPr lang="en-GB" dirty="0" smtClean="0"/>
                        <a:t>94</a:t>
                      </a:r>
                      <a:endParaRPr lang="en-GB" dirty="0"/>
                    </a:p>
                  </a:txBody>
                  <a:tcPr/>
                </a:tc>
                <a:tc>
                  <a:txBody>
                    <a:bodyPr/>
                    <a:lstStyle/>
                    <a:p>
                      <a:pPr algn="ctr"/>
                      <a:r>
                        <a:rPr lang="en-GB" dirty="0" smtClean="0"/>
                        <a:t>5</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30006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97668" y="1322052"/>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sp>
        <p:nvSpPr>
          <p:cNvPr id="18" name="TextBox 17"/>
          <p:cNvSpPr txBox="1"/>
          <p:nvPr/>
        </p:nvSpPr>
        <p:spPr>
          <a:xfrm>
            <a:off x="6619904" y="2188298"/>
            <a:ext cx="5151856" cy="1200329"/>
          </a:xfrm>
          <a:prstGeom prst="rect">
            <a:avLst/>
          </a:prstGeom>
          <a:noFill/>
        </p:spPr>
        <p:txBody>
          <a:bodyPr wrap="square" rtlCol="0">
            <a:spAutoFit/>
          </a:bodyPr>
          <a:lstStyle/>
          <a:p>
            <a:pPr algn="ctr"/>
            <a:r>
              <a:rPr lang="en-GB" sz="2400" dirty="0" smtClean="0"/>
              <a:t>If 10000 </a:t>
            </a:r>
            <a:r>
              <a:rPr lang="en-GB" sz="2400" b="1" dirty="0" smtClean="0"/>
              <a:t>random numbers </a:t>
            </a:r>
            <a:r>
              <a:rPr lang="en-GB" sz="2400" dirty="0" smtClean="0"/>
              <a:t>were drawn it would be expected that the number of observations per class would be:</a:t>
            </a:r>
            <a:endParaRPr lang="en-GB" sz="2400" dirty="0"/>
          </a:p>
        </p:txBody>
      </p:sp>
      <p:graphicFrame>
        <p:nvGraphicFramePr>
          <p:cNvPr id="19" name="Table 18"/>
          <p:cNvGraphicFramePr>
            <a:graphicFrameLocks noGrp="1"/>
          </p:cNvGraphicFramePr>
          <p:nvPr>
            <p:extLst>
              <p:ext uri="{D42A27DB-BD31-4B8C-83A1-F6EECF244321}">
                <p14:modId xmlns:p14="http://schemas.microsoft.com/office/powerpoint/2010/main" val="2350901324"/>
              </p:ext>
            </p:extLst>
          </p:nvPr>
        </p:nvGraphicFramePr>
        <p:xfrm>
          <a:off x="6619904" y="3655963"/>
          <a:ext cx="4999422"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frequencies</a:t>
                      </a:r>
                      <a:endParaRPr lang="en-GB" dirty="0"/>
                    </a:p>
                  </a:txBody>
                  <a:tcPr anchor="ctr"/>
                </a:tc>
                <a:tc>
                  <a:txBody>
                    <a:bodyPr/>
                    <a:lstStyle/>
                    <a:p>
                      <a:pPr algn="ctr"/>
                      <a:r>
                        <a:rPr lang="en-GB" dirty="0" smtClean="0"/>
                        <a:t>observations</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500</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a:t>
                      </a:r>
                    </a:p>
                  </a:txBody>
                  <a:tcPr/>
                </a:tc>
                <a:tc>
                  <a:txBody>
                    <a:bodyPr/>
                    <a:lstStyle/>
                    <a:p>
                      <a:pPr algn="ctr"/>
                      <a:r>
                        <a:rPr lang="en-GB" dirty="0" smtClean="0"/>
                        <a:t>1000</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0.2</a:t>
                      </a:r>
                      <a:endParaRPr lang="en-GB" dirty="0"/>
                    </a:p>
                  </a:txBody>
                  <a:tcPr/>
                </a:tc>
                <a:tc>
                  <a:txBody>
                    <a:bodyPr/>
                    <a:lstStyle/>
                    <a:p>
                      <a:pPr algn="ctr"/>
                      <a:r>
                        <a:rPr lang="en-GB" dirty="0" smtClean="0"/>
                        <a:t>2000</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0.3</a:t>
                      </a:r>
                      <a:endParaRPr lang="en-GB" dirty="0"/>
                    </a:p>
                  </a:txBody>
                  <a:tcPr/>
                </a:tc>
                <a:tc>
                  <a:txBody>
                    <a:bodyPr/>
                    <a:lstStyle/>
                    <a:p>
                      <a:pPr algn="ctr"/>
                      <a:r>
                        <a:rPr lang="en-GB" dirty="0" smtClean="0"/>
                        <a:t>3000</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0.2</a:t>
                      </a:r>
                      <a:endParaRPr lang="en-GB" dirty="0"/>
                    </a:p>
                  </a:txBody>
                  <a:tcPr/>
                </a:tc>
                <a:tc>
                  <a:txBody>
                    <a:bodyPr/>
                    <a:lstStyle/>
                    <a:p>
                      <a:pPr algn="ctr"/>
                      <a:r>
                        <a:rPr lang="en-GB" dirty="0" smtClean="0"/>
                        <a:t>2000</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0.15</a:t>
                      </a:r>
                      <a:endParaRPr lang="en-GB" dirty="0"/>
                    </a:p>
                  </a:txBody>
                  <a:tcPr/>
                </a:tc>
                <a:tc>
                  <a:txBody>
                    <a:bodyPr/>
                    <a:lstStyle/>
                    <a:p>
                      <a:pPr algn="ctr"/>
                      <a:r>
                        <a:rPr lang="en-GB" dirty="0" smtClean="0"/>
                        <a:t>1500</a:t>
                      </a:r>
                    </a:p>
                  </a:txBody>
                  <a:tcPr/>
                </a:tc>
                <a:extLst>
                  <a:ext uri="{0D108BD9-81ED-4DB2-BD59-A6C34878D82A}">
                    <a16:rowId xmlns:a16="http://schemas.microsoft.com/office/drawing/2014/main" val="10006"/>
                  </a:ext>
                </a:extLst>
              </a:tr>
            </a:tbl>
          </a:graphicData>
        </a:graphic>
      </p:graphicFrame>
      <p:graphicFrame>
        <p:nvGraphicFramePr>
          <p:cNvPr id="20" name="Object 19"/>
          <p:cNvGraphicFramePr>
            <a:graphicFrameLocks noGrp="1" noChangeAspect="1"/>
          </p:cNvGraphicFramePr>
          <p:nvPr>
            <p:extLst>
              <p:ext uri="{D42A27DB-BD31-4B8C-83A1-F6EECF244321}">
                <p14:modId xmlns:p14="http://schemas.microsoft.com/office/powerpoint/2010/main" val="1693070947"/>
              </p:ext>
            </p:extLst>
          </p:nvPr>
        </p:nvGraphicFramePr>
        <p:xfrm>
          <a:off x="907612" y="2255181"/>
          <a:ext cx="4152900" cy="3783012"/>
        </p:xfrm>
        <a:graphic>
          <a:graphicData uri="http://schemas.openxmlformats.org/presentationml/2006/ole">
            <mc:AlternateContent xmlns:mc="http://schemas.openxmlformats.org/markup-compatibility/2006">
              <mc:Choice xmlns:v="urn:schemas-microsoft-com:vml" Requires="v">
                <p:oleObj spid="_x0000_s8261" name="Worksheet" r:id="rId3" imgW="7810560" imgH="3781335" progId="Excel.Sheet.8">
                  <p:embed/>
                </p:oleObj>
              </mc:Choice>
              <mc:Fallback>
                <p:oleObj name="Worksheet" r:id="rId3" imgW="7810560" imgH="3781335" progId="Excel.Sheet.8">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12" y="2255181"/>
                        <a:ext cx="4152900" cy="378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22" name="TextBox 21"/>
          <p:cNvSpPr txBox="1"/>
          <p:nvPr/>
        </p:nvSpPr>
        <p:spPr>
          <a:xfrm>
            <a:off x="1988655" y="4619229"/>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23" name="TextBox 22"/>
          <p:cNvSpPr txBox="1"/>
          <p:nvPr/>
        </p:nvSpPr>
        <p:spPr>
          <a:xfrm>
            <a:off x="2554137"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24" name="TextBox 23"/>
          <p:cNvSpPr txBox="1"/>
          <p:nvPr/>
        </p:nvSpPr>
        <p:spPr>
          <a:xfrm>
            <a:off x="3205778" y="4088739"/>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26" name="TextBox 25"/>
          <p:cNvSpPr txBox="1"/>
          <p:nvPr/>
        </p:nvSpPr>
        <p:spPr>
          <a:xfrm>
            <a:off x="3759160"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30" name="TextBox 29"/>
          <p:cNvSpPr txBox="1"/>
          <p:nvPr/>
        </p:nvSpPr>
        <p:spPr>
          <a:xfrm>
            <a:off x="4372060" y="4475973"/>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32" name="TextBox 31"/>
          <p:cNvSpPr txBox="1"/>
          <p:nvPr/>
        </p:nvSpPr>
        <p:spPr>
          <a:xfrm>
            <a:off x="1415844" y="4756357"/>
            <a:ext cx="651641" cy="307777"/>
          </a:xfrm>
          <a:prstGeom prst="rect">
            <a:avLst/>
          </a:prstGeom>
          <a:noFill/>
        </p:spPr>
        <p:txBody>
          <a:bodyPr wrap="square" rtlCol="0">
            <a:spAutoFit/>
          </a:bodyPr>
          <a:lstStyle/>
          <a:p>
            <a:pPr algn="ctr"/>
            <a:r>
              <a:rPr lang="en-GB" sz="1400" b="1" dirty="0" smtClean="0"/>
              <a:t>0.05</a:t>
            </a:r>
            <a:endParaRPr lang="en-GB" sz="1400" b="1" dirty="0"/>
          </a:p>
        </p:txBody>
      </p:sp>
    </p:spTree>
    <p:extLst>
      <p:ext uri="{BB962C8B-B14F-4D97-AF65-F5344CB8AC3E}">
        <p14:creationId xmlns:p14="http://schemas.microsoft.com/office/powerpoint/2010/main" val="11922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48466" y="1103915"/>
            <a:ext cx="11144141" cy="5562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
                <a:schemeClr val="tx1"/>
              </a:buClr>
              <a:buSzTx/>
              <a:tabLst/>
              <a:defRPr/>
            </a:pPr>
            <a:endParaRPr kumimoji="0" lang="en-US" sz="2500" b="0" i="0" u="none" strike="noStrike" kern="1200" cap="none" spc="0" normalizeH="0" baseline="0" noProof="0" dirty="0" smtClean="0">
              <a:ln>
                <a:noFill/>
              </a:ln>
              <a:solidFill>
                <a:schemeClr val="tx1"/>
              </a:solidFill>
              <a:effectLst/>
              <a:uLnTx/>
              <a:uFillTx/>
              <a:latin typeface="Arial" charset="0"/>
              <a:ea typeface="+mn-ea"/>
              <a:cs typeface="+mn-cs"/>
            </a:endParaRPr>
          </a:p>
          <a:p>
            <a:pPr>
              <a:lnSpc>
                <a:spcPct val="90000"/>
              </a:lnSpc>
              <a:spcBef>
                <a:spcPts val="1000"/>
              </a:spcBef>
              <a:buClr>
                <a:schemeClr val="tx1"/>
              </a:buClr>
              <a:defRPr/>
            </a:pPr>
            <a:r>
              <a:rPr lang="en-US" sz="2800" b="1" dirty="0" smtClean="0">
                <a:effectLst>
                  <a:outerShdw blurRad="38100" dist="38100" dir="2700000" algn="tl">
                    <a:srgbClr val="FFFFFF"/>
                  </a:outerShdw>
                </a:effectLst>
                <a:latin typeface="Arial" charset="0"/>
              </a:rPr>
              <a:t>Some Advantages of Simulation</a:t>
            </a: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lang="en-US" sz="1500" dirty="0" smtClean="0">
              <a:latin typeface="Arial" charset="0"/>
            </a:endParaRP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lang="en-US" sz="1500" dirty="0" smtClean="0">
              <a:latin typeface="Arial" charset="0"/>
            </a:endParaRPr>
          </a:p>
          <a:p>
            <a:pPr marL="0" marR="0" lvl="0" indent="0" algn="l" defTabSz="914400" rtl="0" eaLnBrk="1" fontAlgn="auto" latinLnBrk="0" hangingPunct="1">
              <a:spcBef>
                <a:spcPts val="600"/>
              </a:spcBef>
              <a:spcAft>
                <a:spcPts val="600"/>
              </a:spcAft>
              <a:buClr>
                <a:schemeClr val="tx1"/>
              </a:buClr>
              <a:buSzTx/>
              <a:buFont typeface="Arial" panose="020B0604020202020204" pitchFamily="34" charset="0"/>
              <a:buChar char="•"/>
              <a:tabLst/>
              <a:defRPr/>
            </a:pPr>
            <a:r>
              <a:rPr kumimoji="0" lang="en-US" sz="25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Often </a:t>
            </a:r>
            <a:r>
              <a:rPr kumimoji="0" lang="en-US" sz="2200" b="1" i="0" u="none" strike="noStrike" kern="1200" cap="none" spc="0" normalizeH="0" baseline="0" noProof="0" dirty="0" smtClean="0">
                <a:ln>
                  <a:noFill/>
                </a:ln>
                <a:solidFill>
                  <a:schemeClr val="tx1"/>
                </a:solidFill>
                <a:effectLst/>
                <a:uLnTx/>
                <a:uFillTx/>
                <a:latin typeface="Arial" charset="0"/>
                <a:ea typeface="+mn-ea"/>
                <a:cs typeface="+mn-cs"/>
              </a:rPr>
              <a:t>simulation</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 is the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only type of model possible</a:t>
            </a:r>
            <a:r>
              <a:rPr kumimoji="0" lang="en-US" sz="2200" b="0" i="0" u="none" strike="noStrike" kern="1200" cap="none" spc="0" normalizeH="0" baseline="0" noProof="0" dirty="0" smtClean="0">
                <a:ln>
                  <a:noFill/>
                </a:ln>
                <a:solidFill>
                  <a:schemeClr val="accent3"/>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for complex systems (</a:t>
            </a:r>
            <a:r>
              <a:rPr kumimoji="0" lang="en-US" sz="2200" b="0" i="0" u="none" strike="noStrike" kern="1200" cap="none" spc="0" normalizeH="0" baseline="0" noProof="0" dirty="0" err="1" smtClean="0">
                <a:ln>
                  <a:noFill/>
                </a:ln>
                <a:solidFill>
                  <a:schemeClr val="tx1"/>
                </a:solidFill>
                <a:effectLst/>
                <a:uLnTx/>
                <a:uFillTx/>
                <a:latin typeface="Arial" charset="0"/>
                <a:ea typeface="+mn-ea"/>
                <a:cs typeface="+mn-cs"/>
              </a:rPr>
              <a:t>e.g</a:t>
            </a:r>
            <a:r>
              <a:rPr kumimoji="0" lang="en-US" sz="2200" b="0" i="0" u="none" strike="noStrike" kern="1200" cap="none" spc="0" normalizeH="0" noProof="0" dirty="0" smtClean="0">
                <a:ln>
                  <a:noFill/>
                </a:ln>
                <a:solidFill>
                  <a:schemeClr val="tx1"/>
                </a:solidFill>
                <a:effectLst/>
                <a:uLnTx/>
                <a:uFillTx/>
                <a:latin typeface="Arial" charset="0"/>
                <a:ea typeface="+mn-ea"/>
                <a:cs typeface="+mn-cs"/>
              </a:rPr>
              <a:t> </a:t>
            </a:r>
            <a:r>
              <a:rPr lang="en-US" sz="2200" dirty="0" smtClean="0">
                <a:latin typeface="Arial" charset="0"/>
              </a:rPr>
              <a:t>assess the impact of a certain </a:t>
            </a:r>
            <a:r>
              <a:rPr lang="en-US" sz="2200" dirty="0" err="1" smtClean="0">
                <a:latin typeface="Arial" charset="0"/>
              </a:rPr>
              <a:t>silvicultural</a:t>
            </a:r>
            <a:r>
              <a:rPr lang="en-US" sz="2200" dirty="0" smtClean="0">
                <a:latin typeface="Arial" charset="0"/>
              </a:rPr>
              <a:t> practices, fire</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a:t>
            </a:r>
          </a:p>
          <a:p>
            <a:pPr marL="0" marR="0" lvl="0" indent="0" algn="l" defTabSz="914400" rtl="0" eaLnBrk="1" fontAlgn="auto" latinLnBrk="0" hangingPunct="1">
              <a:lnSpc>
                <a:spcPct val="90000"/>
              </a:lnSpc>
              <a:spcBef>
                <a:spcPct val="45000"/>
              </a:spcBef>
              <a:spcAft>
                <a:spcPts val="0"/>
              </a:spcAft>
              <a:buClr>
                <a:schemeClr val="tx1"/>
              </a:buClr>
              <a:buSzTx/>
              <a:buFont typeface="Arial" panose="020B0604020202020204" pitchFamily="34" charset="0"/>
              <a:buChar char="•"/>
              <a:tabLst/>
              <a:defRPr/>
            </a:pPr>
            <a:r>
              <a:rPr kumimoji="0" lang="en-US" sz="25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Process of building simulators can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clarify the understanding</a:t>
            </a:r>
            <a:r>
              <a:rPr kumimoji="0" lang="en-US" sz="2200" b="0" i="0" u="none" strike="noStrike" kern="1200" cap="none" spc="0" normalizeH="0" baseline="0" noProof="0" dirty="0" smtClean="0">
                <a:ln>
                  <a:noFill/>
                </a:ln>
                <a:solidFill>
                  <a:schemeClr val="accent3"/>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of real systems and sometimes can be more useful than the implementation of the results itself</a:t>
            </a:r>
            <a:endParaRPr kumimoji="0" lang="en-US" sz="800" b="0" i="0" u="none" strike="noStrike" kern="1200" cap="none" spc="0" normalizeH="0" baseline="0" noProof="0" dirty="0" smtClean="0">
              <a:ln>
                <a:noFill/>
              </a:ln>
              <a:solidFill>
                <a:schemeClr val="tx1"/>
              </a:solidFill>
              <a:uLnTx/>
              <a:uFillTx/>
              <a:latin typeface="Arial" charset="0"/>
              <a:ea typeface="+mn-ea"/>
              <a:cs typeface="+mn-cs"/>
            </a:endParaRPr>
          </a:p>
          <a:p>
            <a:pPr>
              <a:lnSpc>
                <a:spcPct val="90000"/>
              </a:lnSpc>
              <a:spcBef>
                <a:spcPct val="45000"/>
              </a:spcBef>
              <a:buClr>
                <a:schemeClr val="tx1"/>
              </a:buClr>
              <a:buFont typeface="Arial" panose="020B0604020202020204" pitchFamily="34" charset="0"/>
              <a:buChar char="•"/>
              <a:defRPr/>
            </a:pPr>
            <a:r>
              <a:rPr kumimoji="0" lang="en-US" sz="2500" b="0" i="0" u="none" strike="noStrike" kern="1200" cap="none" spc="0" normalizeH="0" baseline="0" noProof="0" dirty="0" smtClean="0">
                <a:ln>
                  <a:noFill/>
                </a:ln>
                <a:solidFill>
                  <a:schemeClr val="tx1"/>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Allows for sensitivity analysis and optimization of real system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without need to operate real system </a:t>
            </a:r>
            <a:r>
              <a:rPr lang="en-US" sz="2200" dirty="0">
                <a:latin typeface="Arial" charset="0"/>
              </a:rPr>
              <a:t>(</a:t>
            </a:r>
            <a:r>
              <a:rPr lang="en-US" sz="2200" dirty="0" err="1">
                <a:latin typeface="Arial" charset="0"/>
              </a:rPr>
              <a:t>e.g</a:t>
            </a:r>
            <a:r>
              <a:rPr lang="en-US" sz="2200" dirty="0">
                <a:latin typeface="Arial" charset="0"/>
              </a:rPr>
              <a:t> </a:t>
            </a:r>
            <a:r>
              <a:rPr lang="en-US" sz="2200" dirty="0" smtClean="0">
                <a:latin typeface="Arial" charset="0"/>
              </a:rPr>
              <a:t>no need to burn all stands to infer about fire behavior or its economic impacts)</a:t>
            </a:r>
            <a:endParaRPr lang="en-US" sz="2200" dirty="0">
              <a:latin typeface="Arial" charset="0"/>
            </a:endParaRPr>
          </a:p>
          <a:p>
            <a:pPr marL="0" marR="0" lvl="0" indent="0" algn="l" defTabSz="914400" rtl="0" eaLnBrk="1" fontAlgn="auto" latinLnBrk="0" hangingPunct="1">
              <a:lnSpc>
                <a:spcPct val="90000"/>
              </a:lnSpc>
              <a:spcBef>
                <a:spcPct val="45000"/>
              </a:spcBef>
              <a:spcAft>
                <a:spcPts val="0"/>
              </a:spcAft>
              <a:buClr>
                <a:schemeClr val="tx1"/>
              </a:buClr>
              <a:buSzTx/>
              <a:buFont typeface="Arial" panose="020B0604020202020204" pitchFamily="34" charset="0"/>
              <a:buChar char="•"/>
              <a:tabLst/>
              <a:defRPr/>
            </a:pPr>
            <a:endParaRPr kumimoji="0" lang="en-US" sz="800" b="1" i="0" u="none" strike="noStrike" kern="1200" cap="none" spc="0" normalizeH="0" baseline="0" noProof="0" dirty="0" smtClean="0">
              <a:ln>
                <a:noFill/>
              </a:ln>
              <a:solidFill>
                <a:schemeClr val="accent3"/>
              </a:solidFill>
              <a:uLnTx/>
              <a:uFillTx/>
              <a:latin typeface="Arial" charset="0"/>
              <a:ea typeface="+mn-ea"/>
              <a:cs typeface="+mn-cs"/>
            </a:endParaRPr>
          </a:p>
          <a:p>
            <a:pPr marL="0" marR="0" lvl="0" indent="0" algn="l" defTabSz="914400" rtl="0" eaLnBrk="1" fontAlgn="auto" latinLnBrk="0" hangingPunct="1">
              <a:lnSpc>
                <a:spcPct val="90000"/>
              </a:lnSpc>
              <a:spcBef>
                <a:spcPct val="45000"/>
              </a:spcBef>
              <a:spcAft>
                <a:spcPts val="0"/>
              </a:spcAft>
              <a:buClr>
                <a:schemeClr val="tx1"/>
              </a:buClr>
              <a:buSzTx/>
              <a:buFont typeface="Arial" panose="020B0604020202020204" pitchFamily="34" charset="0"/>
              <a:buChar char="•"/>
              <a:tabLst/>
              <a:defRPr/>
            </a:pPr>
            <a:r>
              <a:rPr kumimoji="0" lang="en-US" sz="2500" b="0" i="0" u="none" strike="noStrike" kern="1200" cap="none" spc="0" normalizeH="0" baseline="0" noProof="0" dirty="0" smtClean="0">
                <a:ln>
                  <a:noFill/>
                </a:ln>
                <a:solidFill>
                  <a:schemeClr val="tx1"/>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Can maintain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better control over experimental conditions</a:t>
            </a:r>
            <a:r>
              <a:rPr kumimoji="0" lang="en-US" sz="2200" b="0" i="0" u="none" strike="noStrike" kern="1200" cap="none" spc="0" normalizeH="0" baseline="0" noProof="0" dirty="0" smtClean="0">
                <a:ln>
                  <a:noFill/>
                </a:ln>
                <a:solidFill>
                  <a:schemeClr val="accent3"/>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than real system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090" y="1135633"/>
            <a:ext cx="11592910" cy="5352234"/>
          </a:xfrm>
          <a:prstGeom prst="rect">
            <a:avLst/>
          </a:prstGeom>
        </p:spPr>
        <p:txBody>
          <a:bodyPr wrap="square">
            <a:spAutoFit/>
          </a:bodyPr>
          <a:lstStyle/>
          <a:p>
            <a:pPr>
              <a:buClr>
                <a:schemeClr val="tx1"/>
              </a:buClr>
              <a:defRPr/>
            </a:pPr>
            <a:endParaRPr lang="en-US" sz="2400" b="1" dirty="0" smtClean="0">
              <a:effectLst>
                <a:outerShdw blurRad="38100" dist="38100" dir="2700000" algn="tl">
                  <a:srgbClr val="FFFFFF"/>
                </a:outerShdw>
              </a:effectLst>
              <a:latin typeface="Arial" charset="0"/>
            </a:endParaRPr>
          </a:p>
          <a:p>
            <a:pPr>
              <a:buClr>
                <a:schemeClr val="tx1"/>
              </a:buClr>
              <a:defRPr/>
            </a:pPr>
            <a:r>
              <a:rPr lang="en-US" sz="2800" b="1" dirty="0" smtClean="0">
                <a:effectLst>
                  <a:outerShdw blurRad="38100" dist="38100" dir="2700000" algn="tl">
                    <a:srgbClr val="FFFFFF"/>
                  </a:outerShdw>
                </a:effectLst>
                <a:latin typeface="Arial" charset="0"/>
              </a:rPr>
              <a:t>Some Disadvantages of Simulation</a:t>
            </a:r>
          </a:p>
          <a:p>
            <a:pPr>
              <a:buClr>
                <a:schemeClr val="tx1"/>
              </a:buClr>
              <a:defRPr/>
            </a:pPr>
            <a:endParaRPr lang="en-US" sz="1500" dirty="0" smtClean="0">
              <a:latin typeface="Arial" charset="0"/>
            </a:endParaRPr>
          </a:p>
          <a:p>
            <a:pPr>
              <a:buClr>
                <a:schemeClr val="tx1"/>
              </a:buClr>
              <a:defRPr/>
            </a:pPr>
            <a:endParaRPr lang="en-US" sz="1500" dirty="0">
              <a:latin typeface="Arial" charset="0"/>
            </a:endParaRPr>
          </a:p>
          <a:p>
            <a:pPr>
              <a:buClr>
                <a:schemeClr val="tx1"/>
              </a:buClr>
              <a:defRPr/>
            </a:pPr>
            <a:endParaRPr lang="en-US" sz="1500" dirty="0" smtClean="0">
              <a:latin typeface="Arial" charset="0"/>
            </a:endParaRPr>
          </a:p>
          <a:p>
            <a:pPr>
              <a:buClr>
                <a:schemeClr val="tx1"/>
              </a:buClr>
              <a:buFont typeface="Arial" pitchFamily="34" charset="0"/>
              <a:buChar char="•"/>
              <a:defRPr/>
            </a:pPr>
            <a:r>
              <a:rPr lang="en-US" sz="2500" dirty="0" smtClean="0">
                <a:latin typeface="Arial" charset="0"/>
              </a:rPr>
              <a:t> </a:t>
            </a:r>
            <a:r>
              <a:rPr lang="en-US" sz="2200" dirty="0" smtClean="0">
                <a:latin typeface="Arial" charset="0"/>
              </a:rPr>
              <a:t>May be very </a:t>
            </a:r>
            <a:r>
              <a:rPr lang="en-US" sz="2200" b="1" dirty="0" smtClean="0">
                <a:solidFill>
                  <a:schemeClr val="accent3"/>
                </a:solidFill>
                <a:latin typeface="Arial" charset="0"/>
              </a:rPr>
              <a:t>expensive and time consuming</a:t>
            </a:r>
            <a:r>
              <a:rPr lang="en-US" sz="2200" dirty="0" smtClean="0">
                <a:solidFill>
                  <a:schemeClr val="accent3"/>
                </a:solidFill>
                <a:latin typeface="Arial" charset="0"/>
              </a:rPr>
              <a:t> </a:t>
            </a:r>
            <a:r>
              <a:rPr lang="en-US" sz="2200" dirty="0" smtClean="0">
                <a:latin typeface="Arial" charset="0"/>
              </a:rPr>
              <a:t>to build simulation</a:t>
            </a:r>
          </a:p>
          <a:p>
            <a:pPr>
              <a:spcBef>
                <a:spcPct val="45000"/>
              </a:spcBef>
              <a:buClr>
                <a:schemeClr val="tx1"/>
              </a:buClr>
              <a:buFont typeface="Arial" pitchFamily="34" charset="0"/>
              <a:buChar char="•"/>
              <a:defRPr/>
            </a:pPr>
            <a:r>
              <a:rPr lang="en-US" sz="2400" b="1" dirty="0" smtClean="0">
                <a:solidFill>
                  <a:schemeClr val="accent3"/>
                </a:solidFill>
                <a:latin typeface="Arial" charset="0"/>
              </a:rPr>
              <a:t> </a:t>
            </a:r>
            <a:r>
              <a:rPr lang="en-US" sz="2200" b="1" dirty="0" smtClean="0">
                <a:solidFill>
                  <a:schemeClr val="accent3"/>
                </a:solidFill>
                <a:latin typeface="Arial" charset="0"/>
              </a:rPr>
              <a:t>Easy to misuse simulation</a:t>
            </a:r>
            <a:r>
              <a:rPr lang="en-US" sz="2200" dirty="0" smtClean="0">
                <a:solidFill>
                  <a:schemeClr val="accent3"/>
                </a:solidFill>
                <a:latin typeface="Arial" charset="0"/>
              </a:rPr>
              <a:t> </a:t>
            </a:r>
            <a:r>
              <a:rPr lang="en-US" sz="2200" dirty="0" smtClean="0">
                <a:latin typeface="Arial" charset="0"/>
              </a:rPr>
              <a:t>by “stretching” it beyond the limits of credibility</a:t>
            </a:r>
          </a:p>
          <a:p>
            <a:pPr>
              <a:spcBef>
                <a:spcPct val="45000"/>
              </a:spcBef>
              <a:buClr>
                <a:schemeClr val="tx1"/>
              </a:buClr>
              <a:buFont typeface="Arial" pitchFamily="34" charset="0"/>
              <a:buChar char="•"/>
              <a:defRPr/>
            </a:pPr>
            <a:endParaRPr lang="en-US" sz="800" dirty="0" smtClean="0">
              <a:latin typeface="Arial" charset="0"/>
            </a:endParaRPr>
          </a:p>
          <a:p>
            <a:pPr>
              <a:spcBef>
                <a:spcPct val="45000"/>
              </a:spcBef>
              <a:buClr>
                <a:schemeClr val="tx1"/>
              </a:buClr>
              <a:buFont typeface="Arial" pitchFamily="34" charset="0"/>
              <a:buChar char="•"/>
              <a:defRPr/>
            </a:pPr>
            <a:endParaRPr lang="en-US" sz="800" dirty="0" smtClean="0">
              <a:latin typeface="Arial" charset="0"/>
            </a:endParaRPr>
          </a:p>
          <a:p>
            <a:pPr marL="630238" lvl="1" indent="-173038">
              <a:buClr>
                <a:schemeClr val="tx1"/>
              </a:buClr>
              <a:defRPr/>
            </a:pPr>
            <a:r>
              <a:rPr lang="en-US" sz="2300" dirty="0" smtClean="0">
                <a:latin typeface="Arial" charset="0"/>
              </a:rPr>
              <a:t>- </a:t>
            </a:r>
            <a:r>
              <a:rPr lang="en-US" sz="2200" dirty="0" smtClean="0">
                <a:latin typeface="Arial" charset="0"/>
              </a:rPr>
              <a:t>when using commercial simulation packages due to ease of use and lack of familiarity with underlying assumptions and restrictions</a:t>
            </a:r>
          </a:p>
          <a:p>
            <a:pPr marL="914400" lvl="1" indent="-457200">
              <a:buClr>
                <a:schemeClr val="tx1"/>
              </a:buClr>
              <a:buFontTx/>
              <a:buChar char="-"/>
              <a:defRPr/>
            </a:pPr>
            <a:endParaRPr lang="en-US" sz="800" dirty="0" smtClean="0">
              <a:latin typeface="Arial" charset="0"/>
            </a:endParaRPr>
          </a:p>
          <a:p>
            <a:pPr lvl="1">
              <a:buClr>
                <a:schemeClr val="tx1"/>
              </a:buClr>
              <a:defRPr/>
            </a:pPr>
            <a:r>
              <a:rPr lang="en-US" sz="2200" dirty="0" smtClean="0">
                <a:latin typeface="Arial" charset="0"/>
              </a:rPr>
              <a:t>- Slick graphics, animation, tables, etc. may tempt user to assign unwarranted credibility to output</a:t>
            </a:r>
          </a:p>
          <a:p>
            <a:pPr marL="800100" lvl="1" indent="-342900">
              <a:buClr>
                <a:schemeClr val="tx1"/>
              </a:buClr>
              <a:buFontTx/>
              <a:buChar char="-"/>
              <a:defRPr/>
            </a:pPr>
            <a:endParaRPr lang="en-US" sz="800" dirty="0" smtClean="0">
              <a:latin typeface="Arial" charset="0"/>
            </a:endParaRPr>
          </a:p>
          <a:p>
            <a:pPr>
              <a:spcBef>
                <a:spcPct val="45000"/>
              </a:spcBef>
              <a:buClr>
                <a:schemeClr val="tx1"/>
              </a:buClr>
              <a:buFont typeface="Arial" pitchFamily="34" charset="0"/>
              <a:buChar char="•"/>
              <a:defRPr/>
            </a:pPr>
            <a:r>
              <a:rPr lang="en-US" sz="2400" dirty="0" smtClean="0">
                <a:latin typeface="Arial" charset="0"/>
              </a:rPr>
              <a:t> </a:t>
            </a:r>
            <a:r>
              <a:rPr lang="en-US" sz="2200" dirty="0" smtClean="0">
                <a:latin typeface="Arial" charset="0"/>
              </a:rPr>
              <a:t>Monte Carlo simulation usually </a:t>
            </a:r>
            <a:r>
              <a:rPr lang="en-US" sz="2200" b="1" dirty="0" smtClean="0">
                <a:solidFill>
                  <a:schemeClr val="accent3"/>
                </a:solidFill>
                <a:latin typeface="Arial" charset="0"/>
              </a:rPr>
              <a:t>requires several (perhaps many) runs</a:t>
            </a:r>
            <a:r>
              <a:rPr lang="en-US" sz="2200" dirty="0" smtClean="0">
                <a:solidFill>
                  <a:schemeClr val="accent3"/>
                </a:solidFill>
                <a:latin typeface="Arial" charset="0"/>
              </a:rPr>
              <a:t> </a:t>
            </a:r>
            <a:r>
              <a:rPr lang="en-US" sz="2200" dirty="0" smtClean="0">
                <a:latin typeface="Arial" charset="0"/>
              </a:rPr>
              <a:t>at given input values, whereas analytical solutions provide exact values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1588" y="2243151"/>
            <a:ext cx="6551612" cy="1143000"/>
            <a:chOff x="-26470" y="2966498"/>
            <a:chExt cx="8793163" cy="1750132"/>
          </a:xfrm>
        </p:grpSpPr>
        <p:sp>
          <p:nvSpPr>
            <p:cNvPr id="52" name="Rectangle 51"/>
            <p:cNvSpPr/>
            <p:nvPr/>
          </p:nvSpPr>
          <p:spPr>
            <a:xfrm>
              <a:off x="-26470" y="3120046"/>
              <a:ext cx="8793163" cy="159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58313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1588" y="3417683"/>
            <a:ext cx="6551612" cy="1143000"/>
            <a:chOff x="-26470" y="2966498"/>
            <a:chExt cx="8793163" cy="1750132"/>
          </a:xfrm>
        </p:grpSpPr>
        <p:sp>
          <p:nvSpPr>
            <p:cNvPr id="58" name="Rectangle 57"/>
            <p:cNvSpPr/>
            <p:nvPr/>
          </p:nvSpPr>
          <p:spPr>
            <a:xfrm>
              <a:off x="-26470" y="3120046"/>
              <a:ext cx="8793163" cy="159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58313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928" y="1825625"/>
            <a:ext cx="10927702" cy="4351338"/>
          </a:xfrm>
        </p:spPr>
        <p:txBody>
          <a:bodyPr>
            <a:normAutofit fontScale="92500"/>
          </a:bodyPr>
          <a:lstStyle/>
          <a:p>
            <a:pPr marL="0" indent="0" algn="just">
              <a:buNone/>
            </a:pPr>
            <a:r>
              <a:rPr lang="en-US" dirty="0"/>
              <a:t>Monte Carlo methods </a:t>
            </a:r>
            <a:r>
              <a:rPr lang="en-US" dirty="0" smtClean="0"/>
              <a:t>refer </a:t>
            </a:r>
            <a:r>
              <a:rPr lang="en-US" dirty="0"/>
              <a:t>to a class of methods </a:t>
            </a:r>
            <a:r>
              <a:rPr lang="en-US" dirty="0"/>
              <a:t>for </a:t>
            </a:r>
            <a:r>
              <a:rPr lang="en-US" dirty="0" smtClean="0"/>
              <a:t>the </a:t>
            </a:r>
            <a:r>
              <a:rPr lang="en-US" b="1" dirty="0" smtClean="0"/>
              <a:t>simulation </a:t>
            </a:r>
            <a:r>
              <a:rPr lang="en-US" b="1" dirty="0"/>
              <a:t>of systems </a:t>
            </a:r>
            <a:r>
              <a:rPr lang="en-US" b="1" dirty="0" smtClean="0"/>
              <a:t>to solve mathematical </a:t>
            </a:r>
            <a:r>
              <a:rPr lang="en-US" b="1" dirty="0"/>
              <a:t>problems using random </a:t>
            </a:r>
            <a:r>
              <a:rPr lang="en-US" b="1" dirty="0" smtClean="0"/>
              <a:t>samples </a:t>
            </a:r>
            <a:r>
              <a:rPr lang="en-US" dirty="0" smtClean="0"/>
              <a:t>(collected/generated to estimate an expected value)</a:t>
            </a:r>
          </a:p>
          <a:p>
            <a:endParaRPr lang="en-US" dirty="0"/>
          </a:p>
          <a:p>
            <a:r>
              <a:rPr lang="en-US" dirty="0" smtClean="0"/>
              <a:t>Systems </a:t>
            </a:r>
            <a:r>
              <a:rPr lang="en-US" dirty="0"/>
              <a:t>are modelled by a set </a:t>
            </a:r>
            <a:r>
              <a:rPr lang="en-US" dirty="0" smtClean="0"/>
              <a:t>of </a:t>
            </a:r>
            <a:r>
              <a:rPr lang="en-US" dirty="0"/>
              <a:t>random input </a:t>
            </a:r>
            <a:r>
              <a:rPr lang="en-US" dirty="0" smtClean="0"/>
              <a:t>variables </a:t>
            </a:r>
            <a:r>
              <a:rPr lang="en-US" i="1" dirty="0" smtClean="0"/>
              <a:t>of known </a:t>
            </a:r>
            <a:r>
              <a:rPr lang="en-US" dirty="0" smtClean="0"/>
              <a:t>probability distribution.</a:t>
            </a:r>
          </a:p>
          <a:p>
            <a:r>
              <a:rPr lang="en-US" dirty="0"/>
              <a:t>S</a:t>
            </a:r>
            <a:r>
              <a:rPr lang="en-US" dirty="0" smtClean="0"/>
              <a:t>imulation outputs depend </a:t>
            </a:r>
            <a:r>
              <a:rPr lang="en-US" dirty="0"/>
              <a:t>on the random </a:t>
            </a:r>
            <a:r>
              <a:rPr lang="en-US" dirty="0" smtClean="0"/>
              <a:t>inputs (thus they </a:t>
            </a:r>
            <a:r>
              <a:rPr lang="en-US" dirty="0"/>
              <a:t>must be random </a:t>
            </a:r>
            <a:r>
              <a:rPr lang="en-US" dirty="0" smtClean="0"/>
              <a:t>as well), but </a:t>
            </a:r>
            <a:r>
              <a:rPr lang="en-US" dirty="0"/>
              <a:t>the probability distribution of the outputs is </a:t>
            </a:r>
            <a:r>
              <a:rPr lang="en-US" dirty="0" smtClean="0"/>
              <a:t>unknown</a:t>
            </a:r>
          </a:p>
          <a:p>
            <a:r>
              <a:rPr lang="en-US" dirty="0" smtClean="0"/>
              <a:t>In </a:t>
            </a:r>
            <a:r>
              <a:rPr lang="en-US" dirty="0"/>
              <a:t>fact, the objective of </a:t>
            </a:r>
            <a:r>
              <a:rPr lang="en-US" dirty="0" smtClean="0"/>
              <a:t>simulating the </a:t>
            </a:r>
            <a:r>
              <a:rPr lang="en-US" dirty="0"/>
              <a:t>system is to determine the </a:t>
            </a:r>
            <a:r>
              <a:rPr lang="en-US" dirty="0" err="1"/>
              <a:t>behaviour</a:t>
            </a:r>
            <a:r>
              <a:rPr lang="en-US" dirty="0"/>
              <a:t> of the </a:t>
            </a:r>
            <a:r>
              <a:rPr lang="en-US" dirty="0" smtClean="0"/>
              <a:t>outputs</a:t>
            </a:r>
            <a:endParaRPr lang="en-US" dirty="0"/>
          </a:p>
        </p:txBody>
      </p:sp>
    </p:spTree>
    <p:extLst>
      <p:ext uri="{BB962C8B-B14F-4D97-AF65-F5344CB8AC3E}">
        <p14:creationId xmlns:p14="http://schemas.microsoft.com/office/powerpoint/2010/main" val="659878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0026869" cy="5038725"/>
          </a:xfrm>
          <a:prstGeom prst="rect">
            <a:avLst/>
          </a:prstGeom>
        </p:spPr>
        <p:txBody>
          <a:bodyPr>
            <a:normAutofit/>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Random numbers are used to obtain random observations from a probability distribution. </a:t>
            </a: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How are they generated? </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Manually</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 laborious and not practical </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963863" marR="0" lvl="1" indent="-2601913"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Random Tables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random physical process but difficult to implement in a computer</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333625" marR="0" lvl="1" indent="-19685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Computers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 generate pseudo random numbers (pseudo because they’re obtained with a deterministic mathematical process  EXCEL  </a:t>
            </a:r>
            <a:r>
              <a:rPr kumimoji="0" lang="en-US" sz="2800" b="1" i="1" u="none" strike="noStrike" kern="1200" cap="none" spc="0" normalizeH="0" baseline="0" noProof="0" dirty="0" smtClean="0">
                <a:ln>
                  <a:noFill/>
                </a:ln>
                <a:solidFill>
                  <a:schemeClr val="accent1"/>
                </a:solidFill>
                <a:effectLst/>
                <a:uLnTx/>
                <a:uFillTx/>
                <a:latin typeface="+mn-lt"/>
                <a:ea typeface="+mn-ea"/>
                <a:cs typeface="+mn-cs"/>
              </a:rPr>
              <a:t>RAND(), </a:t>
            </a:r>
            <a:r>
              <a:rPr kumimoji="0" lang="en-US" sz="2800" b="1" i="1" u="none" strike="noStrike" kern="1200" cap="none" spc="0" normalizeH="0" baseline="0" noProof="0" dirty="0" err="1" smtClean="0">
                <a:ln>
                  <a:noFill/>
                </a:ln>
                <a:solidFill>
                  <a:schemeClr val="accent1"/>
                </a:solidFill>
                <a:effectLst/>
                <a:uLnTx/>
                <a:uFillTx/>
                <a:latin typeface="+mn-lt"/>
                <a:ea typeface="+mn-ea"/>
                <a:cs typeface="+mn-cs"/>
              </a:rPr>
              <a:t>RANDBETWEEN</a:t>
            </a:r>
            <a:r>
              <a:rPr kumimoji="0" lang="en-US" sz="2800" b="1" i="1" u="none" strike="noStrike" kern="1200" cap="none" spc="0" normalizeH="0" baseline="0" noProof="0" dirty="0" smtClean="0">
                <a:ln>
                  <a:noFill/>
                </a:ln>
                <a:solidFill>
                  <a:schemeClr val="accent1"/>
                </a:solidFill>
                <a:effectLst/>
                <a:uLnTx/>
                <a:uFillTx/>
                <a:latin typeface="+mn-lt"/>
                <a:ea typeface="+mn-ea"/>
                <a:cs typeface="+mn-cs"/>
              </a:rPr>
              <a:t>(min, max)</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8717" y="2626998"/>
            <a:ext cx="1385888" cy="8239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7249" y="3450911"/>
            <a:ext cx="1119028" cy="7419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3814" y="2047413"/>
            <a:ext cx="1304926" cy="8763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0140" y="2876089"/>
            <a:ext cx="1309688" cy="871538"/>
          </a:xfrm>
          <a:prstGeom prst="rect">
            <a:avLst/>
          </a:prstGeom>
        </p:spPr>
      </p:pic>
    </p:spTree>
    <p:extLst>
      <p:ext uri="{BB962C8B-B14F-4D97-AF65-F5344CB8AC3E}">
        <p14:creationId xmlns:p14="http://schemas.microsoft.com/office/powerpoint/2010/main" val="307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0630991" cy="5038725"/>
          </a:xfrm>
          <a:prstGeom prst="rect">
            <a:avLst/>
          </a:prstGeom>
        </p:spPr>
        <p:txBody>
          <a:bodyPr>
            <a:normAutofit fontScale="92500" lnSpcReduction="20000"/>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Random numbers are used to obtain random observations from a probability distribution. </a:t>
            </a: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How are they generated? </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360363" lvl="1" indent="4763" algn="just">
              <a:lnSpc>
                <a:spcPct val="90000"/>
              </a:lnSpc>
              <a:spcBef>
                <a:spcPts val="500"/>
              </a:spcBef>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Computers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can generate </a:t>
            </a:r>
            <a:r>
              <a:rPr lang="en-US" sz="2800" dirty="0" smtClean="0"/>
              <a:t>truly random values, but there would also be an important disadvantage, namely that we would lack control of the produced random numbers and the </a:t>
            </a:r>
            <a:r>
              <a:rPr lang="en-US" sz="2800" dirty="0"/>
              <a:t>same simulation </a:t>
            </a:r>
            <a:r>
              <a:rPr lang="en-US" sz="2800" dirty="0" smtClean="0"/>
              <a:t>when run twice </a:t>
            </a:r>
            <a:r>
              <a:rPr lang="en-US" sz="2800" dirty="0"/>
              <a:t>would </a:t>
            </a:r>
            <a:r>
              <a:rPr lang="en-US" sz="2800" dirty="0" smtClean="0"/>
              <a:t>not </a:t>
            </a:r>
            <a:r>
              <a:rPr lang="en-US" sz="2800" dirty="0"/>
              <a:t>produce the same set of </a:t>
            </a:r>
            <a:r>
              <a:rPr lang="en-US" sz="2800" dirty="0" smtClean="0"/>
              <a:t>samples (problem when </a:t>
            </a:r>
            <a:r>
              <a:rPr lang="en-US" sz="2800" dirty="0"/>
              <a:t>testing a simulation method or </a:t>
            </a:r>
            <a:r>
              <a:rPr lang="en-US" sz="2800" dirty="0" smtClean="0"/>
              <a:t>model)</a:t>
            </a:r>
          </a:p>
          <a:p>
            <a:pPr marL="360363" lvl="1" indent="4763" algn="just">
              <a:lnSpc>
                <a:spcPct val="90000"/>
              </a:lnSpc>
              <a:spcBef>
                <a:spcPts val="500"/>
              </a:spcBef>
              <a:defRPr/>
            </a:pPr>
            <a:endParaRPr lang="en-US" sz="900" dirty="0" smtClean="0"/>
          </a:p>
          <a:p>
            <a:pPr marL="360363" lvl="1" indent="4763" algn="just">
              <a:lnSpc>
                <a:spcPct val="90000"/>
              </a:lnSpc>
              <a:spcBef>
                <a:spcPts val="500"/>
              </a:spcBef>
              <a:defRPr/>
            </a:pPr>
            <a:r>
              <a:rPr lang="en-US" sz="2800" dirty="0" smtClean="0"/>
              <a:t>Thus, </a:t>
            </a:r>
            <a:r>
              <a:rPr lang="en-US" sz="2800" dirty="0"/>
              <a:t>random number generation in computers </a:t>
            </a:r>
            <a:r>
              <a:rPr lang="en-US" sz="2800" dirty="0" smtClean="0"/>
              <a:t>is </a:t>
            </a:r>
            <a:r>
              <a:rPr lang="en-US" sz="2800" dirty="0"/>
              <a:t>based on special mathematical functions </a:t>
            </a:r>
            <a:r>
              <a:rPr lang="en-US" sz="2800" dirty="0" smtClean="0"/>
              <a:t>or algorithms</a:t>
            </a:r>
            <a:r>
              <a:rPr lang="en-US" sz="2800" dirty="0"/>
              <a:t>, which given one or more initial values (referred to as </a:t>
            </a:r>
            <a:r>
              <a:rPr lang="en-US" sz="2800" b="1" dirty="0"/>
              <a:t>seeds</a:t>
            </a:r>
            <a:r>
              <a:rPr lang="en-US" sz="2800" dirty="0"/>
              <a:t>) produces a sequence of </a:t>
            </a:r>
            <a:r>
              <a:rPr lang="en-US" sz="2800" dirty="0" smtClean="0"/>
              <a:t>numbers between </a:t>
            </a:r>
            <a:r>
              <a:rPr lang="en-US" sz="2800" dirty="0"/>
              <a:t>0 and 1</a:t>
            </a:r>
            <a:r>
              <a:rPr lang="en-US" sz="2800" dirty="0" smtClean="0"/>
              <a:t>.</a:t>
            </a:r>
          </a:p>
          <a:p>
            <a:pPr marL="360363" lvl="1" indent="4763" algn="just">
              <a:lnSpc>
                <a:spcPct val="90000"/>
              </a:lnSpc>
              <a:spcBef>
                <a:spcPts val="500"/>
              </a:spcBef>
              <a:defRPr/>
            </a:pPr>
            <a:endParaRPr lang="en-US" sz="900" dirty="0" smtClean="0"/>
          </a:p>
          <a:p>
            <a:pPr marL="360363" lvl="1" indent="4763" algn="just">
              <a:lnSpc>
                <a:spcPct val="90000"/>
              </a:lnSpc>
              <a:spcBef>
                <a:spcPts val="500"/>
              </a:spcBef>
              <a:defRPr/>
            </a:pPr>
            <a:r>
              <a:rPr lang="en-US" sz="2800" dirty="0" smtClean="0"/>
              <a:t>If </a:t>
            </a:r>
            <a:r>
              <a:rPr lang="en-US" sz="2800" dirty="0"/>
              <a:t>the </a:t>
            </a:r>
            <a:r>
              <a:rPr lang="en-US" sz="2800" b="1" dirty="0"/>
              <a:t>same seed </a:t>
            </a:r>
            <a:r>
              <a:rPr lang="en-US" sz="2800" dirty="0"/>
              <a:t>is </a:t>
            </a:r>
            <a:r>
              <a:rPr lang="en-US" sz="2800" dirty="0" smtClean="0"/>
              <a:t>used the sequence </a:t>
            </a:r>
            <a:r>
              <a:rPr lang="en-US" sz="2800" dirty="0"/>
              <a:t>makes </a:t>
            </a:r>
            <a:r>
              <a:rPr lang="en-US" sz="2800" u="sng" dirty="0"/>
              <a:t>simulations </a:t>
            </a:r>
            <a:r>
              <a:rPr lang="en-US" sz="2800" u="sng" dirty="0" smtClean="0"/>
              <a:t>repeatable</a:t>
            </a:r>
            <a:r>
              <a:rPr lang="en-US" sz="2800" dirty="0" smtClean="0"/>
              <a:t>: the simulation is called </a:t>
            </a:r>
            <a:r>
              <a:rPr lang="en-US" sz="2800" u="sng" dirty="0" smtClean="0"/>
              <a:t>deterministic</a:t>
            </a:r>
            <a:r>
              <a:rPr lang="en-US" sz="2800" dirty="0" smtClean="0"/>
              <a:t> and the </a:t>
            </a:r>
            <a:r>
              <a:rPr lang="en-US" sz="2800" dirty="0" err="1" smtClean="0"/>
              <a:t>nr</a:t>
            </a:r>
            <a:r>
              <a:rPr lang="en-US" sz="2800" dirty="0" smtClean="0"/>
              <a:t> not </a:t>
            </a:r>
            <a:r>
              <a:rPr lang="en-US" sz="2800" dirty="0"/>
              <a:t>truly random, </a:t>
            </a:r>
            <a:r>
              <a:rPr lang="en-US" sz="2800" dirty="0" smtClean="0"/>
              <a:t>but called </a:t>
            </a:r>
            <a:r>
              <a:rPr lang="en-US" sz="2800" b="1" dirty="0" smtClean="0"/>
              <a:t>pseudo-random</a:t>
            </a:r>
            <a:endParaRPr kumimoji="0" lang="en-US" sz="2800" b="1" i="0" u="none" strike="noStrike" kern="120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490162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1588" y="3417683"/>
            <a:ext cx="6551612" cy="1143000"/>
            <a:chOff x="-26470" y="2966498"/>
            <a:chExt cx="8793163" cy="1750132"/>
          </a:xfrm>
        </p:grpSpPr>
        <p:sp>
          <p:nvSpPr>
            <p:cNvPr id="58" name="Rectangle 57"/>
            <p:cNvSpPr/>
            <p:nvPr/>
          </p:nvSpPr>
          <p:spPr>
            <a:xfrm>
              <a:off x="-26470" y="3120046"/>
              <a:ext cx="8793163" cy="159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58313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559" y="1434662"/>
            <a:ext cx="11177751" cy="1384995"/>
          </a:xfrm>
          <a:prstGeom prst="rect">
            <a:avLst/>
          </a:prstGeom>
          <a:noFill/>
        </p:spPr>
        <p:txBody>
          <a:bodyPr wrap="square" rtlCol="0">
            <a:spAutoFit/>
          </a:bodyPr>
          <a:lstStyle/>
          <a:p>
            <a:r>
              <a:rPr lang="pt-PT" sz="2800" dirty="0" smtClean="0"/>
              <a:t>Determining  sample size (</a:t>
            </a:r>
            <a:r>
              <a:rPr lang="pt-PT" sz="2800" i="1" dirty="0" smtClean="0">
                <a:solidFill>
                  <a:schemeClr val="accent1"/>
                </a:solidFill>
              </a:rPr>
              <a:t>number of simulation runs</a:t>
            </a:r>
            <a:r>
              <a:rPr lang="pt-PT" sz="2800" dirty="0" smtClean="0"/>
              <a:t>) is important and relies on 2 parameters: </a:t>
            </a:r>
            <a:r>
              <a:rPr lang="pt-PT" sz="2800" dirty="0" smtClean="0">
                <a:solidFill>
                  <a:schemeClr val="accent3"/>
                </a:solidFill>
              </a:rPr>
              <a:t>mean</a:t>
            </a:r>
            <a:r>
              <a:rPr lang="pt-PT" sz="2800" dirty="0" smtClean="0"/>
              <a:t> and </a:t>
            </a:r>
            <a:r>
              <a:rPr lang="pt-PT" sz="2800" dirty="0" smtClean="0">
                <a:solidFill>
                  <a:schemeClr val="accent3"/>
                </a:solidFill>
              </a:rPr>
              <a:t>standard deviation. </a:t>
            </a:r>
            <a:r>
              <a:rPr lang="pt-PT" sz="2800" b="1" dirty="0" smtClean="0"/>
              <a:t>However</a:t>
            </a:r>
            <a:r>
              <a:rPr lang="pt-PT" sz="2800" dirty="0" smtClean="0"/>
              <a:t>, the process is </a:t>
            </a:r>
            <a:r>
              <a:rPr lang="pt-PT" sz="2800" dirty="0" err="1" smtClean="0"/>
              <a:t>rather</a:t>
            </a:r>
            <a:r>
              <a:rPr lang="pt-PT" sz="2800" dirty="0" smtClean="0"/>
              <a:t> </a:t>
            </a:r>
            <a:r>
              <a:rPr lang="pt-PT" sz="2800" dirty="0" err="1" smtClean="0"/>
              <a:t>cyclic</a:t>
            </a:r>
            <a:r>
              <a:rPr lang="pt-PT" sz="2800" dirty="0" smtClean="0"/>
              <a:t> </a:t>
            </a:r>
            <a:r>
              <a:rPr lang="pt-PT" sz="2800" dirty="0" smtClean="0"/>
              <a:t>and based on </a:t>
            </a:r>
            <a:r>
              <a:rPr lang="pt-PT" sz="2800" b="1" dirty="0" smtClean="0"/>
              <a:t>assumptions</a:t>
            </a:r>
            <a:r>
              <a:rPr lang="pt-PT" sz="2800" dirty="0" smtClean="0"/>
              <a:t>: </a:t>
            </a:r>
            <a:r>
              <a:rPr lang="pt-PT" dirty="0" smtClean="0"/>
              <a:t>  </a:t>
            </a:r>
            <a:endParaRPr lang="pt-PT" dirty="0"/>
          </a:p>
        </p:txBody>
      </p:sp>
      <p:pic>
        <p:nvPicPr>
          <p:cNvPr id="4" name="Picture 1"/>
          <p:cNvPicPr>
            <a:picLocks noChangeAspect="1" noChangeArrowheads="1"/>
          </p:cNvPicPr>
          <p:nvPr/>
        </p:nvPicPr>
        <p:blipFill>
          <a:blip r:embed="rId2" cstate="print"/>
          <a:srcRect l="37471" t="49103" r="54943" b="42253"/>
          <a:stretch>
            <a:fillRect/>
          </a:stretch>
        </p:blipFill>
        <p:spPr bwMode="auto">
          <a:xfrm>
            <a:off x="5013434" y="3200400"/>
            <a:ext cx="2280299" cy="1623849"/>
          </a:xfrm>
          <a:prstGeom prst="rect">
            <a:avLst/>
          </a:prstGeom>
          <a:noFill/>
          <a:ln w="9525">
            <a:noFill/>
            <a:miter lim="800000"/>
            <a:headEnd/>
            <a:tailEnd/>
          </a:ln>
        </p:spPr>
      </p:pic>
      <p:sp>
        <p:nvSpPr>
          <p:cNvPr id="5" name="Oval 4"/>
          <p:cNvSpPr/>
          <p:nvPr/>
        </p:nvSpPr>
        <p:spPr>
          <a:xfrm>
            <a:off x="6022442" y="4162121"/>
            <a:ext cx="540000" cy="540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angle 5"/>
          <p:cNvSpPr/>
          <p:nvPr/>
        </p:nvSpPr>
        <p:spPr>
          <a:xfrm>
            <a:off x="5912075" y="3689133"/>
            <a:ext cx="504000" cy="46800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p:cNvSpPr/>
          <p:nvPr/>
        </p:nvSpPr>
        <p:spPr>
          <a:xfrm>
            <a:off x="6379793" y="3636604"/>
            <a:ext cx="360000" cy="360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7788165" y="2853559"/>
            <a:ext cx="3915103" cy="923330"/>
          </a:xfrm>
          <a:prstGeom prst="rect">
            <a:avLst/>
          </a:prstGeom>
          <a:noFill/>
        </p:spPr>
        <p:txBody>
          <a:bodyPr wrap="square" rtlCol="0">
            <a:spAutoFit/>
          </a:bodyPr>
          <a:lstStyle/>
          <a:p>
            <a:r>
              <a:rPr lang="pt-PT" b="1" dirty="0" smtClean="0">
                <a:solidFill>
                  <a:schemeClr val="accent4"/>
                </a:solidFill>
              </a:rPr>
              <a:t>Standard deviation </a:t>
            </a:r>
            <a:r>
              <a:rPr lang="pt-PT" dirty="0" smtClean="0"/>
              <a:t>of the population. If not known , we have to use an </a:t>
            </a:r>
            <a:r>
              <a:rPr lang="pt-PT" b="1" dirty="0" smtClean="0"/>
              <a:t>estimate </a:t>
            </a:r>
            <a:r>
              <a:rPr lang="pt-PT" dirty="0" smtClean="0"/>
              <a:t>(but the calculus </a:t>
            </a:r>
            <a:r>
              <a:rPr lang="pt-PT" u="sng" dirty="0" smtClean="0"/>
              <a:t>requires sample size</a:t>
            </a:r>
            <a:r>
              <a:rPr lang="pt-PT" dirty="0" smtClean="0"/>
              <a:t>)</a:t>
            </a:r>
          </a:p>
        </p:txBody>
      </p:sp>
      <p:sp>
        <p:nvSpPr>
          <p:cNvPr id="9" name="TextBox 8"/>
          <p:cNvSpPr txBox="1"/>
          <p:nvPr/>
        </p:nvSpPr>
        <p:spPr>
          <a:xfrm>
            <a:off x="656896" y="3053256"/>
            <a:ext cx="4309242" cy="1631216"/>
          </a:xfrm>
          <a:prstGeom prst="rect">
            <a:avLst/>
          </a:prstGeom>
          <a:noFill/>
        </p:spPr>
        <p:txBody>
          <a:bodyPr wrap="square" rtlCol="0">
            <a:spAutoFit/>
          </a:bodyPr>
          <a:lstStyle/>
          <a:p>
            <a:pPr marL="342900" indent="-342900">
              <a:buFont typeface="+mj-lt"/>
              <a:buAutoNum type="arabicPeriod"/>
            </a:pPr>
            <a:r>
              <a:rPr lang="pt-PT" b="1" dirty="0" smtClean="0"/>
              <a:t>Population mean has a normal distribution</a:t>
            </a:r>
          </a:p>
          <a:p>
            <a:pPr marL="342900" indent="-342900">
              <a:buFont typeface="+mj-lt"/>
              <a:buAutoNum type="arabicPeriod"/>
            </a:pPr>
            <a:endParaRPr lang="pt-PT" sz="1000" b="1" dirty="0" smtClean="0"/>
          </a:p>
          <a:p>
            <a:pPr marL="342900" indent="-342900">
              <a:buFont typeface="+mj-lt"/>
              <a:buAutoNum type="arabicPeriod"/>
            </a:pPr>
            <a:r>
              <a:rPr lang="pt-PT" b="1" dirty="0" smtClean="0"/>
              <a:t>A large sample will be taken</a:t>
            </a:r>
          </a:p>
          <a:p>
            <a:pPr marL="342900" indent="-342900">
              <a:buFont typeface="+mj-lt"/>
              <a:buAutoNum type="arabicPeriod"/>
            </a:pPr>
            <a:endParaRPr lang="pt-PT" b="1" dirty="0" smtClean="0"/>
          </a:p>
          <a:p>
            <a:pPr marL="342900" indent="-342900">
              <a:buFont typeface="+mj-lt"/>
              <a:buAutoNum type="arabicPeriod"/>
            </a:pPr>
            <a:r>
              <a:rPr lang="pt-PT" b="1" dirty="0" smtClean="0"/>
              <a:t>Etc...</a:t>
            </a:r>
            <a:endParaRPr lang="pt-PT" dirty="0" smtClean="0"/>
          </a:p>
        </p:txBody>
      </p:sp>
      <p:sp>
        <p:nvSpPr>
          <p:cNvPr id="10" name="TextBox 9"/>
          <p:cNvSpPr txBox="1"/>
          <p:nvPr/>
        </p:nvSpPr>
        <p:spPr>
          <a:xfrm>
            <a:off x="7798671" y="3983451"/>
            <a:ext cx="3930874" cy="1200329"/>
          </a:xfrm>
          <a:prstGeom prst="rect">
            <a:avLst/>
          </a:prstGeom>
          <a:noFill/>
        </p:spPr>
        <p:txBody>
          <a:bodyPr wrap="square" rtlCol="0">
            <a:spAutoFit/>
          </a:bodyPr>
          <a:lstStyle/>
          <a:p>
            <a:r>
              <a:rPr lang="pt-PT" b="1" dirty="0" smtClean="0">
                <a:solidFill>
                  <a:schemeClr val="accent3"/>
                </a:solidFill>
              </a:rPr>
              <a:t>Normal deviate for a confidence interval of 1-alfa</a:t>
            </a:r>
            <a:r>
              <a:rPr lang="pt-PT" dirty="0" smtClean="0"/>
              <a:t>, but should be replaced by  t </a:t>
            </a:r>
            <a:r>
              <a:rPr lang="pt-PT" baseline="-25000" dirty="0" smtClean="0"/>
              <a:t>alfa/2,n-1 </a:t>
            </a:r>
            <a:r>
              <a:rPr lang="pt-PT" dirty="0" smtClean="0"/>
              <a:t> (also </a:t>
            </a:r>
            <a:r>
              <a:rPr lang="pt-PT" u="sng" dirty="0" smtClean="0"/>
              <a:t>requires sample size</a:t>
            </a:r>
            <a:r>
              <a:rPr lang="pt-PT" dirty="0" smtClean="0"/>
              <a:t>)</a:t>
            </a:r>
          </a:p>
        </p:txBody>
      </p:sp>
      <p:sp>
        <p:nvSpPr>
          <p:cNvPr id="11" name="TextBox 10"/>
          <p:cNvSpPr txBox="1"/>
          <p:nvPr/>
        </p:nvSpPr>
        <p:spPr>
          <a:xfrm>
            <a:off x="7809177" y="5334067"/>
            <a:ext cx="3915103" cy="1200329"/>
          </a:xfrm>
          <a:prstGeom prst="rect">
            <a:avLst/>
          </a:prstGeom>
          <a:noFill/>
        </p:spPr>
        <p:txBody>
          <a:bodyPr wrap="square" rtlCol="0">
            <a:spAutoFit/>
          </a:bodyPr>
          <a:lstStyle/>
          <a:p>
            <a:r>
              <a:rPr lang="pt-PT" b="1" dirty="0" err="1" smtClean="0">
                <a:solidFill>
                  <a:schemeClr val="accent1"/>
                </a:solidFill>
              </a:rPr>
              <a:t>Difference</a:t>
            </a:r>
            <a:r>
              <a:rPr lang="pt-PT" b="1" dirty="0" smtClean="0">
                <a:solidFill>
                  <a:schemeClr val="accent1"/>
                </a:solidFill>
              </a:rPr>
              <a:t> </a:t>
            </a:r>
            <a:r>
              <a:rPr lang="pt-PT" b="1" dirty="0" err="1" smtClean="0">
                <a:solidFill>
                  <a:schemeClr val="accent1"/>
                </a:solidFill>
              </a:rPr>
              <a:t>between</a:t>
            </a:r>
            <a:r>
              <a:rPr lang="pt-PT" b="1" dirty="0" smtClean="0">
                <a:solidFill>
                  <a:schemeClr val="accent1"/>
                </a:solidFill>
              </a:rPr>
              <a:t> sample mean and real mean </a:t>
            </a:r>
            <a:r>
              <a:rPr lang="pt-PT" dirty="0" smtClean="0"/>
              <a:t>(</a:t>
            </a:r>
            <a:r>
              <a:rPr lang="pt-PT" u="sng" dirty="0" smtClean="0"/>
              <a:t>requires sample size to be known </a:t>
            </a:r>
            <a:r>
              <a:rPr lang="pt-PT" dirty="0" smtClean="0"/>
              <a:t>so that simulations can be run and the sample mean calculated)</a:t>
            </a:r>
          </a:p>
        </p:txBody>
      </p:sp>
      <p:cxnSp>
        <p:nvCxnSpPr>
          <p:cNvPr id="12" name="Shape 14"/>
          <p:cNvCxnSpPr>
            <a:stCxn id="7" idx="0"/>
            <a:endCxn id="8" idx="1"/>
          </p:cNvCxnSpPr>
          <p:nvPr/>
        </p:nvCxnSpPr>
        <p:spPr>
          <a:xfrm rot="5400000" flipH="1" flipV="1">
            <a:off x="7013289" y="2861728"/>
            <a:ext cx="321380" cy="1228372"/>
          </a:xfrm>
          <a:prstGeom prst="bentConnector2">
            <a:avLst/>
          </a:prstGeom>
          <a:ln w="381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10" idx="1"/>
          </p:cNvCxnSpPr>
          <p:nvPr/>
        </p:nvCxnSpPr>
        <p:spPr>
          <a:xfrm>
            <a:off x="6432331" y="4083269"/>
            <a:ext cx="1366340" cy="500347"/>
          </a:xfrm>
          <a:prstGeom prst="bentConnector3">
            <a:avLst>
              <a:gd name="adj1" fmla="val 50000"/>
            </a:avLst>
          </a:prstGeom>
          <a:ln w="3810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hape 18"/>
          <p:cNvCxnSpPr>
            <a:stCxn id="5" idx="4"/>
            <a:endCxn id="11" idx="1"/>
          </p:cNvCxnSpPr>
          <p:nvPr/>
        </p:nvCxnSpPr>
        <p:spPr>
          <a:xfrm rot="16200000" flipH="1">
            <a:off x="6434754" y="4559808"/>
            <a:ext cx="1232111" cy="1516735"/>
          </a:xfrm>
          <a:prstGeom prst="bentConnector2">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559" y="1434662"/>
            <a:ext cx="11177751" cy="4924425"/>
          </a:xfrm>
          <a:prstGeom prst="rect">
            <a:avLst/>
          </a:prstGeom>
          <a:noFill/>
        </p:spPr>
        <p:txBody>
          <a:bodyPr wrap="square" rtlCol="0">
            <a:spAutoFit/>
          </a:bodyPr>
          <a:lstStyle/>
          <a:p>
            <a:r>
              <a:rPr lang="pt-PT" sz="2800" dirty="0" smtClean="0"/>
              <a:t>Therefore, other options are commonly used:</a:t>
            </a:r>
          </a:p>
          <a:p>
            <a:endParaRPr lang="pt-PT" sz="2800" dirty="0" smtClean="0"/>
          </a:p>
          <a:p>
            <a:r>
              <a:rPr lang="pt-PT" sz="2800" b="1" dirty="0" smtClean="0">
                <a:solidFill>
                  <a:schemeClr val="accent1"/>
                </a:solidFill>
              </a:rPr>
              <a:t>Option 1</a:t>
            </a:r>
          </a:p>
          <a:p>
            <a:pPr lvl="1"/>
            <a:r>
              <a:rPr lang="pt-PT" sz="2600" dirty="0" smtClean="0"/>
              <a:t>Choose a big sample size and then establish confidence intervals</a:t>
            </a:r>
          </a:p>
          <a:p>
            <a:endParaRPr lang="pt-PT" sz="1000" dirty="0" smtClean="0"/>
          </a:p>
          <a:p>
            <a:r>
              <a:rPr lang="pt-PT" sz="2800" b="1" dirty="0" smtClean="0">
                <a:solidFill>
                  <a:schemeClr val="accent2"/>
                </a:solidFill>
              </a:rPr>
              <a:t>Option 2 </a:t>
            </a:r>
          </a:p>
          <a:p>
            <a:pPr lvl="1"/>
            <a:r>
              <a:rPr lang="pt-PT" sz="2600" dirty="0" smtClean="0"/>
              <a:t>Compute the average value after each trial so it approaches a limit and stop simulating when the difference between population mean and sample mean reaches an acceptable value</a:t>
            </a:r>
          </a:p>
          <a:p>
            <a:endParaRPr lang="pt-PT" sz="1000" dirty="0" smtClean="0"/>
          </a:p>
          <a:p>
            <a:r>
              <a:rPr lang="pt-PT" sz="2800" b="1" dirty="0" smtClean="0">
                <a:solidFill>
                  <a:schemeClr val="accent3"/>
                </a:solidFill>
              </a:rPr>
              <a:t>Option 3</a:t>
            </a:r>
          </a:p>
          <a:p>
            <a:pPr lvl="1"/>
            <a:r>
              <a:rPr lang="pt-PT" sz="2600" dirty="0" smtClean="0"/>
              <a:t>Make several pilot simulation runs to have an idea of the mean and standard </a:t>
            </a:r>
            <a:r>
              <a:rPr lang="pt-PT" sz="2600" dirty="0" err="1" smtClean="0"/>
              <a:t>deviation</a:t>
            </a:r>
            <a:r>
              <a:rPr lang="pt-PT" sz="2600" dirty="0" smtClean="0"/>
              <a:t> and then use it to calculate the sample size   </a:t>
            </a:r>
            <a:endParaRPr lang="pt-PT" sz="2600" dirty="0"/>
          </a:p>
        </p:txBody>
      </p:sp>
    </p:spTree>
    <p:extLst>
      <p:ext uri="{BB962C8B-B14F-4D97-AF65-F5344CB8AC3E}">
        <p14:creationId xmlns:p14="http://schemas.microsoft.com/office/powerpoint/2010/main" val="28866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 - empirical</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1083159" cy="5038725"/>
          </a:xfrm>
          <a:prstGeom prst="rect">
            <a:avLst/>
          </a:prstGeom>
        </p:spPr>
        <p:txBody>
          <a:bodyPr>
            <a:normAutofit/>
          </a:bodyPr>
          <a:lstStyle/>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Where do we obtain the probability distribution for one variable?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5704764" y="2617069"/>
            <a:ext cx="5362629" cy="1046440"/>
          </a:xfrm>
          <a:prstGeom prst="rect">
            <a:avLst/>
          </a:prstGeom>
          <a:noFill/>
        </p:spPr>
        <p:txBody>
          <a:bodyPr wrap="square" rtlCol="0">
            <a:spAutoFit/>
          </a:bodyPr>
          <a:lstStyle/>
          <a:p>
            <a:pPr algn="ctr"/>
            <a:r>
              <a:rPr lang="en-US" sz="2800" b="1" dirty="0" smtClean="0">
                <a:solidFill>
                  <a:schemeClr val="accent1"/>
                </a:solidFill>
              </a:rPr>
              <a:t>Theoretical distributions</a:t>
            </a:r>
          </a:p>
          <a:p>
            <a:pPr algn="ctr"/>
            <a:endParaRPr lang="en-US" sz="1000" b="1" dirty="0" smtClean="0">
              <a:solidFill>
                <a:schemeClr val="accent1"/>
              </a:solidFill>
            </a:endParaRPr>
          </a:p>
          <a:p>
            <a:pPr algn="ctr"/>
            <a:r>
              <a:rPr lang="en-US" sz="2400" b="1" i="1" dirty="0" smtClean="0">
                <a:solidFill>
                  <a:schemeClr val="accent1"/>
                </a:solidFill>
              </a:rPr>
              <a:t>(Poisson, Normal, Exponential, Weibull)</a:t>
            </a:r>
          </a:p>
        </p:txBody>
      </p:sp>
      <p:sp>
        <p:nvSpPr>
          <p:cNvPr id="5" name="TextBox 4"/>
          <p:cNvSpPr txBox="1"/>
          <p:nvPr/>
        </p:nvSpPr>
        <p:spPr>
          <a:xfrm>
            <a:off x="1051163" y="5560074"/>
            <a:ext cx="3851908" cy="523220"/>
          </a:xfrm>
          <a:prstGeom prst="rect">
            <a:avLst/>
          </a:prstGeom>
          <a:noFill/>
        </p:spPr>
        <p:txBody>
          <a:bodyPr wrap="square" rtlCol="0">
            <a:spAutoFit/>
          </a:bodyPr>
          <a:lstStyle/>
          <a:p>
            <a:r>
              <a:rPr lang="en-US" sz="2800" dirty="0" smtClean="0">
                <a:solidFill>
                  <a:schemeClr val="accent3"/>
                </a:solidFill>
              </a:rPr>
              <a:t>(Historic) Observed Data </a:t>
            </a:r>
          </a:p>
        </p:txBody>
      </p:sp>
      <p:sp>
        <p:nvSpPr>
          <p:cNvPr id="6" name="TextBox 5"/>
          <p:cNvSpPr txBox="1"/>
          <p:nvPr/>
        </p:nvSpPr>
        <p:spPr>
          <a:xfrm>
            <a:off x="882867" y="2611809"/>
            <a:ext cx="4162098" cy="523220"/>
          </a:xfrm>
          <a:prstGeom prst="rect">
            <a:avLst/>
          </a:prstGeom>
          <a:noFill/>
        </p:spPr>
        <p:txBody>
          <a:bodyPr wrap="square" rtlCol="0">
            <a:spAutoFit/>
          </a:bodyPr>
          <a:lstStyle/>
          <a:p>
            <a:pPr algn="ctr"/>
            <a:r>
              <a:rPr lang="en-US" sz="2800" b="1" dirty="0" smtClean="0">
                <a:solidFill>
                  <a:schemeClr val="accent1"/>
                </a:solidFill>
              </a:rPr>
              <a:t>Empirical distributions</a:t>
            </a:r>
          </a:p>
        </p:txBody>
      </p:sp>
      <p:sp>
        <p:nvSpPr>
          <p:cNvPr id="7" name="TextBox 6"/>
          <p:cNvSpPr txBox="1"/>
          <p:nvPr/>
        </p:nvSpPr>
        <p:spPr>
          <a:xfrm>
            <a:off x="7714867" y="5554814"/>
            <a:ext cx="2454099" cy="523220"/>
          </a:xfrm>
          <a:prstGeom prst="rect">
            <a:avLst/>
          </a:prstGeom>
          <a:noFill/>
        </p:spPr>
        <p:txBody>
          <a:bodyPr wrap="square" rtlCol="0">
            <a:spAutoFit/>
          </a:bodyPr>
          <a:lstStyle/>
          <a:p>
            <a:pPr algn="ctr"/>
            <a:r>
              <a:rPr lang="en-US" sz="2800" dirty="0" smtClean="0">
                <a:solidFill>
                  <a:schemeClr val="accent3"/>
                </a:solidFill>
              </a:rPr>
              <a:t>Estimates</a:t>
            </a:r>
          </a:p>
        </p:txBody>
      </p:sp>
      <p:cxnSp>
        <p:nvCxnSpPr>
          <p:cNvPr id="8" name="Straight Arrow Connector 7"/>
          <p:cNvCxnSpPr>
            <a:stCxn id="5" idx="3"/>
            <a:endCxn id="7" idx="1"/>
          </p:cNvCxnSpPr>
          <p:nvPr/>
        </p:nvCxnSpPr>
        <p:spPr>
          <a:xfrm flipV="1">
            <a:off x="4903071" y="5816424"/>
            <a:ext cx="2811796"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2"/>
            <a:endCxn id="5" idx="0"/>
          </p:cNvCxnSpPr>
          <p:nvPr/>
        </p:nvCxnSpPr>
        <p:spPr>
          <a:xfrm>
            <a:off x="2963916" y="3135029"/>
            <a:ext cx="0" cy="2425045"/>
          </a:xfrm>
          <a:prstGeom prst="straightConnector1">
            <a:avLst/>
          </a:prstGeom>
          <a:ln w="28575">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1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
        <p:nvSpPr>
          <p:cNvPr id="4"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solidFill>
                  <a:schemeClr val="bg1"/>
                </a:solidFill>
              </a:rPr>
              <a:t>Age classes with amplitude 4 (e.g using IF clause in EXCEL)</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solidFill>
                  <a:schemeClr val="bg1"/>
                </a:solidFill>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634089954"/>
              </p:ext>
            </p:extLst>
          </p:nvPr>
        </p:nvGraphicFramePr>
        <p:xfrm>
          <a:off x="9396617" y="4260552"/>
          <a:ext cx="1651290"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grpSp>
        <p:nvGrpSpPr>
          <p:cNvPr id="6" name="Group 5"/>
          <p:cNvGrpSpPr/>
          <p:nvPr/>
        </p:nvGrpSpPr>
        <p:grpSpPr>
          <a:xfrm>
            <a:off x="6695090" y="2580290"/>
            <a:ext cx="5436502" cy="1781503"/>
            <a:chOff x="6695090" y="2580290"/>
            <a:chExt cx="5436502" cy="1781503"/>
          </a:xfrm>
        </p:grpSpPr>
        <p:pic>
          <p:nvPicPr>
            <p:cNvPr id="7"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450320" y="2785139"/>
              <a:ext cx="536026" cy="383729"/>
            </a:xfrm>
            <a:prstGeom prst="rect">
              <a:avLst/>
            </a:prstGeom>
            <a:noFill/>
            <a:ln w="9525">
              <a:noFill/>
              <a:miter lim="800000"/>
              <a:headEnd/>
              <a:tailEnd/>
            </a:ln>
          </p:spPr>
        </p:pic>
        <p:pic>
          <p:nvPicPr>
            <p:cNvPr id="8"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10841284" y="2680137"/>
              <a:ext cx="1005653" cy="720719"/>
            </a:xfrm>
            <a:prstGeom prst="rect">
              <a:avLst/>
            </a:prstGeom>
            <a:noFill/>
            <a:ln w="9525">
              <a:noFill/>
              <a:miter lim="800000"/>
              <a:headEnd/>
              <a:tailEnd/>
            </a:ln>
          </p:spPr>
        </p:pic>
        <p:pic>
          <p:nvPicPr>
            <p:cNvPr id="9" name="Picture 8"/>
            <p:cNvPicPr>
              <a:picLocks noChangeAspect="1" noChangeArrowheads="1"/>
            </p:cNvPicPr>
            <p:nvPr/>
          </p:nvPicPr>
          <p:blipFill>
            <a:blip r:embed="rId4" cstate="print">
              <a:clrChange>
                <a:clrFrom>
                  <a:srgbClr val="FFFFFF"/>
                </a:clrFrom>
                <a:clrTo>
                  <a:srgbClr val="FFFFFF">
                    <a:alpha val="0"/>
                  </a:srgbClr>
                </a:clrTo>
              </a:clrChange>
            </a:blip>
            <a:srcRect l="13801" t="6632" r="16901" b="10000"/>
            <a:stretch>
              <a:fillRect/>
            </a:stretch>
          </p:blipFill>
          <p:spPr bwMode="auto">
            <a:xfrm>
              <a:off x="9334807" y="2837792"/>
              <a:ext cx="1485594" cy="1117016"/>
            </a:xfrm>
            <a:prstGeom prst="rect">
              <a:avLst/>
            </a:prstGeom>
            <a:noFill/>
            <a:ln w="9525">
              <a:noFill/>
              <a:miter lim="800000"/>
              <a:headEnd/>
              <a:tailEnd/>
            </a:ln>
          </p:spPr>
        </p:pic>
        <p:sp>
          <p:nvSpPr>
            <p:cNvPr id="10" name="TextBox 9"/>
            <p:cNvSpPr txBox="1"/>
            <p:nvPr/>
          </p:nvSpPr>
          <p:spPr>
            <a:xfrm>
              <a:off x="8292663" y="2585545"/>
              <a:ext cx="472965" cy="315311"/>
            </a:xfrm>
            <a:prstGeom prst="rect">
              <a:avLst/>
            </a:prstGeom>
            <a:noFill/>
          </p:spPr>
          <p:txBody>
            <a:bodyPr wrap="square" rtlCol="0">
              <a:spAutoFit/>
            </a:bodyPr>
            <a:lstStyle/>
            <a:p>
              <a:r>
                <a:rPr lang="pt-PT" sz="1400" dirty="0" smtClean="0"/>
                <a:t>1)</a:t>
              </a:r>
              <a:endParaRPr lang="pt-PT" sz="1400" dirty="0"/>
            </a:p>
          </p:txBody>
        </p:sp>
        <p:sp>
          <p:nvSpPr>
            <p:cNvPr id="11" name="TextBox 10"/>
            <p:cNvSpPr txBox="1"/>
            <p:nvPr/>
          </p:nvSpPr>
          <p:spPr>
            <a:xfrm>
              <a:off x="9201808" y="2596055"/>
              <a:ext cx="472965" cy="315311"/>
            </a:xfrm>
            <a:prstGeom prst="rect">
              <a:avLst/>
            </a:prstGeom>
            <a:noFill/>
          </p:spPr>
          <p:txBody>
            <a:bodyPr wrap="square" rtlCol="0">
              <a:spAutoFit/>
            </a:bodyPr>
            <a:lstStyle/>
            <a:p>
              <a:r>
                <a:rPr lang="pt-PT" sz="1400" dirty="0" smtClean="0"/>
                <a:t>2)</a:t>
              </a:r>
              <a:endParaRPr lang="pt-PT" sz="1400" dirty="0"/>
            </a:p>
          </p:txBody>
        </p:sp>
        <p:sp>
          <p:nvSpPr>
            <p:cNvPr id="12" name="TextBox 11"/>
            <p:cNvSpPr txBox="1"/>
            <p:nvPr/>
          </p:nvSpPr>
          <p:spPr>
            <a:xfrm>
              <a:off x="10573408" y="2580290"/>
              <a:ext cx="472965" cy="315311"/>
            </a:xfrm>
            <a:prstGeom prst="rect">
              <a:avLst/>
            </a:prstGeom>
            <a:noFill/>
          </p:spPr>
          <p:txBody>
            <a:bodyPr wrap="square" rtlCol="0">
              <a:spAutoFit/>
            </a:bodyPr>
            <a:lstStyle/>
            <a:p>
              <a:r>
                <a:rPr lang="pt-PT" sz="1400" dirty="0" smtClean="0"/>
                <a:t>3)</a:t>
              </a:r>
              <a:endParaRPr lang="pt-PT" sz="1400" dirty="0"/>
            </a:p>
          </p:txBody>
        </p:sp>
        <p:sp>
          <p:nvSpPr>
            <p:cNvPr id="13" name="TextBox 12"/>
            <p:cNvSpPr txBox="1"/>
            <p:nvPr/>
          </p:nvSpPr>
          <p:spPr>
            <a:xfrm>
              <a:off x="6695090" y="3305501"/>
              <a:ext cx="472965" cy="315311"/>
            </a:xfrm>
            <a:prstGeom prst="rect">
              <a:avLst/>
            </a:prstGeom>
            <a:noFill/>
          </p:spPr>
          <p:txBody>
            <a:bodyPr wrap="square" rtlCol="0">
              <a:spAutoFit/>
            </a:bodyPr>
            <a:lstStyle/>
            <a:p>
              <a:r>
                <a:rPr lang="pt-PT" sz="1400" dirty="0" smtClean="0"/>
                <a:t>4)</a:t>
              </a:r>
              <a:endParaRPr lang="pt-PT" sz="1400" dirty="0"/>
            </a:p>
          </p:txBody>
        </p:sp>
        <p:sp>
          <p:nvSpPr>
            <p:cNvPr id="14" name="TextBox 13"/>
            <p:cNvSpPr txBox="1"/>
            <p:nvPr/>
          </p:nvSpPr>
          <p:spPr>
            <a:xfrm>
              <a:off x="8150695" y="3534460"/>
              <a:ext cx="472965" cy="315311"/>
            </a:xfrm>
            <a:prstGeom prst="rect">
              <a:avLst/>
            </a:prstGeom>
            <a:noFill/>
          </p:spPr>
          <p:txBody>
            <a:bodyPr wrap="square" rtlCol="0">
              <a:spAutoFit/>
            </a:bodyPr>
            <a:lstStyle/>
            <a:p>
              <a:r>
                <a:rPr lang="pt-PT" sz="1400" dirty="0" smtClean="0"/>
                <a:t>5)</a:t>
              </a:r>
              <a:endParaRPr lang="pt-PT" sz="1400" dirty="0"/>
            </a:p>
          </p:txBody>
        </p:sp>
        <p:pic>
          <p:nvPicPr>
            <p:cNvPr id="15"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6815822" y="3526218"/>
              <a:ext cx="1005653" cy="720719"/>
            </a:xfrm>
            <a:prstGeom prst="rect">
              <a:avLst/>
            </a:prstGeom>
            <a:noFill/>
            <a:ln w="9525">
              <a:noFill/>
              <a:miter lim="800000"/>
              <a:headEnd/>
              <a:tailEnd/>
            </a:ln>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24117" y="3650074"/>
              <a:ext cx="873565" cy="625366"/>
            </a:xfrm>
            <a:prstGeom prst="rect">
              <a:avLst/>
            </a:prstGeom>
            <a:noFill/>
            <a:ln w="9525">
              <a:noFill/>
              <a:miter lim="800000"/>
              <a:headEnd/>
              <a:tailEnd/>
            </a:ln>
          </p:spPr>
        </p:pic>
        <p:pic>
          <p:nvPicPr>
            <p:cNvPr id="17"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11422397" y="3854096"/>
              <a:ext cx="709195" cy="507697"/>
            </a:xfrm>
            <a:prstGeom prst="rect">
              <a:avLst/>
            </a:prstGeom>
            <a:noFill/>
            <a:ln w="9525">
              <a:noFill/>
              <a:miter lim="800000"/>
              <a:headEnd/>
              <a:tailEnd/>
            </a:ln>
          </p:spPr>
        </p:pic>
        <p:sp>
          <p:nvSpPr>
            <p:cNvPr id="18" name="TextBox 17"/>
            <p:cNvSpPr txBox="1"/>
            <p:nvPr/>
          </p:nvSpPr>
          <p:spPr>
            <a:xfrm>
              <a:off x="11291016" y="3568264"/>
              <a:ext cx="472965" cy="315311"/>
            </a:xfrm>
            <a:prstGeom prst="rect">
              <a:avLst/>
            </a:prstGeom>
            <a:noFill/>
          </p:spPr>
          <p:txBody>
            <a:bodyPr wrap="square" rtlCol="0">
              <a:spAutoFit/>
            </a:bodyPr>
            <a:lstStyle/>
            <a:p>
              <a:r>
                <a:rPr lang="pt-PT" sz="1400" dirty="0" smtClean="0"/>
                <a:t>6)</a:t>
              </a:r>
              <a:endParaRPr lang="pt-PT" sz="1400" dirty="0"/>
            </a:p>
          </p:txBody>
        </p:sp>
      </p:grpSp>
    </p:spTree>
    <p:extLst>
      <p:ext uri="{BB962C8B-B14F-4D97-AF65-F5344CB8AC3E}">
        <p14:creationId xmlns:p14="http://schemas.microsoft.com/office/powerpoint/2010/main" val="15162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 (e.g using IF clause in EXCEL)</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solidFill>
                  <a:schemeClr val="bg1"/>
                </a:solidFill>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24"/>
          <p:cNvGrpSpPr/>
          <p:nvPr/>
        </p:nvGrpSpPr>
        <p:grpSpPr>
          <a:xfrm>
            <a:off x="6695090" y="2580290"/>
            <a:ext cx="5436502" cy="1781503"/>
            <a:chOff x="6695090" y="2580290"/>
            <a:chExt cx="5436502" cy="1781503"/>
          </a:xfrm>
        </p:grpSpPr>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450320" y="2785139"/>
              <a:ext cx="536026" cy="383729"/>
            </a:xfrm>
            <a:prstGeom prst="rect">
              <a:avLst/>
            </a:prstGeom>
            <a:noFill/>
            <a:ln w="9525">
              <a:noFill/>
              <a:miter lim="800000"/>
              <a:headEnd/>
              <a:tailEnd/>
            </a:ln>
          </p:spPr>
        </p:pic>
        <p:pic>
          <p:nvPicPr>
            <p:cNvPr id="6"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10841284" y="2680137"/>
              <a:ext cx="1005653" cy="720719"/>
            </a:xfrm>
            <a:prstGeom prst="rect">
              <a:avLst/>
            </a:prstGeom>
            <a:noFill/>
            <a:ln w="9525">
              <a:noFill/>
              <a:miter lim="800000"/>
              <a:headEnd/>
              <a:tailEnd/>
            </a:ln>
          </p:spPr>
        </p:pic>
        <p:pic>
          <p:nvPicPr>
            <p:cNvPr id="7" name="Picture 6"/>
            <p:cNvPicPr>
              <a:picLocks noChangeAspect="1" noChangeArrowheads="1"/>
            </p:cNvPicPr>
            <p:nvPr/>
          </p:nvPicPr>
          <p:blipFill>
            <a:blip r:embed="rId4" cstate="print">
              <a:clrChange>
                <a:clrFrom>
                  <a:srgbClr val="FFFFFF"/>
                </a:clrFrom>
                <a:clrTo>
                  <a:srgbClr val="FFFFFF">
                    <a:alpha val="0"/>
                  </a:srgbClr>
                </a:clrTo>
              </a:clrChange>
            </a:blip>
            <a:srcRect l="13801" t="6632" r="16901" b="10000"/>
            <a:stretch>
              <a:fillRect/>
            </a:stretch>
          </p:blipFill>
          <p:spPr bwMode="auto">
            <a:xfrm>
              <a:off x="9334807" y="2837792"/>
              <a:ext cx="1485594" cy="1117016"/>
            </a:xfrm>
            <a:prstGeom prst="rect">
              <a:avLst/>
            </a:prstGeom>
            <a:noFill/>
            <a:ln w="9525">
              <a:noFill/>
              <a:miter lim="800000"/>
              <a:headEnd/>
              <a:tailEnd/>
            </a:ln>
          </p:spPr>
        </p:pic>
        <p:sp>
          <p:nvSpPr>
            <p:cNvPr id="8" name="TextBox 7"/>
            <p:cNvSpPr txBox="1"/>
            <p:nvPr/>
          </p:nvSpPr>
          <p:spPr>
            <a:xfrm>
              <a:off x="8292663" y="2585545"/>
              <a:ext cx="472965" cy="315311"/>
            </a:xfrm>
            <a:prstGeom prst="rect">
              <a:avLst/>
            </a:prstGeom>
            <a:noFill/>
          </p:spPr>
          <p:txBody>
            <a:bodyPr wrap="square" rtlCol="0">
              <a:spAutoFit/>
            </a:bodyPr>
            <a:lstStyle/>
            <a:p>
              <a:r>
                <a:rPr lang="pt-PT" sz="1400" dirty="0" smtClean="0"/>
                <a:t>1)</a:t>
              </a:r>
              <a:endParaRPr lang="pt-PT" sz="1400" dirty="0"/>
            </a:p>
          </p:txBody>
        </p:sp>
        <p:sp>
          <p:nvSpPr>
            <p:cNvPr id="9" name="TextBox 8"/>
            <p:cNvSpPr txBox="1"/>
            <p:nvPr/>
          </p:nvSpPr>
          <p:spPr>
            <a:xfrm>
              <a:off x="9201808" y="2596055"/>
              <a:ext cx="472965" cy="315311"/>
            </a:xfrm>
            <a:prstGeom prst="rect">
              <a:avLst/>
            </a:prstGeom>
            <a:noFill/>
          </p:spPr>
          <p:txBody>
            <a:bodyPr wrap="square" rtlCol="0">
              <a:spAutoFit/>
            </a:bodyPr>
            <a:lstStyle/>
            <a:p>
              <a:r>
                <a:rPr lang="pt-PT" sz="1400" dirty="0" smtClean="0"/>
                <a:t>2)</a:t>
              </a:r>
              <a:endParaRPr lang="pt-PT" sz="1400" dirty="0"/>
            </a:p>
          </p:txBody>
        </p:sp>
        <p:sp>
          <p:nvSpPr>
            <p:cNvPr id="10" name="TextBox 9"/>
            <p:cNvSpPr txBox="1"/>
            <p:nvPr/>
          </p:nvSpPr>
          <p:spPr>
            <a:xfrm>
              <a:off x="10573408" y="2580290"/>
              <a:ext cx="472965" cy="315311"/>
            </a:xfrm>
            <a:prstGeom prst="rect">
              <a:avLst/>
            </a:prstGeom>
            <a:noFill/>
          </p:spPr>
          <p:txBody>
            <a:bodyPr wrap="square" rtlCol="0">
              <a:spAutoFit/>
            </a:bodyPr>
            <a:lstStyle/>
            <a:p>
              <a:r>
                <a:rPr lang="pt-PT" sz="1400" dirty="0" smtClean="0"/>
                <a:t>3)</a:t>
              </a:r>
              <a:endParaRPr lang="pt-PT" sz="1400" dirty="0"/>
            </a:p>
          </p:txBody>
        </p:sp>
        <p:sp>
          <p:nvSpPr>
            <p:cNvPr id="11" name="TextBox 10"/>
            <p:cNvSpPr txBox="1"/>
            <p:nvPr/>
          </p:nvSpPr>
          <p:spPr>
            <a:xfrm>
              <a:off x="6695090" y="3305501"/>
              <a:ext cx="472965" cy="315311"/>
            </a:xfrm>
            <a:prstGeom prst="rect">
              <a:avLst/>
            </a:prstGeom>
            <a:noFill/>
          </p:spPr>
          <p:txBody>
            <a:bodyPr wrap="square" rtlCol="0">
              <a:spAutoFit/>
            </a:bodyPr>
            <a:lstStyle/>
            <a:p>
              <a:r>
                <a:rPr lang="pt-PT" sz="1400" dirty="0" smtClean="0"/>
                <a:t>4)</a:t>
              </a:r>
              <a:endParaRPr lang="pt-PT" sz="1400" dirty="0"/>
            </a:p>
          </p:txBody>
        </p:sp>
        <p:sp>
          <p:nvSpPr>
            <p:cNvPr id="12" name="TextBox 11"/>
            <p:cNvSpPr txBox="1"/>
            <p:nvPr/>
          </p:nvSpPr>
          <p:spPr>
            <a:xfrm>
              <a:off x="8150695" y="3534460"/>
              <a:ext cx="472965" cy="315311"/>
            </a:xfrm>
            <a:prstGeom prst="rect">
              <a:avLst/>
            </a:prstGeom>
            <a:noFill/>
          </p:spPr>
          <p:txBody>
            <a:bodyPr wrap="square" rtlCol="0">
              <a:spAutoFit/>
            </a:bodyPr>
            <a:lstStyle/>
            <a:p>
              <a:r>
                <a:rPr lang="pt-PT" sz="1400" dirty="0" smtClean="0"/>
                <a:t>5)</a:t>
              </a:r>
              <a:endParaRPr lang="pt-PT" sz="1400" dirty="0"/>
            </a:p>
          </p:txBody>
        </p:sp>
        <p:pic>
          <p:nvPicPr>
            <p:cNvPr id="13"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6815822" y="3526218"/>
              <a:ext cx="1005653" cy="720719"/>
            </a:xfrm>
            <a:prstGeom prst="rect">
              <a:avLst/>
            </a:prstGeom>
            <a:noFill/>
            <a:ln w="9525">
              <a:noFill/>
              <a:miter lim="800000"/>
              <a:headEnd/>
              <a:tailEnd/>
            </a:ln>
          </p:spPr>
        </p:pic>
        <p:pic>
          <p:nvPicPr>
            <p:cNvPr id="14"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24117" y="3650074"/>
              <a:ext cx="873565" cy="625366"/>
            </a:xfrm>
            <a:prstGeom prst="rect">
              <a:avLst/>
            </a:prstGeom>
            <a:noFill/>
            <a:ln w="9525">
              <a:noFill/>
              <a:miter lim="800000"/>
              <a:headEnd/>
              <a:tailEnd/>
            </a:ln>
          </p:spPr>
        </p:pic>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11422397" y="3854096"/>
              <a:ext cx="709195" cy="507697"/>
            </a:xfrm>
            <a:prstGeom prst="rect">
              <a:avLst/>
            </a:prstGeom>
            <a:noFill/>
            <a:ln w="9525">
              <a:noFill/>
              <a:miter lim="800000"/>
              <a:headEnd/>
              <a:tailEnd/>
            </a:ln>
          </p:spPr>
        </p:pic>
        <p:sp>
          <p:nvSpPr>
            <p:cNvPr id="16" name="TextBox 15"/>
            <p:cNvSpPr txBox="1"/>
            <p:nvPr/>
          </p:nvSpPr>
          <p:spPr>
            <a:xfrm>
              <a:off x="11291016" y="3568264"/>
              <a:ext cx="472965" cy="315311"/>
            </a:xfrm>
            <a:prstGeom prst="rect">
              <a:avLst/>
            </a:prstGeom>
            <a:noFill/>
          </p:spPr>
          <p:txBody>
            <a:bodyPr wrap="square" rtlCol="0">
              <a:spAutoFit/>
            </a:bodyPr>
            <a:lstStyle/>
            <a:p>
              <a:r>
                <a:rPr lang="pt-PT" sz="1400" dirty="0" smtClean="0"/>
                <a:t>6)</a:t>
              </a:r>
              <a:endParaRPr lang="pt-PT" sz="1400" dirty="0"/>
            </a:p>
          </p:txBody>
        </p:sp>
      </p:grpSp>
      <p:graphicFrame>
        <p:nvGraphicFramePr>
          <p:cNvPr id="17" name="Table 16"/>
          <p:cNvGraphicFramePr>
            <a:graphicFrameLocks noGrp="1"/>
          </p:cNvGraphicFramePr>
          <p:nvPr>
            <p:extLst>
              <p:ext uri="{D42A27DB-BD31-4B8C-83A1-F6EECF244321}">
                <p14:modId xmlns:p14="http://schemas.microsoft.com/office/powerpoint/2010/main" val="25890356"/>
              </p:ext>
            </p:extLst>
          </p:nvPr>
        </p:nvGraphicFramePr>
        <p:xfrm>
          <a:off x="9396617" y="4260552"/>
          <a:ext cx="1651290"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sp>
        <p:nvSpPr>
          <p:cNvPr id="18" name="TextBox 17"/>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1314159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094288891"/>
              </p:ext>
            </p:extLst>
          </p:nvPr>
        </p:nvGraphicFramePr>
        <p:xfrm>
          <a:off x="9396617" y="4260552"/>
          <a:ext cx="2476935"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gridCol w="825645">
                  <a:extLst>
                    <a:ext uri="{9D8B030D-6E8A-4147-A177-3AD203B41FA5}">
                      <a16:colId xmlns:a16="http://schemas.microsoft.com/office/drawing/2014/main" val="20002"/>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tc>
                  <a:txBody>
                    <a:bodyPr/>
                    <a:lstStyle/>
                    <a:p>
                      <a:pPr algn="ctr"/>
                      <a:r>
                        <a:rPr lang="pt-PT" dirty="0" smtClean="0"/>
                        <a:t>class</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0 -3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&gt;=16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r>
                        <a:rPr lang="pt-PT" i="1" baseline="0" dirty="0" smtClean="0">
                          <a:solidFill>
                            <a:schemeClr val="accent6"/>
                          </a:solidFill>
                        </a:rPr>
                        <a:t> - 11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12 - 15</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grpSp>
        <p:nvGrpSpPr>
          <p:cNvPr id="5" name="Group 4"/>
          <p:cNvGrpSpPr/>
          <p:nvPr/>
        </p:nvGrpSpPr>
        <p:grpSpPr>
          <a:xfrm>
            <a:off x="4109745" y="5606254"/>
            <a:ext cx="2433144" cy="1082176"/>
            <a:chOff x="4109745" y="5606254"/>
            <a:chExt cx="2433144" cy="1082176"/>
          </a:xfrm>
        </p:grpSpPr>
        <p:grpSp>
          <p:nvGrpSpPr>
            <p:cNvPr id="6" name="Group 5"/>
            <p:cNvGrpSpPr/>
            <p:nvPr/>
          </p:nvGrpSpPr>
          <p:grpSpPr>
            <a:xfrm>
              <a:off x="4109745" y="5608430"/>
              <a:ext cx="2433144" cy="1080000"/>
              <a:chOff x="6634625" y="5663022"/>
              <a:chExt cx="2433144" cy="1080000"/>
            </a:xfrm>
          </p:grpSpPr>
          <p:cxnSp>
            <p:nvCxnSpPr>
              <p:cNvPr id="12" name="Straight Connector 11"/>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4" name="Rectangle 13"/>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5" name="Rectangle 14"/>
              <p:cNvSpPr/>
              <p:nvPr/>
            </p:nvSpPr>
            <p:spPr>
              <a:xfrm>
                <a:off x="8037756" y="637931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16" name="Rectangle 15"/>
              <p:cNvSpPr/>
              <p:nvPr/>
            </p:nvSpPr>
            <p:spPr>
              <a:xfrm>
                <a:off x="8398245" y="6379316"/>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7" name="TextBox 6"/>
            <p:cNvSpPr txBox="1"/>
            <p:nvPr/>
          </p:nvSpPr>
          <p:spPr>
            <a:xfrm>
              <a:off x="4459918" y="6259071"/>
              <a:ext cx="603403" cy="307777"/>
            </a:xfrm>
            <a:prstGeom prst="rect">
              <a:avLst/>
            </a:prstGeom>
            <a:noFill/>
          </p:spPr>
          <p:txBody>
            <a:bodyPr wrap="square" rtlCol="0">
              <a:spAutoFit/>
            </a:bodyPr>
            <a:lstStyle/>
            <a:p>
              <a:r>
                <a:rPr lang="pt-PT" sz="1400" dirty="0" smtClean="0"/>
                <a:t>1</a:t>
              </a:r>
              <a:endParaRPr lang="pt-PT" sz="1400" dirty="0"/>
            </a:p>
          </p:txBody>
        </p:sp>
        <p:sp>
          <p:nvSpPr>
            <p:cNvPr id="8" name="TextBox 7"/>
            <p:cNvSpPr txBox="1"/>
            <p:nvPr/>
          </p:nvSpPr>
          <p:spPr>
            <a:xfrm>
              <a:off x="4803384" y="6370523"/>
              <a:ext cx="603403" cy="307777"/>
            </a:xfrm>
            <a:prstGeom prst="rect">
              <a:avLst/>
            </a:prstGeom>
            <a:noFill/>
          </p:spPr>
          <p:txBody>
            <a:bodyPr wrap="square" rtlCol="0">
              <a:spAutoFit/>
            </a:bodyPr>
            <a:lstStyle/>
            <a:p>
              <a:r>
                <a:rPr lang="pt-PT" sz="1400" dirty="0" smtClean="0"/>
                <a:t>0</a:t>
              </a:r>
              <a:endParaRPr lang="pt-PT" sz="1400" dirty="0"/>
            </a:p>
          </p:txBody>
        </p:sp>
        <p:sp>
          <p:nvSpPr>
            <p:cNvPr id="9" name="TextBox 8"/>
            <p:cNvSpPr txBox="1"/>
            <p:nvPr/>
          </p:nvSpPr>
          <p:spPr>
            <a:xfrm>
              <a:off x="5130930" y="5606254"/>
              <a:ext cx="603403" cy="307777"/>
            </a:xfrm>
            <a:prstGeom prst="rect">
              <a:avLst/>
            </a:prstGeom>
            <a:noFill/>
          </p:spPr>
          <p:txBody>
            <a:bodyPr wrap="square" rtlCol="0">
              <a:spAutoFit/>
            </a:bodyPr>
            <a:lstStyle/>
            <a:p>
              <a:r>
                <a:rPr lang="pt-PT" sz="1400" dirty="0" smtClean="0"/>
                <a:t>  3</a:t>
              </a:r>
              <a:endParaRPr lang="pt-PT" sz="1400" dirty="0"/>
            </a:p>
          </p:txBody>
        </p:sp>
        <p:sp>
          <p:nvSpPr>
            <p:cNvPr id="10" name="TextBox 9"/>
            <p:cNvSpPr txBox="1"/>
            <p:nvPr/>
          </p:nvSpPr>
          <p:spPr>
            <a:xfrm>
              <a:off x="5826965" y="6315938"/>
              <a:ext cx="603403" cy="307777"/>
            </a:xfrm>
            <a:prstGeom prst="rect">
              <a:avLst/>
            </a:prstGeom>
            <a:noFill/>
          </p:spPr>
          <p:txBody>
            <a:bodyPr wrap="square" rtlCol="0">
              <a:spAutoFit/>
            </a:bodyPr>
            <a:lstStyle/>
            <a:p>
              <a:r>
                <a:rPr lang="pt-PT" sz="1400" dirty="0" smtClean="0"/>
                <a:t>  1</a:t>
              </a:r>
              <a:endParaRPr lang="pt-PT" sz="1400" dirty="0"/>
            </a:p>
          </p:txBody>
        </p:sp>
        <p:sp>
          <p:nvSpPr>
            <p:cNvPr id="11" name="TextBox 10"/>
            <p:cNvSpPr txBox="1"/>
            <p:nvPr/>
          </p:nvSpPr>
          <p:spPr>
            <a:xfrm>
              <a:off x="5447102" y="6318213"/>
              <a:ext cx="603403" cy="307777"/>
            </a:xfrm>
            <a:prstGeom prst="rect">
              <a:avLst/>
            </a:prstGeom>
            <a:noFill/>
          </p:spPr>
          <p:txBody>
            <a:bodyPr wrap="square" rtlCol="0">
              <a:spAutoFit/>
            </a:bodyPr>
            <a:lstStyle/>
            <a:p>
              <a:r>
                <a:rPr lang="pt-PT" sz="1400" dirty="0" smtClean="0"/>
                <a:t>  1</a:t>
              </a:r>
              <a:endParaRPr lang="pt-PT" sz="1400" dirty="0"/>
            </a:p>
          </p:txBody>
        </p:sp>
      </p:grpSp>
      <p:graphicFrame>
        <p:nvGraphicFramePr>
          <p:cNvPr id="17" name="Table 16"/>
          <p:cNvGraphicFramePr>
            <a:graphicFrameLocks noGrp="1"/>
          </p:cNvGraphicFramePr>
          <p:nvPr>
            <p:extLst>
              <p:ext uri="{D42A27DB-BD31-4B8C-83A1-F6EECF244321}">
                <p14:modId xmlns:p14="http://schemas.microsoft.com/office/powerpoint/2010/main" val="3689468308"/>
              </p:ext>
            </p:extLst>
          </p:nvPr>
        </p:nvGraphicFramePr>
        <p:xfrm>
          <a:off x="6481170" y="4262120"/>
          <a:ext cx="1407236" cy="2595880"/>
        </p:xfrm>
        <a:graphic>
          <a:graphicData uri="http://schemas.openxmlformats.org/drawingml/2006/table">
            <a:tbl>
              <a:tblPr firstRow="1" bandRow="1">
                <a:tableStyleId>{21E4AEA4-8DFA-4A89-87EB-49C32662AFE0}</a:tableStyleId>
              </a:tblPr>
              <a:tblGrid>
                <a:gridCol w="820382">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class</a:t>
                      </a:r>
                    </a:p>
                  </a:txBody>
                  <a:tcPr/>
                </a:tc>
                <a:tc>
                  <a:txBody>
                    <a:bodyPr/>
                    <a:lstStyle/>
                    <a:p>
                      <a:pPr algn="ctr"/>
                      <a:r>
                        <a:rPr lang="pt-PT" sz="1600" dirty="0" smtClean="0"/>
                        <a:t>freq</a:t>
                      </a:r>
                      <a:endParaRPr lang="pt-PT" sz="16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0 -3</a:t>
                      </a:r>
                      <a:endParaRPr lang="pt-PT" sz="1600" i="1" dirty="0" smtClean="0">
                        <a:solidFill>
                          <a:schemeClr val="accent6"/>
                        </a:solidFill>
                      </a:endParaRPr>
                    </a:p>
                  </a:txBody>
                  <a:tcPr/>
                </a:tc>
                <a:tc>
                  <a:txBody>
                    <a:bodyPr/>
                    <a:lstStyle/>
                    <a:p>
                      <a:pPr algn="ctr"/>
                      <a:r>
                        <a:rPr lang="pt-PT" sz="1600" dirty="0" smtClean="0"/>
                        <a:t>1</a:t>
                      </a:r>
                      <a:endParaRPr lang="pt-PT" sz="1600" i="1" dirty="0">
                        <a:solidFill>
                          <a:schemeClr val="accent6"/>
                        </a:solidFill>
                      </a:endParaRPr>
                    </a:p>
                  </a:txBody>
                  <a:tcPr/>
                </a:tc>
                <a:extLst>
                  <a:ext uri="{0D108BD9-81ED-4DB2-BD59-A6C34878D82A}">
                    <a16:rowId xmlns:a16="http://schemas.microsoft.com/office/drawing/2014/main" val="10001"/>
                  </a:ext>
                </a:extLst>
              </a:tr>
              <a:tr h="370840">
                <a:tc>
                  <a:txBody>
                    <a:bodyPr/>
                    <a:lstStyle/>
                    <a:p>
                      <a:pPr algn="ctr"/>
                      <a:r>
                        <a:rPr lang="pt-PT" sz="1600" dirty="0" smtClean="0"/>
                        <a:t>4</a:t>
                      </a:r>
                      <a:r>
                        <a:rPr lang="pt-PT" sz="1600" baseline="0" dirty="0" smtClean="0"/>
                        <a:t> - 7</a:t>
                      </a:r>
                      <a:endParaRPr lang="pt-PT" sz="1600" i="1" dirty="0">
                        <a:solidFill>
                          <a:schemeClr val="accent6"/>
                        </a:solidFill>
                      </a:endParaRPr>
                    </a:p>
                  </a:txBody>
                  <a:tcPr/>
                </a:tc>
                <a:tc>
                  <a:txBody>
                    <a:bodyPr/>
                    <a:lstStyle/>
                    <a:p>
                      <a:pPr algn="ctr"/>
                      <a:r>
                        <a:rPr lang="pt-PT" sz="1600" dirty="0" smtClean="0"/>
                        <a:t>0</a:t>
                      </a:r>
                      <a:endParaRPr lang="pt-PT" sz="1600" i="1" dirty="0">
                        <a:solidFill>
                          <a:schemeClr val="accent6"/>
                        </a:solidFill>
                      </a:endParaRPr>
                    </a:p>
                  </a:txBody>
                  <a:tcPr/>
                </a:tc>
                <a:extLst>
                  <a:ext uri="{0D108BD9-81ED-4DB2-BD59-A6C34878D82A}">
                    <a16:rowId xmlns:a16="http://schemas.microsoft.com/office/drawing/2014/main" val="10002"/>
                  </a:ext>
                </a:extLst>
              </a:tr>
              <a:tr h="370840">
                <a:tc>
                  <a:txBody>
                    <a:bodyPr/>
                    <a:lstStyle/>
                    <a:p>
                      <a:pPr algn="ctr"/>
                      <a:r>
                        <a:rPr lang="pt-PT" sz="1600" dirty="0" smtClean="0"/>
                        <a:t>8</a:t>
                      </a:r>
                      <a:r>
                        <a:rPr lang="pt-PT" sz="1600" baseline="0" dirty="0" smtClean="0"/>
                        <a:t> - 11</a:t>
                      </a:r>
                      <a:endParaRPr lang="pt-PT" sz="1600" i="1" dirty="0">
                        <a:solidFill>
                          <a:schemeClr val="accent6"/>
                        </a:solidFill>
                      </a:endParaRPr>
                    </a:p>
                  </a:txBody>
                  <a:tcPr/>
                </a:tc>
                <a:tc>
                  <a:txBody>
                    <a:bodyPr/>
                    <a:lstStyle/>
                    <a:p>
                      <a:pPr algn="ctr"/>
                      <a:r>
                        <a:rPr lang="pt-PT" sz="1600" dirty="0" smtClean="0"/>
                        <a:t>3</a:t>
                      </a:r>
                      <a:endParaRPr lang="pt-PT" sz="1600" i="1" dirty="0">
                        <a:solidFill>
                          <a:schemeClr val="accent6"/>
                        </a:solidFill>
                      </a:endParaRPr>
                    </a:p>
                  </a:txBody>
                  <a:tcPr/>
                </a:tc>
                <a:extLst>
                  <a:ext uri="{0D108BD9-81ED-4DB2-BD59-A6C34878D82A}">
                    <a16:rowId xmlns:a16="http://schemas.microsoft.com/office/drawing/2014/main" val="10003"/>
                  </a:ext>
                </a:extLst>
              </a:tr>
              <a:tr h="370840">
                <a:tc>
                  <a:txBody>
                    <a:bodyPr/>
                    <a:lstStyle/>
                    <a:p>
                      <a:pPr algn="ctr"/>
                      <a:r>
                        <a:rPr lang="pt-PT" sz="1600" dirty="0" smtClean="0"/>
                        <a:t>12 - 15</a:t>
                      </a:r>
                      <a:endParaRPr lang="pt-PT" sz="1600" i="1" dirty="0">
                        <a:solidFill>
                          <a:schemeClr val="accent6"/>
                        </a:solidFill>
                      </a:endParaRPr>
                    </a:p>
                  </a:txBody>
                  <a:tcPr/>
                </a:tc>
                <a:tc>
                  <a:txBody>
                    <a:bodyPr/>
                    <a:lstStyle/>
                    <a:p>
                      <a:pPr algn="ctr"/>
                      <a:r>
                        <a:rPr lang="pt-PT" sz="1600" dirty="0" smtClean="0"/>
                        <a:t>1</a:t>
                      </a:r>
                      <a:endParaRPr lang="pt-PT" sz="1600" i="1" dirty="0">
                        <a:solidFill>
                          <a:schemeClr val="accent6"/>
                        </a:solidFill>
                      </a:endParaRP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&gt;=16</a:t>
                      </a:r>
                      <a:endParaRPr lang="pt-PT" sz="1600" i="1" dirty="0" smtClean="0">
                        <a:solidFill>
                          <a:schemeClr val="accent6"/>
                        </a:solidFill>
                      </a:endParaRPr>
                    </a:p>
                  </a:txBody>
                  <a:tcPr/>
                </a:tc>
                <a:tc>
                  <a:txBody>
                    <a:bodyPr/>
                    <a:lstStyle/>
                    <a:p>
                      <a:pPr algn="ctr"/>
                      <a:r>
                        <a:rPr lang="pt-PT" sz="1600" dirty="0" smtClean="0"/>
                        <a:t>1</a:t>
                      </a:r>
                      <a:endParaRPr lang="pt-PT" sz="1600" i="1" dirty="0">
                        <a:solidFill>
                          <a:schemeClr val="accent6"/>
                        </a:solidFill>
                      </a:endParaRPr>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tc>
                  <a:txBody>
                    <a:bodyPr/>
                    <a:lstStyle/>
                    <a:p>
                      <a:pPr algn="ctr"/>
                      <a:r>
                        <a:rPr lang="pt-PT" sz="1600" dirty="0" smtClean="0"/>
                        <a:t>6</a:t>
                      </a:r>
                      <a:endParaRPr lang="pt-PT" sz="1600" i="1" dirty="0">
                        <a:solidFill>
                          <a:schemeClr val="accent6"/>
                        </a:solidFill>
                      </a:endParaRPr>
                    </a:p>
                  </a:txBody>
                  <a:tcPr/>
                </a:tc>
                <a:extLst>
                  <a:ext uri="{0D108BD9-81ED-4DB2-BD59-A6C34878D82A}">
                    <a16:rowId xmlns:a16="http://schemas.microsoft.com/office/drawing/2014/main" val="10006"/>
                  </a:ext>
                </a:extLst>
              </a:tr>
            </a:tbl>
          </a:graphicData>
        </a:graphic>
      </p:graphicFrame>
      <p:sp>
        <p:nvSpPr>
          <p:cNvPr id="18" name="TextBox 17"/>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31013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94624"/>
            <a:ext cx="6551612" cy="1143000"/>
            <a:chOff x="-26470" y="2966498"/>
            <a:chExt cx="8793163" cy="1750132"/>
          </a:xfrm>
        </p:grpSpPr>
        <p:sp>
          <p:nvSpPr>
            <p:cNvPr id="4" name="Rectangle 3"/>
            <p:cNvSpPr/>
            <p:nvPr/>
          </p:nvSpPr>
          <p:spPr>
            <a:xfrm>
              <a:off x="-26470" y="3120046"/>
              <a:ext cx="8793163" cy="159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83130" y="3630351"/>
              <a:ext cx="6626945"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
        <p:nvSpPr>
          <p:cNvPr id="10" name="Rectangle 9"/>
          <p:cNvSpPr/>
          <p:nvPr/>
        </p:nvSpPr>
        <p:spPr>
          <a:xfrm>
            <a:off x="-39168" y="1182968"/>
            <a:ext cx="6551612" cy="1038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a:spLocks/>
          </p:cNvSpPr>
          <p:nvPr/>
        </p:nvSpPr>
        <p:spPr bwMode="auto">
          <a:xfrm>
            <a:off x="5625676" y="1179109"/>
            <a:ext cx="924348" cy="1063854"/>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12"/>
          <p:cNvSpPr>
            <a:spLocks/>
          </p:cNvSpPr>
          <p:nvPr/>
        </p:nvSpPr>
        <p:spPr bwMode="auto">
          <a:xfrm>
            <a:off x="5389592" y="1073356"/>
            <a:ext cx="1158260" cy="1064445"/>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13"/>
          <p:cNvSpPr>
            <a:spLocks/>
          </p:cNvSpPr>
          <p:nvPr/>
        </p:nvSpPr>
        <p:spPr bwMode="auto">
          <a:xfrm>
            <a:off x="5703730" y="1073356"/>
            <a:ext cx="844122" cy="901748"/>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1588" y="2343432"/>
            <a:ext cx="6551612" cy="1038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p:cNvSpPr>
            <a:spLocks/>
          </p:cNvSpPr>
          <p:nvPr/>
        </p:nvSpPr>
        <p:spPr bwMode="auto">
          <a:xfrm>
            <a:off x="5512216" y="2348904"/>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12"/>
          <p:cNvSpPr>
            <a:spLocks/>
          </p:cNvSpPr>
          <p:nvPr/>
        </p:nvSpPr>
        <p:spPr bwMode="auto">
          <a:xfrm>
            <a:off x="5276132" y="2243151"/>
            <a:ext cx="1236312" cy="1037822"/>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13"/>
          <p:cNvSpPr>
            <a:spLocks/>
          </p:cNvSpPr>
          <p:nvPr/>
        </p:nvSpPr>
        <p:spPr bwMode="auto">
          <a:xfrm>
            <a:off x="5590269" y="2243151"/>
            <a:ext cx="922175" cy="879194"/>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454201" y="1444248"/>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sp>
        <p:nvSpPr>
          <p:cNvPr id="22" name="Rectangle 21"/>
          <p:cNvSpPr/>
          <p:nvPr/>
        </p:nvSpPr>
        <p:spPr>
          <a:xfrm>
            <a:off x="-1588" y="3517964"/>
            <a:ext cx="6551612" cy="1038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p:cNvSpPr>
            <a:spLocks/>
          </p:cNvSpPr>
          <p:nvPr/>
        </p:nvSpPr>
        <p:spPr bwMode="auto">
          <a:xfrm>
            <a:off x="5512216" y="3523436"/>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12"/>
          <p:cNvSpPr>
            <a:spLocks/>
          </p:cNvSpPr>
          <p:nvPr/>
        </p:nvSpPr>
        <p:spPr bwMode="auto">
          <a:xfrm>
            <a:off x="5276132" y="3417683"/>
            <a:ext cx="1236312" cy="1037823"/>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13"/>
          <p:cNvSpPr>
            <a:spLocks/>
          </p:cNvSpPr>
          <p:nvPr/>
        </p:nvSpPr>
        <p:spPr bwMode="auto">
          <a:xfrm>
            <a:off x="5590269" y="3417683"/>
            <a:ext cx="922175" cy="879195"/>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454200" y="2615891"/>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nvGrpSpPr>
          <p:cNvPr id="27" name="Group 26"/>
          <p:cNvGrpSpPr/>
          <p:nvPr/>
        </p:nvGrpSpPr>
        <p:grpSpPr>
          <a:xfrm>
            <a:off x="0" y="4571972"/>
            <a:ext cx="6551612" cy="1143000"/>
            <a:chOff x="-26470" y="2966498"/>
            <a:chExt cx="8793163" cy="1750132"/>
          </a:xfrm>
        </p:grpSpPr>
        <p:sp>
          <p:nvSpPr>
            <p:cNvPr id="28" name="Rectangle 27"/>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34" name="Group 33"/>
          <p:cNvGrpSpPr/>
          <p:nvPr/>
        </p:nvGrpSpPr>
        <p:grpSpPr>
          <a:xfrm>
            <a:off x="0" y="5717671"/>
            <a:ext cx="6551612" cy="1143000"/>
            <a:chOff x="-26470" y="2966498"/>
            <a:chExt cx="8793163" cy="1750132"/>
          </a:xfrm>
        </p:grpSpPr>
        <p:sp>
          <p:nvSpPr>
            <p:cNvPr id="35" name="Rectangle 34"/>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sp>
        <p:nvSpPr>
          <p:cNvPr id="41" name="TextBox 40"/>
          <p:cNvSpPr txBox="1"/>
          <p:nvPr/>
        </p:nvSpPr>
        <p:spPr>
          <a:xfrm>
            <a:off x="7252137" y="120315"/>
            <a:ext cx="4335517" cy="2954655"/>
          </a:xfrm>
          <a:prstGeom prst="rect">
            <a:avLst/>
          </a:prstGeom>
          <a:noFill/>
        </p:spPr>
        <p:txBody>
          <a:bodyPr wrap="square" rtlCol="0">
            <a:spAutoFit/>
          </a:bodyPr>
          <a:lstStyle/>
          <a:p>
            <a:pPr algn="ctr"/>
            <a:r>
              <a:rPr lang="pt-PT" sz="4400" b="1" dirty="0" smtClean="0">
                <a:solidFill>
                  <a:schemeClr val="accent3"/>
                </a:solidFill>
                <a:ea typeface="Verdana" pitchFamily="34" charset="0"/>
                <a:cs typeface="Verdana" pitchFamily="34" charset="0"/>
              </a:rPr>
              <a:t>Monte Carlo Simulation</a:t>
            </a:r>
          </a:p>
          <a:p>
            <a:pPr algn="ctr"/>
            <a:r>
              <a:rPr lang="pt-PT" sz="3200" b="1" dirty="0" smtClean="0">
                <a:solidFill>
                  <a:schemeClr val="accent1"/>
                </a:solidFill>
                <a:ea typeface="Verdana" pitchFamily="34" charset="0"/>
                <a:cs typeface="Verdana" pitchFamily="34" charset="0"/>
              </a:rPr>
              <a:t>Forestry Applications</a:t>
            </a:r>
          </a:p>
          <a:p>
            <a:pPr algn="ctr"/>
            <a:endParaRPr lang="pt-PT" sz="6600" b="1" dirty="0">
              <a:solidFill>
                <a:schemeClr val="accent1"/>
              </a:solidFill>
              <a:ea typeface="Verdana" pitchFamily="34" charset="0"/>
              <a:cs typeface="Verdana" pitchFamily="34" charset="0"/>
            </a:endParaRPr>
          </a:p>
        </p:txBody>
      </p:sp>
      <p:pic>
        <p:nvPicPr>
          <p:cNvPr id="43" name="Picture 7"/>
          <p:cNvPicPr>
            <a:picLocks noChangeAspect="1" noChangeArrowheads="1"/>
          </p:cNvPicPr>
          <p:nvPr/>
        </p:nvPicPr>
        <p:blipFill>
          <a:blip r:embed="rId2" cstate="print"/>
          <a:srcRect l="15029" t="4386" r="16199" b="10000"/>
          <a:stretch>
            <a:fillRect/>
          </a:stretch>
        </p:blipFill>
        <p:spPr bwMode="auto">
          <a:xfrm>
            <a:off x="9914017" y="4987686"/>
            <a:ext cx="1943292" cy="1512000"/>
          </a:xfrm>
          <a:prstGeom prst="rect">
            <a:avLst/>
          </a:prstGeom>
          <a:noFill/>
          <a:ln w="9525">
            <a:noFill/>
            <a:miter lim="800000"/>
            <a:headEnd/>
            <a:tailEnd/>
          </a:ln>
        </p:spPr>
      </p:pic>
      <p:pic>
        <p:nvPicPr>
          <p:cNvPr id="44" name="Picture 3"/>
          <p:cNvPicPr>
            <a:picLocks noChangeAspect="1" noChangeArrowheads="1"/>
          </p:cNvPicPr>
          <p:nvPr/>
        </p:nvPicPr>
        <p:blipFill>
          <a:blip r:embed="rId3" cstate="print"/>
          <a:srcRect l="17134" t="17860" r="19883" b="10000"/>
          <a:stretch>
            <a:fillRect/>
          </a:stretch>
        </p:blipFill>
        <p:spPr bwMode="auto">
          <a:xfrm>
            <a:off x="8515865" y="2408903"/>
            <a:ext cx="2112093" cy="1512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15263" t="5333" r="15965" b="9614"/>
          <a:stretch>
            <a:fillRect/>
          </a:stretch>
        </p:blipFill>
        <p:spPr bwMode="auto">
          <a:xfrm>
            <a:off x="7170823" y="5035812"/>
            <a:ext cx="1956119" cy="1512000"/>
          </a:xfrm>
          <a:prstGeom prst="rect">
            <a:avLst/>
          </a:prstGeom>
          <a:noFill/>
          <a:ln w="9525">
            <a:noFill/>
            <a:miter lim="800000"/>
            <a:headEnd/>
            <a:tailEnd/>
          </a:ln>
        </p:spPr>
      </p:pic>
      <p:cxnSp>
        <p:nvCxnSpPr>
          <p:cNvPr id="47" name="Straight Arrow Connector 46"/>
          <p:cNvCxnSpPr>
            <a:stCxn id="44" idx="2"/>
            <a:endCxn id="2050" idx="0"/>
          </p:cNvCxnSpPr>
          <p:nvPr/>
        </p:nvCxnSpPr>
        <p:spPr>
          <a:xfrm flipH="1">
            <a:off x="8148883" y="3920903"/>
            <a:ext cx="1423029" cy="111490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2"/>
            <a:endCxn id="43" idx="0"/>
          </p:cNvCxnSpPr>
          <p:nvPr/>
        </p:nvCxnSpPr>
        <p:spPr>
          <a:xfrm>
            <a:off x="9571912" y="3920903"/>
            <a:ext cx="1313751" cy="106678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759616" y="4109853"/>
            <a:ext cx="1267879" cy="726874"/>
            <a:chOff x="8734097" y="5159419"/>
            <a:chExt cx="2664371" cy="1414802"/>
          </a:xfrm>
        </p:grpSpPr>
        <p:pic>
          <p:nvPicPr>
            <p:cNvPr id="33" name="Picture 32" descr="Dudo-Dices-D-214-1067x800.jpg"/>
            <p:cNvPicPr>
              <a:picLocks noChangeAspect="1"/>
            </p:cNvPicPr>
            <p:nvPr/>
          </p:nvPicPr>
          <p:blipFill>
            <a:blip r:embed="rId5" cstate="print">
              <a:clrChange>
                <a:clrFrom>
                  <a:srgbClr val="FFFFFF"/>
                </a:clrFrom>
                <a:clrTo>
                  <a:srgbClr val="FFFFFF">
                    <a:alpha val="0"/>
                  </a:srgbClr>
                </a:clrTo>
              </a:clrChange>
            </a:blip>
            <a:srcRect l="8471" t="22466" r="9534" b="19463"/>
            <a:stretch>
              <a:fillRect/>
            </a:stretch>
          </p:blipFill>
          <p:spPr>
            <a:xfrm>
              <a:off x="8734097" y="5159419"/>
              <a:ext cx="2664371" cy="1414802"/>
            </a:xfrm>
            <a:prstGeom prst="rect">
              <a:avLst/>
            </a:prstGeom>
            <a:noFill/>
            <a:ln>
              <a:noFill/>
            </a:ln>
          </p:spPr>
        </p:pic>
        <p:sp>
          <p:nvSpPr>
            <p:cNvPr id="40" name="Oval 39"/>
            <p:cNvSpPr/>
            <p:nvPr/>
          </p:nvSpPr>
          <p:spPr>
            <a:xfrm>
              <a:off x="9159766" y="5817474"/>
              <a:ext cx="756745" cy="7567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4" name="TextBox 13"/>
          <p:cNvSpPr txBox="1"/>
          <p:nvPr/>
        </p:nvSpPr>
        <p:spPr>
          <a:xfrm>
            <a:off x="436685" y="3779246"/>
            <a:ext cx="3879751" cy="830997"/>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smtClean="0">
              <a:latin typeface="Arial Narrow" panose="020B0606020202030204" pitchFamily="34" charset="0"/>
            </a:endParaRPr>
          </a:p>
          <a:p>
            <a:endParaRPr lang="en-US" sz="2400" b="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247591893"/>
              </p:ext>
            </p:extLst>
          </p:nvPr>
        </p:nvGraphicFramePr>
        <p:xfrm>
          <a:off x="9396617" y="4260552"/>
          <a:ext cx="2476935"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gridCol w="825645">
                  <a:extLst>
                    <a:ext uri="{9D8B030D-6E8A-4147-A177-3AD203B41FA5}">
                      <a16:colId xmlns:a16="http://schemas.microsoft.com/office/drawing/2014/main" val="20002"/>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tc>
                  <a:txBody>
                    <a:bodyPr/>
                    <a:lstStyle/>
                    <a:p>
                      <a:pPr algn="ctr"/>
                      <a:r>
                        <a:rPr lang="pt-PT" dirty="0" smtClean="0"/>
                        <a:t>class</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0 -3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&gt;=16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r>
                        <a:rPr lang="pt-PT" i="1" baseline="0" dirty="0" smtClean="0">
                          <a:solidFill>
                            <a:schemeClr val="accent6"/>
                          </a:solidFill>
                        </a:rPr>
                        <a:t> - 11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12 - 15</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grpSp>
        <p:nvGrpSpPr>
          <p:cNvPr id="5" name="Group 46"/>
          <p:cNvGrpSpPr/>
          <p:nvPr/>
        </p:nvGrpSpPr>
        <p:grpSpPr>
          <a:xfrm>
            <a:off x="4109745" y="5606254"/>
            <a:ext cx="2433144" cy="1082176"/>
            <a:chOff x="4109745" y="5606254"/>
            <a:chExt cx="2433144" cy="1082176"/>
          </a:xfrm>
        </p:grpSpPr>
        <p:grpSp>
          <p:nvGrpSpPr>
            <p:cNvPr id="6" name="Group 25"/>
            <p:cNvGrpSpPr/>
            <p:nvPr/>
          </p:nvGrpSpPr>
          <p:grpSpPr>
            <a:xfrm>
              <a:off x="4109745" y="5608430"/>
              <a:ext cx="2433144" cy="1080000"/>
              <a:chOff x="6634625" y="5663022"/>
              <a:chExt cx="2433144" cy="1080000"/>
            </a:xfrm>
          </p:grpSpPr>
          <p:cxnSp>
            <p:nvCxnSpPr>
              <p:cNvPr id="12" name="Straight Connector 11"/>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4" name="Rectangle 13"/>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5" name="Rectangle 14"/>
              <p:cNvSpPr/>
              <p:nvPr/>
            </p:nvSpPr>
            <p:spPr>
              <a:xfrm>
                <a:off x="8037756" y="637931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16" name="Rectangle 15"/>
              <p:cNvSpPr/>
              <p:nvPr/>
            </p:nvSpPr>
            <p:spPr>
              <a:xfrm>
                <a:off x="8398245" y="6379316"/>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7" name="TextBox 6"/>
            <p:cNvSpPr txBox="1"/>
            <p:nvPr/>
          </p:nvSpPr>
          <p:spPr>
            <a:xfrm>
              <a:off x="4364382" y="6259071"/>
              <a:ext cx="603403" cy="307777"/>
            </a:xfrm>
            <a:prstGeom prst="rect">
              <a:avLst/>
            </a:prstGeom>
            <a:noFill/>
          </p:spPr>
          <p:txBody>
            <a:bodyPr wrap="square" rtlCol="0">
              <a:spAutoFit/>
            </a:bodyPr>
            <a:lstStyle/>
            <a:p>
              <a:r>
                <a:rPr lang="pt-PT" sz="1400" dirty="0" smtClean="0"/>
                <a:t>0.16</a:t>
              </a:r>
              <a:endParaRPr lang="pt-PT" sz="1400" dirty="0"/>
            </a:p>
          </p:txBody>
        </p:sp>
        <p:sp>
          <p:nvSpPr>
            <p:cNvPr id="8" name="TextBox 7"/>
            <p:cNvSpPr txBox="1"/>
            <p:nvPr/>
          </p:nvSpPr>
          <p:spPr>
            <a:xfrm>
              <a:off x="4803384" y="6370523"/>
              <a:ext cx="603403" cy="307777"/>
            </a:xfrm>
            <a:prstGeom prst="rect">
              <a:avLst/>
            </a:prstGeom>
            <a:noFill/>
          </p:spPr>
          <p:txBody>
            <a:bodyPr wrap="square" rtlCol="0">
              <a:spAutoFit/>
            </a:bodyPr>
            <a:lstStyle/>
            <a:p>
              <a:r>
                <a:rPr lang="pt-PT" sz="1400" dirty="0" smtClean="0"/>
                <a:t>0</a:t>
              </a:r>
              <a:endParaRPr lang="pt-PT" sz="1400" dirty="0"/>
            </a:p>
          </p:txBody>
        </p:sp>
        <p:sp>
          <p:nvSpPr>
            <p:cNvPr id="9" name="TextBox 8"/>
            <p:cNvSpPr txBox="1"/>
            <p:nvPr/>
          </p:nvSpPr>
          <p:spPr>
            <a:xfrm>
              <a:off x="5130930" y="5606254"/>
              <a:ext cx="603403" cy="307777"/>
            </a:xfrm>
            <a:prstGeom prst="rect">
              <a:avLst/>
            </a:prstGeom>
            <a:noFill/>
          </p:spPr>
          <p:txBody>
            <a:bodyPr wrap="square" rtlCol="0">
              <a:spAutoFit/>
            </a:bodyPr>
            <a:lstStyle/>
            <a:p>
              <a:r>
                <a:rPr lang="pt-PT" sz="1400" dirty="0" smtClean="0"/>
                <a:t>0.5</a:t>
              </a:r>
              <a:endParaRPr lang="pt-PT" sz="1400" dirty="0"/>
            </a:p>
          </p:txBody>
        </p:sp>
        <p:sp>
          <p:nvSpPr>
            <p:cNvPr id="10" name="TextBox 9"/>
            <p:cNvSpPr txBox="1"/>
            <p:nvPr/>
          </p:nvSpPr>
          <p:spPr>
            <a:xfrm>
              <a:off x="5826965" y="6315938"/>
              <a:ext cx="603403" cy="307777"/>
            </a:xfrm>
            <a:prstGeom prst="rect">
              <a:avLst/>
            </a:prstGeom>
            <a:noFill/>
          </p:spPr>
          <p:txBody>
            <a:bodyPr wrap="square" rtlCol="0">
              <a:spAutoFit/>
            </a:bodyPr>
            <a:lstStyle/>
            <a:p>
              <a:r>
                <a:rPr lang="pt-PT" sz="1400" dirty="0" smtClean="0"/>
                <a:t>0.16</a:t>
              </a:r>
              <a:endParaRPr lang="pt-PT" sz="1400" dirty="0"/>
            </a:p>
          </p:txBody>
        </p:sp>
        <p:sp>
          <p:nvSpPr>
            <p:cNvPr id="11" name="TextBox 10"/>
            <p:cNvSpPr txBox="1"/>
            <p:nvPr/>
          </p:nvSpPr>
          <p:spPr>
            <a:xfrm>
              <a:off x="5447102" y="6318213"/>
              <a:ext cx="603403" cy="307777"/>
            </a:xfrm>
            <a:prstGeom prst="rect">
              <a:avLst/>
            </a:prstGeom>
            <a:noFill/>
          </p:spPr>
          <p:txBody>
            <a:bodyPr wrap="square" rtlCol="0">
              <a:spAutoFit/>
            </a:bodyPr>
            <a:lstStyle/>
            <a:p>
              <a:r>
                <a:rPr lang="pt-PT" sz="1400" dirty="0" smtClean="0"/>
                <a:t>0.16</a:t>
              </a:r>
              <a:endParaRPr lang="pt-PT" sz="1400" dirty="0"/>
            </a:p>
          </p:txBody>
        </p:sp>
      </p:grpSp>
      <p:graphicFrame>
        <p:nvGraphicFramePr>
          <p:cNvPr id="17" name="Table 16"/>
          <p:cNvGraphicFramePr>
            <a:graphicFrameLocks noGrp="1"/>
          </p:cNvGraphicFramePr>
          <p:nvPr>
            <p:extLst>
              <p:ext uri="{D42A27DB-BD31-4B8C-83A1-F6EECF244321}">
                <p14:modId xmlns:p14="http://schemas.microsoft.com/office/powerpoint/2010/main" val="1490836603"/>
              </p:ext>
            </p:extLst>
          </p:nvPr>
        </p:nvGraphicFramePr>
        <p:xfrm>
          <a:off x="6481170" y="4262120"/>
          <a:ext cx="2553648" cy="2595880"/>
        </p:xfrm>
        <a:graphic>
          <a:graphicData uri="http://schemas.openxmlformats.org/drawingml/2006/table">
            <a:tbl>
              <a:tblPr firstRow="1" bandRow="1">
                <a:tableStyleId>{21E4AEA4-8DFA-4A89-87EB-49C32662AFE0}</a:tableStyleId>
              </a:tblPr>
              <a:tblGrid>
                <a:gridCol w="820382">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gridCol w="1146412">
                  <a:extLst>
                    <a:ext uri="{9D8B030D-6E8A-4147-A177-3AD203B41FA5}">
                      <a16:colId xmlns:a16="http://schemas.microsoft.com/office/drawing/2014/main" val="2000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class</a:t>
                      </a:r>
                    </a:p>
                  </a:txBody>
                  <a:tcPr/>
                </a:tc>
                <a:tc>
                  <a:txBody>
                    <a:bodyPr/>
                    <a:lstStyle/>
                    <a:p>
                      <a:pPr algn="ctr"/>
                      <a:r>
                        <a:rPr lang="pt-PT" sz="1600" dirty="0" smtClean="0"/>
                        <a:t>freq</a:t>
                      </a:r>
                      <a:endParaRPr lang="pt-PT" sz="1600" dirty="0"/>
                    </a:p>
                  </a:txBody>
                  <a:tcPr/>
                </a:tc>
                <a:tc>
                  <a:txBody>
                    <a:bodyPr/>
                    <a:lstStyle/>
                    <a:p>
                      <a:pPr algn="ctr"/>
                      <a:r>
                        <a:rPr lang="pt-PT" sz="1600" dirty="0" smtClean="0"/>
                        <a:t>pdf</a:t>
                      </a:r>
                      <a:endParaRPr lang="pt-PT" sz="16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0 -3</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algn="ctr"/>
                      <a:r>
                        <a:rPr lang="pt-PT" sz="1600" i="1" dirty="0" smtClean="0">
                          <a:solidFill>
                            <a:schemeClr val="accent6"/>
                          </a:solidFill>
                        </a:rPr>
                        <a:t>(1/6)  0.16</a:t>
                      </a:r>
                      <a:endParaRPr lang="pt-PT" sz="1600" i="1" dirty="0">
                        <a:solidFill>
                          <a:schemeClr val="accent6"/>
                        </a:solidFill>
                      </a:endParaRPr>
                    </a:p>
                  </a:txBody>
                  <a:tcPr/>
                </a:tc>
                <a:extLst>
                  <a:ext uri="{0D108BD9-81ED-4DB2-BD59-A6C34878D82A}">
                    <a16:rowId xmlns:a16="http://schemas.microsoft.com/office/drawing/2014/main" val="10001"/>
                  </a:ext>
                </a:extLst>
              </a:tr>
              <a:tr h="370840">
                <a:tc>
                  <a:txBody>
                    <a:bodyPr/>
                    <a:lstStyle/>
                    <a:p>
                      <a:pPr algn="ctr"/>
                      <a:r>
                        <a:rPr lang="pt-PT" sz="1600" i="1" dirty="0" smtClean="0">
                          <a:solidFill>
                            <a:schemeClr val="accent6"/>
                          </a:solidFill>
                        </a:rPr>
                        <a:t>4</a:t>
                      </a:r>
                      <a:r>
                        <a:rPr lang="pt-PT" sz="1600" i="1" baseline="0" dirty="0" smtClean="0">
                          <a:solidFill>
                            <a:schemeClr val="accent6"/>
                          </a:solidFill>
                        </a:rPr>
                        <a:t> - 7</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extLst>
                  <a:ext uri="{0D108BD9-81ED-4DB2-BD59-A6C34878D82A}">
                    <a16:rowId xmlns:a16="http://schemas.microsoft.com/office/drawing/2014/main" val="10002"/>
                  </a:ext>
                </a:extLst>
              </a:tr>
              <a:tr h="370840">
                <a:tc>
                  <a:txBody>
                    <a:bodyPr/>
                    <a:lstStyle/>
                    <a:p>
                      <a:pPr algn="ctr"/>
                      <a:r>
                        <a:rPr lang="pt-PT" sz="1600" i="1" dirty="0" smtClean="0">
                          <a:solidFill>
                            <a:schemeClr val="accent6"/>
                          </a:solidFill>
                        </a:rPr>
                        <a:t>8</a:t>
                      </a:r>
                      <a:r>
                        <a:rPr lang="pt-PT" sz="1600" i="1" baseline="0" dirty="0" smtClean="0">
                          <a:solidFill>
                            <a:schemeClr val="accent6"/>
                          </a:solidFill>
                        </a:rPr>
                        <a:t> - 11</a:t>
                      </a:r>
                      <a:endParaRPr lang="pt-PT" sz="1600" i="1" dirty="0">
                        <a:solidFill>
                          <a:schemeClr val="accent6"/>
                        </a:solidFill>
                      </a:endParaRPr>
                    </a:p>
                  </a:txBody>
                  <a:tcPr/>
                </a:tc>
                <a:tc>
                  <a:txBody>
                    <a:bodyPr/>
                    <a:lstStyle/>
                    <a:p>
                      <a:pPr algn="ctr"/>
                      <a:r>
                        <a:rPr lang="pt-PT" sz="1600" i="1" dirty="0" smtClean="0">
                          <a:solidFill>
                            <a:schemeClr val="accent6"/>
                          </a:solidFill>
                        </a:rPr>
                        <a:t>3</a:t>
                      </a:r>
                      <a:endParaRPr lang="pt-PT" sz="1600" i="1" dirty="0">
                        <a:solidFill>
                          <a:schemeClr val="accent6"/>
                        </a:solidFill>
                      </a:endParaRPr>
                    </a:p>
                  </a:txBody>
                  <a:tcPr/>
                </a:tc>
                <a:tc>
                  <a:txBody>
                    <a:bodyPr/>
                    <a:lstStyle/>
                    <a:p>
                      <a:pPr algn="ctr"/>
                      <a:r>
                        <a:rPr lang="pt-PT" sz="1600" i="1" dirty="0" smtClean="0">
                          <a:solidFill>
                            <a:schemeClr val="accent6"/>
                          </a:solidFill>
                        </a:rPr>
                        <a:t>(3/6)  0.5</a:t>
                      </a:r>
                      <a:endParaRPr lang="pt-PT" sz="1600" i="1" dirty="0">
                        <a:solidFill>
                          <a:schemeClr val="accent6"/>
                        </a:solidFill>
                      </a:endParaRPr>
                    </a:p>
                  </a:txBody>
                  <a:tcPr/>
                </a:tc>
                <a:extLst>
                  <a:ext uri="{0D108BD9-81ED-4DB2-BD59-A6C34878D82A}">
                    <a16:rowId xmlns:a16="http://schemas.microsoft.com/office/drawing/2014/main" val="10003"/>
                  </a:ext>
                </a:extLst>
              </a:tr>
              <a:tr h="370840">
                <a:tc>
                  <a:txBody>
                    <a:bodyPr/>
                    <a:lstStyle/>
                    <a:p>
                      <a:pPr algn="ctr"/>
                      <a:r>
                        <a:rPr lang="pt-PT" sz="1600" i="1" dirty="0" smtClean="0">
                          <a:solidFill>
                            <a:schemeClr val="accent6"/>
                          </a:solidFill>
                        </a:rPr>
                        <a:t>12 - 15</a:t>
                      </a:r>
                      <a:endParaRPr lang="pt-PT" sz="1600" i="1" dirty="0">
                        <a:solidFill>
                          <a:schemeClr val="accent6"/>
                        </a:solidFill>
                      </a:endParaRP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&gt;=16</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tc>
                  <a:txBody>
                    <a:bodyPr/>
                    <a:lstStyle/>
                    <a:p>
                      <a:pPr algn="ctr"/>
                      <a:r>
                        <a:rPr lang="pt-PT" sz="1600" i="1" dirty="0" smtClean="0">
                          <a:solidFill>
                            <a:schemeClr val="accent6"/>
                          </a:solidFill>
                        </a:rPr>
                        <a:t>6</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a:t>
                      </a:r>
                    </a:p>
                  </a:txBody>
                  <a:tcPr/>
                </a:tc>
                <a:extLst>
                  <a:ext uri="{0D108BD9-81ED-4DB2-BD59-A6C34878D82A}">
                    <a16:rowId xmlns:a16="http://schemas.microsoft.com/office/drawing/2014/main" val="10006"/>
                  </a:ext>
                </a:extLst>
              </a:tr>
            </a:tbl>
          </a:graphicData>
        </a:graphic>
      </p:graphicFrame>
      <p:sp>
        <p:nvSpPr>
          <p:cNvPr id="18" name="TextBox 17"/>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3801404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25"/>
          <p:cNvGrpSpPr/>
          <p:nvPr/>
        </p:nvGrpSpPr>
        <p:grpSpPr>
          <a:xfrm>
            <a:off x="4109745" y="5608430"/>
            <a:ext cx="2433144" cy="1080000"/>
            <a:chOff x="6634625" y="5663022"/>
            <a:chExt cx="2433144" cy="1080000"/>
          </a:xfrm>
        </p:grpSpPr>
        <p:cxnSp>
          <p:nvCxnSpPr>
            <p:cNvPr id="5" name="Straight Connector 4"/>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7" name="Rectangle 6"/>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8" name="Rectangle 7"/>
            <p:cNvSpPr/>
            <p:nvPr/>
          </p:nvSpPr>
          <p:spPr>
            <a:xfrm>
              <a:off x="8037756" y="637931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9" name="Rectangle 8"/>
            <p:cNvSpPr/>
            <p:nvPr/>
          </p:nvSpPr>
          <p:spPr>
            <a:xfrm>
              <a:off x="8398245" y="6379316"/>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10" name="TextBox 9"/>
          <p:cNvSpPr txBox="1"/>
          <p:nvPr/>
        </p:nvSpPr>
        <p:spPr>
          <a:xfrm>
            <a:off x="4350734" y="6259071"/>
            <a:ext cx="603403" cy="307777"/>
          </a:xfrm>
          <a:prstGeom prst="rect">
            <a:avLst/>
          </a:prstGeom>
          <a:noFill/>
        </p:spPr>
        <p:txBody>
          <a:bodyPr wrap="square" rtlCol="0">
            <a:spAutoFit/>
          </a:bodyPr>
          <a:lstStyle/>
          <a:p>
            <a:r>
              <a:rPr lang="pt-PT" sz="1400" dirty="0" smtClean="0"/>
              <a:t>0.16</a:t>
            </a:r>
            <a:endParaRPr lang="pt-PT" sz="1400" dirty="0"/>
          </a:p>
        </p:txBody>
      </p:sp>
      <p:sp>
        <p:nvSpPr>
          <p:cNvPr id="11" name="TextBox 10"/>
          <p:cNvSpPr txBox="1"/>
          <p:nvPr/>
        </p:nvSpPr>
        <p:spPr>
          <a:xfrm>
            <a:off x="4803384" y="6370523"/>
            <a:ext cx="603403" cy="307777"/>
          </a:xfrm>
          <a:prstGeom prst="rect">
            <a:avLst/>
          </a:prstGeom>
          <a:noFill/>
        </p:spPr>
        <p:txBody>
          <a:bodyPr wrap="square" rtlCol="0">
            <a:spAutoFit/>
          </a:bodyPr>
          <a:lstStyle/>
          <a:p>
            <a:r>
              <a:rPr lang="pt-PT" sz="1400" dirty="0" smtClean="0"/>
              <a:t>0</a:t>
            </a:r>
            <a:endParaRPr lang="pt-PT" sz="1400" dirty="0"/>
          </a:p>
        </p:txBody>
      </p:sp>
      <p:sp>
        <p:nvSpPr>
          <p:cNvPr id="12" name="TextBox 11"/>
          <p:cNvSpPr txBox="1"/>
          <p:nvPr/>
        </p:nvSpPr>
        <p:spPr>
          <a:xfrm>
            <a:off x="5130930" y="5606254"/>
            <a:ext cx="603403" cy="307777"/>
          </a:xfrm>
          <a:prstGeom prst="rect">
            <a:avLst/>
          </a:prstGeom>
          <a:noFill/>
        </p:spPr>
        <p:txBody>
          <a:bodyPr wrap="square" rtlCol="0">
            <a:spAutoFit/>
          </a:bodyPr>
          <a:lstStyle/>
          <a:p>
            <a:r>
              <a:rPr lang="pt-PT" sz="1400" dirty="0" smtClean="0"/>
              <a:t>0.5</a:t>
            </a:r>
            <a:endParaRPr lang="pt-PT" sz="1400" dirty="0"/>
          </a:p>
        </p:txBody>
      </p:sp>
      <p:sp>
        <p:nvSpPr>
          <p:cNvPr id="13" name="TextBox 12"/>
          <p:cNvSpPr txBox="1"/>
          <p:nvPr/>
        </p:nvSpPr>
        <p:spPr>
          <a:xfrm>
            <a:off x="5826965" y="6315938"/>
            <a:ext cx="603403" cy="307777"/>
          </a:xfrm>
          <a:prstGeom prst="rect">
            <a:avLst/>
          </a:prstGeom>
          <a:noFill/>
        </p:spPr>
        <p:txBody>
          <a:bodyPr wrap="square" rtlCol="0">
            <a:spAutoFit/>
          </a:bodyPr>
          <a:lstStyle/>
          <a:p>
            <a:r>
              <a:rPr lang="pt-PT" sz="1400" dirty="0" smtClean="0"/>
              <a:t>0.16</a:t>
            </a:r>
            <a:endParaRPr lang="pt-PT" sz="1400" dirty="0"/>
          </a:p>
        </p:txBody>
      </p:sp>
      <p:sp>
        <p:nvSpPr>
          <p:cNvPr id="14" name="TextBox 13"/>
          <p:cNvSpPr txBox="1"/>
          <p:nvPr/>
        </p:nvSpPr>
        <p:spPr>
          <a:xfrm>
            <a:off x="5447102" y="6318213"/>
            <a:ext cx="603403" cy="307777"/>
          </a:xfrm>
          <a:prstGeom prst="rect">
            <a:avLst/>
          </a:prstGeom>
          <a:noFill/>
        </p:spPr>
        <p:txBody>
          <a:bodyPr wrap="square" rtlCol="0">
            <a:spAutoFit/>
          </a:bodyPr>
          <a:lstStyle/>
          <a:p>
            <a:r>
              <a:rPr lang="pt-PT" sz="1400" dirty="0" smtClean="0"/>
              <a:t>0.16</a:t>
            </a:r>
            <a:endParaRPr lang="pt-PT" sz="1400" dirty="0"/>
          </a:p>
        </p:txBody>
      </p:sp>
      <p:grpSp>
        <p:nvGrpSpPr>
          <p:cNvPr id="15" name="Group 14"/>
          <p:cNvGrpSpPr/>
          <p:nvPr/>
        </p:nvGrpSpPr>
        <p:grpSpPr>
          <a:xfrm>
            <a:off x="9775895" y="4163791"/>
            <a:ext cx="2433144" cy="2530394"/>
            <a:chOff x="6691447" y="4163791"/>
            <a:chExt cx="2433144" cy="2530394"/>
          </a:xfrm>
        </p:grpSpPr>
        <p:grpSp>
          <p:nvGrpSpPr>
            <p:cNvPr id="16" name="Group 26"/>
            <p:cNvGrpSpPr/>
            <p:nvPr/>
          </p:nvGrpSpPr>
          <p:grpSpPr>
            <a:xfrm>
              <a:off x="6691447" y="4163791"/>
              <a:ext cx="2433144" cy="2530394"/>
              <a:chOff x="6634625" y="4222932"/>
              <a:chExt cx="2433144" cy="2530394"/>
            </a:xfrm>
          </p:grpSpPr>
          <p:cxnSp>
            <p:nvCxnSpPr>
              <p:cNvPr id="22" name="Straight Connector 21"/>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24" name="Rectangle 23"/>
              <p:cNvSpPr/>
              <p:nvPr/>
            </p:nvSpPr>
            <p:spPr>
              <a:xfrm>
                <a:off x="7312542" y="6381434"/>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25" name="Rectangle 24"/>
              <p:cNvSpPr/>
              <p:nvPr/>
            </p:nvSpPr>
            <p:spPr>
              <a:xfrm>
                <a:off x="7677267" y="4953326"/>
                <a:ext cx="362607" cy="180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26" name="Rectangle 25"/>
              <p:cNvSpPr/>
              <p:nvPr/>
            </p:nvSpPr>
            <p:spPr>
              <a:xfrm>
                <a:off x="8037756" y="4591427"/>
                <a:ext cx="362607" cy="21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27" name="Rectangle 26"/>
              <p:cNvSpPr/>
              <p:nvPr/>
            </p:nvSpPr>
            <p:spPr>
              <a:xfrm>
                <a:off x="8398245" y="4222932"/>
                <a:ext cx="362607" cy="252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17" name="TextBox 16"/>
            <p:cNvSpPr txBox="1"/>
            <p:nvPr/>
          </p:nvSpPr>
          <p:spPr>
            <a:xfrm>
              <a:off x="7658039" y="4912493"/>
              <a:ext cx="603403" cy="307777"/>
            </a:xfrm>
            <a:prstGeom prst="rect">
              <a:avLst/>
            </a:prstGeom>
            <a:noFill/>
          </p:spPr>
          <p:txBody>
            <a:bodyPr wrap="square" rtlCol="0">
              <a:spAutoFit/>
            </a:bodyPr>
            <a:lstStyle/>
            <a:p>
              <a:r>
                <a:rPr lang="pt-PT" sz="1400" dirty="0" smtClean="0"/>
                <a:t>0.66</a:t>
              </a:r>
              <a:endParaRPr lang="pt-PT" sz="1400" dirty="0"/>
            </a:p>
          </p:txBody>
        </p:sp>
        <p:sp>
          <p:nvSpPr>
            <p:cNvPr id="18" name="TextBox 17"/>
            <p:cNvSpPr txBox="1"/>
            <p:nvPr/>
          </p:nvSpPr>
          <p:spPr>
            <a:xfrm>
              <a:off x="8028802" y="4491680"/>
              <a:ext cx="603403" cy="307777"/>
            </a:xfrm>
            <a:prstGeom prst="rect">
              <a:avLst/>
            </a:prstGeom>
            <a:noFill/>
          </p:spPr>
          <p:txBody>
            <a:bodyPr wrap="square" rtlCol="0">
              <a:spAutoFit/>
            </a:bodyPr>
            <a:lstStyle/>
            <a:p>
              <a:r>
                <a:rPr lang="pt-PT" sz="1400" dirty="0" smtClean="0"/>
                <a:t>0.82</a:t>
              </a:r>
              <a:endParaRPr lang="pt-PT" sz="1400" dirty="0"/>
            </a:p>
          </p:txBody>
        </p:sp>
        <p:sp>
          <p:nvSpPr>
            <p:cNvPr id="19" name="TextBox 18"/>
            <p:cNvSpPr txBox="1"/>
            <p:nvPr/>
          </p:nvSpPr>
          <p:spPr>
            <a:xfrm>
              <a:off x="7330517" y="6331858"/>
              <a:ext cx="603403" cy="307777"/>
            </a:xfrm>
            <a:prstGeom prst="rect">
              <a:avLst/>
            </a:prstGeom>
            <a:noFill/>
          </p:spPr>
          <p:txBody>
            <a:bodyPr wrap="square" rtlCol="0">
              <a:spAutoFit/>
            </a:bodyPr>
            <a:lstStyle/>
            <a:p>
              <a:r>
                <a:rPr lang="pt-PT" sz="1400" dirty="0" smtClean="0"/>
                <a:t>0.16</a:t>
              </a:r>
              <a:endParaRPr lang="pt-PT" sz="1400" dirty="0"/>
            </a:p>
          </p:txBody>
        </p:sp>
        <p:sp>
          <p:nvSpPr>
            <p:cNvPr id="20" name="TextBox 19"/>
            <p:cNvSpPr txBox="1"/>
            <p:nvPr/>
          </p:nvSpPr>
          <p:spPr>
            <a:xfrm>
              <a:off x="6950654" y="6334133"/>
              <a:ext cx="603403" cy="307777"/>
            </a:xfrm>
            <a:prstGeom prst="rect">
              <a:avLst/>
            </a:prstGeom>
            <a:noFill/>
          </p:spPr>
          <p:txBody>
            <a:bodyPr wrap="square" rtlCol="0">
              <a:spAutoFit/>
            </a:bodyPr>
            <a:lstStyle/>
            <a:p>
              <a:r>
                <a:rPr lang="pt-PT" sz="1400" dirty="0" smtClean="0"/>
                <a:t>0.16</a:t>
              </a:r>
              <a:endParaRPr lang="pt-PT" sz="1400" dirty="0"/>
            </a:p>
          </p:txBody>
        </p:sp>
        <p:sp>
          <p:nvSpPr>
            <p:cNvPr id="21" name="TextBox 20"/>
            <p:cNvSpPr txBox="1"/>
            <p:nvPr/>
          </p:nvSpPr>
          <p:spPr>
            <a:xfrm>
              <a:off x="8495102" y="4166409"/>
              <a:ext cx="603403" cy="307777"/>
            </a:xfrm>
            <a:prstGeom prst="rect">
              <a:avLst/>
            </a:prstGeom>
            <a:noFill/>
          </p:spPr>
          <p:txBody>
            <a:bodyPr wrap="square" rtlCol="0">
              <a:spAutoFit/>
            </a:bodyPr>
            <a:lstStyle/>
            <a:p>
              <a:r>
                <a:rPr lang="pt-PT" sz="1400" dirty="0" smtClean="0"/>
                <a:t>1</a:t>
              </a:r>
              <a:endParaRPr lang="pt-PT" sz="1400" dirty="0"/>
            </a:p>
          </p:txBody>
        </p:sp>
      </p:grpSp>
      <p:graphicFrame>
        <p:nvGraphicFramePr>
          <p:cNvPr id="28" name="Table 27"/>
          <p:cNvGraphicFramePr>
            <a:graphicFrameLocks noGrp="1"/>
          </p:cNvGraphicFramePr>
          <p:nvPr>
            <p:extLst>
              <p:ext uri="{D42A27DB-BD31-4B8C-83A1-F6EECF244321}">
                <p14:modId xmlns:p14="http://schemas.microsoft.com/office/powerpoint/2010/main" val="2825217632"/>
              </p:ext>
            </p:extLst>
          </p:nvPr>
        </p:nvGraphicFramePr>
        <p:xfrm>
          <a:off x="6481170" y="4262120"/>
          <a:ext cx="3372514" cy="2595880"/>
        </p:xfrm>
        <a:graphic>
          <a:graphicData uri="http://schemas.openxmlformats.org/drawingml/2006/table">
            <a:tbl>
              <a:tblPr firstRow="1" bandRow="1">
                <a:tableStyleId>{21E4AEA4-8DFA-4A89-87EB-49C32662AFE0}</a:tableStyleId>
              </a:tblPr>
              <a:tblGrid>
                <a:gridCol w="820382">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gridCol w="1146412">
                  <a:extLst>
                    <a:ext uri="{9D8B030D-6E8A-4147-A177-3AD203B41FA5}">
                      <a16:colId xmlns:a16="http://schemas.microsoft.com/office/drawing/2014/main" val="20002"/>
                    </a:ext>
                  </a:extLst>
                </a:gridCol>
                <a:gridCol w="818866">
                  <a:extLst>
                    <a:ext uri="{9D8B030D-6E8A-4147-A177-3AD203B41FA5}">
                      <a16:colId xmlns:a16="http://schemas.microsoft.com/office/drawing/2014/main" val="20003"/>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class</a:t>
                      </a:r>
                    </a:p>
                  </a:txBody>
                  <a:tcPr/>
                </a:tc>
                <a:tc>
                  <a:txBody>
                    <a:bodyPr/>
                    <a:lstStyle/>
                    <a:p>
                      <a:pPr algn="ctr"/>
                      <a:r>
                        <a:rPr lang="pt-PT" sz="1600" dirty="0" smtClean="0"/>
                        <a:t>freq</a:t>
                      </a:r>
                      <a:endParaRPr lang="pt-PT" sz="1600" dirty="0"/>
                    </a:p>
                  </a:txBody>
                  <a:tcPr/>
                </a:tc>
                <a:tc>
                  <a:txBody>
                    <a:bodyPr/>
                    <a:lstStyle/>
                    <a:p>
                      <a:pPr algn="ctr"/>
                      <a:r>
                        <a:rPr lang="pt-PT" sz="1600" dirty="0" smtClean="0"/>
                        <a:t>pdf</a:t>
                      </a:r>
                      <a:endParaRPr lang="pt-PT" sz="1600" dirty="0"/>
                    </a:p>
                  </a:txBody>
                  <a:tcPr/>
                </a:tc>
                <a:tc>
                  <a:txBody>
                    <a:bodyPr/>
                    <a:lstStyle/>
                    <a:p>
                      <a:pPr algn="ctr"/>
                      <a:r>
                        <a:rPr lang="pt-PT" sz="1600" dirty="0" smtClean="0"/>
                        <a:t>cpdf</a:t>
                      </a:r>
                      <a:endParaRPr lang="pt-PT" sz="16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0 -3</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algn="ctr"/>
                      <a:r>
                        <a:rPr lang="pt-PT" sz="1600" i="1" dirty="0" smtClean="0">
                          <a:solidFill>
                            <a:schemeClr val="accent6"/>
                          </a:solidFill>
                        </a:rPr>
                        <a:t>(1/6)  0.16</a:t>
                      </a:r>
                      <a:endParaRPr lang="pt-PT" sz="1600" i="1" dirty="0">
                        <a:solidFill>
                          <a:schemeClr val="accent6"/>
                        </a:solidFill>
                      </a:endParaRPr>
                    </a:p>
                  </a:txBody>
                  <a:tcPr/>
                </a:tc>
                <a:tc>
                  <a:txBody>
                    <a:bodyPr/>
                    <a:lstStyle/>
                    <a:p>
                      <a:pPr algn="ctr"/>
                      <a:r>
                        <a:rPr lang="pt-PT" sz="1600" i="1" dirty="0" smtClean="0">
                          <a:solidFill>
                            <a:schemeClr val="accent6"/>
                          </a:solidFill>
                        </a:rPr>
                        <a:t>0.16</a:t>
                      </a:r>
                      <a:endParaRPr lang="pt-PT" sz="1600" i="1" dirty="0">
                        <a:solidFill>
                          <a:schemeClr val="accent6"/>
                        </a:solidFill>
                      </a:endParaRPr>
                    </a:p>
                  </a:txBody>
                  <a:tcPr/>
                </a:tc>
                <a:extLst>
                  <a:ext uri="{0D108BD9-81ED-4DB2-BD59-A6C34878D82A}">
                    <a16:rowId xmlns:a16="http://schemas.microsoft.com/office/drawing/2014/main" val="10001"/>
                  </a:ext>
                </a:extLst>
              </a:tr>
              <a:tr h="370840">
                <a:tc>
                  <a:txBody>
                    <a:bodyPr/>
                    <a:lstStyle/>
                    <a:p>
                      <a:pPr algn="ctr"/>
                      <a:r>
                        <a:rPr lang="pt-PT" sz="1600" i="1" dirty="0" smtClean="0">
                          <a:solidFill>
                            <a:schemeClr val="accent6"/>
                          </a:solidFill>
                        </a:rPr>
                        <a:t>4</a:t>
                      </a:r>
                      <a:r>
                        <a:rPr lang="pt-PT" sz="1600" i="1" baseline="0" dirty="0" smtClean="0">
                          <a:solidFill>
                            <a:schemeClr val="accent6"/>
                          </a:solidFill>
                        </a:rPr>
                        <a:t> - 7</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tc>
                  <a:txBody>
                    <a:bodyPr/>
                    <a:lstStyle/>
                    <a:p>
                      <a:pPr algn="ctr"/>
                      <a:r>
                        <a:rPr lang="pt-PT" sz="1600" i="1" dirty="0" smtClean="0">
                          <a:solidFill>
                            <a:schemeClr val="accent6"/>
                          </a:solidFill>
                        </a:rPr>
                        <a:t>0.16</a:t>
                      </a:r>
                      <a:endParaRPr lang="pt-PT" sz="1600" i="1" dirty="0">
                        <a:solidFill>
                          <a:schemeClr val="accent6"/>
                        </a:solidFill>
                      </a:endParaRPr>
                    </a:p>
                  </a:txBody>
                  <a:tcPr/>
                </a:tc>
                <a:extLst>
                  <a:ext uri="{0D108BD9-81ED-4DB2-BD59-A6C34878D82A}">
                    <a16:rowId xmlns:a16="http://schemas.microsoft.com/office/drawing/2014/main" val="10002"/>
                  </a:ext>
                </a:extLst>
              </a:tr>
              <a:tr h="370840">
                <a:tc>
                  <a:txBody>
                    <a:bodyPr/>
                    <a:lstStyle/>
                    <a:p>
                      <a:pPr algn="ctr"/>
                      <a:r>
                        <a:rPr lang="pt-PT" sz="1600" i="1" dirty="0" smtClean="0">
                          <a:solidFill>
                            <a:schemeClr val="accent6"/>
                          </a:solidFill>
                        </a:rPr>
                        <a:t>8</a:t>
                      </a:r>
                      <a:r>
                        <a:rPr lang="pt-PT" sz="1600" i="1" baseline="0" dirty="0" smtClean="0">
                          <a:solidFill>
                            <a:schemeClr val="accent6"/>
                          </a:solidFill>
                        </a:rPr>
                        <a:t> - 11</a:t>
                      </a:r>
                      <a:endParaRPr lang="pt-PT" sz="1600" i="1" dirty="0">
                        <a:solidFill>
                          <a:schemeClr val="accent6"/>
                        </a:solidFill>
                      </a:endParaRPr>
                    </a:p>
                  </a:txBody>
                  <a:tcPr/>
                </a:tc>
                <a:tc>
                  <a:txBody>
                    <a:bodyPr/>
                    <a:lstStyle/>
                    <a:p>
                      <a:pPr algn="ctr"/>
                      <a:r>
                        <a:rPr lang="pt-PT" sz="1600" i="1" dirty="0" smtClean="0">
                          <a:solidFill>
                            <a:schemeClr val="accent6"/>
                          </a:solidFill>
                        </a:rPr>
                        <a:t>3</a:t>
                      </a:r>
                      <a:endParaRPr lang="pt-PT" sz="1600" i="1" dirty="0">
                        <a:solidFill>
                          <a:schemeClr val="accent6"/>
                        </a:solidFill>
                      </a:endParaRPr>
                    </a:p>
                  </a:txBody>
                  <a:tcPr/>
                </a:tc>
                <a:tc>
                  <a:txBody>
                    <a:bodyPr/>
                    <a:lstStyle/>
                    <a:p>
                      <a:pPr algn="ctr"/>
                      <a:r>
                        <a:rPr lang="pt-PT" sz="1600" i="1" dirty="0" smtClean="0">
                          <a:solidFill>
                            <a:schemeClr val="accent6"/>
                          </a:solidFill>
                        </a:rPr>
                        <a:t>(3/6)  0.5</a:t>
                      </a:r>
                      <a:endParaRPr lang="pt-PT" sz="1600" i="1" dirty="0">
                        <a:solidFill>
                          <a:schemeClr val="accent6"/>
                        </a:solidFill>
                      </a:endParaRPr>
                    </a:p>
                  </a:txBody>
                  <a:tcPr/>
                </a:tc>
                <a:tc>
                  <a:txBody>
                    <a:bodyPr/>
                    <a:lstStyle/>
                    <a:p>
                      <a:pPr algn="ctr"/>
                      <a:r>
                        <a:rPr lang="pt-PT" sz="1600" i="1" dirty="0" smtClean="0">
                          <a:solidFill>
                            <a:schemeClr val="accent6"/>
                          </a:solidFill>
                        </a:rPr>
                        <a:t>0.66</a:t>
                      </a:r>
                      <a:endParaRPr lang="pt-PT" sz="1600" i="1" dirty="0">
                        <a:solidFill>
                          <a:schemeClr val="accent6"/>
                        </a:solidFill>
                      </a:endParaRPr>
                    </a:p>
                  </a:txBody>
                  <a:tcPr/>
                </a:tc>
                <a:extLst>
                  <a:ext uri="{0D108BD9-81ED-4DB2-BD59-A6C34878D82A}">
                    <a16:rowId xmlns:a16="http://schemas.microsoft.com/office/drawing/2014/main" val="10003"/>
                  </a:ext>
                </a:extLst>
              </a:tr>
              <a:tr h="370840">
                <a:tc>
                  <a:txBody>
                    <a:bodyPr/>
                    <a:lstStyle/>
                    <a:p>
                      <a:pPr algn="ctr"/>
                      <a:r>
                        <a:rPr lang="pt-PT" sz="1600" i="1" dirty="0" smtClean="0">
                          <a:solidFill>
                            <a:schemeClr val="accent6"/>
                          </a:solidFill>
                        </a:rPr>
                        <a:t>12 - 15</a:t>
                      </a:r>
                      <a:endParaRPr lang="pt-PT" sz="1600" i="1" dirty="0">
                        <a:solidFill>
                          <a:schemeClr val="accent6"/>
                        </a:solidFill>
                      </a:endParaRP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0.82</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&gt;=16</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a:t>
                      </a:r>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tc>
                  <a:txBody>
                    <a:bodyPr/>
                    <a:lstStyle/>
                    <a:p>
                      <a:pPr algn="ctr"/>
                      <a:r>
                        <a:rPr lang="pt-PT" sz="1600" i="1" dirty="0" smtClean="0">
                          <a:solidFill>
                            <a:schemeClr val="accent6"/>
                          </a:solidFill>
                        </a:rPr>
                        <a:t>6</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extLst>
                  <a:ext uri="{0D108BD9-81ED-4DB2-BD59-A6C34878D82A}">
                    <a16:rowId xmlns:a16="http://schemas.microsoft.com/office/drawing/2014/main" val="10006"/>
                  </a:ext>
                </a:extLst>
              </a:tr>
            </a:tbl>
          </a:graphicData>
        </a:graphic>
      </p:graphicFrame>
      <p:sp>
        <p:nvSpPr>
          <p:cNvPr id="29" name="TextBox 28"/>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40673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5" name="Group 62"/>
          <p:cNvGrpSpPr/>
          <p:nvPr/>
        </p:nvGrpSpPr>
        <p:grpSpPr>
          <a:xfrm>
            <a:off x="0" y="4571972"/>
            <a:ext cx="7702530" cy="1143000"/>
            <a:chOff x="-1571160" y="2966498"/>
            <a:chExt cx="10337853" cy="1750132"/>
          </a:xfrm>
        </p:grpSpPr>
        <p:sp>
          <p:nvSpPr>
            <p:cNvPr id="64" name="Rectangle 63"/>
            <p:cNvSpPr/>
            <p:nvPr/>
          </p:nvSpPr>
          <p:spPr>
            <a:xfrm>
              <a:off x="-1571160" y="3120046"/>
              <a:ext cx="10337853" cy="1590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1003880" y="3557929"/>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1083159" cy="5038725"/>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mn-cs"/>
              </a:rPr>
              <a:t>In general, </a:t>
            </a:r>
            <a:r>
              <a:rPr kumimoji="0" lang="en-US" sz="3600" b="1" i="0" u="none" strike="noStrike" kern="1200" cap="none" spc="0" normalizeH="0" baseline="0" noProof="0" dirty="0" smtClean="0">
                <a:ln>
                  <a:noFill/>
                </a:ln>
                <a:solidFill>
                  <a:schemeClr val="accent3"/>
                </a:solidFill>
                <a:effectLst/>
                <a:uLnTx/>
                <a:uFillTx/>
                <a:latin typeface="+mn-lt"/>
                <a:ea typeface="+mn-ea"/>
                <a:cs typeface="+mn-cs"/>
              </a:rPr>
              <a:t>Monte Carlo Simulation </a:t>
            </a:r>
            <a:r>
              <a:rPr kumimoji="0" lang="en-US" sz="3600" b="0" i="0" u="none" strike="noStrike" kern="1200" cap="none" spc="0" normalizeH="0" baseline="0" noProof="0" dirty="0" smtClean="0">
                <a:ln>
                  <a:noFill/>
                </a:ln>
                <a:solidFill>
                  <a:schemeClr val="tx1"/>
                </a:solidFill>
                <a:effectLst/>
                <a:uLnTx/>
                <a:uFillTx/>
                <a:latin typeface="+mn-lt"/>
                <a:ea typeface="+mn-ea"/>
                <a:cs typeface="+mn-cs"/>
              </a:rPr>
              <a:t>is roughly composed of </a:t>
            </a:r>
            <a:r>
              <a:rPr kumimoji="0" lang="en-US" sz="3600" b="1" i="0" u="none" strike="noStrike" kern="1200" cap="none" spc="0" normalizeH="0" baseline="0" noProof="0" dirty="0" smtClean="0">
                <a:ln>
                  <a:noFill/>
                </a:ln>
                <a:solidFill>
                  <a:schemeClr val="accent1"/>
                </a:solidFill>
                <a:effectLst/>
                <a:uLnTx/>
                <a:uFillTx/>
                <a:latin typeface="+mn-lt"/>
                <a:ea typeface="+mn-ea"/>
                <a:cs typeface="+mn-cs"/>
              </a:rPr>
              <a:t>five steps</a:t>
            </a:r>
            <a:r>
              <a:rPr kumimoji="0" lang="en-US" sz="3600" b="1" i="0" u="none" strike="noStrike" kern="1200" cap="none" spc="0" normalizeH="0" baseline="0" noProof="0" dirty="0" smtClean="0">
                <a:ln>
                  <a:noFill/>
                </a:ln>
                <a:solidFill>
                  <a:schemeClr val="tx1"/>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Set up probability distribution that will be considered in the simulation</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Build cumulative probability distribution</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Establish an interval of random numbers for each variable</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Generate random numbers</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Simulate trials</a:t>
            </a: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endParaRPr kumimoji="0" lang="en-US" sz="1000" b="1" i="0" u="none" strike="noStrike" kern="1200" cap="none" spc="0" normalizeH="0" baseline="0" noProof="0" dirty="0" smtClean="0">
              <a:ln>
                <a:noFill/>
              </a:ln>
              <a:solidFill>
                <a:schemeClr val="accent1"/>
              </a:solidFill>
              <a:effectLst/>
              <a:uLnTx/>
              <a:uFillTx/>
              <a:latin typeface="+mn-lt"/>
              <a:ea typeface="+mn-ea"/>
              <a:cs typeface="+mn-cs"/>
            </a:endParaRPr>
          </a:p>
          <a:p>
            <a:pPr marL="228600" indent="-228600">
              <a:lnSpc>
                <a:spcPct val="90000"/>
              </a:lnSpc>
              <a:spcBef>
                <a:spcPts val="1000"/>
              </a:spcBef>
              <a:buFont typeface="Arial" panose="020B0604020202020204" pitchFamily="34" charset="0"/>
              <a:buChar char="•"/>
              <a:defRPr/>
            </a:pPr>
            <a:endParaRPr lang="en-US" sz="2800" b="1" dirty="0">
              <a:solidFill>
                <a:schemeClr val="accent1"/>
              </a:solidFill>
            </a:endParaRPr>
          </a:p>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a:t>
            </a:r>
            <a:r>
              <a:rPr lang="pt-PT" sz="2800" dirty="0" err="1" smtClean="0"/>
              <a:t>Simulating</a:t>
            </a:r>
            <a:r>
              <a:rPr lang="pt-PT" sz="2800" dirty="0" smtClean="0"/>
              <a:t> </a:t>
            </a:r>
            <a:r>
              <a:rPr lang="pt-PT" sz="2800" dirty="0" err="1" smtClean="0"/>
              <a:t>with</a:t>
            </a:r>
            <a:r>
              <a:rPr lang="pt-PT" sz="2800" dirty="0" smtClean="0"/>
              <a:t> a </a:t>
            </a:r>
            <a:r>
              <a:rPr lang="pt-PT" sz="2800" dirty="0" err="1" smtClean="0"/>
              <a:t>distribution</a:t>
            </a:r>
            <a:r>
              <a:rPr lang="pt-PT" sz="2800" dirty="0" smtClean="0"/>
              <a:t> </a:t>
            </a:r>
            <a:r>
              <a:rPr lang="pt-PT" sz="2800" dirty="0" err="1" smtClean="0"/>
              <a:t>provided</a:t>
            </a:r>
            <a:r>
              <a:rPr lang="pt-PT" sz="2800" dirty="0" smtClean="0"/>
              <a:t> (</a:t>
            </a:r>
            <a:r>
              <a:rPr lang="pt-PT" sz="2800" dirty="0" err="1" smtClean="0"/>
              <a:t>empirical</a:t>
            </a:r>
            <a:r>
              <a:rPr lang="pt-PT" sz="2800" dirty="0" smtClean="0"/>
              <a:t>)</a:t>
            </a:r>
          </a:p>
          <a:p>
            <a:pPr marL="228600" indent="-228600">
              <a:lnSpc>
                <a:spcPct val="90000"/>
              </a:lnSpc>
              <a:spcBef>
                <a:spcPts val="1000"/>
              </a:spcBef>
              <a:buFont typeface="Arial" panose="020B0604020202020204" pitchFamily="34" charset="0"/>
              <a:buChar char="•"/>
              <a:defRPr/>
            </a:pPr>
            <a:endParaRPr lang="pt-PT" sz="1000" dirty="0" smtClean="0"/>
          </a:p>
          <a:p>
            <a:pPr marL="228600" indent="-228600">
              <a:lnSpc>
                <a:spcPct val="90000"/>
              </a:lnSpc>
              <a:spcBef>
                <a:spcPts val="1000"/>
              </a:spcBef>
              <a:buFont typeface="Arial" panose="020B0604020202020204" pitchFamily="34" charset="0"/>
              <a:buChar char="•"/>
              <a:defRPr/>
            </a:pPr>
            <a:r>
              <a:rPr lang="en-US" sz="2800" b="1" dirty="0">
                <a:solidFill>
                  <a:schemeClr val="accent2"/>
                </a:solidFill>
              </a:rPr>
              <a:t>Example </a:t>
            </a:r>
            <a:r>
              <a:rPr lang="en-US" sz="2800" b="1" dirty="0" smtClean="0">
                <a:solidFill>
                  <a:schemeClr val="accent2"/>
                </a:solidFill>
              </a:rPr>
              <a:t>2 </a:t>
            </a:r>
            <a:r>
              <a:rPr lang="en-US" sz="2800" b="1" dirty="0" smtClean="0"/>
              <a:t>– </a:t>
            </a:r>
            <a:r>
              <a:rPr lang="en-US" sz="2800" dirty="0" smtClean="0"/>
              <a:t>Setting a distribution based on know distributions of other variables (independent variables) </a:t>
            </a:r>
          </a:p>
          <a:p>
            <a:pPr marL="228600" indent="-228600">
              <a:lnSpc>
                <a:spcPct val="90000"/>
              </a:lnSpc>
              <a:spcBef>
                <a:spcPts val="1000"/>
              </a:spcBef>
              <a:buFont typeface="Arial" panose="020B0604020202020204" pitchFamily="34" charset="0"/>
              <a:buChar char="•"/>
              <a:defRPr/>
            </a:pPr>
            <a:endParaRPr lang="en-US" sz="1000" b="1" dirty="0" smtClean="0"/>
          </a:p>
          <a:p>
            <a:pPr marL="228600" indent="-228600">
              <a:lnSpc>
                <a:spcPct val="90000"/>
              </a:lnSpc>
              <a:spcBef>
                <a:spcPts val="1000"/>
              </a:spcBef>
              <a:buFont typeface="Arial" panose="020B0604020202020204" pitchFamily="34" charset="0"/>
              <a:buChar char="•"/>
              <a:defRPr/>
            </a:pPr>
            <a:r>
              <a:rPr lang="en-US" sz="2800" b="1" dirty="0">
                <a:solidFill>
                  <a:schemeClr val="accent4"/>
                </a:solidFill>
              </a:rPr>
              <a:t>Example </a:t>
            </a:r>
            <a:r>
              <a:rPr lang="en-US" sz="2800" b="1" dirty="0" smtClean="0">
                <a:solidFill>
                  <a:schemeClr val="accent4"/>
                </a:solidFill>
              </a:rPr>
              <a:t>3 </a:t>
            </a:r>
            <a:r>
              <a:rPr lang="en-US" sz="2800" b="1" dirty="0"/>
              <a:t>– </a:t>
            </a:r>
            <a:r>
              <a:rPr lang="en-US" sz="2800" dirty="0" smtClean="0"/>
              <a:t>Simulating using dependent variables</a:t>
            </a:r>
          </a:p>
          <a:p>
            <a:pPr marL="228600" indent="-228600">
              <a:lnSpc>
                <a:spcPct val="90000"/>
              </a:lnSpc>
              <a:spcBef>
                <a:spcPts val="1000"/>
              </a:spcBef>
              <a:buFont typeface="Arial" panose="020B0604020202020204" pitchFamily="34" charset="0"/>
              <a:buChar char="•"/>
              <a:defRPr/>
            </a:pPr>
            <a:endParaRPr lang="en-US" sz="2800" b="1" dirty="0">
              <a:solidFill>
                <a:schemeClr val="accent4"/>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4093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1402948"/>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58370" name="Object 2"/>
          <p:cNvGraphicFramePr>
            <a:graphicFrameLocks noGrp="1" noChangeAspect="1"/>
          </p:cNvGraphicFramePr>
          <p:nvPr/>
        </p:nvGraphicFramePr>
        <p:xfrm>
          <a:off x="6251623" y="2466265"/>
          <a:ext cx="4152900" cy="3771900"/>
        </p:xfrm>
        <a:graphic>
          <a:graphicData uri="http://schemas.openxmlformats.org/presentationml/2006/ole">
            <mc:AlternateContent xmlns:mc="http://schemas.openxmlformats.org/markup-compatibility/2006">
              <mc:Choice xmlns:v="urn:schemas-microsoft-com:vml" Requires="v">
                <p:oleObj spid="_x0000_s58433" name="Worksheet" r:id="rId3" imgW="7810560" imgH="3781335" progId="Excel.Sheet.8">
                  <p:embed/>
                </p:oleObj>
              </mc:Choice>
              <mc:Fallback>
                <p:oleObj name="Worksheet" r:id="rId3" imgW="7810560" imgH="3781335" progId="Excel.Sheet.8">
                  <p:embed/>
                  <p:pic>
                    <p:nvPicPr>
                      <p:cNvPr id="0" name="Picture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623" y="2466265"/>
                        <a:ext cx="4152900" cy="377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379520" y="4905831"/>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7" name="TextBox 6"/>
          <p:cNvSpPr txBox="1"/>
          <p:nvPr/>
        </p:nvSpPr>
        <p:spPr>
          <a:xfrm>
            <a:off x="7945002" y="4640586"/>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8" name="TextBox 7"/>
          <p:cNvSpPr txBox="1"/>
          <p:nvPr/>
        </p:nvSpPr>
        <p:spPr>
          <a:xfrm>
            <a:off x="8596643" y="4375341"/>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9" name="TextBox 8"/>
          <p:cNvSpPr txBox="1"/>
          <p:nvPr/>
        </p:nvSpPr>
        <p:spPr>
          <a:xfrm>
            <a:off x="9150025" y="4640586"/>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10" name="TextBox 9"/>
          <p:cNvSpPr txBox="1"/>
          <p:nvPr/>
        </p:nvSpPr>
        <p:spPr>
          <a:xfrm>
            <a:off x="9762925" y="4762575"/>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11" name="TextBox 10"/>
          <p:cNvSpPr txBox="1"/>
          <p:nvPr/>
        </p:nvSpPr>
        <p:spPr>
          <a:xfrm>
            <a:off x="6806709" y="5042959"/>
            <a:ext cx="651641" cy="307777"/>
          </a:xfrm>
          <a:prstGeom prst="rect">
            <a:avLst/>
          </a:prstGeom>
          <a:noFill/>
        </p:spPr>
        <p:txBody>
          <a:bodyPr wrap="square" rtlCol="0">
            <a:spAutoFit/>
          </a:bodyPr>
          <a:lstStyle/>
          <a:p>
            <a:pPr algn="ctr"/>
            <a:r>
              <a:rPr lang="en-GB" sz="1400" b="1" dirty="0" smtClean="0"/>
              <a:t>0.05</a:t>
            </a:r>
            <a:endParaRPr lang="en-GB" sz="14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2223686"/>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58371" name="Object 3"/>
          <p:cNvGraphicFramePr>
            <a:graphicFrameLocks noChangeAspect="1"/>
          </p:cNvGraphicFramePr>
          <p:nvPr/>
        </p:nvGraphicFramePr>
        <p:xfrm>
          <a:off x="6335579" y="2562751"/>
          <a:ext cx="4127500" cy="3759200"/>
        </p:xfrm>
        <a:graphic>
          <a:graphicData uri="http://schemas.openxmlformats.org/presentationml/2006/ole">
            <mc:AlternateContent xmlns:mc="http://schemas.openxmlformats.org/markup-compatibility/2006">
              <mc:Choice xmlns:v="urn:schemas-microsoft-com:vml" Requires="v">
                <p:oleObj spid="_x0000_s60481" name="Worksheet" r:id="rId3" imgW="7648560" imgH="3657600" progId="Excel.Sheet.8">
                  <p:embed/>
                </p:oleObj>
              </mc:Choice>
              <mc:Fallback>
                <p:oleObj name="Worksheet" r:id="rId3" imgW="7648560" imgH="3657600" progId="Excel.Sheet.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579" y="2562751"/>
                        <a:ext cx="4127500" cy="375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899889839"/>
              </p:ext>
            </p:extLst>
          </p:nvPr>
        </p:nvGraphicFramePr>
        <p:xfrm>
          <a:off x="9346963" y="3733573"/>
          <a:ext cx="2540003"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extLst>
                  <a:ext uri="{0D108BD9-81ED-4DB2-BD59-A6C34878D82A}">
                    <a16:rowId xmlns:a16="http://schemas.microsoft.com/office/drawing/2014/main" val="10006"/>
                  </a:ext>
                </a:extLst>
              </a:tr>
            </a:tbl>
          </a:graphicData>
        </a:graphic>
      </p:graphicFrame>
      <p:sp>
        <p:nvSpPr>
          <p:cNvPr id="13" name="TextBox 12"/>
          <p:cNvSpPr txBox="1"/>
          <p:nvPr/>
        </p:nvSpPr>
        <p:spPr>
          <a:xfrm>
            <a:off x="6828878" y="5053706"/>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14" name="TextBox 13"/>
          <p:cNvSpPr txBox="1"/>
          <p:nvPr/>
        </p:nvSpPr>
        <p:spPr>
          <a:xfrm>
            <a:off x="7383048" y="4798084"/>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15" name="TextBox 14"/>
          <p:cNvSpPr txBox="1"/>
          <p:nvPr/>
        </p:nvSpPr>
        <p:spPr>
          <a:xfrm>
            <a:off x="7977200" y="4275269"/>
            <a:ext cx="651641" cy="307777"/>
          </a:xfrm>
          <a:prstGeom prst="rect">
            <a:avLst/>
          </a:prstGeom>
          <a:noFill/>
        </p:spPr>
        <p:txBody>
          <a:bodyPr wrap="square" rtlCol="0">
            <a:spAutoFit/>
          </a:bodyPr>
          <a:lstStyle/>
          <a:p>
            <a:pPr algn="ctr"/>
            <a:r>
              <a:rPr lang="en-GB" sz="1400" b="1" dirty="0" smtClean="0"/>
              <a:t>0.35</a:t>
            </a:r>
            <a:endParaRPr lang="en-GB" sz="1400" b="1" dirty="0"/>
          </a:p>
        </p:txBody>
      </p:sp>
      <p:sp>
        <p:nvSpPr>
          <p:cNvPr id="16" name="TextBox 15"/>
          <p:cNvSpPr txBox="1"/>
          <p:nvPr/>
        </p:nvSpPr>
        <p:spPr>
          <a:xfrm>
            <a:off x="8527485" y="3504941"/>
            <a:ext cx="651641" cy="307777"/>
          </a:xfrm>
          <a:prstGeom prst="rect">
            <a:avLst/>
          </a:prstGeom>
          <a:noFill/>
        </p:spPr>
        <p:txBody>
          <a:bodyPr wrap="square" rtlCol="0">
            <a:spAutoFit/>
          </a:bodyPr>
          <a:lstStyle/>
          <a:p>
            <a:pPr algn="ctr"/>
            <a:r>
              <a:rPr lang="en-GB" sz="1400" b="1" dirty="0" smtClean="0"/>
              <a:t>0.65</a:t>
            </a:r>
            <a:endParaRPr lang="en-GB" sz="1400" b="1" dirty="0"/>
          </a:p>
        </p:txBody>
      </p:sp>
      <p:sp>
        <p:nvSpPr>
          <p:cNvPr id="17" name="TextBox 16"/>
          <p:cNvSpPr txBox="1"/>
          <p:nvPr/>
        </p:nvSpPr>
        <p:spPr>
          <a:xfrm>
            <a:off x="9102579" y="2984478"/>
            <a:ext cx="651641" cy="307777"/>
          </a:xfrm>
          <a:prstGeom prst="rect">
            <a:avLst/>
          </a:prstGeom>
          <a:noFill/>
        </p:spPr>
        <p:txBody>
          <a:bodyPr wrap="square" rtlCol="0">
            <a:spAutoFit/>
          </a:bodyPr>
          <a:lstStyle/>
          <a:p>
            <a:pPr algn="ctr"/>
            <a:r>
              <a:rPr lang="en-GB" sz="1400" b="1" dirty="0" smtClean="0"/>
              <a:t>0.85</a:t>
            </a:r>
            <a:endParaRPr lang="en-GB" sz="1400" b="1" dirty="0"/>
          </a:p>
        </p:txBody>
      </p:sp>
      <p:sp>
        <p:nvSpPr>
          <p:cNvPr id="18" name="TextBox 17"/>
          <p:cNvSpPr txBox="1"/>
          <p:nvPr/>
        </p:nvSpPr>
        <p:spPr>
          <a:xfrm>
            <a:off x="9677672" y="2599117"/>
            <a:ext cx="651641" cy="307777"/>
          </a:xfrm>
          <a:prstGeom prst="rect">
            <a:avLst/>
          </a:prstGeom>
          <a:noFill/>
        </p:spPr>
        <p:txBody>
          <a:bodyPr wrap="square" rtlCol="0">
            <a:spAutoFit/>
          </a:bodyPr>
          <a:lstStyle/>
          <a:p>
            <a:pPr algn="ctr"/>
            <a:r>
              <a:rPr lang="en-GB" sz="1400" b="1" dirty="0" smtClean="0"/>
              <a:t>1</a:t>
            </a:r>
            <a:endParaRPr lang="en-GB" sz="14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3044423"/>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12" name="Table 11"/>
          <p:cNvGraphicFramePr>
            <a:graphicFrameLocks noGrp="1"/>
          </p:cNvGraphicFramePr>
          <p:nvPr>
            <p:extLst>
              <p:ext uri="{D42A27DB-BD31-4B8C-83A1-F6EECF244321}">
                <p14:modId xmlns:p14="http://schemas.microsoft.com/office/powerpoint/2010/main" val="1862033966"/>
              </p:ext>
            </p:extLst>
          </p:nvPr>
        </p:nvGraphicFramePr>
        <p:xfrm>
          <a:off x="6180682" y="3092128"/>
          <a:ext cx="4999422"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algn="ctr"/>
                      <a:r>
                        <a:rPr lang="en-GB" dirty="0" smtClean="0"/>
                        <a:t>interval</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99</a:t>
                      </a: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3588162"/>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6" name="Table 5"/>
          <p:cNvGraphicFramePr>
            <a:graphicFrameLocks noGrp="1"/>
          </p:cNvGraphicFramePr>
          <p:nvPr>
            <p:extLst>
              <p:ext uri="{D42A27DB-BD31-4B8C-83A1-F6EECF244321}">
                <p14:modId xmlns:p14="http://schemas.microsoft.com/office/powerpoint/2010/main" val="972233703"/>
              </p:ext>
            </p:extLst>
          </p:nvPr>
        </p:nvGraphicFramePr>
        <p:xfrm>
          <a:off x="8461611" y="2340197"/>
          <a:ext cx="2217041" cy="4348480"/>
        </p:xfrm>
        <a:graphic>
          <a:graphicData uri="http://schemas.openxmlformats.org/drawingml/2006/table">
            <a:tbl>
              <a:tblPr firstRow="1" bandRow="1">
                <a:tableStyleId>{5C22544A-7EE6-4342-B048-85BDC9FD1C3A}</a:tableStyleId>
              </a:tblPr>
              <a:tblGrid>
                <a:gridCol w="854723">
                  <a:extLst>
                    <a:ext uri="{9D8B030D-6E8A-4147-A177-3AD203B41FA5}">
                      <a16:colId xmlns:a16="http://schemas.microsoft.com/office/drawing/2014/main" val="20000"/>
                    </a:ext>
                  </a:extLst>
                </a:gridCol>
                <a:gridCol w="1362318">
                  <a:extLst>
                    <a:ext uri="{9D8B030D-6E8A-4147-A177-3AD203B41FA5}">
                      <a16:colId xmlns:a16="http://schemas.microsoft.com/office/drawing/2014/main" val="20001"/>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r>
                        <a:rPr lang="en-GB" dirty="0" smtClean="0"/>
                        <a:t>24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r>
                        <a:rPr lang="en-GB" dirty="0" smtClean="0"/>
                        <a:t>87</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r>
                        <a:rPr lang="en-GB" dirty="0" smtClean="0"/>
                        <a:t>7</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r>
                        <a:rPr lang="en-GB" dirty="0" smtClean="0"/>
                        <a:t>45</a:t>
                      </a:r>
                      <a:endParaRPr lang="en-GB" dirty="0"/>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r>
                        <a:rPr lang="en-GB" dirty="0" smtClean="0"/>
                        <a:t>26</a:t>
                      </a:r>
                      <a:endParaRPr lang="en-GB" dirty="0"/>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r>
                        <a:rPr lang="en-GB" dirty="0" smtClean="0"/>
                        <a:t>66</a:t>
                      </a:r>
                      <a:endParaRPr lang="en-GB" dirty="0"/>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r>
                        <a:rPr lang="en-GB" dirty="0" smtClean="0"/>
                        <a:t>26</a:t>
                      </a:r>
                      <a:endParaRPr lang="en-GB" dirty="0"/>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r>
                        <a:rPr lang="en-GB" dirty="0" smtClean="0"/>
                        <a:t>94</a:t>
                      </a:r>
                      <a:endParaRPr lang="en-GB" dirty="0"/>
                    </a:p>
                  </a:txBody>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3929281"/>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Simulate trials</a:t>
            </a:r>
          </a:p>
          <a:p>
            <a:endParaRPr lang="pt-PT" dirty="0"/>
          </a:p>
        </p:txBody>
      </p:sp>
      <p:graphicFrame>
        <p:nvGraphicFramePr>
          <p:cNvPr id="6" name="Table 5"/>
          <p:cNvGraphicFramePr>
            <a:graphicFrameLocks noGrp="1"/>
          </p:cNvGraphicFramePr>
          <p:nvPr>
            <p:extLst>
              <p:ext uri="{D42A27DB-BD31-4B8C-83A1-F6EECF244321}">
                <p14:modId xmlns:p14="http://schemas.microsoft.com/office/powerpoint/2010/main" val="972233703"/>
              </p:ext>
            </p:extLst>
          </p:nvPr>
        </p:nvGraphicFramePr>
        <p:xfrm>
          <a:off x="8461611" y="2340197"/>
          <a:ext cx="3248167" cy="4348480"/>
        </p:xfrm>
        <a:graphic>
          <a:graphicData uri="http://schemas.openxmlformats.org/drawingml/2006/table">
            <a:tbl>
              <a:tblPr firstRow="1" bandRow="1">
                <a:tableStyleId>{5C22544A-7EE6-4342-B048-85BDC9FD1C3A}</a:tableStyleId>
              </a:tblPr>
              <a:tblGrid>
                <a:gridCol w="854723">
                  <a:extLst>
                    <a:ext uri="{9D8B030D-6E8A-4147-A177-3AD203B41FA5}">
                      <a16:colId xmlns:a16="http://schemas.microsoft.com/office/drawing/2014/main" val="20000"/>
                    </a:ext>
                  </a:extLst>
                </a:gridCol>
                <a:gridCol w="1362318">
                  <a:extLst>
                    <a:ext uri="{9D8B030D-6E8A-4147-A177-3AD203B41FA5}">
                      <a16:colId xmlns:a16="http://schemas.microsoft.com/office/drawing/2014/main" val="20001"/>
                    </a:ext>
                  </a:extLst>
                </a:gridCol>
                <a:gridCol w="1031126">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tc>
                  <a:txBody>
                    <a:bodyPr/>
                    <a:lstStyle/>
                    <a:p>
                      <a:pPr algn="ctr"/>
                      <a:r>
                        <a:rPr lang="en-GB" dirty="0" smtClean="0"/>
                        <a:t>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r>
                        <a:rPr lang="en-GB" dirty="0" smtClean="0"/>
                        <a:t>24</a:t>
                      </a:r>
                      <a:endParaRPr lang="en-GB" dirty="0"/>
                    </a:p>
                  </a:txBody>
                  <a:tcPr/>
                </a:tc>
                <a:tc>
                  <a:txBody>
                    <a:bodyPr/>
                    <a:lstStyle/>
                    <a:p>
                      <a:pPr algn="ctr"/>
                      <a:r>
                        <a:rPr lang="en-GB" dirty="0" smtClean="0"/>
                        <a:t>2</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r>
                        <a:rPr lang="en-GB" dirty="0" smtClean="0"/>
                        <a:t>87</a:t>
                      </a:r>
                      <a:endParaRPr lang="en-GB" dirty="0"/>
                    </a:p>
                  </a:txBody>
                  <a:tcPr/>
                </a:tc>
                <a:tc>
                  <a:txBody>
                    <a:bodyPr/>
                    <a:lstStyle/>
                    <a:p>
                      <a:pPr algn="ctr"/>
                      <a:r>
                        <a:rPr lang="en-GB" dirty="0" smtClean="0"/>
                        <a:t>5</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r>
                        <a:rPr lang="en-GB" dirty="0" smtClean="0"/>
                        <a:t>7</a:t>
                      </a:r>
                      <a:endParaRPr lang="en-GB" dirty="0"/>
                    </a:p>
                  </a:txBody>
                  <a:tcPr/>
                </a:tc>
                <a:tc>
                  <a:txBody>
                    <a:bodyPr/>
                    <a:lstStyle/>
                    <a:p>
                      <a:pPr algn="ctr"/>
                      <a:r>
                        <a:rPr lang="en-GB" dirty="0" smtClean="0"/>
                        <a:t>1</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r>
                        <a:rPr lang="en-GB" dirty="0" smtClean="0"/>
                        <a:t>45</a:t>
                      </a:r>
                      <a:endParaRPr lang="en-GB" dirty="0"/>
                    </a:p>
                  </a:txBody>
                  <a:tcPr/>
                </a:tc>
                <a:tc>
                  <a:txBody>
                    <a:bodyPr/>
                    <a:lstStyle/>
                    <a:p>
                      <a:pPr algn="ctr"/>
                      <a:r>
                        <a:rPr lang="en-GB" dirty="0" smtClean="0"/>
                        <a:t>3</a:t>
                      </a:r>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r>
                        <a:rPr lang="en-GB" dirty="0" smtClean="0"/>
                        <a:t>66</a:t>
                      </a:r>
                      <a:endParaRPr lang="en-GB" dirty="0"/>
                    </a:p>
                  </a:txBody>
                  <a:tcPr/>
                </a:tc>
                <a:tc>
                  <a:txBody>
                    <a:bodyPr/>
                    <a:lstStyle/>
                    <a:p>
                      <a:pPr algn="ctr"/>
                      <a:r>
                        <a:rPr lang="en-GB" dirty="0" smtClean="0"/>
                        <a:t>4</a:t>
                      </a:r>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r>
                        <a:rPr lang="en-GB" dirty="0" smtClean="0"/>
                        <a:t>94</a:t>
                      </a:r>
                      <a:endParaRPr lang="en-GB" dirty="0"/>
                    </a:p>
                  </a:txBody>
                  <a:tcPr/>
                </a:tc>
                <a:tc>
                  <a:txBody>
                    <a:bodyPr/>
                    <a:lstStyle/>
                    <a:p>
                      <a:pPr algn="ctr"/>
                      <a:r>
                        <a:rPr lang="en-GB" dirty="0" smtClean="0"/>
                        <a:t>5</a:t>
                      </a:r>
                    </a:p>
                  </a:txBody>
                  <a:tcPr/>
                </a:tc>
                <a:extLst>
                  <a:ext uri="{0D108BD9-81ED-4DB2-BD59-A6C34878D82A}">
                    <a16:rowId xmlns:a16="http://schemas.microsoft.com/office/drawing/2014/main" val="1001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99889839"/>
              </p:ext>
            </p:extLst>
          </p:nvPr>
        </p:nvGraphicFramePr>
        <p:xfrm>
          <a:off x="5213445" y="2409740"/>
          <a:ext cx="2743201" cy="2595880"/>
        </p:xfrm>
        <a:graphic>
          <a:graphicData uri="http://schemas.openxmlformats.org/drawingml/2006/table">
            <a:tbl>
              <a:tblPr firstRow="1" bandRow="1">
                <a:tableStyleId>{93296810-A885-4BE3-A3E7-6D5BEEA58F35}</a:tableStyleId>
              </a:tblPr>
              <a:tblGrid>
                <a:gridCol w="1023582">
                  <a:extLst>
                    <a:ext uri="{9D8B030D-6E8A-4147-A177-3AD203B41FA5}">
                      <a16:colId xmlns:a16="http://schemas.microsoft.com/office/drawing/2014/main" val="20000"/>
                    </a:ext>
                  </a:extLst>
                </a:gridCol>
                <a:gridCol w="1719619">
                  <a:extLst>
                    <a:ext uri="{9D8B030D-6E8A-4147-A177-3AD203B41FA5}">
                      <a16:colId xmlns:a16="http://schemas.microsoft.com/office/drawing/2014/main" val="20001"/>
                    </a:ext>
                  </a:extLst>
                </a:gridCol>
              </a:tblGrid>
              <a:tr h="370840">
                <a:tc>
                  <a:txBody>
                    <a:bodyPr/>
                    <a:lstStyle/>
                    <a:p>
                      <a:pPr algn="ctr"/>
                      <a:r>
                        <a:rPr lang="en-GB" dirty="0" smtClean="0"/>
                        <a:t>Demand</a:t>
                      </a:r>
                      <a:endParaRPr lang="en-GB" dirty="0"/>
                    </a:p>
                  </a:txBody>
                  <a:tcPr anchor="ctr"/>
                </a:tc>
                <a:tc>
                  <a:txBody>
                    <a:bodyPr/>
                    <a:lstStyle/>
                    <a:p>
                      <a:pPr algn="ctr"/>
                      <a:r>
                        <a:rPr lang="en-GB" dirty="0" smtClean="0"/>
                        <a:t>interval</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85 – 1</a:t>
                      </a: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9"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5"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
        <p:nvSpPr>
          <p:cNvPr id="40" name="Rectangle 39"/>
          <p:cNvSpPr/>
          <p:nvPr/>
        </p:nvSpPr>
        <p:spPr>
          <a:xfrm>
            <a:off x="-1588" y="2343432"/>
            <a:ext cx="6551612" cy="1038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11"/>
          <p:cNvSpPr>
            <a:spLocks/>
          </p:cNvSpPr>
          <p:nvPr/>
        </p:nvSpPr>
        <p:spPr bwMode="auto">
          <a:xfrm>
            <a:off x="5512216" y="2348904"/>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2"/>
          <p:cNvSpPr>
            <a:spLocks/>
          </p:cNvSpPr>
          <p:nvPr/>
        </p:nvSpPr>
        <p:spPr bwMode="auto">
          <a:xfrm>
            <a:off x="5276132" y="2243151"/>
            <a:ext cx="1236312" cy="1037822"/>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3"/>
          <p:cNvSpPr>
            <a:spLocks/>
          </p:cNvSpPr>
          <p:nvPr/>
        </p:nvSpPr>
        <p:spPr bwMode="auto">
          <a:xfrm>
            <a:off x="5590269" y="2243151"/>
            <a:ext cx="922175" cy="879194"/>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81" name="Rectangle 80"/>
          <p:cNvSpPr/>
          <p:nvPr/>
        </p:nvSpPr>
        <p:spPr>
          <a:xfrm>
            <a:off x="-1588" y="3517964"/>
            <a:ext cx="6551612" cy="1038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11"/>
          <p:cNvSpPr>
            <a:spLocks/>
          </p:cNvSpPr>
          <p:nvPr/>
        </p:nvSpPr>
        <p:spPr bwMode="auto">
          <a:xfrm>
            <a:off x="5512216" y="3523436"/>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12"/>
          <p:cNvSpPr>
            <a:spLocks/>
          </p:cNvSpPr>
          <p:nvPr/>
        </p:nvSpPr>
        <p:spPr bwMode="auto">
          <a:xfrm>
            <a:off x="5276132" y="3417683"/>
            <a:ext cx="1236312" cy="1037823"/>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13"/>
          <p:cNvSpPr>
            <a:spLocks/>
          </p:cNvSpPr>
          <p:nvPr/>
        </p:nvSpPr>
        <p:spPr bwMode="auto">
          <a:xfrm>
            <a:off x="5590269" y="3417683"/>
            <a:ext cx="922175" cy="879195"/>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85" name="TextBox 84"/>
          <p:cNvSpPr txBox="1"/>
          <p:nvPr/>
        </p:nvSpPr>
        <p:spPr>
          <a:xfrm>
            <a:off x="454200" y="2615891"/>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sp>
        <p:nvSpPr>
          <p:cNvPr id="86" name="TextBox 85"/>
          <p:cNvSpPr txBox="1"/>
          <p:nvPr/>
        </p:nvSpPr>
        <p:spPr>
          <a:xfrm>
            <a:off x="436685" y="3779246"/>
            <a:ext cx="3879751" cy="830997"/>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smtClean="0">
              <a:latin typeface="Arial Narrow" panose="020B0606020202030204" pitchFamily="34" charset="0"/>
            </a:endParaRPr>
          </a:p>
          <a:p>
            <a:endParaRPr lang="en-US" sz="2400" b="1" dirty="0">
              <a:latin typeface="Arial Narrow" panose="020B0606020202030204" pitchFamily="34" charset="0"/>
            </a:endParaRPr>
          </a:p>
        </p:txBody>
      </p:sp>
      <p:grpSp>
        <p:nvGrpSpPr>
          <p:cNvPr id="2" name="Group 1"/>
          <p:cNvGrpSpPr/>
          <p:nvPr/>
        </p:nvGrpSpPr>
        <p:grpSpPr>
          <a:xfrm>
            <a:off x="-39168" y="1073356"/>
            <a:ext cx="6589192" cy="1169607"/>
            <a:chOff x="-39168" y="1073356"/>
            <a:chExt cx="6589192" cy="1169607"/>
          </a:xfrm>
        </p:grpSpPr>
        <p:sp>
          <p:nvSpPr>
            <p:cNvPr id="38" name="Rectangle 37"/>
            <p:cNvSpPr/>
            <p:nvPr/>
          </p:nvSpPr>
          <p:spPr>
            <a:xfrm>
              <a:off x="-39168" y="1182968"/>
              <a:ext cx="6551612" cy="1038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1"/>
            <p:cNvSpPr>
              <a:spLocks/>
            </p:cNvSpPr>
            <p:nvPr/>
          </p:nvSpPr>
          <p:spPr bwMode="auto">
            <a:xfrm>
              <a:off x="5625676" y="1179109"/>
              <a:ext cx="924348" cy="1063854"/>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TextBox 43"/>
            <p:cNvSpPr txBox="1"/>
            <p:nvPr/>
          </p:nvSpPr>
          <p:spPr>
            <a:xfrm>
              <a:off x="454201" y="1444248"/>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sp>
          <p:nvSpPr>
            <p:cNvPr id="87" name="Freeform 12"/>
            <p:cNvSpPr>
              <a:spLocks/>
            </p:cNvSpPr>
            <p:nvPr/>
          </p:nvSpPr>
          <p:spPr bwMode="auto">
            <a:xfrm>
              <a:off x="5389592" y="1073356"/>
              <a:ext cx="1158260" cy="1064445"/>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13"/>
            <p:cNvSpPr>
              <a:spLocks/>
            </p:cNvSpPr>
            <p:nvPr/>
          </p:nvSpPr>
          <p:spPr bwMode="auto">
            <a:xfrm>
              <a:off x="5703730" y="1073356"/>
              <a:ext cx="844122" cy="901748"/>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036" y="2743202"/>
            <a:ext cx="4681182" cy="1744067"/>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pic>
        <p:nvPicPr>
          <p:cNvPr id="62467" name="Picture 3"/>
          <p:cNvPicPr>
            <a:picLocks noChangeAspect="1" noChangeArrowheads="1"/>
          </p:cNvPicPr>
          <p:nvPr/>
        </p:nvPicPr>
        <p:blipFill>
          <a:blip r:embed="rId2" cstate="print"/>
          <a:srcRect/>
          <a:stretch>
            <a:fillRect/>
          </a:stretch>
        </p:blipFill>
        <p:spPr bwMode="auto">
          <a:xfrm>
            <a:off x="5404977" y="2369260"/>
            <a:ext cx="2139950" cy="1689100"/>
          </a:xfrm>
          <a:prstGeom prst="rect">
            <a:avLst/>
          </a:prstGeom>
          <a:noFill/>
          <a:ln w="9525">
            <a:noFill/>
            <a:miter lim="800000"/>
            <a:headEnd/>
            <a:tailEnd/>
          </a:ln>
          <a:effectLst/>
        </p:spPr>
      </p:pic>
      <p:pic>
        <p:nvPicPr>
          <p:cNvPr id="62468" name="Picture 4"/>
          <p:cNvPicPr>
            <a:picLocks noChangeAspect="1" noChangeArrowheads="1"/>
          </p:cNvPicPr>
          <p:nvPr/>
        </p:nvPicPr>
        <p:blipFill>
          <a:blip r:embed="rId3" cstate="print"/>
          <a:srcRect/>
          <a:stretch>
            <a:fillRect/>
          </a:stretch>
        </p:blipFill>
        <p:spPr bwMode="auto">
          <a:xfrm>
            <a:off x="7544500" y="2382907"/>
            <a:ext cx="2146300" cy="1689100"/>
          </a:xfrm>
          <a:prstGeom prst="rect">
            <a:avLst/>
          </a:prstGeom>
          <a:noFill/>
          <a:ln w="9525">
            <a:noFill/>
            <a:miter lim="800000"/>
            <a:headEnd/>
            <a:tailEnd/>
          </a:ln>
          <a:effectLst/>
        </p:spPr>
      </p:pic>
      <p:pic>
        <p:nvPicPr>
          <p:cNvPr id="62469" name="Picture 5"/>
          <p:cNvPicPr>
            <a:picLocks noChangeAspect="1" noChangeArrowheads="1"/>
          </p:cNvPicPr>
          <p:nvPr/>
        </p:nvPicPr>
        <p:blipFill>
          <a:blip r:embed="rId4" cstate="print"/>
          <a:srcRect/>
          <a:stretch>
            <a:fillRect/>
          </a:stretch>
        </p:blipFill>
        <p:spPr bwMode="auto">
          <a:xfrm>
            <a:off x="9646256" y="2410202"/>
            <a:ext cx="2146300" cy="1689100"/>
          </a:xfrm>
          <a:prstGeom prst="rect">
            <a:avLst/>
          </a:prstGeom>
          <a:noFill/>
          <a:ln w="9525">
            <a:noFill/>
            <a:miter lim="800000"/>
            <a:headEnd/>
            <a:tailEnd/>
          </a:ln>
          <a:effectLst/>
        </p:spPr>
      </p:pic>
      <p:sp>
        <p:nvSpPr>
          <p:cNvPr id="3" name="Rectangle 3"/>
          <p:cNvSpPr txBox="1">
            <a:spLocks noChangeArrowheads="1"/>
          </p:cNvSpPr>
          <p:nvPr/>
        </p:nvSpPr>
        <p:spPr>
          <a:xfrm>
            <a:off x="484959" y="1356280"/>
            <a:ext cx="11083159" cy="1318681"/>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036" y="2743202"/>
            <a:ext cx="4681182" cy="2362185"/>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2000" dirty="0" smtClean="0"/>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pic>
        <p:nvPicPr>
          <p:cNvPr id="62467" name="Picture 3"/>
          <p:cNvPicPr>
            <a:picLocks noChangeAspect="1" noChangeArrowheads="1"/>
          </p:cNvPicPr>
          <p:nvPr/>
        </p:nvPicPr>
        <p:blipFill>
          <a:blip r:embed="rId2" cstate="print"/>
          <a:srcRect/>
          <a:stretch>
            <a:fillRect/>
          </a:stretch>
        </p:blipFill>
        <p:spPr bwMode="auto">
          <a:xfrm>
            <a:off x="5404977" y="2369260"/>
            <a:ext cx="2139950" cy="1689100"/>
          </a:xfrm>
          <a:prstGeom prst="rect">
            <a:avLst/>
          </a:prstGeom>
          <a:noFill/>
          <a:ln w="9525">
            <a:noFill/>
            <a:miter lim="800000"/>
            <a:headEnd/>
            <a:tailEnd/>
          </a:ln>
          <a:effectLst/>
        </p:spPr>
      </p:pic>
      <p:pic>
        <p:nvPicPr>
          <p:cNvPr id="62468" name="Picture 4"/>
          <p:cNvPicPr>
            <a:picLocks noChangeAspect="1" noChangeArrowheads="1"/>
          </p:cNvPicPr>
          <p:nvPr/>
        </p:nvPicPr>
        <p:blipFill>
          <a:blip r:embed="rId3" cstate="print"/>
          <a:srcRect/>
          <a:stretch>
            <a:fillRect/>
          </a:stretch>
        </p:blipFill>
        <p:spPr bwMode="auto">
          <a:xfrm>
            <a:off x="7544500" y="2382907"/>
            <a:ext cx="2146300" cy="1689100"/>
          </a:xfrm>
          <a:prstGeom prst="rect">
            <a:avLst/>
          </a:prstGeom>
          <a:noFill/>
          <a:ln w="9525">
            <a:noFill/>
            <a:miter lim="800000"/>
            <a:headEnd/>
            <a:tailEnd/>
          </a:ln>
          <a:effectLst/>
        </p:spPr>
      </p:pic>
      <p:pic>
        <p:nvPicPr>
          <p:cNvPr id="62469" name="Picture 5"/>
          <p:cNvPicPr>
            <a:picLocks noChangeAspect="1" noChangeArrowheads="1"/>
          </p:cNvPicPr>
          <p:nvPr/>
        </p:nvPicPr>
        <p:blipFill>
          <a:blip r:embed="rId4" cstate="print"/>
          <a:srcRect/>
          <a:stretch>
            <a:fillRect/>
          </a:stretch>
        </p:blipFill>
        <p:spPr bwMode="auto">
          <a:xfrm>
            <a:off x="9646256" y="2410202"/>
            <a:ext cx="2146300" cy="1689100"/>
          </a:xfrm>
          <a:prstGeom prst="rect">
            <a:avLst/>
          </a:prstGeom>
          <a:noFill/>
          <a:ln w="9525">
            <a:noFill/>
            <a:miter lim="800000"/>
            <a:headEnd/>
            <a:tailEnd/>
          </a:ln>
          <a:effectLst/>
        </p:spPr>
      </p:pic>
      <p:pic>
        <p:nvPicPr>
          <p:cNvPr id="62470" name="Picture 6"/>
          <p:cNvPicPr>
            <a:picLocks noChangeAspect="1" noChangeArrowheads="1"/>
          </p:cNvPicPr>
          <p:nvPr/>
        </p:nvPicPr>
        <p:blipFill>
          <a:blip r:embed="rId5" cstate="print"/>
          <a:srcRect/>
          <a:stretch>
            <a:fillRect/>
          </a:stretch>
        </p:blipFill>
        <p:spPr bwMode="auto">
          <a:xfrm>
            <a:off x="5401813" y="2382909"/>
            <a:ext cx="2146300" cy="1689100"/>
          </a:xfrm>
          <a:prstGeom prst="rect">
            <a:avLst/>
          </a:prstGeom>
          <a:noFill/>
          <a:ln w="9525">
            <a:noFill/>
            <a:miter lim="800000"/>
            <a:headEnd/>
            <a:tailEnd/>
          </a:ln>
          <a:effectLst/>
        </p:spPr>
      </p:pic>
      <p:pic>
        <p:nvPicPr>
          <p:cNvPr id="62471" name="Picture 7"/>
          <p:cNvPicPr>
            <a:picLocks noChangeAspect="1" noChangeArrowheads="1"/>
          </p:cNvPicPr>
          <p:nvPr/>
        </p:nvPicPr>
        <p:blipFill>
          <a:blip r:embed="rId6" cstate="print"/>
          <a:srcRect/>
          <a:stretch>
            <a:fillRect/>
          </a:stretch>
        </p:blipFill>
        <p:spPr bwMode="auto">
          <a:xfrm>
            <a:off x="7544511" y="2396557"/>
            <a:ext cx="2146300" cy="1689100"/>
          </a:xfrm>
          <a:prstGeom prst="rect">
            <a:avLst/>
          </a:prstGeom>
          <a:noFill/>
          <a:ln w="9525">
            <a:noFill/>
            <a:miter lim="800000"/>
            <a:headEnd/>
            <a:tailEnd/>
          </a:ln>
          <a:effectLst/>
        </p:spPr>
      </p:pic>
      <p:pic>
        <p:nvPicPr>
          <p:cNvPr id="62472" name="Picture 8"/>
          <p:cNvPicPr>
            <a:picLocks noChangeAspect="1" noChangeArrowheads="1"/>
          </p:cNvPicPr>
          <p:nvPr/>
        </p:nvPicPr>
        <p:blipFill>
          <a:blip r:embed="rId7" cstate="print"/>
          <a:srcRect/>
          <a:stretch>
            <a:fillRect/>
          </a:stretch>
        </p:blipFill>
        <p:spPr bwMode="auto">
          <a:xfrm>
            <a:off x="9649441" y="2410204"/>
            <a:ext cx="2139950" cy="1689100"/>
          </a:xfrm>
          <a:prstGeom prst="rect">
            <a:avLst/>
          </a:prstGeom>
          <a:noFill/>
          <a:ln w="9525">
            <a:noFill/>
            <a:miter lim="800000"/>
            <a:headEnd/>
            <a:tailEnd/>
          </a:ln>
          <a:effectLst/>
        </p:spPr>
      </p:pic>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a:t>
            </a:r>
            <a:r>
              <a:rPr lang="en-US" sz="2000" dirty="0" smtClean="0"/>
              <a:t> </a:t>
            </a:r>
            <a:r>
              <a:rPr lang="en-US" sz="2800" dirty="0" smtClean="0"/>
              <a:t>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4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55040" y="2250641"/>
          <a:ext cx="6354738" cy="4154805"/>
        </p:xfrm>
        <a:graphic>
          <a:graphicData uri="http://schemas.openxmlformats.org/drawingml/2006/table">
            <a:tbl>
              <a:tblPr>
                <a:tableStyleId>{69C7853C-536D-4A76-A0AE-DD22124D55A5}</a:tableStyleId>
              </a:tblPr>
              <a:tblGrid>
                <a:gridCol w="833408">
                  <a:extLst>
                    <a:ext uri="{9D8B030D-6E8A-4147-A177-3AD203B41FA5}">
                      <a16:colId xmlns:a16="http://schemas.microsoft.com/office/drawing/2014/main" val="20000"/>
                    </a:ext>
                  </a:extLst>
                </a:gridCol>
                <a:gridCol w="937584">
                  <a:extLst>
                    <a:ext uri="{9D8B030D-6E8A-4147-A177-3AD203B41FA5}">
                      <a16:colId xmlns:a16="http://schemas.microsoft.com/office/drawing/2014/main" val="20001"/>
                    </a:ext>
                  </a:extLst>
                </a:gridCol>
                <a:gridCol w="1024398">
                  <a:extLst>
                    <a:ext uri="{9D8B030D-6E8A-4147-A177-3AD203B41FA5}">
                      <a16:colId xmlns:a16="http://schemas.microsoft.com/office/drawing/2014/main" val="20002"/>
                    </a:ext>
                  </a:extLst>
                </a:gridCol>
                <a:gridCol w="833408">
                  <a:extLst>
                    <a:ext uri="{9D8B030D-6E8A-4147-A177-3AD203B41FA5}">
                      <a16:colId xmlns:a16="http://schemas.microsoft.com/office/drawing/2014/main" val="20003"/>
                    </a:ext>
                  </a:extLst>
                </a:gridCol>
                <a:gridCol w="833408">
                  <a:extLst>
                    <a:ext uri="{9D8B030D-6E8A-4147-A177-3AD203B41FA5}">
                      <a16:colId xmlns:a16="http://schemas.microsoft.com/office/drawing/2014/main" val="20004"/>
                    </a:ext>
                  </a:extLst>
                </a:gridCol>
                <a:gridCol w="920222">
                  <a:extLst>
                    <a:ext uri="{9D8B030D-6E8A-4147-A177-3AD203B41FA5}">
                      <a16:colId xmlns:a16="http://schemas.microsoft.com/office/drawing/2014/main" val="20005"/>
                    </a:ext>
                  </a:extLst>
                </a:gridCol>
                <a:gridCol w="972310">
                  <a:extLst>
                    <a:ext uri="{9D8B030D-6E8A-4147-A177-3AD203B41FA5}">
                      <a16:colId xmlns:a16="http://schemas.microsoft.com/office/drawing/2014/main" val="20006"/>
                    </a:ext>
                  </a:extLst>
                </a:gridCol>
              </a:tblGrid>
              <a:tr h="466725">
                <a:tc>
                  <a:txBody>
                    <a:bodyPr/>
                    <a:lstStyle/>
                    <a:p>
                      <a:pPr algn="ctr" fontAlgn="ctr"/>
                      <a:r>
                        <a:rPr lang="pt-PT" sz="1400" u="none" strike="noStrike" dirty="0">
                          <a:solidFill>
                            <a:schemeClr val="bg1"/>
                          </a:solidFill>
                        </a:rPr>
                        <a:t>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cumulative </a:t>
                      </a: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aux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lower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upper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interval</a:t>
                      </a:r>
                      <a:endParaRPr lang="pt-PT" sz="1400" b="0"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dirty="0">
                          <a:solidFill>
                            <a:schemeClr val="accent6"/>
                          </a:solidFill>
                        </a:rPr>
                        <a:t>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400" u="none" strike="noStrike" dirty="0">
                          <a:solidFill>
                            <a:schemeClr val="accent6"/>
                          </a:solidFill>
                        </a:rPr>
                        <a:t>0</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9</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0 - 9</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1"/>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0.3</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tc>
                  <a:txBody>
                    <a:bodyPr/>
                    <a:lstStyle/>
                    <a:p>
                      <a:pPr algn="ctr" fontAlgn="ctr"/>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29</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a:solidFill>
                            <a:schemeClr val="accent6"/>
                          </a:solidFill>
                        </a:rPr>
                        <a:t>10 - 29</a:t>
                      </a:r>
                      <a:endParaRPr lang="pt-PT" sz="14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2"/>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400" u="none" strike="noStrike" dirty="0">
                          <a:solidFill>
                            <a:schemeClr val="accent6"/>
                          </a:solidFill>
                        </a:rPr>
                        <a:t>30</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54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30 - 54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3"/>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0.25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0.8</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80</a:t>
                      </a:r>
                      <a:endParaRPr lang="pt-PT" sz="1400" b="0" i="0" u="none" strike="noStrike" dirty="0">
                        <a:solidFill>
                          <a:schemeClr val="accent6"/>
                        </a:solidFill>
                        <a:latin typeface="Calibri"/>
                      </a:endParaRPr>
                    </a:p>
                  </a:txBody>
                  <a:tcPr marL="0" marR="0" marT="0" marB="0" anchor="b"/>
                </a:tc>
                <a:tc>
                  <a:txBody>
                    <a:bodyPr/>
                    <a:lstStyle/>
                    <a:p>
                      <a:pPr algn="ctr" fontAlgn="ctr"/>
                      <a:r>
                        <a:rPr lang="pt-PT" sz="1400" u="none" strike="noStrike">
                          <a:solidFill>
                            <a:schemeClr val="accent6"/>
                          </a:solidFill>
                        </a:rPr>
                        <a:t>55</a:t>
                      </a:r>
                      <a:endParaRPr lang="pt-PT" sz="1400" b="0" i="0" u="none" strike="noStrike">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79</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a:solidFill>
                            <a:schemeClr val="accent6"/>
                          </a:solidFill>
                        </a:rPr>
                        <a:t>55 - 79</a:t>
                      </a:r>
                      <a:endParaRPr lang="pt-PT" sz="14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4"/>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0.15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0.95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95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400" u="none" strike="noStrike" dirty="0">
                          <a:solidFill>
                            <a:schemeClr val="accent6"/>
                          </a:solidFill>
                        </a:rPr>
                        <a:t>80</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94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80 - 94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0.05</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100</a:t>
                      </a:r>
                      <a:endParaRPr lang="pt-PT" sz="1400" b="0" i="0" u="none" strike="noStrike" dirty="0">
                        <a:solidFill>
                          <a:schemeClr val="accent6"/>
                        </a:solidFill>
                        <a:latin typeface="Calibri"/>
                      </a:endParaRPr>
                    </a:p>
                  </a:txBody>
                  <a:tcPr marL="0" marR="0" marT="0" marB="0" anchor="b"/>
                </a:tc>
                <a:tc>
                  <a:txBody>
                    <a:bodyPr/>
                    <a:lstStyle/>
                    <a:p>
                      <a:pPr algn="ctr" fontAlgn="ctr"/>
                      <a:r>
                        <a:rPr lang="pt-PT" sz="1400" u="none" strike="noStrike" dirty="0">
                          <a:solidFill>
                            <a:schemeClr val="accent6"/>
                          </a:solidFill>
                        </a:rPr>
                        <a:t>95</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99</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95 - 99</a:t>
                      </a:r>
                      <a:endParaRPr lang="pt-PT" sz="14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6"/>
                  </a:ext>
                </a:extLst>
              </a:tr>
              <a:tr h="200025">
                <a:tc>
                  <a:txBody>
                    <a:bodyPr/>
                    <a:lstStyle/>
                    <a:p>
                      <a:pPr algn="ctr" fontAlgn="b"/>
                      <a:endParaRPr lang="pt-PT" sz="800" b="0" i="0" u="none" strike="noStrike" dirty="0" smtClean="0">
                        <a:solidFill>
                          <a:schemeClr val="accent6"/>
                        </a:solidFill>
                        <a:latin typeface="Calibri"/>
                      </a:endParaRPr>
                    </a:p>
                    <a:p>
                      <a:pPr algn="ctr" fontAlgn="b"/>
                      <a:r>
                        <a:rPr lang="pt-PT" sz="1400" b="0" i="0" u="none" strike="noStrike" dirty="0" smtClean="0">
                          <a:solidFill>
                            <a:schemeClr val="bg1"/>
                          </a:solidFill>
                          <a:latin typeface="Calibri"/>
                        </a:rPr>
                        <a:t>y</a:t>
                      </a:r>
                    </a:p>
                    <a:p>
                      <a:pPr algn="ctr" fontAlgn="b"/>
                      <a:endParaRPr lang="pt-PT" sz="800" b="0" i="0" u="none" strike="noStrike" dirty="0">
                        <a:solidFill>
                          <a:schemeClr val="accent6"/>
                        </a:solidFill>
                        <a:latin typeface="Calibri"/>
                      </a:endParaRPr>
                    </a:p>
                  </a:txBody>
                  <a:tcPr marL="0" marR="0" marT="0" marB="0" anchor="b">
                    <a:solidFill>
                      <a:schemeClr val="accent3"/>
                    </a:solidFill>
                  </a:tcPr>
                </a:tc>
                <a:tc>
                  <a:txBody>
                    <a:bodyPr/>
                    <a:lstStyle/>
                    <a:p>
                      <a:pPr algn="ctr" fontAlgn="ct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cumulative </a:t>
                      </a: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aux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lower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upper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interval</a:t>
                      </a:r>
                      <a:endParaRPr lang="pt-PT" sz="1400" b="0"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7"/>
                  </a:ext>
                </a:extLst>
              </a:tr>
              <a:tr h="200025">
                <a:tc>
                  <a:txBody>
                    <a:bodyPr/>
                    <a:lstStyle/>
                    <a:p>
                      <a:pPr algn="ctr" fontAlgn="b"/>
                      <a:r>
                        <a:rPr lang="pt-PT" sz="1400" b="0" i="0" u="none" strike="noStrike" dirty="0">
                          <a:solidFill>
                            <a:schemeClr val="accent6"/>
                          </a:solidFill>
                          <a:latin typeface="Calibri"/>
                        </a:rPr>
                        <a:t>2</a:t>
                      </a:r>
                    </a:p>
                  </a:txBody>
                  <a:tcPr marL="0" marR="0" marT="0" marB="0" anchor="b">
                    <a:solidFill>
                      <a:schemeClr val="accent3">
                        <a:lumMod val="40000"/>
                        <a:lumOff val="60000"/>
                      </a:schemeClr>
                    </a:solidFill>
                  </a:tcPr>
                </a:tc>
                <a:tc>
                  <a:txBody>
                    <a:bodyPr/>
                    <a:lstStyle/>
                    <a:p>
                      <a:pPr algn="ctr" fontAlgn="b"/>
                      <a:r>
                        <a:rPr lang="pt-PT" sz="1400" b="0" i="0" u="none" strike="noStrike" dirty="0">
                          <a:solidFill>
                            <a:schemeClr val="accent6"/>
                          </a:solidFill>
                          <a:latin typeface="Calibri"/>
                        </a:rPr>
                        <a:t>0.25</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0.25</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25</a:t>
                      </a:r>
                    </a:p>
                  </a:txBody>
                  <a:tcPr marL="0" marR="0" marT="0" marB="0" anchor="b">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24</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0 - 24</a:t>
                      </a:r>
                    </a:p>
                  </a:txBody>
                  <a:tcPr marL="0" marR="0" marT="0" marB="0" anchor="ctr">
                    <a:solidFill>
                      <a:schemeClr val="accent3">
                        <a:lumMod val="40000"/>
                        <a:lumOff val="60000"/>
                      </a:schemeClr>
                    </a:solidFill>
                  </a:tcPr>
                </a:tc>
                <a:extLst>
                  <a:ext uri="{0D108BD9-81ED-4DB2-BD59-A6C34878D82A}">
                    <a16:rowId xmlns:a16="http://schemas.microsoft.com/office/drawing/2014/main" val="10008"/>
                  </a:ext>
                </a:extLst>
              </a:tr>
              <a:tr h="200025">
                <a:tc>
                  <a:txBody>
                    <a:bodyPr/>
                    <a:lstStyle/>
                    <a:p>
                      <a:pPr algn="ctr" fontAlgn="b"/>
                      <a:r>
                        <a:rPr lang="pt-PT" sz="1400" b="0" i="0" u="none" strike="noStrike">
                          <a:solidFill>
                            <a:schemeClr val="accent6"/>
                          </a:solidFill>
                          <a:latin typeface="Calibri"/>
                        </a:rPr>
                        <a:t>3</a:t>
                      </a:r>
                    </a:p>
                  </a:txBody>
                  <a:tcPr marL="0" marR="0" marT="0" marB="0" anchor="b"/>
                </a:tc>
                <a:tc>
                  <a:txBody>
                    <a:bodyPr/>
                    <a:lstStyle/>
                    <a:p>
                      <a:pPr algn="ctr" fontAlgn="b"/>
                      <a:r>
                        <a:rPr lang="pt-PT" sz="1400" b="0" i="0" u="none" strike="noStrike" dirty="0">
                          <a:solidFill>
                            <a:schemeClr val="accent6"/>
                          </a:solidFill>
                          <a:latin typeface="Calibri"/>
                        </a:rPr>
                        <a:t>0.3</a:t>
                      </a:r>
                    </a:p>
                  </a:txBody>
                  <a:tcPr marL="0" marR="0" marT="0" marB="0" anchor="b"/>
                </a:tc>
                <a:tc>
                  <a:txBody>
                    <a:bodyPr/>
                    <a:lstStyle/>
                    <a:p>
                      <a:pPr algn="ctr" fontAlgn="b"/>
                      <a:r>
                        <a:rPr lang="pt-PT" sz="1400" b="0" i="0" u="none" strike="noStrike" dirty="0">
                          <a:solidFill>
                            <a:schemeClr val="accent6"/>
                          </a:solidFill>
                          <a:latin typeface="Calibri"/>
                        </a:rPr>
                        <a:t>0.55</a:t>
                      </a:r>
                    </a:p>
                  </a:txBody>
                  <a:tcPr marL="0" marR="0" marT="0" marB="0" anchor="b"/>
                </a:tc>
                <a:tc>
                  <a:txBody>
                    <a:bodyPr/>
                    <a:lstStyle/>
                    <a:p>
                      <a:pPr algn="ctr" fontAlgn="b"/>
                      <a:r>
                        <a:rPr lang="pt-PT" sz="1400" b="0" i="0" u="none" strike="noStrike" dirty="0">
                          <a:solidFill>
                            <a:schemeClr val="accent6"/>
                          </a:solidFill>
                          <a:latin typeface="Calibri"/>
                        </a:rPr>
                        <a:t>55</a:t>
                      </a:r>
                    </a:p>
                  </a:txBody>
                  <a:tcPr marL="0" marR="0" marT="0" marB="0" anchor="b"/>
                </a:tc>
                <a:tc>
                  <a:txBody>
                    <a:bodyPr/>
                    <a:lstStyle/>
                    <a:p>
                      <a:pPr algn="ctr" fontAlgn="ctr"/>
                      <a:r>
                        <a:rPr lang="pt-PT" sz="1400" b="0" i="0" u="none" strike="noStrike" dirty="0">
                          <a:solidFill>
                            <a:schemeClr val="accent6"/>
                          </a:solidFill>
                          <a:latin typeface="Calibri"/>
                        </a:rPr>
                        <a:t>25</a:t>
                      </a:r>
                    </a:p>
                  </a:txBody>
                  <a:tcPr marL="0" marR="0" marT="0" marB="0" anchor="ctr"/>
                </a:tc>
                <a:tc>
                  <a:txBody>
                    <a:bodyPr/>
                    <a:lstStyle/>
                    <a:p>
                      <a:pPr algn="ctr" fontAlgn="ctr"/>
                      <a:r>
                        <a:rPr lang="pt-PT" sz="1400" b="0" i="0" u="none" strike="noStrike">
                          <a:solidFill>
                            <a:schemeClr val="accent6"/>
                          </a:solidFill>
                          <a:latin typeface="Calibri"/>
                        </a:rPr>
                        <a:t>54</a:t>
                      </a:r>
                    </a:p>
                  </a:txBody>
                  <a:tcPr marL="0" marR="0" marT="0" marB="0" anchor="ctr"/>
                </a:tc>
                <a:tc>
                  <a:txBody>
                    <a:bodyPr/>
                    <a:lstStyle/>
                    <a:p>
                      <a:pPr algn="ctr" fontAlgn="ctr"/>
                      <a:r>
                        <a:rPr lang="pt-PT" sz="1400" b="0" i="0" u="none" strike="noStrike">
                          <a:solidFill>
                            <a:schemeClr val="accent6"/>
                          </a:solidFill>
                          <a:latin typeface="Calibri"/>
                        </a:rPr>
                        <a:t>25 - 54</a:t>
                      </a:r>
                    </a:p>
                  </a:txBody>
                  <a:tcPr marL="0" marR="0" marT="0" marB="0" anchor="ctr"/>
                </a:tc>
                <a:extLst>
                  <a:ext uri="{0D108BD9-81ED-4DB2-BD59-A6C34878D82A}">
                    <a16:rowId xmlns:a16="http://schemas.microsoft.com/office/drawing/2014/main" val="10009"/>
                  </a:ext>
                </a:extLst>
              </a:tr>
              <a:tr h="200025">
                <a:tc>
                  <a:txBody>
                    <a:bodyPr/>
                    <a:lstStyle/>
                    <a:p>
                      <a:pPr algn="ctr" fontAlgn="b"/>
                      <a:r>
                        <a:rPr lang="pt-PT" sz="1400" b="0" i="0" u="none" strike="noStrike">
                          <a:solidFill>
                            <a:schemeClr val="accent6"/>
                          </a:solidFill>
                          <a:latin typeface="Calibri"/>
                        </a:rPr>
                        <a:t>4</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0.25</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0.8</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80</a:t>
                      </a:r>
                    </a:p>
                  </a:txBody>
                  <a:tcPr marL="0" marR="0" marT="0" marB="0" anchor="b">
                    <a:solidFill>
                      <a:schemeClr val="accent3">
                        <a:lumMod val="40000"/>
                        <a:lumOff val="60000"/>
                      </a:schemeClr>
                    </a:solidFill>
                  </a:tcPr>
                </a:tc>
                <a:tc>
                  <a:txBody>
                    <a:bodyPr/>
                    <a:lstStyle/>
                    <a:p>
                      <a:pPr algn="ctr" fontAlgn="ctr"/>
                      <a:r>
                        <a:rPr lang="pt-PT" sz="1400" b="0" i="0" u="none" strike="noStrike" dirty="0">
                          <a:solidFill>
                            <a:schemeClr val="accent6"/>
                          </a:solidFill>
                          <a:latin typeface="Calibri"/>
                        </a:rPr>
                        <a:t>55</a:t>
                      </a:r>
                    </a:p>
                  </a:txBody>
                  <a:tcPr marL="0" marR="0" marT="0" marB="0" anchor="ctr">
                    <a:solidFill>
                      <a:schemeClr val="accent3">
                        <a:lumMod val="40000"/>
                        <a:lumOff val="60000"/>
                      </a:schemeClr>
                    </a:solidFill>
                  </a:tcPr>
                </a:tc>
                <a:tc>
                  <a:txBody>
                    <a:bodyPr/>
                    <a:lstStyle/>
                    <a:p>
                      <a:pPr algn="ctr" fontAlgn="ctr"/>
                      <a:r>
                        <a:rPr lang="pt-PT" sz="1400" b="0" i="0" u="none" strike="noStrike" dirty="0">
                          <a:solidFill>
                            <a:schemeClr val="accent6"/>
                          </a:solidFill>
                          <a:latin typeface="Calibri"/>
                        </a:rPr>
                        <a:t>79</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55 - 79</a:t>
                      </a:r>
                    </a:p>
                  </a:txBody>
                  <a:tcPr marL="0" marR="0" marT="0" marB="0" anchor="ctr">
                    <a:solidFill>
                      <a:schemeClr val="accent3">
                        <a:lumMod val="40000"/>
                        <a:lumOff val="60000"/>
                      </a:schemeClr>
                    </a:solidFill>
                  </a:tcPr>
                </a:tc>
                <a:extLst>
                  <a:ext uri="{0D108BD9-81ED-4DB2-BD59-A6C34878D82A}">
                    <a16:rowId xmlns:a16="http://schemas.microsoft.com/office/drawing/2014/main" val="10010"/>
                  </a:ext>
                </a:extLst>
              </a:tr>
              <a:tr h="200025">
                <a:tc>
                  <a:txBody>
                    <a:bodyPr/>
                    <a:lstStyle/>
                    <a:p>
                      <a:pPr algn="ctr" fontAlgn="b"/>
                      <a:r>
                        <a:rPr lang="pt-PT" sz="1400" b="0" i="0" u="none" strike="noStrike">
                          <a:solidFill>
                            <a:schemeClr val="accent6"/>
                          </a:solidFill>
                          <a:latin typeface="Calibri"/>
                        </a:rPr>
                        <a:t>5</a:t>
                      </a:r>
                    </a:p>
                  </a:txBody>
                  <a:tcPr marL="0" marR="0" marT="0" marB="0" anchor="b"/>
                </a:tc>
                <a:tc>
                  <a:txBody>
                    <a:bodyPr/>
                    <a:lstStyle/>
                    <a:p>
                      <a:pPr algn="ctr" fontAlgn="b"/>
                      <a:r>
                        <a:rPr lang="pt-PT" sz="1400" b="0" i="0" u="none" strike="noStrike">
                          <a:solidFill>
                            <a:schemeClr val="accent6"/>
                          </a:solidFill>
                          <a:latin typeface="Calibri"/>
                        </a:rPr>
                        <a:t>0.2</a:t>
                      </a:r>
                    </a:p>
                  </a:txBody>
                  <a:tcPr marL="0" marR="0" marT="0" marB="0" anchor="b"/>
                </a:tc>
                <a:tc>
                  <a:txBody>
                    <a:bodyPr/>
                    <a:lstStyle/>
                    <a:p>
                      <a:pPr algn="ctr" fontAlgn="b"/>
                      <a:r>
                        <a:rPr lang="pt-PT" sz="1400" b="0" i="0" u="none" strike="noStrike">
                          <a:solidFill>
                            <a:schemeClr val="accent6"/>
                          </a:solidFill>
                          <a:latin typeface="Calibri"/>
                        </a:rPr>
                        <a:t>1</a:t>
                      </a:r>
                    </a:p>
                  </a:txBody>
                  <a:tcPr marL="0" marR="0" marT="0" marB="0" anchor="b"/>
                </a:tc>
                <a:tc>
                  <a:txBody>
                    <a:bodyPr/>
                    <a:lstStyle/>
                    <a:p>
                      <a:pPr algn="ctr" fontAlgn="b"/>
                      <a:r>
                        <a:rPr lang="pt-PT" sz="1400" b="0" i="0" u="none" strike="noStrike">
                          <a:solidFill>
                            <a:schemeClr val="accent6"/>
                          </a:solidFill>
                          <a:latin typeface="Calibri"/>
                        </a:rPr>
                        <a:t>100</a:t>
                      </a:r>
                    </a:p>
                  </a:txBody>
                  <a:tcPr marL="0" marR="0" marT="0" marB="0" anchor="b"/>
                </a:tc>
                <a:tc>
                  <a:txBody>
                    <a:bodyPr/>
                    <a:lstStyle/>
                    <a:p>
                      <a:pPr algn="ctr" fontAlgn="ctr"/>
                      <a:r>
                        <a:rPr lang="pt-PT" sz="1400" b="0" i="0" u="none" strike="noStrike">
                          <a:solidFill>
                            <a:schemeClr val="accent6"/>
                          </a:solidFill>
                          <a:latin typeface="Calibri"/>
                        </a:rPr>
                        <a:t>80</a:t>
                      </a:r>
                    </a:p>
                  </a:txBody>
                  <a:tcPr marL="0" marR="0" marT="0" marB="0" anchor="ctr"/>
                </a:tc>
                <a:tc>
                  <a:txBody>
                    <a:bodyPr/>
                    <a:lstStyle/>
                    <a:p>
                      <a:pPr algn="ctr" fontAlgn="ctr"/>
                      <a:r>
                        <a:rPr lang="pt-PT" sz="1400" b="0" i="0" u="none" strike="noStrike" dirty="0">
                          <a:solidFill>
                            <a:schemeClr val="accent6"/>
                          </a:solidFill>
                          <a:latin typeface="Calibri"/>
                        </a:rPr>
                        <a:t>99</a:t>
                      </a:r>
                    </a:p>
                  </a:txBody>
                  <a:tcPr marL="0" marR="0" marT="0" marB="0" anchor="ctr"/>
                </a:tc>
                <a:tc>
                  <a:txBody>
                    <a:bodyPr/>
                    <a:lstStyle/>
                    <a:p>
                      <a:pPr algn="ctr" fontAlgn="ctr"/>
                      <a:r>
                        <a:rPr lang="pt-PT" sz="1400" b="0" i="0" u="none" strike="noStrike" dirty="0">
                          <a:solidFill>
                            <a:schemeClr val="accent6"/>
                          </a:solidFill>
                          <a:latin typeface="Calibri"/>
                        </a:rPr>
                        <a:t>80 - 99</a:t>
                      </a:r>
                    </a:p>
                  </a:txBody>
                  <a:tcPr marL="0" marR="0" marT="0" marB="0" anchor="ctr"/>
                </a:tc>
                <a:extLst>
                  <a:ext uri="{0D108BD9-81ED-4DB2-BD59-A6C34878D82A}">
                    <a16:rowId xmlns:a16="http://schemas.microsoft.com/office/drawing/2014/main" val="10011"/>
                  </a:ext>
                </a:extLst>
              </a:tr>
              <a:tr h="200025">
                <a:tc>
                  <a:txBody>
                    <a:bodyPr/>
                    <a:lstStyle/>
                    <a:p>
                      <a:pPr algn="ctr" fontAlgn="b"/>
                      <a:endParaRPr lang="pt-PT" sz="800" b="0" i="0" u="none" strike="noStrike" dirty="0" smtClean="0">
                        <a:solidFill>
                          <a:schemeClr val="accent6"/>
                        </a:solidFill>
                        <a:latin typeface="Calibri"/>
                      </a:endParaRPr>
                    </a:p>
                    <a:p>
                      <a:pPr algn="ctr" fontAlgn="b"/>
                      <a:r>
                        <a:rPr lang="pt-PT" sz="1400" b="0" i="0" u="none" strike="noStrike" dirty="0" smtClean="0">
                          <a:solidFill>
                            <a:schemeClr val="bg1"/>
                          </a:solidFill>
                          <a:latin typeface="Calibri"/>
                        </a:rPr>
                        <a:t>z</a:t>
                      </a:r>
                    </a:p>
                    <a:p>
                      <a:pPr algn="ctr" fontAlgn="b"/>
                      <a:endParaRPr lang="pt-PT" sz="800" b="0" i="0" u="none" strike="noStrike" dirty="0">
                        <a:solidFill>
                          <a:schemeClr val="accent6"/>
                        </a:solidFill>
                        <a:latin typeface="Calibri"/>
                      </a:endParaRPr>
                    </a:p>
                  </a:txBody>
                  <a:tcPr marL="0" marR="0" marT="0" marB="0" anchor="b">
                    <a:solidFill>
                      <a:schemeClr val="accent3"/>
                    </a:solidFill>
                  </a:tcPr>
                </a:tc>
                <a:tc>
                  <a:txBody>
                    <a:bodyPr/>
                    <a:lstStyle/>
                    <a:p>
                      <a:pPr algn="ctr" fontAlgn="ct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cumulative </a:t>
                      </a: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aux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lower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upper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interval</a:t>
                      </a:r>
                      <a:endParaRPr lang="pt-PT" sz="1400" b="0"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12"/>
                  </a:ext>
                </a:extLst>
              </a:tr>
              <a:tr h="200025">
                <a:tc>
                  <a:txBody>
                    <a:bodyPr/>
                    <a:lstStyle/>
                    <a:p>
                      <a:pPr algn="ctr" fontAlgn="b"/>
                      <a:r>
                        <a:rPr lang="pt-PT" sz="1400" b="0" i="0" u="none" strike="noStrike">
                          <a:solidFill>
                            <a:schemeClr val="accent6"/>
                          </a:solidFill>
                          <a:latin typeface="Calibri"/>
                        </a:rPr>
                        <a:t>4</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0.3</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0.3</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30</a:t>
                      </a:r>
                    </a:p>
                  </a:txBody>
                  <a:tcPr marL="0" marR="0" marT="0" marB="0" anchor="b">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29</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0 - 29</a:t>
                      </a:r>
                    </a:p>
                  </a:txBody>
                  <a:tcPr marL="0" marR="0" marT="0" marB="0" anchor="ctr">
                    <a:solidFill>
                      <a:schemeClr val="accent3">
                        <a:lumMod val="40000"/>
                        <a:lumOff val="60000"/>
                      </a:schemeClr>
                    </a:solidFill>
                  </a:tcPr>
                </a:tc>
                <a:extLst>
                  <a:ext uri="{0D108BD9-81ED-4DB2-BD59-A6C34878D82A}">
                    <a16:rowId xmlns:a16="http://schemas.microsoft.com/office/drawing/2014/main" val="10013"/>
                  </a:ext>
                </a:extLst>
              </a:tr>
              <a:tr h="200025">
                <a:tc>
                  <a:txBody>
                    <a:bodyPr/>
                    <a:lstStyle/>
                    <a:p>
                      <a:pPr algn="ctr" fontAlgn="b"/>
                      <a:r>
                        <a:rPr lang="pt-PT" sz="1400" b="0" i="0" u="none" strike="noStrike">
                          <a:solidFill>
                            <a:schemeClr val="accent6"/>
                          </a:solidFill>
                          <a:latin typeface="Calibri"/>
                        </a:rPr>
                        <a:t>5</a:t>
                      </a:r>
                    </a:p>
                  </a:txBody>
                  <a:tcPr marL="0" marR="0" marT="0" marB="0" anchor="b"/>
                </a:tc>
                <a:tc>
                  <a:txBody>
                    <a:bodyPr/>
                    <a:lstStyle/>
                    <a:p>
                      <a:pPr algn="ctr" fontAlgn="b"/>
                      <a:r>
                        <a:rPr lang="pt-PT" sz="1400" b="0" i="0" u="none" strike="noStrike">
                          <a:solidFill>
                            <a:schemeClr val="accent6"/>
                          </a:solidFill>
                          <a:latin typeface="Calibri"/>
                        </a:rPr>
                        <a:t>0.5</a:t>
                      </a:r>
                    </a:p>
                  </a:txBody>
                  <a:tcPr marL="0" marR="0" marT="0" marB="0" anchor="b"/>
                </a:tc>
                <a:tc>
                  <a:txBody>
                    <a:bodyPr/>
                    <a:lstStyle/>
                    <a:p>
                      <a:pPr algn="ctr" fontAlgn="b"/>
                      <a:r>
                        <a:rPr lang="pt-PT" sz="1400" b="0" i="0" u="none" strike="noStrike">
                          <a:solidFill>
                            <a:schemeClr val="accent6"/>
                          </a:solidFill>
                          <a:latin typeface="Calibri"/>
                        </a:rPr>
                        <a:t>0.8</a:t>
                      </a:r>
                    </a:p>
                  </a:txBody>
                  <a:tcPr marL="0" marR="0" marT="0" marB="0" anchor="b"/>
                </a:tc>
                <a:tc>
                  <a:txBody>
                    <a:bodyPr/>
                    <a:lstStyle/>
                    <a:p>
                      <a:pPr algn="ctr" fontAlgn="b"/>
                      <a:r>
                        <a:rPr lang="pt-PT" sz="1400" b="0" i="0" u="none" strike="noStrike">
                          <a:solidFill>
                            <a:schemeClr val="accent6"/>
                          </a:solidFill>
                          <a:latin typeface="Calibri"/>
                        </a:rPr>
                        <a:t>80</a:t>
                      </a:r>
                    </a:p>
                  </a:txBody>
                  <a:tcPr marL="0" marR="0" marT="0" marB="0" anchor="b"/>
                </a:tc>
                <a:tc>
                  <a:txBody>
                    <a:bodyPr/>
                    <a:lstStyle/>
                    <a:p>
                      <a:pPr algn="ctr" fontAlgn="ctr"/>
                      <a:r>
                        <a:rPr lang="pt-PT" sz="1400" b="0" i="0" u="none" strike="noStrike">
                          <a:solidFill>
                            <a:schemeClr val="accent6"/>
                          </a:solidFill>
                          <a:latin typeface="Calibri"/>
                        </a:rPr>
                        <a:t>30</a:t>
                      </a:r>
                    </a:p>
                  </a:txBody>
                  <a:tcPr marL="0" marR="0" marT="0" marB="0" anchor="ctr"/>
                </a:tc>
                <a:tc>
                  <a:txBody>
                    <a:bodyPr/>
                    <a:lstStyle/>
                    <a:p>
                      <a:pPr algn="ctr" fontAlgn="ctr"/>
                      <a:r>
                        <a:rPr lang="pt-PT" sz="1400" b="0" i="0" u="none" strike="noStrike">
                          <a:solidFill>
                            <a:schemeClr val="accent6"/>
                          </a:solidFill>
                          <a:latin typeface="Calibri"/>
                        </a:rPr>
                        <a:t>79</a:t>
                      </a:r>
                    </a:p>
                  </a:txBody>
                  <a:tcPr marL="0" marR="0" marT="0" marB="0" anchor="ctr"/>
                </a:tc>
                <a:tc>
                  <a:txBody>
                    <a:bodyPr/>
                    <a:lstStyle/>
                    <a:p>
                      <a:pPr algn="ctr" fontAlgn="ctr"/>
                      <a:r>
                        <a:rPr lang="pt-PT" sz="1400" b="0" i="0" u="none" strike="noStrike">
                          <a:solidFill>
                            <a:schemeClr val="accent6"/>
                          </a:solidFill>
                          <a:latin typeface="Calibri"/>
                        </a:rPr>
                        <a:t>30 - 79</a:t>
                      </a:r>
                    </a:p>
                  </a:txBody>
                  <a:tcPr marL="0" marR="0" marT="0" marB="0" anchor="ctr"/>
                </a:tc>
                <a:extLst>
                  <a:ext uri="{0D108BD9-81ED-4DB2-BD59-A6C34878D82A}">
                    <a16:rowId xmlns:a16="http://schemas.microsoft.com/office/drawing/2014/main" val="10014"/>
                  </a:ext>
                </a:extLst>
              </a:tr>
              <a:tr h="200025">
                <a:tc>
                  <a:txBody>
                    <a:bodyPr/>
                    <a:lstStyle/>
                    <a:p>
                      <a:pPr algn="ctr" fontAlgn="b"/>
                      <a:r>
                        <a:rPr lang="pt-PT" sz="1400" b="0" i="0" u="none" strike="noStrike">
                          <a:solidFill>
                            <a:schemeClr val="accent6"/>
                          </a:solidFill>
                          <a:latin typeface="Calibri"/>
                        </a:rPr>
                        <a:t>6</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0.2</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1</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100</a:t>
                      </a:r>
                    </a:p>
                  </a:txBody>
                  <a:tcPr marL="0" marR="0" marT="0" marB="0" anchor="b">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80</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99</a:t>
                      </a:r>
                    </a:p>
                  </a:txBody>
                  <a:tcPr marL="0" marR="0" marT="0" marB="0" anchor="ctr">
                    <a:solidFill>
                      <a:schemeClr val="accent3">
                        <a:lumMod val="40000"/>
                        <a:lumOff val="60000"/>
                      </a:schemeClr>
                    </a:solidFill>
                  </a:tcPr>
                </a:tc>
                <a:tc>
                  <a:txBody>
                    <a:bodyPr/>
                    <a:lstStyle/>
                    <a:p>
                      <a:pPr algn="ctr" fontAlgn="ctr"/>
                      <a:r>
                        <a:rPr lang="pt-PT" sz="1400" b="0" i="0" u="none" strike="noStrike" dirty="0">
                          <a:solidFill>
                            <a:schemeClr val="accent6"/>
                          </a:solidFill>
                          <a:latin typeface="Calibri"/>
                        </a:rPr>
                        <a:t>80 - 99</a:t>
                      </a:r>
                    </a:p>
                  </a:txBody>
                  <a:tcPr marL="0" marR="0" marT="0" marB="0" anchor="ctr">
                    <a:solidFill>
                      <a:schemeClr val="accent3">
                        <a:lumMod val="40000"/>
                        <a:lumOff val="60000"/>
                      </a:schemeClr>
                    </a:solidFill>
                  </a:tcPr>
                </a:tc>
                <a:extLst>
                  <a:ext uri="{0D108BD9-81ED-4DB2-BD59-A6C34878D82A}">
                    <a16:rowId xmlns:a16="http://schemas.microsoft.com/office/drawing/2014/main" val="10015"/>
                  </a:ext>
                </a:extLst>
              </a:tr>
            </a:tbl>
          </a:graphicData>
        </a:graphic>
      </p:graphicFrame>
      <p:sp>
        <p:nvSpPr>
          <p:cNvPr id="5" name="TextBox 4"/>
          <p:cNvSpPr txBox="1"/>
          <p:nvPr/>
        </p:nvSpPr>
        <p:spPr>
          <a:xfrm>
            <a:off x="696036" y="2743202"/>
            <a:ext cx="4681182" cy="3044423"/>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3901581"/>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graphicFrame>
        <p:nvGraphicFramePr>
          <p:cNvPr id="6" name="Table 5"/>
          <p:cNvGraphicFramePr>
            <a:graphicFrameLocks noGrp="1"/>
          </p:cNvGraphicFramePr>
          <p:nvPr/>
        </p:nvGraphicFramePr>
        <p:xfrm>
          <a:off x="6582959" y="2260592"/>
          <a:ext cx="2565400" cy="4309895"/>
        </p:xfrm>
        <a:graphic>
          <a:graphicData uri="http://schemas.openxmlformats.org/drawingml/2006/table">
            <a:tbl>
              <a:tblPr>
                <a:tableStyleId>{69C7853C-536D-4A76-A0AE-DD22124D55A5}</a:tableStyleId>
              </a:tblPr>
              <a:tblGrid>
                <a:gridCol w="66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rand_x</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rand_y</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rand_z</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82</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27</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62</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42</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96</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60</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31</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25</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4048801"/>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Simulate trials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a:buClr>
                <a:schemeClr val="accent2"/>
              </a:buClr>
            </a:pPr>
            <a:endParaRPr lang="pt-PT" dirty="0"/>
          </a:p>
        </p:txBody>
      </p:sp>
      <p:graphicFrame>
        <p:nvGraphicFramePr>
          <p:cNvPr id="6" name="Table 5"/>
          <p:cNvGraphicFramePr>
            <a:graphicFrameLocks noGrp="1"/>
          </p:cNvGraphicFramePr>
          <p:nvPr/>
        </p:nvGraphicFramePr>
        <p:xfrm>
          <a:off x="6582959" y="2260592"/>
          <a:ext cx="5003800" cy="4309895"/>
        </p:xfrm>
        <a:graphic>
          <a:graphicData uri="http://schemas.openxmlformats.org/drawingml/2006/table">
            <a:tbl>
              <a:tblPr>
                <a:tableStyleId>{69C7853C-536D-4A76-A0AE-DD22124D55A5}</a:tableStyleId>
              </a:tblPr>
              <a:tblGrid>
                <a:gridCol w="66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rand_x</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rand_y</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rand_z</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x</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y</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z</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w</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82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27</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26</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96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0</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60</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25</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5274777"/>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Simulate trials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Set probability distribution for w</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graphicFrame>
        <p:nvGraphicFramePr>
          <p:cNvPr id="7" name="Table 6"/>
          <p:cNvGraphicFramePr>
            <a:graphicFrameLocks noGrp="1"/>
          </p:cNvGraphicFramePr>
          <p:nvPr/>
        </p:nvGraphicFramePr>
        <p:xfrm>
          <a:off x="5586671" y="2260592"/>
          <a:ext cx="1398462" cy="4309895"/>
        </p:xfrm>
        <a:graphic>
          <a:graphicData uri="http://schemas.openxmlformats.org/drawingml/2006/table">
            <a:tbl>
              <a:tblPr>
                <a:tableStyleId>{69C7853C-536D-4A76-A0AE-DD22124D55A5}</a:tableStyleId>
              </a:tblPr>
              <a:tblGrid>
                <a:gridCol w="727200">
                  <a:extLst>
                    <a:ext uri="{9D8B030D-6E8A-4147-A177-3AD203B41FA5}">
                      <a16:colId xmlns:a16="http://schemas.microsoft.com/office/drawing/2014/main" val="20000"/>
                    </a:ext>
                  </a:extLst>
                </a:gridCol>
                <a:gridCol w="671262">
                  <a:extLst>
                    <a:ext uri="{9D8B030D-6E8A-4147-A177-3AD203B41FA5}">
                      <a16:colId xmlns:a16="http://schemas.microsoft.com/office/drawing/2014/main" val="20001"/>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w</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26</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5274777"/>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Simulate trials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Set probability distribution for w</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graphicFrame>
        <p:nvGraphicFramePr>
          <p:cNvPr id="6" name="Table 5"/>
          <p:cNvGraphicFramePr>
            <a:graphicFrameLocks noGrp="1"/>
          </p:cNvGraphicFramePr>
          <p:nvPr/>
        </p:nvGraphicFramePr>
        <p:xfrm>
          <a:off x="5586670" y="2260592"/>
          <a:ext cx="2410917" cy="4309895"/>
        </p:xfrm>
        <a:graphic>
          <a:graphicData uri="http://schemas.openxmlformats.org/drawingml/2006/table">
            <a:tbl>
              <a:tblPr>
                <a:tableStyleId>{69C7853C-536D-4A76-A0AE-DD22124D55A5}</a:tableStyleId>
              </a:tblPr>
              <a:tblGrid>
                <a:gridCol w="691300">
                  <a:extLst>
                    <a:ext uri="{9D8B030D-6E8A-4147-A177-3AD203B41FA5}">
                      <a16:colId xmlns:a16="http://schemas.microsoft.com/office/drawing/2014/main" val="20000"/>
                    </a:ext>
                  </a:extLst>
                </a:gridCol>
                <a:gridCol w="504967">
                  <a:extLst>
                    <a:ext uri="{9D8B030D-6E8A-4147-A177-3AD203B41FA5}">
                      <a16:colId xmlns:a16="http://schemas.microsoft.com/office/drawing/2014/main" val="20001"/>
                    </a:ext>
                  </a:extLst>
                </a:gridCol>
                <a:gridCol w="1214650">
                  <a:extLst>
                    <a:ext uri="{9D8B030D-6E8A-4147-A177-3AD203B41FA5}">
                      <a16:colId xmlns:a16="http://schemas.microsoft.com/office/drawing/2014/main" val="20002"/>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w</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b="1" i="0" u="none" strike="noStrike" dirty="0" smtClean="0">
                          <a:solidFill>
                            <a:schemeClr val="bg1"/>
                          </a:solidFill>
                          <a:latin typeface="Calibri"/>
                        </a:rPr>
                        <a:t>class</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Calibri"/>
                        </a:rPr>
                        <a:t>15 – 24</a:t>
                      </a:r>
                      <a:r>
                        <a:rPr lang="pt-PT" sz="1400" b="0" i="0" u="none" strike="noStrike" baseline="0" dirty="0" smtClean="0">
                          <a:solidFill>
                            <a:schemeClr val="accent6"/>
                          </a:solidFill>
                          <a:latin typeface="Calibri"/>
                        </a:rPr>
                        <a:t>   (20)</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  5 – 14  (10)</a:t>
                      </a: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33</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26</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mn-lt"/>
                        </a:rPr>
                        <a:t> 5 – 14  (10)</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31</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
        <p:nvSpPr>
          <p:cNvPr id="7" name="TextBox 6"/>
          <p:cNvSpPr txBox="1"/>
          <p:nvPr/>
        </p:nvSpPr>
        <p:spPr>
          <a:xfrm>
            <a:off x="7863509" y="2731826"/>
            <a:ext cx="4328492" cy="1439368"/>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startAt="7"/>
              <a:defRPr/>
            </a:pPr>
            <a:r>
              <a:rPr lang="en-US" sz="2000" dirty="0" smtClean="0"/>
              <a:t>Define classes for w with amplitude of 10</a:t>
            </a:r>
          </a:p>
          <a:p>
            <a:pPr marL="835025" lvl="1" indent="-514350">
              <a:lnSpc>
                <a:spcPct val="90000"/>
              </a:lnSpc>
              <a:spcBef>
                <a:spcPts val="500"/>
              </a:spcBef>
              <a:buClr>
                <a:schemeClr val="accent2"/>
              </a:buClr>
              <a:buSzPct val="100000"/>
              <a:buFont typeface="+mj-lt"/>
              <a:buAutoNum type="arabicPeriod" startAt="7"/>
              <a:defRPr/>
            </a:pPr>
            <a:endParaRPr lang="en-US" sz="800" dirty="0" smtClean="0"/>
          </a:p>
          <a:p>
            <a:pPr marL="835025" lvl="1" indent="-514350">
              <a:lnSpc>
                <a:spcPct val="90000"/>
              </a:lnSpc>
              <a:spcBef>
                <a:spcPts val="500"/>
              </a:spcBef>
              <a:buClr>
                <a:schemeClr val="accent2"/>
              </a:buClr>
              <a:buSzPct val="100000"/>
              <a:buFont typeface="+mj-lt"/>
              <a:buAutoNum type="arabicPeriod" startAt="7"/>
              <a:defRPr/>
            </a:pPr>
            <a:r>
              <a:rPr lang="en-US" sz="2000" dirty="0" smtClean="0"/>
              <a:t>Count observations per class with pivot table</a:t>
            </a:r>
            <a:endParaRPr lang="pt-PT" dirty="0"/>
          </a:p>
        </p:txBody>
      </p:sp>
      <p:graphicFrame>
        <p:nvGraphicFramePr>
          <p:cNvPr id="8" name="Table 7"/>
          <p:cNvGraphicFramePr>
            <a:graphicFrameLocks noGrp="1"/>
          </p:cNvGraphicFramePr>
          <p:nvPr/>
        </p:nvGraphicFramePr>
        <p:xfrm>
          <a:off x="8352429" y="4241792"/>
          <a:ext cx="2630534" cy="1533525"/>
        </p:xfrm>
        <a:graphic>
          <a:graphicData uri="http://schemas.openxmlformats.org/drawingml/2006/table">
            <a:tbl>
              <a:tblPr>
                <a:tableStyleId>{69C7853C-536D-4A76-A0AE-DD22124D55A5}</a:tableStyleId>
              </a:tblPr>
              <a:tblGrid>
                <a:gridCol w="910917">
                  <a:extLst>
                    <a:ext uri="{9D8B030D-6E8A-4147-A177-3AD203B41FA5}">
                      <a16:colId xmlns:a16="http://schemas.microsoft.com/office/drawing/2014/main" val="20000"/>
                    </a:ext>
                  </a:extLst>
                </a:gridCol>
                <a:gridCol w="504967">
                  <a:extLst>
                    <a:ext uri="{9D8B030D-6E8A-4147-A177-3AD203B41FA5}">
                      <a16:colId xmlns:a16="http://schemas.microsoft.com/office/drawing/2014/main" val="20001"/>
                    </a:ext>
                  </a:extLst>
                </a:gridCol>
                <a:gridCol w="1214650">
                  <a:extLst>
                    <a:ext uri="{9D8B030D-6E8A-4147-A177-3AD203B41FA5}">
                      <a16:colId xmlns:a16="http://schemas.microsoft.com/office/drawing/2014/main" val="20002"/>
                    </a:ext>
                  </a:extLst>
                </a:gridCol>
              </a:tblGrid>
              <a:tr h="4667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400" b="1" i="0" u="none" strike="noStrike" dirty="0" smtClean="0">
                          <a:solidFill>
                            <a:schemeClr val="bg1"/>
                          </a:solidFill>
                          <a:latin typeface="+mn-lt"/>
                        </a:rPr>
                        <a:t>class</a:t>
                      </a:r>
                    </a:p>
                  </a:txBody>
                  <a:tcPr marL="0" marR="0" marT="0" marB="0" anchor="ctr">
                    <a:solidFill>
                      <a:schemeClr val="accent3"/>
                    </a:solidFill>
                  </a:tcPr>
                </a:tc>
                <a:tc>
                  <a:txBody>
                    <a:bodyPr/>
                    <a:lstStyle/>
                    <a:p>
                      <a:pPr algn="ctr" fontAlgn="ctr"/>
                      <a:r>
                        <a:rPr lang="pt-PT" sz="1400" u="none" strike="noStrike" dirty="0" smtClean="0">
                          <a:solidFill>
                            <a:schemeClr val="bg1"/>
                          </a:solidFill>
                        </a:rPr>
                        <a:t>freq</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b="1" i="0" u="none" strike="noStrike" dirty="0" smtClean="0">
                          <a:solidFill>
                            <a:schemeClr val="bg1"/>
                          </a:solidFill>
                          <a:latin typeface="Calibri"/>
                        </a:rPr>
                        <a:t>prob</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b="0" i="0" u="none" strike="noStrike" dirty="0" smtClean="0">
                          <a:solidFill>
                            <a:schemeClr val="accent6"/>
                          </a:solidFill>
                          <a:latin typeface="+mn-lt"/>
                        </a:rPr>
                        <a:t> 5 – 14  (10)</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Calibri"/>
                        </a:rPr>
                        <a:t>2</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Calibri"/>
                        </a:rPr>
                        <a:t>(2/18)     </a:t>
                      </a:r>
                      <a:r>
                        <a:rPr lang="pt-PT" sz="1400" b="0" i="0" u="none" strike="noStrike" dirty="0" smtClean="0">
                          <a:solidFill>
                            <a:schemeClr val="accent6"/>
                          </a:solidFill>
                          <a:latin typeface="+mn-lt"/>
                        </a:rPr>
                        <a:t>0.11</a:t>
                      </a:r>
                    </a:p>
                  </a:txBody>
                  <a:tcPr marL="0" marR="0" marT="0" marB="0" anchor="b"/>
                </a:tc>
                <a:extLst>
                  <a:ext uri="{0D108BD9-81ED-4DB2-BD59-A6C34878D82A}">
                    <a16:rowId xmlns:a16="http://schemas.microsoft.com/office/drawing/2014/main" val="10001"/>
                  </a:ext>
                </a:extLst>
              </a:tr>
              <a:tr h="1905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Calibri"/>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mn-lt"/>
                        </a:rPr>
                        <a:t>(8/18)     0.44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tc>
                  <a:txBody>
                    <a:bodyPr/>
                    <a:lstStyle/>
                    <a:p>
                      <a:pPr algn="ctr" fontAlgn="b"/>
                      <a:r>
                        <a:rPr lang="pt-PT" sz="1400" b="0" i="0" u="none" strike="noStrike" dirty="0" smtClean="0">
                          <a:solidFill>
                            <a:schemeClr val="accent6"/>
                          </a:solidFill>
                          <a:latin typeface="Calibri"/>
                        </a:rPr>
                        <a:t>8</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(8/18)     0.44</a:t>
                      </a: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b="0" i="0" u="none" strike="noStrike" dirty="0" smtClean="0">
                          <a:solidFill>
                            <a:schemeClr val="accent6"/>
                          </a:solidFill>
                          <a:latin typeface="+mn-lt"/>
                        </a:rPr>
                        <a:t>35 – 44  (40)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Calibri"/>
                        </a:rPr>
                        <a:t>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Calibri"/>
                        </a:rPr>
                        <a:t>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endParaRPr lang="pt-PT" sz="1400" b="0" i="0" u="none" strike="noStrike" dirty="0">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Calibri"/>
                        </a:rPr>
                        <a:t>18</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pt-PT" sz="1400" b="0" i="0" u="none" strike="noStrike" dirty="0" smtClean="0">
                        <a:solidFill>
                          <a:schemeClr val="accent6"/>
                        </a:solidFill>
                        <a:latin typeface="+mn-lt"/>
                      </a:endParaRPr>
                    </a:p>
                  </a:txBody>
                  <a:tcPr marL="0" marR="0" marT="0" marB="0" anchor="b"/>
                </a:tc>
                <a:extLst>
                  <a:ext uri="{0D108BD9-81ED-4DB2-BD59-A6C34878D82A}">
                    <a16:rowId xmlns:a16="http://schemas.microsoft.com/office/drawing/2014/main" val="10005"/>
                  </a:ext>
                </a:extLst>
              </a:tr>
            </a:tbl>
          </a:graphicData>
        </a:graphic>
      </p:graphicFrame>
      <p:grpSp>
        <p:nvGrpSpPr>
          <p:cNvPr id="18" name="Group 17"/>
          <p:cNvGrpSpPr/>
          <p:nvPr/>
        </p:nvGrpSpPr>
        <p:grpSpPr>
          <a:xfrm>
            <a:off x="10087569" y="5281163"/>
            <a:ext cx="2160000" cy="1107011"/>
            <a:chOff x="10087569" y="5581419"/>
            <a:chExt cx="2160000" cy="1107011"/>
          </a:xfrm>
        </p:grpSpPr>
        <p:grpSp>
          <p:nvGrpSpPr>
            <p:cNvPr id="9" name="Group 25"/>
            <p:cNvGrpSpPr/>
            <p:nvPr/>
          </p:nvGrpSpPr>
          <p:grpSpPr>
            <a:xfrm>
              <a:off x="10087569" y="5601379"/>
              <a:ext cx="2160000" cy="1087051"/>
              <a:chOff x="6634625" y="5655971"/>
              <a:chExt cx="2160000" cy="1087051"/>
            </a:xfrm>
          </p:grpSpPr>
          <p:cxnSp>
            <p:nvCxnSpPr>
              <p:cNvPr id="10" name="Straight Connector 9"/>
              <p:cNvCxnSpPr/>
              <p:nvPr/>
            </p:nvCxnSpPr>
            <p:spPr>
              <a:xfrm>
                <a:off x="6634625" y="6740997"/>
                <a:ext cx="216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23686" y="6448105"/>
                <a:ext cx="362607" cy="28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2" name="Rectangle 11"/>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3" name="Rectangle 12"/>
              <p:cNvSpPr/>
              <p:nvPr/>
            </p:nvSpPr>
            <p:spPr>
              <a:xfrm>
                <a:off x="8037756" y="5655971"/>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grpSp>
        <p:sp>
          <p:nvSpPr>
            <p:cNvPr id="15" name="TextBox 14"/>
            <p:cNvSpPr txBox="1"/>
            <p:nvPr/>
          </p:nvSpPr>
          <p:spPr>
            <a:xfrm>
              <a:off x="10650249" y="6336595"/>
              <a:ext cx="651641" cy="307777"/>
            </a:xfrm>
            <a:prstGeom prst="rect">
              <a:avLst/>
            </a:prstGeom>
            <a:noFill/>
          </p:spPr>
          <p:txBody>
            <a:bodyPr wrap="square" rtlCol="0">
              <a:spAutoFit/>
            </a:bodyPr>
            <a:lstStyle/>
            <a:p>
              <a:pPr algn="ctr"/>
              <a:r>
                <a:rPr lang="en-GB" sz="1400" dirty="0" smtClean="0"/>
                <a:t>0.11</a:t>
              </a:r>
              <a:endParaRPr lang="en-GB" sz="1400" dirty="0"/>
            </a:p>
          </p:txBody>
        </p:sp>
        <p:sp>
          <p:nvSpPr>
            <p:cNvPr id="16" name="TextBox 15"/>
            <p:cNvSpPr txBox="1"/>
            <p:nvPr/>
          </p:nvSpPr>
          <p:spPr>
            <a:xfrm>
              <a:off x="11007365" y="5581419"/>
              <a:ext cx="651641" cy="307777"/>
            </a:xfrm>
            <a:prstGeom prst="rect">
              <a:avLst/>
            </a:prstGeom>
            <a:noFill/>
          </p:spPr>
          <p:txBody>
            <a:bodyPr wrap="square" rtlCol="0">
              <a:spAutoFit/>
            </a:bodyPr>
            <a:lstStyle/>
            <a:p>
              <a:pPr algn="ctr"/>
              <a:r>
                <a:rPr lang="en-GB" sz="1400" dirty="0" smtClean="0"/>
                <a:t>0.44</a:t>
              </a:r>
              <a:endParaRPr lang="en-GB" sz="1400" dirty="0"/>
            </a:p>
          </p:txBody>
        </p:sp>
        <p:sp>
          <p:nvSpPr>
            <p:cNvPr id="17" name="TextBox 16"/>
            <p:cNvSpPr txBox="1"/>
            <p:nvPr/>
          </p:nvSpPr>
          <p:spPr>
            <a:xfrm>
              <a:off x="11378130" y="5583693"/>
              <a:ext cx="651641" cy="307777"/>
            </a:xfrm>
            <a:prstGeom prst="rect">
              <a:avLst/>
            </a:prstGeom>
            <a:noFill/>
          </p:spPr>
          <p:txBody>
            <a:bodyPr wrap="square" rtlCol="0">
              <a:spAutoFit/>
            </a:bodyPr>
            <a:lstStyle/>
            <a:p>
              <a:pPr algn="ctr"/>
              <a:r>
                <a:rPr lang="en-GB" sz="1400" dirty="0" smtClean="0"/>
                <a:t>0.44</a:t>
              </a:r>
              <a:endParaRPr lang="en-GB" sz="1400" dirty="0"/>
            </a:p>
          </p:txBody>
        </p:sp>
      </p:grpSp>
      <p:sp>
        <p:nvSpPr>
          <p:cNvPr id="19" name="TextBox 18"/>
          <p:cNvSpPr txBox="1"/>
          <p:nvPr/>
        </p:nvSpPr>
        <p:spPr>
          <a:xfrm>
            <a:off x="10720764" y="6366160"/>
            <a:ext cx="1539476" cy="307777"/>
          </a:xfrm>
          <a:prstGeom prst="rect">
            <a:avLst/>
          </a:prstGeom>
          <a:noFill/>
        </p:spPr>
        <p:txBody>
          <a:bodyPr wrap="square" rtlCol="0">
            <a:spAutoFit/>
          </a:bodyPr>
          <a:lstStyle/>
          <a:p>
            <a:pPr algn="ctr"/>
            <a:r>
              <a:rPr lang="en-GB" sz="1400" dirty="0" smtClean="0"/>
              <a:t>10     20    30    40 </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4"/>
                </a:solidFill>
                <a:effectLst/>
                <a:uLnTx/>
                <a:uFillTx/>
                <a:latin typeface="+mn-lt"/>
                <a:ea typeface="+mn-ea"/>
                <a:cs typeface="+mn-cs"/>
              </a:rPr>
              <a:t>Example </a:t>
            </a:r>
            <a:r>
              <a:rPr lang="en-US" sz="2800" b="1" dirty="0" smtClean="0">
                <a:solidFill>
                  <a:schemeClr val="accent4"/>
                </a:solidFill>
              </a:rPr>
              <a:t>3 </a:t>
            </a:r>
            <a:r>
              <a:rPr lang="en-US" sz="2800" dirty="0" smtClean="0"/>
              <a:t> </a:t>
            </a:r>
          </a:p>
          <a:p>
            <a:pPr>
              <a:lnSpc>
                <a:spcPct val="90000"/>
              </a:lnSpc>
              <a:spcBef>
                <a:spcPts val="1000"/>
              </a:spcBef>
              <a:defRPr/>
            </a:pPr>
            <a:r>
              <a:rPr lang="en-US" sz="2400" dirty="0" smtClean="0"/>
              <a:t>The gross income/year = </a:t>
            </a:r>
            <a:r>
              <a:rPr lang="en-US" sz="2400" b="1" dirty="0">
                <a:solidFill>
                  <a:schemeClr val="accent3"/>
                </a:solidFill>
              </a:rPr>
              <a:t>selling price/unit (S</a:t>
            </a:r>
            <a:r>
              <a:rPr lang="en-US" sz="2400" b="1" dirty="0" smtClean="0">
                <a:solidFill>
                  <a:schemeClr val="accent3"/>
                </a:solidFill>
              </a:rPr>
              <a:t>) </a:t>
            </a:r>
            <a:r>
              <a:rPr lang="en-US" sz="2400" dirty="0" smtClean="0"/>
              <a:t>x </a:t>
            </a:r>
            <a:r>
              <a:rPr lang="en-US" sz="2400" b="1" dirty="0" smtClean="0">
                <a:solidFill>
                  <a:schemeClr val="accent1"/>
                </a:solidFill>
              </a:rPr>
              <a:t>sales/year(D)</a:t>
            </a:r>
            <a:r>
              <a:rPr lang="en-US" sz="2400" dirty="0" smtClean="0"/>
              <a:t>.</a:t>
            </a:r>
          </a:p>
          <a:p>
            <a:pPr>
              <a:lnSpc>
                <a:spcPct val="90000"/>
              </a:lnSpc>
              <a:spcBef>
                <a:spcPts val="1000"/>
              </a:spcBef>
              <a:defRPr/>
            </a:pPr>
            <a:r>
              <a:rPr lang="en-US" sz="2400" dirty="0" smtClean="0"/>
              <a:t>In general, as the selling price decreases, sales increase (</a:t>
            </a:r>
            <a:r>
              <a:rPr lang="en-US" sz="2400" b="1" dirty="0" smtClean="0"/>
              <a:t>dependent variables</a:t>
            </a:r>
            <a:r>
              <a:rPr lang="en-US" sz="2400" dirty="0" smtClean="0"/>
              <a:t>). Calculate the gross income assuming</a:t>
            </a:r>
            <a:r>
              <a:rPr lang="en-US" sz="2800" dirty="0" smtClean="0"/>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5532089" y="2909070"/>
            <a:ext cx="6044541" cy="1653786"/>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sz="2400" dirty="0" smtClean="0"/>
              <a:t>the distributions bellow</a:t>
            </a:r>
          </a:p>
          <a:p>
            <a:pPr marL="228600" indent="-228600">
              <a:lnSpc>
                <a:spcPct val="90000"/>
              </a:lnSpc>
              <a:spcBef>
                <a:spcPts val="1000"/>
              </a:spcBef>
              <a:buFont typeface="Arial" panose="020B0604020202020204" pitchFamily="34" charset="0"/>
              <a:buChar char="•"/>
              <a:defRPr/>
            </a:pPr>
            <a:r>
              <a:rPr lang="en-US" sz="2400" dirty="0" smtClean="0"/>
              <a:t>the random number for sales (D) = 73 and</a:t>
            </a:r>
          </a:p>
          <a:p>
            <a:pPr marL="228600" indent="-228600">
              <a:lnSpc>
                <a:spcPct val="90000"/>
              </a:lnSpc>
              <a:spcBef>
                <a:spcPts val="1000"/>
              </a:spcBef>
              <a:buFont typeface="Arial" panose="020B0604020202020204" pitchFamily="34" charset="0"/>
              <a:buChar char="•"/>
              <a:defRPr/>
            </a:pPr>
            <a:r>
              <a:rPr lang="en-US" sz="2400" dirty="0" smtClean="0"/>
              <a:t>the random number for selling price (S) = 22</a:t>
            </a:r>
          </a:p>
          <a:p>
            <a:endParaRPr lang="pt-PT" sz="2000" dirty="0"/>
          </a:p>
        </p:txBody>
      </p:sp>
      <p:sp>
        <p:nvSpPr>
          <p:cNvPr id="23" name="TextBox 22"/>
          <p:cNvSpPr txBox="1"/>
          <p:nvPr/>
        </p:nvSpPr>
        <p:spPr>
          <a:xfrm>
            <a:off x="6568980" y="6341692"/>
            <a:ext cx="1212564" cy="369332"/>
          </a:xfrm>
          <a:prstGeom prst="rect">
            <a:avLst/>
          </a:prstGeom>
          <a:noFill/>
        </p:spPr>
        <p:txBody>
          <a:bodyPr wrap="square" rtlCol="0">
            <a:spAutoFit/>
          </a:bodyPr>
          <a:lstStyle/>
          <a:p>
            <a:r>
              <a:rPr lang="en-GB" b="1" dirty="0" smtClean="0">
                <a:solidFill>
                  <a:schemeClr val="accent1"/>
                </a:solidFill>
              </a:rPr>
              <a:t>Units/year</a:t>
            </a:r>
            <a:endParaRPr lang="en-GB" b="1" dirty="0">
              <a:solidFill>
                <a:schemeClr val="accent1"/>
              </a:solidFill>
            </a:endParaRPr>
          </a:p>
        </p:txBody>
      </p:sp>
      <p:sp>
        <p:nvSpPr>
          <p:cNvPr id="24" name="TextBox 23"/>
          <p:cNvSpPr txBox="1"/>
          <p:nvPr/>
        </p:nvSpPr>
        <p:spPr>
          <a:xfrm>
            <a:off x="484959" y="6341692"/>
            <a:ext cx="1991710" cy="369332"/>
          </a:xfrm>
          <a:prstGeom prst="rect">
            <a:avLst/>
          </a:prstGeom>
          <a:noFill/>
        </p:spPr>
        <p:txBody>
          <a:bodyPr wrap="square" rtlCol="0">
            <a:spAutoFit/>
          </a:bodyPr>
          <a:lstStyle/>
          <a:p>
            <a:pPr algn="ctr"/>
            <a:r>
              <a:rPr lang="en-GB" b="1" dirty="0" smtClean="0">
                <a:solidFill>
                  <a:schemeClr val="accent3"/>
                </a:solidFill>
              </a:rPr>
              <a:t>€/unit</a:t>
            </a:r>
            <a:endParaRPr lang="en-GB" b="1" dirty="0">
              <a:solidFill>
                <a:schemeClr val="accent3"/>
              </a:solidFill>
            </a:endParaRPr>
          </a:p>
        </p:txBody>
      </p:sp>
      <p:pic>
        <p:nvPicPr>
          <p:cNvPr id="5" name="Picture 4"/>
          <p:cNvPicPr>
            <a:picLocks noChangeAspect="1"/>
          </p:cNvPicPr>
          <p:nvPr/>
        </p:nvPicPr>
        <p:blipFill>
          <a:blip r:embed="rId2"/>
          <a:stretch>
            <a:fillRect/>
          </a:stretch>
        </p:blipFill>
        <p:spPr>
          <a:xfrm>
            <a:off x="493471" y="4901184"/>
            <a:ext cx="11132034" cy="1462817"/>
          </a:xfrm>
          <a:prstGeom prst="rect">
            <a:avLst/>
          </a:prstGeom>
        </p:spPr>
      </p:pic>
      <p:sp>
        <p:nvSpPr>
          <p:cNvPr id="27" name="TextBox 26"/>
          <p:cNvSpPr txBox="1"/>
          <p:nvPr/>
        </p:nvSpPr>
        <p:spPr>
          <a:xfrm>
            <a:off x="667933" y="3392488"/>
            <a:ext cx="4681182" cy="1641988"/>
          </a:xfrm>
          <a:prstGeom prst="rect">
            <a:avLst/>
          </a:prstGeom>
          <a:noFill/>
        </p:spPr>
        <p:txBody>
          <a:bodyPr wrap="square" rtlCol="0">
            <a:spAutoFit/>
          </a:bodyPr>
          <a:lstStyle/>
          <a:p>
            <a:pPr marL="835025" lvl="1" indent="-514350">
              <a:lnSpc>
                <a:spcPct val="90000"/>
              </a:lnSpc>
              <a:spcBef>
                <a:spcPts val="500"/>
              </a:spcBef>
              <a:buClr>
                <a:schemeClr val="accent4"/>
              </a:buClr>
              <a:buSzPct val="100000"/>
              <a:buFont typeface="+mj-lt"/>
              <a:buAutoNum type="arabicPeriod"/>
              <a:defRPr/>
            </a:pPr>
            <a:r>
              <a:rPr lang="en-US" sz="2000" dirty="0" smtClean="0"/>
              <a:t>Set up probability distributions</a:t>
            </a:r>
          </a:p>
          <a:p>
            <a:pPr marL="835025" lvl="1" indent="-514350">
              <a:lnSpc>
                <a:spcPct val="90000"/>
              </a:lnSpc>
              <a:spcBef>
                <a:spcPts val="500"/>
              </a:spcBef>
              <a:buClr>
                <a:schemeClr val="accent4"/>
              </a:buClr>
              <a:buSzPct val="100000"/>
              <a:buFont typeface="+mj-lt"/>
              <a:buAutoNum type="arabicPeriod"/>
              <a:defRPr/>
            </a:pPr>
            <a:endParaRPr lang="en-US" sz="800" dirty="0" smtClean="0"/>
          </a:p>
          <a:p>
            <a:pPr marL="835025" lvl="1" indent="-514350">
              <a:lnSpc>
                <a:spcPct val="90000"/>
              </a:lnSpc>
              <a:spcBef>
                <a:spcPts val="500"/>
              </a:spcBef>
              <a:buClr>
                <a:schemeClr val="accent4"/>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4"/>
              </a:buClr>
              <a:buSzPct val="100000"/>
              <a:buFont typeface="+mj-lt"/>
              <a:buAutoNum type="arabicPeriod"/>
              <a:defRPr/>
            </a:pPr>
            <a:endParaRPr lang="en-US" sz="1000" dirty="0" smtClean="0"/>
          </a:p>
          <a:p>
            <a:pPr>
              <a:buClr>
                <a:schemeClr val="accent2"/>
              </a:buClr>
            </a:pPr>
            <a:endParaRPr lang="pt-PT"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4"/>
                </a:solidFill>
                <a:effectLst/>
                <a:uLnTx/>
                <a:uFillTx/>
                <a:latin typeface="+mn-lt"/>
                <a:ea typeface="+mn-ea"/>
                <a:cs typeface="+mn-cs"/>
              </a:rPr>
              <a:t>Example </a:t>
            </a:r>
            <a:r>
              <a:rPr lang="en-US" sz="2800" b="1" dirty="0" smtClean="0">
                <a:solidFill>
                  <a:schemeClr val="accent4"/>
                </a:solidFill>
              </a:rPr>
              <a:t>3 </a:t>
            </a:r>
            <a:r>
              <a:rPr lang="en-US" sz="2800" dirty="0" smtClean="0"/>
              <a:t>– </a:t>
            </a:r>
            <a:r>
              <a:rPr lang="en-US" sz="2400" dirty="0" smtClean="0"/>
              <a:t>The gross income/year = </a:t>
            </a:r>
            <a:r>
              <a:rPr lang="en-US" sz="2400" b="1" dirty="0" smtClean="0">
                <a:solidFill>
                  <a:schemeClr val="accent1"/>
                </a:solidFill>
              </a:rPr>
              <a:t>sales/year (D)</a:t>
            </a:r>
            <a:r>
              <a:rPr lang="en-US" sz="2400" dirty="0" smtClean="0"/>
              <a:t> x </a:t>
            </a:r>
            <a:r>
              <a:rPr lang="en-US" sz="2400" b="1" dirty="0" smtClean="0">
                <a:solidFill>
                  <a:schemeClr val="accent3"/>
                </a:solidFill>
              </a:rPr>
              <a:t>selling price/unit (S)</a:t>
            </a:r>
            <a:r>
              <a:rPr lang="en-US" sz="2400" dirty="0" smtClean="0"/>
              <a:t>. In general, as the selling price decreases, sales increase (</a:t>
            </a:r>
            <a:r>
              <a:rPr lang="en-US" sz="2400" b="1" dirty="0" smtClean="0"/>
              <a:t>dependent variables</a:t>
            </a:r>
            <a:r>
              <a:rPr lang="en-US" sz="2400" dirty="0" smtClean="0"/>
              <a:t>). Calculate the gross income assuming: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819397" y="2636322"/>
            <a:ext cx="6044541" cy="1570686"/>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sz="2200" dirty="0" smtClean="0"/>
              <a:t>the distributions bellow</a:t>
            </a:r>
          </a:p>
          <a:p>
            <a:pPr marL="228600" indent="-228600">
              <a:lnSpc>
                <a:spcPct val="90000"/>
              </a:lnSpc>
              <a:spcBef>
                <a:spcPts val="1000"/>
              </a:spcBef>
              <a:buFont typeface="Arial" panose="020B0604020202020204" pitchFamily="34" charset="0"/>
              <a:buChar char="•"/>
              <a:defRPr/>
            </a:pPr>
            <a:r>
              <a:rPr lang="en-US" sz="2200" dirty="0" smtClean="0"/>
              <a:t>the random number for </a:t>
            </a:r>
            <a:r>
              <a:rPr lang="en-US" sz="2200" dirty="0" smtClean="0">
                <a:solidFill>
                  <a:schemeClr val="accent1"/>
                </a:solidFill>
              </a:rPr>
              <a:t>sales (D)</a:t>
            </a:r>
            <a:r>
              <a:rPr lang="en-US" sz="2200" dirty="0" smtClean="0"/>
              <a:t> = </a:t>
            </a:r>
            <a:r>
              <a:rPr lang="en-US" sz="2200" b="1" dirty="0" smtClean="0"/>
              <a:t>73</a:t>
            </a:r>
            <a:r>
              <a:rPr lang="en-US" sz="2200" dirty="0" smtClean="0"/>
              <a:t> </a:t>
            </a:r>
          </a:p>
          <a:p>
            <a:pPr marL="228600" indent="-228600">
              <a:lnSpc>
                <a:spcPct val="90000"/>
              </a:lnSpc>
              <a:spcBef>
                <a:spcPts val="1000"/>
              </a:spcBef>
              <a:buFont typeface="Arial" panose="020B0604020202020204" pitchFamily="34" charset="0"/>
              <a:buChar char="•"/>
              <a:defRPr/>
            </a:pPr>
            <a:r>
              <a:rPr lang="en-US" sz="2200" dirty="0" smtClean="0"/>
              <a:t>the random number for </a:t>
            </a:r>
            <a:r>
              <a:rPr lang="en-US" sz="2200" dirty="0" smtClean="0">
                <a:solidFill>
                  <a:schemeClr val="accent3"/>
                </a:solidFill>
              </a:rPr>
              <a:t>selling price (S) </a:t>
            </a:r>
            <a:r>
              <a:rPr lang="en-US" sz="2200" dirty="0" smtClean="0"/>
              <a:t>=</a:t>
            </a:r>
            <a:r>
              <a:rPr lang="en-US" sz="2200" b="1" dirty="0" smtClean="0"/>
              <a:t>22</a:t>
            </a:r>
          </a:p>
          <a:p>
            <a:endParaRPr lang="pt-PT" sz="2000" dirty="0"/>
          </a:p>
        </p:txBody>
      </p:sp>
      <p:graphicFrame>
        <p:nvGraphicFramePr>
          <p:cNvPr id="8" name="Table 7"/>
          <p:cNvGraphicFramePr>
            <a:graphicFrameLocks noGrp="1"/>
          </p:cNvGraphicFramePr>
          <p:nvPr>
            <p:extLst>
              <p:ext uri="{D42A27DB-BD31-4B8C-83A1-F6EECF244321}">
                <p14:modId xmlns:p14="http://schemas.microsoft.com/office/powerpoint/2010/main" val="3903237084"/>
              </p:ext>
            </p:extLst>
          </p:nvPr>
        </p:nvGraphicFramePr>
        <p:xfrm>
          <a:off x="568657" y="4481180"/>
          <a:ext cx="5527343" cy="1345319"/>
        </p:xfrm>
        <a:graphic>
          <a:graphicData uri="http://schemas.openxmlformats.org/drawingml/2006/table">
            <a:tbl>
              <a:tblPr>
                <a:tableStyleId>{E269D01E-BC32-4049-B463-5C60D7B0CCD2}</a:tableStyleId>
              </a:tblPr>
              <a:tblGrid>
                <a:gridCol w="982638">
                  <a:extLst>
                    <a:ext uri="{9D8B030D-6E8A-4147-A177-3AD203B41FA5}">
                      <a16:colId xmlns:a16="http://schemas.microsoft.com/office/drawing/2014/main" val="20000"/>
                    </a:ext>
                  </a:extLst>
                </a:gridCol>
                <a:gridCol w="1002602">
                  <a:extLst>
                    <a:ext uri="{9D8B030D-6E8A-4147-A177-3AD203B41FA5}">
                      <a16:colId xmlns:a16="http://schemas.microsoft.com/office/drawing/2014/main" val="20001"/>
                    </a:ext>
                  </a:extLst>
                </a:gridCol>
                <a:gridCol w="2227997">
                  <a:extLst>
                    <a:ext uri="{9D8B030D-6E8A-4147-A177-3AD203B41FA5}">
                      <a16:colId xmlns:a16="http://schemas.microsoft.com/office/drawing/2014/main" val="20002"/>
                    </a:ext>
                  </a:extLst>
                </a:gridCol>
                <a:gridCol w="1314106">
                  <a:extLst>
                    <a:ext uri="{9D8B030D-6E8A-4147-A177-3AD203B41FA5}">
                      <a16:colId xmlns:a16="http://schemas.microsoft.com/office/drawing/2014/main" val="20003"/>
                    </a:ext>
                  </a:extLst>
                </a:gridCol>
              </a:tblGrid>
              <a:tr h="369959">
                <a:tc>
                  <a:txBody>
                    <a:bodyPr/>
                    <a:lstStyle/>
                    <a:p>
                      <a:pPr algn="ctr" fontAlgn="b"/>
                      <a:r>
                        <a:rPr lang="pt-PT" sz="1600" u="none" strike="noStrike" dirty="0">
                          <a:effectLst/>
                        </a:rPr>
                        <a:t>S</a:t>
                      </a:r>
                      <a:endParaRPr lang="pt-PT" sz="1600" b="0" i="0" u="none" strike="noStrike" dirty="0">
                        <a:solidFill>
                          <a:srgbClr val="000000"/>
                        </a:solidFill>
                        <a:effectLst/>
                        <a:latin typeface="Calibri"/>
                      </a:endParaRPr>
                    </a:p>
                  </a:txBody>
                  <a:tcPr marL="0" marR="0" marT="0" marB="0" anchor="ctr">
                    <a:solidFill>
                      <a:schemeClr val="accent3">
                        <a:lumMod val="75000"/>
                      </a:schemeClr>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3">
                        <a:lumMod val="75000"/>
                      </a:schemeClr>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3">
                        <a:lumMod val="75000"/>
                      </a:schemeClr>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67359">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solidFill>
                            <a:schemeClr val="accent6"/>
                          </a:solidFill>
                          <a:effectLst/>
                        </a:rPr>
                        <a:t>0.1</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solidFill>
                            <a:schemeClr val="accent6"/>
                          </a:solidFill>
                          <a:effectLst/>
                        </a:rPr>
                        <a:t>0.1</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a:solidFill>
                            <a:schemeClr val="accent6"/>
                          </a:solidFill>
                          <a:effectLst/>
                        </a:rPr>
                        <a:t>0 - 9</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1"/>
                  </a:ext>
                </a:extLst>
              </a:tr>
              <a:tr h="167359">
                <a:tc>
                  <a:txBody>
                    <a:bodyPr/>
                    <a:lstStyle/>
                    <a:p>
                      <a:pPr algn="ctr" fontAlgn="b"/>
                      <a:r>
                        <a:rPr lang="pt-PT" sz="1600" u="none" strike="noStrike">
                          <a:solidFill>
                            <a:schemeClr val="accent6"/>
                          </a:solidFill>
                          <a:effectLst/>
                        </a:rPr>
                        <a:t>1.5</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a:solidFill>
                            <a:schemeClr val="accent6"/>
                          </a:solidFill>
                          <a:effectLst/>
                        </a:rPr>
                        <a:t>0.3</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0.4</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10 - 39</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2"/>
                  </a:ext>
                </a:extLst>
              </a:tr>
              <a:tr h="167359">
                <a:tc>
                  <a:txBody>
                    <a:bodyPr/>
                    <a:lstStyle/>
                    <a:p>
                      <a:pPr algn="ctr" fontAlgn="b"/>
                      <a:r>
                        <a:rPr lang="pt-PT" sz="1600" u="none" strike="noStrike">
                          <a:solidFill>
                            <a:schemeClr val="accent6"/>
                          </a:solidFill>
                          <a:effectLst/>
                        </a:rPr>
                        <a:t>2</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a:solidFill>
                            <a:schemeClr val="accent6"/>
                          </a:solidFill>
                          <a:effectLst/>
                        </a:rPr>
                        <a:t>0.4</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a:solidFill>
                            <a:schemeClr val="accent6"/>
                          </a:solidFill>
                          <a:effectLst/>
                        </a:rPr>
                        <a:t>0.8</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solidFill>
                            <a:schemeClr val="accent6"/>
                          </a:solidFill>
                          <a:effectLst/>
                        </a:rPr>
                        <a:t>40 - 79</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3"/>
                  </a:ext>
                </a:extLst>
              </a:tr>
              <a:tr h="167359">
                <a:tc>
                  <a:txBody>
                    <a:bodyPr/>
                    <a:lstStyle/>
                    <a:p>
                      <a:pPr algn="ctr" fontAlgn="b"/>
                      <a:r>
                        <a:rPr lang="pt-PT" sz="1600" u="none" strike="noStrike">
                          <a:solidFill>
                            <a:schemeClr val="accent6"/>
                          </a:solidFill>
                          <a:effectLst/>
                        </a:rPr>
                        <a:t>2.5</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a:solidFill>
                            <a:schemeClr val="accent6"/>
                          </a:solidFill>
                          <a:effectLst/>
                        </a:rPr>
                        <a:t>0.2</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80 - 99</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4"/>
                  </a:ext>
                </a:extLst>
              </a:tr>
            </a:tbl>
          </a:graphicData>
        </a:graphic>
      </p:graphicFrame>
      <p:sp>
        <p:nvSpPr>
          <p:cNvPr id="9" name="Rectangle 8"/>
          <p:cNvSpPr/>
          <p:nvPr/>
        </p:nvSpPr>
        <p:spPr>
          <a:xfrm>
            <a:off x="4926842" y="5049675"/>
            <a:ext cx="955343" cy="3002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07927" y="6188778"/>
            <a:ext cx="3728457" cy="369332"/>
          </a:xfrm>
          <a:prstGeom prst="rect">
            <a:avLst/>
          </a:prstGeom>
        </p:spPr>
        <p:txBody>
          <a:bodyPr wrap="none">
            <a:spAutoFit/>
          </a:bodyPr>
          <a:lstStyle/>
          <a:p>
            <a:r>
              <a:rPr lang="en-US" dirty="0"/>
              <a:t>gross income/year = </a:t>
            </a:r>
            <a:r>
              <a:rPr lang="en-US" b="1" dirty="0" smtClean="0">
                <a:solidFill>
                  <a:schemeClr val="accent1"/>
                </a:solidFill>
              </a:rPr>
              <a:t>170 </a:t>
            </a:r>
            <a:r>
              <a:rPr lang="en-US" dirty="0" smtClean="0"/>
              <a:t>x </a:t>
            </a:r>
            <a:r>
              <a:rPr lang="en-US" b="1" dirty="0" smtClean="0">
                <a:solidFill>
                  <a:schemeClr val="accent3"/>
                </a:solidFill>
              </a:rPr>
              <a:t>1.5 </a:t>
            </a:r>
            <a:r>
              <a:rPr lang="en-US" b="1" dirty="0" smtClean="0"/>
              <a:t>= 255 €</a:t>
            </a:r>
            <a:endParaRPr lang="en-GB" dirty="0"/>
          </a:p>
        </p:txBody>
      </p:sp>
      <p:sp>
        <p:nvSpPr>
          <p:cNvPr id="11" name="Oval 10"/>
          <p:cNvSpPr/>
          <p:nvPr/>
        </p:nvSpPr>
        <p:spPr>
          <a:xfrm>
            <a:off x="887104" y="5049675"/>
            <a:ext cx="341194" cy="300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Elbow Connector 15"/>
          <p:cNvCxnSpPr/>
          <p:nvPr/>
        </p:nvCxnSpPr>
        <p:spPr>
          <a:xfrm flipV="1">
            <a:off x="1050756" y="3471775"/>
            <a:ext cx="5363693" cy="1593243"/>
          </a:xfrm>
          <a:prstGeom prst="bentConnector3">
            <a:avLst>
              <a:gd name="adj1" fmla="val 902"/>
            </a:avLst>
          </a:prstGeom>
          <a:ln w="28575">
            <a:solidFill>
              <a:srgbClr val="CC6600"/>
            </a:solidFill>
            <a:headEnd type="non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17" name="Rectangle 16"/>
          <p:cNvSpPr/>
          <p:nvPr/>
        </p:nvSpPr>
        <p:spPr>
          <a:xfrm>
            <a:off x="10784007" y="4290108"/>
            <a:ext cx="955343" cy="3002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693341" y="4290107"/>
            <a:ext cx="432000" cy="32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494474" y="3771474"/>
            <a:ext cx="4681182" cy="571951"/>
          </a:xfrm>
          <a:prstGeom prst="rect">
            <a:avLst/>
          </a:prstGeom>
          <a:noFill/>
        </p:spPr>
        <p:txBody>
          <a:bodyPr wrap="square" rtlCol="0">
            <a:spAutoFit/>
          </a:bodyPr>
          <a:lstStyle/>
          <a:p>
            <a:pPr marL="835025" lvl="1" indent="-514350">
              <a:lnSpc>
                <a:spcPct val="90000"/>
              </a:lnSpc>
              <a:spcBef>
                <a:spcPts val="500"/>
              </a:spcBef>
              <a:buClr>
                <a:schemeClr val="accent4"/>
              </a:buClr>
              <a:buSzPct val="100000"/>
              <a:buFont typeface="+mj-lt"/>
              <a:buAutoNum type="arabicPeriod"/>
              <a:defRPr/>
            </a:pPr>
            <a:endParaRPr lang="en-US" sz="1000" dirty="0" smtClean="0"/>
          </a:p>
          <a:p>
            <a:pPr marL="835025" lvl="1" indent="-514350">
              <a:lnSpc>
                <a:spcPct val="90000"/>
              </a:lnSpc>
              <a:spcBef>
                <a:spcPts val="500"/>
              </a:spcBef>
              <a:buClr>
                <a:schemeClr val="accent4"/>
              </a:buClr>
              <a:buSzPct val="100000"/>
              <a:buFont typeface="+mj-lt"/>
              <a:buAutoNum type="arabicPeriod" startAt="3"/>
              <a:defRPr/>
            </a:pPr>
            <a:r>
              <a:rPr lang="en-US" sz="2000" dirty="0" smtClean="0"/>
              <a:t>Establish an interval and simulate</a:t>
            </a:r>
            <a:endParaRPr lang="pt-PT" dirty="0"/>
          </a:p>
        </p:txBody>
      </p:sp>
      <p:graphicFrame>
        <p:nvGraphicFramePr>
          <p:cNvPr id="3" name="Table 2"/>
          <p:cNvGraphicFramePr>
            <a:graphicFrameLocks noGrp="1"/>
          </p:cNvGraphicFramePr>
          <p:nvPr>
            <p:extLst>
              <p:ext uri="{D42A27DB-BD31-4B8C-83A1-F6EECF244321}">
                <p14:modId xmlns:p14="http://schemas.microsoft.com/office/powerpoint/2010/main" val="1337977190"/>
              </p:ext>
            </p:extLst>
          </p:nvPr>
        </p:nvGraphicFramePr>
        <p:xfrm>
          <a:off x="6452357" y="2325649"/>
          <a:ext cx="5527343" cy="4145280"/>
        </p:xfrm>
        <a:graphic>
          <a:graphicData uri="http://schemas.openxmlformats.org/drawingml/2006/table">
            <a:tbl>
              <a:tblPr>
                <a:tableStyleId>{E269D01E-BC32-4049-B463-5C60D7B0CCD2}</a:tableStyleId>
              </a:tblPr>
              <a:tblGrid>
                <a:gridCol w="982638">
                  <a:extLst>
                    <a:ext uri="{9D8B030D-6E8A-4147-A177-3AD203B41FA5}">
                      <a16:colId xmlns:a16="http://schemas.microsoft.com/office/drawing/2014/main" val="20000"/>
                    </a:ext>
                  </a:extLst>
                </a:gridCol>
                <a:gridCol w="1002602">
                  <a:extLst>
                    <a:ext uri="{9D8B030D-6E8A-4147-A177-3AD203B41FA5}">
                      <a16:colId xmlns:a16="http://schemas.microsoft.com/office/drawing/2014/main" val="20001"/>
                    </a:ext>
                  </a:extLst>
                </a:gridCol>
                <a:gridCol w="2227997">
                  <a:extLst>
                    <a:ext uri="{9D8B030D-6E8A-4147-A177-3AD203B41FA5}">
                      <a16:colId xmlns:a16="http://schemas.microsoft.com/office/drawing/2014/main" val="20002"/>
                    </a:ext>
                  </a:extLst>
                </a:gridCol>
                <a:gridCol w="1314106">
                  <a:extLst>
                    <a:ext uri="{9D8B030D-6E8A-4147-A177-3AD203B41FA5}">
                      <a16:colId xmlns:a16="http://schemas.microsoft.com/office/drawing/2014/main" val="20003"/>
                    </a:ext>
                  </a:extLst>
                </a:gridCol>
              </a:tblGrid>
              <a:tr h="201177">
                <a:tc>
                  <a:txBody>
                    <a:bodyPr/>
                    <a:lstStyle/>
                    <a:p>
                      <a:pPr algn="ctr" fontAlgn="b"/>
                      <a:r>
                        <a:rPr lang="pt-PT" sz="1600" u="none" strike="noStrike" dirty="0">
                          <a:effectLst/>
                        </a:rPr>
                        <a:t>D1</a:t>
                      </a:r>
                      <a:endParaRPr lang="pt-PT" sz="1600" b="0" i="0" u="none" strike="noStrike" dirty="0">
                        <a:solidFill>
                          <a:srgbClr val="000000"/>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00"/>
                  </a:ext>
                </a:extLst>
              </a:tr>
              <a:tr h="167359">
                <a:tc>
                  <a:txBody>
                    <a:bodyPr/>
                    <a:lstStyle/>
                    <a:p>
                      <a:pPr algn="ctr" fontAlgn="b"/>
                      <a:r>
                        <a:rPr lang="pt-PT" sz="1600" u="none" strike="noStrike" dirty="0">
                          <a:solidFill>
                            <a:schemeClr val="accent6"/>
                          </a:solidFill>
                          <a:effectLst/>
                        </a:rPr>
                        <a:t>180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0 - 29</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167359">
                <a:tc>
                  <a:txBody>
                    <a:bodyPr/>
                    <a:lstStyle/>
                    <a:p>
                      <a:pPr algn="ctr" fontAlgn="b"/>
                      <a:r>
                        <a:rPr lang="pt-PT" sz="1600" u="none" strike="noStrike">
                          <a:solidFill>
                            <a:schemeClr val="accent6"/>
                          </a:solidFill>
                          <a:effectLst/>
                        </a:rPr>
                        <a:t>190</a:t>
                      </a:r>
                      <a:endParaRPr lang="pt-PT" sz="1600" b="0" i="0" u="none" strike="noStrike">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0.8</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30 - 79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2"/>
                  </a:ext>
                </a:extLst>
              </a:tr>
              <a:tr h="167359">
                <a:tc>
                  <a:txBody>
                    <a:bodyPr/>
                    <a:lstStyle/>
                    <a:p>
                      <a:pPr algn="ctr" fontAlgn="b"/>
                      <a:r>
                        <a:rPr lang="pt-PT" sz="1600" u="none" strike="noStrike">
                          <a:solidFill>
                            <a:schemeClr val="accent6"/>
                          </a:solidFill>
                          <a:effectLst/>
                        </a:rPr>
                        <a:t>200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1</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80 - 99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167359">
                <a:tc>
                  <a:txBody>
                    <a:bodyPr/>
                    <a:lstStyle/>
                    <a:p>
                      <a:pPr algn="ctr" fontAlgn="b"/>
                      <a:r>
                        <a:rPr lang="pt-PT" sz="1600" u="none" strike="noStrike" dirty="0" smtClean="0">
                          <a:effectLst/>
                        </a:rPr>
                        <a:t>D1.5</a:t>
                      </a:r>
                      <a:endParaRPr lang="pt-PT" sz="1600" b="0" i="0" u="none" strike="noStrike" dirty="0">
                        <a:solidFill>
                          <a:srgbClr val="000000"/>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04"/>
                  </a:ext>
                </a:extLst>
              </a:tr>
              <a:tr h="0">
                <a:tc>
                  <a:txBody>
                    <a:bodyPr/>
                    <a:lstStyle/>
                    <a:p>
                      <a:pPr algn="ctr" fontAlgn="b"/>
                      <a:r>
                        <a:rPr lang="pt-PT" sz="1600" u="none" strike="noStrike" dirty="0">
                          <a:solidFill>
                            <a:schemeClr val="accent6"/>
                          </a:solidFill>
                          <a:effectLst/>
                        </a:rPr>
                        <a:t>150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0.25</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0.25</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 </a:t>
                      </a:r>
                      <a:r>
                        <a:rPr lang="pt-PT" sz="1600" u="none" strike="noStrike" dirty="0" smtClean="0">
                          <a:solidFill>
                            <a:schemeClr val="accent6"/>
                          </a:solidFill>
                          <a:effectLst/>
                        </a:rPr>
                        <a:t>– </a:t>
                      </a:r>
                      <a:r>
                        <a:rPr lang="pt-PT" sz="1600" u="none" strike="noStrike" dirty="0">
                          <a:solidFill>
                            <a:schemeClr val="accent6"/>
                          </a:solidFill>
                          <a:effectLst/>
                        </a:rPr>
                        <a:t>24</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5"/>
                  </a:ext>
                </a:extLst>
              </a:tr>
              <a:tr h="167359">
                <a:tc>
                  <a:txBody>
                    <a:bodyPr/>
                    <a:lstStyle/>
                    <a:p>
                      <a:pPr algn="ctr" fontAlgn="b"/>
                      <a:r>
                        <a:rPr lang="pt-PT" sz="1600" u="none" strike="noStrike" dirty="0">
                          <a:solidFill>
                            <a:schemeClr val="accent6"/>
                          </a:solidFill>
                          <a:effectLst/>
                        </a:rPr>
                        <a:t>160</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0.4</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0.65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25 - 64</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6"/>
                  </a:ext>
                </a:extLst>
              </a:tr>
              <a:tr h="167359">
                <a:tc>
                  <a:txBody>
                    <a:bodyPr/>
                    <a:lstStyle/>
                    <a:p>
                      <a:pPr algn="ctr" fontAlgn="b"/>
                      <a:r>
                        <a:rPr lang="pt-PT" sz="1600" u="none" strike="noStrike">
                          <a:solidFill>
                            <a:schemeClr val="accent6"/>
                          </a:solidFill>
                          <a:effectLst/>
                        </a:rPr>
                        <a:t>170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0.25</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65 - 89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7"/>
                  </a:ext>
                </a:extLst>
              </a:tr>
              <a:tr h="167359">
                <a:tc>
                  <a:txBody>
                    <a:bodyPr/>
                    <a:lstStyle/>
                    <a:p>
                      <a:pPr algn="ctr" fontAlgn="b"/>
                      <a:r>
                        <a:rPr lang="pt-PT" sz="1600" u="none" strike="noStrike">
                          <a:solidFill>
                            <a:schemeClr val="accent6"/>
                          </a:solidFill>
                          <a:effectLst/>
                        </a:rPr>
                        <a:t>180</a:t>
                      </a:r>
                      <a:endParaRPr lang="pt-PT" sz="1600" b="0" i="0" u="none" strike="noStrike">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a:solidFill>
                            <a:schemeClr val="accent6"/>
                          </a:solidFill>
                          <a:effectLst/>
                        </a:rPr>
                        <a:t>0.1</a:t>
                      </a:r>
                      <a:endParaRPr lang="pt-PT" sz="1600" b="0" i="0" u="none" strike="noStrike">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90 - 99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8"/>
                  </a:ext>
                </a:extLst>
              </a:tr>
              <a:tr h="167359">
                <a:tc>
                  <a:txBody>
                    <a:bodyPr/>
                    <a:lstStyle/>
                    <a:p>
                      <a:pPr algn="ctr" fontAlgn="b"/>
                      <a:r>
                        <a:rPr lang="pt-PT" sz="1600" u="none" strike="noStrike" dirty="0" smtClean="0">
                          <a:effectLst/>
                        </a:rPr>
                        <a:t>D2</a:t>
                      </a:r>
                      <a:endParaRPr lang="pt-PT" sz="1600" b="0" i="0" u="none" strike="noStrike" dirty="0">
                        <a:solidFill>
                          <a:srgbClr val="000000"/>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09"/>
                  </a:ext>
                </a:extLst>
              </a:tr>
              <a:tr h="167359">
                <a:tc>
                  <a:txBody>
                    <a:bodyPr/>
                    <a:lstStyle/>
                    <a:p>
                      <a:pPr algn="ctr" fontAlgn="b"/>
                      <a:r>
                        <a:rPr lang="pt-PT" sz="1600" u="none" strike="noStrike" dirty="0">
                          <a:solidFill>
                            <a:schemeClr val="accent6"/>
                          </a:solidFill>
                          <a:effectLst/>
                        </a:rPr>
                        <a:t>130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0 - 29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0"/>
                  </a:ext>
                </a:extLst>
              </a:tr>
              <a:tr h="167359">
                <a:tc>
                  <a:txBody>
                    <a:bodyPr/>
                    <a:lstStyle/>
                    <a:p>
                      <a:pPr algn="ctr" fontAlgn="b"/>
                      <a:r>
                        <a:rPr lang="pt-PT" sz="1600" u="none" strike="noStrike" dirty="0">
                          <a:solidFill>
                            <a:schemeClr val="accent6"/>
                          </a:solidFill>
                          <a:effectLst/>
                        </a:rPr>
                        <a:t>140</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0.6</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30 - 89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11"/>
                  </a:ext>
                </a:extLst>
              </a:tr>
              <a:tr h="167359">
                <a:tc>
                  <a:txBody>
                    <a:bodyPr/>
                    <a:lstStyle/>
                    <a:p>
                      <a:pPr algn="ctr" fontAlgn="b"/>
                      <a:r>
                        <a:rPr lang="pt-PT" sz="1600" u="none" strike="noStrike">
                          <a:solidFill>
                            <a:schemeClr val="accent6"/>
                          </a:solidFill>
                          <a:effectLst/>
                        </a:rPr>
                        <a:t>150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0.1</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90 - 99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2"/>
                  </a:ext>
                </a:extLst>
              </a:tr>
              <a:tr h="167359">
                <a:tc>
                  <a:txBody>
                    <a:bodyPr/>
                    <a:lstStyle/>
                    <a:p>
                      <a:pPr algn="ctr" fontAlgn="b"/>
                      <a:r>
                        <a:rPr lang="pt-PT" sz="1600" u="none" strike="noStrike" dirty="0" smtClean="0">
                          <a:effectLst/>
                        </a:rPr>
                        <a:t>D2.5</a:t>
                      </a: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13"/>
                  </a:ext>
                </a:extLst>
              </a:tr>
              <a:tr h="167359">
                <a:tc>
                  <a:txBody>
                    <a:bodyPr/>
                    <a:lstStyle/>
                    <a:p>
                      <a:pPr algn="ctr" fontAlgn="b"/>
                      <a:r>
                        <a:rPr lang="pt-PT" sz="1600" u="none" strike="noStrike" dirty="0">
                          <a:solidFill>
                            <a:schemeClr val="accent6"/>
                          </a:solidFill>
                          <a:effectLst/>
                        </a:rPr>
                        <a:t>110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0.25</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0.25</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0 - 24</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4"/>
                  </a:ext>
                </a:extLst>
              </a:tr>
              <a:tr h="167359">
                <a:tc>
                  <a:txBody>
                    <a:bodyPr/>
                    <a:lstStyle/>
                    <a:p>
                      <a:pPr algn="ctr" fontAlgn="b"/>
                      <a:r>
                        <a:rPr lang="pt-PT" sz="1600" u="none" strike="noStrike" dirty="0">
                          <a:solidFill>
                            <a:schemeClr val="accent6"/>
                          </a:solidFill>
                          <a:effectLst/>
                        </a:rPr>
                        <a:t>120</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0.75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25 - 74</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15"/>
                  </a:ext>
                </a:extLst>
              </a:tr>
              <a:tr h="167359">
                <a:tc>
                  <a:txBody>
                    <a:bodyPr/>
                    <a:lstStyle/>
                    <a:p>
                      <a:pPr algn="ctr" fontAlgn="b"/>
                      <a:r>
                        <a:rPr lang="pt-PT" sz="1600" u="none" strike="noStrike">
                          <a:solidFill>
                            <a:schemeClr val="accent6"/>
                          </a:solidFill>
                          <a:effectLst/>
                        </a:rPr>
                        <a:t>130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0.25</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75 - 99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30699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6" name="Rectangle 5"/>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6"/>
          <p:cNvGrpSpPr/>
          <p:nvPr/>
        </p:nvGrpSpPr>
        <p:grpSpPr>
          <a:xfrm>
            <a:off x="561474" y="4364553"/>
            <a:ext cx="2167289" cy="1826508"/>
            <a:chOff x="576067" y="4231463"/>
            <a:chExt cx="2167289" cy="1826508"/>
          </a:xfrm>
        </p:grpSpPr>
        <p:pic>
          <p:nvPicPr>
            <p:cNvPr id="8" name="Picture 7"/>
            <p:cNvPicPr>
              <a:picLocks noChangeAspect="1" noChangeArrowheads="1"/>
            </p:cNvPicPr>
            <p:nvPr/>
          </p:nvPicPr>
          <p:blipFill>
            <a:blip r:embed="rId3" cstate="print">
              <a:clrChange>
                <a:clrFrom>
                  <a:srgbClr val="FFFFFF"/>
                </a:clrFrom>
                <a:clrTo>
                  <a:srgbClr val="FFFFFF">
                    <a:alpha val="0"/>
                  </a:srgbClr>
                </a:clrTo>
              </a:clrChange>
            </a:blip>
            <a:srcRect l="13801" t="6632" r="16901" b="10000"/>
            <a:stretch>
              <a:fillRect/>
            </a:stretch>
          </p:blipFill>
          <p:spPr bwMode="auto">
            <a:xfrm>
              <a:off x="833103" y="4940955"/>
              <a:ext cx="1485594" cy="1117016"/>
            </a:xfrm>
            <a:prstGeom prst="rect">
              <a:avLst/>
            </a:prstGeom>
            <a:noFill/>
            <a:ln w="9525">
              <a:noFill/>
              <a:miter lim="800000"/>
              <a:headEnd/>
              <a:tailEnd/>
            </a:ln>
          </p:spPr>
        </p:pic>
        <p:sp>
          <p:nvSpPr>
            <p:cNvPr id="9" name="TextBox 8"/>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10" name="Rectangle 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1" name="TextBox 10"/>
          <p:cNvSpPr txBox="1"/>
          <p:nvPr/>
        </p:nvSpPr>
        <p:spPr>
          <a:xfrm>
            <a:off x="2775585" y="2318925"/>
            <a:ext cx="4566911" cy="1046440"/>
          </a:xfrm>
          <a:prstGeom prst="rect">
            <a:avLst/>
          </a:prstGeom>
          <a:noFill/>
        </p:spPr>
        <p:txBody>
          <a:bodyPr wrap="square" rtlCol="0">
            <a:spAutoFit/>
          </a:bodyPr>
          <a:lstStyle/>
          <a:p>
            <a:r>
              <a:rPr lang="en-US" b="1" i="1" dirty="0" smtClean="0">
                <a:solidFill>
                  <a:schemeClr val="accent3"/>
                </a:solidFill>
              </a:rPr>
              <a:t>279 NFI plots:</a:t>
            </a:r>
          </a:p>
          <a:p>
            <a:endParaRPr lang="en-US" sz="800" b="1" i="1" dirty="0">
              <a:solidFill>
                <a:schemeClr val="accent3"/>
              </a:solidFill>
            </a:endParaRPr>
          </a:p>
          <a:p>
            <a:r>
              <a:rPr lang="en-US" i="1" dirty="0" smtClean="0"/>
              <a:t>139 plots with S</a:t>
            </a:r>
          </a:p>
          <a:p>
            <a:r>
              <a:rPr lang="en-US" i="1" dirty="0" smtClean="0">
                <a:solidFill>
                  <a:srgbClr val="CC6600"/>
                </a:solidFill>
              </a:rPr>
              <a:t>137 plots without S</a:t>
            </a:r>
          </a:p>
        </p:txBody>
      </p:sp>
      <p:sp>
        <p:nvSpPr>
          <p:cNvPr id="12" name="TextBox 11"/>
          <p:cNvSpPr txBox="1"/>
          <p:nvPr/>
        </p:nvSpPr>
        <p:spPr>
          <a:xfrm>
            <a:off x="2742411" y="4364553"/>
            <a:ext cx="2014779" cy="1046440"/>
          </a:xfrm>
          <a:prstGeom prst="rect">
            <a:avLst/>
          </a:prstGeom>
          <a:noFill/>
        </p:spPr>
        <p:txBody>
          <a:bodyPr wrap="square" rtlCol="0">
            <a:spAutoFit/>
          </a:bodyPr>
          <a:lstStyle/>
          <a:p>
            <a:r>
              <a:rPr lang="en-US" b="1" i="1" dirty="0" smtClean="0">
                <a:solidFill>
                  <a:schemeClr val="accent3"/>
                </a:solidFill>
              </a:rPr>
              <a:t>69 NFI plots:</a:t>
            </a:r>
          </a:p>
          <a:p>
            <a:endParaRPr lang="en-US" sz="800" b="1" i="1" dirty="0">
              <a:solidFill>
                <a:schemeClr val="accent3"/>
              </a:solidFill>
            </a:endParaRPr>
          </a:p>
          <a:p>
            <a:r>
              <a:rPr lang="en-US" i="1" dirty="0" smtClean="0">
                <a:solidFill>
                  <a:srgbClr val="CC6600"/>
                </a:solidFill>
              </a:rPr>
              <a:t>Without S</a:t>
            </a:r>
            <a:endParaRPr lang="en-US" b="1" i="1" dirty="0">
              <a:solidFill>
                <a:srgbClr val="CC6600"/>
              </a:solidFill>
            </a:endParaRPr>
          </a:p>
          <a:p>
            <a:endParaRPr lang="en-US" i="1" dirty="0" smtClean="0"/>
          </a:p>
        </p:txBody>
      </p:sp>
      <p:sp>
        <p:nvSpPr>
          <p:cNvPr id="16" name="TextBox 15"/>
          <p:cNvSpPr txBox="1"/>
          <p:nvPr/>
        </p:nvSpPr>
        <p:spPr>
          <a:xfrm>
            <a:off x="5059040" y="1917729"/>
            <a:ext cx="7025480" cy="4893647"/>
          </a:xfrm>
          <a:prstGeom prst="rect">
            <a:avLst/>
          </a:prstGeom>
          <a:noFill/>
        </p:spPr>
        <p:txBody>
          <a:bodyPr wrap="square" rtlCol="0">
            <a:spAutoFit/>
          </a:bodyPr>
          <a:lstStyle/>
          <a:p>
            <a:pPr algn="ctr"/>
            <a:r>
              <a:rPr lang="en-US" i="1" dirty="0" smtClean="0">
                <a:solidFill>
                  <a:schemeClr val="accent1">
                    <a:lumMod val="75000"/>
                  </a:schemeClr>
                </a:solidFill>
              </a:rPr>
              <a:t>Site index can be seen as an indication of site productivity. It is calculated based on stand age and on the average height of the dominant trees in the stand. Growth is affected by productivity, thus in order to simulate the evolution of growth for each stand (here represented by each National Forest Inventory plot) all plots need to be assigned a S value.</a:t>
            </a:r>
          </a:p>
          <a:p>
            <a:endParaRPr lang="en-US" dirty="0"/>
          </a:p>
          <a:p>
            <a:r>
              <a:rPr lang="en-US" dirty="0" smtClean="0"/>
              <a:t>Suppose </a:t>
            </a:r>
            <a:r>
              <a:rPr lang="en-US" dirty="0"/>
              <a:t>you need to prepare inputs to run some eucalyptus simulations using </a:t>
            </a:r>
            <a:r>
              <a:rPr lang="en-US" dirty="0" smtClean="0"/>
              <a:t>StandsSIM.md </a:t>
            </a:r>
            <a:r>
              <a:rPr lang="en-US" dirty="0"/>
              <a:t>simulator. </a:t>
            </a:r>
            <a:endParaRPr lang="en-US" dirty="0" smtClean="0"/>
          </a:p>
          <a:p>
            <a:endParaRPr lang="en-US" sz="800" dirty="0"/>
          </a:p>
          <a:p>
            <a:r>
              <a:rPr lang="en-US" dirty="0" smtClean="0"/>
              <a:t>This </a:t>
            </a:r>
            <a:r>
              <a:rPr lang="en-US" dirty="0"/>
              <a:t>tool requires information about site index (S), but S estimates are not available for all NFI plots. </a:t>
            </a:r>
            <a:endParaRPr lang="en-US" dirty="0" smtClean="0"/>
          </a:p>
          <a:p>
            <a:endParaRPr lang="en-US" sz="800" dirty="0"/>
          </a:p>
          <a:p>
            <a:r>
              <a:rPr lang="en-US" dirty="0" smtClean="0"/>
              <a:t>The </a:t>
            </a:r>
            <a:r>
              <a:rPr lang="en-US" dirty="0"/>
              <a:t>data in spreadsheet </a:t>
            </a:r>
            <a:r>
              <a:rPr lang="en-US" dirty="0" smtClean="0"/>
              <a:t>Ex_4 </a:t>
            </a:r>
            <a:r>
              <a:rPr lang="en-US" dirty="0"/>
              <a:t>shows that only 139 of the 348 plots have been assigned an S value</a:t>
            </a:r>
            <a:r>
              <a:rPr lang="en-US" dirty="0" smtClean="0"/>
              <a:t>.</a:t>
            </a:r>
          </a:p>
          <a:p>
            <a:endParaRPr lang="pt-PT" sz="800" dirty="0"/>
          </a:p>
          <a:p>
            <a:r>
              <a:rPr lang="en-US" dirty="0"/>
              <a:t>Use plots with S to build the distribution of NFI plots by S class and using Monte Carlo simulation assign S values to the remaining plots taking into consideration that </a:t>
            </a:r>
            <a:r>
              <a:rPr lang="en-US" b="1" dirty="0"/>
              <a:t>S values lower than 8 and greater than 26 are </a:t>
            </a:r>
            <a:r>
              <a:rPr lang="en-US" b="1" dirty="0" smtClean="0"/>
              <a:t>to be disregarded</a:t>
            </a:r>
            <a:r>
              <a:rPr lang="en-US" dirty="0" smtClean="0"/>
              <a:t>. </a:t>
            </a:r>
            <a:r>
              <a:rPr lang="en-US" dirty="0"/>
              <a:t>Consider S classes with range=1	</a:t>
            </a:r>
            <a:endParaRPr lang="pt-PT" dirty="0"/>
          </a:p>
        </p:txBody>
      </p:sp>
    </p:spTree>
    <p:extLst>
      <p:ext uri="{BB962C8B-B14F-4D97-AF65-F5344CB8AC3E}">
        <p14:creationId xmlns:p14="http://schemas.microsoft.com/office/powerpoint/2010/main" val="1468734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99616"/>
            <a:ext cx="10515600" cy="4677347"/>
          </a:xfrm>
        </p:spPr>
        <p:txBody>
          <a:bodyPr>
            <a:normAutofit/>
          </a:bodyPr>
          <a:lstStyle/>
          <a:p>
            <a:r>
              <a:rPr lang="en-US" dirty="0" smtClean="0"/>
              <a:t>History</a:t>
            </a:r>
          </a:p>
          <a:p>
            <a:endParaRPr lang="en-US" sz="1600" dirty="0" smtClean="0"/>
          </a:p>
          <a:p>
            <a:pPr marL="0" indent="0">
              <a:buNone/>
            </a:pPr>
            <a:r>
              <a:rPr lang="en-US" sz="2400" b="1" dirty="0" err="1"/>
              <a:t>Stanisław</a:t>
            </a:r>
            <a:r>
              <a:rPr lang="en-US" sz="2400" b="1" dirty="0"/>
              <a:t> </a:t>
            </a:r>
            <a:r>
              <a:rPr lang="en-US" sz="2400" b="1" dirty="0" err="1" smtClean="0"/>
              <a:t>Ulam</a:t>
            </a:r>
            <a:r>
              <a:rPr lang="en-US" sz="2400" b="1" dirty="0" smtClean="0"/>
              <a:t> </a:t>
            </a:r>
            <a:r>
              <a:rPr lang="en-US" sz="2400" dirty="0"/>
              <a:t>Polish-American scientist in the fields of mathematics and nuclear </a:t>
            </a:r>
            <a:r>
              <a:rPr lang="en-US" sz="2400" dirty="0" smtClean="0"/>
              <a:t>physics (worked for the </a:t>
            </a:r>
            <a:r>
              <a:rPr lang="en-US" sz="2400" dirty="0" err="1" smtClean="0"/>
              <a:t>Manhatan</a:t>
            </a:r>
            <a:r>
              <a:rPr lang="en-US" sz="2400" dirty="0" smtClean="0"/>
              <a:t> project – thermonuclear weapons)</a:t>
            </a:r>
          </a:p>
          <a:p>
            <a:pPr marL="0" indent="0">
              <a:buNone/>
            </a:pPr>
            <a:endParaRPr lang="en-US" sz="1200" dirty="0" smtClean="0"/>
          </a:p>
          <a:p>
            <a:pPr marL="457200" lvl="1" indent="0">
              <a:buNone/>
            </a:pPr>
            <a:r>
              <a:rPr lang="en-US" sz="2000" dirty="0" smtClean="0"/>
              <a:t>While </a:t>
            </a:r>
            <a:r>
              <a:rPr lang="en-US" sz="2000" b="1" dirty="0">
                <a:solidFill>
                  <a:schemeClr val="accent3"/>
                </a:solidFill>
              </a:rPr>
              <a:t>playing </a:t>
            </a:r>
            <a:r>
              <a:rPr lang="en-US" sz="2000" b="1" dirty="0" smtClean="0">
                <a:solidFill>
                  <a:schemeClr val="accent3"/>
                </a:solidFill>
              </a:rPr>
              <a:t>solitaire </a:t>
            </a:r>
            <a:r>
              <a:rPr lang="en-US" sz="2000" dirty="0" smtClean="0"/>
              <a:t>during </a:t>
            </a:r>
            <a:r>
              <a:rPr lang="en-US" sz="2000" dirty="0"/>
              <a:t>his recovery from </a:t>
            </a:r>
            <a:r>
              <a:rPr lang="en-US" sz="2000" dirty="0" smtClean="0"/>
              <a:t>surgery (game which he kept losing) he wondered </a:t>
            </a:r>
            <a:r>
              <a:rPr lang="en-US" sz="2000" dirty="0" smtClean="0">
                <a:solidFill>
                  <a:schemeClr val="accent3"/>
                </a:solidFill>
              </a:rPr>
              <a:t>how many games he had to play to get a win</a:t>
            </a:r>
            <a:r>
              <a:rPr lang="en-US" sz="2000" dirty="0" smtClean="0"/>
              <a:t>.</a:t>
            </a:r>
          </a:p>
          <a:p>
            <a:pPr marL="457200" lvl="1" indent="0">
              <a:buNone/>
            </a:pPr>
            <a:endParaRPr lang="en-US" sz="1600" dirty="0" smtClean="0"/>
          </a:p>
          <a:p>
            <a:pPr marL="457200" lvl="1" indent="0">
              <a:buNone/>
            </a:pPr>
            <a:r>
              <a:rPr lang="en-US" sz="2000" dirty="0" smtClean="0"/>
              <a:t>So he thought </a:t>
            </a:r>
            <a:r>
              <a:rPr lang="en-US" sz="2000" dirty="0"/>
              <a:t>about </a:t>
            </a:r>
            <a:r>
              <a:rPr lang="en-US" sz="2000" u="sng" dirty="0"/>
              <a:t>playing hundreds of games to estimate statistically the probability </a:t>
            </a:r>
            <a:r>
              <a:rPr lang="en-US" sz="2000" dirty="0"/>
              <a:t>of a successful outcome and </a:t>
            </a:r>
            <a:r>
              <a:rPr lang="en-US" sz="2000" dirty="0" smtClean="0"/>
              <a:t>the </a:t>
            </a:r>
            <a:r>
              <a:rPr lang="en-US" sz="2000" dirty="0"/>
              <a:t>availability of computers made such statistical methods very practical</a:t>
            </a:r>
            <a:r>
              <a:rPr lang="en-US" sz="2000" dirty="0" smtClean="0"/>
              <a:t>.</a:t>
            </a:r>
          </a:p>
          <a:p>
            <a:pPr marL="0" indent="0">
              <a:buNone/>
            </a:pPr>
            <a:endParaRPr lang="en-US" sz="2400" dirty="0"/>
          </a:p>
          <a:p>
            <a:pPr marL="457200" lvl="1" indent="0">
              <a:buNone/>
            </a:pPr>
            <a:r>
              <a:rPr lang="en-US" sz="2000" i="1" dirty="0" smtClean="0">
                <a:solidFill>
                  <a:schemeClr val="bg2">
                    <a:lumMod val="75000"/>
                  </a:schemeClr>
                </a:solidFill>
              </a:rPr>
              <a:t>(mechanical </a:t>
            </a:r>
            <a:r>
              <a:rPr lang="en-US" sz="2000" i="1" dirty="0">
                <a:solidFill>
                  <a:schemeClr val="bg2">
                    <a:lumMod val="75000"/>
                  </a:schemeClr>
                </a:solidFill>
              </a:rPr>
              <a:t>simulation of random diffusion of </a:t>
            </a:r>
            <a:r>
              <a:rPr lang="en-US" sz="2000" i="1" dirty="0" smtClean="0">
                <a:solidFill>
                  <a:schemeClr val="bg2">
                    <a:lumMod val="75000"/>
                  </a:schemeClr>
                </a:solidFill>
              </a:rPr>
              <a:t>neutrons)</a:t>
            </a:r>
            <a:endParaRPr lang="en-US" sz="2000" i="1" dirty="0">
              <a:solidFill>
                <a:schemeClr val="bg2">
                  <a:lumMod val="75000"/>
                </a:schemeClr>
              </a:solidFill>
            </a:endParaRPr>
          </a:p>
        </p:txBody>
      </p:sp>
      <p:sp>
        <p:nvSpPr>
          <p:cNvPr id="4" name="TextBox 3"/>
          <p:cNvSpPr txBox="1"/>
          <p:nvPr/>
        </p:nvSpPr>
        <p:spPr>
          <a:xfrm>
            <a:off x="7781544" y="5285232"/>
            <a:ext cx="3895344" cy="1200329"/>
          </a:xfrm>
          <a:prstGeom prst="rect">
            <a:avLst/>
          </a:prstGeom>
          <a:noFill/>
          <a:ln w="28575">
            <a:solidFill>
              <a:schemeClr val="accent1"/>
            </a:solidFill>
          </a:ln>
        </p:spPr>
        <p:txBody>
          <a:bodyPr wrap="square" rtlCol="0">
            <a:spAutoFit/>
          </a:bodyPr>
          <a:lstStyle/>
          <a:p>
            <a:pPr algn="ctr"/>
            <a:r>
              <a:rPr lang="en-US" dirty="0" err="1" smtClean="0"/>
              <a:t>Ulam</a:t>
            </a:r>
            <a:r>
              <a:rPr lang="en-US" dirty="0" smtClean="0"/>
              <a:t> had an uncle who went often to Monte Carlo casino to gamble so he and his colleagues named the technique “MONTE CARLO”</a:t>
            </a:r>
            <a:endParaRPr lang="en-US" dirty="0"/>
          </a:p>
        </p:txBody>
      </p:sp>
    </p:spTree>
    <p:extLst>
      <p:ext uri="{BB962C8B-B14F-4D97-AF65-F5344CB8AC3E}">
        <p14:creationId xmlns:p14="http://schemas.microsoft.com/office/powerpoint/2010/main" val="564781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a:blip r:embed="rId4"/>
          <a:stretch>
            <a:fillRect/>
          </a:stretch>
        </p:blipFill>
        <p:spPr>
          <a:xfrm>
            <a:off x="4358764" y="4849286"/>
            <a:ext cx="6893437"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3" name="Elbow Connector 42"/>
          <p:cNvCxnSpPr>
            <a:stCxn id="39" idx="2"/>
            <a:endCxn id="8" idx="0"/>
          </p:cNvCxnSpPr>
          <p:nvPr/>
        </p:nvCxnSpPr>
        <p:spPr>
          <a:xfrm rot="16200000" flipH="1">
            <a:off x="1779818" y="3951064"/>
            <a:ext cx="754710" cy="11152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4"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4439080" y="5288092"/>
            <a:ext cx="895275" cy="640907"/>
          </a:xfrm>
          <a:prstGeom prst="rect">
            <a:avLst/>
          </a:prstGeom>
          <a:noFill/>
          <a:ln w="9525">
            <a:noFill/>
            <a:miter lim="800000"/>
            <a:headEnd/>
            <a:tailEnd/>
          </a:ln>
        </p:spPr>
      </p:pic>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6"/>
          <a:stretch>
            <a:fillRect/>
          </a:stretch>
        </p:blipFill>
        <p:spPr>
          <a:xfrm>
            <a:off x="7171255" y="1975041"/>
            <a:ext cx="3902837" cy="2601891"/>
          </a:xfrm>
          <a:prstGeom prst="rect">
            <a:avLst/>
          </a:prstGeom>
        </p:spPr>
      </p:pic>
    </p:spTree>
    <p:extLst>
      <p:ext uri="{BB962C8B-B14F-4D97-AF65-F5344CB8AC3E}">
        <p14:creationId xmlns:p14="http://schemas.microsoft.com/office/powerpoint/2010/main" val="3300224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a:blip r:embed="rId4"/>
          <a:stretch>
            <a:fillRect/>
          </a:stretch>
        </p:blipFill>
        <p:spPr>
          <a:xfrm>
            <a:off x="4358764" y="4849286"/>
            <a:ext cx="6893437"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3" name="Elbow Connector 42"/>
          <p:cNvCxnSpPr>
            <a:stCxn id="39" idx="2"/>
            <a:endCxn id="8" idx="0"/>
          </p:cNvCxnSpPr>
          <p:nvPr/>
        </p:nvCxnSpPr>
        <p:spPr>
          <a:xfrm rot="16200000" flipH="1">
            <a:off x="1779818" y="3951064"/>
            <a:ext cx="754710" cy="11152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4"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4439080" y="5288092"/>
            <a:ext cx="895275" cy="640907"/>
          </a:xfrm>
          <a:prstGeom prst="rect">
            <a:avLst/>
          </a:prstGeom>
          <a:noFill/>
          <a:ln w="9525">
            <a:noFill/>
            <a:miter lim="800000"/>
            <a:headEnd/>
            <a:tailEnd/>
          </a:ln>
        </p:spPr>
      </p:pic>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6"/>
          <a:stretch>
            <a:fillRect/>
          </a:stretch>
        </p:blipFill>
        <p:spPr>
          <a:xfrm>
            <a:off x="7171255" y="1975041"/>
            <a:ext cx="3902837" cy="2601891"/>
          </a:xfrm>
          <a:prstGeom prst="rect">
            <a:avLst/>
          </a:prstGeom>
        </p:spPr>
      </p:pic>
      <p:pic>
        <p:nvPicPr>
          <p:cNvPr id="49" name="Picture 48"/>
          <p:cNvPicPr>
            <a:picLocks noChangeAspect="1"/>
          </p:cNvPicPr>
          <p:nvPr/>
        </p:nvPicPr>
        <p:blipFill rotWithShape="1">
          <a:blip r:embed="rId7"/>
          <a:srcRect l="34196" t="8348" r="34127" b="14413"/>
          <a:stretch/>
        </p:blipFill>
        <p:spPr>
          <a:xfrm>
            <a:off x="7805482" y="2401946"/>
            <a:ext cx="4121624" cy="5650173"/>
          </a:xfrm>
          <a:prstGeom prst="rect">
            <a:avLst/>
          </a:prstGeom>
        </p:spPr>
      </p:pic>
    </p:spTree>
    <p:extLst>
      <p:ext uri="{BB962C8B-B14F-4D97-AF65-F5344CB8AC3E}">
        <p14:creationId xmlns:p14="http://schemas.microsoft.com/office/powerpoint/2010/main" val="26377496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a:blip r:embed="rId4"/>
          <a:stretch>
            <a:fillRect/>
          </a:stretch>
        </p:blipFill>
        <p:spPr>
          <a:xfrm>
            <a:off x="4358764" y="4849286"/>
            <a:ext cx="6893437"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3" name="Elbow Connector 42"/>
          <p:cNvCxnSpPr>
            <a:stCxn id="39" idx="2"/>
            <a:endCxn id="8" idx="0"/>
          </p:cNvCxnSpPr>
          <p:nvPr/>
        </p:nvCxnSpPr>
        <p:spPr>
          <a:xfrm rot="16200000" flipH="1">
            <a:off x="1779818" y="3951064"/>
            <a:ext cx="754710" cy="11152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4"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4439080" y="5288092"/>
            <a:ext cx="895275" cy="640907"/>
          </a:xfrm>
          <a:prstGeom prst="rect">
            <a:avLst/>
          </a:prstGeom>
          <a:noFill/>
          <a:ln w="9525">
            <a:noFill/>
            <a:miter lim="800000"/>
            <a:headEnd/>
            <a:tailEnd/>
          </a:ln>
        </p:spPr>
      </p:pic>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6"/>
          <a:stretch>
            <a:fillRect/>
          </a:stretch>
        </p:blipFill>
        <p:spPr>
          <a:xfrm>
            <a:off x="7171255" y="1975041"/>
            <a:ext cx="3902837" cy="2601891"/>
          </a:xfrm>
          <a:prstGeom prst="rect">
            <a:avLst/>
          </a:prstGeom>
        </p:spPr>
      </p:pic>
      <p:pic>
        <p:nvPicPr>
          <p:cNvPr id="49" name="Picture 48"/>
          <p:cNvPicPr>
            <a:picLocks noChangeAspect="1"/>
          </p:cNvPicPr>
          <p:nvPr/>
        </p:nvPicPr>
        <p:blipFill rotWithShape="1">
          <a:blip r:embed="rId7"/>
          <a:srcRect l="34196" t="8348" r="34127" b="14413"/>
          <a:stretch/>
        </p:blipFill>
        <p:spPr>
          <a:xfrm>
            <a:off x="7805482" y="2401946"/>
            <a:ext cx="4121624" cy="5650173"/>
          </a:xfrm>
          <a:prstGeom prst="rect">
            <a:avLst/>
          </a:prstGeom>
        </p:spPr>
      </p:pic>
      <p:pic>
        <p:nvPicPr>
          <p:cNvPr id="2" name="Picture 1"/>
          <p:cNvPicPr>
            <a:picLocks noChangeAspect="1"/>
          </p:cNvPicPr>
          <p:nvPr/>
        </p:nvPicPr>
        <p:blipFill rotWithShape="1">
          <a:blip r:embed="rId8"/>
          <a:srcRect l="34091" t="8535" r="34126" b="14413"/>
          <a:stretch/>
        </p:blipFill>
        <p:spPr>
          <a:xfrm>
            <a:off x="7968095" y="2634500"/>
            <a:ext cx="4135272" cy="5636525"/>
          </a:xfrm>
          <a:prstGeom prst="rect">
            <a:avLst/>
          </a:prstGeom>
        </p:spPr>
      </p:pic>
    </p:spTree>
    <p:extLst>
      <p:ext uri="{BB962C8B-B14F-4D97-AF65-F5344CB8AC3E}">
        <p14:creationId xmlns:p14="http://schemas.microsoft.com/office/powerpoint/2010/main" val="32682404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rotWithShape="1">
          <a:blip r:embed="rId4"/>
          <a:srcRect l="48828"/>
          <a:stretch/>
        </p:blipFill>
        <p:spPr>
          <a:xfrm>
            <a:off x="4889990" y="5133840"/>
            <a:ext cx="3527568"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1" name="Group 40"/>
          <p:cNvGrpSpPr/>
          <p:nvPr/>
        </p:nvGrpSpPr>
        <p:grpSpPr>
          <a:xfrm>
            <a:off x="3211165" y="2334102"/>
            <a:ext cx="2167289" cy="1820759"/>
            <a:chOff x="576067" y="4231463"/>
            <a:chExt cx="2167289" cy="1820759"/>
          </a:xfrm>
        </p:grpSpPr>
        <p:pic>
          <p:nvPicPr>
            <p:cNvPr id="36" name="Picture 35"/>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664953" y="4935206"/>
              <a:ext cx="1485594" cy="1117016"/>
            </a:xfrm>
            <a:prstGeom prst="rect">
              <a:avLst/>
            </a:prstGeom>
            <a:noFill/>
            <a:ln w="9525">
              <a:noFill/>
              <a:miter lim="800000"/>
              <a:headEnd/>
              <a:tailEnd/>
            </a:ln>
          </p:spPr>
        </p:pic>
        <p:sp>
          <p:nvSpPr>
            <p:cNvPr id="38" name="TextBox 37"/>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40" name="Rectangle 3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0" idx="2"/>
            <a:endCxn id="8" idx="0"/>
          </p:cNvCxnSpPr>
          <p:nvPr/>
        </p:nvCxnSpPr>
        <p:spPr>
          <a:xfrm rot="5400000">
            <a:off x="3112253" y="3749023"/>
            <a:ext cx="739533" cy="15344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68490" y="2156346"/>
            <a:ext cx="2470244" cy="2115403"/>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3" name="Picture 22"/>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4543425" y="5082605"/>
            <a:ext cx="1485594" cy="1117016"/>
          </a:xfrm>
          <a:prstGeom prst="rect">
            <a:avLst/>
          </a:prstGeom>
          <a:noFill/>
          <a:ln w="9525">
            <a:noFill/>
            <a:miter lim="800000"/>
            <a:headEnd/>
            <a:tailEnd/>
          </a:ln>
        </p:spPr>
      </p:pic>
      <p:sp>
        <p:nvSpPr>
          <p:cNvPr id="24" name="TextBox 23"/>
          <p:cNvSpPr txBox="1"/>
          <p:nvPr/>
        </p:nvSpPr>
        <p:spPr>
          <a:xfrm>
            <a:off x="5656486" y="2318925"/>
            <a:ext cx="3404398" cy="769441"/>
          </a:xfrm>
          <a:prstGeom prst="rect">
            <a:avLst/>
          </a:prstGeom>
          <a:noFill/>
        </p:spPr>
        <p:txBody>
          <a:bodyPr wrap="square" rtlCol="0">
            <a:spAutoFit/>
          </a:bodyPr>
          <a:lstStyle/>
          <a:p>
            <a:r>
              <a:rPr lang="en-US" b="1" i="1" dirty="0" smtClean="0">
                <a:solidFill>
                  <a:schemeClr val="accent3"/>
                </a:solidFill>
              </a:rPr>
              <a:t>CONVERT:  </a:t>
            </a:r>
            <a:r>
              <a:rPr lang="en-US" i="1" dirty="0" smtClean="0"/>
              <a:t>Uneven- </a:t>
            </a:r>
            <a:r>
              <a:rPr lang="en-US" i="1" dirty="0" smtClean="0">
                <a:solidFill>
                  <a:schemeClr val="accent3"/>
                </a:solidFill>
              </a:rPr>
              <a:t>to</a:t>
            </a:r>
            <a:r>
              <a:rPr lang="en-US" i="1" dirty="0" smtClean="0"/>
              <a:t> Even-aged </a:t>
            </a:r>
          </a:p>
          <a:p>
            <a:endParaRPr lang="en-US" sz="800" i="1" dirty="0"/>
          </a:p>
          <a:p>
            <a:r>
              <a:rPr lang="en-US" i="1" dirty="0" err="1" smtClean="0"/>
              <a:t>Hdom</a:t>
            </a:r>
            <a:r>
              <a:rPr lang="en-US" i="1" dirty="0" smtClean="0"/>
              <a:t> = ?</a:t>
            </a:r>
          </a:p>
        </p:txBody>
      </p:sp>
      <p:pic>
        <p:nvPicPr>
          <p:cNvPr id="25" name="Picture 24"/>
          <p:cNvPicPr>
            <a:picLocks noChangeAspect="1"/>
          </p:cNvPicPr>
          <p:nvPr/>
        </p:nvPicPr>
        <p:blipFill>
          <a:blip r:embed="rId7"/>
          <a:stretch>
            <a:fillRect/>
          </a:stretch>
        </p:blipFill>
        <p:spPr>
          <a:xfrm>
            <a:off x="8126598" y="2638062"/>
            <a:ext cx="3902837" cy="2601891"/>
          </a:xfrm>
          <a:prstGeom prst="rect">
            <a:avLst/>
          </a:prstGeom>
        </p:spPr>
      </p:pic>
      <p:pic>
        <p:nvPicPr>
          <p:cNvPr id="11" name="Picture 10"/>
          <p:cNvPicPr>
            <a:picLocks noChangeAspect="1"/>
          </p:cNvPicPr>
          <p:nvPr/>
        </p:nvPicPr>
        <p:blipFill rotWithShape="1">
          <a:blip r:embed="rId8"/>
          <a:srcRect l="13532" t="10774" r="54580" b="12360"/>
          <a:stretch/>
        </p:blipFill>
        <p:spPr>
          <a:xfrm>
            <a:off x="8330725" y="3127000"/>
            <a:ext cx="3513358" cy="4761523"/>
          </a:xfrm>
          <a:prstGeom prst="rect">
            <a:avLst/>
          </a:prstGeom>
        </p:spPr>
      </p:pic>
    </p:spTree>
    <p:extLst>
      <p:ext uri="{BB962C8B-B14F-4D97-AF65-F5344CB8AC3E}">
        <p14:creationId xmlns:p14="http://schemas.microsoft.com/office/powerpoint/2010/main" val="4148183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rotWithShape="1">
          <a:blip r:embed="rId4"/>
          <a:srcRect l="48828"/>
          <a:stretch/>
        </p:blipFill>
        <p:spPr>
          <a:xfrm>
            <a:off x="4889990" y="5133840"/>
            <a:ext cx="3527568"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1" name="Group 40"/>
          <p:cNvGrpSpPr/>
          <p:nvPr/>
        </p:nvGrpSpPr>
        <p:grpSpPr>
          <a:xfrm>
            <a:off x="3211165" y="2334102"/>
            <a:ext cx="2167289" cy="1820759"/>
            <a:chOff x="576067" y="4231463"/>
            <a:chExt cx="2167289" cy="1820759"/>
          </a:xfrm>
        </p:grpSpPr>
        <p:pic>
          <p:nvPicPr>
            <p:cNvPr id="36" name="Picture 35"/>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664953" y="4935206"/>
              <a:ext cx="1485594" cy="1117016"/>
            </a:xfrm>
            <a:prstGeom prst="rect">
              <a:avLst/>
            </a:prstGeom>
            <a:noFill/>
            <a:ln w="9525">
              <a:noFill/>
              <a:miter lim="800000"/>
              <a:headEnd/>
              <a:tailEnd/>
            </a:ln>
          </p:spPr>
        </p:pic>
        <p:sp>
          <p:nvSpPr>
            <p:cNvPr id="38" name="TextBox 37"/>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40" name="Rectangle 3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0" idx="2"/>
            <a:endCxn id="8" idx="0"/>
          </p:cNvCxnSpPr>
          <p:nvPr/>
        </p:nvCxnSpPr>
        <p:spPr>
          <a:xfrm rot="5400000">
            <a:off x="3112253" y="3749023"/>
            <a:ext cx="739533" cy="15344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68490" y="2156346"/>
            <a:ext cx="2470244" cy="2115403"/>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3" name="Picture 22"/>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4543425" y="5082605"/>
            <a:ext cx="1485594" cy="1117016"/>
          </a:xfrm>
          <a:prstGeom prst="rect">
            <a:avLst/>
          </a:prstGeom>
          <a:noFill/>
          <a:ln w="9525">
            <a:noFill/>
            <a:miter lim="800000"/>
            <a:headEnd/>
            <a:tailEnd/>
          </a:ln>
        </p:spPr>
      </p:pic>
      <p:sp>
        <p:nvSpPr>
          <p:cNvPr id="24" name="TextBox 23"/>
          <p:cNvSpPr txBox="1"/>
          <p:nvPr/>
        </p:nvSpPr>
        <p:spPr>
          <a:xfrm>
            <a:off x="5656486" y="2318925"/>
            <a:ext cx="3404398" cy="769441"/>
          </a:xfrm>
          <a:prstGeom prst="rect">
            <a:avLst/>
          </a:prstGeom>
          <a:noFill/>
        </p:spPr>
        <p:txBody>
          <a:bodyPr wrap="square" rtlCol="0">
            <a:spAutoFit/>
          </a:bodyPr>
          <a:lstStyle/>
          <a:p>
            <a:r>
              <a:rPr lang="en-US" b="1" i="1" dirty="0" smtClean="0">
                <a:solidFill>
                  <a:schemeClr val="accent3"/>
                </a:solidFill>
              </a:rPr>
              <a:t>CONVERT:  </a:t>
            </a:r>
            <a:r>
              <a:rPr lang="en-US" i="1" dirty="0" smtClean="0"/>
              <a:t>Uneven- </a:t>
            </a:r>
            <a:r>
              <a:rPr lang="en-US" i="1" dirty="0" smtClean="0">
                <a:solidFill>
                  <a:schemeClr val="accent3"/>
                </a:solidFill>
              </a:rPr>
              <a:t>to</a:t>
            </a:r>
            <a:r>
              <a:rPr lang="en-US" i="1" dirty="0" smtClean="0"/>
              <a:t> Even-aged </a:t>
            </a:r>
          </a:p>
          <a:p>
            <a:endParaRPr lang="en-US" sz="800" i="1" dirty="0"/>
          </a:p>
          <a:p>
            <a:r>
              <a:rPr lang="en-US" i="1" dirty="0" err="1" smtClean="0"/>
              <a:t>Hdom</a:t>
            </a:r>
            <a:r>
              <a:rPr lang="en-US" i="1" dirty="0" smtClean="0"/>
              <a:t> = ?</a:t>
            </a:r>
          </a:p>
        </p:txBody>
      </p:sp>
      <p:pic>
        <p:nvPicPr>
          <p:cNvPr id="25" name="Picture 24"/>
          <p:cNvPicPr>
            <a:picLocks noChangeAspect="1"/>
          </p:cNvPicPr>
          <p:nvPr/>
        </p:nvPicPr>
        <p:blipFill>
          <a:blip r:embed="rId7"/>
          <a:stretch>
            <a:fillRect/>
          </a:stretch>
        </p:blipFill>
        <p:spPr>
          <a:xfrm>
            <a:off x="8126598" y="2638062"/>
            <a:ext cx="3902837" cy="2601891"/>
          </a:xfrm>
          <a:prstGeom prst="rect">
            <a:avLst/>
          </a:prstGeom>
        </p:spPr>
      </p:pic>
      <p:pic>
        <p:nvPicPr>
          <p:cNvPr id="11" name="Picture 10"/>
          <p:cNvPicPr>
            <a:picLocks noChangeAspect="1"/>
          </p:cNvPicPr>
          <p:nvPr/>
        </p:nvPicPr>
        <p:blipFill rotWithShape="1">
          <a:blip r:embed="rId8"/>
          <a:srcRect l="13532" t="10774" r="54580" b="12360"/>
          <a:stretch/>
        </p:blipFill>
        <p:spPr>
          <a:xfrm>
            <a:off x="8330725" y="3127000"/>
            <a:ext cx="3513358" cy="4761523"/>
          </a:xfrm>
          <a:prstGeom prst="rect">
            <a:avLst/>
          </a:prstGeom>
        </p:spPr>
      </p:pic>
      <p:pic>
        <p:nvPicPr>
          <p:cNvPr id="27" name="Picture 26"/>
          <p:cNvPicPr>
            <a:picLocks noChangeAspect="1"/>
          </p:cNvPicPr>
          <p:nvPr/>
        </p:nvPicPr>
        <p:blipFill rotWithShape="1">
          <a:blip r:embed="rId9"/>
          <a:srcRect l="13532" t="10587" r="55000" b="11987"/>
          <a:stretch/>
        </p:blipFill>
        <p:spPr>
          <a:xfrm>
            <a:off x="8537134" y="3302337"/>
            <a:ext cx="3508272" cy="4853108"/>
          </a:xfrm>
          <a:prstGeom prst="rect">
            <a:avLst/>
          </a:prstGeom>
        </p:spPr>
      </p:pic>
    </p:spTree>
    <p:extLst>
      <p:ext uri="{BB962C8B-B14F-4D97-AF65-F5344CB8AC3E}">
        <p14:creationId xmlns:p14="http://schemas.microsoft.com/office/powerpoint/2010/main" val="8107828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6" name="Rectangle 5"/>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6"/>
          <p:cNvGrpSpPr/>
          <p:nvPr/>
        </p:nvGrpSpPr>
        <p:grpSpPr>
          <a:xfrm>
            <a:off x="561474" y="4364553"/>
            <a:ext cx="2167289" cy="1826508"/>
            <a:chOff x="576067" y="4231463"/>
            <a:chExt cx="2167289" cy="1826508"/>
          </a:xfrm>
        </p:grpSpPr>
        <p:pic>
          <p:nvPicPr>
            <p:cNvPr id="8" name="Picture 7"/>
            <p:cNvPicPr>
              <a:picLocks noChangeAspect="1" noChangeArrowheads="1"/>
            </p:cNvPicPr>
            <p:nvPr/>
          </p:nvPicPr>
          <p:blipFill>
            <a:blip r:embed="rId3" cstate="print">
              <a:clrChange>
                <a:clrFrom>
                  <a:srgbClr val="FFFFFF"/>
                </a:clrFrom>
                <a:clrTo>
                  <a:srgbClr val="FFFFFF">
                    <a:alpha val="0"/>
                  </a:srgbClr>
                </a:clrTo>
              </a:clrChange>
            </a:blip>
            <a:srcRect l="13801" t="6632" r="16901" b="10000"/>
            <a:stretch>
              <a:fillRect/>
            </a:stretch>
          </p:blipFill>
          <p:spPr bwMode="auto">
            <a:xfrm>
              <a:off x="833103" y="4940955"/>
              <a:ext cx="1485594" cy="1117016"/>
            </a:xfrm>
            <a:prstGeom prst="rect">
              <a:avLst/>
            </a:prstGeom>
            <a:noFill/>
            <a:ln w="9525">
              <a:noFill/>
              <a:miter lim="800000"/>
              <a:headEnd/>
              <a:tailEnd/>
            </a:ln>
          </p:spPr>
        </p:pic>
        <p:sp>
          <p:nvSpPr>
            <p:cNvPr id="9" name="TextBox 8"/>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10" name="Rectangle 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1" name="TextBox 10"/>
          <p:cNvSpPr txBox="1"/>
          <p:nvPr/>
        </p:nvSpPr>
        <p:spPr>
          <a:xfrm>
            <a:off x="2775585" y="2318925"/>
            <a:ext cx="4566911" cy="1877437"/>
          </a:xfrm>
          <a:prstGeom prst="rect">
            <a:avLst/>
          </a:prstGeom>
          <a:noFill/>
        </p:spPr>
        <p:txBody>
          <a:bodyPr wrap="square" rtlCol="0">
            <a:spAutoFit/>
          </a:bodyPr>
          <a:lstStyle/>
          <a:p>
            <a:r>
              <a:rPr lang="en-US" b="1" i="1" dirty="0" smtClean="0">
                <a:solidFill>
                  <a:schemeClr val="accent3"/>
                </a:solidFill>
              </a:rPr>
              <a:t>279 NFI plots:</a:t>
            </a:r>
          </a:p>
          <a:p>
            <a:endParaRPr lang="en-US" sz="800" b="1" i="1" dirty="0">
              <a:solidFill>
                <a:schemeClr val="accent3"/>
              </a:solidFill>
            </a:endParaRPr>
          </a:p>
          <a:p>
            <a:r>
              <a:rPr lang="en-US" i="1" dirty="0" smtClean="0"/>
              <a:t>139 plots with S</a:t>
            </a:r>
          </a:p>
          <a:p>
            <a:r>
              <a:rPr lang="en-US" i="1" dirty="0" smtClean="0"/>
              <a:t>137 plots without S</a:t>
            </a:r>
          </a:p>
          <a:p>
            <a:r>
              <a:rPr lang="en-US" b="1" i="1" dirty="0" smtClean="0">
                <a:solidFill>
                  <a:schemeClr val="accent3"/>
                </a:solidFill>
              </a:rPr>
              <a:t>Because:</a:t>
            </a:r>
          </a:p>
          <a:p>
            <a:r>
              <a:rPr lang="en-US" i="1" dirty="0" smtClean="0">
                <a:solidFill>
                  <a:schemeClr val="accent3"/>
                </a:solidFill>
              </a:rPr>
              <a:t> </a:t>
            </a:r>
            <a:r>
              <a:rPr lang="en-US" i="1" dirty="0" smtClean="0"/>
              <a:t>tree heights were not measured or stand age not recorded (e.g. recently harvested stands)</a:t>
            </a:r>
          </a:p>
        </p:txBody>
      </p:sp>
      <p:sp>
        <p:nvSpPr>
          <p:cNvPr id="12" name="TextBox 11"/>
          <p:cNvSpPr txBox="1"/>
          <p:nvPr/>
        </p:nvSpPr>
        <p:spPr>
          <a:xfrm>
            <a:off x="2742411" y="4364553"/>
            <a:ext cx="2014779" cy="1046440"/>
          </a:xfrm>
          <a:prstGeom prst="rect">
            <a:avLst/>
          </a:prstGeom>
          <a:noFill/>
        </p:spPr>
        <p:txBody>
          <a:bodyPr wrap="square" rtlCol="0">
            <a:spAutoFit/>
          </a:bodyPr>
          <a:lstStyle/>
          <a:p>
            <a:r>
              <a:rPr lang="en-US" b="1" i="1" dirty="0" smtClean="0">
                <a:solidFill>
                  <a:schemeClr val="accent3"/>
                </a:solidFill>
              </a:rPr>
              <a:t>69 NFI plots:</a:t>
            </a:r>
          </a:p>
          <a:p>
            <a:endParaRPr lang="en-US" sz="800" b="1" i="1" dirty="0">
              <a:solidFill>
                <a:schemeClr val="accent3"/>
              </a:solidFill>
            </a:endParaRPr>
          </a:p>
          <a:p>
            <a:r>
              <a:rPr lang="en-US" i="1" dirty="0" smtClean="0"/>
              <a:t>Without S</a:t>
            </a:r>
            <a:endParaRPr lang="en-US" b="1" i="1" dirty="0">
              <a:solidFill>
                <a:schemeClr val="accent3"/>
              </a:solidFill>
            </a:endParaRPr>
          </a:p>
          <a:p>
            <a:endParaRPr lang="en-US" i="1" dirty="0" smtClean="0"/>
          </a:p>
        </p:txBody>
      </p:sp>
      <p:pic>
        <p:nvPicPr>
          <p:cNvPr id="13" name="Picture 12"/>
          <p:cNvPicPr>
            <a:picLocks noChangeAspect="1"/>
          </p:cNvPicPr>
          <p:nvPr/>
        </p:nvPicPr>
        <p:blipFill>
          <a:blip r:embed="rId4"/>
          <a:stretch>
            <a:fillRect/>
          </a:stretch>
        </p:blipFill>
        <p:spPr>
          <a:xfrm>
            <a:off x="7832906" y="1995165"/>
            <a:ext cx="3897411" cy="2342593"/>
          </a:xfrm>
          <a:prstGeom prst="rect">
            <a:avLst/>
          </a:prstGeom>
        </p:spPr>
      </p:pic>
      <p:pic>
        <p:nvPicPr>
          <p:cNvPr id="15" name="Picture 14"/>
          <p:cNvPicPr>
            <a:picLocks noChangeAspect="1"/>
          </p:cNvPicPr>
          <p:nvPr/>
        </p:nvPicPr>
        <p:blipFill>
          <a:blip r:embed="rId5"/>
          <a:stretch>
            <a:fillRect/>
          </a:stretch>
        </p:blipFill>
        <p:spPr>
          <a:xfrm>
            <a:off x="7837482" y="4441830"/>
            <a:ext cx="3897411" cy="2342593"/>
          </a:xfrm>
          <a:prstGeom prst="rect">
            <a:avLst/>
          </a:prstGeom>
        </p:spPr>
      </p:pic>
    </p:spTree>
    <p:extLst>
      <p:ext uri="{BB962C8B-B14F-4D97-AF65-F5344CB8AC3E}">
        <p14:creationId xmlns:p14="http://schemas.microsoft.com/office/powerpoint/2010/main" val="2397223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 theoretical</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extLst>
      <p:ext uri="{BB962C8B-B14F-4D97-AF65-F5344CB8AC3E}">
        <p14:creationId xmlns:p14="http://schemas.microsoft.com/office/powerpoint/2010/main" val="18445302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1083159" cy="5038725"/>
          </a:xfrm>
          <a:prstGeom prst="rect">
            <a:avLst/>
          </a:prstGeom>
        </p:spPr>
        <p:txBody>
          <a:bodyPr>
            <a:normAutofit/>
          </a:bodyPr>
          <a:lstStyle/>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Where do we obtain the probability distribution for one variable?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5704764" y="2617069"/>
            <a:ext cx="5362629" cy="1046440"/>
          </a:xfrm>
          <a:prstGeom prst="rect">
            <a:avLst/>
          </a:prstGeom>
          <a:noFill/>
        </p:spPr>
        <p:txBody>
          <a:bodyPr wrap="square" rtlCol="0">
            <a:spAutoFit/>
          </a:bodyPr>
          <a:lstStyle/>
          <a:p>
            <a:pPr algn="ctr"/>
            <a:r>
              <a:rPr lang="en-US" sz="2800" b="1" dirty="0" smtClean="0">
                <a:solidFill>
                  <a:schemeClr val="accent1"/>
                </a:solidFill>
              </a:rPr>
              <a:t>Theoretical distributions</a:t>
            </a:r>
          </a:p>
          <a:p>
            <a:pPr algn="ctr"/>
            <a:endParaRPr lang="en-US" sz="1000" b="1" dirty="0" smtClean="0">
              <a:solidFill>
                <a:schemeClr val="accent1"/>
              </a:solidFill>
            </a:endParaRPr>
          </a:p>
          <a:p>
            <a:pPr algn="ctr"/>
            <a:r>
              <a:rPr lang="en-US" sz="2400" b="1" i="1" dirty="0" smtClean="0">
                <a:solidFill>
                  <a:schemeClr val="accent1"/>
                </a:solidFill>
              </a:rPr>
              <a:t>(Poisson, Normal, Exponential, Weibull)</a:t>
            </a:r>
          </a:p>
        </p:txBody>
      </p:sp>
      <p:sp>
        <p:nvSpPr>
          <p:cNvPr id="5" name="TextBox 4"/>
          <p:cNvSpPr txBox="1"/>
          <p:nvPr/>
        </p:nvSpPr>
        <p:spPr>
          <a:xfrm>
            <a:off x="1051163" y="5560074"/>
            <a:ext cx="3851908" cy="523220"/>
          </a:xfrm>
          <a:prstGeom prst="rect">
            <a:avLst/>
          </a:prstGeom>
          <a:noFill/>
        </p:spPr>
        <p:txBody>
          <a:bodyPr wrap="square" rtlCol="0">
            <a:spAutoFit/>
          </a:bodyPr>
          <a:lstStyle/>
          <a:p>
            <a:r>
              <a:rPr lang="en-US" sz="2800" dirty="0" smtClean="0">
                <a:solidFill>
                  <a:schemeClr val="accent3"/>
                </a:solidFill>
              </a:rPr>
              <a:t>(Historic) Observed Data </a:t>
            </a:r>
          </a:p>
        </p:txBody>
      </p:sp>
      <p:sp>
        <p:nvSpPr>
          <p:cNvPr id="6" name="TextBox 5"/>
          <p:cNvSpPr txBox="1"/>
          <p:nvPr/>
        </p:nvSpPr>
        <p:spPr>
          <a:xfrm>
            <a:off x="882867" y="2611809"/>
            <a:ext cx="4162098" cy="523220"/>
          </a:xfrm>
          <a:prstGeom prst="rect">
            <a:avLst/>
          </a:prstGeom>
          <a:noFill/>
        </p:spPr>
        <p:txBody>
          <a:bodyPr wrap="square" rtlCol="0">
            <a:spAutoFit/>
          </a:bodyPr>
          <a:lstStyle/>
          <a:p>
            <a:pPr algn="ctr"/>
            <a:r>
              <a:rPr lang="en-US" sz="2800" b="1" dirty="0" smtClean="0">
                <a:solidFill>
                  <a:schemeClr val="accent1"/>
                </a:solidFill>
              </a:rPr>
              <a:t>Empirical distributions</a:t>
            </a:r>
          </a:p>
        </p:txBody>
      </p:sp>
      <p:sp>
        <p:nvSpPr>
          <p:cNvPr id="7" name="TextBox 6"/>
          <p:cNvSpPr txBox="1"/>
          <p:nvPr/>
        </p:nvSpPr>
        <p:spPr>
          <a:xfrm>
            <a:off x="7714867" y="5554814"/>
            <a:ext cx="2454099" cy="523220"/>
          </a:xfrm>
          <a:prstGeom prst="rect">
            <a:avLst/>
          </a:prstGeom>
          <a:noFill/>
        </p:spPr>
        <p:txBody>
          <a:bodyPr wrap="square" rtlCol="0">
            <a:spAutoFit/>
          </a:bodyPr>
          <a:lstStyle/>
          <a:p>
            <a:pPr algn="ctr"/>
            <a:r>
              <a:rPr lang="en-US" sz="2800" dirty="0" smtClean="0">
                <a:solidFill>
                  <a:schemeClr val="accent3"/>
                </a:solidFill>
              </a:rPr>
              <a:t>Estimates</a:t>
            </a:r>
          </a:p>
        </p:txBody>
      </p:sp>
      <p:cxnSp>
        <p:nvCxnSpPr>
          <p:cNvPr id="8" name="Straight Arrow Connector 7"/>
          <p:cNvCxnSpPr>
            <a:stCxn id="5" idx="3"/>
            <a:endCxn id="7" idx="1"/>
          </p:cNvCxnSpPr>
          <p:nvPr/>
        </p:nvCxnSpPr>
        <p:spPr>
          <a:xfrm flipV="1">
            <a:off x="4903071" y="5816424"/>
            <a:ext cx="2811796"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2"/>
            <a:endCxn id="5" idx="0"/>
          </p:cNvCxnSpPr>
          <p:nvPr/>
        </p:nvCxnSpPr>
        <p:spPr>
          <a:xfrm>
            <a:off x="2963916" y="3135029"/>
            <a:ext cx="0" cy="2425045"/>
          </a:xfrm>
          <a:prstGeom prst="straightConnector1">
            <a:avLst/>
          </a:prstGeom>
          <a:ln w="28575">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5798916" y="2407534"/>
            <a:ext cx="5440102" cy="202557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209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6038194" y="3831021"/>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sp>
        <p:nvSpPr>
          <p:cNvPr id="8" name="TextBox 7"/>
          <p:cNvSpPr txBox="1"/>
          <p:nvPr/>
        </p:nvSpPr>
        <p:spPr>
          <a:xfrm>
            <a:off x="3037394"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stCxn id="5" idx="2"/>
            <a:endCxn id="8" idx="0"/>
          </p:cNvCxnSpPr>
          <p:nvPr/>
        </p:nvCxnSpPr>
        <p:spPr>
          <a:xfrm flipH="1">
            <a:off x="4274987"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7" idx="0"/>
          </p:cNvCxnSpPr>
          <p:nvPr/>
        </p:nvCxnSpPr>
        <p:spPr>
          <a:xfrm>
            <a:off x="7266223" y="2552398"/>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9217666" y="3841527"/>
            <a:ext cx="2475186" cy="2677656"/>
          </a:xfrm>
          <a:prstGeom prst="rect">
            <a:avLst/>
          </a:prstGeom>
          <a:noFill/>
        </p:spPr>
        <p:txBody>
          <a:bodyPr wrap="square" rtlCol="0">
            <a:spAutoFit/>
          </a:bodyPr>
          <a:lstStyle/>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p>
          <a:p>
            <a:pPr algn="ctr"/>
            <a:endParaRPr lang="pt-PT" sz="2400" dirty="0" smtClean="0"/>
          </a:p>
          <a:p>
            <a:pPr algn="ctr"/>
            <a:endParaRPr lang="pt-PT" sz="2400" dirty="0"/>
          </a:p>
        </p:txBody>
      </p:sp>
      <p:cxnSp>
        <p:nvCxnSpPr>
          <p:cNvPr id="15" name="Straight Arrow Connector 14"/>
          <p:cNvCxnSpPr>
            <a:stCxn id="13" idx="2"/>
            <a:endCxn id="14" idx="0"/>
          </p:cNvCxnSpPr>
          <p:nvPr/>
        </p:nvCxnSpPr>
        <p:spPr>
          <a:xfrm>
            <a:off x="10445695"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317857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stretch>
            <a:fillRect/>
          </a:stretch>
        </p:blipFill>
        <p:spPr>
          <a:xfrm>
            <a:off x="347170" y="2861439"/>
            <a:ext cx="1762822" cy="531801"/>
          </a:xfrm>
          <a:prstGeom prst="rect">
            <a:avLst/>
          </a:prstGeom>
        </p:spPr>
      </p:pic>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102896"/>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cxnSp>
        <p:nvCxnSpPr>
          <p:cNvPr id="10" name="Straight Arrow Connector 9"/>
          <p:cNvCxnSpPr>
            <a:stCxn id="4" idx="2"/>
            <a:endCxn id="9" idx="0"/>
          </p:cNvCxnSpPr>
          <p:nvPr/>
        </p:nvCxnSpPr>
        <p:spPr>
          <a:xfrm>
            <a:off x="1461803" y="2562918"/>
            <a:ext cx="1576"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p:cNvCxnSpPr>
          <p:nvPr/>
        </p:nvCxnSpPr>
        <p:spPr>
          <a:xfrm>
            <a:off x="7266223" y="2552398"/>
            <a:ext cx="0"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cxnSp>
        <p:nvCxnSpPr>
          <p:cNvPr id="15" name="Straight Arrow Connector 14"/>
          <p:cNvCxnSpPr>
            <a:stCxn id="13" idx="2"/>
            <a:endCxn id="14" idx="0"/>
          </p:cNvCxnSpPr>
          <p:nvPr/>
        </p:nvCxnSpPr>
        <p:spPr>
          <a:xfrm>
            <a:off x="10445695" y="2562904"/>
            <a:ext cx="0"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pic>
        <p:nvPicPr>
          <p:cNvPr id="2" name="Picture 1"/>
          <p:cNvPicPr>
            <a:picLocks noChangeAspect="1"/>
          </p:cNvPicPr>
          <p:nvPr/>
        </p:nvPicPr>
        <p:blipFill>
          <a:blip r:embed="rId4"/>
          <a:stretch>
            <a:fillRect/>
          </a:stretch>
        </p:blipFill>
        <p:spPr>
          <a:xfrm>
            <a:off x="-51780" y="4286153"/>
            <a:ext cx="3027166" cy="2185589"/>
          </a:xfrm>
          <a:prstGeom prst="rect">
            <a:avLst/>
          </a:prstGeom>
          <a:ln>
            <a:noFill/>
          </a:ln>
          <a:effectLst>
            <a:outerShdw blurRad="292100" dist="139700" dir="2700000" algn="tl" rotWithShape="0">
              <a:srgbClr val="333333">
                <a:alpha val="65000"/>
              </a:srgbClr>
            </a:outerShdw>
          </a:effectLst>
        </p:spPr>
      </p:pic>
      <p:grpSp>
        <p:nvGrpSpPr>
          <p:cNvPr id="34" name="Group 33"/>
          <p:cNvGrpSpPr/>
          <p:nvPr/>
        </p:nvGrpSpPr>
        <p:grpSpPr>
          <a:xfrm>
            <a:off x="395930" y="4690370"/>
            <a:ext cx="2961198" cy="2119948"/>
            <a:chOff x="6892249" y="4521852"/>
            <a:chExt cx="2961198" cy="2119948"/>
          </a:xfrm>
        </p:grpSpPr>
        <p:sp>
          <p:nvSpPr>
            <p:cNvPr id="33" name="Rectangle 32"/>
            <p:cNvSpPr/>
            <p:nvPr/>
          </p:nvSpPr>
          <p:spPr>
            <a:xfrm>
              <a:off x="6892249" y="4584727"/>
              <a:ext cx="2961198" cy="205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a:stretch>
              <a:fillRect/>
            </a:stretch>
          </p:blipFill>
          <p:spPr>
            <a:xfrm>
              <a:off x="6892249" y="4521852"/>
              <a:ext cx="2961198" cy="2119948"/>
            </a:xfrm>
            <a:prstGeom prst="rect">
              <a:avLst/>
            </a:prstGeom>
            <a:ln>
              <a:noFill/>
            </a:ln>
            <a:effectLst>
              <a:outerShdw blurRad="292100" dist="139700" dir="2700000" algn="tl" rotWithShape="0">
                <a:srgbClr val="333333">
                  <a:alpha val="65000"/>
                </a:srgbClr>
              </a:outerShdw>
            </a:effectLst>
          </p:spPr>
        </p:pic>
      </p:grpSp>
      <p:grpSp>
        <p:nvGrpSpPr>
          <p:cNvPr id="45" name="Group 44"/>
          <p:cNvGrpSpPr/>
          <p:nvPr/>
        </p:nvGrpSpPr>
        <p:grpSpPr>
          <a:xfrm>
            <a:off x="3462982" y="4710401"/>
            <a:ext cx="2421537" cy="1701556"/>
            <a:chOff x="3738869" y="3359367"/>
            <a:chExt cx="2421537" cy="1701556"/>
          </a:xfrm>
        </p:grpSpPr>
        <p:grpSp>
          <p:nvGrpSpPr>
            <p:cNvPr id="39" name="Group 38"/>
            <p:cNvGrpSpPr/>
            <p:nvPr/>
          </p:nvGrpSpPr>
          <p:grpSpPr>
            <a:xfrm>
              <a:off x="3738869" y="3433371"/>
              <a:ext cx="2406316" cy="1627552"/>
              <a:chOff x="4487779" y="3822753"/>
              <a:chExt cx="3104147" cy="1859441"/>
            </a:xfrm>
          </p:grpSpPr>
          <p:sp>
            <p:nvSpPr>
              <p:cNvPr id="38" name="Rectangle 37"/>
              <p:cNvSpPr/>
              <p:nvPr/>
            </p:nvSpPr>
            <p:spPr>
              <a:xfrm>
                <a:off x="4487779" y="3826042"/>
                <a:ext cx="3104147" cy="182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6"/>
              <a:stretch>
                <a:fillRect/>
              </a:stretch>
            </p:blipFill>
            <p:spPr>
              <a:xfrm>
                <a:off x="4535356" y="3822753"/>
                <a:ext cx="3048264" cy="1859441"/>
              </a:xfrm>
              <a:prstGeom prst="rect">
                <a:avLst/>
              </a:prstGeom>
              <a:ln>
                <a:noFill/>
              </a:ln>
              <a:effectLst>
                <a:outerShdw blurRad="292100" dist="139700" dir="2700000" algn="tl" rotWithShape="0">
                  <a:srgbClr val="333333">
                    <a:alpha val="65000"/>
                  </a:srgbClr>
                </a:outerShdw>
              </a:effectLst>
            </p:spPr>
          </p:pic>
        </p:grpSp>
        <p:sp>
          <p:nvSpPr>
            <p:cNvPr id="42" name="Rectangle 41"/>
            <p:cNvSpPr/>
            <p:nvPr/>
          </p:nvSpPr>
          <p:spPr>
            <a:xfrm>
              <a:off x="3754090" y="3359367"/>
              <a:ext cx="2406316" cy="338554"/>
            </a:xfrm>
            <a:prstGeom prst="rect">
              <a:avLst/>
            </a:prstGeom>
          </p:spPr>
          <p:txBody>
            <a:bodyPr wrap="square">
              <a:spAutoFit/>
            </a:bodyPr>
            <a:lstStyle/>
            <a:p>
              <a:pPr algn="ctr"/>
              <a:r>
                <a:rPr lang="pt-PT" sz="1600" dirty="0" err="1" smtClean="0"/>
                <a:t>Probability</a:t>
              </a:r>
              <a:r>
                <a:rPr lang="pt-PT" sz="1600" dirty="0" smtClean="0"/>
                <a:t> </a:t>
              </a:r>
              <a:r>
                <a:rPr lang="pt-PT" sz="1600" dirty="0" err="1" smtClean="0"/>
                <a:t>density</a:t>
              </a:r>
              <a:endParaRPr lang="pt-PT" sz="1600" dirty="0"/>
            </a:p>
          </p:txBody>
        </p:sp>
      </p:grpSp>
      <p:grpSp>
        <p:nvGrpSpPr>
          <p:cNvPr id="44" name="Group 43"/>
          <p:cNvGrpSpPr/>
          <p:nvPr/>
        </p:nvGrpSpPr>
        <p:grpSpPr>
          <a:xfrm>
            <a:off x="3888750" y="5384112"/>
            <a:ext cx="2256435" cy="1429545"/>
            <a:chOff x="6893769" y="4998708"/>
            <a:chExt cx="2256435" cy="1429545"/>
          </a:xfrm>
        </p:grpSpPr>
        <p:grpSp>
          <p:nvGrpSpPr>
            <p:cNvPr id="41" name="Group 40"/>
            <p:cNvGrpSpPr/>
            <p:nvPr/>
          </p:nvGrpSpPr>
          <p:grpSpPr>
            <a:xfrm>
              <a:off x="6893769" y="5032615"/>
              <a:ext cx="2177605" cy="1395638"/>
              <a:chOff x="8518469" y="4235141"/>
              <a:chExt cx="3048264" cy="1865538"/>
            </a:xfrm>
          </p:grpSpPr>
          <p:sp>
            <p:nvSpPr>
              <p:cNvPr id="40" name="Rectangle 39"/>
              <p:cNvSpPr/>
              <p:nvPr/>
            </p:nvSpPr>
            <p:spPr>
              <a:xfrm>
                <a:off x="8530389" y="4247147"/>
                <a:ext cx="3036344" cy="184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7"/>
              <a:stretch>
                <a:fillRect/>
              </a:stretch>
            </p:blipFill>
            <p:spPr>
              <a:xfrm>
                <a:off x="8518469" y="4235141"/>
                <a:ext cx="3048264" cy="1865538"/>
              </a:xfrm>
              <a:prstGeom prst="rect">
                <a:avLst/>
              </a:prstGeom>
              <a:ln>
                <a:noFill/>
              </a:ln>
              <a:effectLst>
                <a:outerShdw blurRad="292100" dist="139700" dir="2700000" algn="tl" rotWithShape="0">
                  <a:srgbClr val="333333">
                    <a:alpha val="65000"/>
                  </a:srgbClr>
                </a:outerShdw>
              </a:effectLst>
            </p:spPr>
          </p:pic>
        </p:grpSp>
        <p:sp>
          <p:nvSpPr>
            <p:cNvPr id="43" name="Rectangle 42"/>
            <p:cNvSpPr/>
            <p:nvPr/>
          </p:nvSpPr>
          <p:spPr>
            <a:xfrm>
              <a:off x="6952145" y="4998708"/>
              <a:ext cx="2198059" cy="338554"/>
            </a:xfrm>
            <a:prstGeom prst="rect">
              <a:avLst/>
            </a:prstGeom>
          </p:spPr>
          <p:txBody>
            <a:bodyPr wrap="square">
              <a:spAutoFit/>
            </a:bodyPr>
            <a:lstStyle/>
            <a:p>
              <a:pPr algn="ctr"/>
              <a:r>
                <a:rPr lang="pt-PT" sz="1600" dirty="0" err="1" smtClean="0"/>
                <a:t>Cumulative</a:t>
              </a:r>
              <a:r>
                <a:rPr lang="pt-PT" sz="1600" dirty="0" smtClean="0"/>
                <a:t> </a:t>
              </a:r>
              <a:r>
                <a:rPr lang="pt-PT" sz="1600" dirty="0" err="1" smtClean="0"/>
                <a:t>probability</a:t>
              </a:r>
              <a:endParaRPr lang="pt-PT" sz="1600" dirty="0"/>
            </a:p>
          </p:txBody>
        </p:sp>
      </p:grpSp>
      <p:pic>
        <p:nvPicPr>
          <p:cNvPr id="46" name="Picture 45"/>
          <p:cNvPicPr>
            <a:picLocks noChangeAspect="1"/>
          </p:cNvPicPr>
          <p:nvPr/>
        </p:nvPicPr>
        <p:blipFill rotWithShape="1">
          <a:blip r:embed="rId8">
            <a:extLst>
              <a:ext uri="{28A0092B-C50C-407E-A947-70E740481C1C}">
                <a14:useLocalDpi xmlns:a14="http://schemas.microsoft.com/office/drawing/2010/main" val="0"/>
              </a:ext>
            </a:extLst>
          </a:blip>
          <a:srcRect r="35865" b="48693"/>
          <a:stretch/>
        </p:blipFill>
        <p:spPr>
          <a:xfrm>
            <a:off x="3263221" y="2905508"/>
            <a:ext cx="1410530" cy="755166"/>
          </a:xfrm>
          <a:prstGeom prst="rect">
            <a:avLst/>
          </a:prstGeom>
        </p:spPr>
      </p:pic>
      <p:pic>
        <p:nvPicPr>
          <p:cNvPr id="47" name="Picture 46"/>
          <p:cNvPicPr>
            <a:picLocks noChangeAspect="1"/>
          </p:cNvPicPr>
          <p:nvPr/>
        </p:nvPicPr>
        <p:blipFill rotWithShape="1">
          <a:blip r:embed="rId8">
            <a:extLst>
              <a:ext uri="{28A0092B-C50C-407E-A947-70E740481C1C}">
                <a14:useLocalDpi xmlns:a14="http://schemas.microsoft.com/office/drawing/2010/main" val="0"/>
              </a:ext>
            </a:extLst>
          </a:blip>
          <a:srcRect t="50559" r="35865"/>
          <a:stretch/>
        </p:blipFill>
        <p:spPr>
          <a:xfrm>
            <a:off x="4454295" y="3617939"/>
            <a:ext cx="1414575" cy="729784"/>
          </a:xfrm>
          <a:prstGeom prst="rect">
            <a:avLst/>
          </a:prstGeom>
        </p:spPr>
      </p:pic>
      <p:sp>
        <p:nvSpPr>
          <p:cNvPr id="48" name="TextBox 47"/>
          <p:cNvSpPr txBox="1"/>
          <p:nvPr/>
        </p:nvSpPr>
        <p:spPr>
          <a:xfrm>
            <a:off x="3005086" y="3204663"/>
            <a:ext cx="2754783"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poisson.dist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false)</a:t>
            </a:r>
            <a:endParaRPr lang="en-US" sz="1400" dirty="0">
              <a:solidFill>
                <a:srgbClr val="0099CC"/>
              </a:solidFill>
            </a:endParaRPr>
          </a:p>
        </p:txBody>
      </p:sp>
      <p:sp>
        <p:nvSpPr>
          <p:cNvPr id="49" name="TextBox 48"/>
          <p:cNvSpPr txBox="1"/>
          <p:nvPr/>
        </p:nvSpPr>
        <p:spPr>
          <a:xfrm>
            <a:off x="3741817" y="3953735"/>
            <a:ext cx="2403368"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poisson.dist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true)</a:t>
            </a:r>
            <a:endParaRPr lang="en-US" sz="1400" dirty="0">
              <a:solidFill>
                <a:srgbClr val="0099CC"/>
              </a:solidFill>
            </a:endParaRPr>
          </a:p>
        </p:txBody>
      </p:sp>
      <p:cxnSp>
        <p:nvCxnSpPr>
          <p:cNvPr id="11" name="Straight Arrow Connector 10"/>
          <p:cNvCxnSpPr>
            <a:stCxn id="5" idx="2"/>
            <a:endCxn id="8" idx="0"/>
          </p:cNvCxnSpPr>
          <p:nvPr/>
        </p:nvCxnSpPr>
        <p:spPr>
          <a:xfrm flipH="1">
            <a:off x="4274987" y="2573424"/>
            <a:ext cx="0"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51" name="Rectangle 50"/>
          <p:cNvSpPr/>
          <p:nvPr/>
        </p:nvSpPr>
        <p:spPr>
          <a:xfrm>
            <a:off x="7209078" y="3645788"/>
            <a:ext cx="1711031" cy="338554"/>
          </a:xfrm>
          <a:prstGeom prst="rect">
            <a:avLst/>
          </a:prstGeom>
        </p:spPr>
        <p:txBody>
          <a:bodyPr wrap="square">
            <a:spAutoFit/>
          </a:bodyPr>
          <a:lstStyle/>
          <a:p>
            <a:r>
              <a:rPr lang="pt-PT" sz="1600" dirty="0" smtClean="0"/>
              <a:t>P (X &lt;= x) = 1-</a:t>
            </a:r>
            <a:r>
              <a:rPr lang="el-GR" sz="1600" dirty="0" smtClean="0"/>
              <a:t> </a:t>
            </a:r>
            <a:r>
              <a:rPr lang="pt-PT" sz="1600" i="1" dirty="0" smtClean="0"/>
              <a:t>e</a:t>
            </a:r>
            <a:r>
              <a:rPr lang="pt-PT" sz="1600" baseline="30000" dirty="0" smtClean="0"/>
              <a:t>−</a:t>
            </a:r>
            <a:r>
              <a:rPr lang="el-GR" sz="1600" i="1" baseline="30000" dirty="0" smtClean="0"/>
              <a:t>λ</a:t>
            </a:r>
            <a:r>
              <a:rPr lang="pt-PT" sz="1600" i="1" baseline="30000" dirty="0" smtClean="0"/>
              <a:t>x</a:t>
            </a:r>
            <a:endParaRPr lang="pt-PT" sz="1600" dirty="0"/>
          </a:p>
        </p:txBody>
      </p:sp>
      <p:pic>
        <p:nvPicPr>
          <p:cNvPr id="52" name="Picture 3"/>
          <p:cNvPicPr>
            <a:picLocks noChangeAspect="1" noChangeArrowheads="1"/>
          </p:cNvPicPr>
          <p:nvPr/>
        </p:nvPicPr>
        <p:blipFill>
          <a:blip r:embed="rId9" cstate="print"/>
          <a:srcRect l="37127" t="31448" r="38965" b="37104"/>
          <a:stretch>
            <a:fillRect/>
          </a:stretch>
        </p:blipFill>
        <p:spPr bwMode="auto">
          <a:xfrm>
            <a:off x="6251746" y="4286153"/>
            <a:ext cx="2105102" cy="1730637"/>
          </a:xfrm>
          <a:prstGeom prst="rect">
            <a:avLst/>
          </a:prstGeom>
          <a:noFill/>
          <a:ln w="9525">
            <a:noFill/>
            <a:miter lim="800000"/>
            <a:headEnd/>
            <a:tailEnd/>
          </a:ln>
        </p:spPr>
      </p:pic>
      <p:sp>
        <p:nvSpPr>
          <p:cNvPr id="53" name="Rectangle 52"/>
          <p:cNvSpPr/>
          <p:nvPr/>
        </p:nvSpPr>
        <p:spPr>
          <a:xfrm>
            <a:off x="6200907" y="3005424"/>
            <a:ext cx="1710396" cy="338554"/>
          </a:xfrm>
          <a:prstGeom prst="rect">
            <a:avLst/>
          </a:prstGeom>
        </p:spPr>
        <p:txBody>
          <a:bodyPr wrap="square">
            <a:spAutoFit/>
          </a:bodyPr>
          <a:lstStyle/>
          <a:p>
            <a:r>
              <a:rPr lang="pt-PT" sz="1600" dirty="0" smtClean="0"/>
              <a:t>P (x) = </a:t>
            </a:r>
            <a:r>
              <a:rPr lang="el-GR" sz="1600" dirty="0" smtClean="0"/>
              <a:t>λ </a:t>
            </a:r>
            <a:r>
              <a:rPr lang="pt-PT" sz="1600" i="1" dirty="0" smtClean="0"/>
              <a:t>e</a:t>
            </a:r>
            <a:r>
              <a:rPr lang="pt-PT" sz="1600" baseline="30000" dirty="0" smtClean="0"/>
              <a:t>−</a:t>
            </a:r>
            <a:r>
              <a:rPr lang="el-GR" sz="1600" i="1" baseline="30000" dirty="0" smtClean="0"/>
              <a:t>λ</a:t>
            </a:r>
            <a:r>
              <a:rPr lang="pt-PT" sz="1600" i="1" baseline="30000" dirty="0" smtClean="0"/>
              <a:t>x</a:t>
            </a:r>
            <a:endParaRPr lang="pt-PT" sz="1600" dirty="0"/>
          </a:p>
        </p:txBody>
      </p:sp>
      <p:sp>
        <p:nvSpPr>
          <p:cNvPr id="54" name="Rectangle 53"/>
          <p:cNvSpPr/>
          <p:nvPr/>
        </p:nvSpPr>
        <p:spPr>
          <a:xfrm>
            <a:off x="6581812" y="4347723"/>
            <a:ext cx="1034504" cy="523220"/>
          </a:xfrm>
          <a:prstGeom prst="rect">
            <a:avLst/>
          </a:prstGeom>
        </p:spPr>
        <p:txBody>
          <a:bodyPr wrap="square">
            <a:spAutoFit/>
          </a:bodyPr>
          <a:lstStyle/>
          <a:p>
            <a:r>
              <a:rPr lang="pt-PT" sz="1400" b="1" dirty="0" err="1" smtClean="0"/>
              <a:t>Probability</a:t>
            </a:r>
            <a:r>
              <a:rPr lang="pt-PT" sz="1400" b="1" dirty="0" smtClean="0"/>
              <a:t> </a:t>
            </a:r>
            <a:r>
              <a:rPr lang="pt-PT" sz="1400" b="1" dirty="0" err="1" smtClean="0"/>
              <a:t>density</a:t>
            </a:r>
            <a:endParaRPr lang="pt-PT" sz="1400" b="1" dirty="0"/>
          </a:p>
        </p:txBody>
      </p:sp>
      <p:grpSp>
        <p:nvGrpSpPr>
          <p:cNvPr id="56" name="Group 55"/>
          <p:cNvGrpSpPr/>
          <p:nvPr/>
        </p:nvGrpSpPr>
        <p:grpSpPr>
          <a:xfrm>
            <a:off x="6908028" y="4972786"/>
            <a:ext cx="2064619" cy="1720516"/>
            <a:chOff x="9324657" y="4711374"/>
            <a:chExt cx="2064619" cy="1720516"/>
          </a:xfrm>
        </p:grpSpPr>
        <p:pic>
          <p:nvPicPr>
            <p:cNvPr id="50" name="Picture 4"/>
            <p:cNvPicPr>
              <a:picLocks noChangeAspect="1" noChangeArrowheads="1"/>
            </p:cNvPicPr>
            <p:nvPr/>
          </p:nvPicPr>
          <p:blipFill>
            <a:blip r:embed="rId10" cstate="print"/>
            <a:srcRect l="37280" t="31517" r="39272" b="37219"/>
            <a:stretch>
              <a:fillRect/>
            </a:stretch>
          </p:blipFill>
          <p:spPr bwMode="auto">
            <a:xfrm>
              <a:off x="9324657" y="4711374"/>
              <a:ext cx="2064619" cy="1720516"/>
            </a:xfrm>
            <a:prstGeom prst="rect">
              <a:avLst/>
            </a:prstGeom>
            <a:noFill/>
            <a:ln w="9525">
              <a:noFill/>
              <a:miter lim="800000"/>
              <a:headEnd/>
              <a:tailEnd/>
            </a:ln>
          </p:spPr>
        </p:pic>
        <p:sp>
          <p:nvSpPr>
            <p:cNvPr id="55" name="Rectangle 54"/>
            <p:cNvSpPr/>
            <p:nvPr/>
          </p:nvSpPr>
          <p:spPr>
            <a:xfrm>
              <a:off x="10366310" y="5161466"/>
              <a:ext cx="1022966" cy="523220"/>
            </a:xfrm>
            <a:prstGeom prst="rect">
              <a:avLst/>
            </a:prstGeom>
          </p:spPr>
          <p:txBody>
            <a:bodyPr wrap="square">
              <a:spAutoFit/>
            </a:bodyPr>
            <a:lstStyle/>
            <a:p>
              <a:pPr algn="ctr"/>
              <a:r>
                <a:rPr lang="pt-PT" sz="1400" b="1" dirty="0" err="1" smtClean="0"/>
                <a:t>Cumulative</a:t>
              </a:r>
              <a:r>
                <a:rPr lang="pt-PT" sz="1400" b="1" dirty="0" smtClean="0"/>
                <a:t> </a:t>
              </a:r>
              <a:r>
                <a:rPr lang="pt-PT" sz="1400" b="1" dirty="0" err="1" smtClean="0"/>
                <a:t>probability</a:t>
              </a:r>
              <a:endParaRPr lang="pt-PT" sz="1400" b="1" dirty="0"/>
            </a:p>
          </p:txBody>
        </p:sp>
      </p:grpSp>
      <p:sp>
        <p:nvSpPr>
          <p:cNvPr id="57" name="TextBox 56"/>
          <p:cNvSpPr txBox="1"/>
          <p:nvPr/>
        </p:nvSpPr>
        <p:spPr>
          <a:xfrm>
            <a:off x="6140924" y="3050699"/>
            <a:ext cx="2135515"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expon.dist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false)</a:t>
            </a:r>
            <a:endParaRPr lang="en-US" sz="1400" dirty="0">
              <a:solidFill>
                <a:srgbClr val="0099CC"/>
              </a:solidFill>
            </a:endParaRPr>
          </a:p>
        </p:txBody>
      </p:sp>
      <p:sp>
        <p:nvSpPr>
          <p:cNvPr id="58" name="TextBox 57"/>
          <p:cNvSpPr txBox="1"/>
          <p:nvPr/>
        </p:nvSpPr>
        <p:spPr>
          <a:xfrm>
            <a:off x="6709619" y="3642385"/>
            <a:ext cx="2403368"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expon.dist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true)</a:t>
            </a:r>
            <a:endParaRPr lang="en-US" sz="1400" dirty="0">
              <a:solidFill>
                <a:srgbClr val="0099CC"/>
              </a:solidFill>
            </a:endParaRPr>
          </a:p>
        </p:txBody>
      </p:sp>
      <p:grpSp>
        <p:nvGrpSpPr>
          <p:cNvPr id="65" name="Group 64"/>
          <p:cNvGrpSpPr/>
          <p:nvPr/>
        </p:nvGrpSpPr>
        <p:grpSpPr>
          <a:xfrm>
            <a:off x="407784" y="4374213"/>
            <a:ext cx="2875502" cy="2397502"/>
            <a:chOff x="9612446" y="3432558"/>
            <a:chExt cx="2398805" cy="1994443"/>
          </a:xfrm>
        </p:grpSpPr>
        <p:sp>
          <p:nvSpPr>
            <p:cNvPr id="64" name="Rectangle 63"/>
            <p:cNvSpPr/>
            <p:nvPr/>
          </p:nvSpPr>
          <p:spPr>
            <a:xfrm>
              <a:off x="9664984" y="3518124"/>
              <a:ext cx="2346267" cy="190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1"/>
            <a:stretch>
              <a:fillRect/>
            </a:stretch>
          </p:blipFill>
          <p:spPr>
            <a:xfrm>
              <a:off x="9612446" y="3432558"/>
              <a:ext cx="2398805" cy="1985461"/>
            </a:xfrm>
            <a:prstGeom prst="rect">
              <a:avLst/>
            </a:prstGeom>
          </p:spPr>
        </p:pic>
      </p:grpSp>
      <p:sp>
        <p:nvSpPr>
          <p:cNvPr id="62" name="Rectangle 2"/>
          <p:cNvSpPr>
            <a:spLocks noChangeArrowheads="1"/>
          </p:cNvSpPr>
          <p:nvPr/>
        </p:nvSpPr>
        <p:spPr bwMode="auto">
          <a:xfrm>
            <a:off x="843597" y="1723863"/>
            <a:ext cx="12364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200" b="1" i="1" dirty="0" smtClean="0">
                <a:solidFill>
                  <a:schemeClr val="accent1">
                    <a:lumMod val="75000"/>
                  </a:schemeClr>
                </a:solidFill>
                <a:latin typeface="MathJax_Math"/>
              </a:rPr>
              <a:t>N </a:t>
            </a:r>
            <a:r>
              <a:rPr lang="en-US" altLang="en-US" sz="1200" b="1" dirty="0" smtClean="0">
                <a:solidFill>
                  <a:schemeClr val="accent1">
                    <a:lumMod val="75000"/>
                  </a:schemeClr>
                </a:solidFill>
                <a:latin typeface="MathJax_Main"/>
              </a:rPr>
              <a:t>(</a:t>
            </a:r>
            <a:r>
              <a:rPr lang="en-US" altLang="en-US" sz="1200" b="1" i="1" dirty="0" err="1" smtClean="0">
                <a:solidFill>
                  <a:schemeClr val="accent1">
                    <a:lumMod val="75000"/>
                  </a:schemeClr>
                </a:solidFill>
                <a:latin typeface="MathJax_Math"/>
              </a:rPr>
              <a:t>μ</a:t>
            </a:r>
            <a:r>
              <a:rPr lang="en-US" altLang="en-US" sz="1200" b="1" dirty="0" err="1" smtClean="0">
                <a:solidFill>
                  <a:schemeClr val="accent1">
                    <a:lumMod val="75000"/>
                  </a:schemeClr>
                </a:solidFill>
                <a:latin typeface="MathJax_Main"/>
              </a:rPr>
              <a:t>,</a:t>
            </a:r>
            <a:r>
              <a:rPr lang="en-US" altLang="en-US" sz="1200" b="1" i="1" dirty="0" err="1" smtClean="0">
                <a:solidFill>
                  <a:schemeClr val="accent1">
                    <a:lumMod val="75000"/>
                  </a:schemeClr>
                </a:solidFill>
                <a:latin typeface="MathJax_Math"/>
              </a:rPr>
              <a:t>σ</a:t>
            </a:r>
            <a:r>
              <a:rPr lang="en-US" altLang="en-US" sz="1200" b="1" dirty="0" smtClean="0">
                <a:solidFill>
                  <a:schemeClr val="accent1">
                    <a:lumMod val="75000"/>
                  </a:schemeClr>
                </a:solidFill>
                <a:latin typeface="MathJax_Main"/>
              </a:rPr>
              <a:t>)</a:t>
            </a:r>
            <a:r>
              <a:rPr kumimoji="0" lang="en-US" altLang="en-US" sz="1200" b="1" i="0" u="none" strike="noStrike" cap="none" normalizeH="0" baseline="0" dirty="0" smtClean="0">
                <a:ln>
                  <a:noFill/>
                </a:ln>
                <a:solidFill>
                  <a:schemeClr val="accent1">
                    <a:lumMod val="75000"/>
                  </a:schemeClr>
                </a:solidFill>
                <a:effectLst/>
              </a:rPr>
              <a:t> </a:t>
            </a:r>
            <a:endParaRPr kumimoji="0" lang="en-US" altLang="en-US" sz="1200" b="1" i="0" u="none" strike="noStrike" cap="none" normalizeH="0" baseline="0" dirty="0" smtClean="0">
              <a:ln>
                <a:noFill/>
              </a:ln>
              <a:solidFill>
                <a:schemeClr val="accent1">
                  <a:lumMod val="75000"/>
                </a:schemeClr>
              </a:solidFill>
              <a:effectLst/>
              <a:latin typeface="Arial" panose="020B0604020202020204" pitchFamily="34" charset="0"/>
            </a:endParaRPr>
          </a:p>
        </p:txBody>
      </p:sp>
      <p:sp>
        <p:nvSpPr>
          <p:cNvPr id="63" name="Rectangle 2"/>
          <p:cNvSpPr>
            <a:spLocks noChangeArrowheads="1"/>
          </p:cNvSpPr>
          <p:nvPr/>
        </p:nvSpPr>
        <p:spPr bwMode="auto">
          <a:xfrm>
            <a:off x="843596" y="1926852"/>
            <a:ext cx="14020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US" altLang="en-US" sz="1200" b="1" i="1" u="none" strike="noStrike" cap="none" normalizeH="0" baseline="0" dirty="0" smtClean="0">
                <a:ln>
                  <a:noFill/>
                </a:ln>
                <a:solidFill>
                  <a:schemeClr val="accent4">
                    <a:lumMod val="75000"/>
                  </a:schemeClr>
                </a:solidFill>
                <a:effectLst/>
                <a:latin typeface="MathJax_Math"/>
              </a:rPr>
              <a:t>Z</a:t>
            </a:r>
            <a:r>
              <a:rPr kumimoji="0" lang="en-US" altLang="en-US" sz="1200" b="1" i="0" u="none" strike="noStrike" cap="none" normalizeH="0" baseline="0" dirty="0" smtClean="0">
                <a:ln>
                  <a:noFill/>
                </a:ln>
                <a:solidFill>
                  <a:schemeClr val="accent4">
                    <a:lumMod val="75000"/>
                  </a:schemeClr>
                </a:solidFill>
                <a:effectLst/>
                <a:latin typeface="MathJax_Main"/>
              </a:rPr>
              <a:t>∼</a:t>
            </a:r>
            <a:r>
              <a:rPr kumimoji="0" lang="en-US" altLang="en-US" sz="1200" b="1" i="1" u="none" strike="noStrike" cap="none" normalizeH="0" baseline="0" dirty="0" smtClean="0">
                <a:ln>
                  <a:noFill/>
                </a:ln>
                <a:solidFill>
                  <a:schemeClr val="accent1">
                    <a:lumMod val="75000"/>
                  </a:schemeClr>
                </a:solidFill>
                <a:effectLst/>
                <a:latin typeface="MathJax_Math"/>
              </a:rPr>
              <a:t>N </a:t>
            </a:r>
            <a:r>
              <a:rPr kumimoji="0" lang="en-US" altLang="en-US" sz="1200" b="1" i="0" u="none" strike="noStrike" cap="none" normalizeH="0" baseline="0" dirty="0" smtClean="0">
                <a:ln>
                  <a:noFill/>
                </a:ln>
                <a:solidFill>
                  <a:schemeClr val="accent1">
                    <a:lumMod val="75000"/>
                  </a:schemeClr>
                </a:solidFill>
                <a:effectLst/>
                <a:latin typeface="MathJax_Main"/>
              </a:rPr>
              <a:t>(</a:t>
            </a:r>
            <a:r>
              <a:rPr kumimoji="0" lang="en-US" altLang="en-US" sz="1200" b="1" i="1" u="none" strike="noStrike" cap="none" normalizeH="0" baseline="0" dirty="0" smtClean="0">
                <a:ln>
                  <a:noFill/>
                </a:ln>
                <a:solidFill>
                  <a:schemeClr val="accent1">
                    <a:lumMod val="75000"/>
                  </a:schemeClr>
                </a:solidFill>
                <a:effectLst/>
                <a:latin typeface="MathJax_Math"/>
              </a:rPr>
              <a:t>μ</a:t>
            </a:r>
            <a:r>
              <a:rPr kumimoji="0" lang="en-US" altLang="en-US" sz="1200" b="1" i="0" u="none" strike="noStrike" cap="none" normalizeH="0" baseline="0" dirty="0" smtClean="0">
                <a:ln>
                  <a:noFill/>
                </a:ln>
                <a:solidFill>
                  <a:schemeClr val="accent4">
                    <a:lumMod val="75000"/>
                  </a:schemeClr>
                </a:solidFill>
                <a:effectLst/>
                <a:latin typeface="MathJax_Main"/>
              </a:rPr>
              <a:t>=0</a:t>
            </a:r>
            <a:r>
              <a:rPr kumimoji="0" lang="en-US" altLang="en-US" sz="1200" b="1" i="0" u="none" strike="noStrike" cap="none" normalizeH="0" baseline="0" dirty="0" smtClean="0">
                <a:ln>
                  <a:noFill/>
                </a:ln>
                <a:solidFill>
                  <a:schemeClr val="accent1">
                    <a:lumMod val="75000"/>
                  </a:schemeClr>
                </a:solidFill>
                <a:effectLst/>
                <a:latin typeface="MathJax_Main"/>
              </a:rPr>
              <a:t>,</a:t>
            </a:r>
            <a:r>
              <a:rPr kumimoji="0" lang="en-US" altLang="en-US" sz="1200" b="1" i="1" u="none" strike="noStrike" cap="none" normalizeH="0" baseline="0" dirty="0" smtClean="0">
                <a:ln>
                  <a:noFill/>
                </a:ln>
                <a:solidFill>
                  <a:schemeClr val="accent1">
                    <a:lumMod val="75000"/>
                  </a:schemeClr>
                </a:solidFill>
                <a:effectLst/>
                <a:latin typeface="MathJax_Math"/>
              </a:rPr>
              <a:t>σ</a:t>
            </a:r>
            <a:r>
              <a:rPr kumimoji="0" lang="en-US" altLang="en-US" sz="1200" b="1" i="0" u="none" strike="noStrike" cap="none" normalizeH="0" baseline="0" dirty="0" smtClean="0">
                <a:ln>
                  <a:noFill/>
                </a:ln>
                <a:solidFill>
                  <a:schemeClr val="accent4">
                    <a:lumMod val="75000"/>
                  </a:schemeClr>
                </a:solidFill>
                <a:effectLst/>
                <a:latin typeface="MathJax_Main"/>
              </a:rPr>
              <a:t>=1</a:t>
            </a:r>
            <a:r>
              <a:rPr kumimoji="0" lang="en-US" altLang="en-US" sz="1200" b="1" i="0" u="none" strike="noStrike" cap="none" normalizeH="0" baseline="0" dirty="0" smtClean="0">
                <a:ln>
                  <a:noFill/>
                </a:ln>
                <a:solidFill>
                  <a:schemeClr val="accent1">
                    <a:lumMod val="75000"/>
                  </a:schemeClr>
                </a:solidFill>
                <a:effectLst/>
                <a:latin typeface="MathJax_Main"/>
              </a:rPr>
              <a:t>)</a:t>
            </a:r>
            <a:r>
              <a:rPr kumimoji="0" lang="en-US" altLang="en-US" sz="1200" b="1" i="0" u="none" strike="noStrike" cap="none" normalizeH="0" baseline="0" dirty="0" smtClean="0">
                <a:ln>
                  <a:noFill/>
                </a:ln>
                <a:solidFill>
                  <a:schemeClr val="accent1">
                    <a:lumMod val="75000"/>
                  </a:schemeClr>
                </a:solidFill>
                <a:effectLst/>
              </a:rPr>
              <a:t> </a:t>
            </a:r>
            <a:endParaRPr kumimoji="0" lang="en-US" altLang="en-US" sz="1200" b="1" i="0" u="none" strike="noStrike" cap="none" normalizeH="0" baseline="0" dirty="0" smtClean="0">
              <a:ln>
                <a:noFill/>
              </a:ln>
              <a:solidFill>
                <a:schemeClr val="accent1">
                  <a:lumMod val="75000"/>
                </a:schemeClr>
              </a:solidFill>
              <a:effectLst/>
              <a:latin typeface="Arial" panose="020B0604020202020204" pitchFamily="34" charset="0"/>
            </a:endParaRPr>
          </a:p>
        </p:txBody>
      </p:sp>
      <p:graphicFrame>
        <p:nvGraphicFramePr>
          <p:cNvPr id="66" name="Object 1"/>
          <p:cNvGraphicFramePr>
            <a:graphicFrameLocks noChangeAspect="1"/>
          </p:cNvGraphicFramePr>
          <p:nvPr>
            <p:extLst>
              <p:ext uri="{D42A27DB-BD31-4B8C-83A1-F6EECF244321}">
                <p14:modId xmlns:p14="http://schemas.microsoft.com/office/powerpoint/2010/main" val="2225903239"/>
              </p:ext>
            </p:extLst>
          </p:nvPr>
        </p:nvGraphicFramePr>
        <p:xfrm>
          <a:off x="660432" y="3629246"/>
          <a:ext cx="727646" cy="273740"/>
        </p:xfrm>
        <a:graphic>
          <a:graphicData uri="http://schemas.openxmlformats.org/presentationml/2006/ole">
            <mc:AlternateContent xmlns:mc="http://schemas.openxmlformats.org/markup-compatibility/2006">
              <mc:Choice xmlns:v="urn:schemas-microsoft-com:vml" Requires="v">
                <p:oleObj spid="_x0000_s129046" name="Equation" r:id="rId12" imgW="609480" imgH="228600" progId="Equation.3">
                  <p:embed/>
                </p:oleObj>
              </mc:Choice>
              <mc:Fallback>
                <p:oleObj name="Equation" r:id="rId12" imgW="609480" imgH="228600" progId="Equation.3">
                  <p:embed/>
                  <p:pic>
                    <p:nvPicPr>
                      <p:cNvPr id="42"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432" y="3629246"/>
                        <a:ext cx="727646" cy="273740"/>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67" name="TextBox 66"/>
              <p:cNvSpPr txBox="1"/>
              <p:nvPr/>
            </p:nvSpPr>
            <p:spPr>
              <a:xfrm>
                <a:off x="660432" y="3789438"/>
                <a:ext cx="2453655" cy="4149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latin typeface="Cambria Math" panose="02040503050406030204" pitchFamily="18" charset="0"/>
                        </a:rPr>
                        <m:t>f</m:t>
                      </m:r>
                      <m:d>
                        <m:dPr>
                          <m:ctrlPr>
                            <a:rPr lang="en-US" sz="1200" b="0" i="1" smtClean="0">
                              <a:latin typeface="Cambria Math" panose="02040503050406030204" pitchFamily="18" charset="0"/>
                            </a:rPr>
                          </m:ctrlPr>
                        </m:dPr>
                        <m:e>
                          <m:r>
                            <m:rPr>
                              <m:sty m:val="p"/>
                            </m:rPr>
                            <a:rPr lang="en-US" sz="1200" b="0" i="0" smtClean="0">
                              <a:latin typeface="Cambria Math" panose="02040503050406030204" pitchFamily="18" charset="0"/>
                            </a:rPr>
                            <m:t>x</m:t>
                          </m:r>
                          <m:r>
                            <a:rPr lang="en-US" sz="1200" b="0" i="0" smtClean="0">
                              <a:latin typeface="Cambria Math" panose="02040503050406030204" pitchFamily="18" charset="0"/>
                              <a:ea typeface="Cambria Math" panose="02040503050406030204" pitchFamily="18" charset="0"/>
                            </a:rPr>
                            <m:t>≤175</m:t>
                          </m:r>
                        </m:e>
                      </m:d>
                      <m:r>
                        <a:rPr lang="en-US" sz="1200" b="0" i="0"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f</m:t>
                      </m:r>
                      <m:d>
                        <m:dPr>
                          <m:ctrlPr>
                            <a:rPr lang="en-US" sz="1200" b="0" i="1" smtClean="0">
                              <a:latin typeface="Cambria Math" panose="02040503050406030204" pitchFamily="18" charset="0"/>
                              <a:ea typeface="Cambria Math" panose="02040503050406030204" pitchFamily="18" charset="0"/>
                            </a:rPr>
                          </m:ctrlPr>
                        </m:dPr>
                        <m:e>
                          <m:f>
                            <m:fPr>
                              <m:ctrlPr>
                                <a:rPr lang="en-US" sz="1200" b="0" i="1" smtClean="0">
                                  <a:latin typeface="Cambria Math" panose="02040503050406030204" pitchFamily="18" charset="0"/>
                                  <a:ea typeface="Cambria Math" panose="02040503050406030204" pitchFamily="18" charset="0"/>
                                </a:rPr>
                              </m:ctrlPr>
                            </m:fPr>
                            <m:num>
                              <m:r>
                                <m:rPr>
                                  <m:sty m:val="p"/>
                                </m:rPr>
                                <a:rPr lang="en-US" sz="1200" b="0" i="0" smtClean="0">
                                  <a:latin typeface="Cambria Math" panose="02040503050406030204" pitchFamily="18" charset="0"/>
                                  <a:ea typeface="Cambria Math" panose="02040503050406030204" pitchFamily="18" charset="0"/>
                                </a:rPr>
                                <m:t>x</m:t>
                              </m:r>
                              <m:r>
                                <a:rPr lang="en-US" sz="1200" b="0" i="0"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μ</m:t>
                              </m:r>
                            </m:num>
                            <m:den>
                              <m:r>
                                <m:rPr>
                                  <m:sty m:val="p"/>
                                </m:rPr>
                                <a:rPr lang="en-US" sz="1200" b="0" i="0" smtClean="0">
                                  <a:latin typeface="Cambria Math" panose="02040503050406030204" pitchFamily="18" charset="0"/>
                                  <a:ea typeface="Cambria Math" panose="02040503050406030204" pitchFamily="18" charset="0"/>
                                </a:rPr>
                                <m:t>σ</m:t>
                              </m:r>
                            </m:den>
                          </m:f>
                          <m:r>
                            <a:rPr lang="en-US" sz="1200" b="0" i="0"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ea typeface="Cambria Math" panose="02040503050406030204" pitchFamily="18" charset="0"/>
                                </a:rPr>
                              </m:ctrlPr>
                            </m:fPr>
                            <m:num>
                              <m:r>
                                <a:rPr lang="en-US" sz="1200" b="0" i="0" smtClean="0">
                                  <a:latin typeface="Cambria Math" panose="02040503050406030204" pitchFamily="18" charset="0"/>
                                  <a:ea typeface="Cambria Math" panose="02040503050406030204" pitchFamily="18" charset="0"/>
                                </a:rPr>
                                <m:t>175−200</m:t>
                              </m:r>
                            </m:num>
                            <m:den>
                              <m:r>
                                <a:rPr lang="en-US" sz="1200" b="0" i="0" smtClean="0">
                                  <a:latin typeface="Cambria Math" panose="02040503050406030204" pitchFamily="18" charset="0"/>
                                  <a:ea typeface="Cambria Math" panose="02040503050406030204" pitchFamily="18" charset="0"/>
                                </a:rPr>
                                <m:t>50</m:t>
                              </m:r>
                            </m:den>
                          </m:f>
                        </m:e>
                      </m:d>
                    </m:oMath>
                  </m:oMathPara>
                </a14:m>
                <a:endParaRPr lang="en-US" sz="1200" dirty="0"/>
              </a:p>
            </p:txBody>
          </p:sp>
        </mc:Choice>
        <mc:Fallback xmlns="">
          <p:sp>
            <p:nvSpPr>
              <p:cNvPr id="67" name="TextBox 66"/>
              <p:cNvSpPr txBox="1">
                <a:spLocks noRot="1" noChangeAspect="1" noMove="1" noResize="1" noEditPoints="1" noAdjustHandles="1" noChangeArrowheads="1" noChangeShapeType="1" noTextEdit="1"/>
              </p:cNvSpPr>
              <p:nvPr/>
            </p:nvSpPr>
            <p:spPr>
              <a:xfrm>
                <a:off x="660432" y="3789438"/>
                <a:ext cx="2453655" cy="414985"/>
              </a:xfrm>
              <a:prstGeom prst="rect">
                <a:avLst/>
              </a:prstGeom>
              <a:blipFill>
                <a:blip r:embed="rId14"/>
                <a:stretch>
                  <a:fillRect l="-496" b="-1471"/>
                </a:stretch>
              </a:blipFill>
            </p:spPr>
            <p:txBody>
              <a:bodyPr/>
              <a:lstStyle/>
              <a:p>
                <a:r>
                  <a:rPr lang="en-US">
                    <a:noFill/>
                  </a:rPr>
                  <a:t> </a:t>
                </a:r>
              </a:p>
            </p:txBody>
          </p:sp>
        </mc:Fallback>
      </mc:AlternateContent>
      <p:sp>
        <p:nvSpPr>
          <p:cNvPr id="68" name="Rectangle 67"/>
          <p:cNvSpPr/>
          <p:nvPr/>
        </p:nvSpPr>
        <p:spPr>
          <a:xfrm>
            <a:off x="358550" y="4197905"/>
            <a:ext cx="3000052" cy="307777"/>
          </a:xfrm>
          <a:prstGeom prst="rect">
            <a:avLst/>
          </a:prstGeom>
        </p:spPr>
        <p:txBody>
          <a:bodyPr wrap="none">
            <a:spAutoFit/>
          </a:bodyPr>
          <a:lstStyle/>
          <a:p>
            <a:r>
              <a:rPr lang="en-GB" sz="1400" dirty="0" smtClean="0"/>
              <a:t>=</a:t>
            </a:r>
            <a:r>
              <a:rPr lang="en-GB" sz="1400" dirty="0" smtClean="0">
                <a:solidFill>
                  <a:schemeClr val="accent1"/>
                </a:solidFill>
              </a:rPr>
              <a:t> </a:t>
            </a:r>
            <a:r>
              <a:rPr lang="en-GB" sz="1400" dirty="0" err="1" smtClean="0">
                <a:solidFill>
                  <a:srgbClr val="0099CC"/>
                </a:solidFill>
              </a:rPr>
              <a:t>Normsdist</a:t>
            </a:r>
            <a:r>
              <a:rPr lang="en-GB" sz="1400" dirty="0" smtClean="0">
                <a:solidFill>
                  <a:schemeClr val="accent1"/>
                </a:solidFill>
              </a:rPr>
              <a:t> </a:t>
            </a:r>
            <a:r>
              <a:rPr lang="en-GB" sz="1400" i="1" dirty="0"/>
              <a:t>( </a:t>
            </a:r>
            <a:r>
              <a:rPr lang="en-GB" sz="1400" i="1" dirty="0">
                <a:solidFill>
                  <a:srgbClr val="0099CC"/>
                </a:solidFill>
              </a:rPr>
              <a:t>(</a:t>
            </a:r>
            <a:r>
              <a:rPr lang="en-GB" sz="1400" i="1" dirty="0" err="1">
                <a:solidFill>
                  <a:srgbClr val="0099CC"/>
                </a:solidFill>
              </a:rPr>
              <a:t>upperLimit</a:t>
            </a:r>
            <a:r>
              <a:rPr lang="en-GB" sz="1400" i="1" dirty="0">
                <a:solidFill>
                  <a:srgbClr val="0099CC"/>
                </a:solidFill>
              </a:rPr>
              <a:t>-mean)/</a:t>
            </a:r>
            <a:r>
              <a:rPr lang="en-GB" sz="1400" i="1" dirty="0" err="1">
                <a:solidFill>
                  <a:srgbClr val="0099CC"/>
                </a:solidFill>
              </a:rPr>
              <a:t>std</a:t>
            </a:r>
            <a:r>
              <a:rPr lang="en-GB" sz="1400" i="1" dirty="0">
                <a:solidFill>
                  <a:srgbClr val="0099CC"/>
                </a:solidFill>
              </a:rPr>
              <a:t>) </a:t>
            </a:r>
            <a:r>
              <a:rPr lang="en-GB" sz="1400" dirty="0"/>
              <a:t>)</a:t>
            </a:r>
          </a:p>
        </p:txBody>
      </p:sp>
      <p:pic>
        <p:nvPicPr>
          <p:cNvPr id="71" name="Picture 70"/>
          <p:cNvPicPr>
            <a:picLocks noChangeAspect="1"/>
          </p:cNvPicPr>
          <p:nvPr/>
        </p:nvPicPr>
        <p:blipFill>
          <a:blip r:embed="rId15"/>
          <a:stretch>
            <a:fillRect/>
          </a:stretch>
        </p:blipFill>
        <p:spPr>
          <a:xfrm>
            <a:off x="9112182" y="2982379"/>
            <a:ext cx="2992040" cy="770677"/>
          </a:xfrm>
          <a:prstGeom prst="rect">
            <a:avLst/>
          </a:prstGeom>
        </p:spPr>
      </p:pic>
      <p:sp>
        <p:nvSpPr>
          <p:cNvPr id="72" name="Rectangle 71"/>
          <p:cNvSpPr/>
          <p:nvPr/>
        </p:nvSpPr>
        <p:spPr>
          <a:xfrm>
            <a:off x="8648344" y="1066126"/>
            <a:ext cx="3594701" cy="1077218"/>
          </a:xfrm>
          <a:prstGeom prst="rect">
            <a:avLst/>
          </a:prstGeom>
        </p:spPr>
        <p:txBody>
          <a:bodyPr wrap="square">
            <a:spAutoFit/>
          </a:bodyPr>
          <a:lstStyle/>
          <a:p>
            <a:pPr algn="ctr"/>
            <a:r>
              <a:rPr lang="en-US" sz="1600" dirty="0" smtClean="0"/>
              <a:t>3-Weibull</a:t>
            </a:r>
            <a:endParaRPr lang="en-US" sz="1600" dirty="0"/>
          </a:p>
          <a:p>
            <a:pPr algn="ctr"/>
            <a:r>
              <a:rPr lang="en-US" sz="1600" dirty="0"/>
              <a:t>location (a</a:t>
            </a:r>
            <a:r>
              <a:rPr lang="en-US" sz="1600" dirty="0" smtClean="0"/>
              <a:t>), scale </a:t>
            </a:r>
            <a:r>
              <a:rPr lang="en-US" sz="1600" dirty="0"/>
              <a:t>(b), shape (c</a:t>
            </a:r>
            <a:r>
              <a:rPr lang="en-US" sz="1600" dirty="0" smtClean="0"/>
              <a:t>)</a:t>
            </a:r>
          </a:p>
          <a:p>
            <a:pPr algn="ctr"/>
            <a:r>
              <a:rPr lang="en-US" sz="1600" dirty="0" smtClean="0"/>
              <a:t>2-Weibull</a:t>
            </a:r>
            <a:endParaRPr lang="en-US" sz="1600" dirty="0"/>
          </a:p>
          <a:p>
            <a:pPr algn="ctr"/>
            <a:r>
              <a:rPr lang="en-US" sz="1600" dirty="0" smtClean="0"/>
              <a:t>scale </a:t>
            </a:r>
            <a:r>
              <a:rPr lang="en-US" sz="1600" dirty="0"/>
              <a:t>(b), shape (c</a:t>
            </a:r>
            <a:r>
              <a:rPr lang="en-US" sz="1600" dirty="0" smtClean="0"/>
              <a:t>)</a:t>
            </a:r>
            <a:endParaRPr lang="en-US" dirty="0"/>
          </a:p>
        </p:txBody>
      </p:sp>
      <p:sp>
        <p:nvSpPr>
          <p:cNvPr id="73" name="TextBox 72"/>
          <p:cNvSpPr txBox="1"/>
          <p:nvPr/>
        </p:nvSpPr>
        <p:spPr>
          <a:xfrm>
            <a:off x="8787882" y="3810253"/>
            <a:ext cx="3641446" cy="307777"/>
          </a:xfrm>
          <a:prstGeom prst="rect">
            <a:avLst/>
          </a:prstGeom>
          <a:noFill/>
        </p:spPr>
        <p:txBody>
          <a:bodyPr wrap="square" rtlCol="0">
            <a:spAutoFit/>
          </a:bodyPr>
          <a:lstStyle/>
          <a:p>
            <a:pPr algn="ctr"/>
            <a:r>
              <a:rPr lang="en-US" sz="1400" dirty="0" smtClean="0"/>
              <a:t>= </a:t>
            </a:r>
            <a:r>
              <a:rPr lang="en-US" sz="1400" dirty="0" err="1" smtClean="0">
                <a:solidFill>
                  <a:srgbClr val="0099CC"/>
                </a:solidFill>
              </a:rPr>
              <a:t>Weibull.dist</a:t>
            </a:r>
            <a:r>
              <a:rPr lang="en-US" sz="1400" dirty="0" smtClean="0">
                <a:solidFill>
                  <a:srgbClr val="0099CC"/>
                </a:solidFill>
              </a:rPr>
              <a:t> ( </a:t>
            </a:r>
            <a:r>
              <a:rPr lang="en-US" sz="1400" dirty="0" err="1" smtClean="0">
                <a:solidFill>
                  <a:srgbClr val="0099CC"/>
                </a:solidFill>
              </a:rPr>
              <a:t>upperlim</a:t>
            </a:r>
            <a:r>
              <a:rPr lang="en-US" sz="1400" dirty="0" smtClean="0">
                <a:solidFill>
                  <a:srgbClr val="0099CC"/>
                </a:solidFill>
              </a:rPr>
              <a:t>, c, b, true)</a:t>
            </a:r>
            <a:endParaRPr lang="en-US" sz="1400" dirty="0">
              <a:solidFill>
                <a:srgbClr val="0099CC"/>
              </a:solidFill>
            </a:endParaRPr>
          </a:p>
        </p:txBody>
      </p:sp>
      <p:pic>
        <p:nvPicPr>
          <p:cNvPr id="74" name="Picture 73"/>
          <p:cNvPicPr>
            <a:picLocks noChangeAspect="1"/>
          </p:cNvPicPr>
          <p:nvPr/>
        </p:nvPicPr>
        <p:blipFill>
          <a:blip r:embed="rId16"/>
          <a:stretch>
            <a:fillRect/>
          </a:stretch>
        </p:blipFill>
        <p:spPr>
          <a:xfrm>
            <a:off x="9311596" y="4609333"/>
            <a:ext cx="2720311" cy="1432697"/>
          </a:xfrm>
          <a:prstGeom prst="rect">
            <a:avLst/>
          </a:prstGeom>
          <a:ln>
            <a:noFill/>
          </a:ln>
          <a:effectLst>
            <a:outerShdw blurRad="292100" dist="139700" dir="2700000" algn="tl" rotWithShape="0">
              <a:srgbClr val="333333">
                <a:alpha val="65000"/>
              </a:srgbClr>
            </a:outerShdw>
          </a:effectLst>
        </p:spPr>
      </p:pic>
      <p:pic>
        <p:nvPicPr>
          <p:cNvPr id="75" name="Picture 74"/>
          <p:cNvPicPr>
            <a:picLocks noChangeAspect="1"/>
          </p:cNvPicPr>
          <p:nvPr/>
        </p:nvPicPr>
        <p:blipFill>
          <a:blip r:embed="rId17"/>
          <a:stretch>
            <a:fillRect/>
          </a:stretch>
        </p:blipFill>
        <p:spPr>
          <a:xfrm>
            <a:off x="9390651" y="4917033"/>
            <a:ext cx="2801349" cy="1494924"/>
          </a:xfrm>
          <a:prstGeom prst="rect">
            <a:avLst/>
          </a:prstGeom>
          <a:ln>
            <a:noFill/>
          </a:ln>
          <a:effectLst>
            <a:outerShdw blurRad="292100" dist="139700" dir="2700000" algn="tl" rotWithShape="0">
              <a:srgbClr val="333333">
                <a:alpha val="65000"/>
              </a:srgbClr>
            </a:outerShdw>
          </a:effectLst>
        </p:spPr>
      </p:pic>
      <p:pic>
        <p:nvPicPr>
          <p:cNvPr id="76" name="Picture 75"/>
          <p:cNvPicPr>
            <a:picLocks noChangeAspect="1"/>
          </p:cNvPicPr>
          <p:nvPr/>
        </p:nvPicPr>
        <p:blipFill>
          <a:blip r:embed="rId18"/>
          <a:stretch>
            <a:fillRect/>
          </a:stretch>
        </p:blipFill>
        <p:spPr>
          <a:xfrm>
            <a:off x="9549444" y="5285755"/>
            <a:ext cx="2739782" cy="1462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914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1" grpId="0"/>
      <p:bldP spid="53" grpId="0"/>
      <p:bldP spid="54" grpId="0"/>
      <p:bldP spid="57" grpId="0"/>
      <p:bldP spid="58" grpId="0"/>
      <p:bldP spid="62" grpId="0"/>
      <p:bldP spid="63" grpId="0"/>
      <p:bldP spid="67" grpId="0"/>
      <p:bldP spid="68"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6" y="1387366"/>
            <a:ext cx="11064765" cy="5026080"/>
          </a:xfrm>
        </p:spPr>
        <p:txBody>
          <a:bodyPr>
            <a:normAutofit/>
          </a:bodyPr>
          <a:lstStyle/>
          <a:p>
            <a:pPr marL="0" indent="0">
              <a:buNone/>
            </a:pPr>
            <a:r>
              <a:rPr lang="en-US" sz="2400" b="1" dirty="0" smtClean="0"/>
              <a:t>Monte Carlo simulation: </a:t>
            </a:r>
            <a:r>
              <a:rPr lang="en-US" sz="2400" dirty="0" smtClean="0"/>
              <a:t>method of estimating the value of an unknown quantity using the principles of </a:t>
            </a:r>
            <a:r>
              <a:rPr lang="en-US" sz="2400" u="sng" dirty="0" smtClean="0"/>
              <a:t>inferential statistics</a:t>
            </a:r>
          </a:p>
          <a:p>
            <a:pPr marL="0" indent="0">
              <a:buNone/>
            </a:pPr>
            <a:endParaRPr lang="en-US" sz="800" dirty="0" smtClean="0"/>
          </a:p>
          <a:p>
            <a:pPr marL="0" indent="0">
              <a:buNone/>
            </a:pPr>
            <a:endParaRPr lang="en-US" sz="800" b="1" dirty="0" smtClean="0"/>
          </a:p>
          <a:p>
            <a:pPr marL="0" indent="0">
              <a:buNone/>
            </a:pPr>
            <a:endParaRPr lang="en-US" sz="800" b="1" dirty="0"/>
          </a:p>
          <a:p>
            <a:pPr marL="0" indent="0">
              <a:buNone/>
            </a:pPr>
            <a:endParaRPr lang="en-US" sz="800" b="1" dirty="0" smtClean="0"/>
          </a:p>
          <a:p>
            <a:pPr marL="0" indent="0">
              <a:buNone/>
            </a:pPr>
            <a:endParaRPr lang="en-US" sz="800" b="1" dirty="0"/>
          </a:p>
          <a:p>
            <a:pPr marL="0" indent="0">
              <a:buNone/>
            </a:pPr>
            <a:endParaRPr lang="en-US" sz="800" b="1" dirty="0" smtClean="0"/>
          </a:p>
          <a:p>
            <a:pPr marL="0" indent="0">
              <a:buNone/>
            </a:pPr>
            <a:endParaRPr lang="en-US" sz="800" b="1" dirty="0" smtClean="0"/>
          </a:p>
          <a:p>
            <a:pPr marL="0" indent="0">
              <a:buNone/>
            </a:pPr>
            <a:endParaRPr lang="en-US" sz="800" b="1" dirty="0" smtClean="0"/>
          </a:p>
          <a:p>
            <a:pPr marL="361950" indent="-188913" algn="just"/>
            <a:r>
              <a:rPr lang="en-US" sz="2400" b="1" i="1" dirty="0" smtClean="0"/>
              <a:t>Monte </a:t>
            </a:r>
            <a:r>
              <a:rPr lang="en-US" sz="2400" b="1" i="1" dirty="0"/>
              <a:t>Carlo simulation </a:t>
            </a:r>
            <a:r>
              <a:rPr lang="en-US" sz="2400" i="1" dirty="0"/>
              <a:t>is a computerized mathematical technique that allows to </a:t>
            </a:r>
            <a:r>
              <a:rPr lang="en-US" sz="2400" b="1" i="1" dirty="0">
                <a:solidFill>
                  <a:schemeClr val="accent1"/>
                </a:solidFill>
              </a:rPr>
              <a:t>model the probability of different outcomes</a:t>
            </a:r>
            <a:r>
              <a:rPr lang="en-US" sz="2400" i="1" dirty="0"/>
              <a:t> in a process that </a:t>
            </a:r>
            <a:r>
              <a:rPr lang="en-US" sz="2400" b="1" i="1" dirty="0">
                <a:solidFill>
                  <a:schemeClr val="accent3"/>
                </a:solidFill>
              </a:rPr>
              <a:t>cannot be easily predicted </a:t>
            </a:r>
            <a:r>
              <a:rPr lang="en-US" sz="2400" i="1" dirty="0"/>
              <a:t>due to the intervention of </a:t>
            </a:r>
            <a:r>
              <a:rPr lang="en-US" sz="2400" b="1" i="1" dirty="0">
                <a:solidFill>
                  <a:schemeClr val="accent3"/>
                </a:solidFill>
              </a:rPr>
              <a:t>random variables</a:t>
            </a:r>
          </a:p>
          <a:p>
            <a:pPr marL="361950" indent="-188913">
              <a:buNone/>
            </a:pPr>
            <a:endParaRPr lang="pt-PT" sz="1100" dirty="0"/>
          </a:p>
          <a:p>
            <a:pPr marL="361950" indent="-188913" algn="just"/>
            <a:r>
              <a:rPr lang="en-US" sz="2400" b="1" i="1" dirty="0"/>
              <a:t>Monte Carlo simulation </a:t>
            </a:r>
            <a:r>
              <a:rPr lang="en-US" sz="2400" i="1" dirty="0" smtClean="0"/>
              <a:t>depends </a:t>
            </a:r>
            <a:r>
              <a:rPr lang="en-US" sz="2400" i="1" dirty="0"/>
              <a:t>on a sequence of </a:t>
            </a:r>
            <a:r>
              <a:rPr lang="en-US" sz="2400" b="1" i="1" dirty="0">
                <a:solidFill>
                  <a:schemeClr val="accent3"/>
                </a:solidFill>
              </a:rPr>
              <a:t>random numbers </a:t>
            </a:r>
            <a:r>
              <a:rPr lang="en-US" sz="2400" i="1" dirty="0"/>
              <a:t>which is generated during the simulation</a:t>
            </a:r>
            <a:endParaRPr lang="pt-PT" sz="2400" i="1" dirty="0"/>
          </a:p>
          <a:p>
            <a:pPr marL="0" indent="0" algn="just">
              <a:buNone/>
            </a:pPr>
            <a:endParaRPr lang="en-US" sz="2400" dirty="0" smtClean="0"/>
          </a:p>
          <a:p>
            <a:pPr marL="0" indent="0" algn="just">
              <a:buNone/>
            </a:pPr>
            <a:endParaRPr lang="en-US" sz="3200" dirty="0" smtClean="0"/>
          </a:p>
          <a:p>
            <a:pPr marL="0" indent="0" algn="just">
              <a:buNone/>
            </a:pPr>
            <a:endParaRPr lang="pt-PT" sz="3200" dirty="0"/>
          </a:p>
        </p:txBody>
      </p:sp>
      <p:sp>
        <p:nvSpPr>
          <p:cNvPr id="5" name="TextBox 4"/>
          <p:cNvSpPr txBox="1"/>
          <p:nvPr/>
        </p:nvSpPr>
        <p:spPr>
          <a:xfrm>
            <a:off x="4846320" y="2322576"/>
            <a:ext cx="7103941" cy="1600438"/>
          </a:xfrm>
          <a:prstGeom prst="rect">
            <a:avLst/>
          </a:prstGeom>
          <a:noFill/>
        </p:spPr>
        <p:txBody>
          <a:bodyPr wrap="square" rtlCol="0">
            <a:spAutoFit/>
          </a:bodyPr>
          <a:lstStyle/>
          <a:p>
            <a:pPr lvl="1"/>
            <a:r>
              <a:rPr lang="en-US" sz="2000" b="1" dirty="0"/>
              <a:t>Population: </a:t>
            </a:r>
            <a:r>
              <a:rPr lang="en-US" sz="2000" dirty="0"/>
              <a:t>set of examples</a:t>
            </a:r>
          </a:p>
          <a:p>
            <a:pPr lvl="1"/>
            <a:r>
              <a:rPr lang="en-US" sz="2000" b="1" dirty="0"/>
              <a:t>Sample: </a:t>
            </a:r>
            <a:r>
              <a:rPr lang="en-US" sz="2000" dirty="0"/>
              <a:t>a proper subset of the population</a:t>
            </a:r>
          </a:p>
          <a:p>
            <a:pPr lvl="1"/>
            <a:r>
              <a:rPr lang="en-US" sz="2000" b="1" dirty="0"/>
              <a:t>Key fact</a:t>
            </a:r>
            <a:r>
              <a:rPr lang="en-US" sz="2000" dirty="0"/>
              <a:t>: a </a:t>
            </a:r>
            <a:r>
              <a:rPr lang="en-US" sz="2000" b="1" i="1" dirty="0">
                <a:solidFill>
                  <a:schemeClr val="accent3"/>
                </a:solidFill>
              </a:rPr>
              <a:t>random</a:t>
            </a:r>
            <a:r>
              <a:rPr lang="en-US" sz="2000" dirty="0"/>
              <a:t> sample tends to </a:t>
            </a:r>
            <a:r>
              <a:rPr lang="en-US" sz="2000" u="sng" dirty="0">
                <a:solidFill>
                  <a:schemeClr val="accent1"/>
                </a:solidFill>
              </a:rPr>
              <a:t>exhibit the same properties as the population </a:t>
            </a:r>
            <a:r>
              <a:rPr lang="en-US" sz="2000" dirty="0"/>
              <a:t>from which it is drawn</a:t>
            </a:r>
          </a:p>
          <a:p>
            <a:endParaRPr lang="en-US" dirty="0"/>
          </a:p>
        </p:txBody>
      </p:sp>
    </p:spTree>
    <p:extLst>
      <p:ext uri="{BB962C8B-B14F-4D97-AF65-F5344CB8AC3E}">
        <p14:creationId xmlns:p14="http://schemas.microsoft.com/office/powerpoint/2010/main" val="36732920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38200" y="1918454"/>
            <a:ext cx="9620371" cy="506672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036089" y="1619905"/>
            <a:ext cx="2155911" cy="369332"/>
          </a:xfrm>
          <a:prstGeom prst="rect">
            <a:avLst/>
          </a:prstGeom>
        </p:spPr>
        <p:txBody>
          <a:bodyPr wrap="none">
            <a:spAutoFit/>
          </a:bodyPr>
          <a:lstStyle/>
          <a:p>
            <a:r>
              <a:rPr lang="en-GB" dirty="0"/>
              <a:t>c – shape parameter </a:t>
            </a:r>
            <a:endParaRPr lang="en-US" dirty="0"/>
          </a:p>
        </p:txBody>
      </p:sp>
    </p:spTree>
    <p:extLst>
      <p:ext uri="{BB962C8B-B14F-4D97-AF65-F5344CB8AC3E}">
        <p14:creationId xmlns:p14="http://schemas.microsoft.com/office/powerpoint/2010/main" val="112190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838200" y="1895494"/>
            <a:ext cx="9421368" cy="502765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9925979" y="1690688"/>
            <a:ext cx="2361865" cy="369332"/>
          </a:xfrm>
          <a:prstGeom prst="rect">
            <a:avLst/>
          </a:prstGeom>
        </p:spPr>
        <p:txBody>
          <a:bodyPr wrap="none">
            <a:spAutoFit/>
          </a:bodyPr>
          <a:lstStyle/>
          <a:p>
            <a:r>
              <a:rPr lang="en-GB" dirty="0"/>
              <a:t>a – location parameter </a:t>
            </a:r>
            <a:endParaRPr lang="en-US" dirty="0"/>
          </a:p>
        </p:txBody>
      </p:sp>
    </p:spTree>
    <p:extLst>
      <p:ext uri="{BB962C8B-B14F-4D97-AF65-F5344CB8AC3E}">
        <p14:creationId xmlns:p14="http://schemas.microsoft.com/office/powerpoint/2010/main" val="25589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838200" y="1880431"/>
            <a:ext cx="9327505" cy="497756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165705" y="1690688"/>
            <a:ext cx="2085058" cy="369332"/>
          </a:xfrm>
          <a:prstGeom prst="rect">
            <a:avLst/>
          </a:prstGeom>
        </p:spPr>
        <p:txBody>
          <a:bodyPr wrap="none">
            <a:spAutoFit/>
          </a:bodyPr>
          <a:lstStyle/>
          <a:p>
            <a:r>
              <a:rPr lang="en-GB" dirty="0"/>
              <a:t>b – scale parameter </a:t>
            </a:r>
            <a:endParaRPr lang="en-US" dirty="0"/>
          </a:p>
        </p:txBody>
      </p:sp>
    </p:spTree>
    <p:extLst>
      <p:ext uri="{BB962C8B-B14F-4D97-AF65-F5344CB8AC3E}">
        <p14:creationId xmlns:p14="http://schemas.microsoft.com/office/powerpoint/2010/main" val="8093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Demand for paper (units/week) and the lead time for paper production (weeks) are given by theoretical distributions: </a:t>
            </a:r>
            <a:r>
              <a:rPr lang="en-US" sz="2800" b="1" dirty="0" smtClean="0">
                <a:solidFill>
                  <a:schemeClr val="accent3"/>
                </a:solidFill>
              </a:rPr>
              <a:t>demand</a:t>
            </a:r>
            <a:r>
              <a:rPr lang="en-US" sz="2800" dirty="0" smtClean="0"/>
              <a:t> has a </a:t>
            </a:r>
            <a:r>
              <a:rPr lang="en-US" sz="2800" b="1" dirty="0" smtClean="0">
                <a:solidFill>
                  <a:schemeClr val="accent3"/>
                </a:solidFill>
              </a:rPr>
              <a:t>normal dist</a:t>
            </a:r>
            <a:r>
              <a:rPr lang="en-US" sz="2800" dirty="0" smtClean="0"/>
              <a:t>. (200,50) and the </a:t>
            </a:r>
            <a:r>
              <a:rPr lang="en-US" sz="2800" b="1" dirty="0" smtClean="0">
                <a:solidFill>
                  <a:srgbClr val="CC6600"/>
                </a:solidFill>
              </a:rPr>
              <a:t>lead time an exponential dist </a:t>
            </a:r>
            <a:r>
              <a:rPr lang="en-US" sz="2800" dirty="0" smtClean="0"/>
              <a:t>(1). </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723330" y="2756850"/>
            <a:ext cx="6915720" cy="2767424"/>
          </a:xfrm>
          <a:prstGeom prst="rect">
            <a:avLst/>
          </a:prstGeom>
          <a:noFill/>
        </p:spPr>
        <p:txBody>
          <a:bodyPr wrap="square" rtlCol="0">
            <a:spAutoFit/>
          </a:bodyPr>
          <a:lstStyle/>
          <a:p>
            <a:pPr marL="0" lvl="1">
              <a:lnSpc>
                <a:spcPct val="90000"/>
              </a:lnSpc>
              <a:spcBef>
                <a:spcPts val="500"/>
              </a:spcBef>
              <a:buClr>
                <a:schemeClr val="accent3"/>
              </a:buClr>
              <a:buSzPct val="100000"/>
              <a:defRPr/>
            </a:pPr>
            <a:r>
              <a:rPr lang="en-US" sz="2800" dirty="0" smtClean="0"/>
              <a:t>Simulate </a:t>
            </a:r>
            <a:r>
              <a:rPr lang="en-US" sz="2800" i="1" dirty="0" smtClean="0"/>
              <a:t>The Old Library  </a:t>
            </a:r>
            <a:r>
              <a:rPr lang="en-US" sz="2800" dirty="0" smtClean="0"/>
              <a:t>stock assuming that:</a:t>
            </a:r>
          </a:p>
          <a:p>
            <a:pPr marL="0" lvl="1">
              <a:lnSpc>
                <a:spcPct val="90000"/>
              </a:lnSpc>
              <a:spcBef>
                <a:spcPts val="500"/>
              </a:spcBef>
              <a:buClr>
                <a:schemeClr val="accent3"/>
              </a:buClr>
              <a:buSzPct val="100000"/>
              <a:defRPr/>
            </a:pPr>
            <a:endParaRPr lang="en-US" sz="800" dirty="0" smtClean="0"/>
          </a:p>
          <a:p>
            <a:pPr marL="0" lvl="1">
              <a:lnSpc>
                <a:spcPct val="90000"/>
              </a:lnSpc>
              <a:spcBef>
                <a:spcPts val="500"/>
              </a:spcBef>
              <a:buClr>
                <a:schemeClr val="accent3"/>
              </a:buClr>
              <a:buSzPct val="100000"/>
              <a:defRPr/>
            </a:pPr>
            <a:r>
              <a:rPr lang="en-US" sz="2800" dirty="0" smtClean="0"/>
              <a:t>the initial stock (units)= 600,</a:t>
            </a:r>
          </a:p>
          <a:p>
            <a:pPr marL="0" lvl="1">
              <a:lnSpc>
                <a:spcPct val="90000"/>
              </a:lnSpc>
              <a:spcBef>
                <a:spcPts val="500"/>
              </a:spcBef>
              <a:buClr>
                <a:schemeClr val="accent3"/>
              </a:buClr>
              <a:buSzPct val="100000"/>
              <a:defRPr/>
            </a:pPr>
            <a:r>
              <a:rPr lang="en-US" sz="2800" dirty="0" smtClean="0"/>
              <a:t>the order point (units)= 200 and                             the quantity ordered (units)= 600 </a:t>
            </a:r>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1000" dirty="0" smtClean="0"/>
          </a:p>
          <a:p>
            <a:pPr>
              <a:buClr>
                <a:schemeClr val="accent3"/>
              </a:buClr>
            </a:pPr>
            <a:endParaRPr lang="pt-PT" dirty="0"/>
          </a:p>
        </p:txBody>
      </p:sp>
      <p:pic>
        <p:nvPicPr>
          <p:cNvPr id="10" name="Picture 5"/>
          <p:cNvPicPr>
            <a:picLocks noChangeAspect="1" noChangeArrowheads="1"/>
          </p:cNvPicPr>
          <p:nvPr/>
        </p:nvPicPr>
        <p:blipFill>
          <a:blip r:embed="rId2" cstate="print">
            <a:clrChange>
              <a:clrFrom>
                <a:srgbClr val="FFFFFF"/>
              </a:clrFrom>
              <a:clrTo>
                <a:srgbClr val="FFFFFF">
                  <a:alpha val="0"/>
                </a:srgbClr>
              </a:clrTo>
            </a:clrChange>
          </a:blip>
          <a:srcRect l="1953" t="12646" r="57031" b="45606"/>
          <a:stretch>
            <a:fillRect/>
          </a:stretch>
        </p:blipFill>
        <p:spPr bwMode="auto">
          <a:xfrm>
            <a:off x="688016" y="4795541"/>
            <a:ext cx="2493333" cy="1725712"/>
          </a:xfrm>
          <a:prstGeom prst="rect">
            <a:avLst/>
          </a:prstGeom>
          <a:noFill/>
          <a:ln w="9525">
            <a:noFill/>
            <a:miter lim="800000"/>
            <a:headEnd/>
            <a:tailEnd/>
          </a:ln>
          <a:effectLst/>
        </p:spPr>
      </p:pic>
      <p:sp>
        <p:nvSpPr>
          <p:cNvPr id="13" name="TextBox 12"/>
          <p:cNvSpPr txBox="1"/>
          <p:nvPr/>
        </p:nvSpPr>
        <p:spPr>
          <a:xfrm>
            <a:off x="705736" y="6462296"/>
            <a:ext cx="2380364" cy="338554"/>
          </a:xfrm>
          <a:prstGeom prst="rect">
            <a:avLst/>
          </a:prstGeom>
          <a:solidFill>
            <a:srgbClr val="CC6600"/>
          </a:solidFill>
          <a:ln w="19050">
            <a:solidFill>
              <a:schemeClr val="accent6"/>
            </a:solidFill>
          </a:ln>
        </p:spPr>
        <p:txBody>
          <a:bodyPr wrap="square" rtlCol="0">
            <a:spAutoFit/>
          </a:bodyPr>
          <a:lstStyle/>
          <a:p>
            <a:pPr algn="ctr"/>
            <a:r>
              <a:rPr lang="pt-PT" sz="1600" b="1" i="1" dirty="0" smtClean="0">
                <a:solidFill>
                  <a:schemeClr val="bg1"/>
                </a:solidFill>
                <a:effectLst>
                  <a:outerShdw blurRad="38100" dist="38100" dir="2700000" algn="tl">
                    <a:srgbClr val="000000">
                      <a:alpha val="43137"/>
                    </a:srgbClr>
                  </a:outerShdw>
                </a:effectLst>
              </a:rPr>
              <a:t>The Paper Mill</a:t>
            </a:r>
            <a:endParaRPr lang="pt-PT" sz="1600" b="1" i="1" dirty="0">
              <a:solidFill>
                <a:schemeClr val="bg1"/>
              </a:solidFill>
              <a:effectLst>
                <a:outerShdw blurRad="38100" dist="38100" dir="2700000" algn="tl">
                  <a:srgbClr val="000000">
                    <a:alpha val="43137"/>
                  </a:srgbClr>
                </a:outerShdw>
              </a:effectLst>
            </a:endParaRPr>
          </a:p>
        </p:txBody>
      </p:sp>
      <p:grpSp>
        <p:nvGrpSpPr>
          <p:cNvPr id="15" name="Group 14"/>
          <p:cNvGrpSpPr/>
          <p:nvPr/>
        </p:nvGrpSpPr>
        <p:grpSpPr>
          <a:xfrm>
            <a:off x="6908062" y="3342610"/>
            <a:ext cx="5188688" cy="3413052"/>
            <a:chOff x="6908062" y="3342610"/>
            <a:chExt cx="5188688" cy="3413052"/>
          </a:xfrm>
        </p:grpSpPr>
        <p:pic>
          <p:nvPicPr>
            <p:cNvPr id="11" name="Picture 10" descr="shop.jpg"/>
            <p:cNvPicPr>
              <a:picLocks noChangeAspect="1"/>
            </p:cNvPicPr>
            <p:nvPr/>
          </p:nvPicPr>
          <p:blipFill>
            <a:blip r:embed="rId3" cstate="print"/>
            <a:srcRect t="16718" r="5165"/>
            <a:stretch>
              <a:fillRect/>
            </a:stretch>
          </p:blipFill>
          <p:spPr>
            <a:xfrm>
              <a:off x="6908062" y="3342610"/>
              <a:ext cx="5188688" cy="3413052"/>
            </a:xfrm>
            <a:prstGeom prst="rect">
              <a:avLst/>
            </a:prstGeom>
          </p:spPr>
        </p:pic>
        <p:sp>
          <p:nvSpPr>
            <p:cNvPr id="12" name="TextBox 11"/>
            <p:cNvSpPr txBox="1"/>
            <p:nvPr/>
          </p:nvSpPr>
          <p:spPr>
            <a:xfrm>
              <a:off x="9087737" y="3812656"/>
              <a:ext cx="2073348" cy="338554"/>
            </a:xfrm>
            <a:prstGeom prst="rect">
              <a:avLst/>
            </a:prstGeom>
            <a:solidFill>
              <a:schemeClr val="accent3">
                <a:lumMod val="75000"/>
              </a:schemeClr>
            </a:solidFill>
            <a:ln w="19050">
              <a:solidFill>
                <a:schemeClr val="accent6"/>
              </a:solidFill>
            </a:ln>
          </p:spPr>
          <p:txBody>
            <a:bodyPr wrap="square" rtlCol="0">
              <a:spAutoFit/>
            </a:bodyPr>
            <a:lstStyle/>
            <a:p>
              <a:pPr algn="ctr"/>
              <a:r>
                <a:rPr lang="pt-PT" sz="1600" b="1" i="1" dirty="0" smtClean="0">
                  <a:solidFill>
                    <a:schemeClr val="bg1"/>
                  </a:solidFill>
                  <a:effectLst>
                    <a:outerShdw blurRad="38100" dist="38100" dir="2700000" algn="tl">
                      <a:srgbClr val="000000">
                        <a:alpha val="43137"/>
                      </a:srgbClr>
                    </a:outerShdw>
                  </a:effectLst>
                </a:rPr>
                <a:t>The Old Library</a:t>
              </a:r>
              <a:endParaRPr lang="pt-PT" sz="1600" b="1" i="1" dirty="0">
                <a:solidFill>
                  <a:schemeClr val="bg1"/>
                </a:solidFill>
                <a:effectLst>
                  <a:outerShdw blurRad="38100" dist="38100" dir="2700000" algn="tl">
                    <a:srgbClr val="000000">
                      <a:alpha val="43137"/>
                    </a:srgbClr>
                  </a:outerShdw>
                </a:effectLst>
              </a:endParaRPr>
            </a:p>
          </p:txBody>
        </p:sp>
        <p:pic>
          <p:nvPicPr>
            <p:cNvPr id="14" name="Picture 13" descr="paper.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0229850" y="4895850"/>
              <a:ext cx="1028700" cy="1028700"/>
            </a:xfrm>
            <a:prstGeom prst="rect">
              <a:avLst/>
            </a:prstGeom>
          </p:spPr>
        </p:pic>
      </p:grpSp>
      <p:pic>
        <p:nvPicPr>
          <p:cNvPr id="17" name="Picture 16" descr="paper.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829050" y="4876800"/>
            <a:ext cx="1562100" cy="1562100"/>
          </a:xfrm>
          <a:prstGeom prst="rect">
            <a:avLst/>
          </a:prstGeom>
        </p:spPr>
      </p:pic>
      <p:cxnSp>
        <p:nvCxnSpPr>
          <p:cNvPr id="20" name="Straight Arrow Connector 19"/>
          <p:cNvCxnSpPr/>
          <p:nvPr/>
        </p:nvCxnSpPr>
        <p:spPr>
          <a:xfrm flipH="1">
            <a:off x="3143250" y="6381750"/>
            <a:ext cx="3390900" cy="0"/>
          </a:xfrm>
          <a:prstGeom prst="straightConnector1">
            <a:avLst/>
          </a:prstGeom>
          <a:ln w="28575">
            <a:solidFill>
              <a:srgbClr val="CC66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562350" y="6591300"/>
            <a:ext cx="3390900" cy="0"/>
          </a:xfrm>
          <a:prstGeom prst="straightConnector1">
            <a:avLst/>
          </a:prstGeom>
          <a:ln w="28575">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604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9600" y="1905000"/>
            <a:ext cx="1676400" cy="1497862"/>
            <a:chOff x="6908062" y="3342610"/>
            <a:chExt cx="5188688" cy="3413052"/>
          </a:xfrm>
        </p:grpSpPr>
        <p:pic>
          <p:nvPicPr>
            <p:cNvPr id="4" name="Picture 3" descr="shop.jpg"/>
            <p:cNvPicPr>
              <a:picLocks noChangeAspect="1"/>
            </p:cNvPicPr>
            <p:nvPr/>
          </p:nvPicPr>
          <p:blipFill>
            <a:blip r:embed="rId2" cstate="print"/>
            <a:srcRect t="16718" r="5165"/>
            <a:stretch>
              <a:fillRect/>
            </a:stretch>
          </p:blipFill>
          <p:spPr>
            <a:xfrm>
              <a:off x="6908062" y="3342610"/>
              <a:ext cx="5188688" cy="3413052"/>
            </a:xfrm>
            <a:prstGeom prst="rect">
              <a:avLst/>
            </a:prstGeom>
          </p:spPr>
        </p:pic>
        <p:sp>
          <p:nvSpPr>
            <p:cNvPr id="5" name="TextBox 4"/>
            <p:cNvSpPr txBox="1"/>
            <p:nvPr/>
          </p:nvSpPr>
          <p:spPr>
            <a:xfrm>
              <a:off x="9087738" y="3812657"/>
              <a:ext cx="2073349" cy="420783"/>
            </a:xfrm>
            <a:prstGeom prst="rect">
              <a:avLst/>
            </a:prstGeom>
            <a:solidFill>
              <a:schemeClr val="accent3">
                <a:lumMod val="75000"/>
              </a:schemeClr>
            </a:solidFill>
            <a:ln w="19050">
              <a:solidFill>
                <a:schemeClr val="accent6"/>
              </a:solidFill>
            </a:ln>
          </p:spPr>
          <p:txBody>
            <a:bodyPr wrap="square" rtlCol="0">
              <a:spAutoFit/>
            </a:bodyPr>
            <a:lstStyle/>
            <a:p>
              <a:pPr algn="ctr"/>
              <a:r>
                <a:rPr lang="pt-PT" sz="600" b="1" i="1" dirty="0" smtClean="0">
                  <a:solidFill>
                    <a:schemeClr val="bg1"/>
                  </a:solidFill>
                  <a:effectLst>
                    <a:outerShdw blurRad="38100" dist="38100" dir="2700000" algn="tl">
                      <a:srgbClr val="000000">
                        <a:alpha val="43137"/>
                      </a:srgbClr>
                    </a:outerShdw>
                  </a:effectLst>
                </a:rPr>
                <a:t>The Old Library</a:t>
              </a:r>
              <a:endParaRPr lang="pt-PT" sz="600" b="1" i="1" dirty="0">
                <a:solidFill>
                  <a:schemeClr val="bg1"/>
                </a:solidFill>
                <a:effectLst>
                  <a:outerShdw blurRad="38100" dist="38100" dir="2700000" algn="tl">
                    <a:srgbClr val="000000">
                      <a:alpha val="43137"/>
                    </a:srgbClr>
                  </a:outerShdw>
                </a:effectLst>
              </a:endParaRPr>
            </a:p>
          </p:txBody>
        </p:sp>
        <p:pic>
          <p:nvPicPr>
            <p:cNvPr id="6" name="Picture 5" descr="pape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0229850" y="4895850"/>
              <a:ext cx="1028700" cy="1028700"/>
            </a:xfrm>
            <a:prstGeom prst="rect">
              <a:avLst/>
            </a:prstGeom>
          </p:spPr>
        </p:pic>
      </p:grpSp>
      <p:sp>
        <p:nvSpPr>
          <p:cNvPr id="7"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Demand for paper (units/week) has a </a:t>
            </a:r>
            <a:r>
              <a:rPr lang="en-US" sz="2800" b="1" dirty="0" smtClean="0">
                <a:solidFill>
                  <a:schemeClr val="accent3"/>
                </a:solidFill>
              </a:rPr>
              <a:t>normal dist</a:t>
            </a:r>
            <a:r>
              <a:rPr lang="en-US" sz="2800" dirty="0" smtClean="0"/>
              <a:t>. (200; 50)</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1162369"/>
          </a:xfrm>
          <a:prstGeom prst="rect">
            <a:avLst/>
          </a:prstGeom>
          <a:noFill/>
        </p:spPr>
        <p:txBody>
          <a:bodyPr wrap="square" rtlCol="0">
            <a:spAutoFit/>
          </a:bodyPr>
          <a:lstStyle/>
          <a:p>
            <a:pPr marL="835025" lvl="1" indent="-514350">
              <a:lnSpc>
                <a:spcPct val="90000"/>
              </a:lnSpc>
              <a:spcBef>
                <a:spcPts val="500"/>
              </a:spcBef>
              <a:buClr>
                <a:schemeClr val="accent3"/>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chemeClr val="accent3"/>
              </a:buClr>
              <a:buSzPct val="100000"/>
              <a:buFont typeface="+mj-lt"/>
              <a:buAutoNum type="arabicPeriod"/>
              <a:defRPr/>
            </a:pPr>
            <a:endParaRPr lang="en-US" sz="800" dirty="0" smtClean="0"/>
          </a:p>
          <a:p>
            <a:pPr marL="835025" lvl="1" indent="-514350">
              <a:lnSpc>
                <a:spcPct val="90000"/>
              </a:lnSpc>
              <a:spcBef>
                <a:spcPts val="500"/>
              </a:spcBef>
              <a:buClr>
                <a:schemeClr val="accent3"/>
              </a:buClr>
              <a:buSzPct val="100000"/>
              <a:buFont typeface="+mj-lt"/>
              <a:buAutoNum type="arabicPeriod"/>
              <a:defRPr/>
            </a:pPr>
            <a:r>
              <a:rPr lang="en-US" sz="2000" dirty="0" smtClean="0"/>
              <a:t>Build cumulative probability distribution considering a 50 units interval for demand</a:t>
            </a:r>
          </a:p>
          <a:p>
            <a:pPr>
              <a:buClr>
                <a:schemeClr val="accent3"/>
              </a:buClr>
            </a:pPr>
            <a:endParaRPr lang="pt-PT" dirty="0"/>
          </a:p>
        </p:txBody>
      </p:sp>
      <p:sp>
        <p:nvSpPr>
          <p:cNvPr id="10" name="TextBox 2"/>
          <p:cNvSpPr txBox="1"/>
          <p:nvPr/>
        </p:nvSpPr>
        <p:spPr>
          <a:xfrm>
            <a:off x="1562100" y="3162300"/>
            <a:ext cx="257250" cy="17222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PT" sz="1100" b="0" i="0">
                <a:latin typeface="Cambria Math" panose="02040503050406030204" pitchFamily="18" charset="0"/>
              </a:rPr>
              <a:t>−</a:t>
            </a:r>
            <a:r>
              <a:rPr lang="pt-PT" sz="1100" b="0" i="0">
                <a:latin typeface="Cambria Math" panose="02040503050406030204" pitchFamily="18" charset="0"/>
                <a:ea typeface="Cambria Math" panose="02040503050406030204" pitchFamily="18" charset="0"/>
              </a:rPr>
              <a:t>∞</a:t>
            </a:r>
            <a:endParaRPr lang="pt-PT" sz="1100" b="0">
              <a:ea typeface="Cambria Math" panose="02040503050406030204" pitchFamily="18" charset="0"/>
            </a:endParaRPr>
          </a:p>
        </p:txBody>
      </p:sp>
      <p:graphicFrame>
        <p:nvGraphicFramePr>
          <p:cNvPr id="12" name="Table 11"/>
          <p:cNvGraphicFramePr>
            <a:graphicFrameLocks noGrp="1"/>
          </p:cNvGraphicFramePr>
          <p:nvPr/>
        </p:nvGraphicFramePr>
        <p:xfrm>
          <a:off x="3318329" y="3762945"/>
          <a:ext cx="4574930" cy="2560320"/>
        </p:xfrm>
        <a:graphic>
          <a:graphicData uri="http://schemas.openxmlformats.org/drawingml/2006/table">
            <a:tbl>
              <a:tblPr>
                <a:tableStyleId>{69C7853C-536D-4A76-A0AE-DD22124D55A5}</a:tableStyleId>
              </a:tblPr>
              <a:tblGrid>
                <a:gridCol w="990069">
                  <a:extLst>
                    <a:ext uri="{9D8B030D-6E8A-4147-A177-3AD203B41FA5}">
                      <a16:colId xmlns:a16="http://schemas.microsoft.com/office/drawing/2014/main" val="20000"/>
                    </a:ext>
                  </a:extLst>
                </a:gridCol>
                <a:gridCol w="990069">
                  <a:extLst>
                    <a:ext uri="{9D8B030D-6E8A-4147-A177-3AD203B41FA5}">
                      <a16:colId xmlns:a16="http://schemas.microsoft.com/office/drawing/2014/main" val="20001"/>
                    </a:ext>
                  </a:extLst>
                </a:gridCol>
                <a:gridCol w="1469633">
                  <a:extLst>
                    <a:ext uri="{9D8B030D-6E8A-4147-A177-3AD203B41FA5}">
                      <a16:colId xmlns:a16="http://schemas.microsoft.com/office/drawing/2014/main" val="20002"/>
                    </a:ext>
                  </a:extLst>
                </a:gridCol>
                <a:gridCol w="1125159">
                  <a:extLst>
                    <a:ext uri="{9D8B030D-6E8A-4147-A177-3AD203B41FA5}">
                      <a16:colId xmlns:a16="http://schemas.microsoft.com/office/drawing/2014/main" val="20003"/>
                    </a:ext>
                  </a:extLst>
                </a:gridCol>
              </a:tblGrid>
              <a:tr h="609600">
                <a:tc>
                  <a:txBody>
                    <a:bodyPr/>
                    <a:lstStyle/>
                    <a:p>
                      <a:pPr algn="ctr" fontAlgn="ctr"/>
                      <a:r>
                        <a:rPr lang="pt-PT" sz="1600" u="none" strike="noStrike" dirty="0" smtClean="0">
                          <a:solidFill>
                            <a:schemeClr val="bg1"/>
                          </a:solidFill>
                        </a:rPr>
                        <a:t>demand</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z=(xup-200)/50</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cummulative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90500">
                <a:tc>
                  <a:txBody>
                    <a:bodyPr/>
                    <a:lstStyle/>
                    <a:p>
                      <a:pPr algn="ctr" fontAlgn="b"/>
                      <a:r>
                        <a:rPr lang="pt-PT" sz="1600" u="none" strike="noStrike" dirty="0">
                          <a:solidFill>
                            <a:schemeClr val="accent6"/>
                          </a:solidFill>
                        </a:rPr>
                        <a:t>50</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0.00621</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600" u="none" strike="noStrike" dirty="0">
                          <a:solidFill>
                            <a:schemeClr val="accent6"/>
                          </a:solidFill>
                        </a:rPr>
                        <a:t>100</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125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0.06681</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a:solidFill>
                            <a:schemeClr val="accent6"/>
                          </a:solidFill>
                        </a:rPr>
                        <a:t>150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0.30854</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200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0.69146</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250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0.93319</a:t>
                      </a:r>
                      <a:endParaRPr lang="pt-PT" sz="16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190500">
                <a:tc>
                  <a:txBody>
                    <a:bodyPr/>
                    <a:lstStyle/>
                    <a:p>
                      <a:pPr algn="ctr" fontAlgn="b"/>
                      <a:r>
                        <a:rPr lang="pt-PT" sz="1600" u="none" strike="noStrike">
                          <a:solidFill>
                            <a:schemeClr val="accent6"/>
                          </a:solidFill>
                        </a:rPr>
                        <a:t>300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325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0.99379</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600" u="none" strike="noStrike">
                          <a:solidFill>
                            <a:schemeClr val="accent6"/>
                          </a:solidFill>
                        </a:rPr>
                        <a:t>350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0.99977</a:t>
                      </a:r>
                      <a:endParaRPr lang="pt-PT" sz="16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600" u="none" strike="noStrike">
                          <a:solidFill>
                            <a:schemeClr val="accent6"/>
                          </a:solidFill>
                        </a:rPr>
                        <a:t>400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a:t>
                      </a:r>
                      <a:endParaRPr lang="pt-PT" sz="1600" b="0" i="0" u="none" strike="noStrike" dirty="0">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a:t>
                      </a:r>
                      <a:endParaRPr lang="pt-PT" sz="1600" b="0" i="0" u="none" strike="noStrike">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1.00000</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bl>
          </a:graphicData>
        </a:graphic>
      </p:graphicFrame>
      <p:sp>
        <p:nvSpPr>
          <p:cNvPr id="13" name="TextBox 12"/>
          <p:cNvSpPr txBox="1"/>
          <p:nvPr/>
        </p:nvSpPr>
        <p:spPr>
          <a:xfrm>
            <a:off x="8419605" y="3823855"/>
            <a:ext cx="3455719" cy="1200329"/>
          </a:xfrm>
          <a:prstGeom prst="rect">
            <a:avLst/>
          </a:prstGeom>
          <a:noFill/>
        </p:spPr>
        <p:txBody>
          <a:bodyPr wrap="square" rtlCol="0">
            <a:spAutoFit/>
          </a:bodyPr>
          <a:lstStyle/>
          <a:p>
            <a:pPr algn="ctr"/>
            <a:r>
              <a:rPr lang="en-GB" b="1" dirty="0" smtClean="0"/>
              <a:t>Excel </a:t>
            </a:r>
            <a:r>
              <a:rPr lang="en-GB" dirty="0" smtClean="0"/>
              <a:t>Function gives the cumulative distribution</a:t>
            </a:r>
          </a:p>
          <a:p>
            <a:pPr algn="ctr"/>
            <a:endParaRPr lang="en-GB" dirty="0" smtClean="0"/>
          </a:p>
          <a:p>
            <a:pPr algn="ctr"/>
            <a:r>
              <a:rPr lang="en-GB" dirty="0" err="1" smtClean="0">
                <a:solidFill>
                  <a:schemeClr val="accent3"/>
                </a:solidFill>
              </a:rPr>
              <a:t>Normsdist</a:t>
            </a:r>
            <a:r>
              <a:rPr lang="en-GB" dirty="0" smtClean="0">
                <a:solidFill>
                  <a:schemeClr val="accent3"/>
                </a:solidFill>
              </a:rPr>
              <a:t> (</a:t>
            </a:r>
            <a:r>
              <a:rPr lang="en-GB" i="1" dirty="0" smtClean="0">
                <a:solidFill>
                  <a:schemeClr val="accent3"/>
                </a:solidFill>
              </a:rPr>
              <a:t>z)</a:t>
            </a:r>
            <a:endParaRPr lang="pt-PT" dirty="0"/>
          </a:p>
        </p:txBody>
      </p:sp>
    </p:spTree>
    <p:extLst>
      <p:ext uri="{BB962C8B-B14F-4D97-AF65-F5344CB8AC3E}">
        <p14:creationId xmlns:p14="http://schemas.microsoft.com/office/powerpoint/2010/main" val="2890264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1905000"/>
            <a:ext cx="1676400" cy="1497862"/>
            <a:chOff x="6908062" y="3342610"/>
            <a:chExt cx="5188688" cy="3413052"/>
          </a:xfrm>
        </p:grpSpPr>
        <p:pic>
          <p:nvPicPr>
            <p:cNvPr id="4" name="Picture 3" descr="shop.jpg"/>
            <p:cNvPicPr>
              <a:picLocks noChangeAspect="1"/>
            </p:cNvPicPr>
            <p:nvPr/>
          </p:nvPicPr>
          <p:blipFill>
            <a:blip r:embed="rId2" cstate="print"/>
            <a:srcRect t="16718" r="5165"/>
            <a:stretch>
              <a:fillRect/>
            </a:stretch>
          </p:blipFill>
          <p:spPr>
            <a:xfrm>
              <a:off x="6908062" y="3342610"/>
              <a:ext cx="5188688" cy="3413052"/>
            </a:xfrm>
            <a:prstGeom prst="rect">
              <a:avLst/>
            </a:prstGeom>
          </p:spPr>
        </p:pic>
        <p:sp>
          <p:nvSpPr>
            <p:cNvPr id="5" name="TextBox 4"/>
            <p:cNvSpPr txBox="1"/>
            <p:nvPr/>
          </p:nvSpPr>
          <p:spPr>
            <a:xfrm>
              <a:off x="9087738" y="3812657"/>
              <a:ext cx="2073349" cy="420783"/>
            </a:xfrm>
            <a:prstGeom prst="rect">
              <a:avLst/>
            </a:prstGeom>
            <a:solidFill>
              <a:schemeClr val="accent3">
                <a:lumMod val="75000"/>
              </a:schemeClr>
            </a:solidFill>
            <a:ln w="19050">
              <a:solidFill>
                <a:schemeClr val="accent6"/>
              </a:solidFill>
            </a:ln>
          </p:spPr>
          <p:txBody>
            <a:bodyPr wrap="square" rtlCol="0">
              <a:spAutoFit/>
            </a:bodyPr>
            <a:lstStyle/>
            <a:p>
              <a:pPr algn="ctr"/>
              <a:r>
                <a:rPr lang="pt-PT" sz="600" b="1" i="1" dirty="0" smtClean="0">
                  <a:solidFill>
                    <a:schemeClr val="bg1"/>
                  </a:solidFill>
                  <a:effectLst>
                    <a:outerShdw blurRad="38100" dist="38100" dir="2700000" algn="tl">
                      <a:srgbClr val="000000">
                        <a:alpha val="43137"/>
                      </a:srgbClr>
                    </a:outerShdw>
                  </a:effectLst>
                </a:rPr>
                <a:t>The Old Library</a:t>
              </a:r>
              <a:endParaRPr lang="pt-PT" sz="600" b="1" i="1" dirty="0">
                <a:solidFill>
                  <a:schemeClr val="bg1"/>
                </a:solidFill>
                <a:effectLst>
                  <a:outerShdw blurRad="38100" dist="38100" dir="2700000" algn="tl">
                    <a:srgbClr val="000000">
                      <a:alpha val="43137"/>
                    </a:srgbClr>
                  </a:outerShdw>
                </a:effectLst>
              </a:endParaRPr>
            </a:p>
          </p:txBody>
        </p:sp>
        <p:pic>
          <p:nvPicPr>
            <p:cNvPr id="6" name="Picture 5" descr="pape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0229850" y="4895850"/>
              <a:ext cx="1028700" cy="1028700"/>
            </a:xfrm>
            <a:prstGeom prst="rect">
              <a:avLst/>
            </a:prstGeom>
          </p:spPr>
        </p:pic>
      </p:grpSp>
      <p:sp>
        <p:nvSpPr>
          <p:cNvPr id="7"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Demand for paper (units/week) has a </a:t>
            </a:r>
            <a:r>
              <a:rPr lang="en-US" sz="2800" b="1" dirty="0" smtClean="0">
                <a:solidFill>
                  <a:schemeClr val="accent3"/>
                </a:solidFill>
              </a:rPr>
              <a:t>normal dist</a:t>
            </a:r>
            <a:r>
              <a:rPr lang="en-US" sz="2800" dirty="0" smtClean="0"/>
              <a:t>. (200; 50)</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2904385"/>
          </a:xfrm>
          <a:prstGeom prst="rect">
            <a:avLst/>
          </a:prstGeom>
          <a:noFill/>
        </p:spPr>
        <p:txBody>
          <a:bodyPr wrap="square" rtlCol="0">
            <a:spAutoFit/>
          </a:bodyPr>
          <a:lstStyle/>
          <a:p>
            <a:pPr marL="835025" lvl="1" indent="-514350">
              <a:lnSpc>
                <a:spcPct val="90000"/>
              </a:lnSpc>
              <a:spcBef>
                <a:spcPts val="500"/>
              </a:spcBef>
              <a:buClr>
                <a:schemeClr val="accent3"/>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chemeClr val="accent3"/>
              </a:buClr>
              <a:buSzPct val="100000"/>
              <a:buFont typeface="+mj-lt"/>
              <a:buAutoNum type="arabicPeriod"/>
              <a:defRPr/>
            </a:pPr>
            <a:endParaRPr lang="en-US" sz="800" dirty="0" smtClean="0"/>
          </a:p>
          <a:p>
            <a:pPr marL="835025" lvl="1" indent="-514350">
              <a:lnSpc>
                <a:spcPct val="90000"/>
              </a:lnSpc>
              <a:spcBef>
                <a:spcPts val="500"/>
              </a:spcBef>
              <a:buClr>
                <a:schemeClr val="accent3"/>
              </a:buClr>
              <a:buSzPct val="100000"/>
              <a:buFont typeface="+mj-lt"/>
              <a:buAutoNum type="arabicPeriod"/>
              <a:defRPr/>
            </a:pPr>
            <a:r>
              <a:rPr lang="en-US" sz="2000" dirty="0" smtClean="0"/>
              <a:t>Build cumulative probability distribution considering a 50 units interval for demand</a:t>
            </a:r>
          </a:p>
          <a:p>
            <a:pPr marL="835025" lvl="1" indent="-514350">
              <a:lnSpc>
                <a:spcPct val="90000"/>
              </a:lnSpc>
              <a:spcBef>
                <a:spcPts val="500"/>
              </a:spcBef>
              <a:buClr>
                <a:schemeClr val="accent3"/>
              </a:buClr>
              <a:buSzPct val="100000"/>
              <a:buFont typeface="+mj-lt"/>
              <a:buAutoNum type="arabicPeriod"/>
              <a:defRPr/>
            </a:pPr>
            <a:endParaRPr lang="en-US" sz="800" dirty="0" smtClean="0"/>
          </a:p>
          <a:p>
            <a:pPr marL="835025" lvl="1" indent="-514350">
              <a:lnSpc>
                <a:spcPct val="90000"/>
              </a:lnSpc>
              <a:spcBef>
                <a:spcPts val="500"/>
              </a:spcBef>
              <a:buClr>
                <a:schemeClr val="accent3"/>
              </a:buClr>
              <a:buSzPct val="100000"/>
              <a:buFont typeface="+mj-lt"/>
              <a:buAutoNum type="arabicPeriod"/>
              <a:defRPr/>
            </a:pPr>
            <a:r>
              <a:rPr lang="en-US" sz="2000" dirty="0" smtClean="0"/>
              <a:t>Establish an interval of random numbers</a:t>
            </a:r>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1000" dirty="0" smtClean="0"/>
          </a:p>
          <a:p>
            <a:pPr>
              <a:buClr>
                <a:schemeClr val="accent3"/>
              </a:buClr>
            </a:pPr>
            <a:endParaRPr lang="pt-PT" dirty="0"/>
          </a:p>
        </p:txBody>
      </p:sp>
      <p:sp>
        <p:nvSpPr>
          <p:cNvPr id="10" name="TextBox 2"/>
          <p:cNvSpPr txBox="1"/>
          <p:nvPr/>
        </p:nvSpPr>
        <p:spPr>
          <a:xfrm>
            <a:off x="1562100" y="3162300"/>
            <a:ext cx="257250" cy="17222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PT" sz="1100" b="0" i="0">
                <a:latin typeface="Cambria Math" panose="02040503050406030204" pitchFamily="18" charset="0"/>
              </a:rPr>
              <a:t>−</a:t>
            </a:r>
            <a:r>
              <a:rPr lang="pt-PT" sz="1100" b="0" i="0">
                <a:latin typeface="Cambria Math" panose="02040503050406030204" pitchFamily="18" charset="0"/>
                <a:ea typeface="Cambria Math" panose="02040503050406030204" pitchFamily="18" charset="0"/>
              </a:rPr>
              <a:t>∞</a:t>
            </a:r>
            <a:endParaRPr lang="pt-PT" sz="1100" b="0">
              <a:ea typeface="Cambria Math" panose="02040503050406030204" pitchFamily="18" charset="0"/>
            </a:endParaRPr>
          </a:p>
        </p:txBody>
      </p:sp>
      <p:graphicFrame>
        <p:nvGraphicFramePr>
          <p:cNvPr id="11" name="Table 10"/>
          <p:cNvGraphicFramePr>
            <a:graphicFrameLocks noGrp="1"/>
          </p:cNvGraphicFramePr>
          <p:nvPr/>
        </p:nvGraphicFramePr>
        <p:xfrm>
          <a:off x="3318329" y="3762945"/>
          <a:ext cx="8461995" cy="2560320"/>
        </p:xfrm>
        <a:graphic>
          <a:graphicData uri="http://schemas.openxmlformats.org/drawingml/2006/table">
            <a:tbl>
              <a:tblPr>
                <a:tableStyleId>{69C7853C-536D-4A76-A0AE-DD22124D55A5}</a:tableStyleId>
              </a:tblPr>
              <a:tblGrid>
                <a:gridCol w="990069">
                  <a:extLst>
                    <a:ext uri="{9D8B030D-6E8A-4147-A177-3AD203B41FA5}">
                      <a16:colId xmlns:a16="http://schemas.microsoft.com/office/drawing/2014/main" val="20000"/>
                    </a:ext>
                  </a:extLst>
                </a:gridCol>
                <a:gridCol w="990069">
                  <a:extLst>
                    <a:ext uri="{9D8B030D-6E8A-4147-A177-3AD203B41FA5}">
                      <a16:colId xmlns:a16="http://schemas.microsoft.com/office/drawing/2014/main" val="20001"/>
                    </a:ext>
                  </a:extLst>
                </a:gridCol>
                <a:gridCol w="1469633">
                  <a:extLst>
                    <a:ext uri="{9D8B030D-6E8A-4147-A177-3AD203B41FA5}">
                      <a16:colId xmlns:a16="http://schemas.microsoft.com/office/drawing/2014/main" val="20002"/>
                    </a:ext>
                  </a:extLst>
                </a:gridCol>
                <a:gridCol w="1125159">
                  <a:extLst>
                    <a:ext uri="{9D8B030D-6E8A-4147-A177-3AD203B41FA5}">
                      <a16:colId xmlns:a16="http://schemas.microsoft.com/office/drawing/2014/main" val="20003"/>
                    </a:ext>
                  </a:extLst>
                </a:gridCol>
                <a:gridCol w="854979">
                  <a:extLst>
                    <a:ext uri="{9D8B030D-6E8A-4147-A177-3AD203B41FA5}">
                      <a16:colId xmlns:a16="http://schemas.microsoft.com/office/drawing/2014/main" val="20004"/>
                    </a:ext>
                  </a:extLst>
                </a:gridCol>
                <a:gridCol w="886937">
                  <a:extLst>
                    <a:ext uri="{9D8B030D-6E8A-4147-A177-3AD203B41FA5}">
                      <a16:colId xmlns:a16="http://schemas.microsoft.com/office/drawing/2014/main" val="20005"/>
                    </a:ext>
                  </a:extLst>
                </a:gridCol>
                <a:gridCol w="1155080">
                  <a:extLst>
                    <a:ext uri="{9D8B030D-6E8A-4147-A177-3AD203B41FA5}">
                      <a16:colId xmlns:a16="http://schemas.microsoft.com/office/drawing/2014/main" val="20006"/>
                    </a:ext>
                  </a:extLst>
                </a:gridCol>
                <a:gridCol w="990069">
                  <a:extLst>
                    <a:ext uri="{9D8B030D-6E8A-4147-A177-3AD203B41FA5}">
                      <a16:colId xmlns:a16="http://schemas.microsoft.com/office/drawing/2014/main" val="20007"/>
                    </a:ext>
                  </a:extLst>
                </a:gridCol>
              </a:tblGrid>
              <a:tr h="609600">
                <a:tc>
                  <a:txBody>
                    <a:bodyPr/>
                    <a:lstStyle/>
                    <a:p>
                      <a:pPr algn="ctr" fontAlgn="ctr"/>
                      <a:r>
                        <a:rPr lang="pt-PT" sz="1600" u="none" strike="noStrike" dirty="0" smtClean="0">
                          <a:solidFill>
                            <a:schemeClr val="bg1"/>
                          </a:solidFill>
                        </a:rPr>
                        <a:t>demand</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z=(xup-200)/50</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cummulative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aux</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lower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upper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interval</a:t>
                      </a:r>
                      <a:endParaRPr lang="pt-PT" sz="1600" b="0" i="0" u="none" strike="noStrike" dirty="0">
                        <a:solidFill>
                          <a:schemeClr val="bg1"/>
                        </a:solidFill>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90500">
                <a:tc>
                  <a:txBody>
                    <a:bodyPr/>
                    <a:lstStyle/>
                    <a:p>
                      <a:pPr algn="ctr" fontAlgn="b"/>
                      <a:r>
                        <a:rPr lang="pt-PT" sz="1600" u="none" strike="noStrike" dirty="0">
                          <a:solidFill>
                            <a:schemeClr val="accent6"/>
                          </a:solidFill>
                        </a:rPr>
                        <a:t>50</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0.00621</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6</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0</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5</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0 - 5</a:t>
                      </a:r>
                      <a:endParaRPr lang="pt-PT" sz="16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1"/>
                  </a:ext>
                </a:extLst>
              </a:tr>
              <a:tr h="190500">
                <a:tc>
                  <a:txBody>
                    <a:bodyPr/>
                    <a:lstStyle/>
                    <a:p>
                      <a:pPr algn="ctr" fontAlgn="b"/>
                      <a:r>
                        <a:rPr lang="pt-PT" sz="1600" u="none" strike="noStrike" dirty="0">
                          <a:solidFill>
                            <a:schemeClr val="accent6"/>
                          </a:solidFill>
                        </a:rPr>
                        <a:t>100</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125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0.06681</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67</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dirty="0">
                          <a:solidFill>
                            <a:schemeClr val="accent6"/>
                          </a:solidFill>
                        </a:rPr>
                        <a:t>6</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66</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6 - 66</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dirty="0">
                          <a:solidFill>
                            <a:schemeClr val="accent6"/>
                          </a:solidFill>
                        </a:rPr>
                        <a:t>150</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0.30854</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309</a:t>
                      </a:r>
                      <a:endParaRPr lang="pt-PT" sz="1600" b="0" i="0" u="none" strike="noStrike" dirty="0">
                        <a:solidFill>
                          <a:schemeClr val="accent6"/>
                        </a:solidFill>
                        <a:latin typeface="Calibri"/>
                      </a:endParaRPr>
                    </a:p>
                  </a:txBody>
                  <a:tcPr marL="0" marR="0" marT="0" marB="0" anchor="b"/>
                </a:tc>
                <a:tc>
                  <a:txBody>
                    <a:bodyPr/>
                    <a:lstStyle/>
                    <a:p>
                      <a:pPr algn="ctr" fontAlgn="ctr"/>
                      <a:r>
                        <a:rPr lang="pt-PT" sz="1600" u="none" strike="noStrike" dirty="0">
                          <a:solidFill>
                            <a:schemeClr val="accent6"/>
                          </a:solidFill>
                        </a:rPr>
                        <a:t>67</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308</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67 - 308</a:t>
                      </a:r>
                      <a:endParaRPr lang="pt-PT" sz="16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200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0.69146</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691</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dirty="0">
                          <a:solidFill>
                            <a:schemeClr val="accent6"/>
                          </a:solidFill>
                        </a:rPr>
                        <a:t>309</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690</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309 - 690</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250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0.93319</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933</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691</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932</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691 - 932</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5"/>
                  </a:ext>
                </a:extLst>
              </a:tr>
              <a:tr h="190500">
                <a:tc>
                  <a:txBody>
                    <a:bodyPr/>
                    <a:lstStyle/>
                    <a:p>
                      <a:pPr algn="ctr" fontAlgn="b"/>
                      <a:r>
                        <a:rPr lang="pt-PT" sz="1600" u="none" strike="noStrike">
                          <a:solidFill>
                            <a:schemeClr val="accent6"/>
                          </a:solidFill>
                        </a:rPr>
                        <a:t>300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325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0.99379</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994</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solidFill>
                            <a:schemeClr val="accent6"/>
                          </a:solidFill>
                        </a:rPr>
                        <a:t>933</a:t>
                      </a:r>
                      <a:endParaRPr lang="pt-PT" sz="1600" b="0" i="0" u="none" strike="noStrike">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993</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933 - 993</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600" u="none" strike="noStrike">
                          <a:solidFill>
                            <a:schemeClr val="accent6"/>
                          </a:solidFill>
                        </a:rPr>
                        <a:t>350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0.99977</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1000</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994</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999</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994 - 999</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7"/>
                  </a:ext>
                </a:extLst>
              </a:tr>
              <a:tr h="190500">
                <a:tc>
                  <a:txBody>
                    <a:bodyPr/>
                    <a:lstStyle/>
                    <a:p>
                      <a:pPr algn="ctr" fontAlgn="b"/>
                      <a:r>
                        <a:rPr lang="pt-PT" sz="1600" u="none" strike="noStrike">
                          <a:solidFill>
                            <a:schemeClr val="accent6"/>
                          </a:solidFill>
                        </a:rPr>
                        <a:t>400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a:t>
                      </a:r>
                      <a:endParaRPr lang="pt-PT" sz="1600" b="0" i="0" u="none" strike="noStrike" dirty="0">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a:t>
                      </a:r>
                      <a:endParaRPr lang="pt-PT" sz="1600" b="0" i="0" u="none" strike="noStrike">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1.00000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1000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solidFill>
                            <a:schemeClr val="accent6"/>
                          </a:solidFill>
                        </a:rPr>
                        <a:t>1000</a:t>
                      </a:r>
                      <a:endParaRPr lang="pt-PT" sz="1600" b="0" i="0" u="none" strike="noStrike">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solidFill>
                            <a:schemeClr val="accent6"/>
                          </a:solidFill>
                        </a:rPr>
                        <a:t>999</a:t>
                      </a:r>
                      <a:endParaRPr lang="pt-PT" sz="1600" b="0" i="0" u="none" strike="noStrike">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1000 - 999</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701389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02511" y="1794302"/>
            <a:ext cx="1262758" cy="1161674"/>
            <a:chOff x="403761" y="1901177"/>
            <a:chExt cx="1262758" cy="1161674"/>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blip>
            <a:srcRect l="1953" t="12646" r="57031" b="45606"/>
            <a:stretch>
              <a:fillRect/>
            </a:stretch>
          </p:blipFill>
          <p:spPr bwMode="auto">
            <a:xfrm>
              <a:off x="415636" y="1901177"/>
              <a:ext cx="1250883" cy="865774"/>
            </a:xfrm>
            <a:prstGeom prst="rect">
              <a:avLst/>
            </a:prstGeom>
            <a:noFill/>
            <a:ln w="9525">
              <a:noFill/>
              <a:miter lim="800000"/>
              <a:headEnd/>
              <a:tailEnd/>
            </a:ln>
            <a:effectLst/>
          </p:spPr>
        </p:pic>
        <p:sp>
          <p:nvSpPr>
            <p:cNvPr id="5" name="TextBox 4"/>
            <p:cNvSpPr txBox="1"/>
            <p:nvPr/>
          </p:nvSpPr>
          <p:spPr>
            <a:xfrm>
              <a:off x="403761" y="2755074"/>
              <a:ext cx="1258783" cy="307777"/>
            </a:xfrm>
            <a:prstGeom prst="rect">
              <a:avLst/>
            </a:prstGeom>
            <a:solidFill>
              <a:srgbClr val="CC6600"/>
            </a:solidFill>
            <a:ln w="19050">
              <a:noFill/>
            </a:ln>
          </p:spPr>
          <p:txBody>
            <a:bodyPr wrap="square" rtlCol="0">
              <a:spAutoFit/>
            </a:bodyPr>
            <a:lstStyle/>
            <a:p>
              <a:pPr algn="ctr"/>
              <a:r>
                <a:rPr lang="pt-PT" sz="1400" b="1" i="1" dirty="0" smtClean="0">
                  <a:solidFill>
                    <a:schemeClr val="bg1"/>
                  </a:solidFill>
                  <a:effectLst>
                    <a:outerShdw blurRad="38100" dist="38100" dir="2700000" algn="tl">
                      <a:srgbClr val="000000">
                        <a:alpha val="43137"/>
                      </a:srgbClr>
                    </a:outerShdw>
                  </a:effectLst>
                </a:rPr>
                <a:t>The Paper Mill</a:t>
              </a:r>
              <a:endParaRPr lang="pt-PT" sz="1400" b="1" i="1" dirty="0">
                <a:solidFill>
                  <a:schemeClr val="bg1"/>
                </a:solidFill>
                <a:effectLst>
                  <a:outerShdw blurRad="38100" dist="38100" dir="2700000" algn="tl">
                    <a:srgbClr val="000000">
                      <a:alpha val="43137"/>
                    </a:srgbClr>
                  </a:outerShdw>
                </a:effectLst>
              </a:endParaRPr>
            </a:p>
          </p:txBody>
        </p:sp>
      </p:grpSp>
      <p:sp>
        <p:nvSpPr>
          <p:cNvPr id="6" name="Rectangle 3"/>
          <p:cNvSpPr txBox="1">
            <a:spLocks noChangeArrowheads="1"/>
          </p:cNvSpPr>
          <p:nvPr/>
        </p:nvSpPr>
        <p:spPr>
          <a:xfrm>
            <a:off x="484959" y="1356280"/>
            <a:ext cx="11485368" cy="496271"/>
          </a:xfrm>
          <a:prstGeom prst="rect">
            <a:avLst/>
          </a:prstGeom>
        </p:spPr>
        <p:txBody>
          <a:bodyPr>
            <a:normAutofit fontScale="92500"/>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Lead time for pulp production (weeks) has </a:t>
            </a:r>
            <a:r>
              <a:rPr lang="en-US" sz="2800" b="1" dirty="0" smtClean="0">
                <a:solidFill>
                  <a:srgbClr val="CC6600"/>
                </a:solidFill>
              </a:rPr>
              <a:t>an exponential dist (1) </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1337289"/>
          </a:xfrm>
          <a:prstGeom prst="rect">
            <a:avLst/>
          </a:prstGeom>
          <a:noFill/>
        </p:spPr>
        <p:txBody>
          <a:bodyPr wrap="square" rtlCol="0">
            <a:spAutoFit/>
          </a:bodyPr>
          <a:lstStyle/>
          <a:p>
            <a:pPr marL="835025" lvl="1" indent="-514350">
              <a:lnSpc>
                <a:spcPct val="90000"/>
              </a:lnSpc>
              <a:spcBef>
                <a:spcPts val="500"/>
              </a:spcBef>
              <a:buClr>
                <a:srgbClr val="CC6600"/>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rgbClr val="CC6600"/>
              </a:buClr>
              <a:buSzPct val="100000"/>
              <a:buFont typeface="+mj-lt"/>
              <a:buAutoNum type="arabicPeriod"/>
              <a:defRPr/>
            </a:pPr>
            <a:endParaRPr lang="en-US" sz="800" dirty="0" smtClean="0"/>
          </a:p>
          <a:p>
            <a:pPr marL="835025" lvl="1" indent="-514350">
              <a:lnSpc>
                <a:spcPct val="90000"/>
              </a:lnSpc>
              <a:spcBef>
                <a:spcPts val="500"/>
              </a:spcBef>
              <a:buClr>
                <a:srgbClr val="CC6600"/>
              </a:buClr>
              <a:buSzPct val="100000"/>
              <a:buFont typeface="+mj-lt"/>
              <a:buAutoNum type="arabicPeriod"/>
              <a:defRPr/>
            </a:pPr>
            <a:r>
              <a:rPr lang="en-US" sz="2000" dirty="0" smtClean="0"/>
              <a:t>Build cumulative probability distribution considering a 1 week interval for lead time</a:t>
            </a:r>
          </a:p>
          <a:p>
            <a:pPr marL="835025" lvl="1" indent="-514350">
              <a:lnSpc>
                <a:spcPct val="90000"/>
              </a:lnSpc>
              <a:spcBef>
                <a:spcPts val="500"/>
              </a:spcBef>
              <a:buClr>
                <a:srgbClr val="CC6600"/>
              </a:buClr>
              <a:buSzPct val="100000"/>
              <a:buFont typeface="+mj-lt"/>
              <a:buAutoNum type="arabicPeriod"/>
              <a:defRPr/>
            </a:pPr>
            <a:endParaRPr lang="en-US" sz="800" dirty="0" smtClean="0"/>
          </a:p>
          <a:p>
            <a:pPr>
              <a:buClr>
                <a:srgbClr val="CC6600"/>
              </a:buClr>
            </a:pPr>
            <a:endParaRPr lang="pt-PT" dirty="0"/>
          </a:p>
        </p:txBody>
      </p:sp>
      <p:graphicFrame>
        <p:nvGraphicFramePr>
          <p:cNvPr id="9" name="Table 8"/>
          <p:cNvGraphicFramePr>
            <a:graphicFrameLocks noGrp="1"/>
          </p:cNvGraphicFramePr>
          <p:nvPr/>
        </p:nvGraphicFramePr>
        <p:xfrm>
          <a:off x="3456872" y="4248610"/>
          <a:ext cx="3383607" cy="1706880"/>
        </p:xfrm>
        <a:graphic>
          <a:graphicData uri="http://schemas.openxmlformats.org/drawingml/2006/table">
            <a:tbl>
              <a:tblPr>
                <a:tableStyleId>{775DCB02-9BB8-47FD-8907-85C794F793BA}</a:tableStyleId>
              </a:tblPr>
              <a:tblGrid>
                <a:gridCol w="971080">
                  <a:extLst>
                    <a:ext uri="{9D8B030D-6E8A-4147-A177-3AD203B41FA5}">
                      <a16:colId xmlns:a16="http://schemas.microsoft.com/office/drawing/2014/main" val="20000"/>
                    </a:ext>
                  </a:extLst>
                </a:gridCol>
                <a:gridCol w="971080">
                  <a:extLst>
                    <a:ext uri="{9D8B030D-6E8A-4147-A177-3AD203B41FA5}">
                      <a16:colId xmlns:a16="http://schemas.microsoft.com/office/drawing/2014/main" val="20001"/>
                    </a:ext>
                  </a:extLst>
                </a:gridCol>
                <a:gridCol w="1441447">
                  <a:extLst>
                    <a:ext uri="{9D8B030D-6E8A-4147-A177-3AD203B41FA5}">
                      <a16:colId xmlns:a16="http://schemas.microsoft.com/office/drawing/2014/main" val="20002"/>
                    </a:ext>
                  </a:extLst>
                </a:gridCol>
              </a:tblGrid>
              <a:tr h="304800">
                <a:tc>
                  <a:txBody>
                    <a:bodyPr/>
                    <a:lstStyle/>
                    <a:p>
                      <a:pPr algn="ctr" fontAlgn="ctr"/>
                      <a:r>
                        <a:rPr lang="pt-PT" sz="1600" u="none" strike="noStrike" dirty="0" smtClean="0">
                          <a:solidFill>
                            <a:schemeClr val="bg1"/>
                          </a:solidFill>
                        </a:rPr>
                        <a:t>Lead time</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cumulative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rgbClr val="CC6600"/>
                    </a:solidFill>
                  </a:tcPr>
                </a:tc>
                <a:extLst>
                  <a:ext uri="{0D108BD9-81ED-4DB2-BD59-A6C34878D82A}">
                    <a16:rowId xmlns:a16="http://schemas.microsoft.com/office/drawing/2014/main" val="10000"/>
                  </a:ext>
                </a:extLst>
              </a:tr>
              <a:tr h="190500">
                <a:tc>
                  <a:txBody>
                    <a:bodyPr/>
                    <a:lstStyle/>
                    <a:p>
                      <a:pPr algn="ctr" fontAlgn="b"/>
                      <a:r>
                        <a:rPr lang="pt-PT" sz="1600" u="none" strike="noStrike">
                          <a:solidFill>
                            <a:schemeClr val="accent6"/>
                          </a:solidFill>
                        </a:rPr>
                        <a:t>1</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0.78</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600" u="none" strike="noStrike">
                          <a:solidFill>
                            <a:schemeClr val="accent6"/>
                          </a:solidFill>
                        </a:rPr>
                        <a:t>2</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dirty="0">
                          <a:solidFill>
                            <a:schemeClr val="accent6"/>
                          </a:solidFill>
                        </a:rPr>
                        <a:t>0.92</a:t>
                      </a:r>
                      <a:endParaRPr lang="pt-PT" sz="1600" b="0" i="0" u="none" strike="noStrike" dirty="0">
                        <a:solidFill>
                          <a:schemeClr val="accent6"/>
                        </a:solidFill>
                        <a:latin typeface="Calibri"/>
                      </a:endParaRPr>
                    </a:p>
                  </a:txBody>
                  <a:tcPr marL="0" marR="0" marT="0" marB="0" anchor="b">
                    <a:solidFill>
                      <a:schemeClr val="accent4">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a:solidFill>
                            <a:schemeClr val="accent6"/>
                          </a:solidFill>
                        </a:rPr>
                        <a:t>3</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3.5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0.97</a:t>
                      </a:r>
                      <a:endParaRPr lang="pt-PT" sz="16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4</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4.5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0.99</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5.5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1.00</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5"/>
                  </a:ext>
                </a:extLst>
              </a:tr>
            </a:tbl>
          </a:graphicData>
        </a:graphic>
      </p:graphicFrame>
      <p:sp>
        <p:nvSpPr>
          <p:cNvPr id="10" name="TextBox 9"/>
          <p:cNvSpPr txBox="1"/>
          <p:nvPr/>
        </p:nvSpPr>
        <p:spPr>
          <a:xfrm>
            <a:off x="8419605" y="3823855"/>
            <a:ext cx="3455719" cy="1200329"/>
          </a:xfrm>
          <a:prstGeom prst="rect">
            <a:avLst/>
          </a:prstGeom>
          <a:noFill/>
        </p:spPr>
        <p:txBody>
          <a:bodyPr wrap="square" rtlCol="0">
            <a:spAutoFit/>
          </a:bodyPr>
          <a:lstStyle/>
          <a:p>
            <a:pPr algn="ctr"/>
            <a:r>
              <a:rPr lang="en-GB" dirty="0" smtClean="0"/>
              <a:t>The Exponential cumulative function</a:t>
            </a:r>
          </a:p>
          <a:p>
            <a:pPr algn="ctr"/>
            <a:endParaRPr lang="en-GB" dirty="0" smtClean="0"/>
          </a:p>
          <a:p>
            <a:pPr algn="ctr"/>
            <a:r>
              <a:rPr lang="en-GB" dirty="0" smtClean="0">
                <a:solidFill>
                  <a:srgbClr val="CC6600"/>
                </a:solidFill>
              </a:rPr>
              <a:t>1-EXP(-</a:t>
            </a:r>
            <a:r>
              <a:rPr lang="en-GB" dirty="0" err="1" smtClean="0">
                <a:solidFill>
                  <a:srgbClr val="CC6600"/>
                </a:solidFill>
              </a:rPr>
              <a:t>xup</a:t>
            </a:r>
            <a:r>
              <a:rPr lang="en-GB" dirty="0" smtClean="0">
                <a:solidFill>
                  <a:srgbClr val="CC6600"/>
                </a:solidFill>
              </a:rPr>
              <a:t>/mean)</a:t>
            </a:r>
            <a:endParaRPr lang="pt-PT" dirty="0">
              <a:solidFill>
                <a:srgbClr val="CC6600"/>
              </a:solidFill>
            </a:endParaRPr>
          </a:p>
        </p:txBody>
      </p:sp>
    </p:spTree>
    <p:extLst>
      <p:ext uri="{BB962C8B-B14F-4D97-AF65-F5344CB8AC3E}">
        <p14:creationId xmlns:p14="http://schemas.microsoft.com/office/powerpoint/2010/main" val="13445283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2511" y="1794302"/>
            <a:ext cx="1262758" cy="1161674"/>
            <a:chOff x="403761" y="1901177"/>
            <a:chExt cx="1262758" cy="1161674"/>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blip>
            <a:srcRect l="1953" t="12646" r="57031" b="45606"/>
            <a:stretch>
              <a:fillRect/>
            </a:stretch>
          </p:blipFill>
          <p:spPr bwMode="auto">
            <a:xfrm>
              <a:off x="415636" y="1901177"/>
              <a:ext cx="1250883" cy="865774"/>
            </a:xfrm>
            <a:prstGeom prst="rect">
              <a:avLst/>
            </a:prstGeom>
            <a:noFill/>
            <a:ln w="9525">
              <a:noFill/>
              <a:miter lim="800000"/>
              <a:headEnd/>
              <a:tailEnd/>
            </a:ln>
            <a:effectLst/>
          </p:spPr>
        </p:pic>
        <p:sp>
          <p:nvSpPr>
            <p:cNvPr id="5" name="TextBox 4"/>
            <p:cNvSpPr txBox="1"/>
            <p:nvPr/>
          </p:nvSpPr>
          <p:spPr>
            <a:xfrm>
              <a:off x="403761" y="2755074"/>
              <a:ext cx="1258783" cy="307777"/>
            </a:xfrm>
            <a:prstGeom prst="rect">
              <a:avLst/>
            </a:prstGeom>
            <a:solidFill>
              <a:srgbClr val="CC6600"/>
            </a:solidFill>
            <a:ln w="19050">
              <a:noFill/>
            </a:ln>
          </p:spPr>
          <p:txBody>
            <a:bodyPr wrap="square" rtlCol="0">
              <a:spAutoFit/>
            </a:bodyPr>
            <a:lstStyle/>
            <a:p>
              <a:pPr algn="ctr"/>
              <a:r>
                <a:rPr lang="pt-PT" sz="1400" b="1" i="1" dirty="0" smtClean="0">
                  <a:solidFill>
                    <a:schemeClr val="bg1"/>
                  </a:solidFill>
                  <a:effectLst>
                    <a:outerShdw blurRad="38100" dist="38100" dir="2700000" algn="tl">
                      <a:srgbClr val="000000">
                        <a:alpha val="43137"/>
                      </a:srgbClr>
                    </a:outerShdw>
                  </a:effectLst>
                </a:rPr>
                <a:t>The Paper Mill</a:t>
              </a:r>
              <a:endParaRPr lang="pt-PT" sz="1400" b="1" i="1" dirty="0">
                <a:solidFill>
                  <a:schemeClr val="bg1"/>
                </a:solidFill>
                <a:effectLst>
                  <a:outerShdw blurRad="38100" dist="38100" dir="2700000" algn="tl">
                    <a:srgbClr val="000000">
                      <a:alpha val="43137"/>
                    </a:srgbClr>
                  </a:outerShdw>
                </a:effectLst>
              </a:endParaRPr>
            </a:p>
          </p:txBody>
        </p:sp>
      </p:grpSp>
      <p:sp>
        <p:nvSpPr>
          <p:cNvPr id="6" name="Rectangle 3"/>
          <p:cNvSpPr txBox="1">
            <a:spLocks noChangeArrowheads="1"/>
          </p:cNvSpPr>
          <p:nvPr/>
        </p:nvSpPr>
        <p:spPr>
          <a:xfrm>
            <a:off x="484959" y="1356280"/>
            <a:ext cx="11485368" cy="496271"/>
          </a:xfrm>
          <a:prstGeom prst="rect">
            <a:avLst/>
          </a:prstGeom>
        </p:spPr>
        <p:txBody>
          <a:bodyPr>
            <a:normAutofit fontScale="92500"/>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Lead time for pulp production (weeks) has </a:t>
            </a:r>
            <a:r>
              <a:rPr lang="en-US" sz="2800" b="1" dirty="0" smtClean="0">
                <a:solidFill>
                  <a:srgbClr val="CC6600"/>
                </a:solidFill>
              </a:rPr>
              <a:t>an exponential dist (1) </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1678408"/>
          </a:xfrm>
          <a:prstGeom prst="rect">
            <a:avLst/>
          </a:prstGeom>
          <a:noFill/>
        </p:spPr>
        <p:txBody>
          <a:bodyPr wrap="square" rtlCol="0">
            <a:spAutoFit/>
          </a:bodyPr>
          <a:lstStyle/>
          <a:p>
            <a:pPr marL="835025" lvl="1" indent="-514350">
              <a:lnSpc>
                <a:spcPct val="90000"/>
              </a:lnSpc>
              <a:spcBef>
                <a:spcPts val="500"/>
              </a:spcBef>
              <a:buClr>
                <a:srgbClr val="CC6600"/>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rgbClr val="CC6600"/>
              </a:buClr>
              <a:buSzPct val="100000"/>
              <a:buFont typeface="+mj-lt"/>
              <a:buAutoNum type="arabicPeriod"/>
              <a:defRPr/>
            </a:pPr>
            <a:endParaRPr lang="en-US" sz="800" dirty="0" smtClean="0"/>
          </a:p>
          <a:p>
            <a:pPr marL="835025" lvl="1" indent="-514350">
              <a:lnSpc>
                <a:spcPct val="90000"/>
              </a:lnSpc>
              <a:spcBef>
                <a:spcPts val="500"/>
              </a:spcBef>
              <a:buClr>
                <a:srgbClr val="CC6600"/>
              </a:buClr>
              <a:buSzPct val="100000"/>
              <a:buFont typeface="+mj-lt"/>
              <a:buAutoNum type="arabicPeriod"/>
              <a:defRPr/>
            </a:pPr>
            <a:r>
              <a:rPr lang="en-US" sz="2000" dirty="0" smtClean="0"/>
              <a:t>Build cumulative probability distribution considering a 1 week interval for lead time</a:t>
            </a:r>
          </a:p>
          <a:p>
            <a:pPr marL="835025" lvl="1" indent="-514350">
              <a:lnSpc>
                <a:spcPct val="90000"/>
              </a:lnSpc>
              <a:spcBef>
                <a:spcPts val="500"/>
              </a:spcBef>
              <a:buClr>
                <a:srgbClr val="CC6600"/>
              </a:buClr>
              <a:buSzPct val="100000"/>
              <a:buFont typeface="+mj-lt"/>
              <a:buAutoNum type="arabicPeriod"/>
              <a:defRPr/>
            </a:pPr>
            <a:endParaRPr lang="en-US" sz="800" dirty="0" smtClean="0"/>
          </a:p>
          <a:p>
            <a:pPr marL="835025" lvl="1" indent="-514350">
              <a:lnSpc>
                <a:spcPct val="90000"/>
              </a:lnSpc>
              <a:spcBef>
                <a:spcPts val="500"/>
              </a:spcBef>
              <a:buClr>
                <a:srgbClr val="CC6600"/>
              </a:buClr>
              <a:buSzPct val="100000"/>
              <a:buFont typeface="+mj-lt"/>
              <a:buAutoNum type="arabicPeriod"/>
              <a:defRPr/>
            </a:pPr>
            <a:r>
              <a:rPr lang="en-US" sz="2000" dirty="0" smtClean="0"/>
              <a:t>Establish an interval of random numbers</a:t>
            </a:r>
          </a:p>
          <a:p>
            <a:pPr>
              <a:buClr>
                <a:srgbClr val="CC6600"/>
              </a:buClr>
            </a:pPr>
            <a:endParaRPr lang="pt-PT" dirty="0"/>
          </a:p>
        </p:txBody>
      </p:sp>
      <p:graphicFrame>
        <p:nvGraphicFramePr>
          <p:cNvPr id="9" name="Table 8"/>
          <p:cNvGraphicFramePr>
            <a:graphicFrameLocks noGrp="1"/>
          </p:cNvGraphicFramePr>
          <p:nvPr/>
        </p:nvGraphicFramePr>
        <p:xfrm>
          <a:off x="3456872" y="4248610"/>
          <a:ext cx="7328619" cy="1706880"/>
        </p:xfrm>
        <a:graphic>
          <a:graphicData uri="http://schemas.openxmlformats.org/drawingml/2006/table">
            <a:tbl>
              <a:tblPr>
                <a:tableStyleId>{775DCB02-9BB8-47FD-8907-85C794F793BA}</a:tableStyleId>
              </a:tblPr>
              <a:tblGrid>
                <a:gridCol w="971080">
                  <a:extLst>
                    <a:ext uri="{9D8B030D-6E8A-4147-A177-3AD203B41FA5}">
                      <a16:colId xmlns:a16="http://schemas.microsoft.com/office/drawing/2014/main" val="20000"/>
                    </a:ext>
                  </a:extLst>
                </a:gridCol>
                <a:gridCol w="971080">
                  <a:extLst>
                    <a:ext uri="{9D8B030D-6E8A-4147-A177-3AD203B41FA5}">
                      <a16:colId xmlns:a16="http://schemas.microsoft.com/office/drawing/2014/main" val="20001"/>
                    </a:ext>
                  </a:extLst>
                </a:gridCol>
                <a:gridCol w="1441447">
                  <a:extLst>
                    <a:ext uri="{9D8B030D-6E8A-4147-A177-3AD203B41FA5}">
                      <a16:colId xmlns:a16="http://schemas.microsoft.com/office/drawing/2014/main" val="20002"/>
                    </a:ext>
                  </a:extLst>
                </a:gridCol>
                <a:gridCol w="971080">
                  <a:extLst>
                    <a:ext uri="{9D8B030D-6E8A-4147-A177-3AD203B41FA5}">
                      <a16:colId xmlns:a16="http://schemas.microsoft.com/office/drawing/2014/main" val="20003"/>
                    </a:ext>
                  </a:extLst>
                </a:gridCol>
                <a:gridCol w="971080">
                  <a:extLst>
                    <a:ext uri="{9D8B030D-6E8A-4147-A177-3AD203B41FA5}">
                      <a16:colId xmlns:a16="http://schemas.microsoft.com/office/drawing/2014/main" val="20004"/>
                    </a:ext>
                  </a:extLst>
                </a:gridCol>
                <a:gridCol w="869925">
                  <a:extLst>
                    <a:ext uri="{9D8B030D-6E8A-4147-A177-3AD203B41FA5}">
                      <a16:colId xmlns:a16="http://schemas.microsoft.com/office/drawing/2014/main" val="20005"/>
                    </a:ext>
                  </a:extLst>
                </a:gridCol>
                <a:gridCol w="1132927">
                  <a:extLst>
                    <a:ext uri="{9D8B030D-6E8A-4147-A177-3AD203B41FA5}">
                      <a16:colId xmlns:a16="http://schemas.microsoft.com/office/drawing/2014/main" val="20006"/>
                    </a:ext>
                  </a:extLst>
                </a:gridCol>
              </a:tblGrid>
              <a:tr h="304800">
                <a:tc>
                  <a:txBody>
                    <a:bodyPr/>
                    <a:lstStyle/>
                    <a:p>
                      <a:pPr algn="ctr" fontAlgn="ctr"/>
                      <a:r>
                        <a:rPr lang="pt-PT" sz="1600" u="none" strike="noStrike" dirty="0" smtClean="0">
                          <a:solidFill>
                            <a:schemeClr val="bg1"/>
                          </a:solidFill>
                        </a:rPr>
                        <a:t>Lead time</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cumulative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smtClean="0">
                          <a:solidFill>
                            <a:schemeClr val="bg1"/>
                          </a:solidFill>
                        </a:rPr>
                        <a:t>aux</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lower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upper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smtClean="0">
                          <a:solidFill>
                            <a:schemeClr val="bg1"/>
                          </a:solidFill>
                        </a:rPr>
                        <a:t>interval</a:t>
                      </a:r>
                      <a:endParaRPr lang="pt-PT" sz="1600" b="0" i="0" u="none" strike="noStrike" dirty="0">
                        <a:solidFill>
                          <a:schemeClr val="bg1"/>
                        </a:solidFill>
                        <a:latin typeface="Calibri"/>
                      </a:endParaRPr>
                    </a:p>
                  </a:txBody>
                  <a:tcPr marL="0" marR="0" marT="0" marB="0" anchor="ctr">
                    <a:solidFill>
                      <a:srgbClr val="CC6600"/>
                    </a:solidFill>
                  </a:tcPr>
                </a:tc>
                <a:extLst>
                  <a:ext uri="{0D108BD9-81ED-4DB2-BD59-A6C34878D82A}">
                    <a16:rowId xmlns:a16="http://schemas.microsoft.com/office/drawing/2014/main" val="10000"/>
                  </a:ext>
                </a:extLst>
              </a:tr>
              <a:tr h="190500">
                <a:tc>
                  <a:txBody>
                    <a:bodyPr/>
                    <a:lstStyle/>
                    <a:p>
                      <a:pPr algn="ctr" fontAlgn="b"/>
                      <a:r>
                        <a:rPr lang="pt-PT" sz="1600" u="none" strike="noStrike">
                          <a:solidFill>
                            <a:schemeClr val="accent6"/>
                          </a:solidFill>
                        </a:rPr>
                        <a:t>1</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0.78</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78</a:t>
                      </a:r>
                      <a:endParaRPr lang="pt-PT" sz="1600" b="0" i="0" u="none" strike="noStrike" dirty="0">
                        <a:solidFill>
                          <a:schemeClr val="accent6"/>
                        </a:solidFill>
                        <a:latin typeface="Calibri"/>
                      </a:endParaRPr>
                    </a:p>
                  </a:txBody>
                  <a:tcPr marL="0" marR="0" marT="0" marB="0" anchor="b"/>
                </a:tc>
                <a:tc>
                  <a:txBody>
                    <a:bodyPr/>
                    <a:lstStyle/>
                    <a:p>
                      <a:pPr algn="ctr" fontAlgn="ctr"/>
                      <a:r>
                        <a:rPr lang="pt-PT" sz="1600" u="none" strike="noStrike" dirty="0">
                          <a:solidFill>
                            <a:schemeClr val="accent6"/>
                          </a:solidFill>
                        </a:rPr>
                        <a:t>0</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77</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0 - 77</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1"/>
                  </a:ext>
                </a:extLst>
              </a:tr>
              <a:tr h="190500">
                <a:tc>
                  <a:txBody>
                    <a:bodyPr/>
                    <a:lstStyle/>
                    <a:p>
                      <a:pPr algn="ctr" fontAlgn="b"/>
                      <a:r>
                        <a:rPr lang="pt-PT" sz="1600" u="none" strike="noStrike">
                          <a:solidFill>
                            <a:schemeClr val="accent6"/>
                          </a:solidFill>
                        </a:rPr>
                        <a:t>2</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dirty="0">
                          <a:solidFill>
                            <a:schemeClr val="accent6"/>
                          </a:solidFill>
                        </a:rPr>
                        <a:t>0.92</a:t>
                      </a:r>
                      <a:endParaRPr lang="pt-PT" sz="1600" b="0" i="0" u="none" strike="noStrike" dirty="0">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92</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ctr"/>
                      <a:r>
                        <a:rPr lang="pt-PT" sz="1600" u="none" strike="noStrike">
                          <a:solidFill>
                            <a:schemeClr val="accent6"/>
                          </a:solidFill>
                        </a:rPr>
                        <a:t>78</a:t>
                      </a:r>
                      <a:endParaRPr lang="pt-PT" sz="1600" b="0" i="0" u="none" strike="noStrike">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dirty="0">
                          <a:solidFill>
                            <a:schemeClr val="accent6"/>
                          </a:solidFill>
                        </a:rPr>
                        <a:t>91</a:t>
                      </a:r>
                      <a:endParaRPr lang="pt-PT" sz="1600" b="0" i="0" u="none" strike="noStrike" dirty="0">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dirty="0">
                          <a:solidFill>
                            <a:schemeClr val="accent6"/>
                          </a:solidFill>
                        </a:rPr>
                        <a:t>78 - 91</a:t>
                      </a:r>
                      <a:endParaRPr lang="pt-PT" sz="1600" b="0" i="0" u="none" strike="noStrike" dirty="0">
                        <a:solidFill>
                          <a:schemeClr val="accent6"/>
                        </a:solidFill>
                        <a:latin typeface="Calibri"/>
                      </a:endParaRPr>
                    </a:p>
                  </a:txBody>
                  <a:tcPr marL="0" marR="0" marT="0" marB="0" anchor="ctr">
                    <a:solidFill>
                      <a:schemeClr val="accent4">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a:solidFill>
                            <a:schemeClr val="accent6"/>
                          </a:solidFill>
                        </a:rPr>
                        <a:t>3</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3.5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0.97</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97</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92</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96</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92 - 96</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4</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4.5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0.99</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99</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ctr"/>
                      <a:r>
                        <a:rPr lang="pt-PT" sz="1600" u="none" strike="noStrike">
                          <a:solidFill>
                            <a:schemeClr val="accent6"/>
                          </a:solidFill>
                        </a:rPr>
                        <a:t>97</a:t>
                      </a:r>
                      <a:endParaRPr lang="pt-PT" sz="1600" b="0" i="0" u="none" strike="noStrike">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a:solidFill>
                            <a:schemeClr val="accent6"/>
                          </a:solidFill>
                        </a:rPr>
                        <a:t>98</a:t>
                      </a:r>
                      <a:endParaRPr lang="pt-PT" sz="1600" b="0" i="0" u="none" strike="noStrike">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dirty="0">
                          <a:solidFill>
                            <a:schemeClr val="accent6"/>
                          </a:solidFill>
                        </a:rPr>
                        <a:t>97 - 98</a:t>
                      </a:r>
                      <a:endParaRPr lang="pt-PT" sz="1600" b="0" i="0" u="none" strike="noStrike" dirty="0">
                        <a:solidFill>
                          <a:schemeClr val="accent6"/>
                        </a:solidFill>
                        <a:latin typeface="Calibri"/>
                      </a:endParaRPr>
                    </a:p>
                  </a:txBody>
                  <a:tcPr marL="0" marR="0" marT="0" marB="0" anchor="ctr">
                    <a:solidFill>
                      <a:schemeClr val="accent4">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5.5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1.00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100</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99</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99</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99 - 99</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103902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Simulate the library paper </a:t>
            </a:r>
            <a:r>
              <a:rPr lang="en-US" sz="2800" i="1" dirty="0" smtClean="0"/>
              <a:t>stock for 16 weeks</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9309184" y="1106180"/>
            <a:ext cx="2946145" cy="1577868"/>
          </a:xfrm>
          <a:prstGeom prst="rect">
            <a:avLst/>
          </a:prstGeom>
          <a:noFill/>
        </p:spPr>
        <p:txBody>
          <a:bodyPr wrap="square" rtlCol="0">
            <a:spAutoFit/>
          </a:bodyPr>
          <a:lstStyle/>
          <a:p>
            <a:pPr marL="0" lvl="1">
              <a:lnSpc>
                <a:spcPct val="90000"/>
              </a:lnSpc>
              <a:spcBef>
                <a:spcPts val="500"/>
              </a:spcBef>
              <a:buClr>
                <a:schemeClr val="accent3"/>
              </a:buClr>
              <a:buSzPct val="100000"/>
              <a:defRPr/>
            </a:pPr>
            <a:r>
              <a:rPr lang="en-US" sz="1600" dirty="0" smtClean="0"/>
              <a:t>the initial stock (units)= </a:t>
            </a:r>
            <a:r>
              <a:rPr lang="en-US" sz="1600" b="1" dirty="0" smtClean="0">
                <a:solidFill>
                  <a:schemeClr val="accent1"/>
                </a:solidFill>
              </a:rPr>
              <a:t>600</a:t>
            </a:r>
            <a:r>
              <a:rPr lang="en-US" sz="1600" dirty="0" smtClean="0"/>
              <a:t>,          the order point (units)= </a:t>
            </a:r>
            <a:r>
              <a:rPr lang="en-US" sz="1600" b="1" dirty="0" smtClean="0"/>
              <a:t>200</a:t>
            </a:r>
            <a:r>
              <a:rPr lang="en-US" sz="1600" dirty="0" smtClean="0"/>
              <a:t> and                             the quantity ordered (units)= </a:t>
            </a:r>
            <a:r>
              <a:rPr lang="en-US" sz="1600" b="1" dirty="0" smtClean="0">
                <a:solidFill>
                  <a:schemeClr val="accent4"/>
                </a:solidFill>
              </a:rPr>
              <a:t>600</a:t>
            </a:r>
            <a:r>
              <a:rPr lang="en-US" sz="1600" dirty="0" smtClean="0"/>
              <a:t> </a:t>
            </a:r>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1000" dirty="0" smtClean="0"/>
          </a:p>
          <a:p>
            <a:pPr>
              <a:buClr>
                <a:schemeClr val="accent3"/>
              </a:buClr>
            </a:pPr>
            <a:endParaRPr lang="pt-PT" dirty="0"/>
          </a:p>
        </p:txBody>
      </p:sp>
      <p:graphicFrame>
        <p:nvGraphicFramePr>
          <p:cNvPr id="5" name="Table 4"/>
          <p:cNvGraphicFramePr>
            <a:graphicFrameLocks noGrp="1"/>
          </p:cNvGraphicFramePr>
          <p:nvPr/>
        </p:nvGraphicFramePr>
        <p:xfrm>
          <a:off x="190007" y="1920240"/>
          <a:ext cx="11804069" cy="4815840"/>
        </p:xfrm>
        <a:graphic>
          <a:graphicData uri="http://schemas.openxmlformats.org/drawingml/2006/table">
            <a:tbl>
              <a:tblPr>
                <a:tableStyleId>{69C7853C-536D-4A76-A0AE-DD22124D55A5}</a:tableStyleId>
              </a:tblPr>
              <a:tblGrid>
                <a:gridCol w="894983">
                  <a:extLst>
                    <a:ext uri="{9D8B030D-6E8A-4147-A177-3AD203B41FA5}">
                      <a16:colId xmlns:a16="http://schemas.microsoft.com/office/drawing/2014/main" val="20000"/>
                    </a:ext>
                  </a:extLst>
                </a:gridCol>
                <a:gridCol w="991736">
                  <a:extLst>
                    <a:ext uri="{9D8B030D-6E8A-4147-A177-3AD203B41FA5}">
                      <a16:colId xmlns:a16="http://schemas.microsoft.com/office/drawing/2014/main" val="20001"/>
                    </a:ext>
                  </a:extLst>
                </a:gridCol>
                <a:gridCol w="1248365">
                  <a:extLst>
                    <a:ext uri="{9D8B030D-6E8A-4147-A177-3AD203B41FA5}">
                      <a16:colId xmlns:a16="http://schemas.microsoft.com/office/drawing/2014/main" val="20002"/>
                    </a:ext>
                  </a:extLst>
                </a:gridCol>
                <a:gridCol w="2111170">
                  <a:extLst>
                    <a:ext uri="{9D8B030D-6E8A-4147-A177-3AD203B41FA5}">
                      <a16:colId xmlns:a16="http://schemas.microsoft.com/office/drawing/2014/main" val="20003"/>
                    </a:ext>
                  </a:extLst>
                </a:gridCol>
                <a:gridCol w="1311563">
                  <a:extLst>
                    <a:ext uri="{9D8B030D-6E8A-4147-A177-3AD203B41FA5}">
                      <a16:colId xmlns:a16="http://schemas.microsoft.com/office/drawing/2014/main" val="20004"/>
                    </a:ext>
                  </a:extLst>
                </a:gridCol>
                <a:gridCol w="1311563">
                  <a:extLst>
                    <a:ext uri="{9D8B030D-6E8A-4147-A177-3AD203B41FA5}">
                      <a16:colId xmlns:a16="http://schemas.microsoft.com/office/drawing/2014/main" val="20005"/>
                    </a:ext>
                  </a:extLst>
                </a:gridCol>
                <a:gridCol w="1311563">
                  <a:extLst>
                    <a:ext uri="{9D8B030D-6E8A-4147-A177-3AD203B41FA5}">
                      <a16:colId xmlns:a16="http://schemas.microsoft.com/office/drawing/2014/main" val="20006"/>
                    </a:ext>
                  </a:extLst>
                </a:gridCol>
                <a:gridCol w="1311563">
                  <a:extLst>
                    <a:ext uri="{9D8B030D-6E8A-4147-A177-3AD203B41FA5}">
                      <a16:colId xmlns:a16="http://schemas.microsoft.com/office/drawing/2014/main" val="20007"/>
                    </a:ext>
                  </a:extLst>
                </a:gridCol>
                <a:gridCol w="1311563">
                  <a:extLst>
                    <a:ext uri="{9D8B030D-6E8A-4147-A177-3AD203B41FA5}">
                      <a16:colId xmlns:a16="http://schemas.microsoft.com/office/drawing/2014/main" val="20008"/>
                    </a:ext>
                  </a:extLst>
                </a:gridCol>
              </a:tblGrid>
              <a:tr h="609600">
                <a:tc>
                  <a:txBody>
                    <a:bodyPr/>
                    <a:lstStyle/>
                    <a:p>
                      <a:pPr algn="ctr" fontAlgn="ctr"/>
                      <a:r>
                        <a:rPr lang="pt-PT" sz="1600" u="none" strike="noStrike" dirty="0">
                          <a:solidFill>
                            <a:schemeClr val="bg1"/>
                          </a:solidFill>
                        </a:rPr>
                        <a:t>week</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a:solidFill>
                            <a:schemeClr val="bg1"/>
                          </a:solidFill>
                        </a:rPr>
                        <a:t>r_demand</a:t>
                      </a:r>
                      <a:endParaRPr lang="pt-PT" sz="1600" b="0" i="0" u="none" strike="noStrike">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Paper demand</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en-US" sz="1600" u="none" strike="noStrike" dirty="0" smtClean="0">
                          <a:solidFill>
                            <a:schemeClr val="bg1"/>
                          </a:solidFill>
                        </a:rPr>
                        <a:t>Stock</a:t>
                      </a:r>
                      <a:endParaRPr lang="en-US"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r_lead-time</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lead-time</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a:solidFill>
                            <a:schemeClr val="bg1"/>
                          </a:solidFill>
                        </a:rPr>
                        <a:t>orders</a:t>
                      </a:r>
                      <a:endParaRPr lang="pt-PT" sz="1600" b="0" i="0" u="none" strike="noStrike">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a:solidFill>
                            <a:schemeClr val="bg1"/>
                          </a:solidFill>
                        </a:rPr>
                        <a:t>receive</a:t>
                      </a:r>
                      <a:endParaRPr lang="pt-PT" sz="1600" b="0" i="0" u="none" strike="noStrike">
                        <a:solidFill>
                          <a:schemeClr val="bg1"/>
                        </a:solidFill>
                        <a:latin typeface="Calibri"/>
                      </a:endParaRPr>
                    </a:p>
                  </a:txBody>
                  <a:tcPr marL="0" marR="0" marT="0" marB="0" anchor="ctr">
                    <a:solidFill>
                      <a:schemeClr val="accent3">
                        <a:lumMod val="75000"/>
                      </a:schemeClr>
                    </a:solidFill>
                  </a:tcPr>
                </a:tc>
                <a:tc>
                  <a:txBody>
                    <a:bodyPr/>
                    <a:lstStyle/>
                    <a:p>
                      <a:pPr algn="ctr" fontAlgn="ctr"/>
                      <a:endParaRPr lang="pt-PT" sz="1000" b="0" i="0" u="none" strike="noStrike" dirty="0">
                        <a:solidFill>
                          <a:schemeClr val="bg1"/>
                        </a:solidFill>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90500">
                <a:tc>
                  <a:txBody>
                    <a:bodyPr/>
                    <a:lstStyle/>
                    <a:p>
                      <a:pPr algn="ctr" fontAlgn="ctr"/>
                      <a:r>
                        <a:rPr lang="pt-PT" sz="1600" u="none" strike="noStrike"/>
                        <a:t>0</a:t>
                      </a:r>
                      <a:endParaRPr lang="pt-PT" sz="1600" b="0" i="0" u="none" strike="noStrike">
                        <a:solidFill>
                          <a:srgbClr val="000000"/>
                        </a:solidFill>
                        <a:latin typeface="Calibri"/>
                      </a:endParaRPr>
                    </a:p>
                  </a:txBody>
                  <a:tcPr marL="0" marR="0" marT="0" marB="0" anchor="ctr"/>
                </a:tc>
                <a:tc>
                  <a:txBody>
                    <a:bodyPr/>
                    <a:lstStyle/>
                    <a:p>
                      <a:pPr algn="l"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ctr" fontAlgn="ctr"/>
                      <a:r>
                        <a:rPr lang="pt-PT" sz="1600" b="1" u="none" strike="noStrike" dirty="0">
                          <a:solidFill>
                            <a:schemeClr val="accent1"/>
                          </a:solidFill>
                        </a:rPr>
                        <a:t>600</a:t>
                      </a:r>
                      <a:endParaRPr lang="pt-PT" sz="1600" b="1" i="0" u="none" strike="noStrike" dirty="0">
                        <a:solidFill>
                          <a:schemeClr val="accent1"/>
                        </a:solidFill>
                        <a:latin typeface="Calibri"/>
                      </a:endParaRPr>
                    </a:p>
                  </a:txBody>
                  <a:tcPr marL="0" marR="0" marT="0" marB="0" anchor="ctr"/>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b"/>
                      <a:r>
                        <a:rPr lang="pt-PT" sz="1600" u="none" strike="noStrike" dirty="0"/>
                        <a:t> </a:t>
                      </a:r>
                      <a:endParaRPr lang="pt-PT" sz="1600" b="0" i="0" u="none" strike="noStrike" dirty="0">
                        <a:solidFill>
                          <a:srgbClr val="000000"/>
                        </a:solidFill>
                        <a:latin typeface="Calibri"/>
                      </a:endParaRPr>
                    </a:p>
                  </a:txBody>
                  <a:tcPr marL="0" marR="0" marT="0" marB="0" anchor="b"/>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b"/>
                      <a:endParaRPr lang="pt-PT" sz="1000" b="0" i="0" u="none" strike="noStrike">
                        <a:solidFill>
                          <a:srgbClr val="000000"/>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ctr"/>
                      <a:r>
                        <a:rPr lang="pt-PT" sz="1600" u="none" strike="noStrike"/>
                        <a:t>1</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201</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450      </a:t>
                      </a:r>
                      <a:r>
                        <a:rPr lang="pt-PT" sz="1600" i="1" u="none" strike="noStrike" dirty="0" smtClean="0">
                          <a:solidFill>
                            <a:schemeClr val="bg1">
                              <a:lumMod val="50000"/>
                            </a:schemeClr>
                          </a:solidFill>
                        </a:rPr>
                        <a:t>(600-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endParaRPr lang="pt-PT" sz="1600" b="0" i="1" u="none" strike="noStrike" dirty="0">
                        <a:solidFill>
                          <a:schemeClr val="bg1">
                            <a:lumMod val="50000"/>
                          </a:schemeClr>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ctr"/>
                      <a:r>
                        <a:rPr lang="pt-PT" sz="1600" u="none" strike="noStrike"/>
                        <a:t>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765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200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250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52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1</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b="1" u="none" strike="noStrike" dirty="0">
                          <a:solidFill>
                            <a:schemeClr val="bg1"/>
                          </a:solidFill>
                        </a:rPr>
                        <a:t>600</a:t>
                      </a:r>
                      <a:endParaRPr lang="pt-PT" sz="1600" b="1" i="0" u="none" strike="noStrike" dirty="0">
                        <a:solidFill>
                          <a:schemeClr val="bg1"/>
                        </a:solidFill>
                        <a:latin typeface="Calibri"/>
                      </a:endParaRPr>
                    </a:p>
                  </a:txBody>
                  <a:tcPr marL="0" marR="0" marT="0" marB="0" anchor="ctr"/>
                </a:tc>
                <a:tc>
                  <a:txBody>
                    <a:bodyPr/>
                    <a:lstStyle/>
                    <a:p>
                      <a:pPr algn="ctr"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03"/>
                  </a:ext>
                </a:extLst>
              </a:tr>
              <a:tr h="190500">
                <a:tc>
                  <a:txBody>
                    <a:bodyPr/>
                    <a:lstStyle/>
                    <a:p>
                      <a:pPr algn="ctr" fontAlgn="ctr"/>
                      <a:r>
                        <a:rPr lang="pt-PT" sz="1600" u="none" strike="noStrike"/>
                        <a:t>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648</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200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        600    </a:t>
                      </a:r>
                      <a:r>
                        <a:rPr lang="pt-PT" sz="1600" u="none" strike="noStrike" dirty="0" smtClean="0">
                          <a:solidFill>
                            <a:schemeClr val="bg1">
                              <a:lumMod val="50000"/>
                            </a:schemeClr>
                          </a:solidFill>
                        </a:rPr>
                        <a:t>(200-</a:t>
                      </a:r>
                      <a:r>
                        <a:rPr lang="pt-PT" sz="1600" u="none" strike="noStrike" dirty="0" smtClean="0">
                          <a:solidFill>
                            <a:schemeClr val="accent3">
                              <a:lumMod val="75000"/>
                            </a:schemeClr>
                          </a:solidFill>
                        </a:rPr>
                        <a:t>200</a:t>
                      </a:r>
                      <a:r>
                        <a:rPr lang="pt-PT" sz="1600" u="none" strike="noStrike" dirty="0" smtClean="0">
                          <a:solidFill>
                            <a:schemeClr val="bg1">
                              <a:lumMod val="50000"/>
                            </a:schemeClr>
                          </a:solidFill>
                        </a:rPr>
                        <a:t>+</a:t>
                      </a:r>
                      <a:r>
                        <a:rPr lang="pt-PT" sz="1600" u="none" strike="noStrike" dirty="0" smtClean="0">
                          <a:solidFill>
                            <a:srgbClr val="CC6600"/>
                          </a:solidFill>
                        </a:rPr>
                        <a:t>600</a:t>
                      </a:r>
                      <a:r>
                        <a:rPr lang="pt-PT" sz="1600" u="none" strike="noStrike" dirty="0" smtClean="0">
                          <a:solidFill>
                            <a:schemeClr val="bg1">
                              <a:lumMod val="50000"/>
                            </a:schemeClr>
                          </a:solidFill>
                        </a:rPr>
                        <a:t>)</a:t>
                      </a:r>
                      <a:endParaRPr lang="pt-PT" sz="1600" b="0" i="0" u="none" strike="noStrike" dirty="0">
                        <a:solidFill>
                          <a:schemeClr val="bg1">
                            <a:lumMod val="50000"/>
                          </a:schemeClr>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b">
                    <a:solidFill>
                      <a:schemeClr val="accent3">
                        <a:lumMod val="40000"/>
                        <a:lumOff val="60000"/>
                      </a:schemeClr>
                    </a:solidFill>
                  </a:tcPr>
                </a:tc>
                <a:tc>
                  <a:txBody>
                    <a:bodyPr/>
                    <a:lstStyle/>
                    <a:p>
                      <a:pPr algn="l" fontAlgn="ctr"/>
                      <a:r>
                        <a:rPr lang="pt-PT" sz="1000" u="none" strike="noStrike" dirty="0"/>
                        <a:t>receive 600 units</a:t>
                      </a:r>
                      <a:endParaRPr lang="pt-PT" sz="1000" b="0" i="1" u="none" strike="noStrike" dirty="0">
                        <a:solidFill>
                          <a:srgbClr val="000000"/>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ctr"/>
                      <a:r>
                        <a:rPr lang="pt-PT" sz="1600" u="none" strike="noStrike"/>
                        <a:t>4</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196</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450     </a:t>
                      </a:r>
                      <a:r>
                        <a:rPr lang="pt-PT" sz="1600" i="1" u="none" strike="noStrike" dirty="0" smtClean="0">
                          <a:solidFill>
                            <a:schemeClr val="bg1">
                              <a:lumMod val="50000"/>
                            </a:schemeClr>
                          </a:solidFill>
                        </a:rPr>
                        <a:t>(600-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b"/>
                      <a:endParaRPr lang="pt-PT" sz="1000" b="0" i="0" u="none" strike="noStrike">
                        <a:solidFill>
                          <a:srgbClr val="000000"/>
                        </a:solidFill>
                        <a:latin typeface="Calibri"/>
                      </a:endParaRPr>
                    </a:p>
                  </a:txBody>
                  <a:tcPr marL="0" marR="0" marT="0" marB="0" anchor="b"/>
                </a:tc>
                <a:extLst>
                  <a:ext uri="{0D108BD9-81ED-4DB2-BD59-A6C34878D82A}">
                    <a16:rowId xmlns:a16="http://schemas.microsoft.com/office/drawing/2014/main" val="10005"/>
                  </a:ext>
                </a:extLst>
              </a:tr>
              <a:tr h="190500">
                <a:tc>
                  <a:txBody>
                    <a:bodyPr/>
                    <a:lstStyle/>
                    <a:p>
                      <a:pPr algn="ctr" fontAlgn="ctr"/>
                      <a:r>
                        <a:rPr lang="pt-PT" sz="1600" u="none" strike="noStrike"/>
                        <a:t>5</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93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300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ctr"/>
                      <a:r>
                        <a:rPr lang="pt-PT" sz="1600" u="none" strike="noStrike"/>
                        <a:t>6</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705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50      </a:t>
                      </a:r>
                      <a:r>
                        <a:rPr lang="pt-PT" sz="1600" i="1" u="none" strike="noStrike" dirty="0" smtClean="0">
                          <a:solidFill>
                            <a:schemeClr val="bg1">
                              <a:lumMod val="50000"/>
                            </a:schemeClr>
                          </a:solidFill>
                        </a:rPr>
                        <a:t>(300-</a:t>
                      </a:r>
                      <a:r>
                        <a:rPr lang="pt-PT" sz="1600" i="1" u="none" strike="noStrike" dirty="0" smtClean="0">
                          <a:solidFill>
                            <a:schemeClr val="accent3">
                              <a:lumMod val="75000"/>
                            </a:schemeClr>
                          </a:solidFill>
                        </a:rPr>
                        <a:t>250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82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2</a:t>
                      </a:r>
                      <a:endParaRPr lang="pt-PT" sz="1600" b="0" i="0" u="none" strike="noStrike" dirty="0">
                        <a:solidFill>
                          <a:srgbClr val="000000"/>
                        </a:solidFill>
                        <a:latin typeface="Calibri"/>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600" u="none" strike="noStrike" dirty="0"/>
                        <a:t> </a:t>
                      </a:r>
                      <a:r>
                        <a:rPr lang="pt-PT" sz="1600" b="1" u="none" strike="noStrike" dirty="0" smtClean="0">
                          <a:solidFill>
                            <a:schemeClr val="bg1"/>
                          </a:solidFill>
                        </a:rPr>
                        <a:t>600</a:t>
                      </a:r>
                      <a:endParaRPr lang="pt-PT" sz="1600" b="1" i="0" u="none" strike="noStrike" dirty="0" smtClean="0">
                        <a:solidFill>
                          <a:schemeClr val="bg1"/>
                        </a:solidFill>
                        <a:latin typeface="+mn-lt"/>
                      </a:endParaRPr>
                    </a:p>
                  </a:txBody>
                  <a:tcPr marL="0" marR="0" marT="0" marB="0" anchor="ctr"/>
                </a:tc>
                <a:tc>
                  <a:txBody>
                    <a:bodyPr/>
                    <a:lstStyle/>
                    <a:p>
                      <a:pPr algn="ctr"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07"/>
                  </a:ext>
                </a:extLst>
              </a:tr>
              <a:tr h="190500">
                <a:tc>
                  <a:txBody>
                    <a:bodyPr/>
                    <a:lstStyle/>
                    <a:p>
                      <a:pPr algn="ctr" fontAlgn="ctr"/>
                      <a:r>
                        <a:rPr lang="pt-PT" sz="1600" u="none" strike="noStrike"/>
                        <a:t>7</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10</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100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t>-</a:t>
                      </a:r>
                      <a:r>
                        <a:rPr lang="pt-PT" sz="1600" u="none" strike="noStrike" dirty="0" smtClean="0"/>
                        <a:t>50    </a:t>
                      </a:r>
                      <a:r>
                        <a:rPr lang="pt-PT" sz="1600" i="1" u="none" strike="noStrike" dirty="0" smtClean="0">
                          <a:solidFill>
                            <a:schemeClr val="bg1">
                              <a:lumMod val="50000"/>
                            </a:schemeClr>
                          </a:solidFill>
                        </a:rPr>
                        <a:t>(50-</a:t>
                      </a:r>
                      <a:r>
                        <a:rPr lang="pt-PT" sz="1600" i="1" u="none" strike="noStrike" dirty="0" smtClean="0">
                          <a:solidFill>
                            <a:schemeClr val="accent3">
                              <a:lumMod val="75000"/>
                            </a:schemeClr>
                          </a:solidFill>
                        </a:rPr>
                        <a:t>100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190500">
                <a:tc>
                  <a:txBody>
                    <a:bodyPr/>
                    <a:lstStyle/>
                    <a:p>
                      <a:pPr algn="ctr" fontAlgn="ctr"/>
                      <a:r>
                        <a:rPr lang="pt-PT" sz="1600" u="none" strike="noStrike"/>
                        <a:t>8</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20</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100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450     </a:t>
                      </a:r>
                      <a:r>
                        <a:rPr lang="pt-PT" sz="1600" i="1" u="none" strike="noStrike" dirty="0" smtClean="0">
                          <a:solidFill>
                            <a:schemeClr val="bg1">
                              <a:lumMod val="50000"/>
                            </a:schemeClr>
                          </a:solidFill>
                        </a:rPr>
                        <a:t>(-50-</a:t>
                      </a:r>
                      <a:r>
                        <a:rPr lang="pt-PT" sz="1600" i="1" u="none" strike="noStrike" dirty="0" smtClean="0">
                          <a:solidFill>
                            <a:schemeClr val="accent3">
                              <a:lumMod val="75000"/>
                            </a:schemeClr>
                          </a:solidFill>
                        </a:rPr>
                        <a:t>100+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b"/>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b"/>
                </a:tc>
                <a:tc>
                  <a:txBody>
                    <a:bodyPr/>
                    <a:lstStyle/>
                    <a:p>
                      <a:pPr algn="l" fontAlgn="ctr"/>
                      <a:r>
                        <a:rPr lang="pt-PT" sz="1000" u="none" strike="noStrike"/>
                        <a:t>receive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09"/>
                  </a:ext>
                </a:extLst>
              </a:tr>
              <a:tr h="190500">
                <a:tc>
                  <a:txBody>
                    <a:bodyPr/>
                    <a:lstStyle/>
                    <a:p>
                      <a:pPr algn="ctr" fontAlgn="ctr"/>
                      <a:r>
                        <a:rPr lang="pt-PT" sz="1600" u="none" strike="noStrike"/>
                        <a:t>9</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149</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300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190500">
                <a:tc>
                  <a:txBody>
                    <a:bodyPr/>
                    <a:lstStyle/>
                    <a:p>
                      <a:pPr algn="ctr" fontAlgn="ctr"/>
                      <a:r>
                        <a:rPr lang="pt-PT" sz="1600" u="none" strike="noStrike"/>
                        <a:t>10</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398</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100     </a:t>
                      </a:r>
                      <a:r>
                        <a:rPr lang="pt-PT" sz="1600" i="1" u="none" strike="noStrike" dirty="0" smtClean="0">
                          <a:solidFill>
                            <a:schemeClr val="bg1">
                              <a:lumMod val="50000"/>
                            </a:schemeClr>
                          </a:solidFill>
                        </a:rPr>
                        <a:t>(300-</a:t>
                      </a:r>
                      <a:r>
                        <a:rPr lang="pt-PT" sz="1600" i="1" u="none" strike="noStrike" dirty="0" smtClean="0">
                          <a:solidFill>
                            <a:schemeClr val="accent3">
                              <a:lumMod val="75000"/>
                            </a:schemeClr>
                          </a:solidFill>
                        </a:rPr>
                        <a:t>200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35</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1</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b="1" u="none" strike="noStrike" dirty="0">
                          <a:solidFill>
                            <a:schemeClr val="bg1"/>
                          </a:solidFill>
                        </a:rPr>
                        <a:t>600</a:t>
                      </a:r>
                      <a:endParaRPr lang="pt-PT" sz="1600" b="1" i="0" u="none" strike="noStrike" dirty="0">
                        <a:solidFill>
                          <a:schemeClr val="bg1"/>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11"/>
                  </a:ext>
                </a:extLst>
              </a:tr>
              <a:tr h="190500">
                <a:tc>
                  <a:txBody>
                    <a:bodyPr/>
                    <a:lstStyle/>
                    <a:p>
                      <a:pPr algn="ctr" fontAlgn="ctr"/>
                      <a:r>
                        <a:rPr lang="pt-PT" sz="1600" u="none" strike="noStrike"/>
                        <a:t>11</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865</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450   </a:t>
                      </a:r>
                      <a:r>
                        <a:rPr lang="pt-PT" sz="1600" i="1" u="none" strike="noStrike" dirty="0" smtClean="0">
                          <a:solidFill>
                            <a:schemeClr val="bg1">
                              <a:lumMod val="50000"/>
                            </a:schemeClr>
                          </a:solidFill>
                        </a:rPr>
                        <a:t>(100-</a:t>
                      </a:r>
                      <a:r>
                        <a:rPr lang="pt-PT" sz="1600" i="1" u="none" strike="noStrike" dirty="0" smtClean="0">
                          <a:solidFill>
                            <a:schemeClr val="accent3">
                              <a:lumMod val="75000"/>
                            </a:schemeClr>
                          </a:solidFill>
                        </a:rPr>
                        <a:t>250+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ctr">
                    <a:solidFill>
                      <a:schemeClr val="accent3">
                        <a:lumMod val="40000"/>
                        <a:lumOff val="60000"/>
                      </a:schemeClr>
                    </a:solidFill>
                  </a:tcPr>
                </a:tc>
                <a:tc>
                  <a:txBody>
                    <a:bodyPr/>
                    <a:lstStyle/>
                    <a:p>
                      <a:pPr algn="l" fontAlgn="ctr"/>
                      <a:r>
                        <a:rPr lang="pt-PT" sz="1000" u="none" strike="noStrike" dirty="0"/>
                        <a:t>receive 600 units</a:t>
                      </a:r>
                      <a:endParaRPr lang="pt-PT" sz="1000" b="0" i="1" u="none" strike="noStrike" dirty="0">
                        <a:solidFill>
                          <a:srgbClr val="000000"/>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12"/>
                  </a:ext>
                </a:extLst>
              </a:tr>
              <a:tr h="304800">
                <a:tc>
                  <a:txBody>
                    <a:bodyPr/>
                    <a:lstStyle/>
                    <a:p>
                      <a:pPr algn="ctr" fontAlgn="ctr"/>
                      <a:r>
                        <a:rPr lang="pt-PT" sz="1600" u="none" strike="noStrike"/>
                        <a:t>12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875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200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250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79</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2</a:t>
                      </a:r>
                      <a:endParaRPr lang="pt-PT" sz="1600" b="0" i="0" u="none" strike="noStrike" dirty="0">
                        <a:solidFill>
                          <a:srgbClr val="000000"/>
                        </a:solidFill>
                        <a:latin typeface="Calibri"/>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600" b="1" u="none" strike="noStrike" dirty="0" smtClean="0">
                          <a:solidFill>
                            <a:schemeClr val="bg1"/>
                          </a:solidFill>
                        </a:rPr>
                        <a:t>600</a:t>
                      </a: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13"/>
                  </a:ext>
                </a:extLst>
              </a:tr>
              <a:tr h="190500">
                <a:tc>
                  <a:txBody>
                    <a:bodyPr/>
                    <a:lstStyle/>
                    <a:p>
                      <a:pPr algn="ctr" fontAlgn="ctr"/>
                      <a:r>
                        <a:rPr lang="pt-PT" sz="1600" u="none" strike="noStrike"/>
                        <a:t>13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174</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50   </a:t>
                      </a:r>
                      <a:r>
                        <a:rPr lang="pt-PT" sz="1600" i="1" u="none" strike="noStrike" dirty="0" smtClean="0">
                          <a:solidFill>
                            <a:schemeClr val="bg1">
                              <a:lumMod val="50000"/>
                            </a:schemeClr>
                          </a:solidFill>
                        </a:rPr>
                        <a:t>(200-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ctr"/>
                      <a:r>
                        <a:rPr lang="pt-PT" sz="1600" u="none" strike="noStrike"/>
                        <a:t>14</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975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300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350 </a:t>
                      </a:r>
                      <a:r>
                        <a:rPr lang="pt-PT" sz="1600" i="1" u="none" strike="noStrike" dirty="0" smtClean="0">
                          <a:solidFill>
                            <a:schemeClr val="bg1">
                              <a:lumMod val="50000"/>
                            </a:schemeClr>
                          </a:solidFill>
                        </a:rPr>
                        <a:t>(50-</a:t>
                      </a:r>
                      <a:r>
                        <a:rPr lang="pt-PT" sz="1600" i="1" u="none" strike="noStrike" dirty="0" smtClean="0">
                          <a:solidFill>
                            <a:schemeClr val="accent3">
                              <a:lumMod val="75000"/>
                            </a:schemeClr>
                          </a:solidFill>
                        </a:rPr>
                        <a:t>300+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ctr"/>
                </a:tc>
                <a:tc>
                  <a:txBody>
                    <a:bodyPr/>
                    <a:lstStyle/>
                    <a:p>
                      <a:pPr algn="l" fontAlgn="ctr"/>
                      <a:r>
                        <a:rPr lang="pt-PT" sz="1000" u="none" strike="noStrike"/>
                        <a:t>receive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15"/>
                  </a:ext>
                </a:extLst>
              </a:tr>
              <a:tr h="190500">
                <a:tc>
                  <a:txBody>
                    <a:bodyPr/>
                    <a:lstStyle/>
                    <a:p>
                      <a:pPr algn="ctr" fontAlgn="ctr"/>
                      <a:r>
                        <a:rPr lang="pt-PT" sz="1600" u="none" strike="noStrike"/>
                        <a:t>15</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269</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b="1" u="none" strike="noStrike" dirty="0" smtClean="0"/>
                        <a:t>200 </a:t>
                      </a:r>
                      <a:r>
                        <a:rPr lang="pt-PT" sz="1600" i="1" u="none" strike="noStrike" dirty="0" smtClean="0">
                          <a:solidFill>
                            <a:schemeClr val="bg1">
                              <a:lumMod val="50000"/>
                            </a:schemeClr>
                          </a:solidFill>
                        </a:rPr>
                        <a:t>(350-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43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1</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1" u="none" strike="noStrike" dirty="0">
                          <a:solidFill>
                            <a:schemeClr val="bg1"/>
                          </a:solidFill>
                        </a:rPr>
                        <a:t>600</a:t>
                      </a:r>
                      <a:endParaRPr lang="pt-PT" sz="1600" b="1" i="0" u="none" strike="noStrike" dirty="0">
                        <a:solidFill>
                          <a:schemeClr val="bg1"/>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ctr"/>
                      <a:r>
                        <a:rPr lang="pt-PT" sz="1000" u="none" strike="noStrike" dirty="0"/>
                        <a:t> order 600 units</a:t>
                      </a:r>
                      <a:endParaRPr lang="pt-PT" sz="1000" b="0" i="1" u="none" strike="noStrike" dirty="0">
                        <a:solidFill>
                          <a:srgbClr val="000000"/>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ctr"/>
                      <a:r>
                        <a:rPr lang="pt-PT" sz="1600" u="none" strike="noStrike"/>
                        <a:t>16</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361</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600   </a:t>
                      </a:r>
                      <a:r>
                        <a:rPr lang="pt-PT" sz="1600" i="1" u="none" strike="noStrike" dirty="0" smtClean="0">
                          <a:solidFill>
                            <a:schemeClr val="bg1">
                              <a:lumMod val="50000"/>
                            </a:schemeClr>
                          </a:solidFill>
                        </a:rPr>
                        <a:t>(200-</a:t>
                      </a:r>
                      <a:r>
                        <a:rPr lang="pt-PT" sz="1600" i="1" u="none" strike="noStrike" dirty="0" smtClean="0">
                          <a:solidFill>
                            <a:schemeClr val="accent3">
                              <a:lumMod val="75000"/>
                            </a:schemeClr>
                          </a:solidFill>
                        </a:rPr>
                        <a:t>200+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ctr"/>
                </a:tc>
                <a:tc>
                  <a:txBody>
                    <a:bodyPr/>
                    <a:lstStyle/>
                    <a:p>
                      <a:pPr algn="l" fontAlgn="ctr"/>
                      <a:r>
                        <a:rPr lang="pt-PT" sz="1000" u="none" strike="noStrike" dirty="0"/>
                        <a:t>receive 600 units</a:t>
                      </a:r>
                      <a:endParaRPr lang="pt-PT" sz="1000" b="0" i="1" u="none" strike="noStrike" dirty="0">
                        <a:solidFill>
                          <a:srgbClr val="000000"/>
                        </a:solidFill>
                        <a:latin typeface="Calibri"/>
                      </a:endParaRPr>
                    </a:p>
                  </a:txBody>
                  <a:tcPr marL="0" marR="0" marT="0"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34852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501720"/>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5 </a:t>
            </a:r>
            <a:r>
              <a:rPr lang="en-US" sz="2800" dirty="0" smtClean="0"/>
              <a:t>– Forest inventory students </a:t>
            </a:r>
            <a:r>
              <a:rPr lang="en-US" sz="2800" dirty="0"/>
              <a:t>went </a:t>
            </a:r>
            <a:r>
              <a:rPr lang="en-US" sz="2800" dirty="0" smtClean="0"/>
              <a:t>to the </a:t>
            </a:r>
            <a:r>
              <a:rPr lang="en-US" sz="2800" dirty="0"/>
              <a:t>forest </a:t>
            </a:r>
            <a:r>
              <a:rPr lang="en-US" sz="2800" dirty="0" smtClean="0"/>
              <a:t>inventory practice week and measured all the trees in a </a:t>
            </a:r>
            <a:r>
              <a:rPr lang="en-US" sz="2800" dirty="0"/>
              <a:t>500 m</a:t>
            </a:r>
            <a:r>
              <a:rPr lang="en-US" sz="2800" baseline="30000" dirty="0"/>
              <a:t>2</a:t>
            </a:r>
            <a:r>
              <a:rPr lang="en-US" sz="2800" dirty="0"/>
              <a:t> </a:t>
            </a:r>
            <a:r>
              <a:rPr lang="en-US" sz="2800" dirty="0" smtClean="0"/>
              <a:t>trial plot. By </a:t>
            </a:r>
            <a:r>
              <a:rPr lang="en-US" sz="2800" dirty="0"/>
              <a:t>the end of the day while they were at a local restaurant waiting for dinner they calculated some stand variables </a:t>
            </a:r>
            <a:r>
              <a:rPr lang="en-US" sz="2800" dirty="0" smtClean="0"/>
              <a:t>such as: </a:t>
            </a:r>
          </a:p>
          <a:p>
            <a:pPr marL="228600" indent="-228600">
              <a:lnSpc>
                <a:spcPct val="90000"/>
              </a:lnSpc>
              <a:spcBef>
                <a:spcPts val="1000"/>
              </a:spcBef>
              <a:buFont typeface="Arial" panose="020B0604020202020204" pitchFamily="34" charset="0"/>
              <a:buChar char="•"/>
              <a:defRPr/>
            </a:pPr>
            <a:endParaRPr lang="en-US" sz="2800" dirty="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r>
              <a:rPr lang="en-US" sz="2800" dirty="0" smtClean="0"/>
              <a:t>After a </a:t>
            </a:r>
            <a:r>
              <a:rPr lang="en-US" sz="2800" dirty="0"/>
              <a:t>few beers they left the restaurant leaving the field forms with the tree diameters </a:t>
            </a:r>
            <a:r>
              <a:rPr lang="en-US" sz="2800" dirty="0" smtClean="0"/>
              <a:t>behind…</a:t>
            </a:r>
          </a:p>
        </p:txBody>
      </p:sp>
      <p:sp>
        <p:nvSpPr>
          <p:cNvPr id="4" name="TextBox 3"/>
          <p:cNvSpPr txBox="1"/>
          <p:nvPr/>
        </p:nvSpPr>
        <p:spPr>
          <a:xfrm>
            <a:off x="5252920" y="2901681"/>
            <a:ext cx="4568228" cy="212878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Stand density (708 trees ha</a:t>
            </a:r>
            <a:r>
              <a:rPr lang="en-US" baseline="30000" dirty="0">
                <a:solidFill>
                  <a:schemeClr val="accent1">
                    <a:lumMod val="75000"/>
                  </a:schemeClr>
                </a:solidFill>
              </a:rPr>
              <a:t>-1</a:t>
            </a:r>
            <a:r>
              <a:rPr lang="en-US" dirty="0">
                <a:solidFill>
                  <a:schemeClr val="accent1">
                    <a:lumMod val="75000"/>
                  </a:schemeClr>
                </a:solidFill>
              </a:rPr>
              <a:t>) </a:t>
            </a:r>
          </a:p>
          <a:p>
            <a:pPr marL="228600" indent="-228600">
              <a:lnSpc>
                <a:spcPct val="90000"/>
              </a:lnSpc>
              <a:spcBef>
                <a:spcPts val="1000"/>
              </a:spcBef>
              <a:buFont typeface="Arial" panose="020B0604020202020204" pitchFamily="34" charset="0"/>
              <a:buChar char="•"/>
              <a:defRPr/>
            </a:pPr>
            <a:r>
              <a:rPr lang="en-US" dirty="0" smtClean="0">
                <a:solidFill>
                  <a:schemeClr val="accent1">
                    <a:lumMod val="75000"/>
                  </a:schemeClr>
                </a:solidFill>
              </a:rPr>
              <a:t>Dominant height </a:t>
            </a:r>
            <a:r>
              <a:rPr lang="en-US" dirty="0">
                <a:solidFill>
                  <a:schemeClr val="accent1">
                    <a:lumMod val="75000"/>
                  </a:schemeClr>
                </a:solidFill>
              </a:rPr>
              <a:t>(10.5 m), </a:t>
            </a:r>
          </a:p>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B</a:t>
            </a:r>
            <a:r>
              <a:rPr lang="en-US" dirty="0" smtClean="0">
                <a:solidFill>
                  <a:schemeClr val="accent1">
                    <a:lumMod val="75000"/>
                  </a:schemeClr>
                </a:solidFill>
              </a:rPr>
              <a:t>asal </a:t>
            </a:r>
            <a:r>
              <a:rPr lang="en-US" dirty="0">
                <a:solidFill>
                  <a:schemeClr val="accent1">
                    <a:lumMod val="75000"/>
                  </a:schemeClr>
                </a:solidFill>
              </a:rPr>
              <a:t>area (21.8 m</a:t>
            </a:r>
            <a:r>
              <a:rPr lang="en-US" baseline="30000" dirty="0">
                <a:solidFill>
                  <a:schemeClr val="accent1">
                    <a:lumMod val="75000"/>
                  </a:schemeClr>
                </a:solidFill>
              </a:rPr>
              <a:t>2</a:t>
            </a:r>
            <a:r>
              <a:rPr lang="en-US" dirty="0">
                <a:solidFill>
                  <a:schemeClr val="accent1">
                    <a:lumMod val="75000"/>
                  </a:schemeClr>
                </a:solidFill>
              </a:rPr>
              <a:t>ha</a:t>
            </a:r>
            <a:r>
              <a:rPr lang="en-US" baseline="30000" dirty="0">
                <a:solidFill>
                  <a:schemeClr val="accent1">
                    <a:lumMod val="75000"/>
                  </a:schemeClr>
                </a:solidFill>
              </a:rPr>
              <a:t>-1</a:t>
            </a:r>
            <a:r>
              <a:rPr lang="en-US" dirty="0">
                <a:solidFill>
                  <a:schemeClr val="accent1">
                    <a:lumMod val="75000"/>
                  </a:schemeClr>
                </a:solidFill>
              </a:rPr>
              <a:t>), </a:t>
            </a:r>
          </a:p>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M</a:t>
            </a:r>
            <a:r>
              <a:rPr lang="en-US" dirty="0" smtClean="0">
                <a:solidFill>
                  <a:schemeClr val="accent1">
                    <a:lumMod val="75000"/>
                  </a:schemeClr>
                </a:solidFill>
              </a:rPr>
              <a:t>inimum </a:t>
            </a:r>
            <a:r>
              <a:rPr lang="en-US" dirty="0">
                <a:solidFill>
                  <a:schemeClr val="accent1">
                    <a:lumMod val="75000"/>
                  </a:schemeClr>
                </a:solidFill>
              </a:rPr>
              <a:t>diameter (3.8 cm)</a:t>
            </a:r>
          </a:p>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P</a:t>
            </a:r>
            <a:r>
              <a:rPr lang="en-US" dirty="0" smtClean="0">
                <a:solidFill>
                  <a:schemeClr val="accent1">
                    <a:lumMod val="75000"/>
                  </a:schemeClr>
                </a:solidFill>
              </a:rPr>
              <a:t>ercentile 90 diameter </a:t>
            </a:r>
            <a:r>
              <a:rPr lang="en-US" dirty="0">
                <a:solidFill>
                  <a:schemeClr val="accent1">
                    <a:lumMod val="75000"/>
                  </a:schemeClr>
                </a:solidFill>
              </a:rPr>
              <a:t>(27.2 cm</a:t>
            </a:r>
            <a:r>
              <a:rPr lang="en-US" dirty="0" smtClean="0">
                <a:solidFill>
                  <a:schemeClr val="accent1">
                    <a:lumMod val="75000"/>
                  </a:schemeClr>
                </a:solidFill>
              </a:rPr>
              <a:t>)</a:t>
            </a:r>
            <a:endParaRPr lang="en-US" dirty="0">
              <a:solidFill>
                <a:schemeClr val="accent1">
                  <a:lumMod val="75000"/>
                </a:schemeClr>
              </a:solidFill>
            </a:endParaRPr>
          </a:p>
          <a:p>
            <a:endParaRPr lang="en-US" dirty="0"/>
          </a:p>
        </p:txBody>
      </p:sp>
      <p:pic>
        <p:nvPicPr>
          <p:cNvPr id="5" name="Picture 4"/>
          <p:cNvPicPr>
            <a:picLocks noChangeAspect="1"/>
          </p:cNvPicPr>
          <p:nvPr/>
        </p:nvPicPr>
        <p:blipFill rotWithShape="1">
          <a:blip r:embed="rId2"/>
          <a:srcRect l="69777" t="9255" r="8132" b="23214"/>
          <a:stretch/>
        </p:blipFill>
        <p:spPr>
          <a:xfrm>
            <a:off x="9052196" y="2619552"/>
            <a:ext cx="1537904" cy="2410917"/>
          </a:xfrm>
          <a:prstGeom prst="rect">
            <a:avLst/>
          </a:prstGeom>
        </p:spPr>
      </p:pic>
      <p:pic>
        <p:nvPicPr>
          <p:cNvPr id="6" name="Picture 5"/>
          <p:cNvPicPr>
            <a:picLocks noChangeAspect="1"/>
          </p:cNvPicPr>
          <p:nvPr/>
        </p:nvPicPr>
        <p:blipFill rotWithShape="1">
          <a:blip r:embed="rId2"/>
          <a:srcRect l="5967" t="9736" r="54572" b="9185"/>
          <a:stretch/>
        </p:blipFill>
        <p:spPr>
          <a:xfrm>
            <a:off x="1294070" y="2968559"/>
            <a:ext cx="2089499" cy="2201618"/>
          </a:xfrm>
          <a:prstGeom prst="rect">
            <a:avLst/>
          </a:prstGeom>
        </p:spPr>
      </p:pic>
      <p:pic>
        <p:nvPicPr>
          <p:cNvPr id="7" name="Picture 6"/>
          <p:cNvPicPr>
            <a:picLocks noChangeAspect="1"/>
          </p:cNvPicPr>
          <p:nvPr/>
        </p:nvPicPr>
        <p:blipFill>
          <a:blip r:embed="rId3"/>
          <a:stretch>
            <a:fillRect/>
          </a:stretch>
        </p:blipFill>
        <p:spPr>
          <a:xfrm>
            <a:off x="4599778" y="5617398"/>
            <a:ext cx="1108074" cy="1103149"/>
          </a:xfrm>
          <a:prstGeom prst="rect">
            <a:avLst/>
          </a:prstGeom>
        </p:spPr>
      </p:pic>
      <p:pic>
        <p:nvPicPr>
          <p:cNvPr id="11" name="Picture 10"/>
          <p:cNvPicPr>
            <a:picLocks noChangeAspect="1"/>
          </p:cNvPicPr>
          <p:nvPr/>
        </p:nvPicPr>
        <p:blipFill rotWithShape="1">
          <a:blip r:embed="rId4"/>
          <a:srcRect t="10765"/>
          <a:stretch/>
        </p:blipFill>
        <p:spPr>
          <a:xfrm>
            <a:off x="5888726" y="5617398"/>
            <a:ext cx="1914154" cy="1708097"/>
          </a:xfrm>
          <a:prstGeom prst="rect">
            <a:avLst/>
          </a:prstGeom>
        </p:spPr>
      </p:pic>
    </p:spTree>
    <p:extLst>
      <p:ext uri="{BB962C8B-B14F-4D97-AF65-F5344CB8AC3E}">
        <p14:creationId xmlns:p14="http://schemas.microsoft.com/office/powerpoint/2010/main" val="72712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algn="just"/>
            <a:r>
              <a:rPr lang="en-US" sz="2400" dirty="0" smtClean="0"/>
              <a:t>Often,</a:t>
            </a:r>
            <a:r>
              <a:rPr lang="en-US" sz="2400" b="1" dirty="0" smtClean="0"/>
              <a:t> </a:t>
            </a:r>
            <a:r>
              <a:rPr lang="en-US" sz="2400" dirty="0" smtClean="0"/>
              <a:t>the</a:t>
            </a:r>
            <a:r>
              <a:rPr lang="en-US" sz="2400" b="1" dirty="0" smtClean="0"/>
              <a:t> </a:t>
            </a:r>
            <a:r>
              <a:rPr lang="en-US" sz="2400" dirty="0" smtClean="0"/>
              <a:t>physical processes we are interested (the </a:t>
            </a:r>
            <a:r>
              <a:rPr lang="en-US" sz="2400" b="1" dirty="0" smtClean="0"/>
              <a:t>system</a:t>
            </a:r>
            <a:r>
              <a:rPr lang="en-US" sz="2400" dirty="0" smtClean="0"/>
              <a:t>) are complex</a:t>
            </a:r>
          </a:p>
          <a:p>
            <a:pPr algn="just"/>
            <a:endParaRPr lang="en-US" sz="800" dirty="0" smtClean="0"/>
          </a:p>
          <a:p>
            <a:pPr algn="just"/>
            <a:r>
              <a:rPr lang="en-US" sz="2400" dirty="0" smtClean="0"/>
              <a:t>To study a certain process, </a:t>
            </a:r>
            <a:r>
              <a:rPr lang="en-US" sz="2400" dirty="0" smtClean="0"/>
              <a:t>may </a:t>
            </a:r>
            <a:r>
              <a:rPr lang="en-US" sz="2400" dirty="0" smtClean="0"/>
              <a:t>require the use </a:t>
            </a:r>
            <a:r>
              <a:rPr lang="en-US" sz="2400" dirty="0" smtClean="0"/>
              <a:t>of (a) </a:t>
            </a:r>
            <a:r>
              <a:rPr lang="en-US" sz="2400" b="1" dirty="0" smtClean="0"/>
              <a:t>model(s)</a:t>
            </a:r>
            <a:r>
              <a:rPr lang="en-US" sz="2400" dirty="0" smtClean="0"/>
              <a:t> </a:t>
            </a:r>
            <a:r>
              <a:rPr lang="en-US" sz="2400" dirty="0" smtClean="0"/>
              <a:t>(simplified representation of the </a:t>
            </a:r>
            <a:r>
              <a:rPr lang="en-US" sz="2400" dirty="0"/>
              <a:t>system). </a:t>
            </a:r>
            <a:endParaRPr lang="en-US" sz="2400" dirty="0" smtClean="0"/>
          </a:p>
          <a:p>
            <a:pPr algn="just"/>
            <a:endParaRPr lang="en-US" sz="800" dirty="0" smtClean="0"/>
          </a:p>
          <a:p>
            <a:pPr algn="just"/>
            <a:r>
              <a:rPr lang="en-US" sz="2400" dirty="0" smtClean="0"/>
              <a:t>When </a:t>
            </a:r>
            <a:r>
              <a:rPr lang="en-US" sz="2400" dirty="0"/>
              <a:t>we apply the model to mimic the system’s behavior, we say we </a:t>
            </a:r>
            <a:r>
              <a:rPr lang="en-US" sz="2400" dirty="0" smtClean="0"/>
              <a:t>run  </a:t>
            </a:r>
            <a:r>
              <a:rPr lang="en-US" sz="2400" b="1" dirty="0" smtClean="0"/>
              <a:t>simulations</a:t>
            </a:r>
            <a:endParaRPr lang="en-US" sz="2400" dirty="0"/>
          </a:p>
          <a:p>
            <a:pPr marL="0" indent="0" algn="just">
              <a:buNone/>
            </a:pPr>
            <a:endParaRPr lang="en-US" sz="800" dirty="0" smtClean="0"/>
          </a:p>
          <a:p>
            <a:pPr marL="457200" lvl="1" indent="0" algn="just">
              <a:buNone/>
            </a:pPr>
            <a:r>
              <a:rPr lang="en-US" sz="2800" dirty="0" smtClean="0"/>
              <a:t>- </a:t>
            </a:r>
            <a:r>
              <a:rPr lang="en-US" dirty="0" smtClean="0"/>
              <a:t>Models are fundamental tools of science, engineering, business, etc.</a:t>
            </a:r>
          </a:p>
          <a:p>
            <a:pPr marL="457200" lvl="1" indent="0" algn="just">
              <a:buNone/>
            </a:pPr>
            <a:r>
              <a:rPr lang="en-US" sz="2800" dirty="0" smtClean="0"/>
              <a:t>- </a:t>
            </a:r>
            <a:r>
              <a:rPr lang="en-US" dirty="0" smtClean="0"/>
              <a:t>Abstraction of reality therefore always </a:t>
            </a:r>
            <a:r>
              <a:rPr lang="en-US" dirty="0" smtClean="0"/>
              <a:t>have </a:t>
            </a:r>
            <a:r>
              <a:rPr lang="en-US" dirty="0" smtClean="0"/>
              <a:t>limits of credibility</a:t>
            </a:r>
          </a:p>
          <a:p>
            <a:pPr marL="457200" lvl="1" indent="0" algn="just">
              <a:buFontTx/>
              <a:buChar char="-"/>
            </a:pPr>
            <a:endParaRPr lang="en-US" sz="1100" dirty="0" smtClean="0"/>
          </a:p>
          <a:p>
            <a:pPr marL="0" indent="0" algn="just">
              <a:buNone/>
            </a:pPr>
            <a:endParaRPr lang="pt-PT" sz="3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558" y="1146352"/>
            <a:ext cx="11330854" cy="2249847"/>
          </a:xfrm>
          <a:prstGeom prst="rect">
            <a:avLst/>
          </a:prstGeom>
        </p:spPr>
        <p:txBody>
          <a:bodyPr wrap="square">
            <a:spAutoFit/>
          </a:bodyPr>
          <a:lstStyle/>
          <a:p>
            <a:pPr>
              <a:lnSpc>
                <a:spcPct val="90000"/>
              </a:lnSpc>
              <a:spcBef>
                <a:spcPts val="1000"/>
              </a:spcBef>
              <a:defRPr/>
            </a:pPr>
            <a:r>
              <a:rPr lang="en-US" sz="2800" dirty="0"/>
              <a:t>Guilty for the loss they decided to use the </a:t>
            </a:r>
            <a:r>
              <a:rPr lang="en-US" sz="2800" b="1" dirty="0">
                <a:solidFill>
                  <a:srgbClr val="00A9BE"/>
                </a:solidFill>
              </a:rPr>
              <a:t>3-Weibull probability </a:t>
            </a:r>
            <a:r>
              <a:rPr lang="en-US" sz="2800" dirty="0"/>
              <a:t>density function to simulate the diameter distribution for this </a:t>
            </a:r>
            <a:r>
              <a:rPr lang="en-US" sz="2800" dirty="0" smtClean="0"/>
              <a:t>stand considering:</a:t>
            </a:r>
          </a:p>
          <a:p>
            <a:pPr marL="914400" lvl="1" indent="-457200">
              <a:lnSpc>
                <a:spcPct val="90000"/>
              </a:lnSpc>
              <a:spcBef>
                <a:spcPts val="1000"/>
              </a:spcBef>
              <a:buFont typeface="Wingdings" panose="05000000000000000000" pitchFamily="2" charset="2"/>
              <a:buChar char="§"/>
              <a:defRPr/>
            </a:pPr>
            <a:r>
              <a:rPr lang="en-US" sz="2400" dirty="0" smtClean="0">
                <a:solidFill>
                  <a:srgbClr val="00A9BE"/>
                </a:solidFill>
              </a:rPr>
              <a:t>a</a:t>
            </a:r>
            <a:r>
              <a:rPr lang="en-US" sz="2400" dirty="0" smtClean="0"/>
              <a:t> = 0.9 </a:t>
            </a:r>
            <a:r>
              <a:rPr lang="en-US" sz="2400" dirty="0" err="1" smtClean="0"/>
              <a:t>dmin</a:t>
            </a:r>
            <a:r>
              <a:rPr lang="en-US" sz="2400" dirty="0" smtClean="0"/>
              <a:t> </a:t>
            </a:r>
          </a:p>
          <a:p>
            <a:pPr marL="914400" lvl="1" indent="-457200">
              <a:lnSpc>
                <a:spcPct val="90000"/>
              </a:lnSpc>
              <a:spcBef>
                <a:spcPts val="1000"/>
              </a:spcBef>
              <a:buFont typeface="Wingdings" panose="05000000000000000000" pitchFamily="2" charset="2"/>
              <a:buChar char="§"/>
              <a:defRPr/>
            </a:pPr>
            <a:r>
              <a:rPr lang="en-US" sz="2400" dirty="0" smtClean="0">
                <a:solidFill>
                  <a:srgbClr val="00A9BE"/>
                </a:solidFill>
              </a:rPr>
              <a:t>b</a:t>
            </a:r>
            <a:r>
              <a:rPr lang="en-US" sz="2400" dirty="0" smtClean="0"/>
              <a:t> = (</a:t>
            </a:r>
            <a:r>
              <a:rPr lang="en-US" sz="2400" dirty="0"/>
              <a:t>P90-a)/(2.999573^(1/c</a:t>
            </a:r>
            <a:r>
              <a:rPr lang="en-US" sz="2400" dirty="0" smtClean="0"/>
              <a:t>))</a:t>
            </a:r>
          </a:p>
          <a:p>
            <a:pPr marL="914400" lvl="1" indent="-457200">
              <a:lnSpc>
                <a:spcPct val="90000"/>
              </a:lnSpc>
              <a:spcBef>
                <a:spcPts val="1000"/>
              </a:spcBef>
              <a:buFont typeface="Wingdings" panose="05000000000000000000" pitchFamily="2" charset="2"/>
              <a:buChar char="§"/>
              <a:defRPr/>
            </a:pPr>
            <a:r>
              <a:rPr lang="en-US" sz="2400" dirty="0" smtClean="0">
                <a:solidFill>
                  <a:srgbClr val="00A9BE"/>
                </a:solidFill>
              </a:rPr>
              <a:t>c</a:t>
            </a:r>
            <a:r>
              <a:rPr lang="en-US" sz="2400" dirty="0" smtClean="0"/>
              <a:t> = 3.6 </a:t>
            </a:r>
            <a:endParaRPr lang="en-US" sz="2400" b="1" dirty="0">
              <a:solidFill>
                <a:schemeClr val="bg1">
                  <a:lumMod val="6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67595193"/>
              </p:ext>
            </p:extLst>
          </p:nvPr>
        </p:nvGraphicFramePr>
        <p:xfrm>
          <a:off x="2277954" y="2987203"/>
          <a:ext cx="2247900" cy="852487"/>
        </p:xfrm>
        <a:graphic>
          <a:graphicData uri="http://schemas.openxmlformats.org/presentationml/2006/ole">
            <mc:AlternateContent xmlns:mc="http://schemas.openxmlformats.org/markup-compatibility/2006">
              <mc:Choice xmlns:v="urn:schemas-microsoft-com:vml" Requires="v">
                <p:oleObj spid="_x0000_s130069" r:id="rId3" imgW="0" imgH="0" progId="">
                  <p:embed/>
                </p:oleObj>
              </mc:Choice>
              <mc:Fallback>
                <p:oleObj r:id="rId3" imgW="0" imgH="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954" y="2987203"/>
                        <a:ext cx="2247900" cy="852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rotWithShape="1">
          <a:blip r:embed="rId5"/>
          <a:srcRect r="20508"/>
          <a:stretch/>
        </p:blipFill>
        <p:spPr>
          <a:xfrm>
            <a:off x="700514" y="3839690"/>
            <a:ext cx="4092203" cy="2823867"/>
          </a:xfrm>
          <a:prstGeom prst="rect">
            <a:avLst/>
          </a:prstGeom>
        </p:spPr>
      </p:pic>
      <p:sp>
        <p:nvSpPr>
          <p:cNvPr id="7" name="Rectangle 6"/>
          <p:cNvSpPr/>
          <p:nvPr/>
        </p:nvSpPr>
        <p:spPr>
          <a:xfrm>
            <a:off x="3783724" y="3079531"/>
            <a:ext cx="315311" cy="2760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3321269" y="3392488"/>
            <a:ext cx="620110" cy="71705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a:off x="5784158" y="1991527"/>
            <a:ext cx="5595182" cy="624705"/>
          </a:xfrm>
          <a:prstGeom prst="rect">
            <a:avLst/>
          </a:prstGeom>
        </p:spPr>
      </p:pic>
      <p:pic>
        <p:nvPicPr>
          <p:cNvPr id="12" name="Picture 11"/>
          <p:cNvPicPr>
            <a:picLocks noChangeAspect="1"/>
          </p:cNvPicPr>
          <p:nvPr/>
        </p:nvPicPr>
        <p:blipFill rotWithShape="1">
          <a:blip r:embed="rId7"/>
          <a:srcRect b="64164"/>
          <a:stretch/>
        </p:blipFill>
        <p:spPr>
          <a:xfrm>
            <a:off x="6268482" y="2747371"/>
            <a:ext cx="5202971" cy="3276912"/>
          </a:xfrm>
          <a:prstGeom prst="rect">
            <a:avLst/>
          </a:prstGeom>
        </p:spPr>
      </p:pic>
      <p:pic>
        <p:nvPicPr>
          <p:cNvPr id="13" name="Picture 12"/>
          <p:cNvPicPr>
            <a:picLocks noChangeAspect="1"/>
          </p:cNvPicPr>
          <p:nvPr/>
        </p:nvPicPr>
        <p:blipFill rotWithShape="1">
          <a:blip r:embed="rId7"/>
          <a:srcRect t="94069"/>
          <a:stretch/>
        </p:blipFill>
        <p:spPr>
          <a:xfrm>
            <a:off x="6268482" y="6315671"/>
            <a:ext cx="5202971" cy="542329"/>
          </a:xfrm>
          <a:prstGeom prst="rect">
            <a:avLst/>
          </a:prstGeom>
        </p:spPr>
      </p:pic>
      <p:sp>
        <p:nvSpPr>
          <p:cNvPr id="14" name="TextBox 13"/>
          <p:cNvSpPr txBox="1"/>
          <p:nvPr/>
        </p:nvSpPr>
        <p:spPr>
          <a:xfrm>
            <a:off x="6669741" y="5890290"/>
            <a:ext cx="626876"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6164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438817" cy="5501720"/>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5 </a:t>
            </a:r>
            <a:r>
              <a:rPr lang="en-US" sz="2800" dirty="0"/>
              <a:t>– Simulate which trees will die in the plot using the death probability function:</a:t>
            </a:r>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p:txBody>
      </p:sp>
      <p:pic>
        <p:nvPicPr>
          <p:cNvPr id="4" name="Picture 3"/>
          <p:cNvPicPr>
            <a:picLocks noChangeAspect="1"/>
          </p:cNvPicPr>
          <p:nvPr/>
        </p:nvPicPr>
        <p:blipFill>
          <a:blip r:embed="rId3"/>
          <a:stretch>
            <a:fillRect/>
          </a:stretch>
        </p:blipFill>
        <p:spPr>
          <a:xfrm>
            <a:off x="8334185" y="1807357"/>
            <a:ext cx="3455477" cy="241107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147438946"/>
              </p:ext>
            </p:extLst>
          </p:nvPr>
        </p:nvGraphicFramePr>
        <p:xfrm>
          <a:off x="6917476" y="2880433"/>
          <a:ext cx="914144" cy="719645"/>
        </p:xfrm>
        <a:graphic>
          <a:graphicData uri="http://schemas.openxmlformats.org/presentationml/2006/ole">
            <mc:AlternateContent xmlns:mc="http://schemas.openxmlformats.org/markup-compatibility/2006">
              <mc:Choice xmlns:v="urn:schemas-microsoft-com:vml" Requires="v">
                <p:oleObj spid="_x0000_s131110" r:id="rId4" imgW="571320" imgH="419040" progId="">
                  <p:embed/>
                </p:oleObj>
              </mc:Choice>
              <mc:Fallback>
                <p:oleObj r:id="rId4" imgW="571320" imgH="41904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476" y="2880433"/>
                        <a:ext cx="914144" cy="71964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28507382"/>
              </p:ext>
            </p:extLst>
          </p:nvPr>
        </p:nvGraphicFramePr>
        <p:xfrm>
          <a:off x="821499" y="2425709"/>
          <a:ext cx="5731707" cy="1174369"/>
        </p:xfrm>
        <a:graphic>
          <a:graphicData uri="http://schemas.openxmlformats.org/presentationml/2006/ole">
            <mc:AlternateContent xmlns:mc="http://schemas.openxmlformats.org/markup-compatibility/2006">
              <mc:Choice xmlns:v="urn:schemas-microsoft-com:vml" Requires="v">
                <p:oleObj spid="_x0000_s131111" r:id="rId6" imgW="3822480" imgH="736560" progId="">
                  <p:embed/>
                </p:oleObj>
              </mc:Choice>
              <mc:Fallback>
                <p:oleObj r:id="rId6" imgW="3822480" imgH="73656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99" y="2425709"/>
                        <a:ext cx="5731707" cy="1174369"/>
                      </a:xfrm>
                      <a:prstGeom prst="rect">
                        <a:avLst/>
                      </a:prstGeom>
                      <a:noFill/>
                      <a:ln>
                        <a:solidFill>
                          <a:srgbClr val="7030A0"/>
                        </a:solidFill>
                      </a:ln>
                    </p:spPr>
                  </p:pic>
                </p:oleObj>
              </mc:Fallback>
            </mc:AlternateContent>
          </a:graphicData>
        </a:graphic>
      </p:graphicFrame>
      <p:sp>
        <p:nvSpPr>
          <p:cNvPr id="8" name="Rectangle 7"/>
          <p:cNvSpPr/>
          <p:nvPr/>
        </p:nvSpPr>
        <p:spPr>
          <a:xfrm>
            <a:off x="639352" y="3808351"/>
            <a:ext cx="7382984" cy="1200329"/>
          </a:xfrm>
          <a:prstGeom prst="rect">
            <a:avLst/>
          </a:prstGeom>
        </p:spPr>
        <p:txBody>
          <a:bodyPr wrap="square">
            <a:spAutoFit/>
          </a:bodyPr>
          <a:lstStyle/>
          <a:p>
            <a:r>
              <a:rPr lang="en-US" dirty="0"/>
              <a:t>Where</a:t>
            </a:r>
            <a:r>
              <a:rPr lang="en-US" dirty="0" smtClean="0"/>
              <a:t>, </a:t>
            </a:r>
            <a:r>
              <a:rPr lang="en-US" b="1" dirty="0" smtClean="0">
                <a:solidFill>
                  <a:schemeClr val="accent3"/>
                </a:solidFill>
              </a:rPr>
              <a:t>d</a:t>
            </a:r>
            <a:r>
              <a:rPr lang="en-US" dirty="0" smtClean="0"/>
              <a:t> is the </a:t>
            </a:r>
            <a:r>
              <a:rPr lang="en-US" dirty="0"/>
              <a:t>tree diameter at breast height (cm</a:t>
            </a:r>
            <a:r>
              <a:rPr lang="en-US" dirty="0" smtClean="0"/>
              <a:t>);</a:t>
            </a:r>
            <a:r>
              <a:rPr lang="en-US" b="1" dirty="0" smtClean="0"/>
              <a:t> </a:t>
            </a:r>
            <a:r>
              <a:rPr lang="en-US" b="1" dirty="0" err="1" smtClean="0">
                <a:solidFill>
                  <a:schemeClr val="accent3"/>
                </a:solidFill>
              </a:rPr>
              <a:t>gi</a:t>
            </a:r>
            <a:r>
              <a:rPr lang="en-US" b="1" dirty="0" smtClean="0"/>
              <a:t> </a:t>
            </a:r>
            <a:r>
              <a:rPr lang="en-US" dirty="0"/>
              <a:t>is the tree basal area, PI()/</a:t>
            </a:r>
            <a:r>
              <a:rPr lang="en-US" dirty="0" smtClean="0"/>
              <a:t>40000*d^2 </a:t>
            </a:r>
            <a:r>
              <a:rPr lang="en-US" dirty="0"/>
              <a:t>(m</a:t>
            </a:r>
            <a:r>
              <a:rPr lang="en-US" baseline="30000" dirty="0"/>
              <a:t>2</a:t>
            </a:r>
            <a:r>
              <a:rPr lang="en-US" dirty="0"/>
              <a:t>) </a:t>
            </a:r>
            <a:r>
              <a:rPr lang="en-US" dirty="0" smtClean="0"/>
              <a:t>, </a:t>
            </a:r>
            <a:r>
              <a:rPr lang="en-US" b="1" dirty="0" smtClean="0">
                <a:solidFill>
                  <a:schemeClr val="accent3"/>
                </a:solidFill>
              </a:rPr>
              <a:t>g</a:t>
            </a:r>
            <a:r>
              <a:rPr lang="en-US" dirty="0" smtClean="0"/>
              <a:t> </a:t>
            </a:r>
            <a:r>
              <a:rPr lang="en-US" dirty="0"/>
              <a:t>is the average basal area of the plot (m</a:t>
            </a:r>
            <a:r>
              <a:rPr lang="en-US" baseline="30000" dirty="0"/>
              <a:t>2</a:t>
            </a:r>
            <a:r>
              <a:rPr lang="en-US" dirty="0" smtClean="0"/>
              <a:t>) and </a:t>
            </a:r>
            <a:r>
              <a:rPr lang="en-US" b="1" dirty="0" smtClean="0">
                <a:solidFill>
                  <a:schemeClr val="accent3"/>
                </a:solidFill>
              </a:rPr>
              <a:t>G</a:t>
            </a:r>
            <a:r>
              <a:rPr lang="en-US" dirty="0" smtClean="0"/>
              <a:t> </a:t>
            </a:r>
            <a:r>
              <a:rPr lang="en-US" dirty="0"/>
              <a:t>is the stand basal area (m</a:t>
            </a:r>
            <a:r>
              <a:rPr lang="en-US" baseline="30000" dirty="0"/>
              <a:t>2</a:t>
            </a:r>
            <a:r>
              <a:rPr lang="en-US" dirty="0"/>
              <a:t>ha</a:t>
            </a:r>
            <a:r>
              <a:rPr lang="en-US" baseline="30000" dirty="0"/>
              <a:t>-1</a:t>
            </a:r>
            <a:r>
              <a:rPr lang="en-US" dirty="0"/>
              <a:t>)								</a:t>
            </a:r>
          </a:p>
        </p:txBody>
      </p:sp>
      <p:pic>
        <p:nvPicPr>
          <p:cNvPr id="9" name="Picture 8"/>
          <p:cNvPicPr>
            <a:picLocks noChangeAspect="1"/>
          </p:cNvPicPr>
          <p:nvPr/>
        </p:nvPicPr>
        <p:blipFill rotWithShape="1">
          <a:blip r:embed="rId8"/>
          <a:srcRect b="67602"/>
          <a:stretch/>
        </p:blipFill>
        <p:spPr>
          <a:xfrm>
            <a:off x="3296412" y="4573523"/>
            <a:ext cx="4535208" cy="2551177"/>
          </a:xfrm>
          <a:prstGeom prst="rect">
            <a:avLst/>
          </a:prstGeom>
        </p:spPr>
      </p:pic>
      <p:pic>
        <p:nvPicPr>
          <p:cNvPr id="10" name="Picture 9"/>
          <p:cNvPicPr>
            <a:picLocks noChangeAspect="1"/>
          </p:cNvPicPr>
          <p:nvPr/>
        </p:nvPicPr>
        <p:blipFill>
          <a:blip r:embed="rId9"/>
          <a:stretch>
            <a:fillRect/>
          </a:stretch>
        </p:blipFill>
        <p:spPr>
          <a:xfrm>
            <a:off x="8334185" y="4471276"/>
            <a:ext cx="3455477" cy="2220993"/>
          </a:xfrm>
          <a:prstGeom prst="rect">
            <a:avLst/>
          </a:prstGeom>
        </p:spPr>
      </p:pic>
    </p:spTree>
    <p:extLst>
      <p:ext uri="{BB962C8B-B14F-4D97-AF65-F5344CB8AC3E}">
        <p14:creationId xmlns:p14="http://schemas.microsoft.com/office/powerpoint/2010/main" val="2185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438817" cy="5501720"/>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6 </a:t>
            </a:r>
            <a:r>
              <a:rPr lang="en-US" sz="2800" dirty="0"/>
              <a:t>– Simulate </a:t>
            </a:r>
            <a:r>
              <a:rPr lang="en-US" sz="2800" dirty="0" smtClean="0"/>
              <a:t>management prescriptions taking fire occurrence into account </a:t>
            </a:r>
            <a:endParaRPr lang="en-US" sz="2800" dirty="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p:txBody>
      </p:sp>
      <p:pic>
        <p:nvPicPr>
          <p:cNvPr id="2" name="Picture 1"/>
          <p:cNvPicPr>
            <a:picLocks noChangeAspect="1"/>
          </p:cNvPicPr>
          <p:nvPr/>
        </p:nvPicPr>
        <p:blipFill rotWithShape="1">
          <a:blip r:embed="rId2"/>
          <a:srcRect b="70024"/>
          <a:stretch/>
        </p:blipFill>
        <p:spPr>
          <a:xfrm>
            <a:off x="641077" y="2274307"/>
            <a:ext cx="5079500" cy="1215778"/>
          </a:xfrm>
          <a:prstGeom prst="rect">
            <a:avLst/>
          </a:prstGeom>
        </p:spPr>
      </p:pic>
      <p:pic>
        <p:nvPicPr>
          <p:cNvPr id="12" name="Picture 11"/>
          <p:cNvPicPr>
            <a:picLocks noChangeAspect="1"/>
          </p:cNvPicPr>
          <p:nvPr/>
        </p:nvPicPr>
        <p:blipFill rotWithShape="1">
          <a:blip r:embed="rId2"/>
          <a:srcRect t="34980"/>
          <a:stretch/>
        </p:blipFill>
        <p:spPr>
          <a:xfrm>
            <a:off x="641077" y="3967120"/>
            <a:ext cx="5079500" cy="2637115"/>
          </a:xfrm>
          <a:prstGeom prst="rect">
            <a:avLst/>
          </a:prstGeom>
        </p:spPr>
      </p:pic>
      <p:sp>
        <p:nvSpPr>
          <p:cNvPr id="13" name="TextBox 12"/>
          <p:cNvSpPr txBox="1"/>
          <p:nvPr/>
        </p:nvSpPr>
        <p:spPr>
          <a:xfrm>
            <a:off x="6222380" y="2047409"/>
            <a:ext cx="5857514" cy="646331"/>
          </a:xfrm>
          <a:prstGeom prst="rect">
            <a:avLst/>
          </a:prstGeom>
          <a:noFill/>
        </p:spPr>
        <p:txBody>
          <a:bodyPr wrap="square" rtlCol="0">
            <a:spAutoFit/>
          </a:bodyPr>
          <a:lstStyle/>
          <a:p>
            <a:r>
              <a:rPr lang="en-US" b="1" dirty="0" smtClean="0"/>
              <a:t>Distributions</a:t>
            </a:r>
            <a:r>
              <a:rPr lang="en-US" dirty="0" smtClean="0"/>
              <a:t> of “time-since –last-fire” were generated by running fire spread models for the case study area</a:t>
            </a:r>
            <a:endParaRPr lang="en-US" dirty="0"/>
          </a:p>
        </p:txBody>
      </p:sp>
      <p:pic>
        <p:nvPicPr>
          <p:cNvPr id="14" name="Picture 13"/>
          <p:cNvPicPr>
            <a:picLocks noChangeAspect="1"/>
          </p:cNvPicPr>
          <p:nvPr/>
        </p:nvPicPr>
        <p:blipFill>
          <a:blip r:embed="rId3"/>
          <a:stretch>
            <a:fillRect/>
          </a:stretch>
        </p:blipFill>
        <p:spPr>
          <a:xfrm>
            <a:off x="6092294" y="2882196"/>
            <a:ext cx="3010817" cy="1608206"/>
          </a:xfrm>
          <a:prstGeom prst="rect">
            <a:avLst/>
          </a:prstGeom>
        </p:spPr>
      </p:pic>
      <p:pic>
        <p:nvPicPr>
          <p:cNvPr id="15" name="Picture 14"/>
          <p:cNvPicPr>
            <a:picLocks noChangeAspect="1"/>
          </p:cNvPicPr>
          <p:nvPr/>
        </p:nvPicPr>
        <p:blipFill>
          <a:blip r:embed="rId4"/>
          <a:stretch>
            <a:fillRect/>
          </a:stretch>
        </p:blipFill>
        <p:spPr>
          <a:xfrm>
            <a:off x="9069077" y="2886765"/>
            <a:ext cx="3010817" cy="1603637"/>
          </a:xfrm>
          <a:prstGeom prst="rect">
            <a:avLst/>
          </a:prstGeom>
        </p:spPr>
      </p:pic>
      <p:sp>
        <p:nvSpPr>
          <p:cNvPr id="16" name="TextBox 15"/>
          <p:cNvSpPr txBox="1"/>
          <p:nvPr/>
        </p:nvSpPr>
        <p:spPr>
          <a:xfrm>
            <a:off x="6252121" y="4490402"/>
            <a:ext cx="5857514" cy="646331"/>
          </a:xfrm>
          <a:prstGeom prst="rect">
            <a:avLst/>
          </a:prstGeom>
          <a:noFill/>
        </p:spPr>
        <p:txBody>
          <a:bodyPr wrap="square" rtlCol="0">
            <a:spAutoFit/>
          </a:bodyPr>
          <a:lstStyle/>
          <a:p>
            <a:r>
              <a:rPr lang="en-US" b="1" dirty="0" smtClean="0"/>
              <a:t>Pseudo-random numbers </a:t>
            </a:r>
            <a:r>
              <a:rPr lang="en-US" dirty="0" smtClean="0"/>
              <a:t>were drawn to determine when and how often fires would occur during the planning horizon </a:t>
            </a:r>
            <a:endParaRPr lang="en-US" dirty="0"/>
          </a:p>
        </p:txBody>
      </p:sp>
      <p:sp>
        <p:nvSpPr>
          <p:cNvPr id="18" name="TextBox 17"/>
          <p:cNvSpPr txBox="1"/>
          <p:nvPr/>
        </p:nvSpPr>
        <p:spPr>
          <a:xfrm>
            <a:off x="6252121" y="5212536"/>
            <a:ext cx="5857514" cy="923330"/>
          </a:xfrm>
          <a:prstGeom prst="rect">
            <a:avLst/>
          </a:prstGeom>
          <a:noFill/>
        </p:spPr>
        <p:txBody>
          <a:bodyPr wrap="square" rtlCol="0">
            <a:spAutoFit/>
          </a:bodyPr>
          <a:lstStyle/>
          <a:p>
            <a:r>
              <a:rPr lang="en-US" dirty="0" smtClean="0"/>
              <a:t>Sets od fire-sensitive management prescriptions were generated and StandsSIm.md forest simulator run to assess the impact of fire on volume harvested</a:t>
            </a:r>
            <a:endParaRPr lang="en-US" dirty="0"/>
          </a:p>
        </p:txBody>
      </p:sp>
      <p:sp>
        <p:nvSpPr>
          <p:cNvPr id="19" name="TextBox 18"/>
          <p:cNvSpPr txBox="1"/>
          <p:nvPr/>
        </p:nvSpPr>
        <p:spPr>
          <a:xfrm>
            <a:off x="6222380" y="6173767"/>
            <a:ext cx="5857514" cy="646331"/>
          </a:xfrm>
          <a:prstGeom prst="rect">
            <a:avLst/>
          </a:prstGeom>
          <a:noFill/>
        </p:spPr>
        <p:txBody>
          <a:bodyPr wrap="square" rtlCol="0">
            <a:spAutoFit/>
          </a:bodyPr>
          <a:lstStyle/>
          <a:p>
            <a:r>
              <a:rPr lang="en-US" dirty="0" smtClean="0"/>
              <a:t>A </a:t>
            </a:r>
            <a:r>
              <a:rPr lang="en-US" b="1" dirty="0" smtClean="0"/>
              <a:t>sample size of 400 </a:t>
            </a:r>
            <a:r>
              <a:rPr lang="en-US" dirty="0" smtClean="0"/>
              <a:t>was used (sample size option 2 used see slide 22) : 400 run and </a:t>
            </a:r>
            <a:r>
              <a:rPr lang="en-US" dirty="0" err="1" smtClean="0"/>
              <a:t>Vharv</a:t>
            </a:r>
            <a:r>
              <a:rPr lang="en-US" dirty="0" smtClean="0"/>
              <a:t> averaged </a:t>
            </a:r>
            <a:endParaRPr lang="en-US" dirty="0"/>
          </a:p>
        </p:txBody>
      </p:sp>
    </p:spTree>
    <p:extLst>
      <p:ext uri="{BB962C8B-B14F-4D97-AF65-F5344CB8AC3E}">
        <p14:creationId xmlns:p14="http://schemas.microsoft.com/office/powerpoint/2010/main" val="287429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85823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6038194" y="3831021"/>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sp>
        <p:nvSpPr>
          <p:cNvPr id="8" name="TextBox 7"/>
          <p:cNvSpPr txBox="1"/>
          <p:nvPr/>
        </p:nvSpPr>
        <p:spPr>
          <a:xfrm>
            <a:off x="3037394"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stCxn id="5" idx="2"/>
            <a:endCxn id="8" idx="0"/>
          </p:cNvCxnSpPr>
          <p:nvPr/>
        </p:nvCxnSpPr>
        <p:spPr>
          <a:xfrm flipH="1">
            <a:off x="4274987"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7" idx="0"/>
          </p:cNvCxnSpPr>
          <p:nvPr/>
        </p:nvCxnSpPr>
        <p:spPr>
          <a:xfrm>
            <a:off x="7266223" y="2552398"/>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9217666" y="3841527"/>
            <a:ext cx="2475186" cy="2677656"/>
          </a:xfrm>
          <a:prstGeom prst="rect">
            <a:avLst/>
          </a:prstGeom>
          <a:noFill/>
        </p:spPr>
        <p:txBody>
          <a:bodyPr wrap="square" rtlCol="0">
            <a:spAutoFit/>
          </a:bodyPr>
          <a:lstStyle/>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p>
          <a:p>
            <a:pPr algn="ctr"/>
            <a:endParaRPr lang="pt-PT" sz="2400" dirty="0" smtClean="0"/>
          </a:p>
          <a:p>
            <a:pPr algn="ctr"/>
            <a:endParaRPr lang="pt-PT" sz="2400" dirty="0"/>
          </a:p>
        </p:txBody>
      </p:sp>
      <p:cxnSp>
        <p:nvCxnSpPr>
          <p:cNvPr id="15" name="Straight Arrow Connector 14"/>
          <p:cNvCxnSpPr>
            <a:stCxn id="13" idx="2"/>
            <a:endCxn id="14" idx="0"/>
          </p:cNvCxnSpPr>
          <p:nvPr/>
        </p:nvCxnSpPr>
        <p:spPr>
          <a:xfrm>
            <a:off x="10445695"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2452150" y="319668"/>
            <a:ext cx="6934127" cy="430887"/>
          </a:xfrm>
          <a:prstGeom prst="rect">
            <a:avLst/>
          </a:prstGeom>
          <a:noFill/>
        </p:spPr>
        <p:txBody>
          <a:bodyPr wrap="square" rtlCol="0">
            <a:spAutoFit/>
          </a:bodyPr>
          <a:lstStyle/>
          <a:p>
            <a:r>
              <a:rPr lang="en-US" sz="2200" b="1" dirty="0" smtClean="0">
                <a:solidFill>
                  <a:schemeClr val="bg1"/>
                </a:solidFill>
              </a:rPr>
              <a:t>- Additional details on theoretical distributions</a:t>
            </a:r>
            <a:endParaRPr lang="en-US" sz="2200" b="1" dirty="0">
              <a:solidFill>
                <a:schemeClr val="bg1"/>
              </a:solidFill>
            </a:endParaRPr>
          </a:p>
        </p:txBody>
      </p:sp>
    </p:spTree>
    <p:extLst>
      <p:ext uri="{BB962C8B-B14F-4D97-AF65-F5344CB8AC3E}">
        <p14:creationId xmlns:p14="http://schemas.microsoft.com/office/powerpoint/2010/main" val="17347766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6038194" y="3831021"/>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sp>
        <p:nvSpPr>
          <p:cNvPr id="8" name="TextBox 7"/>
          <p:cNvSpPr txBox="1"/>
          <p:nvPr/>
        </p:nvSpPr>
        <p:spPr>
          <a:xfrm>
            <a:off x="3037394"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stCxn id="5" idx="2"/>
            <a:endCxn id="8" idx="0"/>
          </p:cNvCxnSpPr>
          <p:nvPr/>
        </p:nvCxnSpPr>
        <p:spPr>
          <a:xfrm flipH="1">
            <a:off x="4274987"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7" idx="0"/>
          </p:cNvCxnSpPr>
          <p:nvPr/>
        </p:nvCxnSpPr>
        <p:spPr>
          <a:xfrm>
            <a:off x="7266223" y="2552398"/>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9217666" y="3841527"/>
            <a:ext cx="2475186" cy="2677656"/>
          </a:xfrm>
          <a:prstGeom prst="rect">
            <a:avLst/>
          </a:prstGeom>
          <a:noFill/>
        </p:spPr>
        <p:txBody>
          <a:bodyPr wrap="square" rtlCol="0">
            <a:spAutoFit/>
          </a:bodyPr>
          <a:lstStyle/>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p>
          <a:p>
            <a:pPr algn="ctr"/>
            <a:endParaRPr lang="pt-PT" sz="2400" dirty="0" smtClean="0"/>
          </a:p>
          <a:p>
            <a:pPr algn="ctr"/>
            <a:endParaRPr lang="pt-PT" sz="2400" dirty="0"/>
          </a:p>
        </p:txBody>
      </p:sp>
      <p:cxnSp>
        <p:nvCxnSpPr>
          <p:cNvPr id="15" name="Straight Arrow Connector 14"/>
          <p:cNvCxnSpPr>
            <a:stCxn id="13" idx="2"/>
            <a:endCxn id="14" idx="0"/>
          </p:cNvCxnSpPr>
          <p:nvPr/>
        </p:nvCxnSpPr>
        <p:spPr>
          <a:xfrm>
            <a:off x="10445695"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65311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grpSp>
        <p:nvGrpSpPr>
          <p:cNvPr id="50" name="Group 49"/>
          <p:cNvGrpSpPr/>
          <p:nvPr/>
        </p:nvGrpSpPr>
        <p:grpSpPr>
          <a:xfrm>
            <a:off x="3371353" y="2039698"/>
            <a:ext cx="8153897" cy="4714918"/>
            <a:chOff x="3371353" y="2039698"/>
            <a:chExt cx="8153897" cy="4714918"/>
          </a:xfrm>
        </p:grpSpPr>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grpSp>
      <p:grpSp>
        <p:nvGrpSpPr>
          <p:cNvPr id="51" name="Group 50"/>
          <p:cNvGrpSpPr/>
          <p:nvPr/>
        </p:nvGrpSpPr>
        <p:grpSpPr>
          <a:xfrm>
            <a:off x="4220755" y="2497635"/>
            <a:ext cx="7315200" cy="2987516"/>
            <a:chOff x="4220755" y="2497635"/>
            <a:chExt cx="7315200" cy="2987516"/>
          </a:xfrm>
        </p:grpSpPr>
        <p:sp>
          <p:nvSpPr>
            <p:cNvPr id="43" name="TextBox 42"/>
            <p:cNvSpPr txBox="1"/>
            <p:nvPr/>
          </p:nvSpPr>
          <p:spPr>
            <a:xfrm>
              <a:off x="5793867" y="3959317"/>
              <a:ext cx="1359650" cy="923330"/>
            </a:xfrm>
            <a:prstGeom prst="rect">
              <a:avLst/>
            </a:prstGeom>
            <a:noFill/>
          </p:spPr>
          <p:txBody>
            <a:bodyPr wrap="square" rtlCol="0">
              <a:spAutoFit/>
            </a:bodyPr>
            <a:lstStyle/>
            <a:p>
              <a:pPr algn="ctr"/>
              <a:r>
                <a:rPr lang="en-US" b="1" dirty="0" smtClean="0"/>
                <a:t>Average baby height  50 cm</a:t>
              </a:r>
              <a:endParaRPr lang="en-US" b="1" dirty="0"/>
            </a:p>
          </p:txBody>
        </p:sp>
        <p:sp>
          <p:nvSpPr>
            <p:cNvPr id="44" name="TextBox 43"/>
            <p:cNvSpPr txBox="1"/>
            <p:nvPr/>
          </p:nvSpPr>
          <p:spPr>
            <a:xfrm>
              <a:off x="9693404" y="3925283"/>
              <a:ext cx="1359650" cy="923330"/>
            </a:xfrm>
            <a:prstGeom prst="rect">
              <a:avLst/>
            </a:prstGeom>
            <a:noFill/>
          </p:spPr>
          <p:txBody>
            <a:bodyPr wrap="square" rtlCol="0">
              <a:spAutoFit/>
            </a:bodyPr>
            <a:lstStyle/>
            <a:p>
              <a:pPr algn="ctr"/>
              <a:r>
                <a:rPr lang="en-US" b="1" dirty="0" smtClean="0"/>
                <a:t>Average adult height  170 cm</a:t>
              </a:r>
              <a:endParaRPr lang="en-US" b="1" dirty="0"/>
            </a:p>
          </p:txBody>
        </p:sp>
        <p:cxnSp>
          <p:nvCxnSpPr>
            <p:cNvPr id="46" name="Straight Arrow Connector 45"/>
            <p:cNvCxnSpPr>
              <a:stCxn id="43" idx="1"/>
            </p:cNvCxnSpPr>
            <p:nvPr/>
          </p:nvCxnSpPr>
          <p:spPr>
            <a:xfrm flipH="1">
              <a:off x="5173756" y="4420982"/>
              <a:ext cx="620111" cy="1064169"/>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47" name="Straight Arrow Connector 46"/>
            <p:cNvCxnSpPr>
              <a:stCxn id="44" idx="1"/>
            </p:cNvCxnSpPr>
            <p:nvPr/>
          </p:nvCxnSpPr>
          <p:spPr>
            <a:xfrm flipH="1">
              <a:off x="8950455" y="4386948"/>
              <a:ext cx="742949" cy="1027783"/>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49" name="TextBox 48"/>
            <p:cNvSpPr txBox="1"/>
            <p:nvPr/>
          </p:nvSpPr>
          <p:spPr>
            <a:xfrm>
              <a:off x="4220755" y="2497635"/>
              <a:ext cx="7315200" cy="369332"/>
            </a:xfrm>
            <a:prstGeom prst="rect">
              <a:avLst/>
            </a:prstGeom>
            <a:noFill/>
          </p:spPr>
          <p:txBody>
            <a:bodyPr wrap="square" rtlCol="0">
              <a:spAutoFit/>
            </a:bodyPr>
            <a:lstStyle/>
            <a:p>
              <a:r>
                <a:rPr lang="en-US" dirty="0" smtClean="0"/>
                <a:t>Normal distributions are </a:t>
              </a:r>
              <a:r>
                <a:rPr lang="en-US" b="1" dirty="0" smtClean="0"/>
                <a:t>always centered in the average value</a:t>
              </a:r>
              <a:endParaRPr lang="en-US" b="1" dirty="0">
                <a:solidFill>
                  <a:schemeClr val="accent1"/>
                </a:solidFill>
              </a:endParaRPr>
            </a:p>
          </p:txBody>
        </p:sp>
      </p:grpSp>
    </p:spTree>
    <p:extLst>
      <p:ext uri="{BB962C8B-B14F-4D97-AF65-F5344CB8AC3E}">
        <p14:creationId xmlns:p14="http://schemas.microsoft.com/office/powerpoint/2010/main" val="33621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43" name="TextBox 42"/>
          <p:cNvSpPr txBox="1"/>
          <p:nvPr/>
        </p:nvSpPr>
        <p:spPr>
          <a:xfrm>
            <a:off x="5525181" y="3354791"/>
            <a:ext cx="1786062" cy="1754326"/>
          </a:xfrm>
          <a:prstGeom prst="rect">
            <a:avLst/>
          </a:prstGeom>
          <a:noFill/>
        </p:spPr>
        <p:txBody>
          <a:bodyPr wrap="square" rtlCol="0">
            <a:spAutoFit/>
          </a:bodyPr>
          <a:lstStyle/>
          <a:p>
            <a:pPr algn="ctr"/>
            <a:r>
              <a:rPr lang="en-US" dirty="0" smtClean="0"/>
              <a:t>Looking at the graph there is a high probability that a newborn is between 49 – 51 cm </a:t>
            </a:r>
            <a:endParaRPr lang="en-US" dirty="0"/>
          </a:p>
        </p:txBody>
      </p:sp>
      <p:sp>
        <p:nvSpPr>
          <p:cNvPr id="2" name="Rectangle 1"/>
          <p:cNvSpPr/>
          <p:nvPr/>
        </p:nvSpPr>
        <p:spPr>
          <a:xfrm>
            <a:off x="4994030" y="2955572"/>
            <a:ext cx="386862" cy="253953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472916" y="2891885"/>
            <a:ext cx="1123881" cy="2791041"/>
            <a:chOff x="2472916" y="2891885"/>
            <a:chExt cx="1123881" cy="2791041"/>
          </a:xfrm>
        </p:grpSpPr>
        <p:cxnSp>
          <p:nvCxnSpPr>
            <p:cNvPr id="32" name="Straight Connector 31"/>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4" name="TextBox 33"/>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5" name="Straight Connector 34"/>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6" name="Straight Connector 35"/>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44966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43" name="TextBox 42"/>
          <p:cNvSpPr txBox="1"/>
          <p:nvPr/>
        </p:nvSpPr>
        <p:spPr>
          <a:xfrm>
            <a:off x="7448301" y="3422193"/>
            <a:ext cx="3079022" cy="646331"/>
          </a:xfrm>
          <a:prstGeom prst="rect">
            <a:avLst/>
          </a:prstGeom>
          <a:noFill/>
        </p:spPr>
        <p:txBody>
          <a:bodyPr wrap="square" rtlCol="0">
            <a:spAutoFit/>
          </a:bodyPr>
          <a:lstStyle/>
          <a:p>
            <a:pPr algn="ctr"/>
            <a:r>
              <a:rPr lang="en-US" dirty="0" smtClean="0"/>
              <a:t>While adults are between    150 – 190 cm </a:t>
            </a:r>
            <a:endParaRPr lang="en-US" dirty="0"/>
          </a:p>
        </p:txBody>
      </p:sp>
      <p:sp>
        <p:nvSpPr>
          <p:cNvPr id="2" name="Rectangle 1"/>
          <p:cNvSpPr/>
          <p:nvPr/>
        </p:nvSpPr>
        <p:spPr>
          <a:xfrm>
            <a:off x="8162396" y="4867585"/>
            <a:ext cx="1531007" cy="770703"/>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472916" y="2891885"/>
            <a:ext cx="1123881" cy="2791041"/>
            <a:chOff x="2472916" y="2891885"/>
            <a:chExt cx="1123881" cy="2791041"/>
          </a:xfrm>
        </p:grpSpPr>
        <p:cxnSp>
          <p:nvCxnSpPr>
            <p:cNvPr id="32" name="Straight Connector 31"/>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4" name="TextBox 33"/>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5" name="Straight Connector 34"/>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6" name="Straight Connector 35"/>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33784214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27" name="TextBox 26"/>
          <p:cNvSpPr txBox="1"/>
          <p:nvPr/>
        </p:nvSpPr>
        <p:spPr>
          <a:xfrm>
            <a:off x="5484342" y="3295545"/>
            <a:ext cx="3283371" cy="1477328"/>
          </a:xfrm>
          <a:prstGeom prst="rect">
            <a:avLst/>
          </a:prstGeom>
          <a:noFill/>
        </p:spPr>
        <p:txBody>
          <a:bodyPr wrap="square" rtlCol="0">
            <a:spAutoFit/>
          </a:bodyPr>
          <a:lstStyle/>
          <a:p>
            <a:pPr algn="ctr"/>
            <a:r>
              <a:rPr lang="en-US" dirty="0" smtClean="0"/>
              <a:t>The curve for babies is much taller than for adults                    =&gt;                                                              there are many more possibilities for adults’ height than for babies</a:t>
            </a:r>
            <a:endParaRPr lang="en-US" dirty="0"/>
          </a:p>
        </p:txBody>
      </p:sp>
      <p:sp>
        <p:nvSpPr>
          <p:cNvPr id="32" name="TextBox 31"/>
          <p:cNvSpPr txBox="1"/>
          <p:nvPr/>
        </p:nvSpPr>
        <p:spPr>
          <a:xfrm>
            <a:off x="8908629" y="3900055"/>
            <a:ext cx="3283371" cy="1200329"/>
          </a:xfrm>
          <a:prstGeom prst="rect">
            <a:avLst/>
          </a:prstGeom>
          <a:noFill/>
        </p:spPr>
        <p:txBody>
          <a:bodyPr wrap="square" rtlCol="0">
            <a:spAutoFit/>
          </a:bodyPr>
          <a:lstStyle/>
          <a:p>
            <a:pPr algn="ctr"/>
            <a:r>
              <a:rPr lang="en-US" dirty="0" smtClean="0"/>
              <a:t>Thus the </a:t>
            </a:r>
            <a:r>
              <a:rPr lang="en-US" b="1" dirty="0" smtClean="0"/>
              <a:t>more possibilities </a:t>
            </a:r>
            <a:r>
              <a:rPr lang="en-US" dirty="0" smtClean="0"/>
              <a:t>there are for height, the </a:t>
            </a:r>
            <a:r>
              <a:rPr lang="en-US" b="1" dirty="0" smtClean="0"/>
              <a:t>less likely </a:t>
            </a:r>
            <a:r>
              <a:rPr lang="en-US" dirty="0" smtClean="0"/>
              <a:t>one </a:t>
            </a:r>
            <a:r>
              <a:rPr lang="en-US" u="sng" dirty="0" smtClean="0"/>
              <a:t>specific measurement will be one of them</a:t>
            </a:r>
            <a:r>
              <a:rPr lang="en-US" dirty="0" smtClean="0"/>
              <a:t>!</a:t>
            </a:r>
            <a:endParaRPr lang="en-US" dirty="0"/>
          </a:p>
        </p:txBody>
      </p:sp>
      <p:grpSp>
        <p:nvGrpSpPr>
          <p:cNvPr id="5" name="Group 4"/>
          <p:cNvGrpSpPr/>
          <p:nvPr/>
        </p:nvGrpSpPr>
        <p:grpSpPr>
          <a:xfrm>
            <a:off x="2472916" y="2891885"/>
            <a:ext cx="1123881" cy="2791041"/>
            <a:chOff x="2472916" y="2891885"/>
            <a:chExt cx="1123881" cy="2791041"/>
          </a:xfrm>
        </p:grpSpPr>
        <p:cxnSp>
          <p:nvCxnSpPr>
            <p:cNvPr id="33" name="Straight Connector 32"/>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5" name="TextBox 34"/>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6" name="Straight Connector 35"/>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7" name="Straight Connector 36"/>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372217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6" y="1387366"/>
            <a:ext cx="11064765" cy="5026080"/>
          </a:xfrm>
        </p:spPr>
        <p:txBody>
          <a:bodyPr>
            <a:normAutofit/>
          </a:bodyPr>
          <a:lstStyle/>
          <a:p>
            <a:pPr marL="0" indent="0">
              <a:buNone/>
            </a:pPr>
            <a:r>
              <a:rPr lang="en-US" sz="3200" b="1" dirty="0" smtClean="0"/>
              <a:t>Monte Carlo simulation: </a:t>
            </a:r>
            <a:r>
              <a:rPr lang="en-US" sz="3200" dirty="0" smtClean="0"/>
              <a:t>technique that combines </a:t>
            </a:r>
            <a:r>
              <a:rPr lang="en-US" sz="3200" b="1" i="1" dirty="0" smtClean="0">
                <a:solidFill>
                  <a:schemeClr val="accent1"/>
                </a:solidFill>
              </a:rPr>
              <a:t>distributions</a:t>
            </a:r>
            <a:r>
              <a:rPr lang="en-US" sz="3200" i="1" dirty="0" smtClean="0"/>
              <a:t> </a:t>
            </a:r>
            <a:r>
              <a:rPr lang="en-US" sz="3200" dirty="0" smtClean="0"/>
              <a:t>with</a:t>
            </a:r>
            <a:r>
              <a:rPr lang="en-US" sz="3200" i="1" dirty="0" smtClean="0"/>
              <a:t> </a:t>
            </a:r>
            <a:r>
              <a:rPr lang="en-US" sz="3200" b="1" i="1" dirty="0" smtClean="0">
                <a:solidFill>
                  <a:schemeClr val="accent3"/>
                </a:solidFill>
              </a:rPr>
              <a:t>random number generation</a:t>
            </a:r>
          </a:p>
          <a:p>
            <a:pPr marL="0" indent="0" algn="just">
              <a:buNone/>
            </a:pPr>
            <a:endParaRPr lang="en-US" sz="3200" dirty="0" smtClean="0"/>
          </a:p>
          <a:p>
            <a:pPr marL="0" indent="0" algn="just">
              <a:buNone/>
            </a:pPr>
            <a:endParaRPr lang="en-US" sz="3200" dirty="0" smtClean="0"/>
          </a:p>
          <a:p>
            <a:pPr marL="0" indent="0" algn="just">
              <a:buNone/>
            </a:pPr>
            <a:endParaRPr lang="pt-PT" sz="3200" dirty="0"/>
          </a:p>
        </p:txBody>
      </p:sp>
      <p:sp>
        <p:nvSpPr>
          <p:cNvPr id="5" name="TextBox 4"/>
          <p:cNvSpPr txBox="1"/>
          <p:nvPr/>
        </p:nvSpPr>
        <p:spPr>
          <a:xfrm>
            <a:off x="8513381" y="2853559"/>
            <a:ext cx="3074276" cy="1815882"/>
          </a:xfrm>
          <a:prstGeom prst="rect">
            <a:avLst/>
          </a:prstGeom>
          <a:noFill/>
        </p:spPr>
        <p:txBody>
          <a:bodyPr wrap="square" rtlCol="0">
            <a:spAutoFit/>
          </a:bodyPr>
          <a:lstStyle/>
          <a:p>
            <a:pPr algn="ctr"/>
            <a:r>
              <a:rPr lang="en-US" sz="2800" dirty="0" smtClean="0">
                <a:solidFill>
                  <a:schemeClr val="accent1"/>
                </a:solidFill>
              </a:rPr>
              <a:t>Any variable has a probability distribution for its occurrence</a:t>
            </a:r>
          </a:p>
        </p:txBody>
      </p:sp>
      <p:sp>
        <p:nvSpPr>
          <p:cNvPr id="6" name="TextBox 5"/>
          <p:cNvSpPr txBox="1"/>
          <p:nvPr/>
        </p:nvSpPr>
        <p:spPr>
          <a:xfrm>
            <a:off x="2128341" y="4929352"/>
            <a:ext cx="9096710" cy="1323439"/>
          </a:xfrm>
          <a:prstGeom prst="rect">
            <a:avLst/>
          </a:prstGeom>
          <a:noFill/>
        </p:spPr>
        <p:txBody>
          <a:bodyPr wrap="square" rtlCol="0">
            <a:spAutoFit/>
          </a:bodyPr>
          <a:lstStyle/>
          <a:p>
            <a:pPr algn="ctr"/>
            <a:r>
              <a:rPr lang="en-US" sz="2800" dirty="0" smtClean="0"/>
              <a:t>Best way to relate </a:t>
            </a:r>
            <a:r>
              <a:rPr lang="en-US" sz="2800" dirty="0" smtClean="0">
                <a:solidFill>
                  <a:schemeClr val="accent3"/>
                </a:solidFill>
              </a:rPr>
              <a:t>random number </a:t>
            </a:r>
            <a:r>
              <a:rPr lang="en-US" sz="2800" dirty="0" smtClean="0"/>
              <a:t>to a </a:t>
            </a:r>
            <a:r>
              <a:rPr lang="en-US" sz="2800" dirty="0" smtClean="0">
                <a:solidFill>
                  <a:schemeClr val="accent1"/>
                </a:solidFill>
              </a:rPr>
              <a:t>variable</a:t>
            </a:r>
            <a:r>
              <a:rPr lang="en-US" sz="2800" dirty="0" smtClean="0"/>
              <a:t> is to use </a:t>
            </a:r>
            <a:r>
              <a:rPr lang="en-US" sz="2800" b="1" dirty="0" smtClean="0"/>
              <a:t>cumulative probability distribution</a:t>
            </a:r>
          </a:p>
          <a:p>
            <a:pPr algn="ctr"/>
            <a:r>
              <a:rPr lang="en-US" sz="2400" i="1" dirty="0" smtClean="0">
                <a:solidFill>
                  <a:schemeClr val="accent6"/>
                </a:solidFill>
              </a:rPr>
              <a:t>(probability density functions – pdf)</a:t>
            </a:r>
          </a:p>
        </p:txBody>
      </p:sp>
      <p:sp>
        <p:nvSpPr>
          <p:cNvPr id="7" name="TextBox 6"/>
          <p:cNvSpPr txBox="1"/>
          <p:nvPr/>
        </p:nvSpPr>
        <p:spPr>
          <a:xfrm>
            <a:off x="2170520" y="3037491"/>
            <a:ext cx="3074276" cy="1384995"/>
          </a:xfrm>
          <a:prstGeom prst="rect">
            <a:avLst/>
          </a:prstGeom>
          <a:noFill/>
        </p:spPr>
        <p:txBody>
          <a:bodyPr wrap="square" rtlCol="0">
            <a:spAutoFit/>
          </a:bodyPr>
          <a:lstStyle/>
          <a:p>
            <a:pPr algn="ctr"/>
            <a:r>
              <a:rPr lang="en-US" sz="2800" dirty="0" smtClean="0">
                <a:solidFill>
                  <a:schemeClr val="accent3"/>
                </a:solidFill>
              </a:rPr>
              <a:t>Random numbers can be generated  in different ways</a:t>
            </a:r>
          </a:p>
        </p:txBody>
      </p:sp>
      <p:cxnSp>
        <p:nvCxnSpPr>
          <p:cNvPr id="8" name="Straight Arrow Connector 7"/>
          <p:cNvCxnSpPr/>
          <p:nvPr/>
        </p:nvCxnSpPr>
        <p:spPr>
          <a:xfrm flipH="1">
            <a:off x="10011104" y="2096814"/>
            <a:ext cx="0" cy="47296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689131" y="2380593"/>
            <a:ext cx="0" cy="520263"/>
          </a:xfrm>
          <a:prstGeom prst="straightConnector1">
            <a:avLst/>
          </a:prstGeom>
          <a:ln w="28575">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2" name="Rectangle 1"/>
          <p:cNvSpPr/>
          <p:nvPr/>
        </p:nvSpPr>
        <p:spPr>
          <a:xfrm>
            <a:off x="8162396" y="4867585"/>
            <a:ext cx="1531007" cy="770703"/>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94030" y="2955572"/>
            <a:ext cx="386862" cy="253953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59489" y="3295545"/>
            <a:ext cx="1815322" cy="1200329"/>
          </a:xfrm>
          <a:prstGeom prst="rect">
            <a:avLst/>
          </a:prstGeom>
          <a:noFill/>
        </p:spPr>
        <p:txBody>
          <a:bodyPr wrap="square" rtlCol="0">
            <a:spAutoFit/>
          </a:bodyPr>
          <a:lstStyle/>
          <a:p>
            <a:pPr algn="ctr"/>
            <a:r>
              <a:rPr lang="en-US" dirty="0" smtClean="0"/>
              <a:t>The width of the curve is defined by the </a:t>
            </a:r>
            <a:r>
              <a:rPr lang="en-US" b="1" dirty="0" smtClean="0"/>
              <a:t>standard deviation</a:t>
            </a:r>
            <a:endParaRPr lang="en-US" b="1" dirty="0"/>
          </a:p>
        </p:txBody>
      </p:sp>
      <p:sp>
        <p:nvSpPr>
          <p:cNvPr id="33" name="TextBox 32"/>
          <p:cNvSpPr txBox="1"/>
          <p:nvPr/>
        </p:nvSpPr>
        <p:spPr>
          <a:xfrm>
            <a:off x="8785742" y="3267111"/>
            <a:ext cx="2210504" cy="1200329"/>
          </a:xfrm>
          <a:prstGeom prst="rect">
            <a:avLst/>
          </a:prstGeom>
          <a:noFill/>
        </p:spPr>
        <p:txBody>
          <a:bodyPr wrap="square" rtlCol="0">
            <a:spAutoFit/>
          </a:bodyPr>
          <a:lstStyle/>
          <a:p>
            <a:pPr algn="ctr"/>
            <a:r>
              <a:rPr lang="en-US" dirty="0" smtClean="0"/>
              <a:t>So, babies have a smaller standard deviation compared to adults</a:t>
            </a:r>
            <a:endParaRPr lang="en-US" dirty="0"/>
          </a:p>
        </p:txBody>
      </p:sp>
      <p:grpSp>
        <p:nvGrpSpPr>
          <p:cNvPr id="35" name="Group 34"/>
          <p:cNvGrpSpPr/>
          <p:nvPr/>
        </p:nvGrpSpPr>
        <p:grpSpPr>
          <a:xfrm>
            <a:off x="2472916" y="2891885"/>
            <a:ext cx="1123881" cy="2791041"/>
            <a:chOff x="2472916" y="2891885"/>
            <a:chExt cx="1123881" cy="2791041"/>
          </a:xfrm>
        </p:grpSpPr>
        <p:cxnSp>
          <p:nvCxnSpPr>
            <p:cNvPr id="36" name="Straight Connector 35"/>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8" name="TextBox 37"/>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9" name="Straight Connector 38"/>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44" name="Straight Connector 43"/>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28207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32" grpId="0"/>
      <p:bldP spid="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32" name="TextBox 31"/>
          <p:cNvSpPr txBox="1"/>
          <p:nvPr/>
        </p:nvSpPr>
        <p:spPr>
          <a:xfrm>
            <a:off x="6059489" y="3295545"/>
            <a:ext cx="4268542" cy="1200329"/>
          </a:xfrm>
          <a:prstGeom prst="rect">
            <a:avLst/>
          </a:prstGeom>
          <a:noFill/>
        </p:spPr>
        <p:txBody>
          <a:bodyPr wrap="square" rtlCol="0">
            <a:spAutoFit/>
          </a:bodyPr>
          <a:lstStyle/>
          <a:p>
            <a:pPr algn="ctr"/>
            <a:r>
              <a:rPr lang="en-US" dirty="0" smtClean="0"/>
              <a:t>Knowing the </a:t>
            </a:r>
            <a:r>
              <a:rPr lang="en-US" b="1" dirty="0" smtClean="0">
                <a:solidFill>
                  <a:schemeClr val="accent4">
                    <a:lumMod val="75000"/>
                  </a:schemeClr>
                </a:solidFill>
              </a:rPr>
              <a:t>standard deviation </a:t>
            </a:r>
            <a:r>
              <a:rPr lang="en-US" dirty="0" smtClean="0"/>
              <a:t>is useful because </a:t>
            </a:r>
            <a:r>
              <a:rPr lang="en-US" b="1" dirty="0" smtClean="0"/>
              <a:t>Normal curves </a:t>
            </a:r>
            <a:r>
              <a:rPr lang="en-US" dirty="0" smtClean="0"/>
              <a:t>are drawn so that </a:t>
            </a:r>
            <a:r>
              <a:rPr lang="en-US" u="sng" dirty="0" smtClean="0"/>
              <a:t>95% of its values fall between +/- 2standard deviations</a:t>
            </a:r>
            <a:endParaRPr lang="en-US" u="sng" dirty="0"/>
          </a:p>
        </p:txBody>
      </p:sp>
      <p:grpSp>
        <p:nvGrpSpPr>
          <p:cNvPr id="35" name="Group 34"/>
          <p:cNvGrpSpPr/>
          <p:nvPr/>
        </p:nvGrpSpPr>
        <p:grpSpPr>
          <a:xfrm>
            <a:off x="2472916" y="2891885"/>
            <a:ext cx="1123881" cy="2791041"/>
            <a:chOff x="2472916" y="2891885"/>
            <a:chExt cx="1123881" cy="2791041"/>
          </a:xfrm>
        </p:grpSpPr>
        <p:cxnSp>
          <p:nvCxnSpPr>
            <p:cNvPr id="36" name="Straight Connector 35"/>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8" name="TextBox 37"/>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9" name="Straight Connector 38"/>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43" name="Straight Connector 42"/>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02680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To draw a Normal distribution you need to know: </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49" name="TextBox 48"/>
          <p:cNvSpPr txBox="1"/>
          <p:nvPr/>
        </p:nvSpPr>
        <p:spPr>
          <a:xfrm>
            <a:off x="4056185" y="2425683"/>
            <a:ext cx="8053753" cy="646331"/>
          </a:xfrm>
          <a:prstGeom prst="rect">
            <a:avLst/>
          </a:prstGeom>
          <a:noFill/>
        </p:spPr>
        <p:txBody>
          <a:bodyPr wrap="square" rtlCol="0">
            <a:spAutoFit/>
          </a:bodyPr>
          <a:lstStyle/>
          <a:p>
            <a:r>
              <a:rPr lang="en-US" dirty="0" smtClean="0"/>
              <a:t>The </a:t>
            </a:r>
            <a:r>
              <a:rPr lang="en-US" b="1" dirty="0" smtClean="0"/>
              <a:t>average</a:t>
            </a:r>
            <a:r>
              <a:rPr lang="en-US" dirty="0" smtClean="0"/>
              <a:t> measurement (tells you where the curve is centered)</a:t>
            </a:r>
          </a:p>
          <a:p>
            <a:r>
              <a:rPr lang="en-US" dirty="0" smtClean="0"/>
              <a:t>The </a:t>
            </a:r>
            <a:r>
              <a:rPr lang="en-US" b="1" dirty="0" smtClean="0"/>
              <a:t>standard deviation </a:t>
            </a:r>
            <a:r>
              <a:rPr lang="en-US" dirty="0" smtClean="0"/>
              <a:t>of the measurements (tells you how wide the curve will be)</a:t>
            </a:r>
            <a:endParaRPr lang="en-US" dirty="0"/>
          </a:p>
        </p:txBody>
      </p:sp>
      <p:sp>
        <p:nvSpPr>
          <p:cNvPr id="27" name="TextBox 26"/>
          <p:cNvSpPr txBox="1"/>
          <p:nvPr/>
        </p:nvSpPr>
        <p:spPr>
          <a:xfrm>
            <a:off x="6059489" y="3295545"/>
            <a:ext cx="2871151" cy="923330"/>
          </a:xfrm>
          <a:prstGeom prst="rect">
            <a:avLst/>
          </a:prstGeom>
          <a:noFill/>
        </p:spPr>
        <p:txBody>
          <a:bodyPr wrap="square" rtlCol="0">
            <a:spAutoFit/>
          </a:bodyPr>
          <a:lstStyle/>
          <a:p>
            <a:pPr algn="ctr"/>
            <a:r>
              <a:rPr lang="en-US" dirty="0" smtClean="0"/>
              <a:t>The width of the curve determines                         how tall it should be</a:t>
            </a:r>
            <a:endParaRPr lang="en-US" dirty="0"/>
          </a:p>
        </p:txBody>
      </p:sp>
      <p:grpSp>
        <p:nvGrpSpPr>
          <p:cNvPr id="37" name="Group 36"/>
          <p:cNvGrpSpPr/>
          <p:nvPr/>
        </p:nvGrpSpPr>
        <p:grpSpPr>
          <a:xfrm>
            <a:off x="2472916" y="2891885"/>
            <a:ext cx="1123881" cy="2791041"/>
            <a:chOff x="2472916" y="2891885"/>
            <a:chExt cx="1123881" cy="2791041"/>
          </a:xfrm>
        </p:grpSpPr>
        <p:cxnSp>
          <p:nvCxnSpPr>
            <p:cNvPr id="38" name="Straight Connector 37"/>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43" name="TextBox 42"/>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44" name="Straight Connector 43"/>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8222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646331"/>
          </a:xfrm>
          <a:prstGeom prst="rect">
            <a:avLst/>
          </a:prstGeom>
          <a:noFill/>
        </p:spPr>
        <p:txBody>
          <a:bodyPr wrap="square" rtlCol="0">
            <a:spAutoFit/>
          </a:bodyPr>
          <a:lstStyle/>
          <a:p>
            <a:r>
              <a:rPr lang="en-US" dirty="0" smtClean="0"/>
              <a:t>Are found a lot in Nature and there is a reason for that that make it quite useful: </a:t>
            </a:r>
            <a:r>
              <a:rPr lang="en-US" b="1" dirty="0" smtClean="0"/>
              <a:t>CENTRAL LIMIT THEOREM</a:t>
            </a:r>
            <a:endParaRPr lang="en-US" b="1" dirty="0">
              <a:solidFill>
                <a:schemeClr val="accent1"/>
              </a:solidFill>
            </a:endParaRPr>
          </a:p>
        </p:txBody>
      </p:sp>
      <p:sp>
        <p:nvSpPr>
          <p:cNvPr id="42" name="TextBox 41"/>
          <p:cNvSpPr txBox="1"/>
          <p:nvPr/>
        </p:nvSpPr>
        <p:spPr>
          <a:xfrm>
            <a:off x="5188901" y="6187362"/>
            <a:ext cx="2794239" cy="369332"/>
          </a:xfrm>
          <a:prstGeom prst="rect">
            <a:avLst/>
          </a:prstGeom>
          <a:noFill/>
        </p:spPr>
        <p:txBody>
          <a:bodyPr wrap="square" rtlCol="0">
            <a:spAutoFit/>
          </a:bodyPr>
          <a:lstStyle/>
          <a:p>
            <a:pPr algn="ctr"/>
            <a:r>
              <a:rPr lang="en-US" b="1" dirty="0" smtClean="0"/>
              <a:t>Many other variables!</a:t>
            </a:r>
            <a:endParaRPr lang="en-US" b="1" dirty="0"/>
          </a:p>
        </p:txBody>
      </p:sp>
      <p:cxnSp>
        <p:nvCxnSpPr>
          <p:cNvPr id="5" name="Straight Connector 4"/>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4" name="TextBox 33"/>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5" name="Straight Connector 34"/>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6" name="Straight Connector 35"/>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 name="TextBox 1"/>
          <p:cNvSpPr txBox="1"/>
          <p:nvPr/>
        </p:nvSpPr>
        <p:spPr>
          <a:xfrm>
            <a:off x="6980513" y="3101419"/>
            <a:ext cx="3459551" cy="923330"/>
          </a:xfrm>
          <a:prstGeom prst="rect">
            <a:avLst/>
          </a:prstGeom>
          <a:noFill/>
        </p:spPr>
        <p:txBody>
          <a:bodyPr wrap="square" rtlCol="0">
            <a:spAutoFit/>
          </a:bodyPr>
          <a:lstStyle/>
          <a:p>
            <a:pPr algn="ctr"/>
            <a:r>
              <a:rPr lang="en-US" dirty="0" smtClean="0"/>
              <a:t>As n increases, the distribution of the sample mean or sum approaches a normal distribution</a:t>
            </a:r>
            <a:endParaRPr lang="en-US" dirty="0"/>
          </a:p>
        </p:txBody>
      </p:sp>
    </p:spTree>
    <p:extLst>
      <p:ext uri="{BB962C8B-B14F-4D97-AF65-F5344CB8AC3E}">
        <p14:creationId xmlns:p14="http://schemas.microsoft.com/office/powerpoint/2010/main" val="66020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03555" name="Equation" r:id="rId3" imgW="228600" imgH="152280" progId="Equation.3">
                  <p:embed/>
                </p:oleObj>
              </mc:Choice>
              <mc:Fallback>
                <p:oleObj name="Equation" r:id="rId3" imgW="228600" imgH="15228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pic>
        <p:nvPicPr>
          <p:cNvPr id="6" name="Picture 5"/>
          <p:cNvPicPr>
            <a:picLocks noChangeAspect="1" noChangeArrowheads="1"/>
          </p:cNvPicPr>
          <p:nvPr/>
        </p:nvPicPr>
        <p:blipFill>
          <a:blip r:embed="rId5" cstate="print"/>
          <a:srcRect l="27126" t="22253" r="25747" b="27540"/>
          <a:stretch>
            <a:fillRect/>
          </a:stretch>
        </p:blipFill>
        <p:spPr bwMode="auto">
          <a:xfrm>
            <a:off x="6395014" y="2975224"/>
            <a:ext cx="5697904" cy="3793969"/>
          </a:xfrm>
          <a:prstGeom prst="rect">
            <a:avLst/>
          </a:prstGeom>
          <a:noFill/>
          <a:ln w="9525">
            <a:noFill/>
            <a:miter lim="800000"/>
            <a:headEnd/>
            <a:tailEnd/>
          </a:ln>
        </p:spPr>
      </p:pic>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03556" name="Equation" r:id="rId6" imgW="241200" imgH="126720" progId="Equation.3">
                  <p:embed/>
                </p:oleObj>
              </mc:Choice>
              <mc:Fallback>
                <p:oleObj name="Equation" r:id="rId6" imgW="241200" imgH="126720" progId="Equation.3">
                  <p:embed/>
                  <p:pic>
                    <p:nvPicPr>
                      <p:cNvPr id="22"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8" cstate="print"/>
          <a:srcRect l="32759" t="41747" r="37011" b="35632"/>
          <a:stretch>
            <a:fillRect/>
          </a:stretch>
        </p:blipFill>
        <p:spPr bwMode="auto">
          <a:xfrm>
            <a:off x="1229721" y="3184636"/>
            <a:ext cx="2112580" cy="988013"/>
          </a:xfrm>
          <a:prstGeom prst="rect">
            <a:avLst/>
          </a:prstGeom>
          <a:noFill/>
          <a:ln w="9525">
            <a:noFill/>
            <a:miter lim="800000"/>
            <a:headEnd/>
            <a:tailEnd/>
          </a:ln>
        </p:spPr>
      </p:pic>
      <p:graphicFrame>
        <p:nvGraphicFramePr>
          <p:cNvPr id="12" name="Object 21"/>
          <p:cNvGraphicFramePr>
            <a:graphicFrameLocks noChangeAspect="1"/>
          </p:cNvGraphicFramePr>
          <p:nvPr>
            <p:extLst>
              <p:ext uri="{D42A27DB-BD31-4B8C-83A1-F6EECF244321}">
                <p14:modId xmlns:p14="http://schemas.microsoft.com/office/powerpoint/2010/main" val="3109663927"/>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03557" name="Equation" r:id="rId9" imgW="723600" imgH="228600" progId="Equation.3">
                  <p:embed/>
                </p:oleObj>
              </mc:Choice>
              <mc:Fallback>
                <p:oleObj name="Equation" r:id="rId9" imgW="723600" imgH="228600" progId="Equation.3">
                  <p:embed/>
                  <p:pic>
                    <p:nvPicPr>
                      <p:cNvPr id="68629"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spTree>
    <p:extLst>
      <p:ext uri="{BB962C8B-B14F-4D97-AF65-F5344CB8AC3E}">
        <p14:creationId xmlns:p14="http://schemas.microsoft.com/office/powerpoint/2010/main" val="4554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1750"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1751"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7" cstate="print"/>
          <a:srcRect l="32759" t="41747" r="37011" b="35632"/>
          <a:stretch>
            <a:fillRect/>
          </a:stretch>
        </p:blipFill>
        <p:spPr bwMode="auto">
          <a:xfrm>
            <a:off x="1229721" y="3184636"/>
            <a:ext cx="2112580" cy="988013"/>
          </a:xfrm>
          <a:prstGeom prst="rect">
            <a:avLst/>
          </a:prstGeom>
          <a:noFill/>
          <a:ln w="9525">
            <a:noFill/>
            <a:miter lim="800000"/>
            <a:headEnd/>
            <a:tailEnd/>
          </a:ln>
        </p:spPr>
      </p:pic>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69571" y="4314316"/>
            <a:ext cx="3301139" cy="2007031"/>
          </a:xfrm>
          <a:custGeom>
            <a:avLst/>
            <a:gdLst>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573078 w 3301139"/>
              <a:gd name="connsiteY6" fmla="*/ 914400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206 h 2007206"/>
              <a:gd name="connsiteX1" fmla="*/ 286719 w 3301139"/>
              <a:gd name="connsiteY1" fmla="*/ 1976209 h 2007206"/>
              <a:gd name="connsiteX2" fmla="*/ 695607 w 3301139"/>
              <a:gd name="connsiteY2" fmla="*/ 1866510 h 2007206"/>
              <a:gd name="connsiteX3" fmla="*/ 895270 w 3301139"/>
              <a:gd name="connsiteY3" fmla="*/ 1772914 h 2007206"/>
              <a:gd name="connsiteX4" fmla="*/ 1081855 w 3301139"/>
              <a:gd name="connsiteY4" fmla="*/ 1630403 h 2007206"/>
              <a:gd name="connsiteX5" fmla="*/ 1336365 w 3301139"/>
              <a:gd name="connsiteY5" fmla="*/ 1365721 h 2007206"/>
              <a:gd name="connsiteX6" fmla="*/ 1723096 w 3301139"/>
              <a:gd name="connsiteY6" fmla="*/ 943150 h 2007206"/>
              <a:gd name="connsiteX7" fmla="*/ 2025314 w 3301139"/>
              <a:gd name="connsiteY7" fmla="*/ 634879 h 2007206"/>
              <a:gd name="connsiteX8" fmla="*/ 2360343 w 3301139"/>
              <a:gd name="connsiteY8" fmla="*/ 281445 h 2007206"/>
              <a:gd name="connsiteX9" fmla="*/ 2594634 w 3301139"/>
              <a:gd name="connsiteY9" fmla="*/ 192572 h 2007206"/>
              <a:gd name="connsiteX10" fmla="*/ 2847329 w 3301139"/>
              <a:gd name="connsiteY10" fmla="*/ 110964 h 2007206"/>
              <a:gd name="connsiteX11" fmla="*/ 2991173 w 3301139"/>
              <a:gd name="connsiteY11" fmla="*/ 15673 h 2007206"/>
              <a:gd name="connsiteX12" fmla="*/ 3301139 w 3301139"/>
              <a:gd name="connsiteY12" fmla="*/ 175 h 2007206"/>
              <a:gd name="connsiteX13" fmla="*/ 3301139 w 3301139"/>
              <a:gd name="connsiteY13" fmla="*/ 175 h 2007206"/>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8999 w 3301139"/>
              <a:gd name="connsiteY4" fmla="*/ 1587365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139" h="2007031">
                <a:moveTo>
                  <a:pt x="0" y="2007031"/>
                </a:moveTo>
                <a:cubicBezTo>
                  <a:pt x="87178" y="2004448"/>
                  <a:pt x="181500" y="1998293"/>
                  <a:pt x="286719" y="1976034"/>
                </a:cubicBezTo>
                <a:cubicBezTo>
                  <a:pt x="391938" y="1953775"/>
                  <a:pt x="532270" y="1910933"/>
                  <a:pt x="631314" y="1873479"/>
                </a:cubicBezTo>
                <a:cubicBezTo>
                  <a:pt x="730358" y="1836025"/>
                  <a:pt x="804701" y="1798994"/>
                  <a:pt x="880982" y="1751308"/>
                </a:cubicBezTo>
                <a:cubicBezTo>
                  <a:pt x="957263" y="1703622"/>
                  <a:pt x="1013102" y="1651659"/>
                  <a:pt x="1088999" y="1587365"/>
                </a:cubicBezTo>
                <a:cubicBezTo>
                  <a:pt x="1164896" y="1523071"/>
                  <a:pt x="1230682" y="1472944"/>
                  <a:pt x="1336365" y="1365546"/>
                </a:cubicBezTo>
                <a:cubicBezTo>
                  <a:pt x="1442048" y="1258148"/>
                  <a:pt x="1608271" y="1064782"/>
                  <a:pt x="1723096" y="942975"/>
                </a:cubicBezTo>
                <a:cubicBezTo>
                  <a:pt x="1837921" y="821168"/>
                  <a:pt x="1919106" y="731891"/>
                  <a:pt x="2025314" y="634704"/>
                </a:cubicBezTo>
                <a:cubicBezTo>
                  <a:pt x="2131522" y="537517"/>
                  <a:pt x="2265456" y="433569"/>
                  <a:pt x="2360343" y="359851"/>
                </a:cubicBezTo>
                <a:cubicBezTo>
                  <a:pt x="2455230" y="286133"/>
                  <a:pt x="2513470" y="233907"/>
                  <a:pt x="2594634" y="192397"/>
                </a:cubicBezTo>
                <a:cubicBezTo>
                  <a:pt x="2675798" y="150887"/>
                  <a:pt x="2766952" y="136700"/>
                  <a:pt x="2847329" y="110789"/>
                </a:cubicBezTo>
                <a:cubicBezTo>
                  <a:pt x="2927706" y="84878"/>
                  <a:pt x="3001263" y="55394"/>
                  <a:pt x="3076898" y="36929"/>
                </a:cubicBezTo>
                <a:cubicBezTo>
                  <a:pt x="3152533" y="18464"/>
                  <a:pt x="3263766" y="6155"/>
                  <a:pt x="3301139" y="0"/>
                </a:cubicBezTo>
                <a:lnTo>
                  <a:pt x="3301139"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38893" y="6440058"/>
            <a:ext cx="544857" cy="369332"/>
          </a:xfrm>
          <a:prstGeom prst="rect">
            <a:avLst/>
          </a:prstGeom>
          <a:noFill/>
        </p:spPr>
        <p:txBody>
          <a:bodyPr wrap="square" rtlCol="0">
            <a:spAutoFit/>
          </a:bodyPr>
          <a:lstStyle/>
          <a:p>
            <a:r>
              <a:rPr lang="en-US" dirty="0" smtClean="0"/>
              <a:t>140</a:t>
            </a:r>
            <a:endParaRPr lang="en-US" dirty="0"/>
          </a:p>
        </p:txBody>
      </p:sp>
      <p:sp>
        <p:nvSpPr>
          <p:cNvPr id="21" name="TextBox 20"/>
          <p:cNvSpPr txBox="1"/>
          <p:nvPr/>
        </p:nvSpPr>
        <p:spPr>
          <a:xfrm>
            <a:off x="4975891" y="6408439"/>
            <a:ext cx="544857" cy="369332"/>
          </a:xfrm>
          <a:prstGeom prst="rect">
            <a:avLst/>
          </a:prstGeom>
          <a:noFill/>
        </p:spPr>
        <p:txBody>
          <a:bodyPr wrap="square" rtlCol="0">
            <a:spAutoFit/>
          </a:bodyPr>
          <a:lstStyle/>
          <a:p>
            <a:r>
              <a:rPr lang="en-US" dirty="0" smtClean="0"/>
              <a:t>165</a:t>
            </a:r>
            <a:endParaRPr lang="en-US" dirty="0"/>
          </a:p>
        </p:txBody>
      </p:sp>
      <p:sp>
        <p:nvSpPr>
          <p:cNvPr id="22" name="TextBox 21"/>
          <p:cNvSpPr txBox="1"/>
          <p:nvPr/>
        </p:nvSpPr>
        <p:spPr>
          <a:xfrm>
            <a:off x="6645834" y="6408439"/>
            <a:ext cx="544857" cy="369332"/>
          </a:xfrm>
          <a:prstGeom prst="rect">
            <a:avLst/>
          </a:prstGeom>
          <a:noFill/>
        </p:spPr>
        <p:txBody>
          <a:bodyPr wrap="square" rtlCol="0">
            <a:spAutoFit/>
          </a:bodyPr>
          <a:lstStyle/>
          <a:p>
            <a:r>
              <a:rPr lang="en-US" dirty="0" smtClean="0"/>
              <a:t>190</a:t>
            </a:r>
            <a:endParaRPr lang="en-US" dirty="0"/>
          </a:p>
        </p:txBody>
      </p:sp>
      <p:sp>
        <p:nvSpPr>
          <p:cNvPr id="23" name="TextBox 22"/>
          <p:cNvSpPr txBox="1"/>
          <p:nvPr/>
        </p:nvSpPr>
        <p:spPr>
          <a:xfrm>
            <a:off x="8403517" y="6440058"/>
            <a:ext cx="544857" cy="369332"/>
          </a:xfrm>
          <a:prstGeom prst="rect">
            <a:avLst/>
          </a:prstGeom>
          <a:noFill/>
        </p:spPr>
        <p:txBody>
          <a:bodyPr wrap="square" rtlCol="0">
            <a:spAutoFit/>
          </a:bodyPr>
          <a:lstStyle/>
          <a:p>
            <a:r>
              <a:rPr lang="en-US" dirty="0" smtClean="0"/>
              <a:t>140</a:t>
            </a:r>
            <a:endParaRPr lang="en-US" dirty="0"/>
          </a:p>
        </p:txBody>
      </p:sp>
      <p:sp>
        <p:nvSpPr>
          <p:cNvPr id="24" name="TextBox 23"/>
          <p:cNvSpPr txBox="1"/>
          <p:nvPr/>
        </p:nvSpPr>
        <p:spPr>
          <a:xfrm>
            <a:off x="10073460" y="6416979"/>
            <a:ext cx="544857" cy="369332"/>
          </a:xfrm>
          <a:prstGeom prst="rect">
            <a:avLst/>
          </a:prstGeom>
          <a:noFill/>
        </p:spPr>
        <p:txBody>
          <a:bodyPr wrap="square" rtlCol="0">
            <a:spAutoFit/>
          </a:bodyPr>
          <a:lstStyle/>
          <a:p>
            <a:r>
              <a:rPr lang="en-US" dirty="0" smtClean="0"/>
              <a:t>165</a:t>
            </a:r>
            <a:endParaRPr lang="en-US" dirty="0"/>
          </a:p>
        </p:txBody>
      </p:sp>
      <p:sp>
        <p:nvSpPr>
          <p:cNvPr id="25" name="TextBox 24"/>
          <p:cNvSpPr txBox="1"/>
          <p:nvPr/>
        </p:nvSpPr>
        <p:spPr>
          <a:xfrm>
            <a:off x="11610458" y="6408439"/>
            <a:ext cx="544857" cy="369332"/>
          </a:xfrm>
          <a:prstGeom prst="rect">
            <a:avLst/>
          </a:prstGeom>
          <a:noFill/>
        </p:spPr>
        <p:txBody>
          <a:bodyPr wrap="square" rtlCol="0">
            <a:spAutoFit/>
          </a:bodyPr>
          <a:lstStyle/>
          <a:p>
            <a:r>
              <a:rPr lang="en-US" dirty="0" smtClean="0"/>
              <a:t>190</a:t>
            </a:r>
            <a:endParaRPr lang="en-US" dirty="0"/>
          </a:p>
        </p:txBody>
      </p:sp>
      <p:sp>
        <p:nvSpPr>
          <p:cNvPr id="27" name="TextBox 26"/>
          <p:cNvSpPr txBox="1"/>
          <p:nvPr/>
        </p:nvSpPr>
        <p:spPr>
          <a:xfrm>
            <a:off x="2819813" y="6039416"/>
            <a:ext cx="670191" cy="369332"/>
          </a:xfrm>
          <a:prstGeom prst="rect">
            <a:avLst/>
          </a:prstGeom>
          <a:noFill/>
        </p:spPr>
        <p:txBody>
          <a:bodyPr wrap="square" rtlCol="0">
            <a:spAutoFit/>
          </a:bodyPr>
          <a:lstStyle/>
          <a:p>
            <a:pPr algn="r"/>
            <a:r>
              <a:rPr lang="en-US" dirty="0" smtClean="0"/>
              <a:t>0</a:t>
            </a:r>
            <a:endParaRPr lang="en-US" dirty="0"/>
          </a:p>
        </p:txBody>
      </p:sp>
      <p:sp>
        <p:nvSpPr>
          <p:cNvPr id="28" name="TextBox 27"/>
          <p:cNvSpPr txBox="1"/>
          <p:nvPr/>
        </p:nvSpPr>
        <p:spPr>
          <a:xfrm>
            <a:off x="2899629" y="5642531"/>
            <a:ext cx="668220" cy="369332"/>
          </a:xfrm>
          <a:prstGeom prst="rect">
            <a:avLst/>
          </a:prstGeom>
          <a:noFill/>
        </p:spPr>
        <p:txBody>
          <a:bodyPr wrap="square" rtlCol="0">
            <a:spAutoFit/>
          </a:bodyPr>
          <a:lstStyle/>
          <a:p>
            <a:r>
              <a:rPr lang="en-US" dirty="0" smtClean="0"/>
              <a:t>0.01</a:t>
            </a:r>
            <a:endParaRPr lang="en-US" dirty="0"/>
          </a:p>
        </p:txBody>
      </p:sp>
      <p:sp>
        <p:nvSpPr>
          <p:cNvPr id="29" name="TextBox 28"/>
          <p:cNvSpPr txBox="1"/>
          <p:nvPr/>
        </p:nvSpPr>
        <p:spPr>
          <a:xfrm>
            <a:off x="2900603" y="5248885"/>
            <a:ext cx="668220" cy="369332"/>
          </a:xfrm>
          <a:prstGeom prst="rect">
            <a:avLst/>
          </a:prstGeom>
          <a:noFill/>
        </p:spPr>
        <p:txBody>
          <a:bodyPr wrap="square" rtlCol="0">
            <a:spAutoFit/>
          </a:bodyPr>
          <a:lstStyle/>
          <a:p>
            <a:r>
              <a:rPr lang="en-US" dirty="0" smtClean="0"/>
              <a:t>0.02</a:t>
            </a:r>
            <a:endParaRPr lang="en-US" dirty="0"/>
          </a:p>
        </p:txBody>
      </p:sp>
      <p:sp>
        <p:nvSpPr>
          <p:cNvPr id="30" name="TextBox 29"/>
          <p:cNvSpPr txBox="1"/>
          <p:nvPr/>
        </p:nvSpPr>
        <p:spPr>
          <a:xfrm>
            <a:off x="2912205" y="4866626"/>
            <a:ext cx="668220" cy="369332"/>
          </a:xfrm>
          <a:prstGeom prst="rect">
            <a:avLst/>
          </a:prstGeom>
          <a:noFill/>
        </p:spPr>
        <p:txBody>
          <a:bodyPr wrap="square" rtlCol="0">
            <a:spAutoFit/>
          </a:bodyPr>
          <a:lstStyle/>
          <a:p>
            <a:r>
              <a:rPr lang="en-US" dirty="0" smtClean="0"/>
              <a:t>0.03</a:t>
            </a:r>
            <a:endParaRPr lang="en-US" dirty="0"/>
          </a:p>
        </p:txBody>
      </p:sp>
      <p:sp>
        <p:nvSpPr>
          <p:cNvPr id="31" name="TextBox 30"/>
          <p:cNvSpPr txBox="1"/>
          <p:nvPr/>
        </p:nvSpPr>
        <p:spPr>
          <a:xfrm>
            <a:off x="2900603" y="4445082"/>
            <a:ext cx="668220" cy="369332"/>
          </a:xfrm>
          <a:prstGeom prst="rect">
            <a:avLst/>
          </a:prstGeom>
          <a:noFill/>
        </p:spPr>
        <p:txBody>
          <a:bodyPr wrap="square" rtlCol="0">
            <a:spAutoFit/>
          </a:bodyPr>
          <a:lstStyle/>
          <a:p>
            <a:r>
              <a:rPr lang="en-US" dirty="0" smtClean="0"/>
              <a:t>0.04</a:t>
            </a:r>
            <a:endParaRPr lang="en-US" dirty="0"/>
          </a:p>
        </p:txBody>
      </p:sp>
      <p:sp>
        <p:nvSpPr>
          <p:cNvPr id="32" name="TextBox 31"/>
          <p:cNvSpPr txBox="1"/>
          <p:nvPr/>
        </p:nvSpPr>
        <p:spPr>
          <a:xfrm>
            <a:off x="2912205" y="4024714"/>
            <a:ext cx="668220" cy="369332"/>
          </a:xfrm>
          <a:prstGeom prst="rect">
            <a:avLst/>
          </a:prstGeom>
          <a:noFill/>
        </p:spPr>
        <p:txBody>
          <a:bodyPr wrap="square" rtlCol="0">
            <a:spAutoFit/>
          </a:bodyPr>
          <a:lstStyle/>
          <a:p>
            <a:r>
              <a:rPr lang="en-US" dirty="0" smtClean="0"/>
              <a:t>0.05</a:t>
            </a:r>
            <a:endParaRPr lang="en-US" dirty="0"/>
          </a:p>
        </p:txBody>
      </p:sp>
      <p:sp>
        <p:nvSpPr>
          <p:cNvPr id="33" name="TextBox 32"/>
          <p:cNvSpPr txBox="1"/>
          <p:nvPr/>
        </p:nvSpPr>
        <p:spPr>
          <a:xfrm>
            <a:off x="7985316" y="4082867"/>
            <a:ext cx="668220" cy="369332"/>
          </a:xfrm>
          <a:prstGeom prst="rect">
            <a:avLst/>
          </a:prstGeom>
          <a:noFill/>
        </p:spPr>
        <p:txBody>
          <a:bodyPr wrap="square" rtlCol="0">
            <a:spAutoFit/>
          </a:bodyPr>
          <a:lstStyle/>
          <a:p>
            <a:r>
              <a:rPr lang="en-US" dirty="0" smtClean="0"/>
              <a:t>      1</a:t>
            </a:r>
            <a:endParaRPr lang="en-US" dirty="0"/>
          </a:p>
        </p:txBody>
      </p:sp>
      <p:sp>
        <p:nvSpPr>
          <p:cNvPr id="34" name="TextBox 33"/>
          <p:cNvSpPr txBox="1"/>
          <p:nvPr/>
        </p:nvSpPr>
        <p:spPr>
          <a:xfrm>
            <a:off x="7981969" y="4570910"/>
            <a:ext cx="668220" cy="369332"/>
          </a:xfrm>
          <a:prstGeom prst="rect">
            <a:avLst/>
          </a:prstGeom>
          <a:noFill/>
        </p:spPr>
        <p:txBody>
          <a:bodyPr wrap="square" rtlCol="0">
            <a:spAutoFit/>
          </a:bodyPr>
          <a:lstStyle/>
          <a:p>
            <a:r>
              <a:rPr lang="en-US" dirty="0" smtClean="0"/>
              <a:t>0.75</a:t>
            </a:r>
            <a:endParaRPr lang="en-US" dirty="0"/>
          </a:p>
        </p:txBody>
      </p:sp>
      <p:sp>
        <p:nvSpPr>
          <p:cNvPr id="35" name="TextBox 34"/>
          <p:cNvSpPr txBox="1"/>
          <p:nvPr/>
        </p:nvSpPr>
        <p:spPr>
          <a:xfrm>
            <a:off x="7978103" y="5107648"/>
            <a:ext cx="668220" cy="369332"/>
          </a:xfrm>
          <a:prstGeom prst="rect">
            <a:avLst/>
          </a:prstGeom>
          <a:noFill/>
        </p:spPr>
        <p:txBody>
          <a:bodyPr wrap="square" rtlCol="0">
            <a:spAutoFit/>
          </a:bodyPr>
          <a:lstStyle/>
          <a:p>
            <a:r>
              <a:rPr lang="en-US" dirty="0" smtClean="0"/>
              <a:t>  0.5</a:t>
            </a:r>
            <a:endParaRPr lang="en-US" dirty="0"/>
          </a:p>
        </p:txBody>
      </p:sp>
      <p:sp>
        <p:nvSpPr>
          <p:cNvPr id="36" name="TextBox 35"/>
          <p:cNvSpPr txBox="1"/>
          <p:nvPr/>
        </p:nvSpPr>
        <p:spPr>
          <a:xfrm>
            <a:off x="7978103" y="5612087"/>
            <a:ext cx="668220" cy="369332"/>
          </a:xfrm>
          <a:prstGeom prst="rect">
            <a:avLst/>
          </a:prstGeom>
          <a:noFill/>
        </p:spPr>
        <p:txBody>
          <a:bodyPr wrap="square" rtlCol="0">
            <a:spAutoFit/>
          </a:bodyPr>
          <a:lstStyle/>
          <a:p>
            <a:r>
              <a:rPr lang="en-US" dirty="0" smtClean="0"/>
              <a:t>0.25</a:t>
            </a:r>
            <a:endParaRPr lang="en-US" dirty="0"/>
          </a:p>
        </p:txBody>
      </p:sp>
      <p:sp>
        <p:nvSpPr>
          <p:cNvPr id="37" name="TextBox 36"/>
          <p:cNvSpPr txBox="1"/>
          <p:nvPr/>
        </p:nvSpPr>
        <p:spPr>
          <a:xfrm>
            <a:off x="7898722" y="6098023"/>
            <a:ext cx="668220" cy="369332"/>
          </a:xfrm>
          <a:prstGeom prst="rect">
            <a:avLst/>
          </a:prstGeom>
          <a:noFill/>
        </p:spPr>
        <p:txBody>
          <a:bodyPr wrap="square" rtlCol="0">
            <a:spAutoFit/>
          </a:bodyPr>
          <a:lstStyle/>
          <a:p>
            <a:pPr algn="r"/>
            <a:r>
              <a:rPr lang="en-US" dirty="0" smtClean="0"/>
              <a:t>0</a:t>
            </a:r>
            <a:endParaRPr lang="en-US" dirty="0"/>
          </a:p>
        </p:txBody>
      </p:sp>
      <p:sp>
        <p:nvSpPr>
          <p:cNvPr id="17" name="Rectangle 16"/>
          <p:cNvSpPr/>
          <p:nvPr/>
        </p:nvSpPr>
        <p:spPr>
          <a:xfrm>
            <a:off x="8666987" y="4286486"/>
            <a:ext cx="3299041"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39" name="Rectangle 38"/>
          <p:cNvSpPr/>
          <p:nvPr/>
        </p:nvSpPr>
        <p:spPr>
          <a:xfrm>
            <a:off x="8597352" y="3867423"/>
            <a:ext cx="3454154" cy="430887"/>
          </a:xfrm>
          <a:prstGeom prst="rect">
            <a:avLst/>
          </a:prstGeom>
        </p:spPr>
        <p:txBody>
          <a:bodyPr wrap="square">
            <a:spAutoFit/>
          </a:bodyPr>
          <a:lstStyle/>
          <a:p>
            <a:pPr algn="ctr"/>
            <a:r>
              <a:rPr lang="pt-PT" sz="2200" dirty="0" err="1" smtClean="0"/>
              <a:t>Cumulative</a:t>
            </a:r>
            <a:r>
              <a:rPr lang="pt-PT" sz="2200" dirty="0" smtClean="0"/>
              <a:t> </a:t>
            </a:r>
            <a:r>
              <a:rPr lang="pt-PT" sz="2200" dirty="0" err="1" smtClean="0"/>
              <a:t>probability</a:t>
            </a:r>
            <a:endParaRPr lang="pt-PT" sz="2200" dirty="0"/>
          </a:p>
        </p:txBody>
      </p:sp>
      <p:sp>
        <p:nvSpPr>
          <p:cNvPr id="41" name="TextBox 40"/>
          <p:cNvSpPr txBox="1"/>
          <p:nvPr/>
        </p:nvSpPr>
        <p:spPr>
          <a:xfrm>
            <a:off x="6245104" y="2961779"/>
            <a:ext cx="5642096" cy="646331"/>
          </a:xfrm>
          <a:prstGeom prst="rect">
            <a:avLst/>
          </a:prstGeom>
          <a:noFill/>
        </p:spPr>
        <p:txBody>
          <a:bodyPr wrap="square" rtlCol="0">
            <a:spAutoFit/>
          </a:bodyPr>
          <a:lstStyle/>
          <a:p>
            <a:r>
              <a:rPr lang="pt-PT" dirty="0" err="1" smtClean="0"/>
              <a:t>Probabilities</a:t>
            </a:r>
            <a:r>
              <a:rPr lang="pt-PT" dirty="0" smtClean="0"/>
              <a:t> are </a:t>
            </a:r>
            <a:r>
              <a:rPr lang="pt-PT" b="1" dirty="0" smtClean="0">
                <a:solidFill>
                  <a:schemeClr val="accent1"/>
                </a:solidFill>
              </a:rPr>
              <a:t>AREAS</a:t>
            </a:r>
            <a:r>
              <a:rPr lang="pt-PT" dirty="0" smtClean="0"/>
              <a:t>, </a:t>
            </a:r>
            <a:r>
              <a:rPr lang="pt-PT" dirty="0" err="1" smtClean="0"/>
              <a:t>so</a:t>
            </a:r>
            <a:r>
              <a:rPr lang="pt-PT" dirty="0" smtClean="0"/>
              <a:t> </a:t>
            </a:r>
            <a:r>
              <a:rPr lang="pt-PT" dirty="0" err="1" smtClean="0"/>
              <a:t>if</a:t>
            </a:r>
            <a:r>
              <a:rPr lang="pt-PT" dirty="0" smtClean="0"/>
              <a:t> I take </a:t>
            </a:r>
            <a:r>
              <a:rPr lang="pt-PT" dirty="0" err="1" smtClean="0"/>
              <a:t>the</a:t>
            </a:r>
            <a:r>
              <a:rPr lang="pt-PT" dirty="0" smtClean="0"/>
              <a:t> </a:t>
            </a:r>
            <a:r>
              <a:rPr lang="pt-PT" dirty="0" err="1" smtClean="0"/>
              <a:t>mean</a:t>
            </a:r>
            <a:r>
              <a:rPr lang="pt-PT" dirty="0" smtClean="0"/>
              <a:t> </a:t>
            </a:r>
            <a:r>
              <a:rPr lang="pt-PT" dirty="0" err="1" smtClean="0"/>
              <a:t>value</a:t>
            </a:r>
            <a:r>
              <a:rPr lang="pt-PT" dirty="0" smtClean="0"/>
              <a:t> (165), </a:t>
            </a:r>
            <a:r>
              <a:rPr lang="pt-PT" dirty="0" err="1" smtClean="0"/>
              <a:t>the</a:t>
            </a:r>
            <a:r>
              <a:rPr lang="pt-PT" dirty="0" smtClean="0"/>
              <a:t> </a:t>
            </a:r>
            <a:r>
              <a:rPr lang="pt-PT" dirty="0" err="1" smtClean="0">
                <a:solidFill>
                  <a:schemeClr val="accent1"/>
                </a:solidFill>
              </a:rPr>
              <a:t>proportion</a:t>
            </a:r>
            <a:r>
              <a:rPr lang="pt-PT" dirty="0" smtClean="0">
                <a:solidFill>
                  <a:schemeClr val="accent1"/>
                </a:solidFill>
              </a:rPr>
              <a:t> to </a:t>
            </a:r>
            <a:r>
              <a:rPr lang="pt-PT" dirty="0" err="1" smtClean="0">
                <a:solidFill>
                  <a:schemeClr val="accent1"/>
                </a:solidFill>
              </a:rPr>
              <a:t>the</a:t>
            </a:r>
            <a:r>
              <a:rPr lang="pt-PT" dirty="0" smtClean="0">
                <a:solidFill>
                  <a:schemeClr val="accent1"/>
                </a:solidFill>
              </a:rPr>
              <a:t> </a:t>
            </a:r>
            <a:r>
              <a:rPr lang="pt-PT" dirty="0" err="1" smtClean="0">
                <a:solidFill>
                  <a:schemeClr val="accent1"/>
                </a:solidFill>
              </a:rPr>
              <a:t>left</a:t>
            </a:r>
            <a:r>
              <a:rPr lang="pt-PT" dirty="0" smtClean="0">
                <a:solidFill>
                  <a:schemeClr val="accent1"/>
                </a:solidFill>
              </a:rPr>
              <a:t> </a:t>
            </a:r>
            <a:r>
              <a:rPr lang="pt-PT" dirty="0" err="1" smtClean="0"/>
              <a:t>of</a:t>
            </a:r>
            <a:r>
              <a:rPr lang="pt-PT" dirty="0" smtClean="0"/>
              <a:t> </a:t>
            </a:r>
            <a:r>
              <a:rPr lang="pt-PT" dirty="0" err="1" smtClean="0"/>
              <a:t>the</a:t>
            </a:r>
            <a:r>
              <a:rPr lang="pt-PT" dirty="0" smtClean="0"/>
              <a:t> </a:t>
            </a:r>
            <a:r>
              <a:rPr lang="pt-PT" dirty="0" err="1" smtClean="0"/>
              <a:t>mean</a:t>
            </a:r>
            <a:r>
              <a:rPr lang="pt-PT" dirty="0" smtClean="0"/>
              <a:t> </a:t>
            </a:r>
            <a:r>
              <a:rPr lang="pt-PT" dirty="0" err="1" smtClean="0"/>
              <a:t>will</a:t>
            </a:r>
            <a:r>
              <a:rPr lang="pt-PT" dirty="0" smtClean="0"/>
              <a:t> </a:t>
            </a:r>
            <a:r>
              <a:rPr lang="pt-PT" dirty="0" err="1" smtClean="0"/>
              <a:t>be</a:t>
            </a:r>
            <a:r>
              <a:rPr lang="pt-PT" dirty="0" smtClean="0"/>
              <a:t> </a:t>
            </a:r>
            <a:r>
              <a:rPr lang="pt-PT" dirty="0" smtClean="0">
                <a:solidFill>
                  <a:schemeClr val="accent1"/>
                </a:solidFill>
              </a:rPr>
              <a:t>50%</a:t>
            </a:r>
            <a:endParaRPr lang="pt-PT" dirty="0">
              <a:solidFill>
                <a:schemeClr val="accent1"/>
              </a:solidFill>
            </a:endParaRPr>
          </a:p>
        </p:txBody>
      </p:sp>
      <p:grpSp>
        <p:nvGrpSpPr>
          <p:cNvPr id="52" name="Group 51"/>
          <p:cNvGrpSpPr/>
          <p:nvPr/>
        </p:nvGrpSpPr>
        <p:grpSpPr>
          <a:xfrm>
            <a:off x="7978103" y="4325555"/>
            <a:ext cx="3037560" cy="1986204"/>
            <a:chOff x="7978103" y="4325555"/>
            <a:chExt cx="3037560" cy="1986204"/>
          </a:xfrm>
        </p:grpSpPr>
        <p:sp>
          <p:nvSpPr>
            <p:cNvPr id="44" name="Rectangle 43"/>
            <p:cNvSpPr/>
            <p:nvPr/>
          </p:nvSpPr>
          <p:spPr>
            <a:xfrm>
              <a:off x="8662236" y="5235958"/>
              <a:ext cx="1732812" cy="1075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78103" y="5164931"/>
              <a:ext cx="588839" cy="268620"/>
            </a:xfrm>
            <a:prstGeom prst="rect">
              <a:avLst/>
            </a:prstGeom>
            <a:solidFill>
              <a:srgbClr val="00A9BE">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8674200" y="4325555"/>
              <a:ext cx="2341463" cy="830997"/>
            </a:xfrm>
            <a:prstGeom prst="rect">
              <a:avLst/>
            </a:prstGeom>
            <a:noFill/>
          </p:spPr>
          <p:txBody>
            <a:bodyPr wrap="square" rtlCol="0">
              <a:spAutoFit/>
            </a:bodyPr>
            <a:lstStyle/>
            <a:p>
              <a:r>
                <a:rPr lang="pt-PT" sz="1600" dirty="0" err="1" smtClean="0"/>
                <a:t>By</a:t>
              </a:r>
              <a:r>
                <a:rPr lang="pt-PT" sz="1600" dirty="0" smtClean="0"/>
                <a:t> </a:t>
              </a:r>
              <a:r>
                <a:rPr lang="pt-PT" sz="1600" dirty="0" err="1" smtClean="0"/>
                <a:t>the</a:t>
              </a:r>
              <a:r>
                <a:rPr lang="pt-PT" sz="1600" dirty="0" smtClean="0"/>
                <a:t> time </a:t>
              </a:r>
              <a:r>
                <a:rPr lang="pt-PT" sz="1600" dirty="0" err="1" smtClean="0"/>
                <a:t>we</a:t>
              </a:r>
              <a:r>
                <a:rPr lang="pt-PT" sz="1600" dirty="0" smtClean="0"/>
                <a:t> </a:t>
              </a:r>
              <a:r>
                <a:rPr lang="pt-PT" sz="1600" dirty="0" err="1" smtClean="0"/>
                <a:t>get</a:t>
              </a:r>
              <a:r>
                <a:rPr lang="pt-PT" sz="1600" dirty="0" smtClean="0"/>
                <a:t> to </a:t>
              </a:r>
              <a:r>
                <a:rPr lang="pt-PT" sz="1600" dirty="0" err="1" smtClean="0"/>
                <a:t>the</a:t>
              </a:r>
              <a:r>
                <a:rPr lang="pt-PT" sz="1600" dirty="0" smtClean="0"/>
                <a:t> 165, </a:t>
              </a:r>
              <a:r>
                <a:rPr lang="pt-PT" sz="1600" dirty="0" err="1" smtClean="0"/>
                <a:t>we</a:t>
              </a:r>
              <a:r>
                <a:rPr lang="pt-PT" sz="1600" dirty="0" smtClean="0"/>
                <a:t> </a:t>
              </a:r>
              <a:r>
                <a:rPr lang="pt-PT" sz="1600" dirty="0" err="1" smtClean="0"/>
                <a:t>have</a:t>
              </a:r>
              <a:r>
                <a:rPr lang="pt-PT" sz="1600" dirty="0" smtClean="0"/>
                <a:t> </a:t>
              </a:r>
              <a:r>
                <a:rPr lang="pt-PT" sz="1600" dirty="0" err="1" smtClean="0"/>
                <a:t>acumulated</a:t>
              </a:r>
              <a:r>
                <a:rPr lang="pt-PT" sz="1600" dirty="0" smtClean="0"/>
                <a:t> </a:t>
              </a:r>
              <a:r>
                <a:rPr lang="pt-PT" sz="1600" dirty="0" err="1" smtClean="0"/>
                <a:t>half</a:t>
              </a:r>
              <a:r>
                <a:rPr lang="pt-PT" sz="1600" dirty="0" smtClean="0"/>
                <a:t> </a:t>
              </a:r>
              <a:r>
                <a:rPr lang="pt-PT" sz="1600" dirty="0" err="1" smtClean="0"/>
                <a:t>of</a:t>
              </a:r>
              <a:r>
                <a:rPr lang="pt-PT" sz="1600" dirty="0" smtClean="0"/>
                <a:t> </a:t>
              </a:r>
              <a:r>
                <a:rPr lang="pt-PT" sz="1600" dirty="0" err="1" smtClean="0"/>
                <a:t>the</a:t>
              </a:r>
              <a:r>
                <a:rPr lang="pt-PT" sz="1600" dirty="0" smtClean="0"/>
                <a:t> </a:t>
              </a:r>
              <a:r>
                <a:rPr lang="pt-PT" sz="1600" dirty="0" err="1" smtClean="0"/>
                <a:t>distribution</a:t>
              </a:r>
              <a:endParaRPr lang="pt-PT" sz="1600" dirty="0">
                <a:solidFill>
                  <a:schemeClr val="accent1"/>
                </a:solidFill>
              </a:endParaRPr>
            </a:p>
          </p:txBody>
        </p:sp>
      </p:grpSp>
      <p:graphicFrame>
        <p:nvGraphicFramePr>
          <p:cNvPr id="47" name="Object 21"/>
          <p:cNvGraphicFramePr>
            <a:graphicFrameLocks noChangeAspect="1"/>
          </p:cNvGraphicFramePr>
          <p:nvPr>
            <p:extLst>
              <p:ext uri="{D42A27DB-BD31-4B8C-83A1-F6EECF244321}">
                <p14:modId xmlns:p14="http://schemas.microsoft.com/office/powerpoint/2010/main" val="4243013555"/>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1752" name="Equation" r:id="rId8" imgW="723600" imgH="228600" progId="Equation.3">
                  <p:embed/>
                </p:oleObj>
              </mc:Choice>
              <mc:Fallback>
                <p:oleObj name="Equation" r:id="rId8" imgW="723600" imgH="228600" progId="Equation.3">
                  <p:embed/>
                  <p:pic>
                    <p:nvPicPr>
                      <p:cNvPr id="12"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Rectangle 47"/>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grpSp>
        <p:nvGrpSpPr>
          <p:cNvPr id="51" name="Group 50"/>
          <p:cNvGrpSpPr/>
          <p:nvPr/>
        </p:nvGrpSpPr>
        <p:grpSpPr>
          <a:xfrm>
            <a:off x="3607594" y="4650581"/>
            <a:ext cx="1664494" cy="1614488"/>
            <a:chOff x="3607594" y="4650581"/>
            <a:chExt cx="1664494" cy="1614488"/>
          </a:xfrm>
        </p:grpSpPr>
        <p:sp>
          <p:nvSpPr>
            <p:cNvPr id="40" name="Freeform 39"/>
            <p:cNvSpPr/>
            <p:nvPr/>
          </p:nvSpPr>
          <p:spPr>
            <a:xfrm>
              <a:off x="3607594" y="4650581"/>
              <a:ext cx="1664494" cy="1614488"/>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94" h="1614488">
                  <a:moveTo>
                    <a:pt x="0" y="1614488"/>
                  </a:moveTo>
                  <a:lnTo>
                    <a:pt x="1664494" y="1614488"/>
                  </a:lnTo>
                  <a:lnTo>
                    <a:pt x="1664494" y="0"/>
                  </a:lnTo>
                  <a:lnTo>
                    <a:pt x="1457325" y="64294"/>
                  </a:lnTo>
                  <a:lnTo>
                    <a:pt x="1321594" y="192882"/>
                  </a:lnTo>
                  <a:lnTo>
                    <a:pt x="1150144" y="364332"/>
                  </a:lnTo>
                  <a:lnTo>
                    <a:pt x="964406" y="685800"/>
                  </a:lnTo>
                  <a:lnTo>
                    <a:pt x="778669" y="957263"/>
                  </a:lnTo>
                  <a:lnTo>
                    <a:pt x="500062" y="1257300"/>
                  </a:lnTo>
                  <a:lnTo>
                    <a:pt x="157162" y="1493044"/>
                  </a:lnTo>
                  <a:lnTo>
                    <a:pt x="0" y="1614488"/>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727924" y="4940242"/>
              <a:ext cx="628986" cy="369332"/>
            </a:xfrm>
            <a:prstGeom prst="rect">
              <a:avLst/>
            </a:prstGeom>
            <a:solidFill>
              <a:srgbClr val="00A9BE">
                <a:alpha val="36863"/>
              </a:srgbClr>
            </a:solidFill>
          </p:spPr>
          <p:txBody>
            <a:bodyPr wrap="square" rtlCol="0">
              <a:spAutoFit/>
            </a:bodyPr>
            <a:lstStyle/>
            <a:p>
              <a:r>
                <a:rPr lang="en-US" dirty="0" smtClean="0"/>
                <a:t>0.5</a:t>
              </a:r>
              <a:endParaRPr lang="en-US" dirty="0"/>
            </a:p>
          </p:txBody>
        </p:sp>
        <p:cxnSp>
          <p:nvCxnSpPr>
            <p:cNvPr id="50" name="Straight Arrow Connector 49"/>
            <p:cNvCxnSpPr>
              <a:stCxn id="49" idx="2"/>
            </p:cNvCxnSpPr>
            <p:nvPr/>
          </p:nvCxnSpPr>
          <p:spPr>
            <a:xfrm>
              <a:off x="4042417" y="5309574"/>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80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2762"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2763"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7" cstate="print"/>
          <a:srcRect l="32759" t="41747" r="37011" b="35632"/>
          <a:stretch>
            <a:fillRect/>
          </a:stretch>
        </p:blipFill>
        <p:spPr bwMode="auto">
          <a:xfrm>
            <a:off x="1229721" y="3184636"/>
            <a:ext cx="2112580" cy="988013"/>
          </a:xfrm>
          <a:prstGeom prst="rect">
            <a:avLst/>
          </a:prstGeom>
          <a:noFill/>
          <a:ln w="9525">
            <a:noFill/>
            <a:miter lim="800000"/>
            <a:headEnd/>
            <a:tailEnd/>
          </a:ln>
        </p:spPr>
      </p:pic>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69571" y="4314316"/>
            <a:ext cx="3301139" cy="2007031"/>
          </a:xfrm>
          <a:custGeom>
            <a:avLst/>
            <a:gdLst>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573078 w 3301139"/>
              <a:gd name="connsiteY6" fmla="*/ 914400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206 h 2007206"/>
              <a:gd name="connsiteX1" fmla="*/ 286719 w 3301139"/>
              <a:gd name="connsiteY1" fmla="*/ 1976209 h 2007206"/>
              <a:gd name="connsiteX2" fmla="*/ 695607 w 3301139"/>
              <a:gd name="connsiteY2" fmla="*/ 1866510 h 2007206"/>
              <a:gd name="connsiteX3" fmla="*/ 895270 w 3301139"/>
              <a:gd name="connsiteY3" fmla="*/ 1772914 h 2007206"/>
              <a:gd name="connsiteX4" fmla="*/ 1081855 w 3301139"/>
              <a:gd name="connsiteY4" fmla="*/ 1630403 h 2007206"/>
              <a:gd name="connsiteX5" fmla="*/ 1336365 w 3301139"/>
              <a:gd name="connsiteY5" fmla="*/ 1365721 h 2007206"/>
              <a:gd name="connsiteX6" fmla="*/ 1723096 w 3301139"/>
              <a:gd name="connsiteY6" fmla="*/ 943150 h 2007206"/>
              <a:gd name="connsiteX7" fmla="*/ 2025314 w 3301139"/>
              <a:gd name="connsiteY7" fmla="*/ 634879 h 2007206"/>
              <a:gd name="connsiteX8" fmla="*/ 2360343 w 3301139"/>
              <a:gd name="connsiteY8" fmla="*/ 281445 h 2007206"/>
              <a:gd name="connsiteX9" fmla="*/ 2594634 w 3301139"/>
              <a:gd name="connsiteY9" fmla="*/ 192572 h 2007206"/>
              <a:gd name="connsiteX10" fmla="*/ 2847329 w 3301139"/>
              <a:gd name="connsiteY10" fmla="*/ 110964 h 2007206"/>
              <a:gd name="connsiteX11" fmla="*/ 2991173 w 3301139"/>
              <a:gd name="connsiteY11" fmla="*/ 15673 h 2007206"/>
              <a:gd name="connsiteX12" fmla="*/ 3301139 w 3301139"/>
              <a:gd name="connsiteY12" fmla="*/ 175 h 2007206"/>
              <a:gd name="connsiteX13" fmla="*/ 3301139 w 3301139"/>
              <a:gd name="connsiteY13" fmla="*/ 175 h 2007206"/>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8999 w 3301139"/>
              <a:gd name="connsiteY4" fmla="*/ 1587365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139" h="2007031">
                <a:moveTo>
                  <a:pt x="0" y="2007031"/>
                </a:moveTo>
                <a:cubicBezTo>
                  <a:pt x="87178" y="2004448"/>
                  <a:pt x="181500" y="1998293"/>
                  <a:pt x="286719" y="1976034"/>
                </a:cubicBezTo>
                <a:cubicBezTo>
                  <a:pt x="391938" y="1953775"/>
                  <a:pt x="532270" y="1910933"/>
                  <a:pt x="631314" y="1873479"/>
                </a:cubicBezTo>
                <a:cubicBezTo>
                  <a:pt x="730358" y="1836025"/>
                  <a:pt x="804701" y="1798994"/>
                  <a:pt x="880982" y="1751308"/>
                </a:cubicBezTo>
                <a:cubicBezTo>
                  <a:pt x="957263" y="1703622"/>
                  <a:pt x="1013102" y="1651659"/>
                  <a:pt x="1088999" y="1587365"/>
                </a:cubicBezTo>
                <a:cubicBezTo>
                  <a:pt x="1164896" y="1523071"/>
                  <a:pt x="1230682" y="1472944"/>
                  <a:pt x="1336365" y="1365546"/>
                </a:cubicBezTo>
                <a:cubicBezTo>
                  <a:pt x="1442048" y="1258148"/>
                  <a:pt x="1608271" y="1064782"/>
                  <a:pt x="1723096" y="942975"/>
                </a:cubicBezTo>
                <a:cubicBezTo>
                  <a:pt x="1837921" y="821168"/>
                  <a:pt x="1919106" y="731891"/>
                  <a:pt x="2025314" y="634704"/>
                </a:cubicBezTo>
                <a:cubicBezTo>
                  <a:pt x="2131522" y="537517"/>
                  <a:pt x="2265456" y="433569"/>
                  <a:pt x="2360343" y="359851"/>
                </a:cubicBezTo>
                <a:cubicBezTo>
                  <a:pt x="2455230" y="286133"/>
                  <a:pt x="2513470" y="233907"/>
                  <a:pt x="2594634" y="192397"/>
                </a:cubicBezTo>
                <a:cubicBezTo>
                  <a:pt x="2675798" y="150887"/>
                  <a:pt x="2766952" y="136700"/>
                  <a:pt x="2847329" y="110789"/>
                </a:cubicBezTo>
                <a:cubicBezTo>
                  <a:pt x="2927706" y="84878"/>
                  <a:pt x="3001263" y="55394"/>
                  <a:pt x="3076898" y="36929"/>
                </a:cubicBezTo>
                <a:cubicBezTo>
                  <a:pt x="3152533" y="18464"/>
                  <a:pt x="3263766" y="6155"/>
                  <a:pt x="3301139" y="0"/>
                </a:cubicBezTo>
                <a:lnTo>
                  <a:pt x="3301139"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38893" y="6440058"/>
            <a:ext cx="544857" cy="369332"/>
          </a:xfrm>
          <a:prstGeom prst="rect">
            <a:avLst/>
          </a:prstGeom>
          <a:noFill/>
        </p:spPr>
        <p:txBody>
          <a:bodyPr wrap="square" rtlCol="0">
            <a:spAutoFit/>
          </a:bodyPr>
          <a:lstStyle/>
          <a:p>
            <a:r>
              <a:rPr lang="en-US" dirty="0" smtClean="0"/>
              <a:t>140</a:t>
            </a:r>
            <a:endParaRPr lang="en-US" dirty="0"/>
          </a:p>
        </p:txBody>
      </p:sp>
      <p:sp>
        <p:nvSpPr>
          <p:cNvPr id="21" name="TextBox 20"/>
          <p:cNvSpPr txBox="1"/>
          <p:nvPr/>
        </p:nvSpPr>
        <p:spPr>
          <a:xfrm>
            <a:off x="4975891" y="6408439"/>
            <a:ext cx="544857" cy="369332"/>
          </a:xfrm>
          <a:prstGeom prst="rect">
            <a:avLst/>
          </a:prstGeom>
          <a:noFill/>
        </p:spPr>
        <p:txBody>
          <a:bodyPr wrap="square" rtlCol="0">
            <a:spAutoFit/>
          </a:bodyPr>
          <a:lstStyle/>
          <a:p>
            <a:r>
              <a:rPr lang="en-US" dirty="0" smtClean="0"/>
              <a:t>165</a:t>
            </a:r>
            <a:endParaRPr lang="en-US" dirty="0"/>
          </a:p>
        </p:txBody>
      </p:sp>
      <p:sp>
        <p:nvSpPr>
          <p:cNvPr id="22" name="TextBox 21"/>
          <p:cNvSpPr txBox="1"/>
          <p:nvPr/>
        </p:nvSpPr>
        <p:spPr>
          <a:xfrm>
            <a:off x="6645834" y="6408439"/>
            <a:ext cx="544857" cy="369332"/>
          </a:xfrm>
          <a:prstGeom prst="rect">
            <a:avLst/>
          </a:prstGeom>
          <a:noFill/>
        </p:spPr>
        <p:txBody>
          <a:bodyPr wrap="square" rtlCol="0">
            <a:spAutoFit/>
          </a:bodyPr>
          <a:lstStyle/>
          <a:p>
            <a:r>
              <a:rPr lang="en-US" dirty="0" smtClean="0"/>
              <a:t>190</a:t>
            </a:r>
            <a:endParaRPr lang="en-US" dirty="0"/>
          </a:p>
        </p:txBody>
      </p:sp>
      <p:sp>
        <p:nvSpPr>
          <p:cNvPr id="23" name="TextBox 22"/>
          <p:cNvSpPr txBox="1"/>
          <p:nvPr/>
        </p:nvSpPr>
        <p:spPr>
          <a:xfrm>
            <a:off x="8403517" y="6440058"/>
            <a:ext cx="544857" cy="369332"/>
          </a:xfrm>
          <a:prstGeom prst="rect">
            <a:avLst/>
          </a:prstGeom>
          <a:noFill/>
        </p:spPr>
        <p:txBody>
          <a:bodyPr wrap="square" rtlCol="0">
            <a:spAutoFit/>
          </a:bodyPr>
          <a:lstStyle/>
          <a:p>
            <a:r>
              <a:rPr lang="en-US" dirty="0" smtClean="0"/>
              <a:t>140</a:t>
            </a:r>
            <a:endParaRPr lang="en-US" dirty="0"/>
          </a:p>
        </p:txBody>
      </p:sp>
      <p:sp>
        <p:nvSpPr>
          <p:cNvPr id="24" name="TextBox 23"/>
          <p:cNvSpPr txBox="1"/>
          <p:nvPr/>
        </p:nvSpPr>
        <p:spPr>
          <a:xfrm>
            <a:off x="10073460" y="6416979"/>
            <a:ext cx="544857" cy="369332"/>
          </a:xfrm>
          <a:prstGeom prst="rect">
            <a:avLst/>
          </a:prstGeom>
          <a:noFill/>
        </p:spPr>
        <p:txBody>
          <a:bodyPr wrap="square" rtlCol="0">
            <a:spAutoFit/>
          </a:bodyPr>
          <a:lstStyle/>
          <a:p>
            <a:r>
              <a:rPr lang="en-US" dirty="0" smtClean="0"/>
              <a:t>165</a:t>
            </a:r>
            <a:endParaRPr lang="en-US" dirty="0"/>
          </a:p>
        </p:txBody>
      </p:sp>
      <p:sp>
        <p:nvSpPr>
          <p:cNvPr id="25" name="TextBox 24"/>
          <p:cNvSpPr txBox="1"/>
          <p:nvPr/>
        </p:nvSpPr>
        <p:spPr>
          <a:xfrm>
            <a:off x="11610458" y="6408439"/>
            <a:ext cx="544857" cy="369332"/>
          </a:xfrm>
          <a:prstGeom prst="rect">
            <a:avLst/>
          </a:prstGeom>
          <a:noFill/>
        </p:spPr>
        <p:txBody>
          <a:bodyPr wrap="square" rtlCol="0">
            <a:spAutoFit/>
          </a:bodyPr>
          <a:lstStyle/>
          <a:p>
            <a:r>
              <a:rPr lang="en-US" dirty="0" smtClean="0"/>
              <a:t>190</a:t>
            </a:r>
            <a:endParaRPr lang="en-US" dirty="0"/>
          </a:p>
        </p:txBody>
      </p:sp>
      <p:sp>
        <p:nvSpPr>
          <p:cNvPr id="27" name="TextBox 26"/>
          <p:cNvSpPr txBox="1"/>
          <p:nvPr/>
        </p:nvSpPr>
        <p:spPr>
          <a:xfrm>
            <a:off x="2819813" y="6039416"/>
            <a:ext cx="670191" cy="369332"/>
          </a:xfrm>
          <a:prstGeom prst="rect">
            <a:avLst/>
          </a:prstGeom>
          <a:noFill/>
        </p:spPr>
        <p:txBody>
          <a:bodyPr wrap="square" rtlCol="0">
            <a:spAutoFit/>
          </a:bodyPr>
          <a:lstStyle/>
          <a:p>
            <a:pPr algn="r"/>
            <a:r>
              <a:rPr lang="en-US" dirty="0" smtClean="0"/>
              <a:t>0</a:t>
            </a:r>
            <a:endParaRPr lang="en-US" dirty="0"/>
          </a:p>
        </p:txBody>
      </p:sp>
      <p:sp>
        <p:nvSpPr>
          <p:cNvPr id="28" name="TextBox 27"/>
          <p:cNvSpPr txBox="1"/>
          <p:nvPr/>
        </p:nvSpPr>
        <p:spPr>
          <a:xfrm>
            <a:off x="2899629" y="5642531"/>
            <a:ext cx="668220" cy="369332"/>
          </a:xfrm>
          <a:prstGeom prst="rect">
            <a:avLst/>
          </a:prstGeom>
          <a:noFill/>
        </p:spPr>
        <p:txBody>
          <a:bodyPr wrap="square" rtlCol="0">
            <a:spAutoFit/>
          </a:bodyPr>
          <a:lstStyle/>
          <a:p>
            <a:r>
              <a:rPr lang="en-US" dirty="0" smtClean="0"/>
              <a:t>0.01</a:t>
            </a:r>
            <a:endParaRPr lang="en-US" dirty="0"/>
          </a:p>
        </p:txBody>
      </p:sp>
      <p:sp>
        <p:nvSpPr>
          <p:cNvPr id="29" name="TextBox 28"/>
          <p:cNvSpPr txBox="1"/>
          <p:nvPr/>
        </p:nvSpPr>
        <p:spPr>
          <a:xfrm>
            <a:off x="2900603" y="5248885"/>
            <a:ext cx="668220" cy="369332"/>
          </a:xfrm>
          <a:prstGeom prst="rect">
            <a:avLst/>
          </a:prstGeom>
          <a:noFill/>
        </p:spPr>
        <p:txBody>
          <a:bodyPr wrap="square" rtlCol="0">
            <a:spAutoFit/>
          </a:bodyPr>
          <a:lstStyle/>
          <a:p>
            <a:r>
              <a:rPr lang="en-US" dirty="0" smtClean="0"/>
              <a:t>0.02</a:t>
            </a:r>
            <a:endParaRPr lang="en-US" dirty="0"/>
          </a:p>
        </p:txBody>
      </p:sp>
      <p:sp>
        <p:nvSpPr>
          <p:cNvPr id="30" name="TextBox 29"/>
          <p:cNvSpPr txBox="1"/>
          <p:nvPr/>
        </p:nvSpPr>
        <p:spPr>
          <a:xfrm>
            <a:off x="2912205" y="4866626"/>
            <a:ext cx="668220" cy="369332"/>
          </a:xfrm>
          <a:prstGeom prst="rect">
            <a:avLst/>
          </a:prstGeom>
          <a:noFill/>
        </p:spPr>
        <p:txBody>
          <a:bodyPr wrap="square" rtlCol="0">
            <a:spAutoFit/>
          </a:bodyPr>
          <a:lstStyle/>
          <a:p>
            <a:r>
              <a:rPr lang="en-US" dirty="0" smtClean="0"/>
              <a:t>0.03</a:t>
            </a:r>
            <a:endParaRPr lang="en-US" dirty="0"/>
          </a:p>
        </p:txBody>
      </p:sp>
      <p:sp>
        <p:nvSpPr>
          <p:cNvPr id="31" name="TextBox 30"/>
          <p:cNvSpPr txBox="1"/>
          <p:nvPr/>
        </p:nvSpPr>
        <p:spPr>
          <a:xfrm>
            <a:off x="2900603" y="4445082"/>
            <a:ext cx="668220" cy="369332"/>
          </a:xfrm>
          <a:prstGeom prst="rect">
            <a:avLst/>
          </a:prstGeom>
          <a:noFill/>
        </p:spPr>
        <p:txBody>
          <a:bodyPr wrap="square" rtlCol="0">
            <a:spAutoFit/>
          </a:bodyPr>
          <a:lstStyle/>
          <a:p>
            <a:r>
              <a:rPr lang="en-US" dirty="0" smtClean="0"/>
              <a:t>0.04</a:t>
            </a:r>
            <a:endParaRPr lang="en-US" dirty="0"/>
          </a:p>
        </p:txBody>
      </p:sp>
      <p:sp>
        <p:nvSpPr>
          <p:cNvPr id="32" name="TextBox 31"/>
          <p:cNvSpPr txBox="1"/>
          <p:nvPr/>
        </p:nvSpPr>
        <p:spPr>
          <a:xfrm>
            <a:off x="2912205" y="4024714"/>
            <a:ext cx="668220" cy="369332"/>
          </a:xfrm>
          <a:prstGeom prst="rect">
            <a:avLst/>
          </a:prstGeom>
          <a:noFill/>
        </p:spPr>
        <p:txBody>
          <a:bodyPr wrap="square" rtlCol="0">
            <a:spAutoFit/>
          </a:bodyPr>
          <a:lstStyle/>
          <a:p>
            <a:r>
              <a:rPr lang="en-US" dirty="0" smtClean="0"/>
              <a:t>0.05</a:t>
            </a:r>
            <a:endParaRPr lang="en-US" dirty="0"/>
          </a:p>
        </p:txBody>
      </p:sp>
      <p:sp>
        <p:nvSpPr>
          <p:cNvPr id="33" name="TextBox 32"/>
          <p:cNvSpPr txBox="1"/>
          <p:nvPr/>
        </p:nvSpPr>
        <p:spPr>
          <a:xfrm>
            <a:off x="7985316" y="4082867"/>
            <a:ext cx="668220" cy="369332"/>
          </a:xfrm>
          <a:prstGeom prst="rect">
            <a:avLst/>
          </a:prstGeom>
          <a:noFill/>
        </p:spPr>
        <p:txBody>
          <a:bodyPr wrap="square" rtlCol="0">
            <a:spAutoFit/>
          </a:bodyPr>
          <a:lstStyle/>
          <a:p>
            <a:r>
              <a:rPr lang="en-US" dirty="0" smtClean="0"/>
              <a:t>      1</a:t>
            </a:r>
            <a:endParaRPr lang="en-US" dirty="0"/>
          </a:p>
        </p:txBody>
      </p:sp>
      <p:sp>
        <p:nvSpPr>
          <p:cNvPr id="34" name="TextBox 33"/>
          <p:cNvSpPr txBox="1"/>
          <p:nvPr/>
        </p:nvSpPr>
        <p:spPr>
          <a:xfrm>
            <a:off x="7981969" y="4570910"/>
            <a:ext cx="668220" cy="369332"/>
          </a:xfrm>
          <a:prstGeom prst="rect">
            <a:avLst/>
          </a:prstGeom>
          <a:noFill/>
        </p:spPr>
        <p:txBody>
          <a:bodyPr wrap="square" rtlCol="0">
            <a:spAutoFit/>
          </a:bodyPr>
          <a:lstStyle/>
          <a:p>
            <a:r>
              <a:rPr lang="en-US" dirty="0" smtClean="0"/>
              <a:t>0.75</a:t>
            </a:r>
            <a:endParaRPr lang="en-US" dirty="0"/>
          </a:p>
        </p:txBody>
      </p:sp>
      <p:sp>
        <p:nvSpPr>
          <p:cNvPr id="35" name="TextBox 34"/>
          <p:cNvSpPr txBox="1"/>
          <p:nvPr/>
        </p:nvSpPr>
        <p:spPr>
          <a:xfrm>
            <a:off x="7978103" y="5107648"/>
            <a:ext cx="668220" cy="369332"/>
          </a:xfrm>
          <a:prstGeom prst="rect">
            <a:avLst/>
          </a:prstGeom>
          <a:noFill/>
        </p:spPr>
        <p:txBody>
          <a:bodyPr wrap="square" rtlCol="0">
            <a:spAutoFit/>
          </a:bodyPr>
          <a:lstStyle/>
          <a:p>
            <a:r>
              <a:rPr lang="en-US" dirty="0" smtClean="0"/>
              <a:t>  0.5</a:t>
            </a:r>
            <a:endParaRPr lang="en-US" dirty="0"/>
          </a:p>
        </p:txBody>
      </p:sp>
      <p:sp>
        <p:nvSpPr>
          <p:cNvPr id="36" name="TextBox 35"/>
          <p:cNvSpPr txBox="1"/>
          <p:nvPr/>
        </p:nvSpPr>
        <p:spPr>
          <a:xfrm>
            <a:off x="7978103" y="5612087"/>
            <a:ext cx="668220" cy="369332"/>
          </a:xfrm>
          <a:prstGeom prst="rect">
            <a:avLst/>
          </a:prstGeom>
          <a:noFill/>
        </p:spPr>
        <p:txBody>
          <a:bodyPr wrap="square" rtlCol="0">
            <a:spAutoFit/>
          </a:bodyPr>
          <a:lstStyle/>
          <a:p>
            <a:r>
              <a:rPr lang="en-US" dirty="0" smtClean="0"/>
              <a:t>0.25</a:t>
            </a:r>
            <a:endParaRPr lang="en-US" dirty="0"/>
          </a:p>
        </p:txBody>
      </p:sp>
      <p:sp>
        <p:nvSpPr>
          <p:cNvPr id="37" name="TextBox 36"/>
          <p:cNvSpPr txBox="1"/>
          <p:nvPr/>
        </p:nvSpPr>
        <p:spPr>
          <a:xfrm>
            <a:off x="7898722" y="6098023"/>
            <a:ext cx="668220" cy="369332"/>
          </a:xfrm>
          <a:prstGeom prst="rect">
            <a:avLst/>
          </a:prstGeom>
          <a:noFill/>
        </p:spPr>
        <p:txBody>
          <a:bodyPr wrap="square" rtlCol="0">
            <a:spAutoFit/>
          </a:bodyPr>
          <a:lstStyle/>
          <a:p>
            <a:pPr algn="r"/>
            <a:r>
              <a:rPr lang="en-US" dirty="0" smtClean="0"/>
              <a:t>0</a:t>
            </a:r>
            <a:endParaRPr lang="en-US" dirty="0"/>
          </a:p>
        </p:txBody>
      </p:sp>
      <p:sp>
        <p:nvSpPr>
          <p:cNvPr id="17" name="Rectangle 16"/>
          <p:cNvSpPr/>
          <p:nvPr/>
        </p:nvSpPr>
        <p:spPr>
          <a:xfrm>
            <a:off x="8666987" y="4286486"/>
            <a:ext cx="3299041"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39" name="Rectangle 38"/>
          <p:cNvSpPr/>
          <p:nvPr/>
        </p:nvSpPr>
        <p:spPr>
          <a:xfrm>
            <a:off x="8597352" y="3867423"/>
            <a:ext cx="3454154" cy="430887"/>
          </a:xfrm>
          <a:prstGeom prst="rect">
            <a:avLst/>
          </a:prstGeom>
        </p:spPr>
        <p:txBody>
          <a:bodyPr wrap="square">
            <a:spAutoFit/>
          </a:bodyPr>
          <a:lstStyle/>
          <a:p>
            <a:pPr algn="ctr"/>
            <a:r>
              <a:rPr lang="pt-PT" sz="2200" dirty="0" err="1" smtClean="0"/>
              <a:t>Cumulative</a:t>
            </a:r>
            <a:r>
              <a:rPr lang="pt-PT" sz="2200" dirty="0" smtClean="0"/>
              <a:t> </a:t>
            </a:r>
            <a:r>
              <a:rPr lang="pt-PT" sz="2200" dirty="0" err="1" smtClean="0"/>
              <a:t>probability</a:t>
            </a:r>
            <a:endParaRPr lang="pt-PT" sz="2200" dirty="0"/>
          </a:p>
        </p:txBody>
      </p:sp>
      <p:sp>
        <p:nvSpPr>
          <p:cNvPr id="40" name="Freeform 39"/>
          <p:cNvSpPr/>
          <p:nvPr/>
        </p:nvSpPr>
        <p:spPr>
          <a:xfrm>
            <a:off x="3602868" y="5057775"/>
            <a:ext cx="1133438" cy="1214382"/>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64494"/>
              <a:gd name="connsiteY0" fmla="*/ 1550194 h 1550194"/>
              <a:gd name="connsiteX1" fmla="*/ 1664494 w 1664494"/>
              <a:gd name="connsiteY1" fmla="*/ 1550194 h 1550194"/>
              <a:gd name="connsiteX2" fmla="*/ 1664494 w 1664494"/>
              <a:gd name="connsiteY2" fmla="*/ 342900 h 1550194"/>
              <a:gd name="connsiteX3" fmla="*/ 1457325 w 1664494"/>
              <a:gd name="connsiteY3" fmla="*/ 0 h 1550194"/>
              <a:gd name="connsiteX4" fmla="*/ 1321594 w 1664494"/>
              <a:gd name="connsiteY4" fmla="*/ 128588 h 1550194"/>
              <a:gd name="connsiteX5" fmla="*/ 1150144 w 1664494"/>
              <a:gd name="connsiteY5" fmla="*/ 300038 h 1550194"/>
              <a:gd name="connsiteX6" fmla="*/ 964406 w 1664494"/>
              <a:gd name="connsiteY6" fmla="*/ 621506 h 1550194"/>
              <a:gd name="connsiteX7" fmla="*/ 778669 w 1664494"/>
              <a:gd name="connsiteY7" fmla="*/ 892969 h 1550194"/>
              <a:gd name="connsiteX8" fmla="*/ 500062 w 1664494"/>
              <a:gd name="connsiteY8" fmla="*/ 1193006 h 1550194"/>
              <a:gd name="connsiteX9" fmla="*/ 157162 w 1664494"/>
              <a:gd name="connsiteY9" fmla="*/ 1428750 h 1550194"/>
              <a:gd name="connsiteX10" fmla="*/ 0 w 1664494"/>
              <a:gd name="connsiteY10" fmla="*/ 1550194 h 1550194"/>
              <a:gd name="connsiteX0" fmla="*/ 0 w 1664494"/>
              <a:gd name="connsiteY0" fmla="*/ 1421606 h 1421606"/>
              <a:gd name="connsiteX1" fmla="*/ 1664494 w 1664494"/>
              <a:gd name="connsiteY1" fmla="*/ 1421606 h 1421606"/>
              <a:gd name="connsiteX2" fmla="*/ 1664494 w 1664494"/>
              <a:gd name="connsiteY2" fmla="*/ 214312 h 1421606"/>
              <a:gd name="connsiteX3" fmla="*/ 1573208 w 1664494"/>
              <a:gd name="connsiteY3" fmla="*/ 328612 h 1421606"/>
              <a:gd name="connsiteX4" fmla="*/ 1321594 w 1664494"/>
              <a:gd name="connsiteY4" fmla="*/ 0 h 1421606"/>
              <a:gd name="connsiteX5" fmla="*/ 1150144 w 1664494"/>
              <a:gd name="connsiteY5" fmla="*/ 171450 h 1421606"/>
              <a:gd name="connsiteX6" fmla="*/ 964406 w 1664494"/>
              <a:gd name="connsiteY6" fmla="*/ 492918 h 1421606"/>
              <a:gd name="connsiteX7" fmla="*/ 778669 w 1664494"/>
              <a:gd name="connsiteY7" fmla="*/ 764381 h 1421606"/>
              <a:gd name="connsiteX8" fmla="*/ 500062 w 1664494"/>
              <a:gd name="connsiteY8" fmla="*/ 1064418 h 1421606"/>
              <a:gd name="connsiteX9" fmla="*/ 157162 w 1664494"/>
              <a:gd name="connsiteY9" fmla="*/ 1300162 h 1421606"/>
              <a:gd name="connsiteX10" fmla="*/ 0 w 1664494"/>
              <a:gd name="connsiteY10" fmla="*/ 1421606 h 1421606"/>
              <a:gd name="connsiteX0" fmla="*/ 0 w 1664494"/>
              <a:gd name="connsiteY0" fmla="*/ 1250156 h 1250156"/>
              <a:gd name="connsiteX1" fmla="*/ 1664494 w 1664494"/>
              <a:gd name="connsiteY1" fmla="*/ 1250156 h 1250156"/>
              <a:gd name="connsiteX2" fmla="*/ 1664494 w 1664494"/>
              <a:gd name="connsiteY2" fmla="*/ 42862 h 1250156"/>
              <a:gd name="connsiteX3" fmla="*/ 1573208 w 1664494"/>
              <a:gd name="connsiteY3" fmla="*/ 157162 h 1250156"/>
              <a:gd name="connsiteX4" fmla="*/ 1506266 w 1664494"/>
              <a:gd name="connsiteY4" fmla="*/ 220774 h 1250156"/>
              <a:gd name="connsiteX5" fmla="*/ 1150144 w 1664494"/>
              <a:gd name="connsiteY5" fmla="*/ 0 h 1250156"/>
              <a:gd name="connsiteX6" fmla="*/ 964406 w 1664494"/>
              <a:gd name="connsiteY6" fmla="*/ 321468 h 1250156"/>
              <a:gd name="connsiteX7" fmla="*/ 778669 w 1664494"/>
              <a:gd name="connsiteY7" fmla="*/ 592931 h 1250156"/>
              <a:gd name="connsiteX8" fmla="*/ 500062 w 1664494"/>
              <a:gd name="connsiteY8" fmla="*/ 892968 h 1250156"/>
              <a:gd name="connsiteX9" fmla="*/ 157162 w 1664494"/>
              <a:gd name="connsiteY9" fmla="*/ 1128712 h 1250156"/>
              <a:gd name="connsiteX10" fmla="*/ 0 w 1664494"/>
              <a:gd name="connsiteY10" fmla="*/ 1250156 h 1250156"/>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964406 w 1664494"/>
              <a:gd name="connsiteY6" fmla="*/ 278606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85036 w 1664494"/>
              <a:gd name="connsiteY9" fmla="*/ 1107115 h 1207294"/>
              <a:gd name="connsiteX10" fmla="*/ 0 w 1664494"/>
              <a:gd name="connsiteY10" fmla="*/ 1207294 h 1207294"/>
              <a:gd name="connsiteX0" fmla="*/ 0 w 1681916"/>
              <a:gd name="connsiteY0" fmla="*/ 1176577 h 1207294"/>
              <a:gd name="connsiteX1" fmla="*/ 1681916 w 1681916"/>
              <a:gd name="connsiteY1" fmla="*/ 1207294 h 1207294"/>
              <a:gd name="connsiteX2" fmla="*/ 1681916 w 1681916"/>
              <a:gd name="connsiteY2" fmla="*/ 0 h 1207294"/>
              <a:gd name="connsiteX3" fmla="*/ 1590630 w 1681916"/>
              <a:gd name="connsiteY3" fmla="*/ 114300 h 1207294"/>
              <a:gd name="connsiteX4" fmla="*/ 1523688 w 1681916"/>
              <a:gd name="connsiteY4" fmla="*/ 177912 h 1207294"/>
              <a:gd name="connsiteX5" fmla="*/ 1387081 w 1681916"/>
              <a:gd name="connsiteY5" fmla="*/ 318645 h 1207294"/>
              <a:gd name="connsiteX6" fmla="*/ 1239671 w 1681916"/>
              <a:gd name="connsiteY6" fmla="*/ 462903 h 1207294"/>
              <a:gd name="connsiteX7" fmla="*/ 984247 w 1681916"/>
              <a:gd name="connsiteY7" fmla="*/ 703650 h 1207294"/>
              <a:gd name="connsiteX8" fmla="*/ 590657 w 1681916"/>
              <a:gd name="connsiteY8" fmla="*/ 946981 h 1207294"/>
              <a:gd name="connsiteX9" fmla="*/ 202458 w 1681916"/>
              <a:gd name="connsiteY9" fmla="*/ 1107115 h 1207294"/>
              <a:gd name="connsiteX10" fmla="*/ 0 w 1681916"/>
              <a:gd name="connsiteY10" fmla="*/ 1176577 h 1207294"/>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92005 w 1671463"/>
              <a:gd name="connsiteY9" fmla="*/ 1107115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04896 w 1671463"/>
              <a:gd name="connsiteY9" fmla="*/ 1128380 h 1214382"/>
              <a:gd name="connsiteX10" fmla="*/ 0 w 1671463"/>
              <a:gd name="connsiteY10" fmla="*/ 1214382 h 12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463" h="1214382">
                <a:moveTo>
                  <a:pt x="0" y="1214382"/>
                </a:moveTo>
                <a:lnTo>
                  <a:pt x="1671463" y="1207294"/>
                </a:lnTo>
                <a:lnTo>
                  <a:pt x="1671463" y="0"/>
                </a:lnTo>
                <a:lnTo>
                  <a:pt x="1580177" y="114300"/>
                </a:lnTo>
                <a:lnTo>
                  <a:pt x="1513235" y="177912"/>
                </a:lnTo>
                <a:lnTo>
                  <a:pt x="1376628" y="318645"/>
                </a:lnTo>
                <a:lnTo>
                  <a:pt x="1229218" y="462903"/>
                </a:lnTo>
                <a:lnTo>
                  <a:pt x="973794" y="703650"/>
                </a:lnTo>
                <a:lnTo>
                  <a:pt x="580204" y="946981"/>
                </a:lnTo>
                <a:lnTo>
                  <a:pt x="104896" y="1128380"/>
                </a:lnTo>
                <a:lnTo>
                  <a:pt x="0" y="1214382"/>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245104" y="2961779"/>
            <a:ext cx="5642096" cy="646331"/>
          </a:xfrm>
          <a:prstGeom prst="rect">
            <a:avLst/>
          </a:prstGeom>
          <a:noFill/>
        </p:spPr>
        <p:txBody>
          <a:bodyPr wrap="square" rtlCol="0">
            <a:spAutoFit/>
          </a:bodyPr>
          <a:lstStyle/>
          <a:p>
            <a:r>
              <a:rPr lang="pt-PT" dirty="0" err="1" smtClean="0"/>
              <a:t>so</a:t>
            </a:r>
            <a:r>
              <a:rPr lang="pt-PT" dirty="0" smtClean="0"/>
              <a:t> </a:t>
            </a:r>
            <a:r>
              <a:rPr lang="pt-PT" dirty="0" err="1" smtClean="0"/>
              <a:t>if</a:t>
            </a:r>
            <a:r>
              <a:rPr lang="pt-PT" dirty="0" smtClean="0"/>
              <a:t> </a:t>
            </a:r>
            <a:r>
              <a:rPr lang="pt-PT" dirty="0" err="1" smtClean="0"/>
              <a:t>we</a:t>
            </a:r>
            <a:r>
              <a:rPr lang="pt-PT" dirty="0" smtClean="0"/>
              <a:t> </a:t>
            </a:r>
            <a:r>
              <a:rPr lang="pt-PT" dirty="0" err="1" smtClean="0"/>
              <a:t>had</a:t>
            </a:r>
            <a:r>
              <a:rPr lang="pt-PT" dirty="0" smtClean="0"/>
              <a:t> </a:t>
            </a:r>
            <a:r>
              <a:rPr lang="pt-PT" dirty="0" err="1" smtClean="0"/>
              <a:t>chosen</a:t>
            </a:r>
            <a:r>
              <a:rPr lang="pt-PT" dirty="0" smtClean="0"/>
              <a:t> a </a:t>
            </a:r>
            <a:r>
              <a:rPr lang="pt-PT" dirty="0" err="1" smtClean="0"/>
              <a:t>values</a:t>
            </a:r>
            <a:r>
              <a:rPr lang="pt-PT" dirty="0" smtClean="0"/>
              <a:t> </a:t>
            </a:r>
            <a:r>
              <a:rPr lang="pt-PT" dirty="0" err="1" smtClean="0"/>
              <a:t>left</a:t>
            </a:r>
            <a:r>
              <a:rPr lang="pt-PT" dirty="0" smtClean="0"/>
              <a:t> to 165, </a:t>
            </a:r>
            <a:r>
              <a:rPr lang="pt-PT" dirty="0" err="1" smtClean="0"/>
              <a:t>let’s</a:t>
            </a:r>
            <a:r>
              <a:rPr lang="pt-PT" dirty="0" smtClean="0"/>
              <a:t> </a:t>
            </a:r>
            <a:r>
              <a:rPr lang="pt-PT" dirty="0" err="1" smtClean="0"/>
              <a:t>say</a:t>
            </a:r>
            <a:r>
              <a:rPr lang="pt-PT" dirty="0" smtClean="0"/>
              <a:t> </a:t>
            </a:r>
            <a:r>
              <a:rPr lang="pt-PT" dirty="0" err="1" smtClean="0"/>
              <a:t>the</a:t>
            </a:r>
            <a:r>
              <a:rPr lang="pt-PT" dirty="0" smtClean="0"/>
              <a:t> </a:t>
            </a:r>
            <a:r>
              <a:rPr lang="pt-PT" dirty="0" err="1" smtClean="0"/>
              <a:t>one</a:t>
            </a:r>
            <a:r>
              <a:rPr lang="pt-PT" dirty="0" smtClean="0"/>
              <a:t> </a:t>
            </a:r>
            <a:r>
              <a:rPr lang="pt-PT" dirty="0" err="1" smtClean="0"/>
              <a:t>that</a:t>
            </a:r>
            <a:r>
              <a:rPr lang="pt-PT" dirty="0" smtClean="0"/>
              <a:t> </a:t>
            </a:r>
            <a:r>
              <a:rPr lang="pt-PT" dirty="0" err="1" smtClean="0"/>
              <a:t>represents</a:t>
            </a:r>
            <a:r>
              <a:rPr lang="pt-PT" dirty="0" smtClean="0"/>
              <a:t> </a:t>
            </a:r>
            <a:r>
              <a:rPr lang="pt-PT" dirty="0" smtClean="0">
                <a:solidFill>
                  <a:schemeClr val="accent1"/>
                </a:solidFill>
              </a:rPr>
              <a:t>25% </a:t>
            </a:r>
            <a:r>
              <a:rPr lang="pt-PT" dirty="0" err="1" smtClean="0"/>
              <a:t>of</a:t>
            </a:r>
            <a:r>
              <a:rPr lang="pt-PT" dirty="0" smtClean="0"/>
              <a:t> </a:t>
            </a:r>
            <a:r>
              <a:rPr lang="pt-PT" dirty="0" err="1" smtClean="0"/>
              <a:t>the</a:t>
            </a:r>
            <a:r>
              <a:rPr lang="pt-PT" dirty="0" smtClean="0"/>
              <a:t> </a:t>
            </a:r>
            <a:r>
              <a:rPr lang="pt-PT" dirty="0" err="1" smtClean="0"/>
              <a:t>region</a:t>
            </a:r>
            <a:r>
              <a:rPr lang="pt-PT" dirty="0" smtClean="0"/>
              <a:t> (assume </a:t>
            </a:r>
            <a:r>
              <a:rPr lang="pt-PT" dirty="0" err="1" smtClean="0"/>
              <a:t>it</a:t>
            </a:r>
            <a:r>
              <a:rPr lang="pt-PT" dirty="0" smtClean="0"/>
              <a:t> </a:t>
            </a:r>
            <a:r>
              <a:rPr lang="pt-PT" dirty="0" err="1" smtClean="0"/>
              <a:t>is</a:t>
            </a:r>
            <a:r>
              <a:rPr lang="pt-PT" dirty="0" smtClean="0"/>
              <a:t> </a:t>
            </a:r>
            <a:r>
              <a:rPr lang="pt-PT" dirty="0" smtClean="0">
                <a:solidFill>
                  <a:schemeClr val="accent1"/>
                </a:solidFill>
              </a:rPr>
              <a:t>158</a:t>
            </a:r>
            <a:r>
              <a:rPr lang="pt-PT" dirty="0" smtClean="0"/>
              <a:t>)</a:t>
            </a:r>
            <a:endParaRPr lang="pt-PT" dirty="0"/>
          </a:p>
        </p:txBody>
      </p:sp>
      <p:grpSp>
        <p:nvGrpSpPr>
          <p:cNvPr id="2" name="Group 1"/>
          <p:cNvGrpSpPr/>
          <p:nvPr/>
        </p:nvGrpSpPr>
        <p:grpSpPr>
          <a:xfrm>
            <a:off x="7973421" y="4397492"/>
            <a:ext cx="2644896" cy="1914267"/>
            <a:chOff x="7973421" y="4397492"/>
            <a:chExt cx="2644896" cy="1914267"/>
          </a:xfrm>
        </p:grpSpPr>
        <p:sp>
          <p:nvSpPr>
            <p:cNvPr id="44" name="Rectangle 43"/>
            <p:cNvSpPr/>
            <p:nvPr/>
          </p:nvSpPr>
          <p:spPr>
            <a:xfrm>
              <a:off x="8671257" y="5798126"/>
              <a:ext cx="1199240" cy="513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73421" y="5658386"/>
              <a:ext cx="588839" cy="268620"/>
            </a:xfrm>
            <a:prstGeom prst="rect">
              <a:avLst/>
            </a:prstGeom>
            <a:solidFill>
              <a:srgbClr val="00A9BE">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8699764" y="4397492"/>
              <a:ext cx="1918553" cy="1323439"/>
            </a:xfrm>
            <a:prstGeom prst="rect">
              <a:avLst/>
            </a:prstGeom>
            <a:noFill/>
          </p:spPr>
          <p:txBody>
            <a:bodyPr wrap="square" rtlCol="0">
              <a:spAutoFit/>
            </a:bodyPr>
            <a:lstStyle/>
            <a:p>
              <a:r>
                <a:rPr lang="pt-PT" sz="1600" dirty="0" err="1" smtClean="0"/>
                <a:t>The</a:t>
              </a:r>
              <a:r>
                <a:rPr lang="pt-PT" sz="1600" dirty="0" smtClean="0"/>
                <a:t> </a:t>
              </a:r>
              <a:r>
                <a:rPr lang="pt-PT" sz="1600" dirty="0" err="1" smtClean="0"/>
                <a:t>values</a:t>
              </a:r>
              <a:r>
                <a:rPr lang="pt-PT" sz="1600" dirty="0" smtClean="0"/>
                <a:t> in </a:t>
              </a:r>
              <a:r>
                <a:rPr lang="pt-PT" sz="1600" dirty="0" err="1" smtClean="0"/>
                <a:t>yy</a:t>
              </a:r>
              <a:r>
                <a:rPr lang="pt-PT" sz="1600" dirty="0" smtClean="0"/>
                <a:t> </a:t>
              </a:r>
              <a:r>
                <a:rPr lang="pt-PT" sz="1600" dirty="0" err="1" smtClean="0"/>
                <a:t>tell</a:t>
              </a:r>
              <a:r>
                <a:rPr lang="pt-PT" sz="1600" dirty="0" smtClean="0"/>
                <a:t> </a:t>
              </a:r>
              <a:r>
                <a:rPr lang="pt-PT" sz="1600" dirty="0" err="1" smtClean="0"/>
                <a:t>us</a:t>
              </a:r>
              <a:r>
                <a:rPr lang="pt-PT" sz="1600" dirty="0" smtClean="0"/>
                <a:t> </a:t>
              </a:r>
              <a:r>
                <a:rPr lang="pt-PT" sz="1600" dirty="0" err="1" smtClean="0"/>
                <a:t>how</a:t>
              </a:r>
              <a:r>
                <a:rPr lang="pt-PT" sz="1600" dirty="0" smtClean="0"/>
                <a:t> </a:t>
              </a:r>
              <a:r>
                <a:rPr lang="pt-PT" sz="1600" dirty="0" err="1" smtClean="0"/>
                <a:t>much</a:t>
              </a:r>
              <a:r>
                <a:rPr lang="pt-PT" sz="1600" dirty="0" smtClean="0"/>
                <a:t> </a:t>
              </a:r>
              <a:r>
                <a:rPr lang="pt-PT" sz="1600" dirty="0" err="1" smtClean="0"/>
                <a:t>of</a:t>
              </a:r>
              <a:r>
                <a:rPr lang="pt-PT" sz="1600" dirty="0" smtClean="0"/>
                <a:t> a </a:t>
              </a:r>
              <a:r>
                <a:rPr lang="pt-PT" sz="1600" dirty="0" err="1" smtClean="0"/>
                <a:t>distribution</a:t>
              </a:r>
              <a:r>
                <a:rPr lang="pt-PT" sz="1600" dirty="0" smtClean="0"/>
                <a:t> </a:t>
              </a:r>
              <a:r>
                <a:rPr lang="pt-PT" sz="1600" dirty="0" err="1" smtClean="0"/>
                <a:t>is</a:t>
              </a:r>
              <a:r>
                <a:rPr lang="pt-PT" sz="1600" dirty="0" smtClean="0"/>
                <a:t> to </a:t>
              </a:r>
              <a:r>
                <a:rPr lang="pt-PT" sz="1600" dirty="0" err="1" smtClean="0"/>
                <a:t>the</a:t>
              </a:r>
              <a:r>
                <a:rPr lang="pt-PT" sz="1600" dirty="0" smtClean="0"/>
                <a:t> </a:t>
              </a:r>
              <a:r>
                <a:rPr lang="pt-PT" sz="1600" dirty="0" err="1" smtClean="0"/>
                <a:t>left</a:t>
              </a:r>
              <a:r>
                <a:rPr lang="pt-PT" sz="1600" dirty="0" smtClean="0"/>
                <a:t> </a:t>
              </a:r>
              <a:r>
                <a:rPr lang="pt-PT" sz="1600" dirty="0" err="1" smtClean="0"/>
                <a:t>of</a:t>
              </a:r>
              <a:r>
                <a:rPr lang="pt-PT" sz="1600" dirty="0" smtClean="0"/>
                <a:t> a </a:t>
              </a:r>
              <a:r>
                <a:rPr lang="pt-PT" sz="1600" dirty="0" err="1" smtClean="0"/>
                <a:t>given</a:t>
              </a:r>
              <a:r>
                <a:rPr lang="pt-PT" sz="1600" dirty="0" smtClean="0"/>
                <a:t> </a:t>
              </a:r>
              <a:r>
                <a:rPr lang="pt-PT" sz="1600" dirty="0" err="1" smtClean="0"/>
                <a:t>xx</a:t>
              </a:r>
              <a:r>
                <a:rPr lang="pt-PT" sz="1600" dirty="0" smtClean="0"/>
                <a:t> </a:t>
              </a:r>
              <a:r>
                <a:rPr lang="pt-PT" sz="1600" dirty="0" err="1" smtClean="0"/>
                <a:t>value</a:t>
              </a:r>
              <a:endParaRPr lang="pt-PT" sz="1600" dirty="0">
                <a:solidFill>
                  <a:schemeClr val="accent1"/>
                </a:solidFill>
              </a:endParaRPr>
            </a:p>
          </p:txBody>
        </p:sp>
      </p:grpSp>
      <p:sp>
        <p:nvSpPr>
          <p:cNvPr id="42" name="TextBox 41"/>
          <p:cNvSpPr txBox="1"/>
          <p:nvPr/>
        </p:nvSpPr>
        <p:spPr>
          <a:xfrm>
            <a:off x="4419352" y="6270182"/>
            <a:ext cx="544857" cy="369332"/>
          </a:xfrm>
          <a:prstGeom prst="rect">
            <a:avLst/>
          </a:prstGeom>
          <a:noFill/>
        </p:spPr>
        <p:txBody>
          <a:bodyPr wrap="square" rtlCol="0">
            <a:spAutoFit/>
          </a:bodyPr>
          <a:lstStyle/>
          <a:p>
            <a:r>
              <a:rPr lang="en-US" dirty="0" smtClean="0"/>
              <a:t>158</a:t>
            </a:r>
            <a:endParaRPr lang="en-US" dirty="0"/>
          </a:p>
        </p:txBody>
      </p:sp>
      <p:sp>
        <p:nvSpPr>
          <p:cNvPr id="43" name="TextBox 42"/>
          <p:cNvSpPr txBox="1"/>
          <p:nvPr/>
        </p:nvSpPr>
        <p:spPr>
          <a:xfrm>
            <a:off x="9598068" y="6267102"/>
            <a:ext cx="544857" cy="369332"/>
          </a:xfrm>
          <a:prstGeom prst="rect">
            <a:avLst/>
          </a:prstGeom>
          <a:noFill/>
        </p:spPr>
        <p:txBody>
          <a:bodyPr wrap="square" rtlCol="0">
            <a:spAutoFit/>
          </a:bodyPr>
          <a:lstStyle/>
          <a:p>
            <a:r>
              <a:rPr lang="en-US" dirty="0" smtClean="0"/>
              <a:t>158</a:t>
            </a:r>
            <a:endParaRPr lang="en-US" dirty="0"/>
          </a:p>
        </p:txBody>
      </p:sp>
      <p:sp>
        <p:nvSpPr>
          <p:cNvPr id="47" name="TextBox 46"/>
          <p:cNvSpPr txBox="1"/>
          <p:nvPr/>
        </p:nvSpPr>
        <p:spPr>
          <a:xfrm>
            <a:off x="3727924" y="4940242"/>
            <a:ext cx="628986" cy="369332"/>
          </a:xfrm>
          <a:prstGeom prst="rect">
            <a:avLst/>
          </a:prstGeom>
          <a:solidFill>
            <a:srgbClr val="00A9BE">
              <a:alpha val="36863"/>
            </a:srgbClr>
          </a:solidFill>
        </p:spPr>
        <p:txBody>
          <a:bodyPr wrap="square" rtlCol="0">
            <a:spAutoFit/>
          </a:bodyPr>
          <a:lstStyle/>
          <a:p>
            <a:r>
              <a:rPr lang="en-US" dirty="0" smtClean="0"/>
              <a:t>0.25</a:t>
            </a:r>
            <a:endParaRPr lang="en-US" dirty="0"/>
          </a:p>
        </p:txBody>
      </p:sp>
      <p:cxnSp>
        <p:nvCxnSpPr>
          <p:cNvPr id="48" name="Straight Arrow Connector 47"/>
          <p:cNvCxnSpPr>
            <a:stCxn id="47" idx="2"/>
          </p:cNvCxnSpPr>
          <p:nvPr/>
        </p:nvCxnSpPr>
        <p:spPr>
          <a:xfrm>
            <a:off x="4042417" y="5309574"/>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9" name="Object 21"/>
          <p:cNvGraphicFramePr>
            <a:graphicFrameLocks noChangeAspect="1"/>
          </p:cNvGraphicFramePr>
          <p:nvPr>
            <p:extLst>
              <p:ext uri="{D42A27DB-BD31-4B8C-83A1-F6EECF244321}">
                <p14:modId xmlns:p14="http://schemas.microsoft.com/office/powerpoint/2010/main" val="4243013555"/>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2764" name="Equation" r:id="rId8" imgW="723600" imgH="228600" progId="Equation.3">
                  <p:embed/>
                </p:oleObj>
              </mc:Choice>
              <mc:Fallback>
                <p:oleObj name="Equation" r:id="rId8" imgW="723600" imgH="228600" progId="Equation.3">
                  <p:embed/>
                  <p:pic>
                    <p:nvPicPr>
                      <p:cNvPr id="12"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Rectangle 49"/>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spTree>
    <p:extLst>
      <p:ext uri="{BB962C8B-B14F-4D97-AF65-F5344CB8AC3E}">
        <p14:creationId xmlns:p14="http://schemas.microsoft.com/office/powerpoint/2010/main" val="26992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3783"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3784"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7" cstate="print"/>
          <a:srcRect l="32759" t="41747" r="37011" b="35632"/>
          <a:stretch>
            <a:fillRect/>
          </a:stretch>
        </p:blipFill>
        <p:spPr bwMode="auto">
          <a:xfrm>
            <a:off x="1229721" y="3184636"/>
            <a:ext cx="2112580" cy="988013"/>
          </a:xfrm>
          <a:prstGeom prst="rect">
            <a:avLst/>
          </a:prstGeom>
          <a:noFill/>
          <a:ln w="9525">
            <a:noFill/>
            <a:miter lim="800000"/>
            <a:headEnd/>
            <a:tailEnd/>
          </a:ln>
        </p:spPr>
      </p:pic>
      <p:sp>
        <p:nvSpPr>
          <p:cNvPr id="11" name="Rectangle 10"/>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69571" y="4314316"/>
            <a:ext cx="3301139" cy="2007031"/>
          </a:xfrm>
          <a:custGeom>
            <a:avLst/>
            <a:gdLst>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573078 w 3301139"/>
              <a:gd name="connsiteY6" fmla="*/ 914400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206 h 2007206"/>
              <a:gd name="connsiteX1" fmla="*/ 286719 w 3301139"/>
              <a:gd name="connsiteY1" fmla="*/ 1976209 h 2007206"/>
              <a:gd name="connsiteX2" fmla="*/ 695607 w 3301139"/>
              <a:gd name="connsiteY2" fmla="*/ 1866510 h 2007206"/>
              <a:gd name="connsiteX3" fmla="*/ 895270 w 3301139"/>
              <a:gd name="connsiteY3" fmla="*/ 1772914 h 2007206"/>
              <a:gd name="connsiteX4" fmla="*/ 1081855 w 3301139"/>
              <a:gd name="connsiteY4" fmla="*/ 1630403 h 2007206"/>
              <a:gd name="connsiteX5" fmla="*/ 1336365 w 3301139"/>
              <a:gd name="connsiteY5" fmla="*/ 1365721 h 2007206"/>
              <a:gd name="connsiteX6" fmla="*/ 1723096 w 3301139"/>
              <a:gd name="connsiteY6" fmla="*/ 943150 h 2007206"/>
              <a:gd name="connsiteX7" fmla="*/ 2025314 w 3301139"/>
              <a:gd name="connsiteY7" fmla="*/ 634879 h 2007206"/>
              <a:gd name="connsiteX8" fmla="*/ 2360343 w 3301139"/>
              <a:gd name="connsiteY8" fmla="*/ 281445 h 2007206"/>
              <a:gd name="connsiteX9" fmla="*/ 2594634 w 3301139"/>
              <a:gd name="connsiteY9" fmla="*/ 192572 h 2007206"/>
              <a:gd name="connsiteX10" fmla="*/ 2847329 w 3301139"/>
              <a:gd name="connsiteY10" fmla="*/ 110964 h 2007206"/>
              <a:gd name="connsiteX11" fmla="*/ 2991173 w 3301139"/>
              <a:gd name="connsiteY11" fmla="*/ 15673 h 2007206"/>
              <a:gd name="connsiteX12" fmla="*/ 3301139 w 3301139"/>
              <a:gd name="connsiteY12" fmla="*/ 175 h 2007206"/>
              <a:gd name="connsiteX13" fmla="*/ 3301139 w 3301139"/>
              <a:gd name="connsiteY13" fmla="*/ 175 h 2007206"/>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8999 w 3301139"/>
              <a:gd name="connsiteY4" fmla="*/ 1587365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139" h="2007031">
                <a:moveTo>
                  <a:pt x="0" y="2007031"/>
                </a:moveTo>
                <a:cubicBezTo>
                  <a:pt x="87178" y="2004448"/>
                  <a:pt x="181500" y="1998293"/>
                  <a:pt x="286719" y="1976034"/>
                </a:cubicBezTo>
                <a:cubicBezTo>
                  <a:pt x="391938" y="1953775"/>
                  <a:pt x="532270" y="1910933"/>
                  <a:pt x="631314" y="1873479"/>
                </a:cubicBezTo>
                <a:cubicBezTo>
                  <a:pt x="730358" y="1836025"/>
                  <a:pt x="804701" y="1798994"/>
                  <a:pt x="880982" y="1751308"/>
                </a:cubicBezTo>
                <a:cubicBezTo>
                  <a:pt x="957263" y="1703622"/>
                  <a:pt x="1013102" y="1651659"/>
                  <a:pt x="1088999" y="1587365"/>
                </a:cubicBezTo>
                <a:cubicBezTo>
                  <a:pt x="1164896" y="1523071"/>
                  <a:pt x="1230682" y="1472944"/>
                  <a:pt x="1336365" y="1365546"/>
                </a:cubicBezTo>
                <a:cubicBezTo>
                  <a:pt x="1442048" y="1258148"/>
                  <a:pt x="1608271" y="1064782"/>
                  <a:pt x="1723096" y="942975"/>
                </a:cubicBezTo>
                <a:cubicBezTo>
                  <a:pt x="1837921" y="821168"/>
                  <a:pt x="1919106" y="731891"/>
                  <a:pt x="2025314" y="634704"/>
                </a:cubicBezTo>
                <a:cubicBezTo>
                  <a:pt x="2131522" y="537517"/>
                  <a:pt x="2265456" y="433569"/>
                  <a:pt x="2360343" y="359851"/>
                </a:cubicBezTo>
                <a:cubicBezTo>
                  <a:pt x="2455230" y="286133"/>
                  <a:pt x="2513470" y="233907"/>
                  <a:pt x="2594634" y="192397"/>
                </a:cubicBezTo>
                <a:cubicBezTo>
                  <a:pt x="2675798" y="150887"/>
                  <a:pt x="2766952" y="136700"/>
                  <a:pt x="2847329" y="110789"/>
                </a:cubicBezTo>
                <a:cubicBezTo>
                  <a:pt x="2927706" y="84878"/>
                  <a:pt x="3001263" y="55394"/>
                  <a:pt x="3076898" y="36929"/>
                </a:cubicBezTo>
                <a:cubicBezTo>
                  <a:pt x="3152533" y="18464"/>
                  <a:pt x="3263766" y="6155"/>
                  <a:pt x="3301139" y="0"/>
                </a:cubicBezTo>
                <a:lnTo>
                  <a:pt x="3301139"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38893" y="6440058"/>
            <a:ext cx="544857" cy="369332"/>
          </a:xfrm>
          <a:prstGeom prst="rect">
            <a:avLst/>
          </a:prstGeom>
          <a:noFill/>
        </p:spPr>
        <p:txBody>
          <a:bodyPr wrap="square" rtlCol="0">
            <a:spAutoFit/>
          </a:bodyPr>
          <a:lstStyle/>
          <a:p>
            <a:r>
              <a:rPr lang="en-US" dirty="0" smtClean="0"/>
              <a:t>140</a:t>
            </a:r>
            <a:endParaRPr lang="en-US" dirty="0"/>
          </a:p>
        </p:txBody>
      </p:sp>
      <p:sp>
        <p:nvSpPr>
          <p:cNvPr id="21" name="TextBox 20"/>
          <p:cNvSpPr txBox="1"/>
          <p:nvPr/>
        </p:nvSpPr>
        <p:spPr>
          <a:xfrm>
            <a:off x="4975891" y="6408439"/>
            <a:ext cx="544857" cy="369332"/>
          </a:xfrm>
          <a:prstGeom prst="rect">
            <a:avLst/>
          </a:prstGeom>
          <a:noFill/>
        </p:spPr>
        <p:txBody>
          <a:bodyPr wrap="square" rtlCol="0">
            <a:spAutoFit/>
          </a:bodyPr>
          <a:lstStyle/>
          <a:p>
            <a:r>
              <a:rPr lang="en-US" dirty="0" smtClean="0"/>
              <a:t>165</a:t>
            </a:r>
            <a:endParaRPr lang="en-US" dirty="0"/>
          </a:p>
        </p:txBody>
      </p:sp>
      <p:sp>
        <p:nvSpPr>
          <p:cNvPr id="22" name="TextBox 21"/>
          <p:cNvSpPr txBox="1"/>
          <p:nvPr/>
        </p:nvSpPr>
        <p:spPr>
          <a:xfrm>
            <a:off x="6645834" y="6408439"/>
            <a:ext cx="544857" cy="369332"/>
          </a:xfrm>
          <a:prstGeom prst="rect">
            <a:avLst/>
          </a:prstGeom>
          <a:noFill/>
        </p:spPr>
        <p:txBody>
          <a:bodyPr wrap="square" rtlCol="0">
            <a:spAutoFit/>
          </a:bodyPr>
          <a:lstStyle/>
          <a:p>
            <a:r>
              <a:rPr lang="en-US" dirty="0" smtClean="0"/>
              <a:t>190</a:t>
            </a:r>
            <a:endParaRPr lang="en-US" dirty="0"/>
          </a:p>
        </p:txBody>
      </p:sp>
      <p:sp>
        <p:nvSpPr>
          <p:cNvPr id="23" name="TextBox 22"/>
          <p:cNvSpPr txBox="1"/>
          <p:nvPr/>
        </p:nvSpPr>
        <p:spPr>
          <a:xfrm>
            <a:off x="8403517" y="6440058"/>
            <a:ext cx="544857" cy="369332"/>
          </a:xfrm>
          <a:prstGeom prst="rect">
            <a:avLst/>
          </a:prstGeom>
          <a:noFill/>
        </p:spPr>
        <p:txBody>
          <a:bodyPr wrap="square" rtlCol="0">
            <a:spAutoFit/>
          </a:bodyPr>
          <a:lstStyle/>
          <a:p>
            <a:r>
              <a:rPr lang="en-US" dirty="0" smtClean="0"/>
              <a:t>140</a:t>
            </a:r>
            <a:endParaRPr lang="en-US" dirty="0"/>
          </a:p>
        </p:txBody>
      </p:sp>
      <p:sp>
        <p:nvSpPr>
          <p:cNvPr id="24" name="TextBox 23"/>
          <p:cNvSpPr txBox="1"/>
          <p:nvPr/>
        </p:nvSpPr>
        <p:spPr>
          <a:xfrm>
            <a:off x="10073460" y="6416979"/>
            <a:ext cx="544857" cy="369332"/>
          </a:xfrm>
          <a:prstGeom prst="rect">
            <a:avLst/>
          </a:prstGeom>
          <a:noFill/>
        </p:spPr>
        <p:txBody>
          <a:bodyPr wrap="square" rtlCol="0">
            <a:spAutoFit/>
          </a:bodyPr>
          <a:lstStyle/>
          <a:p>
            <a:r>
              <a:rPr lang="en-US" dirty="0" smtClean="0"/>
              <a:t>165</a:t>
            </a:r>
            <a:endParaRPr lang="en-US" dirty="0"/>
          </a:p>
        </p:txBody>
      </p:sp>
      <p:sp>
        <p:nvSpPr>
          <p:cNvPr id="25" name="TextBox 24"/>
          <p:cNvSpPr txBox="1"/>
          <p:nvPr/>
        </p:nvSpPr>
        <p:spPr>
          <a:xfrm>
            <a:off x="11610458" y="6408439"/>
            <a:ext cx="544857" cy="369332"/>
          </a:xfrm>
          <a:prstGeom prst="rect">
            <a:avLst/>
          </a:prstGeom>
          <a:noFill/>
        </p:spPr>
        <p:txBody>
          <a:bodyPr wrap="square" rtlCol="0">
            <a:spAutoFit/>
          </a:bodyPr>
          <a:lstStyle/>
          <a:p>
            <a:r>
              <a:rPr lang="en-US" dirty="0" smtClean="0"/>
              <a:t>190</a:t>
            </a:r>
            <a:endParaRPr lang="en-US" dirty="0"/>
          </a:p>
        </p:txBody>
      </p:sp>
      <p:sp>
        <p:nvSpPr>
          <p:cNvPr id="27" name="TextBox 26"/>
          <p:cNvSpPr txBox="1"/>
          <p:nvPr/>
        </p:nvSpPr>
        <p:spPr>
          <a:xfrm>
            <a:off x="2819813" y="6039416"/>
            <a:ext cx="670191" cy="369332"/>
          </a:xfrm>
          <a:prstGeom prst="rect">
            <a:avLst/>
          </a:prstGeom>
          <a:noFill/>
        </p:spPr>
        <p:txBody>
          <a:bodyPr wrap="square" rtlCol="0">
            <a:spAutoFit/>
          </a:bodyPr>
          <a:lstStyle/>
          <a:p>
            <a:pPr algn="r"/>
            <a:r>
              <a:rPr lang="en-US" dirty="0" smtClean="0"/>
              <a:t>0</a:t>
            </a:r>
            <a:endParaRPr lang="en-US" dirty="0"/>
          </a:p>
        </p:txBody>
      </p:sp>
      <p:sp>
        <p:nvSpPr>
          <p:cNvPr id="28" name="TextBox 27"/>
          <p:cNvSpPr txBox="1"/>
          <p:nvPr/>
        </p:nvSpPr>
        <p:spPr>
          <a:xfrm>
            <a:off x="2899629" y="5642531"/>
            <a:ext cx="668220" cy="369332"/>
          </a:xfrm>
          <a:prstGeom prst="rect">
            <a:avLst/>
          </a:prstGeom>
          <a:noFill/>
        </p:spPr>
        <p:txBody>
          <a:bodyPr wrap="square" rtlCol="0">
            <a:spAutoFit/>
          </a:bodyPr>
          <a:lstStyle/>
          <a:p>
            <a:r>
              <a:rPr lang="en-US" dirty="0" smtClean="0"/>
              <a:t>0.01</a:t>
            </a:r>
            <a:endParaRPr lang="en-US" dirty="0"/>
          </a:p>
        </p:txBody>
      </p:sp>
      <p:sp>
        <p:nvSpPr>
          <p:cNvPr id="29" name="TextBox 28"/>
          <p:cNvSpPr txBox="1"/>
          <p:nvPr/>
        </p:nvSpPr>
        <p:spPr>
          <a:xfrm>
            <a:off x="2900603" y="5248885"/>
            <a:ext cx="668220" cy="369332"/>
          </a:xfrm>
          <a:prstGeom prst="rect">
            <a:avLst/>
          </a:prstGeom>
          <a:noFill/>
        </p:spPr>
        <p:txBody>
          <a:bodyPr wrap="square" rtlCol="0">
            <a:spAutoFit/>
          </a:bodyPr>
          <a:lstStyle/>
          <a:p>
            <a:r>
              <a:rPr lang="en-US" dirty="0" smtClean="0"/>
              <a:t>0.02</a:t>
            </a:r>
            <a:endParaRPr lang="en-US" dirty="0"/>
          </a:p>
        </p:txBody>
      </p:sp>
      <p:sp>
        <p:nvSpPr>
          <p:cNvPr id="30" name="TextBox 29"/>
          <p:cNvSpPr txBox="1"/>
          <p:nvPr/>
        </p:nvSpPr>
        <p:spPr>
          <a:xfrm>
            <a:off x="2912205" y="4866626"/>
            <a:ext cx="668220" cy="369332"/>
          </a:xfrm>
          <a:prstGeom prst="rect">
            <a:avLst/>
          </a:prstGeom>
          <a:noFill/>
        </p:spPr>
        <p:txBody>
          <a:bodyPr wrap="square" rtlCol="0">
            <a:spAutoFit/>
          </a:bodyPr>
          <a:lstStyle/>
          <a:p>
            <a:r>
              <a:rPr lang="en-US" dirty="0" smtClean="0"/>
              <a:t>0.03</a:t>
            </a:r>
            <a:endParaRPr lang="en-US" dirty="0"/>
          </a:p>
        </p:txBody>
      </p:sp>
      <p:sp>
        <p:nvSpPr>
          <p:cNvPr id="31" name="TextBox 30"/>
          <p:cNvSpPr txBox="1"/>
          <p:nvPr/>
        </p:nvSpPr>
        <p:spPr>
          <a:xfrm>
            <a:off x="2900603" y="4445082"/>
            <a:ext cx="668220" cy="369332"/>
          </a:xfrm>
          <a:prstGeom prst="rect">
            <a:avLst/>
          </a:prstGeom>
          <a:noFill/>
        </p:spPr>
        <p:txBody>
          <a:bodyPr wrap="square" rtlCol="0">
            <a:spAutoFit/>
          </a:bodyPr>
          <a:lstStyle/>
          <a:p>
            <a:r>
              <a:rPr lang="en-US" dirty="0" smtClean="0"/>
              <a:t>0.04</a:t>
            </a:r>
            <a:endParaRPr lang="en-US" dirty="0"/>
          </a:p>
        </p:txBody>
      </p:sp>
      <p:sp>
        <p:nvSpPr>
          <p:cNvPr id="32" name="TextBox 31"/>
          <p:cNvSpPr txBox="1"/>
          <p:nvPr/>
        </p:nvSpPr>
        <p:spPr>
          <a:xfrm>
            <a:off x="2912205" y="4024714"/>
            <a:ext cx="668220" cy="369332"/>
          </a:xfrm>
          <a:prstGeom prst="rect">
            <a:avLst/>
          </a:prstGeom>
          <a:noFill/>
        </p:spPr>
        <p:txBody>
          <a:bodyPr wrap="square" rtlCol="0">
            <a:spAutoFit/>
          </a:bodyPr>
          <a:lstStyle/>
          <a:p>
            <a:r>
              <a:rPr lang="en-US" dirty="0" smtClean="0"/>
              <a:t>0.05</a:t>
            </a:r>
            <a:endParaRPr lang="en-US" dirty="0"/>
          </a:p>
        </p:txBody>
      </p:sp>
      <p:sp>
        <p:nvSpPr>
          <p:cNvPr id="33" name="TextBox 32"/>
          <p:cNvSpPr txBox="1"/>
          <p:nvPr/>
        </p:nvSpPr>
        <p:spPr>
          <a:xfrm>
            <a:off x="7985316" y="4082867"/>
            <a:ext cx="668220" cy="369332"/>
          </a:xfrm>
          <a:prstGeom prst="rect">
            <a:avLst/>
          </a:prstGeom>
          <a:noFill/>
        </p:spPr>
        <p:txBody>
          <a:bodyPr wrap="square" rtlCol="0">
            <a:spAutoFit/>
          </a:bodyPr>
          <a:lstStyle/>
          <a:p>
            <a:r>
              <a:rPr lang="en-US" dirty="0" smtClean="0"/>
              <a:t>      1</a:t>
            </a:r>
            <a:endParaRPr lang="en-US" dirty="0"/>
          </a:p>
        </p:txBody>
      </p:sp>
      <p:sp>
        <p:nvSpPr>
          <p:cNvPr id="34" name="TextBox 33"/>
          <p:cNvSpPr txBox="1"/>
          <p:nvPr/>
        </p:nvSpPr>
        <p:spPr>
          <a:xfrm>
            <a:off x="7981969" y="4570910"/>
            <a:ext cx="668220" cy="369332"/>
          </a:xfrm>
          <a:prstGeom prst="rect">
            <a:avLst/>
          </a:prstGeom>
          <a:noFill/>
        </p:spPr>
        <p:txBody>
          <a:bodyPr wrap="square" rtlCol="0">
            <a:spAutoFit/>
          </a:bodyPr>
          <a:lstStyle/>
          <a:p>
            <a:r>
              <a:rPr lang="en-US" dirty="0" smtClean="0"/>
              <a:t>0.75</a:t>
            </a:r>
            <a:endParaRPr lang="en-US" dirty="0"/>
          </a:p>
        </p:txBody>
      </p:sp>
      <p:sp>
        <p:nvSpPr>
          <p:cNvPr id="35" name="TextBox 34"/>
          <p:cNvSpPr txBox="1"/>
          <p:nvPr/>
        </p:nvSpPr>
        <p:spPr>
          <a:xfrm>
            <a:off x="7978103" y="5107648"/>
            <a:ext cx="668220" cy="369332"/>
          </a:xfrm>
          <a:prstGeom prst="rect">
            <a:avLst/>
          </a:prstGeom>
          <a:noFill/>
        </p:spPr>
        <p:txBody>
          <a:bodyPr wrap="square" rtlCol="0">
            <a:spAutoFit/>
          </a:bodyPr>
          <a:lstStyle/>
          <a:p>
            <a:r>
              <a:rPr lang="en-US" dirty="0" smtClean="0"/>
              <a:t>  0.5</a:t>
            </a:r>
            <a:endParaRPr lang="en-US" dirty="0"/>
          </a:p>
        </p:txBody>
      </p:sp>
      <p:sp>
        <p:nvSpPr>
          <p:cNvPr id="36" name="TextBox 35"/>
          <p:cNvSpPr txBox="1"/>
          <p:nvPr/>
        </p:nvSpPr>
        <p:spPr>
          <a:xfrm>
            <a:off x="7978103" y="5612087"/>
            <a:ext cx="668220" cy="369332"/>
          </a:xfrm>
          <a:prstGeom prst="rect">
            <a:avLst/>
          </a:prstGeom>
          <a:noFill/>
        </p:spPr>
        <p:txBody>
          <a:bodyPr wrap="square" rtlCol="0">
            <a:spAutoFit/>
          </a:bodyPr>
          <a:lstStyle/>
          <a:p>
            <a:r>
              <a:rPr lang="en-US" dirty="0" smtClean="0"/>
              <a:t>0.25</a:t>
            </a:r>
            <a:endParaRPr lang="en-US" dirty="0"/>
          </a:p>
        </p:txBody>
      </p:sp>
      <p:sp>
        <p:nvSpPr>
          <p:cNvPr id="37" name="TextBox 36"/>
          <p:cNvSpPr txBox="1"/>
          <p:nvPr/>
        </p:nvSpPr>
        <p:spPr>
          <a:xfrm>
            <a:off x="7898722" y="6098023"/>
            <a:ext cx="668220" cy="369332"/>
          </a:xfrm>
          <a:prstGeom prst="rect">
            <a:avLst/>
          </a:prstGeom>
          <a:noFill/>
        </p:spPr>
        <p:txBody>
          <a:bodyPr wrap="square" rtlCol="0">
            <a:spAutoFit/>
          </a:bodyPr>
          <a:lstStyle/>
          <a:p>
            <a:pPr algn="r"/>
            <a:r>
              <a:rPr lang="en-US" dirty="0" smtClean="0"/>
              <a:t>0</a:t>
            </a:r>
            <a:endParaRPr lang="en-US" dirty="0"/>
          </a:p>
        </p:txBody>
      </p:sp>
      <p:sp>
        <p:nvSpPr>
          <p:cNvPr id="17" name="Rectangle 16"/>
          <p:cNvSpPr/>
          <p:nvPr/>
        </p:nvSpPr>
        <p:spPr>
          <a:xfrm>
            <a:off x="8666987" y="4286486"/>
            <a:ext cx="3299041"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39" name="Rectangle 38"/>
          <p:cNvSpPr/>
          <p:nvPr/>
        </p:nvSpPr>
        <p:spPr>
          <a:xfrm>
            <a:off x="8597352" y="3867423"/>
            <a:ext cx="3454154" cy="430887"/>
          </a:xfrm>
          <a:prstGeom prst="rect">
            <a:avLst/>
          </a:prstGeom>
        </p:spPr>
        <p:txBody>
          <a:bodyPr wrap="square">
            <a:spAutoFit/>
          </a:bodyPr>
          <a:lstStyle/>
          <a:p>
            <a:pPr algn="ctr"/>
            <a:r>
              <a:rPr lang="pt-PT" sz="2200" dirty="0" err="1" smtClean="0"/>
              <a:t>Cumulative</a:t>
            </a:r>
            <a:r>
              <a:rPr lang="pt-PT" sz="2200" dirty="0" smtClean="0"/>
              <a:t> </a:t>
            </a:r>
            <a:r>
              <a:rPr lang="pt-PT" sz="2200" dirty="0" err="1" smtClean="0"/>
              <a:t>probability</a:t>
            </a:r>
            <a:endParaRPr lang="pt-PT" sz="2200" dirty="0"/>
          </a:p>
        </p:txBody>
      </p:sp>
      <p:sp>
        <p:nvSpPr>
          <p:cNvPr id="47" name="TextBox 46"/>
          <p:cNvSpPr txBox="1"/>
          <p:nvPr/>
        </p:nvSpPr>
        <p:spPr>
          <a:xfrm>
            <a:off x="6245104" y="2961779"/>
            <a:ext cx="5642096" cy="646331"/>
          </a:xfrm>
          <a:prstGeom prst="rect">
            <a:avLst/>
          </a:prstGeom>
          <a:noFill/>
        </p:spPr>
        <p:txBody>
          <a:bodyPr wrap="square" rtlCol="0">
            <a:spAutoFit/>
          </a:bodyPr>
          <a:lstStyle/>
          <a:p>
            <a:r>
              <a:rPr lang="pt-PT" dirty="0" err="1" smtClean="0"/>
              <a:t>If</a:t>
            </a:r>
            <a:r>
              <a:rPr lang="pt-PT" dirty="0" smtClean="0"/>
              <a:t> </a:t>
            </a:r>
            <a:r>
              <a:rPr lang="pt-PT" dirty="0" err="1" smtClean="0"/>
              <a:t>probabilities</a:t>
            </a:r>
            <a:r>
              <a:rPr lang="pt-PT" dirty="0" smtClean="0"/>
              <a:t> are </a:t>
            </a:r>
            <a:r>
              <a:rPr lang="pt-PT" b="1" dirty="0" smtClean="0">
                <a:solidFill>
                  <a:schemeClr val="accent1"/>
                </a:solidFill>
              </a:rPr>
              <a:t>AREAS </a:t>
            </a:r>
            <a:r>
              <a:rPr lang="pt-PT" dirty="0" smtClean="0"/>
              <a:t>to move </a:t>
            </a:r>
            <a:r>
              <a:rPr lang="pt-PT" dirty="0" err="1" smtClean="0"/>
              <a:t>from</a:t>
            </a:r>
            <a:r>
              <a:rPr lang="pt-PT" dirty="0" smtClean="0"/>
              <a:t> </a:t>
            </a:r>
            <a:r>
              <a:rPr lang="pt-PT" dirty="0" err="1" smtClean="0"/>
              <a:t>the</a:t>
            </a:r>
            <a:r>
              <a:rPr lang="pt-PT" dirty="0" smtClean="0"/>
              <a:t> </a:t>
            </a:r>
            <a:r>
              <a:rPr lang="pt-PT" dirty="0" err="1" smtClean="0"/>
              <a:t>probability</a:t>
            </a:r>
            <a:r>
              <a:rPr lang="pt-PT" dirty="0" smtClean="0"/>
              <a:t> </a:t>
            </a:r>
            <a:r>
              <a:rPr lang="pt-PT" dirty="0" err="1" smtClean="0"/>
              <a:t>density</a:t>
            </a:r>
            <a:r>
              <a:rPr lang="pt-PT" dirty="0" smtClean="0"/>
              <a:t> to </a:t>
            </a:r>
            <a:r>
              <a:rPr lang="pt-PT" dirty="0" err="1" smtClean="0"/>
              <a:t>the</a:t>
            </a:r>
            <a:r>
              <a:rPr lang="pt-PT" dirty="0" smtClean="0"/>
              <a:t> </a:t>
            </a:r>
            <a:r>
              <a:rPr lang="pt-PT" dirty="0" err="1" smtClean="0"/>
              <a:t>cumulative</a:t>
            </a:r>
            <a:r>
              <a:rPr lang="pt-PT" dirty="0" smtClean="0"/>
              <a:t> </a:t>
            </a:r>
            <a:r>
              <a:rPr lang="pt-PT" dirty="0" err="1" smtClean="0"/>
              <a:t>probability</a:t>
            </a:r>
            <a:r>
              <a:rPr lang="pt-PT" dirty="0" smtClean="0"/>
              <a:t>, </a:t>
            </a:r>
            <a:r>
              <a:rPr lang="pt-PT" dirty="0" err="1" smtClean="0"/>
              <a:t>we</a:t>
            </a:r>
            <a:r>
              <a:rPr lang="pt-PT" dirty="0" smtClean="0"/>
              <a:t> </a:t>
            </a:r>
            <a:r>
              <a:rPr lang="pt-PT" dirty="0" err="1" smtClean="0"/>
              <a:t>need</a:t>
            </a:r>
            <a:r>
              <a:rPr lang="pt-PT" dirty="0" smtClean="0"/>
              <a:t> to… </a:t>
            </a:r>
            <a:endParaRPr lang="pt-PT" dirty="0"/>
          </a:p>
        </p:txBody>
      </p:sp>
      <p:cxnSp>
        <p:nvCxnSpPr>
          <p:cNvPr id="48" name="Straight Connector 47"/>
          <p:cNvCxnSpPr/>
          <p:nvPr/>
        </p:nvCxnSpPr>
        <p:spPr>
          <a:xfrm>
            <a:off x="10349249" y="6314218"/>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26" name="Group 25"/>
          <p:cNvGrpSpPr/>
          <p:nvPr/>
        </p:nvGrpSpPr>
        <p:grpSpPr>
          <a:xfrm>
            <a:off x="3602868" y="4659077"/>
            <a:ext cx="7212277" cy="2031986"/>
            <a:chOff x="3602868" y="4659077"/>
            <a:chExt cx="7212277" cy="2031986"/>
          </a:xfrm>
        </p:grpSpPr>
        <p:sp>
          <p:nvSpPr>
            <p:cNvPr id="44" name="Rectangle 43"/>
            <p:cNvSpPr/>
            <p:nvPr/>
          </p:nvSpPr>
          <p:spPr>
            <a:xfrm>
              <a:off x="8671256" y="5003975"/>
              <a:ext cx="1973621" cy="13077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602868" y="4659077"/>
              <a:ext cx="1986056" cy="161308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64494"/>
                <a:gd name="connsiteY0" fmla="*/ 1550194 h 1550194"/>
                <a:gd name="connsiteX1" fmla="*/ 1664494 w 1664494"/>
                <a:gd name="connsiteY1" fmla="*/ 1550194 h 1550194"/>
                <a:gd name="connsiteX2" fmla="*/ 1664494 w 1664494"/>
                <a:gd name="connsiteY2" fmla="*/ 342900 h 1550194"/>
                <a:gd name="connsiteX3" fmla="*/ 1457325 w 1664494"/>
                <a:gd name="connsiteY3" fmla="*/ 0 h 1550194"/>
                <a:gd name="connsiteX4" fmla="*/ 1321594 w 1664494"/>
                <a:gd name="connsiteY4" fmla="*/ 128588 h 1550194"/>
                <a:gd name="connsiteX5" fmla="*/ 1150144 w 1664494"/>
                <a:gd name="connsiteY5" fmla="*/ 300038 h 1550194"/>
                <a:gd name="connsiteX6" fmla="*/ 964406 w 1664494"/>
                <a:gd name="connsiteY6" fmla="*/ 621506 h 1550194"/>
                <a:gd name="connsiteX7" fmla="*/ 778669 w 1664494"/>
                <a:gd name="connsiteY7" fmla="*/ 892969 h 1550194"/>
                <a:gd name="connsiteX8" fmla="*/ 500062 w 1664494"/>
                <a:gd name="connsiteY8" fmla="*/ 1193006 h 1550194"/>
                <a:gd name="connsiteX9" fmla="*/ 157162 w 1664494"/>
                <a:gd name="connsiteY9" fmla="*/ 1428750 h 1550194"/>
                <a:gd name="connsiteX10" fmla="*/ 0 w 1664494"/>
                <a:gd name="connsiteY10" fmla="*/ 1550194 h 1550194"/>
                <a:gd name="connsiteX0" fmla="*/ 0 w 1664494"/>
                <a:gd name="connsiteY0" fmla="*/ 1421606 h 1421606"/>
                <a:gd name="connsiteX1" fmla="*/ 1664494 w 1664494"/>
                <a:gd name="connsiteY1" fmla="*/ 1421606 h 1421606"/>
                <a:gd name="connsiteX2" fmla="*/ 1664494 w 1664494"/>
                <a:gd name="connsiteY2" fmla="*/ 214312 h 1421606"/>
                <a:gd name="connsiteX3" fmla="*/ 1573208 w 1664494"/>
                <a:gd name="connsiteY3" fmla="*/ 328612 h 1421606"/>
                <a:gd name="connsiteX4" fmla="*/ 1321594 w 1664494"/>
                <a:gd name="connsiteY4" fmla="*/ 0 h 1421606"/>
                <a:gd name="connsiteX5" fmla="*/ 1150144 w 1664494"/>
                <a:gd name="connsiteY5" fmla="*/ 171450 h 1421606"/>
                <a:gd name="connsiteX6" fmla="*/ 964406 w 1664494"/>
                <a:gd name="connsiteY6" fmla="*/ 492918 h 1421606"/>
                <a:gd name="connsiteX7" fmla="*/ 778669 w 1664494"/>
                <a:gd name="connsiteY7" fmla="*/ 764381 h 1421606"/>
                <a:gd name="connsiteX8" fmla="*/ 500062 w 1664494"/>
                <a:gd name="connsiteY8" fmla="*/ 1064418 h 1421606"/>
                <a:gd name="connsiteX9" fmla="*/ 157162 w 1664494"/>
                <a:gd name="connsiteY9" fmla="*/ 1300162 h 1421606"/>
                <a:gd name="connsiteX10" fmla="*/ 0 w 1664494"/>
                <a:gd name="connsiteY10" fmla="*/ 1421606 h 1421606"/>
                <a:gd name="connsiteX0" fmla="*/ 0 w 1664494"/>
                <a:gd name="connsiteY0" fmla="*/ 1250156 h 1250156"/>
                <a:gd name="connsiteX1" fmla="*/ 1664494 w 1664494"/>
                <a:gd name="connsiteY1" fmla="*/ 1250156 h 1250156"/>
                <a:gd name="connsiteX2" fmla="*/ 1664494 w 1664494"/>
                <a:gd name="connsiteY2" fmla="*/ 42862 h 1250156"/>
                <a:gd name="connsiteX3" fmla="*/ 1573208 w 1664494"/>
                <a:gd name="connsiteY3" fmla="*/ 157162 h 1250156"/>
                <a:gd name="connsiteX4" fmla="*/ 1506266 w 1664494"/>
                <a:gd name="connsiteY4" fmla="*/ 220774 h 1250156"/>
                <a:gd name="connsiteX5" fmla="*/ 1150144 w 1664494"/>
                <a:gd name="connsiteY5" fmla="*/ 0 h 1250156"/>
                <a:gd name="connsiteX6" fmla="*/ 964406 w 1664494"/>
                <a:gd name="connsiteY6" fmla="*/ 321468 h 1250156"/>
                <a:gd name="connsiteX7" fmla="*/ 778669 w 1664494"/>
                <a:gd name="connsiteY7" fmla="*/ 592931 h 1250156"/>
                <a:gd name="connsiteX8" fmla="*/ 500062 w 1664494"/>
                <a:gd name="connsiteY8" fmla="*/ 892968 h 1250156"/>
                <a:gd name="connsiteX9" fmla="*/ 157162 w 1664494"/>
                <a:gd name="connsiteY9" fmla="*/ 1128712 h 1250156"/>
                <a:gd name="connsiteX10" fmla="*/ 0 w 1664494"/>
                <a:gd name="connsiteY10" fmla="*/ 1250156 h 1250156"/>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964406 w 1664494"/>
                <a:gd name="connsiteY6" fmla="*/ 278606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85036 w 1664494"/>
                <a:gd name="connsiteY9" fmla="*/ 1107115 h 1207294"/>
                <a:gd name="connsiteX10" fmla="*/ 0 w 1664494"/>
                <a:gd name="connsiteY10" fmla="*/ 1207294 h 1207294"/>
                <a:gd name="connsiteX0" fmla="*/ 0 w 1681916"/>
                <a:gd name="connsiteY0" fmla="*/ 1176577 h 1207294"/>
                <a:gd name="connsiteX1" fmla="*/ 1681916 w 1681916"/>
                <a:gd name="connsiteY1" fmla="*/ 1207294 h 1207294"/>
                <a:gd name="connsiteX2" fmla="*/ 1681916 w 1681916"/>
                <a:gd name="connsiteY2" fmla="*/ 0 h 1207294"/>
                <a:gd name="connsiteX3" fmla="*/ 1590630 w 1681916"/>
                <a:gd name="connsiteY3" fmla="*/ 114300 h 1207294"/>
                <a:gd name="connsiteX4" fmla="*/ 1523688 w 1681916"/>
                <a:gd name="connsiteY4" fmla="*/ 177912 h 1207294"/>
                <a:gd name="connsiteX5" fmla="*/ 1387081 w 1681916"/>
                <a:gd name="connsiteY5" fmla="*/ 318645 h 1207294"/>
                <a:gd name="connsiteX6" fmla="*/ 1239671 w 1681916"/>
                <a:gd name="connsiteY6" fmla="*/ 462903 h 1207294"/>
                <a:gd name="connsiteX7" fmla="*/ 984247 w 1681916"/>
                <a:gd name="connsiteY7" fmla="*/ 703650 h 1207294"/>
                <a:gd name="connsiteX8" fmla="*/ 590657 w 1681916"/>
                <a:gd name="connsiteY8" fmla="*/ 946981 h 1207294"/>
                <a:gd name="connsiteX9" fmla="*/ 202458 w 1681916"/>
                <a:gd name="connsiteY9" fmla="*/ 1107115 h 1207294"/>
                <a:gd name="connsiteX10" fmla="*/ 0 w 1681916"/>
                <a:gd name="connsiteY10" fmla="*/ 1176577 h 1207294"/>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92005 w 1671463"/>
                <a:gd name="connsiteY9" fmla="*/ 1107115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00916 w 1671463"/>
                <a:gd name="connsiteY8" fmla="*/ 834459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54586 w 1671463"/>
                <a:gd name="connsiteY7" fmla="*/ 490578 h 1214382"/>
                <a:gd name="connsiteX8" fmla="*/ 500916 w 1671463"/>
                <a:gd name="connsiteY8" fmla="*/ 834459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54586 w 1671463"/>
                <a:gd name="connsiteY7" fmla="*/ 490578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54586 w 1671463"/>
                <a:gd name="connsiteY7" fmla="*/ 490578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079970 w 1671463"/>
                <a:gd name="connsiteY6" fmla="*/ 20434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110286 w 1671463"/>
                <a:gd name="connsiteY6" fmla="*/ 82245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110286 w 1671463"/>
                <a:gd name="connsiteY6" fmla="*/ 82245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20718 h 1220718"/>
                <a:gd name="connsiteX1" fmla="*/ 1671463 w 1671463"/>
                <a:gd name="connsiteY1" fmla="*/ 1213630 h 1220718"/>
                <a:gd name="connsiteX2" fmla="*/ 1671463 w 1671463"/>
                <a:gd name="connsiteY2" fmla="*/ 6336 h 1220718"/>
                <a:gd name="connsiteX3" fmla="*/ 1580177 w 1671463"/>
                <a:gd name="connsiteY3" fmla="*/ 120636 h 1220718"/>
                <a:gd name="connsiteX4" fmla="*/ 1513235 w 1671463"/>
                <a:gd name="connsiteY4" fmla="*/ 184248 h 1220718"/>
                <a:gd name="connsiteX5" fmla="*/ 1376628 w 1671463"/>
                <a:gd name="connsiteY5" fmla="*/ 324981 h 1220718"/>
                <a:gd name="connsiteX6" fmla="*/ 1100959 w 1671463"/>
                <a:gd name="connsiteY6" fmla="*/ 0 h 1220718"/>
                <a:gd name="connsiteX7" fmla="*/ 738263 w 1671463"/>
                <a:gd name="connsiteY7" fmla="*/ 520855 h 1220718"/>
                <a:gd name="connsiteX8" fmla="*/ 342341 w 1671463"/>
                <a:gd name="connsiteY8" fmla="*/ 986834 h 1220718"/>
                <a:gd name="connsiteX9" fmla="*/ 104896 w 1671463"/>
                <a:gd name="connsiteY9" fmla="*/ 1134716 h 1220718"/>
                <a:gd name="connsiteX10" fmla="*/ 0 w 1671463"/>
                <a:gd name="connsiteY10" fmla="*/ 1220718 h 1220718"/>
                <a:gd name="connsiteX0" fmla="*/ 0 w 1671463"/>
                <a:gd name="connsiteY0" fmla="*/ 1220718 h 1220718"/>
                <a:gd name="connsiteX1" fmla="*/ 1671463 w 1671463"/>
                <a:gd name="connsiteY1" fmla="*/ 1213630 h 1220718"/>
                <a:gd name="connsiteX2" fmla="*/ 1671463 w 1671463"/>
                <a:gd name="connsiteY2" fmla="*/ 6336 h 1220718"/>
                <a:gd name="connsiteX3" fmla="*/ 1580177 w 1671463"/>
                <a:gd name="connsiteY3" fmla="*/ 120636 h 1220718"/>
                <a:gd name="connsiteX4" fmla="*/ 1513235 w 1671463"/>
                <a:gd name="connsiteY4" fmla="*/ 184248 h 1220718"/>
                <a:gd name="connsiteX5" fmla="*/ 1376628 w 1671463"/>
                <a:gd name="connsiteY5" fmla="*/ 324981 h 1220718"/>
                <a:gd name="connsiteX6" fmla="*/ 1100959 w 1671463"/>
                <a:gd name="connsiteY6" fmla="*/ 0 h 1220718"/>
                <a:gd name="connsiteX7" fmla="*/ 738263 w 1671463"/>
                <a:gd name="connsiteY7" fmla="*/ 520855 h 1220718"/>
                <a:gd name="connsiteX8" fmla="*/ 342341 w 1671463"/>
                <a:gd name="connsiteY8" fmla="*/ 986834 h 1220718"/>
                <a:gd name="connsiteX9" fmla="*/ 104896 w 1671463"/>
                <a:gd name="connsiteY9" fmla="*/ 1134716 h 1220718"/>
                <a:gd name="connsiteX10" fmla="*/ 0 w 1671463"/>
                <a:gd name="connsiteY10" fmla="*/ 1220718 h 1220718"/>
                <a:gd name="connsiteX0" fmla="*/ 0 w 1671463"/>
                <a:gd name="connsiteY0" fmla="*/ 1241417 h 1241417"/>
                <a:gd name="connsiteX1" fmla="*/ 1671463 w 1671463"/>
                <a:gd name="connsiteY1" fmla="*/ 1234329 h 1241417"/>
                <a:gd name="connsiteX2" fmla="*/ 1671463 w 1671463"/>
                <a:gd name="connsiteY2" fmla="*/ 27035 h 1241417"/>
                <a:gd name="connsiteX3" fmla="*/ 1580177 w 1671463"/>
                <a:gd name="connsiteY3" fmla="*/ 141335 h 1241417"/>
                <a:gd name="connsiteX4" fmla="*/ 1513235 w 1671463"/>
                <a:gd name="connsiteY4" fmla="*/ 204947 h 1241417"/>
                <a:gd name="connsiteX5" fmla="*/ 1376628 w 1671463"/>
                <a:gd name="connsiteY5" fmla="*/ 345680 h 1241417"/>
                <a:gd name="connsiteX6" fmla="*/ 1100959 w 1671463"/>
                <a:gd name="connsiteY6" fmla="*/ 20699 h 1241417"/>
                <a:gd name="connsiteX7" fmla="*/ 738263 w 1671463"/>
                <a:gd name="connsiteY7" fmla="*/ 541554 h 1241417"/>
                <a:gd name="connsiteX8" fmla="*/ 342341 w 1671463"/>
                <a:gd name="connsiteY8" fmla="*/ 1007533 h 1241417"/>
                <a:gd name="connsiteX9" fmla="*/ 104896 w 1671463"/>
                <a:gd name="connsiteY9" fmla="*/ 1155415 h 1241417"/>
                <a:gd name="connsiteX10" fmla="*/ 0 w 1671463"/>
                <a:gd name="connsiteY10" fmla="*/ 1241417 h 1241417"/>
                <a:gd name="connsiteX0" fmla="*/ 0 w 1671463"/>
                <a:gd name="connsiteY0" fmla="*/ 1337311 h 1337311"/>
                <a:gd name="connsiteX1" fmla="*/ 1671463 w 1671463"/>
                <a:gd name="connsiteY1" fmla="*/ 1330223 h 1337311"/>
                <a:gd name="connsiteX2" fmla="*/ 1671463 w 1671463"/>
                <a:gd name="connsiteY2" fmla="*/ 122929 h 1337311"/>
                <a:gd name="connsiteX3" fmla="*/ 1580177 w 1671463"/>
                <a:gd name="connsiteY3" fmla="*/ 237229 h 1337311"/>
                <a:gd name="connsiteX4" fmla="*/ 1513235 w 1671463"/>
                <a:gd name="connsiteY4" fmla="*/ 300841 h 1337311"/>
                <a:gd name="connsiteX5" fmla="*/ 1432596 w 1671463"/>
                <a:gd name="connsiteY5" fmla="*/ 56127 h 1337311"/>
                <a:gd name="connsiteX6" fmla="*/ 1100959 w 1671463"/>
                <a:gd name="connsiteY6" fmla="*/ 116593 h 1337311"/>
                <a:gd name="connsiteX7" fmla="*/ 738263 w 1671463"/>
                <a:gd name="connsiteY7" fmla="*/ 637448 h 1337311"/>
                <a:gd name="connsiteX8" fmla="*/ 342341 w 1671463"/>
                <a:gd name="connsiteY8" fmla="*/ 1103427 h 1337311"/>
                <a:gd name="connsiteX9" fmla="*/ 104896 w 1671463"/>
                <a:gd name="connsiteY9" fmla="*/ 1251309 h 1337311"/>
                <a:gd name="connsiteX10" fmla="*/ 0 w 1671463"/>
                <a:gd name="connsiteY10" fmla="*/ 1337311 h 1337311"/>
                <a:gd name="connsiteX0" fmla="*/ 0 w 1671463"/>
                <a:gd name="connsiteY0" fmla="*/ 1427632 h 1427632"/>
                <a:gd name="connsiteX1" fmla="*/ 1671463 w 1671463"/>
                <a:gd name="connsiteY1" fmla="*/ 1420544 h 1427632"/>
                <a:gd name="connsiteX2" fmla="*/ 1671463 w 1671463"/>
                <a:gd name="connsiteY2" fmla="*/ 213250 h 1427632"/>
                <a:gd name="connsiteX3" fmla="*/ 1580177 w 1671463"/>
                <a:gd name="connsiteY3" fmla="*/ 327550 h 1427632"/>
                <a:gd name="connsiteX4" fmla="*/ 1513235 w 1671463"/>
                <a:gd name="connsiteY4" fmla="*/ 391162 h 1427632"/>
                <a:gd name="connsiteX5" fmla="*/ 1418604 w 1671463"/>
                <a:gd name="connsiteY5" fmla="*/ 33927 h 1427632"/>
                <a:gd name="connsiteX6" fmla="*/ 1100959 w 1671463"/>
                <a:gd name="connsiteY6" fmla="*/ 206914 h 1427632"/>
                <a:gd name="connsiteX7" fmla="*/ 738263 w 1671463"/>
                <a:gd name="connsiteY7" fmla="*/ 727769 h 1427632"/>
                <a:gd name="connsiteX8" fmla="*/ 342341 w 1671463"/>
                <a:gd name="connsiteY8" fmla="*/ 1193748 h 1427632"/>
                <a:gd name="connsiteX9" fmla="*/ 104896 w 1671463"/>
                <a:gd name="connsiteY9" fmla="*/ 1341630 h 1427632"/>
                <a:gd name="connsiteX10" fmla="*/ 0 w 1671463"/>
                <a:gd name="connsiteY10" fmla="*/ 1427632 h 1427632"/>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13235 w 1671463"/>
                <a:gd name="connsiteY4" fmla="*/ 357235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31891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31891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22563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22563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463" h="1393705">
                  <a:moveTo>
                    <a:pt x="0" y="1393705"/>
                  </a:moveTo>
                  <a:lnTo>
                    <a:pt x="1671463" y="1386617"/>
                  </a:lnTo>
                  <a:lnTo>
                    <a:pt x="1671463" y="191294"/>
                  </a:lnTo>
                  <a:lnTo>
                    <a:pt x="1631481" y="140403"/>
                  </a:lnTo>
                  <a:cubicBezTo>
                    <a:pt x="1592066" y="102553"/>
                    <a:pt x="1573639" y="88643"/>
                    <a:pt x="1522563" y="48399"/>
                  </a:cubicBezTo>
                  <a:cubicBezTo>
                    <a:pt x="1468479" y="7528"/>
                    <a:pt x="1472690" y="28901"/>
                    <a:pt x="1418604" y="0"/>
                  </a:cubicBezTo>
                  <a:cubicBezTo>
                    <a:pt x="1305726" y="11377"/>
                    <a:pt x="1230161" y="68241"/>
                    <a:pt x="1100959" y="172987"/>
                  </a:cubicBezTo>
                  <a:cubicBezTo>
                    <a:pt x="967623" y="288349"/>
                    <a:pt x="859938" y="497081"/>
                    <a:pt x="738263" y="693842"/>
                  </a:cubicBezTo>
                  <a:cubicBezTo>
                    <a:pt x="605512" y="873907"/>
                    <a:pt x="489084" y="1008484"/>
                    <a:pt x="342341" y="1159821"/>
                  </a:cubicBezTo>
                  <a:lnTo>
                    <a:pt x="104896" y="1307703"/>
                  </a:lnTo>
                  <a:lnTo>
                    <a:pt x="0" y="1393705"/>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0493988" y="6191947"/>
              <a:ext cx="321157" cy="430887"/>
            </a:xfrm>
            <a:prstGeom prst="rect">
              <a:avLst/>
            </a:prstGeom>
            <a:noFill/>
          </p:spPr>
          <p:txBody>
            <a:bodyPr wrap="square" rtlCol="0">
              <a:spAutoFit/>
            </a:bodyPr>
            <a:lstStyle/>
            <a:p>
              <a:r>
                <a:rPr lang="en-US" sz="2200" dirty="0" smtClean="0">
                  <a:solidFill>
                    <a:schemeClr val="accent1"/>
                  </a:solidFill>
                </a:rPr>
                <a:t>x</a:t>
              </a:r>
              <a:endParaRPr lang="en-US" sz="2200" dirty="0">
                <a:solidFill>
                  <a:schemeClr val="accent1"/>
                </a:solidFill>
              </a:endParaRPr>
            </a:p>
          </p:txBody>
        </p:sp>
        <p:sp>
          <p:nvSpPr>
            <p:cNvPr id="49" name="TextBox 48"/>
            <p:cNvSpPr txBox="1"/>
            <p:nvPr/>
          </p:nvSpPr>
          <p:spPr>
            <a:xfrm>
              <a:off x="7994113" y="4773068"/>
              <a:ext cx="636199" cy="430887"/>
            </a:xfrm>
            <a:prstGeom prst="rect">
              <a:avLst/>
            </a:prstGeom>
            <a:noFill/>
          </p:spPr>
          <p:txBody>
            <a:bodyPr wrap="square" rtlCol="0">
              <a:spAutoFit/>
            </a:bodyPr>
            <a:lstStyle/>
            <a:p>
              <a:r>
                <a:rPr lang="en-US" sz="2200" dirty="0" smtClean="0">
                  <a:solidFill>
                    <a:schemeClr val="accent1"/>
                  </a:solidFill>
                </a:rPr>
                <a:t>F(x)</a:t>
              </a:r>
              <a:endParaRPr lang="en-US" sz="2200" dirty="0">
                <a:solidFill>
                  <a:schemeClr val="accent1"/>
                </a:solidFill>
              </a:endParaRPr>
            </a:p>
          </p:txBody>
        </p:sp>
        <p:sp>
          <p:nvSpPr>
            <p:cNvPr id="50" name="TextBox 49"/>
            <p:cNvSpPr txBox="1"/>
            <p:nvPr/>
          </p:nvSpPr>
          <p:spPr>
            <a:xfrm>
              <a:off x="5396310" y="6260176"/>
              <a:ext cx="321157" cy="430887"/>
            </a:xfrm>
            <a:prstGeom prst="rect">
              <a:avLst/>
            </a:prstGeom>
            <a:noFill/>
          </p:spPr>
          <p:txBody>
            <a:bodyPr wrap="square" rtlCol="0">
              <a:spAutoFit/>
            </a:bodyPr>
            <a:lstStyle/>
            <a:p>
              <a:r>
                <a:rPr lang="en-US" sz="2200" dirty="0" smtClean="0">
                  <a:solidFill>
                    <a:schemeClr val="accent1"/>
                  </a:solidFill>
                </a:rPr>
                <a:t>x</a:t>
              </a:r>
              <a:endParaRPr lang="en-US" sz="2200" dirty="0">
                <a:solidFill>
                  <a:schemeClr val="accent1"/>
                </a:solidFill>
              </a:endParaRPr>
            </a:p>
          </p:txBody>
        </p:sp>
      </p:grpSp>
      <mc:AlternateContent xmlns:mc="http://schemas.openxmlformats.org/markup-compatibility/2006" xmlns:a14="http://schemas.microsoft.com/office/drawing/2010/main">
        <mc:Choice Requires="a14">
          <p:sp>
            <p:nvSpPr>
              <p:cNvPr id="13" name="TextBox 12"/>
              <p:cNvSpPr txBox="1"/>
              <p:nvPr/>
            </p:nvSpPr>
            <p:spPr>
              <a:xfrm>
                <a:off x="508588" y="4953083"/>
                <a:ext cx="2210926" cy="729495"/>
              </a:xfrm>
              <a:prstGeom prst="rect">
                <a:avLst/>
              </a:prstGeom>
              <a:noFill/>
              <a:ln w="28575">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2200" i="1" smtClean="0">
                              <a:latin typeface="Cambria Math" panose="02040503050406030204" pitchFamily="18" charset="0"/>
                            </a:rPr>
                          </m:ctrlPr>
                        </m:naryPr>
                        <m:sub>
                          <m:r>
                            <m:rPr>
                              <m:brk m:alnAt="23"/>
                            </m:rPr>
                            <a:rPr lang="en-US" sz="2200" b="0" i="0" smtClean="0">
                              <a:latin typeface="Cambria Math" panose="02040503050406030204" pitchFamily="18" charset="0"/>
                            </a:rPr>
                            <m:t>−</m:t>
                          </m:r>
                          <m:r>
                            <a:rPr lang="en-US" sz="2200" b="0" i="0" smtClean="0">
                              <a:latin typeface="Cambria Math" panose="02040503050406030204" pitchFamily="18" charset="0"/>
                              <a:ea typeface="Cambria Math" panose="02040503050406030204" pitchFamily="18" charset="0"/>
                            </a:rPr>
                            <m:t>∞</m:t>
                          </m:r>
                        </m:sub>
                        <m:sup>
                          <m:r>
                            <m:rPr>
                              <m:sty m:val="p"/>
                            </m:rPr>
                            <a:rPr lang="en-US" sz="2200" b="0" i="0" smtClean="0">
                              <a:latin typeface="Cambria Math" panose="02040503050406030204" pitchFamily="18" charset="0"/>
                            </a:rPr>
                            <m:t>x</m:t>
                          </m:r>
                        </m:sup>
                        <m:e>
                          <m:r>
                            <m:rPr>
                              <m:sty m:val="p"/>
                            </m:rPr>
                            <a:rPr lang="en-US" sz="2200" b="0" i="0" smtClean="0">
                              <a:latin typeface="Cambria Math" panose="02040503050406030204" pitchFamily="18" charset="0"/>
                            </a:rPr>
                            <m:t>f</m:t>
                          </m:r>
                          <m:d>
                            <m:dPr>
                              <m:ctrlPr>
                                <a:rPr lang="en-US" sz="2200" b="0" i="1" smtClean="0">
                                  <a:latin typeface="Cambria Math" panose="02040503050406030204" pitchFamily="18" charset="0"/>
                                </a:rPr>
                              </m:ctrlPr>
                            </m:dPr>
                            <m:e>
                              <m:r>
                                <m:rPr>
                                  <m:sty m:val="p"/>
                                </m:rPr>
                                <a:rPr lang="en-US" sz="2200" b="0" i="0" smtClean="0">
                                  <a:latin typeface="Cambria Math" panose="02040503050406030204" pitchFamily="18" charset="0"/>
                                </a:rPr>
                                <m:t>x</m:t>
                              </m:r>
                            </m:e>
                          </m:d>
                        </m:e>
                      </m:nary>
                      <m:r>
                        <m:rPr>
                          <m:sty m:val="p"/>
                        </m:rPr>
                        <a:rPr lang="en-US" sz="2200" b="0" i="0" smtClean="0">
                          <a:latin typeface="Cambria Math" panose="02040503050406030204" pitchFamily="18" charset="0"/>
                        </a:rPr>
                        <m:t>dx</m:t>
                      </m:r>
                      <m:r>
                        <a:rPr lang="en-US" sz="2200" i="0" smtClean="0">
                          <a:latin typeface="Cambria Math" panose="02040503050406030204" pitchFamily="18" charset="0"/>
                        </a:rPr>
                        <m:t>=</m:t>
                      </m:r>
                      <m:r>
                        <m:rPr>
                          <m:sty m:val="p"/>
                        </m:rPr>
                        <a:rPr lang="en-US" sz="2200" b="0" i="0" smtClean="0">
                          <a:latin typeface="Cambria Math" panose="02040503050406030204" pitchFamily="18" charset="0"/>
                        </a:rPr>
                        <m:t>F</m:t>
                      </m:r>
                      <m:r>
                        <a:rPr lang="en-US" sz="2200" b="0" i="0" smtClean="0">
                          <a:latin typeface="Cambria Math" panose="02040503050406030204" pitchFamily="18" charset="0"/>
                        </a:rPr>
                        <m:t>(</m:t>
                      </m:r>
                      <m:r>
                        <m:rPr>
                          <m:sty m:val="p"/>
                        </m:rPr>
                        <a:rPr lang="en-US" sz="2200" b="0" i="0" smtClean="0">
                          <a:latin typeface="Cambria Math" panose="02040503050406030204" pitchFamily="18" charset="0"/>
                        </a:rPr>
                        <m:t>x</m:t>
                      </m:r>
                      <m:r>
                        <a:rPr lang="en-US" sz="2200" b="0" i="0" smtClean="0">
                          <a:latin typeface="Cambria Math" panose="02040503050406030204" pitchFamily="18" charset="0"/>
                        </a:rPr>
                        <m:t>)</m:t>
                      </m:r>
                    </m:oMath>
                  </m:oMathPara>
                </a14:m>
                <a:endParaRPr lang="en-US" sz="2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08588" y="4953083"/>
                <a:ext cx="2210926" cy="729495"/>
              </a:xfrm>
              <a:prstGeom prst="rect">
                <a:avLst/>
              </a:prstGeom>
              <a:blipFill>
                <a:blip r:embed="rId8"/>
                <a:stretch>
                  <a:fillRect/>
                </a:stretch>
              </a:blipFill>
              <a:ln w="28575">
                <a:solidFill>
                  <a:schemeClr val="accent1"/>
                </a:solidFill>
              </a:ln>
            </p:spPr>
            <p:txBody>
              <a:bodyPr/>
              <a:lstStyle/>
              <a:p>
                <a:r>
                  <a:rPr lang="en-US">
                    <a:noFill/>
                  </a:rPr>
                  <a:t> </a:t>
                </a:r>
              </a:p>
            </p:txBody>
          </p:sp>
        </mc:Fallback>
      </mc:AlternateContent>
      <p:graphicFrame>
        <p:nvGraphicFramePr>
          <p:cNvPr id="51" name="Object 21"/>
          <p:cNvGraphicFramePr>
            <a:graphicFrameLocks noChangeAspect="1"/>
          </p:cNvGraphicFramePr>
          <p:nvPr>
            <p:extLst>
              <p:ext uri="{D42A27DB-BD31-4B8C-83A1-F6EECF244321}">
                <p14:modId xmlns:p14="http://schemas.microsoft.com/office/powerpoint/2010/main" val="4243013555"/>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3785" name="Equation" r:id="rId9" imgW="723600" imgH="228600" progId="Equation.3">
                  <p:embed/>
                </p:oleObj>
              </mc:Choice>
              <mc:Fallback>
                <p:oleObj name="Equation" r:id="rId9" imgW="723600" imgH="228600" progId="Equation.3">
                  <p:embed/>
                  <p:pic>
                    <p:nvPicPr>
                      <p:cNvPr id="12"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Box 15"/>
          <p:cNvSpPr txBox="1"/>
          <p:nvPr/>
        </p:nvSpPr>
        <p:spPr>
          <a:xfrm>
            <a:off x="570844" y="5981419"/>
            <a:ext cx="2210926" cy="646331"/>
          </a:xfrm>
          <a:prstGeom prst="rect">
            <a:avLst/>
          </a:prstGeom>
          <a:noFill/>
        </p:spPr>
        <p:txBody>
          <a:bodyPr wrap="square" rtlCol="0">
            <a:spAutoFit/>
          </a:bodyPr>
          <a:lstStyle/>
          <a:p>
            <a:pPr algn="ctr"/>
            <a:r>
              <a:rPr lang="en-US" b="1" dirty="0" smtClean="0">
                <a:solidFill>
                  <a:schemeClr val="accent1"/>
                </a:solidFill>
              </a:rPr>
              <a:t>Tedious and time consuming</a:t>
            </a:r>
            <a:endParaRPr lang="en-US" b="1" dirty="0">
              <a:solidFill>
                <a:schemeClr val="accent1"/>
              </a:solidFill>
            </a:endParaRPr>
          </a:p>
        </p:txBody>
      </p:sp>
    </p:spTree>
    <p:extLst>
      <p:ext uri="{BB962C8B-B14F-4D97-AF65-F5344CB8AC3E}">
        <p14:creationId xmlns:p14="http://schemas.microsoft.com/office/powerpoint/2010/main" val="26788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3" grpId="0" animBg="1"/>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4838"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4839"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996522" y="6408439"/>
            <a:ext cx="659560" cy="369332"/>
          </a:xfrm>
          <a:prstGeom prst="rect">
            <a:avLst/>
          </a:prstGeom>
          <a:noFill/>
        </p:spPr>
        <p:txBody>
          <a:bodyPr wrap="square" rtlCol="0">
            <a:spAutoFit/>
          </a:bodyPr>
          <a:lstStyle/>
          <a:p>
            <a:pPr algn="ctr"/>
            <a:r>
              <a:rPr lang="en-US" dirty="0" smtClean="0"/>
              <a:t>µ = 0</a:t>
            </a:r>
            <a:endParaRPr lang="en-US" dirty="0"/>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47" name="TextBox 46"/>
          <p:cNvSpPr txBox="1"/>
          <p:nvPr/>
        </p:nvSpPr>
        <p:spPr>
          <a:xfrm>
            <a:off x="4549751" y="3028047"/>
            <a:ext cx="4192166" cy="430887"/>
          </a:xfrm>
          <a:prstGeom prst="rect">
            <a:avLst/>
          </a:prstGeom>
          <a:noFill/>
        </p:spPr>
        <p:txBody>
          <a:bodyPr wrap="square" rtlCol="0">
            <a:spAutoFit/>
          </a:bodyPr>
          <a:lstStyle/>
          <a:p>
            <a:r>
              <a:rPr lang="en-GB" sz="2200" b="1" dirty="0" smtClean="0">
                <a:solidFill>
                  <a:schemeClr val="accent1"/>
                </a:solidFill>
              </a:rPr>
              <a:t>Standard Normal distribution</a:t>
            </a:r>
            <a:endParaRPr lang="en-GB" sz="2200" b="1" dirty="0">
              <a:solidFill>
                <a:schemeClr val="accent1"/>
              </a:solidFill>
            </a:endParaRP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4840"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extLst>
              <p:ext uri="{D42A27DB-BD31-4B8C-83A1-F6EECF244321}">
                <p14:modId xmlns:p14="http://schemas.microsoft.com/office/powerpoint/2010/main" val="4293705099"/>
              </p:ext>
            </p:extLst>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4841" name="Equation" r:id="rId9" imgW="647640" imgH="228600" progId="Equation.3">
                  <p:embed/>
                </p:oleObj>
              </mc:Choice>
              <mc:Fallback>
                <p:oleObj name="Equation" r:id="rId9" imgW="647640" imgH="228600" progId="Equation.3">
                  <p:embed/>
                  <p:pic>
                    <p:nvPicPr>
                      <p:cNvPr id="13"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TextBox 45"/>
          <p:cNvSpPr txBox="1"/>
          <p:nvPr/>
        </p:nvSpPr>
        <p:spPr>
          <a:xfrm>
            <a:off x="6018422" y="4708276"/>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52" name="Freeform 51"/>
          <p:cNvSpPr/>
          <p:nvPr/>
        </p:nvSpPr>
        <p:spPr>
          <a:xfrm>
            <a:off x="3607594" y="4650581"/>
            <a:ext cx="1664494" cy="1614488"/>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94" h="1614488">
                <a:moveTo>
                  <a:pt x="0" y="1614488"/>
                </a:moveTo>
                <a:lnTo>
                  <a:pt x="1664494" y="1614488"/>
                </a:lnTo>
                <a:lnTo>
                  <a:pt x="1664494" y="0"/>
                </a:lnTo>
                <a:lnTo>
                  <a:pt x="1457325" y="64294"/>
                </a:lnTo>
                <a:lnTo>
                  <a:pt x="1321594" y="192882"/>
                </a:lnTo>
                <a:lnTo>
                  <a:pt x="1150144" y="364332"/>
                </a:lnTo>
                <a:lnTo>
                  <a:pt x="964406" y="685800"/>
                </a:lnTo>
                <a:lnTo>
                  <a:pt x="778669" y="957263"/>
                </a:lnTo>
                <a:lnTo>
                  <a:pt x="500062" y="1257300"/>
                </a:lnTo>
                <a:lnTo>
                  <a:pt x="157162" y="1493044"/>
                </a:lnTo>
                <a:lnTo>
                  <a:pt x="0" y="1614488"/>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727924" y="4940242"/>
            <a:ext cx="628986" cy="369332"/>
          </a:xfrm>
          <a:prstGeom prst="rect">
            <a:avLst/>
          </a:prstGeom>
          <a:solidFill>
            <a:srgbClr val="00A9BE">
              <a:alpha val="36863"/>
            </a:srgbClr>
          </a:solidFill>
        </p:spPr>
        <p:txBody>
          <a:bodyPr wrap="square" rtlCol="0">
            <a:spAutoFit/>
          </a:bodyPr>
          <a:lstStyle/>
          <a:p>
            <a:r>
              <a:rPr lang="en-US" dirty="0" smtClean="0"/>
              <a:t>0.5</a:t>
            </a:r>
            <a:endParaRPr lang="en-US" dirty="0"/>
          </a:p>
        </p:txBody>
      </p:sp>
      <p:cxnSp>
        <p:nvCxnSpPr>
          <p:cNvPr id="54" name="Straight Arrow Connector 53"/>
          <p:cNvCxnSpPr>
            <a:stCxn id="53" idx="2"/>
          </p:cNvCxnSpPr>
          <p:nvPr/>
        </p:nvCxnSpPr>
        <p:spPr>
          <a:xfrm>
            <a:off x="4042417" y="5309574"/>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8474" y="3498502"/>
            <a:ext cx="1885361" cy="1754326"/>
          </a:xfrm>
          <a:prstGeom prst="rect">
            <a:avLst/>
          </a:prstGeom>
          <a:noFill/>
        </p:spPr>
        <p:txBody>
          <a:bodyPr wrap="square" rtlCol="0">
            <a:spAutoFit/>
          </a:bodyPr>
          <a:lstStyle/>
          <a:p>
            <a:r>
              <a:rPr lang="en-US" dirty="0" smtClean="0"/>
              <a:t>There is a 50% probability that a given selection from this distribution being less than zero</a:t>
            </a:r>
            <a:endParaRPr lang="en-US" dirty="0"/>
          </a:p>
        </p:txBody>
      </p:sp>
      <p:cxnSp>
        <p:nvCxnSpPr>
          <p:cNvPr id="55" name="Straight Connector 54"/>
          <p:cNvCxnSpPr/>
          <p:nvPr/>
        </p:nvCxnSpPr>
        <p:spPr>
          <a:xfrm>
            <a:off x="5272088" y="62650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363143" y="4981984"/>
            <a:ext cx="628986" cy="369332"/>
          </a:xfrm>
          <a:prstGeom prst="rect">
            <a:avLst/>
          </a:prstGeom>
          <a:solidFill>
            <a:srgbClr val="00A9BE">
              <a:alpha val="36863"/>
            </a:srgbClr>
          </a:solidFill>
        </p:spPr>
        <p:txBody>
          <a:bodyPr wrap="square" rtlCol="0">
            <a:spAutoFit/>
          </a:bodyPr>
          <a:lstStyle/>
          <a:p>
            <a:pPr algn="ctr"/>
            <a:r>
              <a:rPr lang="en-US" dirty="0" smtClean="0"/>
              <a:t>?</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0882" y="5438638"/>
            <a:ext cx="2074115" cy="923330"/>
          </a:xfrm>
          <a:prstGeom prst="rect">
            <a:avLst/>
          </a:prstGeom>
          <a:noFill/>
        </p:spPr>
        <p:txBody>
          <a:bodyPr wrap="square" rtlCol="0">
            <a:spAutoFit/>
          </a:bodyPr>
          <a:lstStyle/>
          <a:p>
            <a:r>
              <a:rPr lang="en-US" dirty="0" smtClean="0"/>
              <a:t>But what’s the probability of being less than -1? </a:t>
            </a:r>
            <a:endParaRPr lang="en-US" dirty="0"/>
          </a:p>
        </p:txBody>
      </p:sp>
      <p:sp>
        <p:nvSpPr>
          <p:cNvPr id="72" name="TextBox 71"/>
          <p:cNvSpPr txBox="1"/>
          <p:nvPr/>
        </p:nvSpPr>
        <p:spPr>
          <a:xfrm>
            <a:off x="492016" y="6224612"/>
            <a:ext cx="2074115" cy="646331"/>
          </a:xfrm>
          <a:prstGeom prst="rect">
            <a:avLst/>
          </a:prstGeom>
          <a:noFill/>
        </p:spPr>
        <p:txBody>
          <a:bodyPr wrap="square" rtlCol="0">
            <a:spAutoFit/>
          </a:bodyPr>
          <a:lstStyle/>
          <a:p>
            <a:r>
              <a:rPr lang="en-US" dirty="0" smtClean="0"/>
              <a:t>or greater than 1.645?</a:t>
            </a:r>
            <a:endParaRPr lang="en-US" dirty="0"/>
          </a:p>
        </p:txBody>
      </p:sp>
    </p:spTree>
    <p:extLst>
      <p:ext uri="{BB962C8B-B14F-4D97-AF65-F5344CB8AC3E}">
        <p14:creationId xmlns:p14="http://schemas.microsoft.com/office/powerpoint/2010/main" val="38704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7" grpId="0"/>
      <p:bldP spid="46" grpId="0"/>
      <p:bldP spid="52" grpId="0" animBg="1"/>
      <p:bldP spid="53" grpId="0" animBg="1"/>
      <p:bldP spid="2" grpId="0"/>
      <p:bldP spid="58" grpId="0"/>
      <p:bldP spid="60" grpId="0"/>
      <p:bldP spid="61" grpId="0" animBg="1"/>
      <p:bldP spid="62" grpId="0" animBg="1"/>
      <p:bldP spid="65" grpId="0"/>
      <p:bldP spid="67" grpId="0" animBg="1"/>
      <p:bldP spid="68" grpId="0"/>
      <p:bldP spid="69" grpId="0" animBg="1"/>
      <p:bldP spid="71" grpId="0"/>
      <p:bldP spid="7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5846"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5847"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7" name="TextBox 46"/>
          <p:cNvSpPr txBox="1"/>
          <p:nvPr/>
        </p:nvSpPr>
        <p:spPr>
          <a:xfrm>
            <a:off x="631329" y="2942082"/>
            <a:ext cx="4242596" cy="769441"/>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has been tabulated</a:t>
            </a:r>
            <a:endParaRPr lang="en-GB" sz="2200" dirty="0"/>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5848"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5849"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oup 8"/>
          <p:cNvGrpSpPr/>
          <p:nvPr/>
        </p:nvGrpSpPr>
        <p:grpSpPr>
          <a:xfrm>
            <a:off x="8295398" y="3754783"/>
            <a:ext cx="3422384" cy="3038811"/>
            <a:chOff x="8295398" y="3754783"/>
            <a:chExt cx="3422384" cy="3038811"/>
          </a:xfrm>
        </p:grpSpPr>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363143" y="4981984"/>
              <a:ext cx="628986" cy="369332"/>
            </a:xfrm>
            <a:prstGeom prst="rect">
              <a:avLst/>
            </a:prstGeom>
            <a:solidFill>
              <a:srgbClr val="00A9BE">
                <a:alpha val="36863"/>
              </a:srgbClr>
            </a:solidFill>
          </p:spPr>
          <p:txBody>
            <a:bodyPr wrap="square" rtlCol="0">
              <a:spAutoFit/>
            </a:bodyPr>
            <a:lstStyle/>
            <a:p>
              <a:pPr algn="ctr"/>
              <a:r>
                <a:rPr lang="en-US" dirty="0" smtClean="0"/>
                <a:t>?</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11"/>
          <a:srcRect l="25083" t="14741" r="39500" b="6148"/>
          <a:stretch/>
        </p:blipFill>
        <p:spPr>
          <a:xfrm>
            <a:off x="898734" y="3772949"/>
            <a:ext cx="6477000" cy="8138160"/>
          </a:xfrm>
          <a:prstGeom prst="rect">
            <a:avLst/>
          </a:prstGeom>
        </p:spPr>
      </p:pic>
    </p:spTree>
    <p:extLst>
      <p:ext uri="{BB962C8B-B14F-4D97-AF65-F5344CB8AC3E}">
        <p14:creationId xmlns:p14="http://schemas.microsoft.com/office/powerpoint/2010/main" val="27890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err="1"/>
              <a:t>T</a:t>
            </a:r>
            <a:r>
              <a:rPr lang="pt-PT" dirty="0" err="1" smtClean="0"/>
              <a:t>he</a:t>
            </a:r>
            <a:r>
              <a:rPr lang="pt-PT" dirty="0" smtClean="0"/>
              <a:t> </a:t>
            </a:r>
            <a:r>
              <a:rPr lang="pt-PT" dirty="0" err="1" smtClean="0"/>
              <a:t>daily</a:t>
            </a:r>
            <a:r>
              <a:rPr lang="pt-PT" dirty="0" smtClean="0"/>
              <a:t> </a:t>
            </a:r>
            <a:r>
              <a:rPr lang="pt-PT" dirty="0" err="1" smtClean="0"/>
              <a:t>demand</a:t>
            </a:r>
            <a:r>
              <a:rPr lang="pt-PT" dirty="0" smtClean="0"/>
              <a:t> for clone packs (</a:t>
            </a:r>
            <a:r>
              <a:rPr lang="pt-PT" sz="2400" dirty="0" smtClean="0"/>
              <a:t>80 </a:t>
            </a:r>
            <a:r>
              <a:rPr lang="pt-PT" sz="2400" dirty="0" err="1" smtClean="0"/>
              <a:t>seedlings</a:t>
            </a:r>
            <a:r>
              <a:rPr lang="pt-PT" sz="2400" dirty="0" smtClean="0"/>
              <a:t>/pack</a:t>
            </a:r>
            <a:r>
              <a:rPr lang="pt-PT" dirty="0" smtClean="0"/>
              <a:t>) </a:t>
            </a:r>
            <a:r>
              <a:rPr lang="pt-PT" dirty="0" err="1" smtClean="0"/>
              <a:t>during</a:t>
            </a:r>
            <a:r>
              <a:rPr lang="pt-PT" dirty="0" smtClean="0"/>
              <a:t> Spring </a:t>
            </a:r>
            <a:r>
              <a:rPr lang="pt-PT" dirty="0" err="1" smtClean="0"/>
              <a:t>months</a:t>
            </a:r>
            <a:r>
              <a:rPr lang="pt-PT" dirty="0" smtClean="0"/>
              <a:t> </a:t>
            </a:r>
            <a:r>
              <a:rPr lang="pt-PT" dirty="0" err="1" smtClean="0"/>
              <a:t>was</a:t>
            </a:r>
            <a:r>
              <a:rPr lang="pt-PT" dirty="0" smtClean="0"/>
              <a:t> </a:t>
            </a:r>
            <a:r>
              <a:rPr lang="pt-PT" dirty="0" err="1" smtClean="0"/>
              <a:t>studied</a:t>
            </a:r>
            <a:r>
              <a:rPr lang="pt-PT" dirty="0" smtClean="0"/>
              <a:t> </a:t>
            </a:r>
            <a:r>
              <a:rPr lang="pt-PT" dirty="0" smtClean="0"/>
              <a:t>(</a:t>
            </a:r>
            <a:r>
              <a:rPr lang="pt-PT" sz="2400" dirty="0" smtClean="0"/>
              <a:t>200 </a:t>
            </a:r>
            <a:r>
              <a:rPr lang="pt-PT" sz="2400" dirty="0" err="1" smtClean="0"/>
              <a:t>weeks</a:t>
            </a:r>
            <a:r>
              <a:rPr lang="pt-PT" dirty="0" smtClean="0"/>
              <a:t>) </a:t>
            </a:r>
            <a:r>
              <a:rPr lang="pt-PT" dirty="0" err="1" smtClean="0"/>
              <a:t>and</a:t>
            </a:r>
            <a:r>
              <a:rPr lang="pt-PT" dirty="0" smtClean="0"/>
              <a:t> </a:t>
            </a:r>
            <a:r>
              <a:rPr lang="pt-PT" dirty="0" err="1" smtClean="0"/>
              <a:t>the</a:t>
            </a:r>
            <a:r>
              <a:rPr lang="pt-PT" dirty="0" smtClean="0"/>
              <a:t> </a:t>
            </a:r>
            <a:r>
              <a:rPr lang="pt-PT" dirty="0" err="1" smtClean="0"/>
              <a:t>probabilities</a:t>
            </a:r>
            <a:r>
              <a:rPr lang="pt-PT" dirty="0" smtClean="0"/>
              <a:t> are </a:t>
            </a:r>
            <a:r>
              <a:rPr lang="pt-PT" dirty="0" err="1" smtClean="0"/>
              <a:t>the</a:t>
            </a:r>
            <a:r>
              <a:rPr lang="pt-PT" dirty="0" smtClean="0"/>
              <a:t> </a:t>
            </a:r>
            <a:r>
              <a:rPr lang="pt-PT" dirty="0" err="1" smtClean="0"/>
              <a:t>following</a:t>
            </a:r>
            <a:r>
              <a:rPr lang="pt-PT" dirty="0" smtClean="0"/>
              <a:t>:</a:t>
            </a:r>
            <a:endParaRPr lang="pt-PT" dirty="0"/>
          </a:p>
        </p:txBody>
      </p:sp>
      <p:sp>
        <p:nvSpPr>
          <p:cNvPr id="14" name="TextBox 13"/>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22" name="TextBox 21"/>
          <p:cNvSpPr txBox="1"/>
          <p:nvPr/>
        </p:nvSpPr>
        <p:spPr>
          <a:xfrm>
            <a:off x="6096155" y="2312271"/>
            <a:ext cx="5151856" cy="830997"/>
          </a:xfrm>
          <a:prstGeom prst="rect">
            <a:avLst/>
          </a:prstGeom>
          <a:noFill/>
        </p:spPr>
        <p:txBody>
          <a:bodyPr wrap="square" rtlCol="0">
            <a:spAutoFit/>
          </a:bodyPr>
          <a:lstStyle/>
          <a:p>
            <a:pPr algn="ctr"/>
            <a:r>
              <a:rPr lang="en-GB" sz="2400" dirty="0" smtClean="0"/>
              <a:t>If the distribution is known , </a:t>
            </a:r>
            <a:r>
              <a:rPr lang="en-GB" sz="2400" b="1" dirty="0" smtClean="0">
                <a:solidFill>
                  <a:schemeClr val="accent3"/>
                </a:solidFill>
              </a:rPr>
              <a:t>WHY</a:t>
            </a:r>
            <a:r>
              <a:rPr lang="en-GB" sz="2400" dirty="0" smtClean="0"/>
              <a:t> do we use </a:t>
            </a:r>
            <a:r>
              <a:rPr lang="en-GB" sz="2400" b="1" dirty="0" smtClean="0"/>
              <a:t>random numbers </a:t>
            </a:r>
            <a:r>
              <a:rPr lang="en-GB" sz="2400" dirty="0" smtClean="0"/>
              <a:t>to simulate it?</a:t>
            </a:r>
            <a:endParaRPr lang="en-GB" sz="2400" dirty="0"/>
          </a:p>
        </p:txBody>
      </p:sp>
      <p:sp>
        <p:nvSpPr>
          <p:cNvPr id="23" name="TextBox 22"/>
          <p:cNvSpPr txBox="1"/>
          <p:nvPr/>
        </p:nvSpPr>
        <p:spPr>
          <a:xfrm>
            <a:off x="6090895" y="3725951"/>
            <a:ext cx="5151856" cy="1569660"/>
          </a:xfrm>
          <a:prstGeom prst="rect">
            <a:avLst/>
          </a:prstGeom>
          <a:noFill/>
        </p:spPr>
        <p:txBody>
          <a:bodyPr wrap="square" rtlCol="0">
            <a:spAutoFit/>
          </a:bodyPr>
          <a:lstStyle/>
          <a:p>
            <a:pPr algn="ctr"/>
            <a:r>
              <a:rPr lang="en-GB" sz="2400" b="1" dirty="0" smtClean="0"/>
              <a:t>BECAUSE</a:t>
            </a:r>
            <a:r>
              <a:rPr lang="en-GB" sz="2400" dirty="0" smtClean="0"/>
              <a:t>, although the </a:t>
            </a:r>
            <a:r>
              <a:rPr lang="en-GB" sz="2400" b="1" dirty="0" smtClean="0">
                <a:solidFill>
                  <a:schemeClr val="accent3"/>
                </a:solidFill>
              </a:rPr>
              <a:t>probability is known</a:t>
            </a:r>
            <a:r>
              <a:rPr lang="en-GB" sz="2400" dirty="0" smtClean="0"/>
              <a:t> (the relative frequency of each demand level), </a:t>
            </a:r>
            <a:r>
              <a:rPr lang="en-GB" sz="2400" b="1" dirty="0" smtClean="0">
                <a:solidFill>
                  <a:schemeClr val="accent3"/>
                </a:solidFill>
              </a:rPr>
              <a:t>the order of occurrence is not</a:t>
            </a:r>
            <a:endParaRPr lang="en-GB" sz="2400" b="1" dirty="0">
              <a:solidFill>
                <a:schemeClr val="accent3"/>
              </a:solidFill>
            </a:endParaRPr>
          </a:p>
        </p:txBody>
      </p:sp>
      <p:sp>
        <p:nvSpPr>
          <p:cNvPr id="24" name="TextBox 23"/>
          <p:cNvSpPr txBox="1"/>
          <p:nvPr/>
        </p:nvSpPr>
        <p:spPr>
          <a:xfrm>
            <a:off x="5691345" y="5754505"/>
            <a:ext cx="5959369" cy="830997"/>
          </a:xfrm>
          <a:prstGeom prst="rect">
            <a:avLst/>
          </a:prstGeom>
          <a:noFill/>
        </p:spPr>
        <p:txBody>
          <a:bodyPr wrap="square" rtlCol="0">
            <a:spAutoFit/>
          </a:bodyPr>
          <a:lstStyle/>
          <a:p>
            <a:pPr algn="ctr"/>
            <a:r>
              <a:rPr lang="en-GB" sz="2400" dirty="0" smtClean="0"/>
              <a:t>It is</a:t>
            </a:r>
            <a:r>
              <a:rPr lang="en-GB" sz="2400" b="1" dirty="0" smtClean="0"/>
              <a:t> </a:t>
            </a:r>
            <a:r>
              <a:rPr lang="en-GB" sz="2400" b="1" dirty="0" smtClean="0">
                <a:solidFill>
                  <a:schemeClr val="accent3"/>
                </a:solidFill>
              </a:rPr>
              <a:t>the order of occurrence</a:t>
            </a:r>
            <a:r>
              <a:rPr lang="en-GB" sz="2400" dirty="0" smtClean="0">
                <a:solidFill>
                  <a:schemeClr val="accent3"/>
                </a:solidFill>
              </a:rPr>
              <a:t> </a:t>
            </a:r>
            <a:r>
              <a:rPr lang="en-GB" sz="2400" dirty="0" smtClean="0"/>
              <a:t>(which is assumed random) </a:t>
            </a:r>
            <a:r>
              <a:rPr lang="en-GB" sz="2400" b="1" dirty="0" smtClean="0">
                <a:solidFill>
                  <a:schemeClr val="accent3"/>
                </a:solidFill>
              </a:rPr>
              <a:t>which we want to simulate</a:t>
            </a:r>
            <a:endParaRPr lang="en-GB" sz="2400" b="1" dirty="0">
              <a:solidFill>
                <a:schemeClr val="accent3"/>
              </a:solidFill>
            </a:endParaRPr>
          </a:p>
        </p:txBody>
      </p:sp>
      <p:cxnSp>
        <p:nvCxnSpPr>
          <p:cNvPr id="26" name="Straight Arrow Connector 25"/>
          <p:cNvCxnSpPr>
            <a:stCxn id="14" idx="3"/>
            <a:endCxn id="22" idx="1"/>
          </p:cNvCxnSpPr>
          <p:nvPr/>
        </p:nvCxnSpPr>
        <p:spPr>
          <a:xfrm flipV="1">
            <a:off x="4697880" y="2727770"/>
            <a:ext cx="1398275"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2"/>
            <a:endCxn id="23" idx="0"/>
          </p:cNvCxnSpPr>
          <p:nvPr/>
        </p:nvCxnSpPr>
        <p:spPr>
          <a:xfrm flipH="1">
            <a:off x="8666823" y="3143268"/>
            <a:ext cx="5260" cy="58268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2"/>
            <a:endCxn id="24" idx="0"/>
          </p:cNvCxnSpPr>
          <p:nvPr/>
        </p:nvCxnSpPr>
        <p:spPr>
          <a:xfrm>
            <a:off x="8666823" y="5295611"/>
            <a:ext cx="4207" cy="45889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992563740"/>
              </p:ext>
            </p:extLst>
          </p:nvPr>
        </p:nvGraphicFramePr>
        <p:xfrm>
          <a:off x="885497" y="3386694"/>
          <a:ext cx="2336665" cy="2783309"/>
        </p:xfrm>
        <a:graphic>
          <a:graphicData uri="http://schemas.openxmlformats.org/drawingml/2006/table">
            <a:tbl>
              <a:tblPr/>
              <a:tblGrid>
                <a:gridCol w="1038518">
                  <a:extLst>
                    <a:ext uri="{9D8B030D-6E8A-4147-A177-3AD203B41FA5}">
                      <a16:colId xmlns:a16="http://schemas.microsoft.com/office/drawing/2014/main" val="37483997"/>
                    </a:ext>
                  </a:extLst>
                </a:gridCol>
                <a:gridCol w="1298147">
                  <a:extLst>
                    <a:ext uri="{9D8B030D-6E8A-4147-A177-3AD203B41FA5}">
                      <a16:colId xmlns:a16="http://schemas.microsoft.com/office/drawing/2014/main" val="2958444780"/>
                    </a:ext>
                  </a:extLst>
                </a:gridCol>
              </a:tblGrid>
              <a:tr h="818621">
                <a:tc>
                  <a:txBody>
                    <a:bodyPr/>
                    <a:lstStyle/>
                    <a:p>
                      <a:pPr algn="ctr" fontAlgn="ctr"/>
                      <a:r>
                        <a:rPr lang="en-US" sz="1800" b="0" i="0" u="none" strike="noStrike" dirty="0" err="1" smtClean="0">
                          <a:solidFill>
                            <a:srgbClr val="000000"/>
                          </a:solidFill>
                          <a:effectLst/>
                          <a:latin typeface="Calibri" panose="020F0502020204030204" pitchFamily="34" charset="0"/>
                        </a:rPr>
                        <a:t>Nr</a:t>
                      </a:r>
                      <a:r>
                        <a:rPr lang="en-US" sz="1800" b="0" i="0" u="none" strike="noStrike" dirty="0" smtClean="0">
                          <a:solidFill>
                            <a:srgbClr val="000000"/>
                          </a:solidFill>
                          <a:effectLst/>
                          <a:latin typeface="Calibri" panose="020F0502020204030204" pitchFamily="34" charset="0"/>
                        </a:rPr>
                        <a:t> packs ordered</a:t>
                      </a:r>
                      <a:endParaRPr lang="en-US" sz="1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panose="020F0502020204030204" pitchFamily="34" charset="0"/>
                        </a:rPr>
                        <a:t>probability</a:t>
                      </a:r>
                      <a:endParaRPr lang="en-US" sz="1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111321"/>
                  </a:ext>
                </a:extLst>
              </a:tr>
              <a:tr h="327448">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1257464"/>
                  </a:ext>
                </a:extLst>
              </a:tr>
              <a:tr h="327448">
                <a:tc>
                  <a:txBody>
                    <a:bodyPr/>
                    <a:lstStyle/>
                    <a:p>
                      <a:pPr algn="ctr" fontAlgn="b"/>
                      <a:r>
                        <a:rPr lang="en-US" sz="18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645779"/>
                  </a:ext>
                </a:extLst>
              </a:tr>
              <a:tr h="327448">
                <a:tc>
                  <a:txBody>
                    <a:bodyPr/>
                    <a:lstStyle/>
                    <a:p>
                      <a:pPr algn="ctr" fontAlgn="b"/>
                      <a:r>
                        <a:rPr lang="en-US" sz="18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35516"/>
                  </a:ext>
                </a:extLst>
              </a:tr>
              <a:tr h="327448">
                <a:tc>
                  <a:txBody>
                    <a:bodyPr/>
                    <a:lstStyle/>
                    <a:p>
                      <a:pPr algn="ctr" fontAlgn="b"/>
                      <a:r>
                        <a:rPr lang="en-US" sz="18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638681"/>
                  </a:ext>
                </a:extLst>
              </a:tr>
              <a:tr h="327448">
                <a:tc>
                  <a:txBody>
                    <a:bodyPr/>
                    <a:lstStyle/>
                    <a:p>
                      <a:pPr algn="ctr" fontAlgn="b"/>
                      <a:r>
                        <a:rPr lang="en-US" sz="18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420524"/>
                  </a:ext>
                </a:extLst>
              </a:tr>
              <a:tr h="327448">
                <a:tc>
                  <a:txBody>
                    <a:bodyPr/>
                    <a:lstStyle/>
                    <a:p>
                      <a:pPr algn="ctr" fontAlgn="b"/>
                      <a:r>
                        <a:rPr lang="en-US" sz="18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514067"/>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32849"/>
          <a:stretch/>
        </p:blipFill>
        <p:spPr>
          <a:xfrm>
            <a:off x="3318325" y="3386694"/>
            <a:ext cx="2276856" cy="2767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73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6874"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6875"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6876"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6877"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363143" y="4981984"/>
            <a:ext cx="628986" cy="369332"/>
          </a:xfrm>
          <a:prstGeom prst="rect">
            <a:avLst/>
          </a:prstGeom>
          <a:solidFill>
            <a:srgbClr val="00A9BE">
              <a:alpha val="36863"/>
            </a:srgbClr>
          </a:solidFill>
        </p:spPr>
        <p:txBody>
          <a:bodyPr wrap="square" rtlCol="0">
            <a:spAutoFit/>
          </a:bodyPr>
          <a:lstStyle/>
          <a:p>
            <a:pPr algn="ctr"/>
            <a:r>
              <a:rPr lang="en-US" dirty="0" smtClean="0"/>
              <a:t>?</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11"/>
          <a:srcRect l="25083" t="14741" r="39500" b="6148"/>
          <a:stretch/>
        </p:blipFill>
        <p:spPr>
          <a:xfrm>
            <a:off x="606125" y="170716"/>
            <a:ext cx="6477000" cy="8138160"/>
          </a:xfrm>
          <a:prstGeom prst="rect">
            <a:avLst/>
          </a:prstGeom>
        </p:spPr>
      </p:pic>
      <p:cxnSp>
        <p:nvCxnSpPr>
          <p:cNvPr id="9" name="Straight Arrow Connector 8"/>
          <p:cNvCxnSpPr/>
          <p:nvPr/>
        </p:nvCxnSpPr>
        <p:spPr>
          <a:xfrm>
            <a:off x="311938" y="6509351"/>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242713" y="1759552"/>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51582" y="6346230"/>
            <a:ext cx="466859" cy="276999"/>
          </a:xfrm>
          <a:prstGeom prst="rect">
            <a:avLst/>
          </a:prstGeom>
          <a:solidFill>
            <a:srgbClr val="00A9BE">
              <a:alpha val="36863"/>
            </a:srgbClr>
          </a:solidFill>
        </p:spPr>
        <p:txBody>
          <a:bodyPr wrap="square" rtlCol="0">
            <a:spAutoFit/>
          </a:bodyPr>
          <a:lstStyle/>
          <a:p>
            <a:pPr algn="ctr"/>
            <a:endParaRPr lang="en-US" sz="1200" dirty="0"/>
          </a:p>
        </p:txBody>
      </p:sp>
    </p:spTree>
    <p:extLst>
      <p:ext uri="{BB962C8B-B14F-4D97-AF65-F5344CB8AC3E}">
        <p14:creationId xmlns:p14="http://schemas.microsoft.com/office/powerpoint/2010/main" val="165409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7894"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7895"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7896"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7897"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11"/>
          <a:srcRect l="25083" t="14741" r="39500" b="6148"/>
          <a:stretch/>
        </p:blipFill>
        <p:spPr>
          <a:xfrm>
            <a:off x="606125" y="170716"/>
            <a:ext cx="6477000" cy="8138160"/>
          </a:xfrm>
          <a:prstGeom prst="rect">
            <a:avLst/>
          </a:prstGeom>
        </p:spPr>
      </p:pic>
      <p:cxnSp>
        <p:nvCxnSpPr>
          <p:cNvPr id="9" name="Straight Arrow Connector 8"/>
          <p:cNvCxnSpPr/>
          <p:nvPr/>
        </p:nvCxnSpPr>
        <p:spPr>
          <a:xfrm>
            <a:off x="311938" y="6509351"/>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242713" y="1759552"/>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51582" y="6346230"/>
            <a:ext cx="466859" cy="276999"/>
          </a:xfrm>
          <a:prstGeom prst="rect">
            <a:avLst/>
          </a:prstGeom>
          <a:solidFill>
            <a:srgbClr val="00A9BE">
              <a:alpha val="36863"/>
            </a:srgbClr>
          </a:solidFill>
        </p:spPr>
        <p:txBody>
          <a:bodyPr wrap="square" rtlCol="0">
            <a:spAutoFit/>
          </a:bodyPr>
          <a:lstStyle/>
          <a:p>
            <a:pPr algn="ctr"/>
            <a:endParaRPr lang="en-US" sz="1200" dirty="0"/>
          </a:p>
        </p:txBody>
      </p:sp>
    </p:spTree>
    <p:extLst>
      <p:ext uri="{BB962C8B-B14F-4D97-AF65-F5344CB8AC3E}">
        <p14:creationId xmlns:p14="http://schemas.microsoft.com/office/powerpoint/2010/main" val="11919693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8926"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8927"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8928"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8929"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1"/>
          <a:srcRect l="25506" t="14445" r="40476" b="5556"/>
          <a:stretch/>
        </p:blipFill>
        <p:spPr>
          <a:xfrm>
            <a:off x="768851" y="124996"/>
            <a:ext cx="6221186" cy="8229600"/>
          </a:xfrm>
          <a:prstGeom prst="rect">
            <a:avLst/>
          </a:prstGeom>
        </p:spPr>
      </p:pic>
      <p:grpSp>
        <p:nvGrpSpPr>
          <p:cNvPr id="10" name="Group 9"/>
          <p:cNvGrpSpPr/>
          <p:nvPr/>
        </p:nvGrpSpPr>
        <p:grpSpPr>
          <a:xfrm>
            <a:off x="461611" y="1569828"/>
            <a:ext cx="4153992" cy="3689155"/>
            <a:chOff x="461611" y="1569828"/>
            <a:chExt cx="4153992" cy="3689155"/>
          </a:xfrm>
        </p:grpSpPr>
        <p:cxnSp>
          <p:nvCxnSpPr>
            <p:cNvPr id="29" name="Straight Arrow Connector 28"/>
            <p:cNvCxnSpPr/>
            <p:nvPr/>
          </p:nvCxnSpPr>
          <p:spPr>
            <a:xfrm rot="5400000">
              <a:off x="3618733" y="1839991"/>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176082" y="1830540"/>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611" y="5164276"/>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98585" y="4981984"/>
              <a:ext cx="1017018" cy="276999"/>
            </a:xfrm>
            <a:prstGeom prst="rect">
              <a:avLst/>
            </a:prstGeom>
            <a:solidFill>
              <a:schemeClr val="accent4">
                <a:lumMod val="75000"/>
                <a:alpha val="36863"/>
              </a:schemeClr>
            </a:solidFill>
          </p:spPr>
          <p:txBody>
            <a:bodyPr wrap="square" rtlCol="0">
              <a:spAutoFit/>
            </a:bodyPr>
            <a:lstStyle/>
            <a:p>
              <a:pPr algn="ctr"/>
              <a:endParaRPr lang="en-US" sz="1200" dirty="0"/>
            </a:p>
          </p:txBody>
        </p:sp>
      </p:grpSp>
      <p:sp>
        <p:nvSpPr>
          <p:cNvPr id="32" name="TextBox 31"/>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spTree>
    <p:extLst>
      <p:ext uri="{BB962C8B-B14F-4D97-AF65-F5344CB8AC3E}">
        <p14:creationId xmlns:p14="http://schemas.microsoft.com/office/powerpoint/2010/main" val="20784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23014"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23015"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23016"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23017"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9987062" y="4996006"/>
            <a:ext cx="2014962" cy="646331"/>
          </a:xfrm>
          <a:prstGeom prst="rect">
            <a:avLst/>
          </a:prstGeom>
          <a:solidFill>
            <a:schemeClr val="accent4">
              <a:lumMod val="75000"/>
              <a:alpha val="36863"/>
            </a:schemeClr>
          </a:solidFill>
        </p:spPr>
        <p:txBody>
          <a:bodyPr wrap="square" rtlCol="0">
            <a:spAutoFit/>
          </a:bodyPr>
          <a:lstStyle/>
          <a:p>
            <a:pPr algn="ctr"/>
            <a:r>
              <a:rPr lang="en-US" dirty="0" smtClean="0"/>
              <a:t>1-0.9495 = 0.0505</a:t>
            </a:r>
          </a:p>
          <a:p>
            <a:pPr algn="ctr"/>
            <a:r>
              <a:rPr lang="en-US" dirty="0" smtClean="0"/>
              <a:t>1-0.9505 = 0.0495</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1"/>
          <a:srcRect l="25506" t="14445" r="40476" b="5556"/>
          <a:stretch/>
        </p:blipFill>
        <p:spPr>
          <a:xfrm>
            <a:off x="768851" y="124996"/>
            <a:ext cx="6221186" cy="8229600"/>
          </a:xfrm>
          <a:prstGeom prst="rect">
            <a:avLst/>
          </a:prstGeom>
        </p:spPr>
      </p:pic>
      <p:cxnSp>
        <p:nvCxnSpPr>
          <p:cNvPr id="29" name="Straight Arrow Connector 28"/>
          <p:cNvCxnSpPr/>
          <p:nvPr/>
        </p:nvCxnSpPr>
        <p:spPr>
          <a:xfrm rot="5400000">
            <a:off x="3618733" y="1839991"/>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176082" y="1830540"/>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611" y="5164276"/>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98585" y="4981984"/>
            <a:ext cx="1017018" cy="276999"/>
          </a:xfrm>
          <a:prstGeom prst="rect">
            <a:avLst/>
          </a:prstGeom>
          <a:solidFill>
            <a:schemeClr val="accent4">
              <a:lumMod val="75000"/>
              <a:alpha val="36863"/>
            </a:schemeClr>
          </a:solidFill>
        </p:spPr>
        <p:txBody>
          <a:bodyPr wrap="square" rtlCol="0">
            <a:spAutoFit/>
          </a:bodyPr>
          <a:lstStyle/>
          <a:p>
            <a:pPr algn="ctr"/>
            <a:endParaRPr lang="en-US" sz="1200" dirty="0"/>
          </a:p>
        </p:txBody>
      </p:sp>
    </p:spTree>
    <p:extLst>
      <p:ext uri="{BB962C8B-B14F-4D97-AF65-F5344CB8AC3E}">
        <p14:creationId xmlns:p14="http://schemas.microsoft.com/office/powerpoint/2010/main" val="1998801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24034"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24035"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24036"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24037"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1"/>
          <a:srcRect l="25506" t="14445" r="40476" b="5556"/>
          <a:stretch/>
        </p:blipFill>
        <p:spPr>
          <a:xfrm>
            <a:off x="768851" y="124996"/>
            <a:ext cx="6221186" cy="8229600"/>
          </a:xfrm>
          <a:prstGeom prst="rect">
            <a:avLst/>
          </a:prstGeom>
        </p:spPr>
      </p:pic>
      <p:cxnSp>
        <p:nvCxnSpPr>
          <p:cNvPr id="29" name="Straight Arrow Connector 28"/>
          <p:cNvCxnSpPr/>
          <p:nvPr/>
        </p:nvCxnSpPr>
        <p:spPr>
          <a:xfrm rot="5400000">
            <a:off x="3618733" y="1839991"/>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176082" y="1830540"/>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611" y="5164276"/>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98585" y="4981984"/>
            <a:ext cx="1017018" cy="276999"/>
          </a:xfrm>
          <a:prstGeom prst="rect">
            <a:avLst/>
          </a:prstGeom>
          <a:solidFill>
            <a:schemeClr val="accent4">
              <a:lumMod val="75000"/>
              <a:alpha val="36863"/>
            </a:schemeClr>
          </a:solidFill>
        </p:spPr>
        <p:txBody>
          <a:bodyPr wrap="square" rtlCol="0">
            <a:spAutoFit/>
          </a:bodyPr>
          <a:lstStyle/>
          <a:p>
            <a:pPr algn="ctr"/>
            <a:endParaRPr lang="en-US" sz="1200" dirty="0"/>
          </a:p>
        </p:txBody>
      </p:sp>
      <p:sp>
        <p:nvSpPr>
          <p:cNvPr id="32" name="TextBox 31"/>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0.05</a:t>
            </a:r>
            <a:endParaRPr lang="en-US" dirty="0"/>
          </a:p>
        </p:txBody>
      </p:sp>
    </p:spTree>
    <p:extLst>
      <p:ext uri="{BB962C8B-B14F-4D97-AF65-F5344CB8AC3E}">
        <p14:creationId xmlns:p14="http://schemas.microsoft.com/office/powerpoint/2010/main" val="2811813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7" name="TextBox 46"/>
          <p:cNvSpPr txBox="1"/>
          <p:nvPr/>
        </p:nvSpPr>
        <p:spPr>
          <a:xfrm>
            <a:off x="225945" y="1723700"/>
            <a:ext cx="10746855" cy="800219"/>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 Programmed     </a:t>
            </a:r>
            <a:r>
              <a:rPr lang="en-GB" sz="2400" dirty="0" smtClean="0"/>
              <a:t>(</a:t>
            </a:r>
            <a:r>
              <a:rPr lang="en-GB" sz="2400" dirty="0"/>
              <a:t>e.g. EXCEL: </a:t>
            </a:r>
            <a:r>
              <a:rPr lang="en-GB" sz="2400" dirty="0" err="1"/>
              <a:t>cpdf</a:t>
            </a:r>
            <a:r>
              <a:rPr lang="en-GB" sz="2400" dirty="0"/>
              <a:t> = </a:t>
            </a:r>
            <a:r>
              <a:rPr lang="en-GB" sz="2400" dirty="0" err="1">
                <a:solidFill>
                  <a:schemeClr val="accent1"/>
                </a:solidFill>
              </a:rPr>
              <a:t>Normsdist</a:t>
            </a:r>
            <a:r>
              <a:rPr lang="en-GB" sz="2400" dirty="0">
                <a:solidFill>
                  <a:schemeClr val="accent1"/>
                </a:solidFill>
              </a:rPr>
              <a:t> </a:t>
            </a:r>
            <a:r>
              <a:rPr lang="en-GB" sz="2400" i="1" dirty="0"/>
              <a:t>( </a:t>
            </a:r>
            <a:r>
              <a:rPr lang="en-GB" sz="2400" i="1" dirty="0">
                <a:solidFill>
                  <a:schemeClr val="accent1"/>
                </a:solidFill>
              </a:rPr>
              <a:t>(</a:t>
            </a:r>
            <a:r>
              <a:rPr lang="en-GB" sz="2400" i="1" dirty="0" err="1">
                <a:solidFill>
                  <a:schemeClr val="accent1"/>
                </a:solidFill>
              </a:rPr>
              <a:t>upperLimit</a:t>
            </a:r>
            <a:r>
              <a:rPr lang="en-GB" sz="2400" i="1" dirty="0">
                <a:solidFill>
                  <a:schemeClr val="accent1"/>
                </a:solidFill>
              </a:rPr>
              <a:t>-mean)/</a:t>
            </a:r>
            <a:r>
              <a:rPr lang="en-GB" sz="2400" i="1" dirty="0" err="1">
                <a:solidFill>
                  <a:schemeClr val="accent1"/>
                </a:solidFill>
              </a:rPr>
              <a:t>std</a:t>
            </a:r>
            <a:r>
              <a:rPr lang="en-GB" sz="2400" i="1" dirty="0">
                <a:solidFill>
                  <a:schemeClr val="accent1"/>
                </a:solidFill>
              </a:rPr>
              <a:t>) </a:t>
            </a:r>
            <a:r>
              <a:rPr lang="en-GB" sz="2400" dirty="0"/>
              <a:t>)</a:t>
            </a:r>
            <a:endParaRPr lang="en-GB" sz="2200" dirty="0"/>
          </a:p>
        </p:txBody>
      </p:sp>
      <p:grpSp>
        <p:nvGrpSpPr>
          <p:cNvPr id="2" name="Group 1"/>
          <p:cNvGrpSpPr/>
          <p:nvPr/>
        </p:nvGrpSpPr>
        <p:grpSpPr>
          <a:xfrm>
            <a:off x="540113" y="3482461"/>
            <a:ext cx="4134597" cy="3182967"/>
            <a:chOff x="540113" y="3482461"/>
            <a:chExt cx="4134597" cy="3182967"/>
          </a:xfrm>
        </p:grpSpPr>
        <p:sp>
          <p:nvSpPr>
            <p:cNvPr id="57" name="TextBox 56"/>
            <p:cNvSpPr txBox="1"/>
            <p:nvPr/>
          </p:nvSpPr>
          <p:spPr>
            <a:xfrm>
              <a:off x="2122045" y="6388429"/>
              <a:ext cx="1080120" cy="276999"/>
            </a:xfrm>
            <a:prstGeom prst="rect">
              <a:avLst/>
            </a:prstGeom>
            <a:noFill/>
          </p:spPr>
          <p:txBody>
            <a:bodyPr wrap="square" rtlCol="0">
              <a:spAutoFit/>
            </a:bodyPr>
            <a:lstStyle/>
            <a:p>
              <a:pPr algn="ctr"/>
              <a:r>
                <a:rPr lang="pt-PT" sz="1200" b="1" dirty="0" smtClean="0">
                  <a:solidFill>
                    <a:schemeClr val="accent6">
                      <a:lumMod val="75000"/>
                    </a:schemeClr>
                  </a:solidFill>
                </a:rPr>
                <a:t>200</a:t>
              </a:r>
              <a:endParaRPr lang="pt-PT" sz="1200" b="1" dirty="0">
                <a:solidFill>
                  <a:schemeClr val="accent6">
                    <a:lumMod val="75000"/>
                  </a:schemeClr>
                </a:solidFill>
              </a:endParaRPr>
            </a:p>
          </p:txBody>
        </p:sp>
        <p:cxnSp>
          <p:nvCxnSpPr>
            <p:cNvPr id="58" name="Straight Connector 57"/>
            <p:cNvCxnSpPr/>
            <p:nvPr/>
          </p:nvCxnSpPr>
          <p:spPr>
            <a:xfrm>
              <a:off x="2662636" y="6155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988768" y="6161087"/>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555307" y="6151562"/>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052889" y="61568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158308" y="6214045"/>
              <a:ext cx="796280" cy="276999"/>
            </a:xfrm>
            <a:prstGeom prst="rect">
              <a:avLst/>
            </a:prstGeom>
            <a:noFill/>
          </p:spPr>
          <p:txBody>
            <a:bodyPr wrap="square" rtlCol="0">
              <a:spAutoFit/>
            </a:bodyPr>
            <a:lstStyle/>
            <a:p>
              <a:pPr algn="ctr"/>
              <a:r>
                <a:rPr lang="pt-PT" sz="1200" dirty="0" smtClean="0"/>
                <a:t>275</a:t>
              </a:r>
              <a:endParaRPr lang="pt-PT" sz="1200" dirty="0"/>
            </a:p>
          </p:txBody>
        </p:sp>
        <p:sp>
          <p:nvSpPr>
            <p:cNvPr id="63" name="TextBox 62"/>
            <p:cNvSpPr txBox="1"/>
            <p:nvPr/>
          </p:nvSpPr>
          <p:spPr>
            <a:xfrm>
              <a:off x="3838006" y="6223570"/>
              <a:ext cx="432048" cy="276999"/>
            </a:xfrm>
            <a:prstGeom prst="rect">
              <a:avLst/>
            </a:prstGeom>
            <a:noFill/>
          </p:spPr>
          <p:txBody>
            <a:bodyPr wrap="square" rtlCol="0">
              <a:spAutoFit/>
            </a:bodyPr>
            <a:lstStyle/>
            <a:p>
              <a:pPr algn="ctr"/>
              <a:r>
                <a:rPr lang="pt-PT" sz="1200" dirty="0" smtClean="0"/>
                <a:t>325</a:t>
              </a:r>
              <a:endParaRPr lang="pt-PT" sz="1200" dirty="0"/>
            </a:p>
          </p:txBody>
        </p:sp>
        <p:sp>
          <p:nvSpPr>
            <p:cNvPr id="64" name="TextBox 63"/>
            <p:cNvSpPr txBox="1"/>
            <p:nvPr/>
          </p:nvSpPr>
          <p:spPr>
            <a:xfrm>
              <a:off x="2667969" y="6208712"/>
              <a:ext cx="648072" cy="276999"/>
            </a:xfrm>
            <a:prstGeom prst="rect">
              <a:avLst/>
            </a:prstGeom>
            <a:noFill/>
          </p:spPr>
          <p:txBody>
            <a:bodyPr wrap="square" rtlCol="0">
              <a:spAutoFit/>
            </a:bodyPr>
            <a:lstStyle/>
            <a:p>
              <a:pPr algn="ctr"/>
              <a:r>
                <a:rPr lang="pt-PT" sz="1200" dirty="0" smtClean="0"/>
                <a:t>225</a:t>
              </a:r>
              <a:endParaRPr lang="pt-PT" sz="1200" dirty="0"/>
            </a:p>
          </p:txBody>
        </p:sp>
        <p:cxnSp>
          <p:nvCxnSpPr>
            <p:cNvPr id="65" name="Straight Connector 64"/>
            <p:cNvCxnSpPr/>
            <p:nvPr/>
          </p:nvCxnSpPr>
          <p:spPr>
            <a:xfrm>
              <a:off x="2365079" y="61631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265909" y="6165279"/>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774529" y="61631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472408" y="6223570"/>
              <a:ext cx="612576" cy="276999"/>
            </a:xfrm>
            <a:prstGeom prst="rect">
              <a:avLst/>
            </a:prstGeom>
            <a:noFill/>
          </p:spPr>
          <p:txBody>
            <a:bodyPr wrap="square" rtlCol="0">
              <a:spAutoFit/>
            </a:bodyPr>
            <a:lstStyle/>
            <a:p>
              <a:pPr algn="ctr"/>
              <a:r>
                <a:rPr lang="pt-PT" sz="1200" dirty="0" smtClean="0"/>
                <a:t>125</a:t>
              </a:r>
              <a:endParaRPr lang="pt-PT" sz="1200" dirty="0"/>
            </a:p>
          </p:txBody>
        </p:sp>
        <p:sp>
          <p:nvSpPr>
            <p:cNvPr id="69" name="TextBox 68"/>
            <p:cNvSpPr txBox="1"/>
            <p:nvPr/>
          </p:nvSpPr>
          <p:spPr>
            <a:xfrm>
              <a:off x="2146773" y="6223570"/>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175</a:t>
              </a:r>
              <a:endParaRPr lang="pt-PT" sz="1200" b="1" dirty="0">
                <a:solidFill>
                  <a:schemeClr val="accent1">
                    <a:lumMod val="75000"/>
                  </a:schemeClr>
                </a:solidFill>
              </a:endParaRPr>
            </a:p>
          </p:txBody>
        </p:sp>
        <p:sp>
          <p:nvSpPr>
            <p:cNvPr id="70" name="TextBox 69"/>
            <p:cNvSpPr txBox="1"/>
            <p:nvPr/>
          </p:nvSpPr>
          <p:spPr>
            <a:xfrm>
              <a:off x="1049885" y="6228903"/>
              <a:ext cx="432048" cy="276999"/>
            </a:xfrm>
            <a:prstGeom prst="rect">
              <a:avLst/>
            </a:prstGeom>
            <a:noFill/>
          </p:spPr>
          <p:txBody>
            <a:bodyPr wrap="square" rtlCol="0">
              <a:spAutoFit/>
            </a:bodyPr>
            <a:lstStyle/>
            <a:p>
              <a:pPr algn="ctr"/>
              <a:r>
                <a:rPr lang="pt-PT" sz="1200" dirty="0" smtClean="0"/>
                <a:t>75</a:t>
              </a:r>
              <a:endParaRPr lang="pt-PT" sz="1200" dirty="0"/>
            </a:p>
          </p:txBody>
        </p:sp>
        <p:cxnSp>
          <p:nvCxnSpPr>
            <p:cNvPr id="81" name="Straight Connector 80"/>
            <p:cNvCxnSpPr/>
            <p:nvPr/>
          </p:nvCxnSpPr>
          <p:spPr>
            <a:xfrm>
              <a:off x="4472361" y="61631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2" name="Picture 6"/>
            <p:cNvPicPr>
              <a:picLocks noChangeAspect="1" noChangeArrowheads="1"/>
            </p:cNvPicPr>
            <p:nvPr/>
          </p:nvPicPr>
          <p:blipFill>
            <a:blip r:embed="rId3" cstate="print"/>
            <a:srcRect l="4525" t="15087" r="54503" b="7907"/>
            <a:stretch>
              <a:fillRect/>
            </a:stretch>
          </p:blipFill>
          <p:spPr bwMode="auto">
            <a:xfrm>
              <a:off x="972416" y="3482461"/>
              <a:ext cx="3499945" cy="2743230"/>
            </a:xfrm>
            <a:prstGeom prst="rect">
              <a:avLst/>
            </a:prstGeom>
            <a:noFill/>
            <a:ln w="9525">
              <a:noFill/>
              <a:miter lim="800000"/>
              <a:headEnd/>
              <a:tailEnd/>
            </a:ln>
          </p:spPr>
        </p:pic>
        <p:sp>
          <p:nvSpPr>
            <p:cNvPr id="83" name="TextBox 82"/>
            <p:cNvSpPr txBox="1"/>
            <p:nvPr/>
          </p:nvSpPr>
          <p:spPr>
            <a:xfrm>
              <a:off x="4242662" y="6218310"/>
              <a:ext cx="432048" cy="276999"/>
            </a:xfrm>
            <a:prstGeom prst="rect">
              <a:avLst/>
            </a:prstGeom>
            <a:noFill/>
          </p:spPr>
          <p:txBody>
            <a:bodyPr wrap="square" rtlCol="0">
              <a:spAutoFit/>
            </a:bodyPr>
            <a:lstStyle/>
            <a:p>
              <a:pPr algn="ctr"/>
              <a:r>
                <a:rPr lang="pt-PT" sz="1200" dirty="0" smtClean="0"/>
                <a:t>375</a:t>
              </a:r>
              <a:endParaRPr lang="pt-PT" sz="1200" dirty="0"/>
            </a:p>
          </p:txBody>
        </p:sp>
        <p:sp>
          <p:nvSpPr>
            <p:cNvPr id="91" name="TextBox 90"/>
            <p:cNvSpPr txBox="1"/>
            <p:nvPr/>
          </p:nvSpPr>
          <p:spPr>
            <a:xfrm>
              <a:off x="540113" y="6239409"/>
              <a:ext cx="432048" cy="276999"/>
            </a:xfrm>
            <a:prstGeom prst="rect">
              <a:avLst/>
            </a:prstGeom>
            <a:noFill/>
          </p:spPr>
          <p:txBody>
            <a:bodyPr wrap="square" rtlCol="0">
              <a:spAutoFit/>
            </a:bodyPr>
            <a:lstStyle/>
            <a:p>
              <a:pPr algn="ctr"/>
              <a:r>
                <a:rPr lang="pt-PT" sz="1200" dirty="0" smtClean="0"/>
                <a:t>x</a:t>
              </a:r>
              <a:endParaRPr lang="pt-PT" sz="1200" dirty="0"/>
            </a:p>
          </p:txBody>
        </p:sp>
      </p:grpSp>
      <p:grpSp>
        <p:nvGrpSpPr>
          <p:cNvPr id="9" name="Group 8"/>
          <p:cNvGrpSpPr/>
          <p:nvPr/>
        </p:nvGrpSpPr>
        <p:grpSpPr>
          <a:xfrm>
            <a:off x="534853" y="6550304"/>
            <a:ext cx="4134597" cy="307696"/>
            <a:chOff x="534853" y="6550304"/>
            <a:chExt cx="4134597" cy="307696"/>
          </a:xfrm>
        </p:grpSpPr>
        <p:sp>
          <p:nvSpPr>
            <p:cNvPr id="84" name="TextBox 83"/>
            <p:cNvSpPr txBox="1"/>
            <p:nvPr/>
          </p:nvSpPr>
          <p:spPr>
            <a:xfrm>
              <a:off x="3153048" y="6555637"/>
              <a:ext cx="796280" cy="276999"/>
            </a:xfrm>
            <a:prstGeom prst="rect">
              <a:avLst/>
            </a:prstGeom>
            <a:noFill/>
          </p:spPr>
          <p:txBody>
            <a:bodyPr wrap="square" rtlCol="0">
              <a:spAutoFit/>
            </a:bodyPr>
            <a:lstStyle/>
            <a:p>
              <a:pPr algn="ctr"/>
              <a:r>
                <a:rPr lang="pt-PT" sz="1200" dirty="0" smtClean="0"/>
                <a:t>1.5</a:t>
              </a:r>
              <a:endParaRPr lang="pt-PT" sz="1200" dirty="0"/>
            </a:p>
          </p:txBody>
        </p:sp>
        <p:sp>
          <p:nvSpPr>
            <p:cNvPr id="85" name="TextBox 84"/>
            <p:cNvSpPr txBox="1"/>
            <p:nvPr/>
          </p:nvSpPr>
          <p:spPr>
            <a:xfrm>
              <a:off x="3832746" y="6565162"/>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86" name="TextBox 85"/>
            <p:cNvSpPr txBox="1"/>
            <p:nvPr/>
          </p:nvSpPr>
          <p:spPr>
            <a:xfrm>
              <a:off x="2662709" y="6550304"/>
              <a:ext cx="648072" cy="276999"/>
            </a:xfrm>
            <a:prstGeom prst="rect">
              <a:avLst/>
            </a:prstGeom>
            <a:noFill/>
          </p:spPr>
          <p:txBody>
            <a:bodyPr wrap="square" rtlCol="0">
              <a:spAutoFit/>
            </a:bodyPr>
            <a:lstStyle/>
            <a:p>
              <a:pPr algn="ctr"/>
              <a:r>
                <a:rPr lang="pt-PT" sz="1200" dirty="0" smtClean="0"/>
                <a:t>0.5</a:t>
              </a:r>
              <a:endParaRPr lang="pt-PT" sz="1200" dirty="0"/>
            </a:p>
          </p:txBody>
        </p:sp>
        <p:sp>
          <p:nvSpPr>
            <p:cNvPr id="87" name="TextBox 86"/>
            <p:cNvSpPr txBox="1"/>
            <p:nvPr/>
          </p:nvSpPr>
          <p:spPr>
            <a:xfrm>
              <a:off x="1467148" y="6565162"/>
              <a:ext cx="612576" cy="276999"/>
            </a:xfrm>
            <a:prstGeom prst="rect">
              <a:avLst/>
            </a:prstGeom>
            <a:noFill/>
          </p:spPr>
          <p:txBody>
            <a:bodyPr wrap="square" rtlCol="0">
              <a:spAutoFit/>
            </a:bodyPr>
            <a:lstStyle/>
            <a:p>
              <a:pPr algn="ctr"/>
              <a:r>
                <a:rPr lang="pt-PT" sz="1200" dirty="0" smtClean="0"/>
                <a:t>-1.5</a:t>
              </a:r>
              <a:endParaRPr lang="pt-PT" sz="1200" dirty="0"/>
            </a:p>
          </p:txBody>
        </p:sp>
        <p:sp>
          <p:nvSpPr>
            <p:cNvPr id="88" name="TextBox 87"/>
            <p:cNvSpPr txBox="1"/>
            <p:nvPr/>
          </p:nvSpPr>
          <p:spPr>
            <a:xfrm>
              <a:off x="2141513" y="6565162"/>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-0.5</a:t>
              </a:r>
              <a:endParaRPr lang="pt-PT" sz="1200" b="1" dirty="0">
                <a:solidFill>
                  <a:schemeClr val="accent1">
                    <a:lumMod val="75000"/>
                  </a:schemeClr>
                </a:solidFill>
              </a:endParaRPr>
            </a:p>
          </p:txBody>
        </p:sp>
        <p:sp>
          <p:nvSpPr>
            <p:cNvPr id="89" name="TextBox 88"/>
            <p:cNvSpPr txBox="1"/>
            <p:nvPr/>
          </p:nvSpPr>
          <p:spPr>
            <a:xfrm>
              <a:off x="1044625" y="6570495"/>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90" name="TextBox 89"/>
            <p:cNvSpPr txBox="1"/>
            <p:nvPr/>
          </p:nvSpPr>
          <p:spPr>
            <a:xfrm>
              <a:off x="4237402" y="6559902"/>
              <a:ext cx="432048" cy="276999"/>
            </a:xfrm>
            <a:prstGeom prst="rect">
              <a:avLst/>
            </a:prstGeom>
            <a:noFill/>
          </p:spPr>
          <p:txBody>
            <a:bodyPr wrap="square" rtlCol="0">
              <a:spAutoFit/>
            </a:bodyPr>
            <a:lstStyle/>
            <a:p>
              <a:pPr algn="ctr"/>
              <a:r>
                <a:rPr lang="pt-PT" sz="1200" dirty="0" smtClean="0"/>
                <a:t>3.5</a:t>
              </a:r>
              <a:endParaRPr lang="pt-PT" sz="1200" dirty="0"/>
            </a:p>
          </p:txBody>
        </p:sp>
        <p:sp>
          <p:nvSpPr>
            <p:cNvPr id="92" name="TextBox 91"/>
            <p:cNvSpPr txBox="1"/>
            <p:nvPr/>
          </p:nvSpPr>
          <p:spPr>
            <a:xfrm>
              <a:off x="534853" y="6581001"/>
              <a:ext cx="432048" cy="276999"/>
            </a:xfrm>
            <a:prstGeom prst="rect">
              <a:avLst/>
            </a:prstGeom>
            <a:noFill/>
          </p:spPr>
          <p:txBody>
            <a:bodyPr wrap="square" rtlCol="0">
              <a:spAutoFit/>
            </a:bodyPr>
            <a:lstStyle/>
            <a:p>
              <a:pPr algn="ctr"/>
              <a:r>
                <a:rPr lang="pt-PT" sz="1200" dirty="0" smtClean="0"/>
                <a:t>z</a:t>
              </a:r>
              <a:endParaRPr lang="pt-PT" sz="1200" dirty="0"/>
            </a:p>
          </p:txBody>
        </p:sp>
      </p:grpSp>
      <p:sp>
        <p:nvSpPr>
          <p:cNvPr id="93" name="Freeform 92"/>
          <p:cNvSpPr/>
          <p:nvPr/>
        </p:nvSpPr>
        <p:spPr>
          <a:xfrm>
            <a:off x="1059937" y="3984466"/>
            <a:ext cx="1393372" cy="2168435"/>
          </a:xfrm>
          <a:custGeom>
            <a:avLst/>
            <a:gdLst>
              <a:gd name="connsiteX0" fmla="*/ 1341120 w 1393372"/>
              <a:gd name="connsiteY0" fmla="*/ 2159726 h 2168435"/>
              <a:gd name="connsiteX1" fmla="*/ 1341120 w 1393372"/>
              <a:gd name="connsiteY1" fmla="*/ 2159726 h 2168435"/>
              <a:gd name="connsiteX2" fmla="*/ 1349829 w 1393372"/>
              <a:gd name="connsiteY2" fmla="*/ 1402080 h 2168435"/>
              <a:gd name="connsiteX3" fmla="*/ 1358538 w 1393372"/>
              <a:gd name="connsiteY3" fmla="*/ 1227909 h 2168435"/>
              <a:gd name="connsiteX4" fmla="*/ 1393372 w 1393372"/>
              <a:gd name="connsiteY4" fmla="*/ 52252 h 2168435"/>
              <a:gd name="connsiteX5" fmla="*/ 1384663 w 1393372"/>
              <a:gd name="connsiteY5" fmla="*/ 0 h 2168435"/>
              <a:gd name="connsiteX6" fmla="*/ 1332412 w 1393372"/>
              <a:gd name="connsiteY6" fmla="*/ 52252 h 2168435"/>
              <a:gd name="connsiteX7" fmla="*/ 1288869 w 1393372"/>
              <a:gd name="connsiteY7" fmla="*/ 235132 h 2168435"/>
              <a:gd name="connsiteX8" fmla="*/ 1079863 w 1393372"/>
              <a:gd name="connsiteY8" fmla="*/ 757646 h 2168435"/>
              <a:gd name="connsiteX9" fmla="*/ 992778 w 1393372"/>
              <a:gd name="connsiteY9" fmla="*/ 1001486 h 2168435"/>
              <a:gd name="connsiteX10" fmla="*/ 853440 w 1393372"/>
              <a:gd name="connsiteY10" fmla="*/ 1358537 h 2168435"/>
              <a:gd name="connsiteX11" fmla="*/ 740229 w 1393372"/>
              <a:gd name="connsiteY11" fmla="*/ 1567543 h 2168435"/>
              <a:gd name="connsiteX12" fmla="*/ 592183 w 1393372"/>
              <a:gd name="connsiteY12" fmla="*/ 1837509 h 2168435"/>
              <a:gd name="connsiteX13" fmla="*/ 339635 w 1393372"/>
              <a:gd name="connsiteY13" fmla="*/ 2037806 h 2168435"/>
              <a:gd name="connsiteX14" fmla="*/ 0 w 1393372"/>
              <a:gd name="connsiteY14" fmla="*/ 2168435 h 2168435"/>
              <a:gd name="connsiteX15" fmla="*/ 1341120 w 1393372"/>
              <a:gd name="connsiteY15" fmla="*/ 2159726 h 216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372" h="2168435">
                <a:moveTo>
                  <a:pt x="1341120" y="2159726"/>
                </a:moveTo>
                <a:lnTo>
                  <a:pt x="1341120" y="2159726"/>
                </a:lnTo>
                <a:cubicBezTo>
                  <a:pt x="1344023" y="1907177"/>
                  <a:pt x="1345109" y="1654601"/>
                  <a:pt x="1349829" y="1402080"/>
                </a:cubicBezTo>
                <a:cubicBezTo>
                  <a:pt x="1350915" y="1343961"/>
                  <a:pt x="1357360" y="1286027"/>
                  <a:pt x="1358538" y="1227909"/>
                </a:cubicBezTo>
                <a:cubicBezTo>
                  <a:pt x="1362347" y="1039990"/>
                  <a:pt x="1271945" y="416506"/>
                  <a:pt x="1393372" y="52252"/>
                </a:cubicBezTo>
                <a:lnTo>
                  <a:pt x="1384663" y="0"/>
                </a:lnTo>
                <a:lnTo>
                  <a:pt x="1332412" y="52252"/>
                </a:lnTo>
                <a:lnTo>
                  <a:pt x="1288869" y="235132"/>
                </a:lnTo>
                <a:lnTo>
                  <a:pt x="1079863" y="757646"/>
                </a:lnTo>
                <a:lnTo>
                  <a:pt x="992778" y="1001486"/>
                </a:lnTo>
                <a:lnTo>
                  <a:pt x="853440" y="1358537"/>
                </a:lnTo>
                <a:lnTo>
                  <a:pt x="740229" y="1567543"/>
                </a:lnTo>
                <a:lnTo>
                  <a:pt x="592183" y="1837509"/>
                </a:lnTo>
                <a:lnTo>
                  <a:pt x="339635" y="2037806"/>
                </a:lnTo>
                <a:lnTo>
                  <a:pt x="0" y="2168435"/>
                </a:lnTo>
                <a:lnTo>
                  <a:pt x="1341120" y="2159726"/>
                </a:lnTo>
                <a:close/>
              </a:path>
            </a:pathLst>
          </a:custGeom>
          <a:solidFill>
            <a:srgbClr val="F2BC24">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4" name="Table 93"/>
          <p:cNvGraphicFramePr>
            <a:graphicFrameLocks noGrp="1"/>
          </p:cNvGraphicFramePr>
          <p:nvPr/>
        </p:nvGraphicFramePr>
        <p:xfrm>
          <a:off x="5145252" y="3312740"/>
          <a:ext cx="4217159" cy="3337560"/>
        </p:xfrm>
        <a:graphic>
          <a:graphicData uri="http://schemas.openxmlformats.org/drawingml/2006/table">
            <a:tbl>
              <a:tblPr firstRow="1" bandRow="1">
                <a:tableStyleId>{F5AB1C69-6EDB-4FF4-983F-18BD219EF322}</a:tableStyleId>
              </a:tblPr>
              <a:tblGrid>
                <a:gridCol w="1105469">
                  <a:extLst>
                    <a:ext uri="{9D8B030D-6E8A-4147-A177-3AD203B41FA5}">
                      <a16:colId xmlns:a16="http://schemas.microsoft.com/office/drawing/2014/main" val="20000"/>
                    </a:ext>
                  </a:extLst>
                </a:gridCol>
                <a:gridCol w="1310186">
                  <a:extLst>
                    <a:ext uri="{9D8B030D-6E8A-4147-A177-3AD203B41FA5}">
                      <a16:colId xmlns:a16="http://schemas.microsoft.com/office/drawing/2014/main" val="20001"/>
                    </a:ext>
                  </a:extLst>
                </a:gridCol>
                <a:gridCol w="1801504">
                  <a:extLst>
                    <a:ext uri="{9D8B030D-6E8A-4147-A177-3AD203B41FA5}">
                      <a16:colId xmlns:a16="http://schemas.microsoft.com/office/drawing/2014/main" val="20002"/>
                    </a:ext>
                  </a:extLst>
                </a:gridCol>
              </a:tblGrid>
              <a:tr h="370840">
                <a:tc>
                  <a:txBody>
                    <a:bodyPr/>
                    <a:lstStyle/>
                    <a:p>
                      <a:pPr algn="ctr"/>
                      <a:r>
                        <a:rPr lang="pt-PT" dirty="0" smtClean="0"/>
                        <a:t>x</a:t>
                      </a:r>
                      <a:endParaRPr lang="pt-PT" dirty="0"/>
                    </a:p>
                  </a:txBody>
                  <a:tcPr/>
                </a:tc>
                <a:tc>
                  <a:txBody>
                    <a:bodyPr/>
                    <a:lstStyle/>
                    <a:p>
                      <a:pPr algn="ctr"/>
                      <a:r>
                        <a:rPr lang="pt-PT" dirty="0" smtClean="0"/>
                        <a:t>Upper limit</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800" u="none" strike="noStrike" dirty="0" smtClean="0"/>
                        <a:t>z=(xup-200)/50</a:t>
                      </a:r>
                      <a:endParaRPr lang="pt-PT" sz="1800" b="1" i="0" u="none" strike="noStrike" dirty="0" smtClean="0">
                        <a:solidFill>
                          <a:schemeClr val="bg1"/>
                        </a:solidFill>
                        <a:latin typeface="+mn-lt"/>
                      </a:endParaRPr>
                    </a:p>
                  </a:txBody>
                  <a:tcPr/>
                </a:tc>
                <a:extLst>
                  <a:ext uri="{0D108BD9-81ED-4DB2-BD59-A6C34878D82A}">
                    <a16:rowId xmlns:a16="http://schemas.microsoft.com/office/drawing/2014/main" val="10000"/>
                  </a:ext>
                </a:extLst>
              </a:tr>
              <a:tr h="370840">
                <a:tc>
                  <a:txBody>
                    <a:bodyPr/>
                    <a:lstStyle/>
                    <a:p>
                      <a:pPr algn="ctr" fontAlgn="b"/>
                      <a:r>
                        <a:rPr lang="pt-PT" sz="1800" u="none" strike="noStrike" dirty="0"/>
                        <a:t>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370840">
                <a:tc>
                  <a:txBody>
                    <a:bodyPr/>
                    <a:lstStyle/>
                    <a:p>
                      <a:pPr algn="ctr" fontAlgn="b"/>
                      <a:r>
                        <a:rPr lang="pt-PT" sz="1800" u="none" strike="noStrike" dirty="0"/>
                        <a:t>100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2"/>
                  </a:ext>
                </a:extLst>
              </a:tr>
              <a:tr h="370840">
                <a:tc>
                  <a:txBody>
                    <a:bodyPr/>
                    <a:lstStyle/>
                    <a:p>
                      <a:pPr algn="ctr" fontAlgn="b"/>
                      <a:r>
                        <a:rPr lang="pt-PT" sz="1800" u="none" strike="noStrike" dirty="0"/>
                        <a:t>150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370840">
                <a:tc>
                  <a:txBody>
                    <a:bodyPr/>
                    <a:lstStyle/>
                    <a:p>
                      <a:pPr algn="ctr" fontAlgn="b"/>
                      <a:r>
                        <a:rPr lang="pt-PT" sz="1800" u="none" strike="noStrike" dirty="0"/>
                        <a:t>200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4"/>
                  </a:ext>
                </a:extLst>
              </a:tr>
              <a:tr h="370840">
                <a:tc>
                  <a:txBody>
                    <a:bodyPr/>
                    <a:lstStyle/>
                    <a:p>
                      <a:pPr algn="ctr" fontAlgn="b"/>
                      <a:r>
                        <a:rPr lang="pt-PT" sz="1800" u="none" strike="noStrike" dirty="0"/>
                        <a:t>250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1.5</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370840">
                <a:tc>
                  <a:txBody>
                    <a:bodyPr/>
                    <a:lstStyle/>
                    <a:p>
                      <a:pPr algn="ctr" fontAlgn="b"/>
                      <a:r>
                        <a:rPr lang="pt-PT" sz="1800" u="none" strike="noStrike" dirty="0"/>
                        <a:t>300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2.5</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6"/>
                  </a:ext>
                </a:extLst>
              </a:tr>
              <a:tr h="370840">
                <a:tc>
                  <a:txBody>
                    <a:bodyPr/>
                    <a:lstStyle/>
                    <a:p>
                      <a:pPr algn="ctr" fontAlgn="b"/>
                      <a:r>
                        <a:rPr lang="pt-PT" sz="1800" u="none" strike="noStrike" dirty="0"/>
                        <a:t>350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3.5</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370840">
                <a:tc>
                  <a:txBody>
                    <a:bodyPr/>
                    <a:lstStyle/>
                    <a:p>
                      <a:pPr algn="ctr" fontAlgn="b"/>
                      <a:r>
                        <a:rPr lang="pt-PT" sz="1800" u="none" strike="noStrike" dirty="0" smtClean="0"/>
                        <a:t>400</a:t>
                      </a:r>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8"/>
                  </a:ext>
                </a:extLst>
              </a:tr>
            </a:tbl>
          </a:graphicData>
        </a:graphic>
      </p:graphicFrame>
      <p:sp>
        <p:nvSpPr>
          <p:cNvPr id="95" name="TextBox 2"/>
          <p:cNvSpPr txBox="1"/>
          <p:nvPr/>
        </p:nvSpPr>
        <p:spPr>
          <a:xfrm>
            <a:off x="6646508" y="6332562"/>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96" name="TextBox 2"/>
          <p:cNvSpPr txBox="1"/>
          <p:nvPr/>
        </p:nvSpPr>
        <p:spPr>
          <a:xfrm>
            <a:off x="8259218" y="6355308"/>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97" name="Rectangle 96"/>
          <p:cNvSpPr/>
          <p:nvPr/>
        </p:nvSpPr>
        <p:spPr>
          <a:xfrm>
            <a:off x="6385034" y="4430110"/>
            <a:ext cx="2490952" cy="4099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98" name="Object 1"/>
          <p:cNvGraphicFramePr>
            <a:graphicFrameLocks noChangeAspect="1"/>
          </p:cNvGraphicFramePr>
          <p:nvPr>
            <p:extLst>
              <p:ext uri="{D42A27DB-BD31-4B8C-83A1-F6EECF244321}">
                <p14:modId xmlns:p14="http://schemas.microsoft.com/office/powerpoint/2010/main" val="568529543"/>
              </p:ext>
            </p:extLst>
          </p:nvPr>
        </p:nvGraphicFramePr>
        <p:xfrm>
          <a:off x="581534" y="2635568"/>
          <a:ext cx="1287775" cy="484460"/>
        </p:xfrm>
        <a:graphic>
          <a:graphicData uri="http://schemas.openxmlformats.org/presentationml/2006/ole">
            <mc:AlternateContent xmlns:mc="http://schemas.openxmlformats.org/markup-compatibility/2006">
              <mc:Choice xmlns:v="urn:schemas-microsoft-com:vml" Requires="v">
                <p:oleObj spid="_x0000_s120877" name="Equation" r:id="rId4" imgW="609480" imgH="228600" progId="Equation.3">
                  <p:embed/>
                </p:oleObj>
              </mc:Choice>
              <mc:Fallback>
                <p:oleObj name="Equation" r:id="rId4" imgW="609480" imgH="228600" progId="Equation.3">
                  <p:embed/>
                  <p:pic>
                    <p:nvPicPr>
                      <p:cNvPr id="4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34" y="2635568"/>
                        <a:ext cx="1287775" cy="484460"/>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99" name="TextBox 98"/>
              <p:cNvSpPr txBox="1"/>
              <p:nvPr/>
            </p:nvSpPr>
            <p:spPr>
              <a:xfrm>
                <a:off x="2136271" y="2558174"/>
                <a:ext cx="4272323"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m:rPr>
                                  <m:sty m:val="p"/>
                                </m:rPr>
                                <a:rPr lang="en-US" sz="2000" b="0" i="0" smtClean="0">
                                  <a:latin typeface="Cambria Math" panose="02040503050406030204" pitchFamily="18" charset="0"/>
                                  <a:ea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μ</m:t>
                              </m:r>
                            </m:num>
                            <m:den>
                              <m:r>
                                <m:rPr>
                                  <m:sty m:val="p"/>
                                </m:rPr>
                                <a:rPr lang="en-US" sz="2000" b="0" i="0" smtClean="0">
                                  <a:latin typeface="Cambria Math" panose="02040503050406030204" pitchFamily="18" charset="0"/>
                                  <a:ea typeface="Cambria Math" panose="02040503050406030204" pitchFamily="18" charset="0"/>
                                </a:rPr>
                                <m:t>σ</m:t>
                              </m:r>
                            </m:den>
                          </m:f>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0" smtClean="0">
                                  <a:latin typeface="Cambria Math" panose="02040503050406030204" pitchFamily="18" charset="0"/>
                                  <a:ea typeface="Cambria Math" panose="02040503050406030204" pitchFamily="18" charset="0"/>
                                </a:rPr>
                                <m:t>175−200</m:t>
                              </m:r>
                            </m:num>
                            <m:den>
                              <m:r>
                                <a:rPr lang="en-US" sz="2000" b="0" i="0" smtClean="0">
                                  <a:latin typeface="Cambria Math" panose="02040503050406030204" pitchFamily="18" charset="0"/>
                                  <a:ea typeface="Cambria Math" panose="02040503050406030204" pitchFamily="18" charset="0"/>
                                </a:rPr>
                                <m:t>50</m:t>
                              </m:r>
                            </m:den>
                          </m:f>
                        </m:e>
                      </m:d>
                    </m:oMath>
                  </m:oMathPara>
                </a14:m>
                <a:endParaRPr lang="en-US" sz="2000" dirty="0"/>
              </a:p>
            </p:txBody>
          </p:sp>
        </mc:Choice>
        <mc:Fallback xmlns="">
          <p:sp>
            <p:nvSpPr>
              <p:cNvPr id="99" name="TextBox 98"/>
              <p:cNvSpPr txBox="1">
                <a:spLocks noRot="1" noChangeAspect="1" noMove="1" noResize="1" noEditPoints="1" noAdjustHandles="1" noChangeArrowheads="1" noChangeShapeType="1" noTextEdit="1"/>
              </p:cNvSpPr>
              <p:nvPr/>
            </p:nvSpPr>
            <p:spPr>
              <a:xfrm>
                <a:off x="2136271" y="2558174"/>
                <a:ext cx="4272323" cy="6915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6302578" y="2723909"/>
                <a:ext cx="351648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≤−0.5</m:t>
                          </m:r>
                        </m:e>
                      </m:d>
                    </m:oMath>
                  </m:oMathPara>
                </a14:m>
                <a:endParaRPr lang="en-US" sz="20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6302578" y="2723909"/>
                <a:ext cx="3516489" cy="307777"/>
              </a:xfrm>
              <a:prstGeom prst="rect">
                <a:avLst/>
              </a:prstGeom>
              <a:blipFill>
                <a:blip r:embed="rId7"/>
                <a:stretch>
                  <a:fillRect b="-14000"/>
                </a:stretch>
              </a:blipFill>
            </p:spPr>
            <p:txBody>
              <a:bodyPr/>
              <a:lstStyle/>
              <a:p>
                <a:r>
                  <a:rPr lang="en-US">
                    <a:noFill/>
                  </a:rPr>
                  <a:t> </a:t>
                </a:r>
              </a:p>
            </p:txBody>
          </p:sp>
        </mc:Fallback>
      </mc:AlternateContent>
    </p:spTree>
    <p:extLst>
      <p:ext uri="{BB962C8B-B14F-4D97-AF65-F5344CB8AC3E}">
        <p14:creationId xmlns:p14="http://schemas.microsoft.com/office/powerpoint/2010/main" val="2363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93" grpId="0" animBg="1"/>
      <p:bldP spid="95" grpId="0"/>
      <p:bldP spid="96" grpId="0"/>
      <p:bldP spid="97" grpId="0" animBg="1"/>
      <p:bldP spid="99" grpId="0"/>
      <p:bldP spid="10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46508" y="6332562"/>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4" name="TextBox 2"/>
          <p:cNvSpPr txBox="1"/>
          <p:nvPr/>
        </p:nvSpPr>
        <p:spPr>
          <a:xfrm>
            <a:off x="8259218" y="6355308"/>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7" name="TextBox 6"/>
          <p:cNvSpPr txBox="1"/>
          <p:nvPr/>
        </p:nvSpPr>
        <p:spPr>
          <a:xfrm>
            <a:off x="1979712" y="5802898"/>
            <a:ext cx="1080120" cy="276999"/>
          </a:xfrm>
          <a:prstGeom prst="rect">
            <a:avLst/>
          </a:prstGeom>
          <a:noFill/>
        </p:spPr>
        <p:txBody>
          <a:bodyPr wrap="square" rtlCol="0">
            <a:spAutoFit/>
          </a:bodyPr>
          <a:lstStyle/>
          <a:p>
            <a:pPr algn="ctr"/>
            <a:r>
              <a:rPr lang="pt-PT" sz="1200" b="1" dirty="0" smtClean="0">
                <a:solidFill>
                  <a:schemeClr val="accent6">
                    <a:lumMod val="75000"/>
                  </a:schemeClr>
                </a:solidFill>
              </a:rPr>
              <a:t>200</a:t>
            </a:r>
            <a:endParaRPr lang="pt-PT" sz="1200" b="1" dirty="0">
              <a:solidFill>
                <a:schemeClr val="accent6">
                  <a:lumMod val="75000"/>
                </a:schemeClr>
              </a:solidFill>
            </a:endParaRPr>
          </a:p>
        </p:txBody>
      </p:sp>
      <p:cxnSp>
        <p:nvCxnSpPr>
          <p:cNvPr id="8" name="Straight Connector 7"/>
          <p:cNvCxnSpPr/>
          <p:nvPr/>
        </p:nvCxnSpPr>
        <p:spPr>
          <a:xfrm>
            <a:off x="2493293" y="6115313"/>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19425" y="6120646"/>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85964" y="611112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83546" y="61164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88965" y="6173604"/>
            <a:ext cx="796280" cy="276999"/>
          </a:xfrm>
          <a:prstGeom prst="rect">
            <a:avLst/>
          </a:prstGeom>
          <a:noFill/>
        </p:spPr>
        <p:txBody>
          <a:bodyPr wrap="square" rtlCol="0">
            <a:spAutoFit/>
          </a:bodyPr>
          <a:lstStyle/>
          <a:p>
            <a:pPr algn="ctr"/>
            <a:r>
              <a:rPr lang="pt-PT" sz="1200" dirty="0" smtClean="0"/>
              <a:t>275</a:t>
            </a:r>
            <a:endParaRPr lang="pt-PT" sz="1200" dirty="0"/>
          </a:p>
        </p:txBody>
      </p:sp>
      <p:sp>
        <p:nvSpPr>
          <p:cNvPr id="13" name="TextBox 12"/>
          <p:cNvSpPr txBox="1"/>
          <p:nvPr/>
        </p:nvSpPr>
        <p:spPr>
          <a:xfrm>
            <a:off x="3668663" y="6183129"/>
            <a:ext cx="432048" cy="276999"/>
          </a:xfrm>
          <a:prstGeom prst="rect">
            <a:avLst/>
          </a:prstGeom>
          <a:noFill/>
        </p:spPr>
        <p:txBody>
          <a:bodyPr wrap="square" rtlCol="0">
            <a:spAutoFit/>
          </a:bodyPr>
          <a:lstStyle/>
          <a:p>
            <a:pPr algn="ctr"/>
            <a:r>
              <a:rPr lang="pt-PT" sz="1200" dirty="0" smtClean="0"/>
              <a:t>325</a:t>
            </a:r>
            <a:endParaRPr lang="pt-PT" sz="1200" dirty="0"/>
          </a:p>
        </p:txBody>
      </p:sp>
      <p:sp>
        <p:nvSpPr>
          <p:cNvPr id="14" name="TextBox 13"/>
          <p:cNvSpPr txBox="1"/>
          <p:nvPr/>
        </p:nvSpPr>
        <p:spPr>
          <a:xfrm>
            <a:off x="2498626" y="6168271"/>
            <a:ext cx="648072" cy="276999"/>
          </a:xfrm>
          <a:prstGeom prst="rect">
            <a:avLst/>
          </a:prstGeom>
          <a:noFill/>
        </p:spPr>
        <p:txBody>
          <a:bodyPr wrap="square" rtlCol="0">
            <a:spAutoFit/>
          </a:bodyPr>
          <a:lstStyle/>
          <a:p>
            <a:pPr algn="ctr"/>
            <a:r>
              <a:rPr lang="pt-PT" sz="1200" dirty="0" smtClean="0"/>
              <a:t>225</a:t>
            </a:r>
            <a:endParaRPr lang="pt-PT" sz="1200" dirty="0"/>
          </a:p>
        </p:txBody>
      </p:sp>
      <p:cxnSp>
        <p:nvCxnSpPr>
          <p:cNvPr id="15" name="Straight Connector 14"/>
          <p:cNvCxnSpPr/>
          <p:nvPr/>
        </p:nvCxnSpPr>
        <p:spPr>
          <a:xfrm>
            <a:off x="2195736" y="6122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6566" y="6124838"/>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5186" y="6122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03065" y="6183129"/>
            <a:ext cx="612576" cy="276999"/>
          </a:xfrm>
          <a:prstGeom prst="rect">
            <a:avLst/>
          </a:prstGeom>
          <a:noFill/>
        </p:spPr>
        <p:txBody>
          <a:bodyPr wrap="square" rtlCol="0">
            <a:spAutoFit/>
          </a:bodyPr>
          <a:lstStyle/>
          <a:p>
            <a:pPr algn="ctr"/>
            <a:r>
              <a:rPr lang="pt-PT" sz="1200" dirty="0" smtClean="0"/>
              <a:t>125</a:t>
            </a:r>
            <a:endParaRPr lang="pt-PT" sz="1200" dirty="0"/>
          </a:p>
        </p:txBody>
      </p:sp>
      <p:sp>
        <p:nvSpPr>
          <p:cNvPr id="19" name="TextBox 18"/>
          <p:cNvSpPr txBox="1"/>
          <p:nvPr/>
        </p:nvSpPr>
        <p:spPr>
          <a:xfrm>
            <a:off x="1977430" y="6183129"/>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175</a:t>
            </a:r>
            <a:endParaRPr lang="pt-PT" sz="1200" b="1" dirty="0">
              <a:solidFill>
                <a:schemeClr val="accent1">
                  <a:lumMod val="75000"/>
                </a:schemeClr>
              </a:solidFill>
            </a:endParaRPr>
          </a:p>
        </p:txBody>
      </p:sp>
      <p:sp>
        <p:nvSpPr>
          <p:cNvPr id="20" name="TextBox 19"/>
          <p:cNvSpPr txBox="1"/>
          <p:nvPr/>
        </p:nvSpPr>
        <p:spPr>
          <a:xfrm>
            <a:off x="880542" y="6188462"/>
            <a:ext cx="432048" cy="276999"/>
          </a:xfrm>
          <a:prstGeom prst="rect">
            <a:avLst/>
          </a:prstGeom>
          <a:noFill/>
        </p:spPr>
        <p:txBody>
          <a:bodyPr wrap="square" rtlCol="0">
            <a:spAutoFit/>
          </a:bodyPr>
          <a:lstStyle/>
          <a:p>
            <a:pPr algn="ctr"/>
            <a:r>
              <a:rPr lang="pt-PT" sz="1200" dirty="0" smtClean="0"/>
              <a:t>75</a:t>
            </a:r>
            <a:endParaRPr lang="pt-PT" sz="1200" dirty="0"/>
          </a:p>
        </p:txBody>
      </p:sp>
      <p:cxnSp>
        <p:nvCxnSpPr>
          <p:cNvPr id="21" name="Straight Connector 20"/>
          <p:cNvCxnSpPr/>
          <p:nvPr/>
        </p:nvCxnSpPr>
        <p:spPr>
          <a:xfrm>
            <a:off x="4303018" y="6122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noChangeArrowheads="1"/>
          </p:cNvPicPr>
          <p:nvPr/>
        </p:nvPicPr>
        <p:blipFill>
          <a:blip r:embed="rId3" cstate="print"/>
          <a:srcRect l="54796" t="15087" r="4857" b="9626"/>
          <a:stretch>
            <a:fillRect/>
          </a:stretch>
        </p:blipFill>
        <p:spPr bwMode="auto">
          <a:xfrm>
            <a:off x="794084" y="3430502"/>
            <a:ext cx="4030053" cy="2681987"/>
          </a:xfrm>
          <a:prstGeom prst="rect">
            <a:avLst/>
          </a:prstGeom>
          <a:noFill/>
          <a:ln w="9525">
            <a:noFill/>
            <a:miter lim="800000"/>
            <a:headEnd/>
            <a:tailEnd/>
          </a:ln>
        </p:spPr>
      </p:pic>
      <p:sp>
        <p:nvSpPr>
          <p:cNvPr id="23" name="TextBox 22"/>
          <p:cNvSpPr txBox="1"/>
          <p:nvPr/>
        </p:nvSpPr>
        <p:spPr>
          <a:xfrm>
            <a:off x="4073319" y="6177869"/>
            <a:ext cx="432048" cy="276999"/>
          </a:xfrm>
          <a:prstGeom prst="rect">
            <a:avLst/>
          </a:prstGeom>
          <a:noFill/>
        </p:spPr>
        <p:txBody>
          <a:bodyPr wrap="square" rtlCol="0">
            <a:spAutoFit/>
          </a:bodyPr>
          <a:lstStyle/>
          <a:p>
            <a:pPr algn="ctr"/>
            <a:r>
              <a:rPr lang="pt-PT" sz="1200" dirty="0" smtClean="0"/>
              <a:t>375</a:t>
            </a:r>
            <a:endParaRPr lang="pt-PT" sz="1200" dirty="0"/>
          </a:p>
        </p:txBody>
      </p:sp>
      <p:sp>
        <p:nvSpPr>
          <p:cNvPr id="25" name="TextBox 24"/>
          <p:cNvSpPr txBox="1"/>
          <p:nvPr/>
        </p:nvSpPr>
        <p:spPr>
          <a:xfrm>
            <a:off x="2983705" y="6515196"/>
            <a:ext cx="796280" cy="276999"/>
          </a:xfrm>
          <a:prstGeom prst="rect">
            <a:avLst/>
          </a:prstGeom>
          <a:noFill/>
        </p:spPr>
        <p:txBody>
          <a:bodyPr wrap="square" rtlCol="0">
            <a:spAutoFit/>
          </a:bodyPr>
          <a:lstStyle/>
          <a:p>
            <a:pPr algn="ctr"/>
            <a:r>
              <a:rPr lang="pt-PT" sz="1200" dirty="0" smtClean="0"/>
              <a:t>1.5</a:t>
            </a:r>
            <a:endParaRPr lang="pt-PT" sz="1200" dirty="0"/>
          </a:p>
        </p:txBody>
      </p:sp>
      <p:sp>
        <p:nvSpPr>
          <p:cNvPr id="26" name="TextBox 25"/>
          <p:cNvSpPr txBox="1"/>
          <p:nvPr/>
        </p:nvSpPr>
        <p:spPr>
          <a:xfrm>
            <a:off x="3663403" y="6524721"/>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27" name="TextBox 26"/>
          <p:cNvSpPr txBox="1"/>
          <p:nvPr/>
        </p:nvSpPr>
        <p:spPr>
          <a:xfrm>
            <a:off x="2493366" y="6509863"/>
            <a:ext cx="648072" cy="276999"/>
          </a:xfrm>
          <a:prstGeom prst="rect">
            <a:avLst/>
          </a:prstGeom>
          <a:noFill/>
        </p:spPr>
        <p:txBody>
          <a:bodyPr wrap="square" rtlCol="0">
            <a:spAutoFit/>
          </a:bodyPr>
          <a:lstStyle/>
          <a:p>
            <a:pPr algn="ctr"/>
            <a:r>
              <a:rPr lang="pt-PT" sz="1200" dirty="0" smtClean="0"/>
              <a:t>0.5</a:t>
            </a:r>
            <a:endParaRPr lang="pt-PT" sz="1200" dirty="0"/>
          </a:p>
        </p:txBody>
      </p:sp>
      <p:sp>
        <p:nvSpPr>
          <p:cNvPr id="28" name="TextBox 27"/>
          <p:cNvSpPr txBox="1"/>
          <p:nvPr/>
        </p:nvSpPr>
        <p:spPr>
          <a:xfrm>
            <a:off x="1297805" y="6524721"/>
            <a:ext cx="612576" cy="276999"/>
          </a:xfrm>
          <a:prstGeom prst="rect">
            <a:avLst/>
          </a:prstGeom>
          <a:noFill/>
        </p:spPr>
        <p:txBody>
          <a:bodyPr wrap="square" rtlCol="0">
            <a:spAutoFit/>
          </a:bodyPr>
          <a:lstStyle/>
          <a:p>
            <a:pPr algn="ctr"/>
            <a:r>
              <a:rPr lang="pt-PT" sz="1200" dirty="0" smtClean="0"/>
              <a:t>-1.5</a:t>
            </a:r>
            <a:endParaRPr lang="pt-PT" sz="1200" dirty="0"/>
          </a:p>
        </p:txBody>
      </p:sp>
      <p:sp>
        <p:nvSpPr>
          <p:cNvPr id="29" name="TextBox 28"/>
          <p:cNvSpPr txBox="1"/>
          <p:nvPr/>
        </p:nvSpPr>
        <p:spPr>
          <a:xfrm>
            <a:off x="1972170" y="6524721"/>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-0.5</a:t>
            </a:r>
            <a:endParaRPr lang="pt-PT" sz="1200" b="1" dirty="0">
              <a:solidFill>
                <a:schemeClr val="accent1">
                  <a:lumMod val="75000"/>
                </a:schemeClr>
              </a:solidFill>
            </a:endParaRPr>
          </a:p>
        </p:txBody>
      </p:sp>
      <p:sp>
        <p:nvSpPr>
          <p:cNvPr id="30" name="TextBox 29"/>
          <p:cNvSpPr txBox="1"/>
          <p:nvPr/>
        </p:nvSpPr>
        <p:spPr>
          <a:xfrm>
            <a:off x="875282" y="6530054"/>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31" name="TextBox 30"/>
          <p:cNvSpPr txBox="1"/>
          <p:nvPr/>
        </p:nvSpPr>
        <p:spPr>
          <a:xfrm>
            <a:off x="4068059" y="6519461"/>
            <a:ext cx="432048" cy="276999"/>
          </a:xfrm>
          <a:prstGeom prst="rect">
            <a:avLst/>
          </a:prstGeom>
          <a:noFill/>
        </p:spPr>
        <p:txBody>
          <a:bodyPr wrap="square" rtlCol="0">
            <a:spAutoFit/>
          </a:bodyPr>
          <a:lstStyle/>
          <a:p>
            <a:pPr algn="ctr"/>
            <a:r>
              <a:rPr lang="pt-PT" sz="1200" dirty="0" smtClean="0"/>
              <a:t>3.5</a:t>
            </a:r>
            <a:endParaRPr lang="pt-PT" sz="1200" dirty="0"/>
          </a:p>
        </p:txBody>
      </p:sp>
      <p:sp>
        <p:nvSpPr>
          <p:cNvPr id="32" name="TextBox 31"/>
          <p:cNvSpPr txBox="1"/>
          <p:nvPr/>
        </p:nvSpPr>
        <p:spPr>
          <a:xfrm>
            <a:off x="370770" y="6198968"/>
            <a:ext cx="432048" cy="276999"/>
          </a:xfrm>
          <a:prstGeom prst="rect">
            <a:avLst/>
          </a:prstGeom>
          <a:noFill/>
        </p:spPr>
        <p:txBody>
          <a:bodyPr wrap="square" rtlCol="0">
            <a:spAutoFit/>
          </a:bodyPr>
          <a:lstStyle/>
          <a:p>
            <a:pPr algn="ctr"/>
            <a:r>
              <a:rPr lang="pt-PT" sz="1200" dirty="0" smtClean="0"/>
              <a:t>x</a:t>
            </a:r>
            <a:endParaRPr lang="pt-PT" sz="1200" dirty="0"/>
          </a:p>
        </p:txBody>
      </p:sp>
      <p:sp>
        <p:nvSpPr>
          <p:cNvPr id="33" name="TextBox 32"/>
          <p:cNvSpPr txBox="1"/>
          <p:nvPr/>
        </p:nvSpPr>
        <p:spPr>
          <a:xfrm>
            <a:off x="365510" y="6540560"/>
            <a:ext cx="432048" cy="276999"/>
          </a:xfrm>
          <a:prstGeom prst="rect">
            <a:avLst/>
          </a:prstGeom>
          <a:noFill/>
        </p:spPr>
        <p:txBody>
          <a:bodyPr wrap="square" rtlCol="0">
            <a:spAutoFit/>
          </a:bodyPr>
          <a:lstStyle/>
          <a:p>
            <a:pPr algn="ctr"/>
            <a:r>
              <a:rPr lang="pt-PT" sz="1200" dirty="0" smtClean="0"/>
              <a:t>z</a:t>
            </a:r>
            <a:endParaRPr lang="pt-PT" sz="1200" dirty="0"/>
          </a:p>
        </p:txBody>
      </p:sp>
      <p:graphicFrame>
        <p:nvGraphicFramePr>
          <p:cNvPr id="34" name="Table 33"/>
          <p:cNvGraphicFramePr>
            <a:graphicFrameLocks noGrp="1"/>
          </p:cNvGraphicFramePr>
          <p:nvPr/>
        </p:nvGraphicFramePr>
        <p:xfrm>
          <a:off x="5145252" y="3312740"/>
          <a:ext cx="6032311" cy="3337560"/>
        </p:xfrm>
        <a:graphic>
          <a:graphicData uri="http://schemas.openxmlformats.org/drawingml/2006/table">
            <a:tbl>
              <a:tblPr firstRow="1" bandRow="1">
                <a:tableStyleId>{F5AB1C69-6EDB-4FF4-983F-18BD219EF322}</a:tableStyleId>
              </a:tblPr>
              <a:tblGrid>
                <a:gridCol w="1105469">
                  <a:extLst>
                    <a:ext uri="{9D8B030D-6E8A-4147-A177-3AD203B41FA5}">
                      <a16:colId xmlns:a16="http://schemas.microsoft.com/office/drawing/2014/main" val="20000"/>
                    </a:ext>
                  </a:extLst>
                </a:gridCol>
                <a:gridCol w="1310186">
                  <a:extLst>
                    <a:ext uri="{9D8B030D-6E8A-4147-A177-3AD203B41FA5}">
                      <a16:colId xmlns:a16="http://schemas.microsoft.com/office/drawing/2014/main" val="20001"/>
                    </a:ext>
                  </a:extLst>
                </a:gridCol>
                <a:gridCol w="1801504">
                  <a:extLst>
                    <a:ext uri="{9D8B030D-6E8A-4147-A177-3AD203B41FA5}">
                      <a16:colId xmlns:a16="http://schemas.microsoft.com/office/drawing/2014/main" val="20002"/>
                    </a:ext>
                  </a:extLst>
                </a:gridCol>
                <a:gridCol w="1815152">
                  <a:extLst>
                    <a:ext uri="{9D8B030D-6E8A-4147-A177-3AD203B41FA5}">
                      <a16:colId xmlns:a16="http://schemas.microsoft.com/office/drawing/2014/main" val="20003"/>
                    </a:ext>
                  </a:extLst>
                </a:gridCol>
              </a:tblGrid>
              <a:tr h="370840">
                <a:tc>
                  <a:txBody>
                    <a:bodyPr/>
                    <a:lstStyle/>
                    <a:p>
                      <a:pPr algn="ctr"/>
                      <a:r>
                        <a:rPr lang="pt-PT" dirty="0" smtClean="0"/>
                        <a:t>x</a:t>
                      </a:r>
                      <a:endParaRPr lang="pt-PT" dirty="0"/>
                    </a:p>
                  </a:txBody>
                  <a:tcPr/>
                </a:tc>
                <a:tc>
                  <a:txBody>
                    <a:bodyPr/>
                    <a:lstStyle/>
                    <a:p>
                      <a:pPr algn="ctr"/>
                      <a:r>
                        <a:rPr lang="pt-PT" dirty="0" smtClean="0"/>
                        <a:t>Upper limit</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800" u="none" strike="noStrike" dirty="0" smtClean="0"/>
                        <a:t>z=(xup-200)/50</a:t>
                      </a:r>
                      <a:endParaRPr lang="pt-PT" sz="1800" b="1" i="0" u="none" strike="noStrike" dirty="0" smtClean="0">
                        <a:solidFill>
                          <a:schemeClr val="bg1"/>
                        </a:solidFill>
                        <a:latin typeface="+mn-lt"/>
                      </a:endParaRPr>
                    </a:p>
                  </a:txBody>
                  <a:tcPr/>
                </a:tc>
                <a:tc>
                  <a:txBody>
                    <a:bodyPr/>
                    <a:lstStyle/>
                    <a:p>
                      <a:pPr algn="ctr"/>
                      <a:r>
                        <a:rPr lang="pt-PT" dirty="0" smtClean="0"/>
                        <a:t>cpdf</a:t>
                      </a:r>
                      <a:endParaRPr lang="pt-PT" dirty="0"/>
                    </a:p>
                  </a:txBody>
                  <a:tcPr/>
                </a:tc>
                <a:extLst>
                  <a:ext uri="{0D108BD9-81ED-4DB2-BD59-A6C34878D82A}">
                    <a16:rowId xmlns:a16="http://schemas.microsoft.com/office/drawing/2014/main" val="10000"/>
                  </a:ext>
                </a:extLst>
              </a:tr>
              <a:tr h="370840">
                <a:tc>
                  <a:txBody>
                    <a:bodyPr/>
                    <a:lstStyle/>
                    <a:p>
                      <a:pPr algn="ctr" fontAlgn="b"/>
                      <a:r>
                        <a:rPr lang="pt-PT" sz="1800" u="none" strike="noStrike" dirty="0"/>
                        <a:t>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0.00621</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370840">
                <a:tc>
                  <a:txBody>
                    <a:bodyPr/>
                    <a:lstStyle/>
                    <a:p>
                      <a:pPr algn="ctr" fontAlgn="b"/>
                      <a:r>
                        <a:rPr lang="pt-PT" sz="1800" u="none" strike="noStrike" dirty="0"/>
                        <a:t>100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0.06681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2"/>
                  </a:ext>
                </a:extLst>
              </a:tr>
              <a:tr h="370840">
                <a:tc>
                  <a:txBody>
                    <a:bodyPr/>
                    <a:lstStyle/>
                    <a:p>
                      <a:pPr algn="ctr" fontAlgn="b"/>
                      <a:r>
                        <a:rPr lang="pt-PT" sz="1800" u="none" strike="noStrike" dirty="0"/>
                        <a:t>150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0.30854</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370840">
                <a:tc>
                  <a:txBody>
                    <a:bodyPr/>
                    <a:lstStyle/>
                    <a:p>
                      <a:pPr algn="ctr" fontAlgn="b"/>
                      <a:r>
                        <a:rPr lang="pt-PT" sz="1800" u="none" strike="noStrike" dirty="0"/>
                        <a:t>200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0.69146</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4"/>
                  </a:ext>
                </a:extLst>
              </a:tr>
              <a:tr h="370840">
                <a:tc>
                  <a:txBody>
                    <a:bodyPr/>
                    <a:lstStyle/>
                    <a:p>
                      <a:pPr algn="ctr" fontAlgn="b"/>
                      <a:r>
                        <a:rPr lang="pt-PT" sz="1800" u="none" strike="noStrike" dirty="0"/>
                        <a:t>250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0.93319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5"/>
                  </a:ext>
                </a:extLst>
              </a:tr>
              <a:tr h="370840">
                <a:tc>
                  <a:txBody>
                    <a:bodyPr/>
                    <a:lstStyle/>
                    <a:p>
                      <a:pPr algn="ctr" fontAlgn="b"/>
                      <a:r>
                        <a:rPr lang="pt-PT" sz="1800" u="none" strike="noStrike" dirty="0"/>
                        <a:t>300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0.99379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6"/>
                  </a:ext>
                </a:extLst>
              </a:tr>
              <a:tr h="370840">
                <a:tc>
                  <a:txBody>
                    <a:bodyPr/>
                    <a:lstStyle/>
                    <a:p>
                      <a:pPr algn="ctr" fontAlgn="b"/>
                      <a:r>
                        <a:rPr lang="pt-PT" sz="1800" u="none" strike="noStrike" dirty="0"/>
                        <a:t>350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3.5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0.99977</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7"/>
                  </a:ext>
                </a:extLst>
              </a:tr>
              <a:tr h="370840">
                <a:tc>
                  <a:txBody>
                    <a:bodyPr/>
                    <a:lstStyle/>
                    <a:p>
                      <a:pPr algn="ctr" fontAlgn="b"/>
                      <a:r>
                        <a:rPr lang="pt-PT" sz="1800" u="none" strike="noStrike" dirty="0" smtClean="0"/>
                        <a:t>400</a:t>
                      </a:r>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smtClean="0"/>
                        <a:t>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8"/>
                  </a:ext>
                </a:extLst>
              </a:tr>
            </a:tbl>
          </a:graphicData>
        </a:graphic>
      </p:graphicFrame>
      <p:sp>
        <p:nvSpPr>
          <p:cNvPr id="36" name="Rectangle 35"/>
          <p:cNvSpPr/>
          <p:nvPr/>
        </p:nvSpPr>
        <p:spPr>
          <a:xfrm>
            <a:off x="6385034" y="4430110"/>
            <a:ext cx="4359166" cy="4276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37" name="Straight Connector 36"/>
          <p:cNvCxnSpPr/>
          <p:nvPr/>
        </p:nvCxnSpPr>
        <p:spPr>
          <a:xfrm flipV="1">
            <a:off x="2200940" y="5655289"/>
            <a:ext cx="0" cy="4678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9340" y="5665921"/>
            <a:ext cx="138223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5510420"/>
            <a:ext cx="781050" cy="307777"/>
          </a:xfrm>
          <a:prstGeom prst="rect">
            <a:avLst/>
          </a:prstGeom>
          <a:noFill/>
        </p:spPr>
        <p:txBody>
          <a:bodyPr wrap="square" rtlCol="0">
            <a:spAutoFit/>
          </a:bodyPr>
          <a:lstStyle/>
          <a:p>
            <a:r>
              <a:rPr lang="pt-PT" sz="1400" b="1" dirty="0" smtClean="0">
                <a:solidFill>
                  <a:schemeClr val="accent1">
                    <a:lumMod val="75000"/>
                  </a:schemeClr>
                </a:solidFill>
              </a:rPr>
              <a:t>0.30854</a:t>
            </a:r>
          </a:p>
        </p:txBody>
      </p:sp>
      <p:sp>
        <p:nvSpPr>
          <p:cNvPr id="41" name="TextBox 40"/>
          <p:cNvSpPr txBox="1"/>
          <p:nvPr/>
        </p:nvSpPr>
        <p:spPr>
          <a:xfrm>
            <a:off x="225945" y="1723700"/>
            <a:ext cx="10746855" cy="800219"/>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 Programmed     </a:t>
            </a:r>
            <a:r>
              <a:rPr lang="en-GB" sz="2400" dirty="0" smtClean="0"/>
              <a:t>(</a:t>
            </a:r>
            <a:r>
              <a:rPr lang="en-GB" sz="2400" dirty="0"/>
              <a:t>e.g. EXCEL: </a:t>
            </a:r>
            <a:r>
              <a:rPr lang="en-GB" sz="2400" dirty="0" err="1"/>
              <a:t>cpdf</a:t>
            </a:r>
            <a:r>
              <a:rPr lang="en-GB" sz="2400" dirty="0"/>
              <a:t> = </a:t>
            </a:r>
            <a:r>
              <a:rPr lang="en-GB" sz="2400" dirty="0" err="1">
                <a:solidFill>
                  <a:schemeClr val="accent1"/>
                </a:solidFill>
              </a:rPr>
              <a:t>Normsdist</a:t>
            </a:r>
            <a:r>
              <a:rPr lang="en-GB" sz="2400" dirty="0">
                <a:solidFill>
                  <a:schemeClr val="accent1"/>
                </a:solidFill>
              </a:rPr>
              <a:t> </a:t>
            </a:r>
            <a:r>
              <a:rPr lang="en-GB" sz="2400" i="1" dirty="0"/>
              <a:t>( </a:t>
            </a:r>
            <a:r>
              <a:rPr lang="en-GB" sz="2400" i="1" dirty="0">
                <a:solidFill>
                  <a:schemeClr val="accent1"/>
                </a:solidFill>
              </a:rPr>
              <a:t>(</a:t>
            </a:r>
            <a:r>
              <a:rPr lang="en-GB" sz="2400" i="1" dirty="0" err="1">
                <a:solidFill>
                  <a:schemeClr val="accent1"/>
                </a:solidFill>
              </a:rPr>
              <a:t>upperLimit</a:t>
            </a:r>
            <a:r>
              <a:rPr lang="en-GB" sz="2400" i="1" dirty="0">
                <a:solidFill>
                  <a:schemeClr val="accent1"/>
                </a:solidFill>
              </a:rPr>
              <a:t>-mean)/</a:t>
            </a:r>
            <a:r>
              <a:rPr lang="en-GB" sz="2400" i="1" dirty="0" err="1">
                <a:solidFill>
                  <a:schemeClr val="accent1"/>
                </a:solidFill>
              </a:rPr>
              <a:t>std</a:t>
            </a:r>
            <a:r>
              <a:rPr lang="en-GB" sz="2400" i="1" dirty="0">
                <a:solidFill>
                  <a:schemeClr val="accent1"/>
                </a:solidFill>
              </a:rPr>
              <a:t>) </a:t>
            </a:r>
            <a:r>
              <a:rPr lang="en-GB" sz="2400" dirty="0"/>
              <a:t>)</a:t>
            </a:r>
            <a:endParaRPr lang="en-GB" sz="2200" dirty="0"/>
          </a:p>
        </p:txBody>
      </p:sp>
      <p:graphicFrame>
        <p:nvGraphicFramePr>
          <p:cNvPr id="42" name="Object 1"/>
          <p:cNvGraphicFramePr>
            <a:graphicFrameLocks noChangeAspect="1"/>
          </p:cNvGraphicFramePr>
          <p:nvPr>
            <p:extLst>
              <p:ext uri="{D42A27DB-BD31-4B8C-83A1-F6EECF244321}">
                <p14:modId xmlns:p14="http://schemas.microsoft.com/office/powerpoint/2010/main" val="2585546637"/>
              </p:ext>
            </p:extLst>
          </p:nvPr>
        </p:nvGraphicFramePr>
        <p:xfrm>
          <a:off x="581534" y="2635568"/>
          <a:ext cx="1287775" cy="484460"/>
        </p:xfrm>
        <a:graphic>
          <a:graphicData uri="http://schemas.openxmlformats.org/presentationml/2006/ole">
            <mc:AlternateContent xmlns:mc="http://schemas.openxmlformats.org/markup-compatibility/2006">
              <mc:Choice xmlns:v="urn:schemas-microsoft-com:vml" Requires="v">
                <p:oleObj spid="_x0000_s108589" name="Equation" r:id="rId4" imgW="609480" imgH="228600" progId="Equation.3">
                  <p:embed/>
                </p:oleObj>
              </mc:Choice>
              <mc:Fallback>
                <p:oleObj name="Equation" r:id="rId4" imgW="609480" imgH="228600" progId="Equation.3">
                  <p:embed/>
                  <p:pic>
                    <p:nvPicPr>
                      <p:cNvPr id="3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34" y="2635568"/>
                        <a:ext cx="1287775" cy="484460"/>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43" name="TextBox 42"/>
              <p:cNvSpPr txBox="1"/>
              <p:nvPr/>
            </p:nvSpPr>
            <p:spPr>
              <a:xfrm>
                <a:off x="2136271" y="2558174"/>
                <a:ext cx="4272323"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m:rPr>
                                  <m:sty m:val="p"/>
                                </m:rPr>
                                <a:rPr lang="en-US" sz="2000" b="0" i="0" smtClean="0">
                                  <a:latin typeface="Cambria Math" panose="02040503050406030204" pitchFamily="18" charset="0"/>
                                  <a:ea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μ</m:t>
                              </m:r>
                            </m:num>
                            <m:den>
                              <m:r>
                                <m:rPr>
                                  <m:sty m:val="p"/>
                                </m:rPr>
                                <a:rPr lang="en-US" sz="2000" b="0" i="0" smtClean="0">
                                  <a:latin typeface="Cambria Math" panose="02040503050406030204" pitchFamily="18" charset="0"/>
                                  <a:ea typeface="Cambria Math" panose="02040503050406030204" pitchFamily="18" charset="0"/>
                                </a:rPr>
                                <m:t>σ</m:t>
                              </m:r>
                            </m:den>
                          </m:f>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0" smtClean="0">
                                  <a:latin typeface="Cambria Math" panose="02040503050406030204" pitchFamily="18" charset="0"/>
                                  <a:ea typeface="Cambria Math" panose="02040503050406030204" pitchFamily="18" charset="0"/>
                                </a:rPr>
                                <m:t>175−200</m:t>
                              </m:r>
                            </m:num>
                            <m:den>
                              <m:r>
                                <a:rPr lang="en-US" sz="2000" b="0" i="0" smtClean="0">
                                  <a:latin typeface="Cambria Math" panose="02040503050406030204" pitchFamily="18" charset="0"/>
                                  <a:ea typeface="Cambria Math" panose="02040503050406030204" pitchFamily="18" charset="0"/>
                                </a:rPr>
                                <m:t>50</m:t>
                              </m:r>
                            </m:den>
                          </m:f>
                        </m:e>
                      </m:d>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2136271" y="2558174"/>
                <a:ext cx="4272323" cy="6915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302578" y="2723909"/>
                <a:ext cx="351648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≤−0.5</m:t>
                          </m:r>
                        </m:e>
                      </m:d>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6302578" y="2723909"/>
                <a:ext cx="3516489" cy="307777"/>
              </a:xfrm>
              <a:prstGeom prst="rect">
                <a:avLst/>
              </a:prstGeom>
              <a:blipFill>
                <a:blip r:embed="rId7"/>
                <a:stretch>
                  <a:fillRect b="-14000"/>
                </a:stretch>
              </a:blipFill>
            </p:spPr>
            <p:txBody>
              <a:bodyPr/>
              <a:lstStyle/>
              <a:p>
                <a:r>
                  <a:rPr lang="en-US">
                    <a:noFill/>
                  </a:rPr>
                  <a:t> </a:t>
                </a:r>
              </a:p>
            </p:txBody>
          </p:sp>
        </mc:Fallback>
      </mc:AlternateContent>
      <p:sp>
        <p:nvSpPr>
          <p:cNvPr id="45" name="TextBox 44"/>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6" name="TextBox 2"/>
          <p:cNvSpPr txBox="1"/>
          <p:nvPr/>
        </p:nvSpPr>
        <p:spPr>
          <a:xfrm>
            <a:off x="6662275" y="6348330"/>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47" name="TextBox 2"/>
          <p:cNvSpPr txBox="1"/>
          <p:nvPr/>
        </p:nvSpPr>
        <p:spPr>
          <a:xfrm>
            <a:off x="8274985" y="6371076"/>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Tree>
    <p:extLst>
      <p:ext uri="{BB962C8B-B14F-4D97-AF65-F5344CB8AC3E}">
        <p14:creationId xmlns:p14="http://schemas.microsoft.com/office/powerpoint/2010/main" val="32535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nvGraphicFramePr>
        <p:xfrm>
          <a:off x="5145252" y="3312740"/>
          <a:ext cx="6032311" cy="3337560"/>
        </p:xfrm>
        <a:graphic>
          <a:graphicData uri="http://schemas.openxmlformats.org/drawingml/2006/table">
            <a:tbl>
              <a:tblPr firstRow="1" bandRow="1">
                <a:tableStyleId>{F5AB1C69-6EDB-4FF4-983F-18BD219EF322}</a:tableStyleId>
              </a:tblPr>
              <a:tblGrid>
                <a:gridCol w="1105469">
                  <a:extLst>
                    <a:ext uri="{9D8B030D-6E8A-4147-A177-3AD203B41FA5}">
                      <a16:colId xmlns:a16="http://schemas.microsoft.com/office/drawing/2014/main" val="20000"/>
                    </a:ext>
                  </a:extLst>
                </a:gridCol>
                <a:gridCol w="1310186">
                  <a:extLst>
                    <a:ext uri="{9D8B030D-6E8A-4147-A177-3AD203B41FA5}">
                      <a16:colId xmlns:a16="http://schemas.microsoft.com/office/drawing/2014/main" val="20001"/>
                    </a:ext>
                  </a:extLst>
                </a:gridCol>
                <a:gridCol w="1801504">
                  <a:extLst>
                    <a:ext uri="{9D8B030D-6E8A-4147-A177-3AD203B41FA5}">
                      <a16:colId xmlns:a16="http://schemas.microsoft.com/office/drawing/2014/main" val="20002"/>
                    </a:ext>
                  </a:extLst>
                </a:gridCol>
                <a:gridCol w="1815152">
                  <a:extLst>
                    <a:ext uri="{9D8B030D-6E8A-4147-A177-3AD203B41FA5}">
                      <a16:colId xmlns:a16="http://schemas.microsoft.com/office/drawing/2014/main" val="20003"/>
                    </a:ext>
                  </a:extLst>
                </a:gridCol>
              </a:tblGrid>
              <a:tr h="370840">
                <a:tc>
                  <a:txBody>
                    <a:bodyPr/>
                    <a:lstStyle/>
                    <a:p>
                      <a:pPr algn="ctr"/>
                      <a:r>
                        <a:rPr lang="pt-PT" dirty="0" smtClean="0"/>
                        <a:t>x</a:t>
                      </a:r>
                      <a:endParaRPr lang="pt-PT" dirty="0"/>
                    </a:p>
                  </a:txBody>
                  <a:tcPr/>
                </a:tc>
                <a:tc>
                  <a:txBody>
                    <a:bodyPr/>
                    <a:lstStyle/>
                    <a:p>
                      <a:pPr algn="ctr"/>
                      <a:r>
                        <a:rPr lang="pt-PT" dirty="0" smtClean="0"/>
                        <a:t>Upper limit</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800" u="none" strike="noStrike" dirty="0" smtClean="0"/>
                        <a:t>z=(xup-200)/50</a:t>
                      </a:r>
                      <a:endParaRPr lang="pt-PT" sz="1800" b="1" i="0" u="none" strike="noStrike" dirty="0" smtClean="0">
                        <a:solidFill>
                          <a:schemeClr val="bg1"/>
                        </a:solidFill>
                        <a:latin typeface="+mn-lt"/>
                      </a:endParaRPr>
                    </a:p>
                  </a:txBody>
                  <a:tcPr/>
                </a:tc>
                <a:tc>
                  <a:txBody>
                    <a:bodyPr/>
                    <a:lstStyle/>
                    <a:p>
                      <a:pPr algn="ctr"/>
                      <a:r>
                        <a:rPr lang="pt-PT" dirty="0" smtClean="0"/>
                        <a:t>cpdf</a:t>
                      </a:r>
                      <a:endParaRPr lang="pt-PT" dirty="0"/>
                    </a:p>
                  </a:txBody>
                  <a:tcPr/>
                </a:tc>
                <a:extLst>
                  <a:ext uri="{0D108BD9-81ED-4DB2-BD59-A6C34878D82A}">
                    <a16:rowId xmlns:a16="http://schemas.microsoft.com/office/drawing/2014/main" val="10000"/>
                  </a:ext>
                </a:extLst>
              </a:tr>
              <a:tr h="370840">
                <a:tc>
                  <a:txBody>
                    <a:bodyPr/>
                    <a:lstStyle/>
                    <a:p>
                      <a:pPr algn="ctr" fontAlgn="b"/>
                      <a:r>
                        <a:rPr lang="pt-PT" sz="1800" u="none" strike="noStrike" dirty="0"/>
                        <a:t>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0.00621</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370840">
                <a:tc>
                  <a:txBody>
                    <a:bodyPr/>
                    <a:lstStyle/>
                    <a:p>
                      <a:pPr algn="ctr" fontAlgn="b"/>
                      <a:r>
                        <a:rPr lang="pt-PT" sz="1800" u="none" strike="noStrike" dirty="0"/>
                        <a:t>100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0.06681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2"/>
                  </a:ext>
                </a:extLst>
              </a:tr>
              <a:tr h="370840">
                <a:tc>
                  <a:txBody>
                    <a:bodyPr/>
                    <a:lstStyle/>
                    <a:p>
                      <a:pPr algn="ctr" fontAlgn="b"/>
                      <a:r>
                        <a:rPr lang="pt-PT" sz="1800" u="none" strike="noStrike" dirty="0"/>
                        <a:t>150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0.30854</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370840">
                <a:tc>
                  <a:txBody>
                    <a:bodyPr/>
                    <a:lstStyle/>
                    <a:p>
                      <a:pPr algn="ctr" fontAlgn="b"/>
                      <a:r>
                        <a:rPr lang="pt-PT" sz="1800" u="none" strike="noStrike" dirty="0"/>
                        <a:t>200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0.69146</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4"/>
                  </a:ext>
                </a:extLst>
              </a:tr>
              <a:tr h="370840">
                <a:tc>
                  <a:txBody>
                    <a:bodyPr/>
                    <a:lstStyle/>
                    <a:p>
                      <a:pPr algn="ctr" fontAlgn="b"/>
                      <a:r>
                        <a:rPr lang="pt-PT" sz="1800" u="none" strike="noStrike" dirty="0"/>
                        <a:t>250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0.93319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5"/>
                  </a:ext>
                </a:extLst>
              </a:tr>
              <a:tr h="370840">
                <a:tc>
                  <a:txBody>
                    <a:bodyPr/>
                    <a:lstStyle/>
                    <a:p>
                      <a:pPr algn="ctr" fontAlgn="b"/>
                      <a:r>
                        <a:rPr lang="pt-PT" sz="1800" u="none" strike="noStrike" dirty="0"/>
                        <a:t>300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0.99379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6"/>
                  </a:ext>
                </a:extLst>
              </a:tr>
              <a:tr h="370840">
                <a:tc>
                  <a:txBody>
                    <a:bodyPr/>
                    <a:lstStyle/>
                    <a:p>
                      <a:pPr algn="ctr" fontAlgn="b"/>
                      <a:r>
                        <a:rPr lang="pt-PT" sz="1800" u="none" strike="noStrike" dirty="0"/>
                        <a:t>350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3.5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0.99977</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7"/>
                  </a:ext>
                </a:extLst>
              </a:tr>
              <a:tr h="370840">
                <a:tc>
                  <a:txBody>
                    <a:bodyPr/>
                    <a:lstStyle/>
                    <a:p>
                      <a:pPr algn="ctr" fontAlgn="b"/>
                      <a:r>
                        <a:rPr lang="pt-PT" sz="1800" u="none" strike="noStrike" dirty="0" smtClean="0"/>
                        <a:t>400</a:t>
                      </a:r>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smtClean="0"/>
                        <a:t>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8"/>
                  </a:ext>
                </a:extLst>
              </a:tr>
            </a:tbl>
          </a:graphicData>
        </a:graphic>
      </p:graphicFrame>
      <p:sp>
        <p:nvSpPr>
          <p:cNvPr id="41" name="TextBox 40"/>
          <p:cNvSpPr txBox="1"/>
          <p:nvPr/>
        </p:nvSpPr>
        <p:spPr>
          <a:xfrm>
            <a:off x="225945" y="1723700"/>
            <a:ext cx="10746855" cy="800219"/>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 Programmed     </a:t>
            </a:r>
            <a:r>
              <a:rPr lang="en-GB" sz="2400" dirty="0" smtClean="0"/>
              <a:t>(</a:t>
            </a:r>
            <a:r>
              <a:rPr lang="en-GB" sz="2400" dirty="0"/>
              <a:t>e.g. EXCEL: </a:t>
            </a:r>
            <a:r>
              <a:rPr lang="en-GB" sz="2400" dirty="0" err="1"/>
              <a:t>cpdf</a:t>
            </a:r>
            <a:r>
              <a:rPr lang="en-GB" sz="2400" dirty="0"/>
              <a:t> = </a:t>
            </a:r>
            <a:r>
              <a:rPr lang="en-GB" sz="2400" dirty="0" err="1">
                <a:solidFill>
                  <a:schemeClr val="accent1"/>
                </a:solidFill>
              </a:rPr>
              <a:t>Normsdist</a:t>
            </a:r>
            <a:r>
              <a:rPr lang="en-GB" sz="2400" dirty="0">
                <a:solidFill>
                  <a:schemeClr val="accent1"/>
                </a:solidFill>
              </a:rPr>
              <a:t> </a:t>
            </a:r>
            <a:r>
              <a:rPr lang="en-GB" sz="2400" i="1" dirty="0"/>
              <a:t>( </a:t>
            </a:r>
            <a:r>
              <a:rPr lang="en-GB" sz="2400" i="1" dirty="0">
                <a:solidFill>
                  <a:schemeClr val="accent1"/>
                </a:solidFill>
              </a:rPr>
              <a:t>(</a:t>
            </a:r>
            <a:r>
              <a:rPr lang="en-GB" sz="2400" i="1" dirty="0" err="1">
                <a:solidFill>
                  <a:schemeClr val="accent1"/>
                </a:solidFill>
              </a:rPr>
              <a:t>upperLimit</a:t>
            </a:r>
            <a:r>
              <a:rPr lang="en-GB" sz="2400" i="1" dirty="0">
                <a:solidFill>
                  <a:schemeClr val="accent1"/>
                </a:solidFill>
              </a:rPr>
              <a:t>-mean)/</a:t>
            </a:r>
            <a:r>
              <a:rPr lang="en-GB" sz="2400" i="1" dirty="0" err="1">
                <a:solidFill>
                  <a:schemeClr val="accent1"/>
                </a:solidFill>
              </a:rPr>
              <a:t>std</a:t>
            </a:r>
            <a:r>
              <a:rPr lang="en-GB" sz="2400" i="1" dirty="0">
                <a:solidFill>
                  <a:schemeClr val="accent1"/>
                </a:solidFill>
              </a:rPr>
              <a:t>) </a:t>
            </a:r>
            <a:r>
              <a:rPr lang="en-GB" sz="2400" dirty="0"/>
              <a:t>)</a:t>
            </a:r>
            <a:endParaRPr lang="en-GB" sz="2200" dirty="0"/>
          </a:p>
        </p:txBody>
      </p:sp>
      <p:graphicFrame>
        <p:nvGraphicFramePr>
          <p:cNvPr id="42" name="Object 1"/>
          <p:cNvGraphicFramePr>
            <a:graphicFrameLocks noChangeAspect="1"/>
          </p:cNvGraphicFramePr>
          <p:nvPr/>
        </p:nvGraphicFramePr>
        <p:xfrm>
          <a:off x="581534" y="2635568"/>
          <a:ext cx="1287775" cy="484460"/>
        </p:xfrm>
        <a:graphic>
          <a:graphicData uri="http://schemas.openxmlformats.org/presentationml/2006/ole">
            <mc:AlternateContent xmlns:mc="http://schemas.openxmlformats.org/markup-compatibility/2006">
              <mc:Choice xmlns:v="urn:schemas-microsoft-com:vml" Requires="v">
                <p:oleObj spid="_x0000_s121894" name="Equation" r:id="rId3" imgW="609480" imgH="228600" progId="Equation.3">
                  <p:embed/>
                </p:oleObj>
              </mc:Choice>
              <mc:Fallback>
                <p:oleObj name="Equation" r:id="rId3" imgW="609480" imgH="228600" progId="Equation.3">
                  <p:embed/>
                  <p:pic>
                    <p:nvPicPr>
                      <p:cNvPr id="4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34" y="2635568"/>
                        <a:ext cx="1287775" cy="484460"/>
                      </a:xfrm>
                      <a:prstGeom prst="rect">
                        <a:avLst/>
                      </a:prstGeom>
                      <a:noFill/>
                      <a:ln>
                        <a:noFill/>
                      </a:ln>
                      <a:effectLst/>
                      <a:extLst/>
                    </p:spPr>
                  </p:pic>
                </p:oleObj>
              </mc:Fallback>
            </mc:AlternateContent>
          </a:graphicData>
        </a:graphic>
      </p:graphicFrame>
      <p:sp>
        <p:nvSpPr>
          <p:cNvPr id="45" name="TextBox 44"/>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0" name="TextBox 39"/>
          <p:cNvSpPr txBox="1"/>
          <p:nvPr/>
        </p:nvSpPr>
        <p:spPr>
          <a:xfrm>
            <a:off x="1979712" y="5776395"/>
            <a:ext cx="1080120" cy="276999"/>
          </a:xfrm>
          <a:prstGeom prst="rect">
            <a:avLst/>
          </a:prstGeom>
          <a:noFill/>
        </p:spPr>
        <p:txBody>
          <a:bodyPr wrap="square" rtlCol="0">
            <a:spAutoFit/>
          </a:bodyPr>
          <a:lstStyle/>
          <a:p>
            <a:pPr algn="ctr"/>
            <a:r>
              <a:rPr lang="pt-PT" sz="1200" b="1" dirty="0" smtClean="0">
                <a:solidFill>
                  <a:schemeClr val="accent6">
                    <a:lumMod val="75000"/>
                  </a:schemeClr>
                </a:solidFill>
              </a:rPr>
              <a:t>200</a:t>
            </a:r>
            <a:endParaRPr lang="pt-PT" sz="1200" b="1" dirty="0">
              <a:solidFill>
                <a:schemeClr val="accent6">
                  <a:lumMod val="75000"/>
                </a:schemeClr>
              </a:solidFill>
            </a:endParaRPr>
          </a:p>
        </p:txBody>
      </p:sp>
      <p:cxnSp>
        <p:nvCxnSpPr>
          <p:cNvPr id="46" name="Straight Connector 45"/>
          <p:cNvCxnSpPr/>
          <p:nvPr/>
        </p:nvCxnSpPr>
        <p:spPr>
          <a:xfrm>
            <a:off x="2493293" y="6088810"/>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819425" y="6094143"/>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85964" y="6084618"/>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883546" y="60899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88965" y="6147101"/>
            <a:ext cx="796280" cy="276999"/>
          </a:xfrm>
          <a:prstGeom prst="rect">
            <a:avLst/>
          </a:prstGeom>
          <a:noFill/>
        </p:spPr>
        <p:txBody>
          <a:bodyPr wrap="square" rtlCol="0">
            <a:spAutoFit/>
          </a:bodyPr>
          <a:lstStyle/>
          <a:p>
            <a:pPr algn="ctr"/>
            <a:r>
              <a:rPr lang="pt-PT" sz="1200" dirty="0" smtClean="0"/>
              <a:t>275</a:t>
            </a:r>
            <a:endParaRPr lang="pt-PT" sz="1200" dirty="0"/>
          </a:p>
        </p:txBody>
      </p:sp>
      <p:sp>
        <p:nvSpPr>
          <p:cNvPr id="51" name="TextBox 50"/>
          <p:cNvSpPr txBox="1"/>
          <p:nvPr/>
        </p:nvSpPr>
        <p:spPr>
          <a:xfrm>
            <a:off x="3668663" y="6156626"/>
            <a:ext cx="432048" cy="276999"/>
          </a:xfrm>
          <a:prstGeom prst="rect">
            <a:avLst/>
          </a:prstGeom>
          <a:noFill/>
        </p:spPr>
        <p:txBody>
          <a:bodyPr wrap="square" rtlCol="0">
            <a:spAutoFit/>
          </a:bodyPr>
          <a:lstStyle/>
          <a:p>
            <a:pPr algn="ctr"/>
            <a:r>
              <a:rPr lang="pt-PT" sz="1200" dirty="0" smtClean="0"/>
              <a:t>325</a:t>
            </a:r>
            <a:endParaRPr lang="pt-PT" sz="1200" dirty="0"/>
          </a:p>
        </p:txBody>
      </p:sp>
      <p:sp>
        <p:nvSpPr>
          <p:cNvPr id="52" name="TextBox 51"/>
          <p:cNvSpPr txBox="1"/>
          <p:nvPr/>
        </p:nvSpPr>
        <p:spPr>
          <a:xfrm>
            <a:off x="2498626" y="6141768"/>
            <a:ext cx="648072" cy="276999"/>
          </a:xfrm>
          <a:prstGeom prst="rect">
            <a:avLst/>
          </a:prstGeom>
          <a:noFill/>
        </p:spPr>
        <p:txBody>
          <a:bodyPr wrap="square" rtlCol="0">
            <a:spAutoFit/>
          </a:bodyPr>
          <a:lstStyle/>
          <a:p>
            <a:pPr algn="ctr"/>
            <a:r>
              <a:rPr lang="pt-PT" sz="1200" dirty="0" smtClean="0"/>
              <a:t>225</a:t>
            </a:r>
            <a:endParaRPr lang="pt-PT" sz="1200" dirty="0"/>
          </a:p>
        </p:txBody>
      </p:sp>
      <p:cxnSp>
        <p:nvCxnSpPr>
          <p:cNvPr id="53" name="Straight Connector 52"/>
          <p:cNvCxnSpPr/>
          <p:nvPr/>
        </p:nvCxnSpPr>
        <p:spPr>
          <a:xfrm>
            <a:off x="2195736" y="60962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63216" y="609833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76611" y="60962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274490" y="6156626"/>
            <a:ext cx="612576" cy="276999"/>
          </a:xfrm>
          <a:prstGeom prst="rect">
            <a:avLst/>
          </a:prstGeom>
          <a:noFill/>
        </p:spPr>
        <p:txBody>
          <a:bodyPr wrap="square" rtlCol="0">
            <a:spAutoFit/>
          </a:bodyPr>
          <a:lstStyle/>
          <a:p>
            <a:pPr algn="ctr"/>
            <a:r>
              <a:rPr lang="pt-PT" sz="1200" dirty="0" smtClean="0"/>
              <a:t>125</a:t>
            </a:r>
            <a:endParaRPr lang="pt-PT" sz="1200" dirty="0"/>
          </a:p>
        </p:txBody>
      </p:sp>
      <p:sp>
        <p:nvSpPr>
          <p:cNvPr id="57" name="TextBox 56"/>
          <p:cNvSpPr txBox="1"/>
          <p:nvPr/>
        </p:nvSpPr>
        <p:spPr>
          <a:xfrm>
            <a:off x="1977430" y="6156626"/>
            <a:ext cx="460623" cy="276999"/>
          </a:xfrm>
          <a:prstGeom prst="rect">
            <a:avLst/>
          </a:prstGeom>
          <a:noFill/>
        </p:spPr>
        <p:txBody>
          <a:bodyPr wrap="square" rtlCol="0">
            <a:spAutoFit/>
          </a:bodyPr>
          <a:lstStyle/>
          <a:p>
            <a:pPr algn="ctr"/>
            <a:r>
              <a:rPr lang="pt-PT" sz="1200" dirty="0" smtClean="0"/>
              <a:t>175</a:t>
            </a:r>
            <a:endParaRPr lang="pt-PT" sz="1200" dirty="0"/>
          </a:p>
        </p:txBody>
      </p:sp>
      <p:sp>
        <p:nvSpPr>
          <p:cNvPr id="58" name="TextBox 57"/>
          <p:cNvSpPr txBox="1"/>
          <p:nvPr/>
        </p:nvSpPr>
        <p:spPr>
          <a:xfrm>
            <a:off x="747192" y="6161959"/>
            <a:ext cx="432048" cy="276999"/>
          </a:xfrm>
          <a:prstGeom prst="rect">
            <a:avLst/>
          </a:prstGeom>
          <a:noFill/>
        </p:spPr>
        <p:txBody>
          <a:bodyPr wrap="square" rtlCol="0">
            <a:spAutoFit/>
          </a:bodyPr>
          <a:lstStyle/>
          <a:p>
            <a:pPr algn="ctr"/>
            <a:r>
              <a:rPr lang="pt-PT" sz="1200" dirty="0" smtClean="0"/>
              <a:t>75</a:t>
            </a:r>
            <a:endParaRPr lang="pt-PT" sz="1200" dirty="0"/>
          </a:p>
        </p:txBody>
      </p:sp>
      <p:cxnSp>
        <p:nvCxnSpPr>
          <p:cNvPr id="59" name="Straight Connector 58"/>
          <p:cNvCxnSpPr/>
          <p:nvPr/>
        </p:nvCxnSpPr>
        <p:spPr>
          <a:xfrm>
            <a:off x="4303018" y="60962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6"/>
          <p:cNvPicPr>
            <a:picLocks noChangeAspect="1" noChangeArrowheads="1"/>
          </p:cNvPicPr>
          <p:nvPr/>
        </p:nvPicPr>
        <p:blipFill>
          <a:blip r:embed="rId5" cstate="print"/>
          <a:srcRect l="54796" t="15087" r="4857" b="9626"/>
          <a:stretch>
            <a:fillRect/>
          </a:stretch>
        </p:blipFill>
        <p:spPr bwMode="auto">
          <a:xfrm>
            <a:off x="794084" y="3403999"/>
            <a:ext cx="4030053" cy="2681987"/>
          </a:xfrm>
          <a:prstGeom prst="rect">
            <a:avLst/>
          </a:prstGeom>
          <a:noFill/>
          <a:ln w="9525">
            <a:noFill/>
            <a:miter lim="800000"/>
            <a:headEnd/>
            <a:tailEnd/>
          </a:ln>
        </p:spPr>
      </p:pic>
      <p:sp>
        <p:nvSpPr>
          <p:cNvPr id="61" name="TextBox 60"/>
          <p:cNvSpPr txBox="1"/>
          <p:nvPr/>
        </p:nvSpPr>
        <p:spPr>
          <a:xfrm>
            <a:off x="4073319" y="6151366"/>
            <a:ext cx="432048" cy="276999"/>
          </a:xfrm>
          <a:prstGeom prst="rect">
            <a:avLst/>
          </a:prstGeom>
          <a:noFill/>
        </p:spPr>
        <p:txBody>
          <a:bodyPr wrap="square" rtlCol="0">
            <a:spAutoFit/>
          </a:bodyPr>
          <a:lstStyle/>
          <a:p>
            <a:pPr algn="ctr"/>
            <a:r>
              <a:rPr lang="pt-PT" sz="1200" dirty="0" smtClean="0"/>
              <a:t>375</a:t>
            </a:r>
            <a:endParaRPr lang="pt-PT" sz="1200" dirty="0"/>
          </a:p>
        </p:txBody>
      </p:sp>
      <p:sp>
        <p:nvSpPr>
          <p:cNvPr id="62" name="TextBox 61"/>
          <p:cNvSpPr txBox="1"/>
          <p:nvPr/>
        </p:nvSpPr>
        <p:spPr>
          <a:xfrm>
            <a:off x="2983705" y="6488693"/>
            <a:ext cx="796280" cy="276999"/>
          </a:xfrm>
          <a:prstGeom prst="rect">
            <a:avLst/>
          </a:prstGeom>
          <a:noFill/>
        </p:spPr>
        <p:txBody>
          <a:bodyPr wrap="square" rtlCol="0">
            <a:spAutoFit/>
          </a:bodyPr>
          <a:lstStyle/>
          <a:p>
            <a:pPr algn="ctr"/>
            <a:r>
              <a:rPr lang="pt-PT" sz="1200" dirty="0" smtClean="0"/>
              <a:t>1.5</a:t>
            </a:r>
            <a:endParaRPr lang="pt-PT" sz="1200" dirty="0"/>
          </a:p>
        </p:txBody>
      </p:sp>
      <p:sp>
        <p:nvSpPr>
          <p:cNvPr id="63" name="TextBox 62"/>
          <p:cNvSpPr txBox="1"/>
          <p:nvPr/>
        </p:nvSpPr>
        <p:spPr>
          <a:xfrm>
            <a:off x="3663403" y="6498218"/>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64" name="TextBox 63"/>
          <p:cNvSpPr txBox="1"/>
          <p:nvPr/>
        </p:nvSpPr>
        <p:spPr>
          <a:xfrm>
            <a:off x="2493366" y="6483360"/>
            <a:ext cx="648072" cy="276999"/>
          </a:xfrm>
          <a:prstGeom prst="rect">
            <a:avLst/>
          </a:prstGeom>
          <a:noFill/>
        </p:spPr>
        <p:txBody>
          <a:bodyPr wrap="square" rtlCol="0">
            <a:spAutoFit/>
          </a:bodyPr>
          <a:lstStyle/>
          <a:p>
            <a:pPr algn="ctr"/>
            <a:r>
              <a:rPr lang="pt-PT" sz="1200" dirty="0" smtClean="0"/>
              <a:t>0.5</a:t>
            </a:r>
            <a:endParaRPr lang="pt-PT" sz="1200" dirty="0"/>
          </a:p>
        </p:txBody>
      </p:sp>
      <p:sp>
        <p:nvSpPr>
          <p:cNvPr id="65" name="TextBox 64"/>
          <p:cNvSpPr txBox="1"/>
          <p:nvPr/>
        </p:nvSpPr>
        <p:spPr>
          <a:xfrm>
            <a:off x="1269230" y="6498218"/>
            <a:ext cx="612576" cy="276999"/>
          </a:xfrm>
          <a:prstGeom prst="rect">
            <a:avLst/>
          </a:prstGeom>
          <a:noFill/>
        </p:spPr>
        <p:txBody>
          <a:bodyPr wrap="square" rtlCol="0">
            <a:spAutoFit/>
          </a:bodyPr>
          <a:lstStyle/>
          <a:p>
            <a:pPr algn="ctr"/>
            <a:r>
              <a:rPr lang="pt-PT" sz="1200" dirty="0" smtClean="0"/>
              <a:t>-1.5</a:t>
            </a:r>
            <a:endParaRPr lang="pt-PT" sz="1200" dirty="0"/>
          </a:p>
        </p:txBody>
      </p:sp>
      <p:sp>
        <p:nvSpPr>
          <p:cNvPr id="66" name="TextBox 65"/>
          <p:cNvSpPr txBox="1"/>
          <p:nvPr/>
        </p:nvSpPr>
        <p:spPr>
          <a:xfrm>
            <a:off x="1972170" y="6498218"/>
            <a:ext cx="460623" cy="276999"/>
          </a:xfrm>
          <a:prstGeom prst="rect">
            <a:avLst/>
          </a:prstGeom>
          <a:noFill/>
        </p:spPr>
        <p:txBody>
          <a:bodyPr wrap="square" rtlCol="0">
            <a:spAutoFit/>
          </a:bodyPr>
          <a:lstStyle/>
          <a:p>
            <a:pPr algn="ctr"/>
            <a:r>
              <a:rPr lang="pt-PT" sz="1200" dirty="0" smtClean="0"/>
              <a:t>-0.5</a:t>
            </a:r>
            <a:endParaRPr lang="pt-PT" sz="1200" dirty="0"/>
          </a:p>
        </p:txBody>
      </p:sp>
      <p:sp>
        <p:nvSpPr>
          <p:cNvPr id="67" name="TextBox 66"/>
          <p:cNvSpPr txBox="1"/>
          <p:nvPr/>
        </p:nvSpPr>
        <p:spPr>
          <a:xfrm>
            <a:off x="741932" y="6503551"/>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68" name="TextBox 67"/>
          <p:cNvSpPr txBox="1"/>
          <p:nvPr/>
        </p:nvSpPr>
        <p:spPr>
          <a:xfrm>
            <a:off x="4068059" y="6492958"/>
            <a:ext cx="432048" cy="276999"/>
          </a:xfrm>
          <a:prstGeom prst="rect">
            <a:avLst/>
          </a:prstGeom>
          <a:noFill/>
        </p:spPr>
        <p:txBody>
          <a:bodyPr wrap="square" rtlCol="0">
            <a:spAutoFit/>
          </a:bodyPr>
          <a:lstStyle/>
          <a:p>
            <a:pPr algn="ctr"/>
            <a:r>
              <a:rPr lang="pt-PT" sz="1200" dirty="0" smtClean="0"/>
              <a:t>3.5</a:t>
            </a:r>
            <a:endParaRPr lang="pt-PT" sz="1200" dirty="0"/>
          </a:p>
        </p:txBody>
      </p:sp>
      <p:sp>
        <p:nvSpPr>
          <p:cNvPr id="69" name="TextBox 68"/>
          <p:cNvSpPr txBox="1"/>
          <p:nvPr/>
        </p:nvSpPr>
        <p:spPr>
          <a:xfrm>
            <a:off x="370770" y="6172465"/>
            <a:ext cx="432048" cy="276999"/>
          </a:xfrm>
          <a:prstGeom prst="rect">
            <a:avLst/>
          </a:prstGeom>
          <a:noFill/>
        </p:spPr>
        <p:txBody>
          <a:bodyPr wrap="square" rtlCol="0">
            <a:spAutoFit/>
          </a:bodyPr>
          <a:lstStyle/>
          <a:p>
            <a:pPr algn="ctr"/>
            <a:r>
              <a:rPr lang="pt-PT" sz="1200" dirty="0" smtClean="0"/>
              <a:t>x</a:t>
            </a:r>
            <a:endParaRPr lang="pt-PT" sz="1200" dirty="0"/>
          </a:p>
        </p:txBody>
      </p:sp>
      <p:sp>
        <p:nvSpPr>
          <p:cNvPr id="70" name="TextBox 69"/>
          <p:cNvSpPr txBox="1"/>
          <p:nvPr/>
        </p:nvSpPr>
        <p:spPr>
          <a:xfrm>
            <a:off x="365510" y="6514057"/>
            <a:ext cx="432048" cy="276999"/>
          </a:xfrm>
          <a:prstGeom prst="rect">
            <a:avLst/>
          </a:prstGeom>
          <a:noFill/>
        </p:spPr>
        <p:txBody>
          <a:bodyPr wrap="square" rtlCol="0">
            <a:spAutoFit/>
          </a:bodyPr>
          <a:lstStyle/>
          <a:p>
            <a:pPr algn="ctr"/>
            <a:r>
              <a:rPr lang="pt-PT" sz="1200" dirty="0" smtClean="0"/>
              <a:t>z</a:t>
            </a:r>
            <a:endParaRPr lang="pt-PT" sz="1200" dirty="0"/>
          </a:p>
        </p:txBody>
      </p:sp>
      <p:cxnSp>
        <p:nvCxnSpPr>
          <p:cNvPr id="71" name="Straight Connector 70"/>
          <p:cNvCxnSpPr/>
          <p:nvPr/>
        </p:nvCxnSpPr>
        <p:spPr>
          <a:xfrm flipV="1">
            <a:off x="2200940" y="5628786"/>
            <a:ext cx="0" cy="4678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9340" y="5639418"/>
            <a:ext cx="1368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0" y="5483917"/>
            <a:ext cx="781050" cy="307777"/>
          </a:xfrm>
          <a:prstGeom prst="rect">
            <a:avLst/>
          </a:prstGeom>
          <a:noFill/>
        </p:spPr>
        <p:txBody>
          <a:bodyPr wrap="square" rtlCol="0">
            <a:spAutoFit/>
          </a:bodyPr>
          <a:lstStyle/>
          <a:p>
            <a:r>
              <a:rPr lang="pt-PT" sz="1400" b="1" dirty="0" smtClean="0">
                <a:solidFill>
                  <a:schemeClr val="accent1">
                    <a:lumMod val="75000"/>
                  </a:schemeClr>
                </a:solidFill>
              </a:rPr>
              <a:t>0.30854</a:t>
            </a:r>
          </a:p>
        </p:txBody>
      </p:sp>
      <p:sp>
        <p:nvSpPr>
          <p:cNvPr id="74" name="TextBox 73"/>
          <p:cNvSpPr txBox="1"/>
          <p:nvPr/>
        </p:nvSpPr>
        <p:spPr>
          <a:xfrm>
            <a:off x="351720" y="3353065"/>
            <a:ext cx="432048" cy="276999"/>
          </a:xfrm>
          <a:prstGeom prst="rect">
            <a:avLst/>
          </a:prstGeom>
          <a:noFill/>
        </p:spPr>
        <p:txBody>
          <a:bodyPr wrap="square" rtlCol="0">
            <a:spAutoFit/>
          </a:bodyPr>
          <a:lstStyle/>
          <a:p>
            <a:pPr algn="ctr"/>
            <a:r>
              <a:rPr lang="pt-PT" sz="1200" dirty="0" smtClean="0"/>
              <a:t>1</a:t>
            </a:r>
            <a:endParaRPr lang="pt-PT" sz="1200" dirty="0"/>
          </a:p>
        </p:txBody>
      </p:sp>
      <p:sp>
        <p:nvSpPr>
          <p:cNvPr id="75" name="TextBox 74"/>
          <p:cNvSpPr txBox="1"/>
          <p:nvPr/>
        </p:nvSpPr>
        <p:spPr>
          <a:xfrm>
            <a:off x="0" y="4930153"/>
            <a:ext cx="781050" cy="307777"/>
          </a:xfrm>
          <a:prstGeom prst="rect">
            <a:avLst/>
          </a:prstGeom>
          <a:noFill/>
        </p:spPr>
        <p:txBody>
          <a:bodyPr wrap="square" rtlCol="0">
            <a:spAutoFit/>
          </a:bodyPr>
          <a:lstStyle/>
          <a:p>
            <a:pPr algn="r"/>
            <a:r>
              <a:rPr lang="pt-PT" sz="1400" b="1" dirty="0" smtClean="0">
                <a:solidFill>
                  <a:srgbClr val="CC6600"/>
                </a:solidFill>
              </a:rPr>
              <a:t>0.58</a:t>
            </a:r>
          </a:p>
        </p:txBody>
      </p:sp>
      <p:sp>
        <p:nvSpPr>
          <p:cNvPr id="76" name="Rectangle 75"/>
          <p:cNvSpPr/>
          <p:nvPr/>
        </p:nvSpPr>
        <p:spPr>
          <a:xfrm>
            <a:off x="2171700" y="4798117"/>
            <a:ext cx="609600" cy="1276350"/>
          </a:xfrm>
          <a:prstGeom prst="rect">
            <a:avLst/>
          </a:prstGeom>
          <a:solidFill>
            <a:srgbClr val="F2F2F2">
              <a:alpha val="67843"/>
            </a:srgbClr>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TextBox 76"/>
          <p:cNvSpPr txBox="1"/>
          <p:nvPr/>
        </p:nvSpPr>
        <p:spPr>
          <a:xfrm>
            <a:off x="0" y="4683817"/>
            <a:ext cx="781050" cy="307777"/>
          </a:xfrm>
          <a:prstGeom prst="rect">
            <a:avLst/>
          </a:prstGeom>
          <a:noFill/>
        </p:spPr>
        <p:txBody>
          <a:bodyPr wrap="square" rtlCol="0">
            <a:spAutoFit/>
          </a:bodyPr>
          <a:lstStyle/>
          <a:p>
            <a:r>
              <a:rPr lang="pt-PT" sz="1400" b="1" dirty="0" smtClean="0">
                <a:solidFill>
                  <a:schemeClr val="accent1">
                    <a:lumMod val="75000"/>
                  </a:schemeClr>
                </a:solidFill>
              </a:rPr>
              <a:t>0.69146</a:t>
            </a:r>
          </a:p>
        </p:txBody>
      </p:sp>
      <p:sp>
        <p:nvSpPr>
          <p:cNvPr id="78" name="Rectangle 77"/>
          <p:cNvSpPr/>
          <p:nvPr/>
        </p:nvSpPr>
        <p:spPr>
          <a:xfrm>
            <a:off x="1581150" y="5636317"/>
            <a:ext cx="609600" cy="438150"/>
          </a:xfrm>
          <a:prstGeom prst="rect">
            <a:avLst/>
          </a:prstGeom>
          <a:solidFill>
            <a:srgbClr val="F2F2F2">
              <a:alpha val="67843"/>
            </a:srgbClr>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9" name="Rectangle 78"/>
          <p:cNvSpPr/>
          <p:nvPr/>
        </p:nvSpPr>
        <p:spPr>
          <a:xfrm>
            <a:off x="962025" y="6028747"/>
            <a:ext cx="609600" cy="45719"/>
          </a:xfrm>
          <a:prstGeom prst="rect">
            <a:avLst/>
          </a:prstGeom>
          <a:solidFill>
            <a:srgbClr val="F2F2F2">
              <a:alpha val="67843"/>
            </a:srgbClr>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0" name="TextBox 79"/>
          <p:cNvSpPr txBox="1"/>
          <p:nvPr/>
        </p:nvSpPr>
        <p:spPr>
          <a:xfrm>
            <a:off x="0" y="5855393"/>
            <a:ext cx="781050" cy="307777"/>
          </a:xfrm>
          <a:prstGeom prst="rect">
            <a:avLst/>
          </a:prstGeom>
          <a:noFill/>
        </p:spPr>
        <p:txBody>
          <a:bodyPr wrap="square" rtlCol="0">
            <a:spAutoFit/>
          </a:bodyPr>
          <a:lstStyle/>
          <a:p>
            <a:pPr algn="ctr" fontAlgn="b"/>
            <a:r>
              <a:rPr lang="pt-PT" sz="1400" b="1" dirty="0" smtClean="0">
                <a:solidFill>
                  <a:schemeClr val="accent1">
                    <a:lumMod val="75000"/>
                  </a:schemeClr>
                </a:solidFill>
              </a:rPr>
              <a:t>0.06681</a:t>
            </a:r>
            <a:endParaRPr lang="pt-PT" sz="1400" b="1" dirty="0">
              <a:solidFill>
                <a:schemeClr val="accent1">
                  <a:lumMod val="75000"/>
                </a:schemeClr>
              </a:solidFill>
            </a:endParaRPr>
          </a:p>
        </p:txBody>
      </p:sp>
      <p:cxnSp>
        <p:nvCxnSpPr>
          <p:cNvPr id="81" name="Straight Connector 80"/>
          <p:cNvCxnSpPr/>
          <p:nvPr/>
        </p:nvCxnSpPr>
        <p:spPr>
          <a:xfrm flipH="1">
            <a:off x="839846" y="4798560"/>
            <a:ext cx="1980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314950" y="2686050"/>
            <a:ext cx="5313293" cy="523220"/>
          </a:xfrm>
          <a:prstGeom prst="rect">
            <a:avLst/>
          </a:prstGeom>
          <a:noFill/>
        </p:spPr>
        <p:txBody>
          <a:bodyPr wrap="square" rtlCol="0">
            <a:spAutoFit/>
          </a:bodyPr>
          <a:lstStyle/>
          <a:p>
            <a:r>
              <a:rPr lang="pt-PT" sz="2800" b="1" dirty="0" err="1" smtClean="0">
                <a:solidFill>
                  <a:srgbClr val="CC6600"/>
                </a:solidFill>
              </a:rPr>
              <a:t>Draw</a:t>
            </a:r>
            <a:r>
              <a:rPr lang="pt-PT" sz="2800" b="1" dirty="0" smtClean="0">
                <a:solidFill>
                  <a:srgbClr val="CC6600"/>
                </a:solidFill>
              </a:rPr>
              <a:t> </a:t>
            </a:r>
            <a:r>
              <a:rPr lang="pt-PT" sz="2800" b="1" dirty="0" err="1" smtClean="0">
                <a:solidFill>
                  <a:srgbClr val="CC6600"/>
                </a:solidFill>
              </a:rPr>
              <a:t>random</a:t>
            </a:r>
            <a:r>
              <a:rPr lang="pt-PT" sz="2800" b="1" dirty="0" smtClean="0">
                <a:solidFill>
                  <a:srgbClr val="CC6600"/>
                </a:solidFill>
              </a:rPr>
              <a:t> </a:t>
            </a:r>
            <a:r>
              <a:rPr lang="pt-PT" sz="2800" b="1" dirty="0" err="1" smtClean="0">
                <a:solidFill>
                  <a:srgbClr val="CC6600"/>
                </a:solidFill>
              </a:rPr>
              <a:t>number</a:t>
            </a:r>
            <a:r>
              <a:rPr lang="pt-PT" sz="2800" b="1" dirty="0" smtClean="0">
                <a:solidFill>
                  <a:srgbClr val="CC6600"/>
                </a:solidFill>
              </a:rPr>
              <a:t> (0-1) = 0.58</a:t>
            </a:r>
            <a:endParaRPr lang="pt-PT" sz="2800" b="1" dirty="0">
              <a:solidFill>
                <a:srgbClr val="CC6600"/>
              </a:solidFill>
            </a:endParaRPr>
          </a:p>
        </p:txBody>
      </p:sp>
      <p:sp>
        <p:nvSpPr>
          <p:cNvPr id="86" name="Rectangle 85"/>
          <p:cNvSpPr/>
          <p:nvPr/>
        </p:nvSpPr>
        <p:spPr>
          <a:xfrm>
            <a:off x="9410464" y="4868260"/>
            <a:ext cx="1329359" cy="369670"/>
          </a:xfrm>
          <a:prstGeom prst="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CC6600"/>
              </a:solidFill>
            </a:endParaRPr>
          </a:p>
        </p:txBody>
      </p:sp>
      <p:cxnSp>
        <p:nvCxnSpPr>
          <p:cNvPr id="5" name="Elbow Connector 4"/>
          <p:cNvCxnSpPr>
            <a:stCxn id="85" idx="3"/>
            <a:endCxn id="86" idx="3"/>
          </p:cNvCxnSpPr>
          <p:nvPr/>
        </p:nvCxnSpPr>
        <p:spPr>
          <a:xfrm>
            <a:off x="10628243" y="2947660"/>
            <a:ext cx="111580" cy="2105435"/>
          </a:xfrm>
          <a:prstGeom prst="bentConnector3">
            <a:avLst>
              <a:gd name="adj1" fmla="val 958102"/>
            </a:avLst>
          </a:prstGeom>
          <a:ln>
            <a:solidFill>
              <a:srgbClr val="CC6600"/>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801092" y="4857750"/>
            <a:ext cx="8609372" cy="1729183"/>
            <a:chOff x="801092" y="4857750"/>
            <a:chExt cx="8609372" cy="1729183"/>
          </a:xfrm>
        </p:grpSpPr>
        <p:cxnSp>
          <p:nvCxnSpPr>
            <p:cNvPr id="82" name="Straight Connector 81"/>
            <p:cNvCxnSpPr/>
            <p:nvPr/>
          </p:nvCxnSpPr>
          <p:spPr>
            <a:xfrm flipV="1">
              <a:off x="2602026" y="5103280"/>
              <a:ext cx="0" cy="1008000"/>
            </a:xfrm>
            <a:prstGeom prst="line">
              <a:avLst/>
            </a:prstGeom>
            <a:ln w="38100">
              <a:solidFill>
                <a:srgbClr val="CC66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09592" y="6309934"/>
              <a:ext cx="648072" cy="276999"/>
            </a:xfrm>
            <a:prstGeom prst="rect">
              <a:avLst/>
            </a:prstGeom>
            <a:noFill/>
          </p:spPr>
          <p:txBody>
            <a:bodyPr wrap="square" rtlCol="0">
              <a:spAutoFit/>
            </a:bodyPr>
            <a:lstStyle/>
            <a:p>
              <a:pPr algn="ctr"/>
              <a:r>
                <a:rPr lang="pt-PT" sz="1200" b="1" dirty="0" smtClean="0">
                  <a:solidFill>
                    <a:srgbClr val="CC6600"/>
                  </a:solidFill>
                </a:rPr>
                <a:t>200</a:t>
              </a:r>
              <a:endParaRPr lang="pt-PT" sz="1200" b="1" dirty="0">
                <a:solidFill>
                  <a:srgbClr val="CC6600"/>
                </a:solidFill>
              </a:endParaRPr>
            </a:p>
          </p:txBody>
        </p:sp>
        <p:cxnSp>
          <p:nvCxnSpPr>
            <p:cNvPr id="84" name="Straight Connector 83"/>
            <p:cNvCxnSpPr/>
            <p:nvPr/>
          </p:nvCxnSpPr>
          <p:spPr>
            <a:xfrm flipH="1">
              <a:off x="801092" y="5102108"/>
              <a:ext cx="1836000" cy="0"/>
            </a:xfrm>
            <a:prstGeom prst="line">
              <a:avLst/>
            </a:prstGeom>
            <a:ln w="38100">
              <a:solidFill>
                <a:srgbClr val="CC66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5048980" y="4857750"/>
              <a:ext cx="1329359" cy="369670"/>
            </a:xfrm>
            <a:prstGeom prst="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CC6600"/>
                </a:solidFill>
              </a:endParaRPr>
            </a:p>
          </p:txBody>
        </p:sp>
        <p:cxnSp>
          <p:nvCxnSpPr>
            <p:cNvPr id="89" name="Straight Arrow Connector 88"/>
            <p:cNvCxnSpPr>
              <a:stCxn id="86" idx="1"/>
            </p:cNvCxnSpPr>
            <p:nvPr/>
          </p:nvCxnSpPr>
          <p:spPr>
            <a:xfrm flipH="1">
              <a:off x="6435306" y="5053095"/>
              <a:ext cx="2975158" cy="0"/>
            </a:xfrm>
            <a:prstGeom prst="straightConnector1">
              <a:avLst/>
            </a:prstGeom>
            <a:ln>
              <a:solidFill>
                <a:srgbClr val="CC6600"/>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TextBox 2"/>
          <p:cNvSpPr txBox="1"/>
          <p:nvPr/>
        </p:nvSpPr>
        <p:spPr>
          <a:xfrm>
            <a:off x="6662275" y="6348330"/>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94" name="TextBox 2"/>
          <p:cNvSpPr txBox="1"/>
          <p:nvPr/>
        </p:nvSpPr>
        <p:spPr>
          <a:xfrm>
            <a:off x="8274985" y="6371076"/>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Tree>
    <p:extLst>
      <p:ext uri="{BB962C8B-B14F-4D97-AF65-F5344CB8AC3E}">
        <p14:creationId xmlns:p14="http://schemas.microsoft.com/office/powerpoint/2010/main" val="39480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P spid="76" grpId="0" animBg="1"/>
      <p:bldP spid="77" grpId="0"/>
      <p:bldP spid="78" grpId="0" animBg="1"/>
      <p:bldP spid="79" grpId="0" animBg="1"/>
      <p:bldP spid="80" grpId="0"/>
      <p:bldP spid="85" grpId="0"/>
      <p:bldP spid="8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5" name="TextBox 4"/>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8" name="TextBox 7"/>
          <p:cNvSpPr txBox="1"/>
          <p:nvPr/>
        </p:nvSpPr>
        <p:spPr>
          <a:xfrm>
            <a:off x="375219"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cxnSp>
        <p:nvCxnSpPr>
          <p:cNvPr id="11" name="Straight Arrow Connector 10"/>
          <p:cNvCxnSpPr>
            <a:stCxn id="5" idx="2"/>
            <a:endCxn id="8" idx="0"/>
          </p:cNvCxnSpPr>
          <p:nvPr/>
        </p:nvCxnSpPr>
        <p:spPr>
          <a:xfrm flipH="1">
            <a:off x="1612812"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3877519" y="2050204"/>
            <a:ext cx="7963382" cy="3939540"/>
          </a:xfrm>
          <a:prstGeom prst="rect">
            <a:avLst/>
          </a:prstGeom>
          <a:noFill/>
        </p:spPr>
        <p:txBody>
          <a:bodyPr wrap="square" rtlCol="0">
            <a:spAutoFit/>
          </a:bodyPr>
          <a:lstStyle/>
          <a:p>
            <a:r>
              <a:rPr lang="en-US" sz="2200" dirty="0" smtClean="0"/>
              <a:t>Only has one parameter </a:t>
            </a:r>
            <a:r>
              <a:rPr lang="el-GR" sz="2200" dirty="0" smtClean="0"/>
              <a:t>λ</a:t>
            </a:r>
            <a:endParaRPr lang="en-US" sz="2200" dirty="0" smtClean="0"/>
          </a:p>
          <a:p>
            <a:r>
              <a:rPr lang="en-US" sz="2200" dirty="0" smtClean="0"/>
              <a:t>Bounded between 0 and infinity</a:t>
            </a:r>
          </a:p>
          <a:p>
            <a:endParaRPr lang="en-US" sz="2200" dirty="0"/>
          </a:p>
          <a:p>
            <a:r>
              <a:rPr lang="en-US" sz="2200" dirty="0" smtClean="0"/>
              <a:t>Assumptions:</a:t>
            </a:r>
          </a:p>
          <a:p>
            <a:endParaRPr lang="en-US" sz="800" dirty="0"/>
          </a:p>
          <a:p>
            <a:pPr marL="342900" indent="-342900">
              <a:buFont typeface="Arial" panose="020B0604020202020204" pitchFamily="34" charset="0"/>
              <a:buChar char="•"/>
            </a:pPr>
            <a:r>
              <a:rPr lang="en-US" sz="2200" dirty="0" smtClean="0"/>
              <a:t>Rate at which events occur is CONSTANT</a:t>
            </a:r>
          </a:p>
          <a:p>
            <a:pPr marL="342900" indent="-342900">
              <a:buFont typeface="Arial" panose="020B0604020202020204" pitchFamily="34" charset="0"/>
              <a:buChar char="•"/>
            </a:pPr>
            <a:r>
              <a:rPr lang="en-US" sz="2200" dirty="0" smtClean="0"/>
              <a:t>Events are independent, i.e. one event does not affect the subsequent</a:t>
            </a:r>
          </a:p>
          <a:p>
            <a:pPr marL="342900" indent="-342900">
              <a:buFont typeface="Arial" panose="020B0604020202020204" pitchFamily="34" charset="0"/>
              <a:buChar char="•"/>
            </a:pPr>
            <a:endParaRPr lang="en-US" sz="2200" dirty="0"/>
          </a:p>
          <a:p>
            <a:r>
              <a:rPr lang="en-US" sz="2200" dirty="0" smtClean="0"/>
              <a:t>In some cases it may be applied even if the rate is not constant (e.g. </a:t>
            </a:r>
            <a:r>
              <a:rPr lang="en-US" sz="2200" dirty="0" err="1" smtClean="0"/>
              <a:t>nr</a:t>
            </a:r>
            <a:r>
              <a:rPr lang="en-US" sz="2200" dirty="0" smtClean="0"/>
              <a:t> of visits o a website during a day, not likely to have it happening at 3 in the morning…)</a:t>
            </a:r>
            <a:endParaRPr lang="en-US" sz="2200" dirty="0"/>
          </a:p>
        </p:txBody>
      </p:sp>
      <p:sp>
        <p:nvSpPr>
          <p:cNvPr id="7" name="Rectangle 6"/>
          <p:cNvSpPr/>
          <p:nvPr/>
        </p:nvSpPr>
        <p:spPr>
          <a:xfrm>
            <a:off x="8273144" y="1889431"/>
            <a:ext cx="3704492" cy="1107996"/>
          </a:xfrm>
          <a:prstGeom prst="rect">
            <a:avLst/>
          </a:prstGeom>
        </p:spPr>
        <p:txBody>
          <a:bodyPr wrap="square">
            <a:spAutoFit/>
          </a:bodyPr>
          <a:lstStyle/>
          <a:p>
            <a:pPr algn="ctr"/>
            <a:r>
              <a:rPr lang="en-US" sz="2200" dirty="0" smtClean="0"/>
              <a:t>shape </a:t>
            </a:r>
            <a:r>
              <a:rPr lang="en-US" sz="2200" dirty="0"/>
              <a:t>parameter </a:t>
            </a:r>
            <a:r>
              <a:rPr lang="en-US" sz="2200" dirty="0" smtClean="0"/>
              <a:t>(indicates </a:t>
            </a:r>
            <a:r>
              <a:rPr lang="en-US" sz="2200" dirty="0"/>
              <a:t>the average number of events in the given time </a:t>
            </a:r>
            <a:r>
              <a:rPr lang="en-US" sz="2200" dirty="0" smtClean="0"/>
              <a:t>interval) </a:t>
            </a:r>
            <a:endParaRPr lang="en-US" sz="2200" dirty="0"/>
          </a:p>
        </p:txBody>
      </p:sp>
    </p:spTree>
    <p:extLst>
      <p:ext uri="{BB962C8B-B14F-4D97-AF65-F5344CB8AC3E}">
        <p14:creationId xmlns:p14="http://schemas.microsoft.com/office/powerpoint/2010/main" val="10336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666635141"/>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2610521634"/>
              </p:ext>
            </p:extLst>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5" y="2050204"/>
            <a:ext cx="5218584" cy="923330"/>
          </a:xfrm>
          <a:prstGeom prst="rect">
            <a:avLst/>
          </a:prstGeom>
          <a:noFill/>
        </p:spPr>
        <p:txBody>
          <a:bodyPr wrap="square" rtlCol="0">
            <a:spAutoFit/>
          </a:bodyPr>
          <a:lstStyle/>
          <a:p>
            <a:r>
              <a:rPr lang="en-US" dirty="0" smtClean="0"/>
              <a:t>Suppose:    </a:t>
            </a:r>
            <a:r>
              <a:rPr lang="el-GR" dirty="0" smtClean="0"/>
              <a:t>λ</a:t>
            </a:r>
            <a:r>
              <a:rPr lang="en-US" dirty="0" smtClean="0"/>
              <a:t> = 3</a:t>
            </a:r>
            <a:endParaRPr lang="en-US" dirty="0"/>
          </a:p>
          <a:p>
            <a:endParaRPr lang="en-US" dirty="0" smtClean="0">
              <a:solidFill>
                <a:srgbClr val="0099CC"/>
              </a:solidFill>
            </a:endParaRPr>
          </a:p>
          <a:p>
            <a:endParaRPr lang="en-US" dirty="0">
              <a:solidFill>
                <a:srgbClr val="0099CC"/>
              </a:solidFill>
            </a:endParaRPr>
          </a:p>
        </p:txBody>
      </p:sp>
    </p:spTree>
    <p:extLst>
      <p:ext uri="{BB962C8B-B14F-4D97-AF65-F5344CB8AC3E}">
        <p14:creationId xmlns:p14="http://schemas.microsoft.com/office/powerpoint/2010/main" val="262097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Cosmic Light">
      <a:dk1>
        <a:sysClr val="windowText" lastClr="000000"/>
      </a:dk1>
      <a:lt1>
        <a:sysClr val="window" lastClr="FFFFFF"/>
      </a:lt1>
      <a:dk2>
        <a:srgbClr val="44546A"/>
      </a:dk2>
      <a:lt2>
        <a:srgbClr val="E7E6E6"/>
      </a:lt2>
      <a:accent1>
        <a:srgbClr val="00A9BE"/>
      </a:accent1>
      <a:accent2>
        <a:srgbClr val="CAD936"/>
      </a:accent2>
      <a:accent3>
        <a:srgbClr val="7CB042"/>
      </a:accent3>
      <a:accent4>
        <a:srgbClr val="F2BC24"/>
      </a:accent4>
      <a:accent5>
        <a:srgbClr val="273238"/>
      </a:accent5>
      <a:accent6>
        <a:srgbClr val="455B6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9714</TotalTime>
  <Words>8467</Words>
  <Application>Microsoft Office PowerPoint</Application>
  <PresentationFormat>Widescreen</PresentationFormat>
  <Paragraphs>2605</Paragraphs>
  <Slides>114</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114</vt:i4>
      </vt:variant>
    </vt:vector>
  </HeadingPairs>
  <TitlesOfParts>
    <vt:vector size="127" baseType="lpstr">
      <vt:lpstr>Arial</vt:lpstr>
      <vt:lpstr>Arial Narrow</vt:lpstr>
      <vt:lpstr>Calibri</vt:lpstr>
      <vt:lpstr>Calibri Light</vt:lpstr>
      <vt:lpstr>Cambria Math</vt:lpstr>
      <vt:lpstr>MathJax_Main</vt:lpstr>
      <vt:lpstr>MathJax_Math</vt:lpstr>
      <vt:lpstr>Symbol</vt:lpstr>
      <vt:lpstr>Verdana</vt:lpstr>
      <vt:lpstr>Wingdings</vt:lpstr>
      <vt:lpstr>Office Theme</vt:lpstr>
      <vt:lpstr>Worksheet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Junaed</dc:creator>
  <cp:lastModifiedBy>smb</cp:lastModifiedBy>
  <cp:revision>289</cp:revision>
  <dcterms:created xsi:type="dcterms:W3CDTF">2015-03-18T21:46:04Z</dcterms:created>
  <dcterms:modified xsi:type="dcterms:W3CDTF">2024-05-20T15:33:06Z</dcterms:modified>
</cp:coreProperties>
</file>