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79" r:id="rId3"/>
    <p:sldId id="278" r:id="rId4"/>
    <p:sldId id="290" r:id="rId5"/>
    <p:sldId id="292" r:id="rId6"/>
    <p:sldId id="295" r:id="rId7"/>
    <p:sldId id="298" r:id="rId8"/>
    <p:sldId id="299" r:id="rId9"/>
    <p:sldId id="300" r:id="rId10"/>
    <p:sldId id="303" r:id="rId11"/>
    <p:sldId id="304" r:id="rId12"/>
    <p:sldId id="305" r:id="rId13"/>
    <p:sldId id="306" r:id="rId14"/>
    <p:sldId id="296" r:id="rId15"/>
    <p:sldId id="308" r:id="rId16"/>
    <p:sldId id="309" r:id="rId17"/>
    <p:sldId id="310" r:id="rId18"/>
    <p:sldId id="311" r:id="rId19"/>
    <p:sldId id="312" r:id="rId20"/>
    <p:sldId id="316" r:id="rId21"/>
    <p:sldId id="313" r:id="rId22"/>
    <p:sldId id="317" r:id="rId23"/>
    <p:sldId id="318" r:id="rId24"/>
    <p:sldId id="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BACC6"/>
    <a:srgbClr val="5B9BD5"/>
    <a:srgbClr val="BFAF4D"/>
    <a:srgbClr val="E2F0D9"/>
    <a:srgbClr val="ED7D31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58" y="-274"/>
      </p:cViewPr>
      <p:guideLst>
        <p:guide orient="horz" pos="2183"/>
        <p:guide pos="3863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69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96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48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938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2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16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45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09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613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083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6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082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70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63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378073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07721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156972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203668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75624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4880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356609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06160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63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2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90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27/11/2024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070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4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217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592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673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382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8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25/11/2024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Susana Barreiro - 2024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420208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1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9367-F95E-45EE-8289-18DBEE21AAC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0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Tratamento</a:t>
            </a:r>
            <a:r>
              <a:rPr lang="en-US" sz="2800" dirty="0" smtClean="0"/>
              <a:t> de dados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Phyton</a:t>
            </a:r>
            <a:endParaRPr lang="pt-PT" sz="2800" dirty="0"/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Muda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nomes</a:t>
            </a:r>
            <a:r>
              <a:rPr lang="en-US" sz="2400" kern="0" dirty="0" smtClean="0">
                <a:solidFill>
                  <a:srgbClr val="4BACC6"/>
                </a:solidFill>
              </a:rPr>
              <a:t> para </a:t>
            </a:r>
            <a:r>
              <a:rPr lang="en-US" sz="2400" kern="0" dirty="0" err="1" smtClean="0">
                <a:solidFill>
                  <a:srgbClr val="4BACC6"/>
                </a:solidFill>
              </a:rPr>
              <a:t>hdom</a:t>
            </a:r>
            <a:r>
              <a:rPr lang="en-US" sz="2400" kern="0" dirty="0" smtClean="0">
                <a:solidFill>
                  <a:srgbClr val="4BACC6"/>
                </a:solidFill>
              </a:rPr>
              <a:t>, </a:t>
            </a:r>
            <a:r>
              <a:rPr lang="en-US" sz="2400" kern="0" dirty="0" err="1" smtClean="0">
                <a:solidFill>
                  <a:srgbClr val="4BACC6"/>
                </a:solidFill>
              </a:rPr>
              <a:t>ddom</a:t>
            </a:r>
            <a:r>
              <a:rPr lang="en-US" sz="2400" kern="0" dirty="0" smtClean="0">
                <a:solidFill>
                  <a:srgbClr val="4BACC6"/>
                </a:solidFill>
              </a:rPr>
              <a:t>, e d2dom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1558" y="435593"/>
            <a:ext cx="4740442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means_df.rename</a:t>
            </a:r>
            <a:r>
              <a:rPr lang="en-US" sz="1000" i="1" dirty="0">
                <a:solidFill>
                  <a:srgbClr val="0000FF"/>
                </a:solidFill>
              </a:rPr>
              <a:t>(columns={"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": "</a:t>
            </a:r>
            <a:r>
              <a:rPr lang="en-US" sz="1000" i="1" dirty="0" err="1">
                <a:solidFill>
                  <a:srgbClr val="0000FF"/>
                </a:solidFill>
              </a:rPr>
              <a:t>hdom</a:t>
            </a:r>
            <a:r>
              <a:rPr lang="en-US" sz="1000" i="1" dirty="0">
                <a:solidFill>
                  <a:srgbClr val="0000FF"/>
                </a:solidFill>
              </a:rPr>
              <a:t>", "d": "</a:t>
            </a:r>
            <a:r>
              <a:rPr lang="en-US" sz="1000" i="1" dirty="0" err="1">
                <a:solidFill>
                  <a:srgbClr val="0000FF"/>
                </a:solidFill>
              </a:rPr>
              <a:t>ddom</a:t>
            </a:r>
            <a:r>
              <a:rPr lang="en-US" sz="1000" i="1" dirty="0">
                <a:solidFill>
                  <a:srgbClr val="0000FF"/>
                </a:solidFill>
              </a:rPr>
              <a:t>", "d2": "d2dom</a:t>
            </a:r>
            <a:r>
              <a:rPr lang="en-US" sz="1000" i="1" dirty="0" smtClean="0">
                <a:solidFill>
                  <a:srgbClr val="0000FF"/>
                </a:solidFill>
              </a:rPr>
              <a:t>"})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 smtClean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1477" y="2018885"/>
            <a:ext cx="5650522" cy="20005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Muda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nomes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hdasdom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d e d2 para </a:t>
            </a:r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 d2dom,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respetivamente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falta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renomear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aplicar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raiz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quadrada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d2dom para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termos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dgdom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smtClean="0">
                <a:solidFill>
                  <a:srgbClr val="4BACC6"/>
                </a:solidFill>
              </a:rPr>
              <a:t>Isola o d2dom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1558" y="435593"/>
            <a:ext cx="4740442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means_df.rename</a:t>
            </a:r>
            <a:r>
              <a:rPr lang="en-US" sz="1000" i="1" dirty="0">
                <a:solidFill>
                  <a:srgbClr val="0000FF"/>
                </a:solidFill>
              </a:rPr>
              <a:t>(columns={"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": "</a:t>
            </a:r>
            <a:r>
              <a:rPr lang="en-US" sz="1000" i="1" dirty="0" err="1">
                <a:solidFill>
                  <a:srgbClr val="0000FF"/>
                </a:solidFill>
              </a:rPr>
              <a:t>hdom</a:t>
            </a:r>
            <a:r>
              <a:rPr lang="en-US" sz="1000" i="1" dirty="0">
                <a:solidFill>
                  <a:srgbClr val="0000FF"/>
                </a:solidFill>
              </a:rPr>
              <a:t>", "d": "</a:t>
            </a:r>
            <a:r>
              <a:rPr lang="en-US" sz="1000" i="1" dirty="0" err="1">
                <a:solidFill>
                  <a:srgbClr val="0000FF"/>
                </a:solidFill>
              </a:rPr>
              <a:t>ddom</a:t>
            </a:r>
            <a:r>
              <a:rPr lang="en-US" sz="1000" i="1" dirty="0">
                <a:solidFill>
                  <a:srgbClr val="0000FF"/>
                </a:solidFill>
              </a:rPr>
              <a:t>", "d2": "d2dom</a:t>
            </a:r>
            <a:r>
              <a:rPr lang="en-US" sz="1000" i="1" dirty="0" smtClean="0">
                <a:solidFill>
                  <a:srgbClr val="0000FF"/>
                </a:solidFill>
              </a:rPr>
              <a:t>"})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 smtClean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1477" y="2018885"/>
            <a:ext cx="5650522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Isolamos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d2dom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numa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nova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‘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d2dom_column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’</a:t>
            </a: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Calcula</a:t>
            </a:r>
            <a:r>
              <a:rPr lang="en-US" sz="2400" kern="0" dirty="0" smtClean="0">
                <a:solidFill>
                  <a:srgbClr val="4BACC6"/>
                </a:solidFill>
              </a:rPr>
              <a:t> a </a:t>
            </a:r>
            <a:r>
              <a:rPr lang="en-US" sz="2400" kern="0" dirty="0" err="1" smtClean="0">
                <a:solidFill>
                  <a:srgbClr val="4BACC6"/>
                </a:solidFill>
              </a:rPr>
              <a:t>raiz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quadrada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ao</a:t>
            </a:r>
            <a:r>
              <a:rPr lang="en-US" sz="2400" kern="0" dirty="0" smtClean="0">
                <a:solidFill>
                  <a:srgbClr val="4BACC6"/>
                </a:solidFill>
              </a:rPr>
              <a:t> d2dom e </a:t>
            </a:r>
            <a:r>
              <a:rPr lang="en-US" sz="2400" kern="0" dirty="0" err="1" smtClean="0">
                <a:solidFill>
                  <a:srgbClr val="4BACC6"/>
                </a:solidFill>
              </a:rPr>
              <a:t>guarda</a:t>
            </a:r>
            <a:r>
              <a:rPr lang="en-US" sz="2400" kern="0" dirty="0" smtClean="0">
                <a:solidFill>
                  <a:srgbClr val="4BACC6"/>
                </a:solidFill>
              </a:rPr>
              <a:t> o </a:t>
            </a:r>
            <a:r>
              <a:rPr lang="en-US" sz="2400" kern="0" dirty="0" err="1" smtClean="0">
                <a:solidFill>
                  <a:srgbClr val="4BACC6"/>
                </a:solidFill>
              </a:rPr>
              <a:t>calculo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na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df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1558" y="435593"/>
            <a:ext cx="4740442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dgdom_column</a:t>
            </a:r>
            <a:r>
              <a:rPr lang="en-US" sz="1000" i="1" dirty="0">
                <a:solidFill>
                  <a:srgbClr val="0000FF"/>
                </a:solidFill>
              </a:rPr>
              <a:t> = d2dom_column.apply(</a:t>
            </a:r>
            <a:r>
              <a:rPr lang="en-US" sz="1000" i="1" dirty="0" err="1">
                <a:solidFill>
                  <a:srgbClr val="0000FF"/>
                </a:solidFill>
              </a:rPr>
              <a:t>cp.f_sqrt</a:t>
            </a:r>
            <a:r>
              <a:rPr lang="en-US" sz="1000" i="1" dirty="0">
                <a:solidFill>
                  <a:srgbClr val="0000FF"/>
                </a:solidFill>
              </a:rPr>
              <a:t>) #calculate square root from column values (using </a:t>
            </a:r>
            <a:r>
              <a:rPr lang="en-US" sz="1000" i="1" dirty="0" err="1">
                <a:solidFill>
                  <a:srgbClr val="0000FF"/>
                </a:solidFill>
              </a:rPr>
              <a:t>f_sqrt</a:t>
            </a:r>
            <a:r>
              <a:rPr lang="en-US" sz="1000" i="1" dirty="0">
                <a:solidFill>
                  <a:srgbClr val="0000FF"/>
                </a:solidFill>
              </a:rPr>
              <a:t> function)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['d2dom'] = </a:t>
            </a:r>
            <a:r>
              <a:rPr lang="en-US" sz="1000" i="1" dirty="0" err="1">
                <a:solidFill>
                  <a:srgbClr val="0000FF"/>
                </a:solidFill>
              </a:rPr>
              <a:t>dgdom_column</a:t>
            </a:r>
            <a:r>
              <a:rPr lang="en-US" sz="1000" i="1" dirty="0">
                <a:solidFill>
                  <a:srgbClr val="0000FF"/>
                </a:solidFill>
              </a:rPr>
              <a:t> #replace 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'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>
                <a:solidFill>
                  <a:srgbClr val="0000FF"/>
                </a:solidFill>
              </a:rPr>
              <a:t>' with final calculations for 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>
                <a:solidFill>
                  <a:srgbClr val="0000FF"/>
                </a:solidFill>
              </a:rPr>
              <a:t> values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means_df.rename</a:t>
            </a:r>
            <a:r>
              <a:rPr lang="en-US" sz="1000" i="1" dirty="0">
                <a:solidFill>
                  <a:srgbClr val="0000FF"/>
                </a:solidFill>
              </a:rPr>
              <a:t>(columns={"d2dom": "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 smtClean="0">
                <a:solidFill>
                  <a:srgbClr val="0000FF"/>
                </a:solidFill>
              </a:rPr>
              <a:t>"})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1477" y="2126685"/>
            <a:ext cx="5650522" cy="295465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Aplicamos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função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f_sqrt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que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criámos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 capsulas.py, e que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importar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renomeamos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como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cp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cp.f_sqrt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icamos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com o novo d (que é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dgdom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arrumado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‘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dgdom_column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’</a:t>
            </a: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Substituimos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valor da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d2dom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pelo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valor da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‘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dgdom_column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’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anterior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means_df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 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guardamo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-la com 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nome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‘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dgdom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’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62"/>
            <a:ext cx="12192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51558" y="435593"/>
            <a:ext cx="4740442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print('##### Q1_Dominantes with </a:t>
            </a:r>
            <a:r>
              <a:rPr lang="en-US" sz="1000" i="1" dirty="0" err="1">
                <a:solidFill>
                  <a:srgbClr val="0000FF"/>
                </a:solidFill>
              </a:rPr>
              <a:t>ddom</a:t>
            </a:r>
            <a:r>
              <a:rPr lang="en-US" sz="1000" i="1" dirty="0">
                <a:solidFill>
                  <a:srgbClr val="0000FF"/>
                </a:solidFill>
              </a:rPr>
              <a:t>  &amp; 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>
                <a:solidFill>
                  <a:srgbClr val="0000FF"/>
                </a:solidFill>
              </a:rPr>
              <a:t> #####')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dominant_df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[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['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'] &gt; 0] #select subset of data =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 rows of dominant trees into </a:t>
            </a:r>
            <a:r>
              <a:rPr lang="en-US" sz="1000" i="1" dirty="0" err="1">
                <a:solidFill>
                  <a:srgbClr val="0000FF"/>
                </a:solidFill>
              </a:rPr>
              <a:t>dominant_df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</a:p>
          <a:p>
            <a:r>
              <a:rPr lang="en-US" sz="1000" i="1" dirty="0" err="1" smtClean="0">
                <a:solidFill>
                  <a:srgbClr val="0000FF"/>
                </a:solidFill>
              </a:rPr>
              <a:t>doms_df</a:t>
            </a:r>
            <a:r>
              <a:rPr lang="en-US" sz="1000" i="1" dirty="0" smtClean="0">
                <a:solidFill>
                  <a:srgbClr val="0000FF"/>
                </a:solidFill>
              </a:rPr>
              <a:t> </a:t>
            </a:r>
            <a:r>
              <a:rPr lang="en-US" sz="1000" i="1" dirty="0">
                <a:solidFill>
                  <a:srgbClr val="0000FF"/>
                </a:solidFill>
              </a:rPr>
              <a:t>= </a:t>
            </a:r>
            <a:r>
              <a:rPr lang="en-US" sz="1000" i="1" dirty="0" err="1">
                <a:solidFill>
                  <a:srgbClr val="0000FF"/>
                </a:solidFill>
              </a:rPr>
              <a:t>dominant_df.filter</a:t>
            </a:r>
            <a:r>
              <a:rPr lang="en-US" sz="1000" i="1" dirty="0">
                <a:solidFill>
                  <a:srgbClr val="0000FF"/>
                </a:solidFill>
              </a:rPr>
              <a:t>(items=['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', '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', 'd']) #filter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 columns to </a:t>
            </a:r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endParaRPr lang="en-US" sz="1000" i="1" dirty="0">
              <a:solidFill>
                <a:srgbClr val="0000FF"/>
              </a:solidFill>
            </a:endParaRP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d_column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r>
              <a:rPr lang="en-US" sz="1000" i="1" dirty="0">
                <a:solidFill>
                  <a:srgbClr val="0000FF"/>
                </a:solidFill>
              </a:rPr>
              <a:t>['d'] #get 'd' column  from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new_d_column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d_column.apply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f_squared</a:t>
            </a:r>
            <a:r>
              <a:rPr lang="en-US" sz="1000" i="1" dirty="0">
                <a:solidFill>
                  <a:srgbClr val="0000FF"/>
                </a:solidFill>
              </a:rPr>
              <a:t>) #calculate squared 'd' values (using </a:t>
            </a:r>
            <a:r>
              <a:rPr lang="en-US" sz="1000" i="1" dirty="0" err="1">
                <a:solidFill>
                  <a:srgbClr val="0000FF"/>
                </a:solidFill>
              </a:rPr>
              <a:t>f_squared</a:t>
            </a:r>
            <a:r>
              <a:rPr lang="en-US" sz="1000" i="1" dirty="0">
                <a:solidFill>
                  <a:srgbClr val="0000FF"/>
                </a:solidFill>
              </a:rPr>
              <a:t> function) 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r>
              <a:rPr lang="en-US" sz="1000" i="1" dirty="0">
                <a:solidFill>
                  <a:srgbClr val="0000FF"/>
                </a:solidFill>
              </a:rPr>
              <a:t>['d2'] = </a:t>
            </a:r>
            <a:r>
              <a:rPr lang="en-US" sz="1000" i="1" dirty="0" err="1">
                <a:solidFill>
                  <a:srgbClr val="0000FF"/>
                </a:solidFill>
              </a:rPr>
              <a:t>new_d_column</a:t>
            </a:r>
            <a:r>
              <a:rPr lang="en-US" sz="1000" i="1" dirty="0">
                <a:solidFill>
                  <a:srgbClr val="0000FF"/>
                </a:solidFill>
              </a:rPr>
              <a:t> #add 'd' column with the squared values to </a:t>
            </a:r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endParaRPr lang="en-US" sz="1000" i="1" dirty="0">
              <a:solidFill>
                <a:srgbClr val="0000FF"/>
              </a:solidFill>
            </a:endParaRP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doms_df.groupby</a:t>
            </a:r>
            <a:r>
              <a:rPr lang="en-US" sz="1000" i="1" dirty="0">
                <a:solidFill>
                  <a:srgbClr val="0000FF"/>
                </a:solidFill>
              </a:rPr>
              <a:t>('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').mean() # mean dominant heights (</a:t>
            </a:r>
            <a:r>
              <a:rPr lang="en-US" sz="1000" i="1" dirty="0" err="1">
                <a:solidFill>
                  <a:srgbClr val="0000FF"/>
                </a:solidFill>
              </a:rPr>
              <a:t>hdom</a:t>
            </a:r>
            <a:r>
              <a:rPr lang="en-US" sz="1000" i="1" dirty="0">
                <a:solidFill>
                  <a:srgbClr val="0000FF"/>
                </a:solidFill>
              </a:rPr>
              <a:t>) and mean dominant squared diameters for each plot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means_df.rename</a:t>
            </a:r>
            <a:r>
              <a:rPr lang="en-US" sz="1000" i="1" dirty="0">
                <a:solidFill>
                  <a:srgbClr val="0000FF"/>
                </a:solidFill>
              </a:rPr>
              <a:t>(columns={"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": "</a:t>
            </a:r>
            <a:r>
              <a:rPr lang="en-US" sz="1000" i="1" dirty="0" err="1">
                <a:solidFill>
                  <a:srgbClr val="0000FF"/>
                </a:solidFill>
              </a:rPr>
              <a:t>hdom</a:t>
            </a:r>
            <a:r>
              <a:rPr lang="en-US" sz="1000" i="1" dirty="0">
                <a:solidFill>
                  <a:srgbClr val="0000FF"/>
                </a:solidFill>
              </a:rPr>
              <a:t>", "d": "</a:t>
            </a:r>
            <a:r>
              <a:rPr lang="en-US" sz="1000" i="1" dirty="0" err="1">
                <a:solidFill>
                  <a:srgbClr val="0000FF"/>
                </a:solidFill>
              </a:rPr>
              <a:t>ddom</a:t>
            </a:r>
            <a:r>
              <a:rPr lang="en-US" sz="1000" i="1" dirty="0">
                <a:solidFill>
                  <a:srgbClr val="0000FF"/>
                </a:solidFill>
              </a:rPr>
              <a:t>", "d2": "d2dom"}) #rename 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columns</a:t>
            </a: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d2dom_column = 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['d2dom'] #get 'd2dom' column from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dgdom_column</a:t>
            </a:r>
            <a:r>
              <a:rPr lang="en-US" sz="1000" i="1" dirty="0">
                <a:solidFill>
                  <a:srgbClr val="0000FF"/>
                </a:solidFill>
              </a:rPr>
              <a:t> = d2dom_column.apply(</a:t>
            </a:r>
            <a:r>
              <a:rPr lang="en-US" sz="1000" i="1" dirty="0" err="1">
                <a:solidFill>
                  <a:srgbClr val="0000FF"/>
                </a:solidFill>
              </a:rPr>
              <a:t>f_sqrt</a:t>
            </a:r>
            <a:r>
              <a:rPr lang="en-US" sz="1000" i="1" dirty="0">
                <a:solidFill>
                  <a:srgbClr val="0000FF"/>
                </a:solidFill>
              </a:rPr>
              <a:t>) #calculate square root from column values (using </a:t>
            </a:r>
            <a:r>
              <a:rPr lang="en-US" sz="1000" i="1" dirty="0" err="1">
                <a:solidFill>
                  <a:srgbClr val="0000FF"/>
                </a:solidFill>
              </a:rPr>
              <a:t>f_sqrt</a:t>
            </a:r>
            <a:r>
              <a:rPr lang="en-US" sz="1000" i="1" dirty="0">
                <a:solidFill>
                  <a:srgbClr val="0000FF"/>
                </a:solidFill>
              </a:rPr>
              <a:t> function)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['d2dom'] = </a:t>
            </a:r>
            <a:r>
              <a:rPr lang="en-US" sz="1000" i="1" dirty="0" err="1">
                <a:solidFill>
                  <a:srgbClr val="0000FF"/>
                </a:solidFill>
              </a:rPr>
              <a:t>dgdom_column</a:t>
            </a:r>
            <a:r>
              <a:rPr lang="en-US" sz="1000" i="1" dirty="0">
                <a:solidFill>
                  <a:srgbClr val="0000FF"/>
                </a:solidFill>
              </a:rPr>
              <a:t> #replace 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'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>
                <a:solidFill>
                  <a:srgbClr val="0000FF"/>
                </a:solidFill>
              </a:rPr>
              <a:t>' with final calculations for 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>
                <a:solidFill>
                  <a:srgbClr val="0000FF"/>
                </a:solidFill>
              </a:rPr>
              <a:t> values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means_df.rename</a:t>
            </a:r>
            <a:r>
              <a:rPr lang="en-US" sz="1000" i="1" dirty="0">
                <a:solidFill>
                  <a:srgbClr val="0000FF"/>
                </a:solidFill>
              </a:rPr>
              <a:t>(columns={"d2dom": "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>
                <a:solidFill>
                  <a:srgbClr val="0000FF"/>
                </a:solidFill>
              </a:rPr>
              <a:t>"})</a:t>
            </a: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Calcula</a:t>
            </a:r>
            <a:r>
              <a:rPr lang="en-US" sz="2400" kern="0" dirty="0" smtClean="0">
                <a:solidFill>
                  <a:srgbClr val="4BACC6"/>
                </a:solidFill>
              </a:rPr>
              <a:t>  </a:t>
            </a:r>
            <a:r>
              <a:rPr lang="en-US" sz="2400" kern="0" dirty="0" err="1" smtClean="0">
                <a:solidFill>
                  <a:srgbClr val="4BACC6"/>
                </a:solidFill>
              </a:rPr>
              <a:t>diâmetros</a:t>
            </a:r>
            <a:r>
              <a:rPr lang="en-US" sz="2400" kern="0" dirty="0" smtClean="0">
                <a:solidFill>
                  <a:srgbClr val="4BACC6"/>
                </a:solidFill>
              </a:rPr>
              <a:t> e </a:t>
            </a:r>
            <a:r>
              <a:rPr lang="en-US" sz="2400" kern="0" dirty="0" err="1" smtClean="0">
                <a:solidFill>
                  <a:srgbClr val="4BACC6"/>
                </a:solidFill>
              </a:rPr>
              <a:t>altura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dominante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977662" y="3352495"/>
            <a:ext cx="820615" cy="22603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84585" y="2191910"/>
            <a:ext cx="1113692" cy="23867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>
          <a:xfrm>
            <a:off x="-6823" y="11902"/>
            <a:ext cx="12192000" cy="6858000"/>
          </a:xfrm>
          <a:prstGeom prst="rect">
            <a:avLst/>
          </a:prstGeom>
          <a:solidFill>
            <a:schemeClr val="bg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013" y="521268"/>
            <a:ext cx="2850205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t</a:t>
            </a:r>
            <a:r>
              <a:rPr lang="en-US" b="1" dirty="0" err="1" smtClean="0"/>
              <a:t>rees_df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 smtClean="0"/>
              <a:t>; </a:t>
            </a:r>
            <a:r>
              <a:rPr lang="en-US" sz="1400" dirty="0" err="1" smtClean="0"/>
              <a:t>ID_vara</a:t>
            </a:r>
            <a:r>
              <a:rPr lang="en-US" sz="1400" dirty="0" smtClean="0"/>
              <a:t>; d; </a:t>
            </a:r>
            <a:r>
              <a:rPr lang="en-US" sz="1400" dirty="0" err="1" smtClean="0"/>
              <a:t>hdasdom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-62453" y="1552247"/>
            <a:ext cx="3037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trees_ha_df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=</a:t>
            </a:r>
          </a:p>
          <a:p>
            <a:pPr algn="r"/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>
                <a:solidFill>
                  <a:srgbClr val="0000FF"/>
                </a:solidFill>
              </a:rPr>
              <a:t>plots_df.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merge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trees_df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en-US" sz="1200" dirty="0" err="1">
                <a:solidFill>
                  <a:srgbClr val="0000FF"/>
                </a:solidFill>
              </a:rPr>
              <a:t>left_on</a:t>
            </a:r>
            <a:r>
              <a:rPr lang="en-US" sz="1200" dirty="0">
                <a:solidFill>
                  <a:srgbClr val="0000FF"/>
                </a:solidFill>
              </a:rPr>
              <a:t>='</a:t>
            </a:r>
            <a:r>
              <a:rPr lang="en-US" sz="1200" dirty="0" err="1">
                <a:solidFill>
                  <a:srgbClr val="0000FF"/>
                </a:solidFill>
              </a:rPr>
              <a:t>ID_par</a:t>
            </a:r>
            <a:r>
              <a:rPr lang="en-US" sz="1200" dirty="0">
                <a:solidFill>
                  <a:srgbClr val="0000FF"/>
                </a:solidFill>
              </a:rPr>
              <a:t>', </a:t>
            </a:r>
            <a:r>
              <a:rPr lang="en-US" sz="1200" dirty="0" err="1">
                <a:solidFill>
                  <a:srgbClr val="0000FF"/>
                </a:solidFill>
              </a:rPr>
              <a:t>right_on</a:t>
            </a:r>
            <a:r>
              <a:rPr lang="en-US" sz="1200" dirty="0">
                <a:solidFill>
                  <a:srgbClr val="0000FF"/>
                </a:solidFill>
              </a:rPr>
              <a:t>='</a:t>
            </a:r>
            <a:r>
              <a:rPr lang="en-US" sz="1200" dirty="0" err="1">
                <a:solidFill>
                  <a:srgbClr val="0000FF"/>
                </a:solidFill>
              </a:rPr>
              <a:t>ID_par</a:t>
            </a:r>
            <a:r>
              <a:rPr lang="en-US" sz="1200" dirty="0">
                <a:solidFill>
                  <a:srgbClr val="0000FF"/>
                </a:solidFill>
              </a:rPr>
              <a:t>')]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65591" y="26904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02182" y="521268"/>
            <a:ext cx="1176648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plots_df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Area</a:t>
            </a:r>
          </a:p>
          <a:p>
            <a:pPr algn="r"/>
            <a:r>
              <a:rPr lang="en-US" sz="1400" dirty="0" smtClean="0"/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27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3" name="Elbow Connector 2"/>
          <p:cNvCxnSpPr>
            <a:stCxn id="5" idx="2"/>
            <a:endCxn id="34" idx="2"/>
          </p:cNvCxnSpPr>
          <p:nvPr/>
        </p:nvCxnSpPr>
        <p:spPr>
          <a:xfrm rot="16200000" flipH="1">
            <a:off x="2968311" y="99292"/>
            <a:ext cx="12700" cy="2444390"/>
          </a:xfrm>
          <a:prstGeom prst="bentConnector3">
            <a:avLst>
              <a:gd name="adj1" fmla="val 1800000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60025" y="2242863"/>
            <a:ext cx="3229272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trees_ha_df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Area,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 smtClean="0"/>
              <a:t>; d; </a:t>
            </a:r>
            <a:r>
              <a:rPr lang="en-US" sz="1400" dirty="0" err="1" smtClean="0"/>
              <a:t>hdasdom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88065" y="2242863"/>
            <a:ext cx="1478604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a</a:t>
            </a:r>
            <a:r>
              <a:rPr lang="en-US" b="1" dirty="0" err="1" smtClean="0"/>
              <a:t>rea_column</a:t>
            </a:r>
            <a:endParaRPr lang="en-US" b="1" dirty="0" smtClean="0"/>
          </a:p>
          <a:p>
            <a:r>
              <a:rPr lang="en-US" sz="1400" dirty="0" smtClean="0"/>
              <a:t>Area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93230" y="2239619"/>
            <a:ext cx="1475878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fha_column</a:t>
            </a:r>
            <a:endParaRPr lang="en-US" b="1" dirty="0" smtClean="0"/>
          </a:p>
          <a:p>
            <a:r>
              <a:rPr lang="en-US" sz="1400" dirty="0" err="1" smtClean="0"/>
              <a:t>fha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/>
          <p:cNvCxnSpPr>
            <a:endCxn id="37" idx="0"/>
          </p:cNvCxnSpPr>
          <p:nvPr/>
        </p:nvCxnSpPr>
        <p:spPr>
          <a:xfrm>
            <a:off x="2974661" y="1589314"/>
            <a:ext cx="0" cy="65354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418793" y="1759055"/>
            <a:ext cx="1439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area_column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endParaRPr lang="en-US" sz="1200" dirty="0" smtClean="0">
              <a:solidFill>
                <a:srgbClr val="0000FF"/>
              </a:solidFill>
            </a:endParaRPr>
          </a:p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trees_ha_df</a:t>
            </a:r>
            <a:r>
              <a:rPr lang="en-US" sz="1200" dirty="0">
                <a:solidFill>
                  <a:srgbClr val="0000FF"/>
                </a:solidFill>
              </a:rPr>
              <a:t>['Area'] </a:t>
            </a:r>
          </a:p>
        </p:txBody>
      </p:sp>
      <p:cxnSp>
        <p:nvCxnSpPr>
          <p:cNvPr id="11" name="Straight Arrow Connector 10"/>
          <p:cNvCxnSpPr>
            <a:stCxn id="37" idx="3"/>
          </p:cNvCxnSpPr>
          <p:nvPr/>
        </p:nvCxnSpPr>
        <p:spPr>
          <a:xfrm>
            <a:off x="4589297" y="2642973"/>
            <a:ext cx="1098768" cy="225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696728" y="1736913"/>
            <a:ext cx="202566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fha_column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area_column.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apply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b="1" dirty="0" err="1">
                <a:solidFill>
                  <a:schemeClr val="accent6"/>
                </a:solidFill>
              </a:rPr>
              <a:t>cp.f_fha</a:t>
            </a:r>
            <a:r>
              <a:rPr lang="en-US" sz="1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46" name="Straight Arrow Connector 45"/>
          <p:cNvCxnSpPr>
            <a:stCxn id="38" idx="3"/>
            <a:endCxn id="40" idx="1"/>
          </p:cNvCxnSpPr>
          <p:nvPr/>
        </p:nvCxnSpPr>
        <p:spPr>
          <a:xfrm flipV="1">
            <a:off x="7166669" y="2639729"/>
            <a:ext cx="926561" cy="324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35359" y="3870314"/>
            <a:ext cx="1478604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d_column</a:t>
            </a:r>
            <a:endParaRPr lang="en-US" b="1" dirty="0" smtClean="0"/>
          </a:p>
          <a:p>
            <a:r>
              <a:rPr lang="en-US" sz="1400" dirty="0" smtClean="0"/>
              <a:t>d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6" name="Elbow Connector 15"/>
          <p:cNvCxnSpPr>
            <a:stCxn id="37" idx="2"/>
            <a:endCxn id="49" idx="0"/>
          </p:cNvCxnSpPr>
          <p:nvPr/>
        </p:nvCxnSpPr>
        <p:spPr>
          <a:xfrm rot="5400000">
            <a:off x="2567395" y="3463048"/>
            <a:ext cx="827232" cy="0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5043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043464" y="3047952"/>
            <a:ext cx="1439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d</a:t>
            </a:r>
            <a:r>
              <a:rPr lang="en-US" sz="1200" dirty="0" err="1" smtClean="0">
                <a:solidFill>
                  <a:srgbClr val="0000FF"/>
                </a:solidFill>
              </a:rPr>
              <a:t>_column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= </a:t>
            </a:r>
          </a:p>
          <a:p>
            <a:r>
              <a:rPr lang="en-US" sz="1200" dirty="0" err="1">
                <a:solidFill>
                  <a:srgbClr val="0000FF"/>
                </a:solidFill>
              </a:rPr>
              <a:t>trees_ha_df</a:t>
            </a:r>
            <a:r>
              <a:rPr lang="en-US" sz="1200" dirty="0" smtClean="0">
                <a:solidFill>
                  <a:srgbClr val="0000FF"/>
                </a:solidFill>
              </a:rPr>
              <a:t>[‘d']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708387" y="3561666"/>
            <a:ext cx="21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g_column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</a:p>
          <a:p>
            <a:pPr algn="r"/>
            <a:r>
              <a:rPr lang="en-US" sz="1200" b="1" dirty="0" err="1" smtClean="0">
                <a:solidFill>
                  <a:schemeClr val="accent6"/>
                </a:solidFill>
              </a:rPr>
              <a:t>cp.f_g</a:t>
            </a:r>
            <a:r>
              <a:rPr lang="en-US" sz="1200" dirty="0" smtClean="0">
                <a:solidFill>
                  <a:srgbClr val="0000FF"/>
                </a:solidFill>
              </a:rPr>
              <a:t>(</a:t>
            </a:r>
            <a:r>
              <a:rPr lang="en-US" sz="1200" dirty="0" err="1" smtClean="0">
                <a:solidFill>
                  <a:srgbClr val="0000FF"/>
                </a:solidFill>
              </a:rPr>
              <a:t>d_column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en-US" sz="1200" dirty="0" err="1">
                <a:solidFill>
                  <a:srgbClr val="0000FF"/>
                </a:solidFill>
              </a:rPr>
              <a:t>fha_column</a:t>
            </a:r>
            <a:r>
              <a:rPr lang="en-US" sz="1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495669" y="2247733"/>
            <a:ext cx="1478604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n_column</a:t>
            </a:r>
            <a:endParaRPr lang="en-US" b="1" dirty="0" smtClean="0"/>
          </a:p>
          <a:p>
            <a:r>
              <a:rPr lang="en-US" sz="1400" dirty="0" smtClean="0"/>
              <a:t>n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2" name="Straight Arrow Connector 21"/>
          <p:cNvCxnSpPr>
            <a:stCxn id="40" idx="3"/>
            <a:endCxn id="56" idx="1"/>
          </p:cNvCxnSpPr>
          <p:nvPr/>
        </p:nvCxnSpPr>
        <p:spPr>
          <a:xfrm>
            <a:off x="9569108" y="2639729"/>
            <a:ext cx="926561" cy="811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9534760" y="1766834"/>
            <a:ext cx="1439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n_column</a:t>
            </a:r>
            <a:r>
              <a:rPr lang="en-US" sz="1200" dirty="0">
                <a:solidFill>
                  <a:srgbClr val="0000FF"/>
                </a:solidFill>
              </a:rPr>
              <a:t> = 1*</a:t>
            </a:r>
            <a:r>
              <a:rPr lang="en-US" sz="1200" dirty="0" err="1">
                <a:solidFill>
                  <a:srgbClr val="0000FF"/>
                </a:solidFill>
              </a:rPr>
              <a:t>fha_column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35" name="Elbow Connector 34"/>
          <p:cNvCxnSpPr>
            <a:endCxn id="40" idx="2"/>
          </p:cNvCxnSpPr>
          <p:nvPr/>
        </p:nvCxnSpPr>
        <p:spPr>
          <a:xfrm flipV="1">
            <a:off x="3713963" y="3039838"/>
            <a:ext cx="5117206" cy="1230585"/>
          </a:xfrm>
          <a:prstGeom prst="bentConnector2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>
            <a:off x="9050309" y="3690656"/>
            <a:ext cx="0" cy="39460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247613" y="3509617"/>
            <a:ext cx="1478604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g_column</a:t>
            </a:r>
            <a:endParaRPr lang="en-US" b="1" dirty="0" smtClean="0"/>
          </a:p>
          <a:p>
            <a:r>
              <a:rPr lang="en-US" sz="1400" dirty="0"/>
              <a:t>g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44" name="Elbow Connector 43"/>
          <p:cNvCxnSpPr>
            <a:endCxn id="56" idx="2"/>
          </p:cNvCxnSpPr>
          <p:nvPr/>
        </p:nvCxnSpPr>
        <p:spPr>
          <a:xfrm>
            <a:off x="1360025" y="2647842"/>
            <a:ext cx="9874946" cy="400110"/>
          </a:xfrm>
          <a:prstGeom prst="bentConnector4">
            <a:avLst>
              <a:gd name="adj1" fmla="val -7326"/>
              <a:gd name="adj2" fmla="val 605728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3" idx="2"/>
          </p:cNvCxnSpPr>
          <p:nvPr/>
        </p:nvCxnSpPr>
        <p:spPr>
          <a:xfrm>
            <a:off x="9986915" y="4309836"/>
            <a:ext cx="0" cy="145153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979434" y="5770728"/>
            <a:ext cx="3987196" cy="8002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trees_ha_df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</a:t>
            </a:r>
            <a:r>
              <a:rPr lang="en-US" sz="1400" dirty="0" err="1" smtClean="0"/>
              <a:t>Aplot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 smtClean="0"/>
              <a:t>, d, </a:t>
            </a:r>
            <a:r>
              <a:rPr lang="en-US" sz="1400" dirty="0" err="1" smtClean="0"/>
              <a:t>hdasdom</a:t>
            </a:r>
            <a:r>
              <a:rPr lang="en-US" sz="1400" dirty="0" smtClean="0"/>
              <a:t>, n, g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313741" y="4404803"/>
            <a:ext cx="570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trees_ha_df</a:t>
            </a:r>
            <a:r>
              <a:rPr lang="en-US" sz="1200" dirty="0">
                <a:solidFill>
                  <a:srgbClr val="0000FF"/>
                </a:solidFill>
              </a:rPr>
              <a:t>['n'] = </a:t>
            </a:r>
            <a:r>
              <a:rPr lang="en-US" sz="1200" dirty="0" err="1">
                <a:solidFill>
                  <a:srgbClr val="0000FF"/>
                </a:solidFill>
              </a:rPr>
              <a:t>n_column</a:t>
            </a:r>
            <a:endParaRPr lang="en-US" sz="1200" dirty="0">
              <a:solidFill>
                <a:srgbClr val="0000FF"/>
              </a:solidFill>
            </a:endParaRPr>
          </a:p>
          <a:p>
            <a:pPr algn="r"/>
            <a:r>
              <a:rPr lang="en-US" sz="1200" dirty="0" err="1">
                <a:solidFill>
                  <a:srgbClr val="0000FF"/>
                </a:solidFill>
              </a:rPr>
              <a:t>trees_ha_df</a:t>
            </a:r>
            <a:r>
              <a:rPr lang="en-US" sz="1200" dirty="0">
                <a:solidFill>
                  <a:srgbClr val="0000FF"/>
                </a:solidFill>
              </a:rPr>
              <a:t>['g'] = </a:t>
            </a:r>
            <a:r>
              <a:rPr lang="en-US" sz="1200" dirty="0" err="1">
                <a:solidFill>
                  <a:srgbClr val="0000FF"/>
                </a:solidFill>
              </a:rPr>
              <a:t>g_column</a:t>
            </a:r>
            <a:endParaRPr lang="en-US" sz="1200" dirty="0">
              <a:solidFill>
                <a:srgbClr val="0000FF"/>
              </a:solidFill>
            </a:endParaRPr>
          </a:p>
          <a:p>
            <a:pPr algn="r"/>
            <a:r>
              <a:rPr lang="en-US" sz="1200" dirty="0" err="1">
                <a:solidFill>
                  <a:srgbClr val="0000FF"/>
                </a:solidFill>
              </a:rPr>
              <a:t>trees_ha_df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trees_ha_df.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rename</a:t>
            </a:r>
            <a:r>
              <a:rPr lang="en-US" sz="1200" dirty="0">
                <a:solidFill>
                  <a:srgbClr val="0000FF"/>
                </a:solidFill>
              </a:rPr>
              <a:t>(columns={"Area": </a:t>
            </a:r>
            <a:r>
              <a:rPr lang="en-US" sz="1200" dirty="0" smtClean="0">
                <a:solidFill>
                  <a:srgbClr val="0000FF"/>
                </a:solidFill>
              </a:rPr>
              <a:t>“</a:t>
            </a:r>
            <a:r>
              <a:rPr lang="en-US" sz="1200" dirty="0" err="1" smtClean="0">
                <a:solidFill>
                  <a:srgbClr val="0000FF"/>
                </a:solidFill>
              </a:rPr>
              <a:t>Aplot</a:t>
            </a:r>
            <a:r>
              <a:rPr lang="en-US" sz="1200" dirty="0" smtClean="0">
                <a:solidFill>
                  <a:srgbClr val="0000FF"/>
                </a:solidFill>
              </a:rPr>
              <a:t>"})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671961" y="778916"/>
            <a:ext cx="1794293" cy="769441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</a:rPr>
              <a:t>capsulas.py</a:t>
            </a: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200" dirty="0" err="1" smtClean="0">
                <a:solidFill>
                  <a:srgbClr val="0000FF"/>
                </a:solidFill>
              </a:rPr>
              <a:t>def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b="1" dirty="0" err="1" smtClean="0">
                <a:solidFill>
                  <a:schemeClr val="accent6"/>
                </a:solidFill>
              </a:rPr>
              <a:t>f_fha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(</a:t>
            </a:r>
            <a:r>
              <a:rPr lang="en-US" sz="1200" dirty="0">
                <a:solidFill>
                  <a:srgbClr val="0000FF"/>
                </a:solidFill>
              </a:rPr>
              <a:t>area):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return 10000/area</a:t>
            </a:r>
          </a:p>
        </p:txBody>
      </p:sp>
      <p:cxnSp>
        <p:nvCxnSpPr>
          <p:cNvPr id="63" name="Straight Arrow Connector 62"/>
          <p:cNvCxnSpPr>
            <a:stCxn id="90" idx="2"/>
          </p:cNvCxnSpPr>
          <p:nvPr/>
        </p:nvCxnSpPr>
        <p:spPr>
          <a:xfrm flipH="1">
            <a:off x="8722396" y="1548357"/>
            <a:ext cx="846712" cy="40411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304430" y="5150573"/>
            <a:ext cx="2588018" cy="1692771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</a:rPr>
              <a:t>capsulas.py</a:t>
            </a: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200" dirty="0" err="1" smtClean="0">
                <a:solidFill>
                  <a:srgbClr val="0000FF"/>
                </a:solidFill>
              </a:rPr>
              <a:t>def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b="1" dirty="0" err="1" smtClean="0">
                <a:solidFill>
                  <a:schemeClr val="accent6"/>
                </a:solidFill>
              </a:rPr>
              <a:t>f_ba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(d): 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return </a:t>
            </a:r>
            <a:r>
              <a:rPr lang="en-US" sz="1200" b="1" dirty="0" err="1">
                <a:solidFill>
                  <a:srgbClr val="0000FF"/>
                </a:solidFill>
              </a:rPr>
              <a:t>math</a:t>
            </a:r>
            <a:r>
              <a:rPr lang="en-US" sz="1200" dirty="0" err="1">
                <a:solidFill>
                  <a:srgbClr val="0000FF"/>
                </a:solidFill>
              </a:rPr>
              <a:t>.pi</a:t>
            </a:r>
            <a:r>
              <a:rPr lang="en-US" sz="1200" dirty="0">
                <a:solidFill>
                  <a:srgbClr val="0000FF"/>
                </a:solidFill>
              </a:rPr>
              <a:t> * d**</a:t>
            </a:r>
            <a:r>
              <a:rPr lang="en-US" sz="1200" dirty="0" smtClean="0">
                <a:solidFill>
                  <a:srgbClr val="0000FF"/>
                </a:solidFill>
              </a:rPr>
              <a:t>2/40000</a:t>
            </a:r>
          </a:p>
          <a:p>
            <a:endParaRPr lang="en-US" sz="1200" dirty="0">
              <a:solidFill>
                <a:srgbClr val="0000FF"/>
              </a:solidFill>
            </a:endParaRPr>
          </a:p>
          <a:p>
            <a:r>
              <a:rPr lang="en-US" sz="1200" dirty="0" err="1">
                <a:solidFill>
                  <a:srgbClr val="0000FF"/>
                </a:solidFill>
              </a:rPr>
              <a:t>def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b="1" dirty="0" err="1">
                <a:solidFill>
                  <a:schemeClr val="accent6"/>
                </a:solidFill>
              </a:rPr>
              <a:t>f_g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d_column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en-US" sz="1200" dirty="0" err="1">
                <a:solidFill>
                  <a:srgbClr val="0000FF"/>
                </a:solidFill>
              </a:rPr>
              <a:t>fha_column</a:t>
            </a:r>
            <a:r>
              <a:rPr lang="en-US" sz="1200" dirty="0">
                <a:solidFill>
                  <a:srgbClr val="0000FF"/>
                </a:solidFill>
              </a:rPr>
              <a:t>):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</a:t>
            </a:r>
            <a:r>
              <a:rPr lang="en-US" sz="1200" dirty="0" err="1">
                <a:solidFill>
                  <a:srgbClr val="0000FF"/>
                </a:solidFill>
              </a:rPr>
              <a:t>g_column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d_column.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apply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b="1" dirty="0" err="1">
                <a:solidFill>
                  <a:schemeClr val="accent6"/>
                </a:solidFill>
              </a:rPr>
              <a:t>f_ba</a:t>
            </a:r>
            <a:r>
              <a:rPr lang="en-US" sz="1200" dirty="0">
                <a:solidFill>
                  <a:srgbClr val="0000FF"/>
                </a:solidFill>
              </a:rPr>
              <a:t>)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 smtClean="0">
                <a:solidFill>
                  <a:srgbClr val="0000FF"/>
                </a:solidFill>
              </a:rPr>
              <a:t>    </a:t>
            </a:r>
            <a:r>
              <a:rPr lang="en-US" sz="1200" dirty="0" err="1" smtClean="0">
                <a:solidFill>
                  <a:srgbClr val="0000FF"/>
                </a:solidFill>
              </a:rPr>
              <a:t>g_column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= </a:t>
            </a:r>
            <a:r>
              <a:rPr lang="en-US" sz="1200" dirty="0" err="1">
                <a:solidFill>
                  <a:srgbClr val="0000FF"/>
                </a:solidFill>
              </a:rPr>
              <a:t>g_column</a:t>
            </a:r>
            <a:r>
              <a:rPr lang="en-US" sz="1200" dirty="0">
                <a:solidFill>
                  <a:srgbClr val="0000FF"/>
                </a:solidFill>
              </a:rPr>
              <a:t> * </a:t>
            </a:r>
            <a:r>
              <a:rPr lang="en-US" sz="1200" dirty="0" err="1">
                <a:solidFill>
                  <a:srgbClr val="0000FF"/>
                </a:solidFill>
              </a:rPr>
              <a:t>fha_column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return </a:t>
            </a:r>
            <a:r>
              <a:rPr lang="en-US" sz="1200" dirty="0" err="1">
                <a:solidFill>
                  <a:srgbClr val="0000FF"/>
                </a:solidFill>
              </a:rPr>
              <a:t>g_column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>
            <a:stCxn id="94" idx="3"/>
          </p:cNvCxnSpPr>
          <p:nvPr/>
        </p:nvCxnSpPr>
        <p:spPr>
          <a:xfrm flipV="1">
            <a:off x="5892448" y="4023331"/>
            <a:ext cx="2054305" cy="197362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Vai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buscar</a:t>
            </a:r>
            <a:r>
              <a:rPr lang="en-US" sz="2400" kern="0" dirty="0" smtClean="0">
                <a:solidFill>
                  <a:srgbClr val="4BACC6"/>
                </a:solidFill>
              </a:rPr>
              <a:t> a Area de </a:t>
            </a:r>
            <a:r>
              <a:rPr lang="en-US" sz="2400" kern="0" dirty="0" err="1" smtClean="0">
                <a:solidFill>
                  <a:srgbClr val="4BACC6"/>
                </a:solidFill>
              </a:rPr>
              <a:t>cada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parcela</a:t>
            </a:r>
            <a:r>
              <a:rPr lang="en-US" sz="2400" kern="0" dirty="0" smtClean="0">
                <a:solidFill>
                  <a:srgbClr val="4BACC6"/>
                </a:solidFill>
              </a:rPr>
              <a:t> para </a:t>
            </a:r>
            <a:r>
              <a:rPr lang="en-US" sz="2400" kern="0" dirty="0" err="1" smtClean="0">
                <a:solidFill>
                  <a:srgbClr val="4BACC6"/>
                </a:solidFill>
              </a:rPr>
              <a:t>juntar</a:t>
            </a:r>
            <a:r>
              <a:rPr lang="en-US" sz="2400" kern="0" dirty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às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árvores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1558" y="435593"/>
            <a:ext cx="4740442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plots_df.merge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, </a:t>
            </a:r>
            <a:r>
              <a:rPr lang="en-US" sz="1000" i="1" dirty="0" err="1">
                <a:solidFill>
                  <a:srgbClr val="0000FF"/>
                </a:solidFill>
              </a:rPr>
              <a:t>left_on</a:t>
            </a:r>
            <a:r>
              <a:rPr lang="en-US" sz="1000" i="1" dirty="0">
                <a:solidFill>
                  <a:srgbClr val="0000FF"/>
                </a:solidFill>
              </a:rPr>
              <a:t>='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', </a:t>
            </a:r>
            <a:r>
              <a:rPr lang="en-US" sz="1000" i="1" dirty="0" err="1">
                <a:solidFill>
                  <a:srgbClr val="0000FF"/>
                </a:solidFill>
              </a:rPr>
              <a:t>right_on</a:t>
            </a:r>
            <a:r>
              <a:rPr lang="en-US" sz="1000" i="1" dirty="0">
                <a:solidFill>
                  <a:srgbClr val="0000FF"/>
                </a:solidFill>
              </a:rPr>
              <a:t>='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') #merge </a:t>
            </a:r>
            <a:r>
              <a:rPr lang="en-US" sz="1000" i="1" dirty="0" err="1">
                <a:solidFill>
                  <a:srgbClr val="0000FF"/>
                </a:solidFill>
              </a:rPr>
              <a:t>DataFrames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000" i="1" dirty="0" err="1">
                <a:solidFill>
                  <a:srgbClr val="0000FF"/>
                </a:solidFill>
              </a:rPr>
              <a:t>plot_df</a:t>
            </a:r>
            <a:r>
              <a:rPr lang="en-US" sz="1000" i="1" dirty="0">
                <a:solidFill>
                  <a:srgbClr val="0000FF"/>
                </a:solidFill>
              </a:rPr>
              <a:t> with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endParaRPr lang="en-US" sz="10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9" y="3989829"/>
            <a:ext cx="4740441" cy="172354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buscar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área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parcela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distribui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-las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pelas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parcelas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arvores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árvores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1477" y="435593"/>
            <a:ext cx="565052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area_column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['Area</a:t>
            </a:r>
            <a:r>
              <a:rPr lang="en-US" sz="1000" i="1" dirty="0" smtClean="0">
                <a:solidFill>
                  <a:srgbClr val="0000FF"/>
                </a:solidFill>
              </a:rPr>
              <a:t>']  </a:t>
            </a:r>
            <a:r>
              <a:rPr lang="en-US" sz="1000" i="1" dirty="0">
                <a:solidFill>
                  <a:srgbClr val="0000FF"/>
                </a:solidFill>
              </a:rPr>
              <a:t>#get 'Area' column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fha_column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area_column.apply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cp.f_fha</a:t>
            </a:r>
            <a:r>
              <a:rPr lang="en-US" sz="1000" i="1" dirty="0">
                <a:solidFill>
                  <a:srgbClr val="0000FF"/>
                </a:solidFill>
              </a:rPr>
              <a:t>) </a:t>
            </a:r>
            <a:r>
              <a:rPr lang="en-US" sz="1000" i="1" dirty="0" smtClean="0">
                <a:solidFill>
                  <a:srgbClr val="0000FF"/>
                </a:solidFill>
              </a:rPr>
              <a:t> #</a:t>
            </a:r>
            <a:r>
              <a:rPr lang="en-US" sz="1000" i="1" dirty="0">
                <a:solidFill>
                  <a:srgbClr val="0000FF"/>
                </a:solidFill>
              </a:rPr>
              <a:t>calculate expansion factor to ha (using </a:t>
            </a:r>
            <a:r>
              <a:rPr lang="en-US" sz="1000" i="1" dirty="0" err="1">
                <a:solidFill>
                  <a:srgbClr val="0000FF"/>
                </a:solidFill>
              </a:rPr>
              <a:t>f_fha</a:t>
            </a:r>
            <a:r>
              <a:rPr lang="en-US" sz="1000" i="1" dirty="0">
                <a:solidFill>
                  <a:srgbClr val="0000FF"/>
                </a:solidFill>
              </a:rPr>
              <a:t> function //10000*Area)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1477" y="1521236"/>
            <a:ext cx="5650522" cy="21544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isolar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Area das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parcelas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seguida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usa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valor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desta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variável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destacada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antes, para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calcular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fator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expansão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área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com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função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criamos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no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capsulas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cp.f_ha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Cálculo</a:t>
            </a:r>
            <a:r>
              <a:rPr lang="en-US" sz="2400" kern="0" dirty="0" smtClean="0">
                <a:solidFill>
                  <a:srgbClr val="4BACC6"/>
                </a:solidFill>
              </a:rPr>
              <a:t> do </a:t>
            </a:r>
            <a:r>
              <a:rPr lang="en-US" sz="2400" kern="0" dirty="0" err="1" smtClean="0">
                <a:solidFill>
                  <a:srgbClr val="4BACC6"/>
                </a:solidFill>
              </a:rPr>
              <a:t>fator</a:t>
            </a:r>
            <a:r>
              <a:rPr lang="en-US" sz="2400" kern="0" dirty="0" smtClean="0">
                <a:solidFill>
                  <a:srgbClr val="4BACC6"/>
                </a:solidFill>
              </a:rPr>
              <a:t> de </a:t>
            </a:r>
            <a:r>
              <a:rPr lang="en-US" sz="2400" kern="0" dirty="0" err="1" smtClean="0">
                <a:solidFill>
                  <a:srgbClr val="4BACC6"/>
                </a:solidFill>
              </a:rPr>
              <a:t>expansão</a:t>
            </a:r>
            <a:r>
              <a:rPr lang="en-US" sz="2400" kern="0" dirty="0" smtClean="0">
                <a:solidFill>
                  <a:srgbClr val="4BACC6"/>
                </a:solidFill>
              </a:rPr>
              <a:t> da </a:t>
            </a:r>
            <a:r>
              <a:rPr lang="en-US" sz="2400" kern="0" dirty="0" err="1" smtClean="0">
                <a:solidFill>
                  <a:srgbClr val="4BACC6"/>
                </a:solidFill>
              </a:rPr>
              <a:t>área</a:t>
            </a:r>
            <a:endParaRPr lang="en-US" sz="2400" kern="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Cálculo</a:t>
            </a:r>
            <a:r>
              <a:rPr lang="en-US" sz="2400" kern="0" dirty="0" smtClean="0">
                <a:solidFill>
                  <a:srgbClr val="4BACC6"/>
                </a:solidFill>
              </a:rPr>
              <a:t> do n e do g da </a:t>
            </a:r>
            <a:r>
              <a:rPr lang="en-US" sz="2400" kern="0" dirty="0" err="1" smtClean="0">
                <a:solidFill>
                  <a:srgbClr val="4BACC6"/>
                </a:solidFill>
              </a:rPr>
              <a:t>árvore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reportados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ao</a:t>
            </a:r>
            <a:r>
              <a:rPr lang="en-US" sz="2400" kern="0" dirty="0" smtClean="0">
                <a:solidFill>
                  <a:srgbClr val="4BACC6"/>
                </a:solidFill>
              </a:rPr>
              <a:t> ha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1558" y="435593"/>
            <a:ext cx="4740442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n_column</a:t>
            </a:r>
            <a:r>
              <a:rPr lang="en-US" sz="1000" i="1" dirty="0">
                <a:solidFill>
                  <a:srgbClr val="0000FF"/>
                </a:solidFill>
              </a:rPr>
              <a:t> = 1*</a:t>
            </a:r>
            <a:r>
              <a:rPr lang="en-US" sz="1000" i="1" dirty="0" err="1">
                <a:solidFill>
                  <a:srgbClr val="0000FF"/>
                </a:solidFill>
              </a:rPr>
              <a:t>fha_column</a:t>
            </a:r>
            <a:r>
              <a:rPr lang="en-US" sz="1000" i="1" dirty="0">
                <a:solidFill>
                  <a:srgbClr val="0000FF"/>
                </a:solidFill>
              </a:rPr>
              <a:t> #plot n to ha // 1*</a:t>
            </a:r>
            <a:r>
              <a:rPr lang="en-US" sz="1000" i="1" dirty="0" err="1">
                <a:solidFill>
                  <a:srgbClr val="0000FF"/>
                </a:solidFill>
              </a:rPr>
              <a:t>fha</a:t>
            </a:r>
            <a:endParaRPr lang="en-US" sz="1000" i="1" dirty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d_column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['d'] #get 'd' column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g_column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cp.f_g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d_column</a:t>
            </a:r>
            <a:r>
              <a:rPr lang="en-US" sz="1000" i="1" dirty="0">
                <a:solidFill>
                  <a:srgbClr val="0000FF"/>
                </a:solidFill>
              </a:rPr>
              <a:t>, </a:t>
            </a:r>
            <a:r>
              <a:rPr lang="en-US" sz="1000" i="1" dirty="0" err="1">
                <a:solidFill>
                  <a:srgbClr val="0000FF"/>
                </a:solidFill>
              </a:rPr>
              <a:t>fha_column</a:t>
            </a:r>
            <a:r>
              <a:rPr lang="en-US" sz="1000" i="1" dirty="0">
                <a:solidFill>
                  <a:srgbClr val="0000FF"/>
                </a:solidFill>
              </a:rPr>
              <a:t>) #calculate g column using </a:t>
            </a:r>
            <a:r>
              <a:rPr lang="en-US" sz="1000" i="1" dirty="0" err="1">
                <a:solidFill>
                  <a:srgbClr val="0000FF"/>
                </a:solidFill>
              </a:rPr>
              <a:t>f_g</a:t>
            </a:r>
            <a:endParaRPr lang="en-US" sz="10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1477" y="1719644"/>
            <a:ext cx="5650522" cy="38164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número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arvores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por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ha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nível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árvore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consiste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determinar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quanto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é que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cada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árvore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parcela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representa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num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ha: o que se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consegue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multiplicando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1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pelo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fha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para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cada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árvore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)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Depois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isolamos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d_column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Tendo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isolados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colunas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separadas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d e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fha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consigo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dá-los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como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argumento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à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função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f_g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criámos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no capsulas.py que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permite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calcular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árvore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reportado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ha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Integração</a:t>
            </a:r>
            <a:r>
              <a:rPr lang="en-US" sz="2400" kern="0" dirty="0" smtClean="0">
                <a:solidFill>
                  <a:srgbClr val="4BACC6"/>
                </a:solidFill>
              </a:rPr>
              <a:t> do n e g da </a:t>
            </a:r>
            <a:r>
              <a:rPr lang="en-US" sz="2400" kern="0" dirty="0" err="1" smtClean="0">
                <a:solidFill>
                  <a:srgbClr val="4BACC6"/>
                </a:solidFill>
              </a:rPr>
              <a:t>árvore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reportados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ao</a:t>
            </a:r>
            <a:r>
              <a:rPr lang="en-US" sz="2400" kern="0" dirty="0" smtClean="0">
                <a:solidFill>
                  <a:srgbClr val="4BACC6"/>
                </a:solidFill>
              </a:rPr>
              <a:t> ha </a:t>
            </a:r>
            <a:r>
              <a:rPr lang="en-US" sz="2400" kern="0" dirty="0" err="1" smtClean="0">
                <a:solidFill>
                  <a:srgbClr val="4BACC6"/>
                </a:solidFill>
              </a:rPr>
              <a:t>na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df</a:t>
            </a:r>
            <a:r>
              <a:rPr lang="en-US" sz="2400" kern="0" dirty="0" smtClean="0">
                <a:solidFill>
                  <a:srgbClr val="4BACC6"/>
                </a:solidFill>
              </a:rPr>
              <a:t> trees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1558" y="435593"/>
            <a:ext cx="4740442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['n'] = </a:t>
            </a:r>
            <a:r>
              <a:rPr lang="en-US" sz="1000" i="1" dirty="0" err="1">
                <a:solidFill>
                  <a:srgbClr val="0000FF"/>
                </a:solidFill>
              </a:rPr>
              <a:t>n_column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['g'] = </a:t>
            </a:r>
            <a:r>
              <a:rPr lang="en-US" sz="1000" i="1" dirty="0" err="1">
                <a:solidFill>
                  <a:srgbClr val="0000FF"/>
                </a:solidFill>
              </a:rPr>
              <a:t>g_column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trees_ha_df.rename</a:t>
            </a:r>
            <a:r>
              <a:rPr lang="en-US" sz="1000" i="1" dirty="0">
                <a:solidFill>
                  <a:srgbClr val="0000FF"/>
                </a:solidFill>
              </a:rPr>
              <a:t>(columns={"Area": "</a:t>
            </a:r>
            <a:r>
              <a:rPr lang="en-US" sz="1000" i="1" dirty="0" err="1">
                <a:solidFill>
                  <a:srgbClr val="0000FF"/>
                </a:solidFill>
              </a:rPr>
              <a:t>Aplot</a:t>
            </a:r>
            <a:r>
              <a:rPr lang="en-US" sz="1000" i="1" dirty="0">
                <a:solidFill>
                  <a:srgbClr val="0000FF"/>
                </a:solidFill>
              </a:rPr>
              <a:t>"}) #rename column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1477" y="1719644"/>
            <a:ext cx="5650522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árvores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ha 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trees_ha_df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criar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uma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vazia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que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chamamos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[‘n’] 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carregamos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lá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dentro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valores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calculamos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n_column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Repetimos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procedimento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crinado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agora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uma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[‘g’]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carregamos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lá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dentro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valores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calculamos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g_column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823" y="11902"/>
            <a:ext cx="12192000" cy="6858000"/>
          </a:xfrm>
          <a:prstGeom prst="rect">
            <a:avLst/>
          </a:prstGeom>
          <a:solidFill>
            <a:schemeClr val="bg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365" y="1239018"/>
            <a:ext cx="3652273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t</a:t>
            </a:r>
            <a:r>
              <a:rPr lang="en-US" b="1" dirty="0" err="1" smtClean="0"/>
              <a:t>rees_ha_df</a:t>
            </a:r>
            <a:endParaRPr lang="en-US" b="1" dirty="0" smtClean="0"/>
          </a:p>
          <a:p>
            <a:r>
              <a:rPr lang="en-US" sz="1400" dirty="0" err="1"/>
              <a:t>ID_par</a:t>
            </a:r>
            <a:r>
              <a:rPr lang="en-US" sz="1400" dirty="0"/>
              <a:t>, </a:t>
            </a:r>
            <a:r>
              <a:rPr lang="en-US" sz="1400" dirty="0" err="1"/>
              <a:t>Aplot</a:t>
            </a:r>
            <a:r>
              <a:rPr lang="en-US" sz="1400" dirty="0"/>
              <a:t>, </a:t>
            </a:r>
            <a:r>
              <a:rPr lang="en-US" sz="1400" dirty="0" err="1"/>
              <a:t>ID_arv</a:t>
            </a:r>
            <a:r>
              <a:rPr lang="en-US" sz="1400" dirty="0"/>
              <a:t>, </a:t>
            </a:r>
            <a:r>
              <a:rPr lang="en-US" sz="1400" dirty="0" err="1"/>
              <a:t>ID_vara</a:t>
            </a:r>
            <a:r>
              <a:rPr lang="en-US" sz="1400" dirty="0"/>
              <a:t>, d, </a:t>
            </a:r>
            <a:r>
              <a:rPr lang="en-US" sz="1400" dirty="0" err="1"/>
              <a:t>hdasdom</a:t>
            </a:r>
            <a:r>
              <a:rPr lang="en-US" sz="1400" dirty="0"/>
              <a:t>, n, g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7289" y="722848"/>
            <a:ext cx="2805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 err="1">
                <a:solidFill>
                  <a:srgbClr val="0000FF"/>
                </a:solidFill>
              </a:rPr>
              <a:t>plots_ha_df</a:t>
            </a:r>
            <a:r>
              <a:rPr lang="en-US" sz="1200" i="1" dirty="0">
                <a:solidFill>
                  <a:srgbClr val="0000FF"/>
                </a:solidFill>
              </a:rPr>
              <a:t> = </a:t>
            </a:r>
            <a:r>
              <a:rPr lang="en-US" sz="1200" i="1" dirty="0" err="1">
                <a:solidFill>
                  <a:srgbClr val="0000FF"/>
                </a:solidFill>
              </a:rPr>
              <a:t>trees_ha_df.</a:t>
            </a:r>
            <a:r>
              <a:rPr lang="en-US" sz="1200" b="1" i="1" dirty="0" err="1">
                <a:solidFill>
                  <a:schemeClr val="accent4">
                    <a:lumMod val="75000"/>
                  </a:schemeClr>
                </a:solidFill>
              </a:rPr>
              <a:t>filter</a:t>
            </a:r>
            <a:r>
              <a:rPr lang="en-US" sz="1200" b="1" i="1" dirty="0">
                <a:solidFill>
                  <a:srgbClr val="0000FF"/>
                </a:solidFill>
              </a:rPr>
              <a:t>(</a:t>
            </a:r>
            <a:r>
              <a:rPr lang="en-US" sz="1200" i="1" dirty="0">
                <a:solidFill>
                  <a:srgbClr val="0000FF"/>
                </a:solidFill>
              </a:rPr>
              <a:t>items=['</a:t>
            </a:r>
            <a:r>
              <a:rPr lang="en-US" sz="1200" i="1" dirty="0" err="1">
                <a:solidFill>
                  <a:srgbClr val="0000FF"/>
                </a:solidFill>
              </a:rPr>
              <a:t>ID_par</a:t>
            </a:r>
            <a:r>
              <a:rPr lang="en-US" sz="1200" i="1" dirty="0">
                <a:solidFill>
                  <a:srgbClr val="0000FF"/>
                </a:solidFill>
              </a:rPr>
              <a:t>', 'n', 'g'])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591" y="26904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62894" y="3392488"/>
            <a:ext cx="2805614" cy="1692771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</a:rPr>
              <a:t>capsulas.py</a:t>
            </a: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200" dirty="0" err="1">
                <a:solidFill>
                  <a:srgbClr val="0000FF"/>
                </a:solidFill>
              </a:rPr>
              <a:t>def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err="1">
                <a:solidFill>
                  <a:srgbClr val="0000FF"/>
                </a:solidFill>
              </a:rPr>
              <a:t>f_dg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N_column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en-US" sz="1200" dirty="0" err="1">
                <a:solidFill>
                  <a:srgbClr val="0000FF"/>
                </a:solidFill>
              </a:rPr>
              <a:t>G_column</a:t>
            </a:r>
            <a:r>
              <a:rPr lang="en-US" sz="1200" dirty="0" smtClean="0">
                <a:solidFill>
                  <a:srgbClr val="0000FF"/>
                </a:solidFill>
              </a:rPr>
              <a:t>):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    Ns </a:t>
            </a:r>
            <a:r>
              <a:rPr lang="en-US" sz="1200" dirty="0">
                <a:solidFill>
                  <a:srgbClr val="0000FF"/>
                </a:solidFill>
              </a:rPr>
              <a:t>= </a:t>
            </a:r>
            <a:r>
              <a:rPr lang="en-US" sz="1200" dirty="0" err="1">
                <a:solidFill>
                  <a:srgbClr val="0000FF"/>
                </a:solidFill>
              </a:rPr>
              <a:t>N_column</a:t>
            </a:r>
            <a:r>
              <a:rPr lang="en-US" sz="1200" dirty="0">
                <a:solidFill>
                  <a:srgbClr val="0000FF"/>
                </a:solidFill>
              </a:rPr>
              <a:t> * </a:t>
            </a:r>
            <a:r>
              <a:rPr lang="en-US" sz="1200" b="1" dirty="0" err="1">
                <a:solidFill>
                  <a:srgbClr val="0000FF"/>
                </a:solidFill>
              </a:rPr>
              <a:t>math</a:t>
            </a:r>
            <a:r>
              <a:rPr lang="en-US" sz="1200" dirty="0" err="1">
                <a:solidFill>
                  <a:srgbClr val="0000FF"/>
                </a:solidFill>
              </a:rPr>
              <a:t>.pi</a:t>
            </a:r>
            <a:endParaRPr lang="en-US" sz="1200" dirty="0">
              <a:solidFill>
                <a:srgbClr val="0000FF"/>
              </a:solidFill>
            </a:endParaRPr>
          </a:p>
          <a:p>
            <a:r>
              <a:rPr lang="en-US" sz="1200" dirty="0" smtClean="0">
                <a:solidFill>
                  <a:srgbClr val="0000FF"/>
                </a:solidFill>
              </a:rPr>
              <a:t>    </a:t>
            </a:r>
            <a:r>
              <a:rPr lang="en-US" sz="1200" dirty="0" err="1" smtClean="0">
                <a:solidFill>
                  <a:srgbClr val="0000FF"/>
                </a:solidFill>
              </a:rPr>
              <a:t>Gs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= 4*</a:t>
            </a:r>
            <a:r>
              <a:rPr lang="en-US" sz="1200" dirty="0" err="1">
                <a:solidFill>
                  <a:srgbClr val="0000FF"/>
                </a:solidFill>
              </a:rPr>
              <a:t>G_column</a:t>
            </a:r>
            <a:endParaRPr lang="en-US" sz="1200" dirty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    </a:t>
            </a:r>
            <a:r>
              <a:rPr lang="en-US" sz="1200" dirty="0" err="1">
                <a:solidFill>
                  <a:srgbClr val="0000FF"/>
                </a:solidFill>
              </a:rPr>
              <a:t>dg_column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Gs</a:t>
            </a:r>
            <a:r>
              <a:rPr lang="en-US" sz="1200" dirty="0">
                <a:solidFill>
                  <a:srgbClr val="0000FF"/>
                </a:solidFill>
              </a:rPr>
              <a:t>/Ns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</a:t>
            </a:r>
            <a:r>
              <a:rPr lang="en-US" sz="1200" dirty="0" err="1">
                <a:solidFill>
                  <a:srgbClr val="0000FF"/>
                </a:solidFill>
              </a:rPr>
              <a:t>dg_column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dg_column.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apply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b="1" dirty="0" err="1">
                <a:solidFill>
                  <a:schemeClr val="accent6"/>
                </a:solidFill>
              </a:rPr>
              <a:t>f_sqrt</a:t>
            </a:r>
            <a:r>
              <a:rPr lang="en-US" sz="1200" dirty="0">
                <a:solidFill>
                  <a:srgbClr val="0000FF"/>
                </a:solidFill>
              </a:rPr>
              <a:t>)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</a:t>
            </a:r>
            <a:r>
              <a:rPr lang="en-US" sz="1200" dirty="0" err="1">
                <a:solidFill>
                  <a:srgbClr val="0000FF"/>
                </a:solidFill>
              </a:rPr>
              <a:t>dg_column</a:t>
            </a:r>
            <a:r>
              <a:rPr lang="en-US" sz="1200" dirty="0">
                <a:solidFill>
                  <a:srgbClr val="0000FF"/>
                </a:solidFill>
              </a:rPr>
              <a:t> *= 100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return </a:t>
            </a:r>
            <a:r>
              <a:rPr lang="en-US" sz="1200" dirty="0" err="1">
                <a:solidFill>
                  <a:srgbClr val="0000FF"/>
                </a:solidFill>
              </a:rPr>
              <a:t>dg_column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>
            <a:stCxn id="31" idx="3"/>
            <a:endCxn id="49" idx="1"/>
          </p:cNvCxnSpPr>
          <p:nvPr/>
        </p:nvCxnSpPr>
        <p:spPr>
          <a:xfrm flipV="1">
            <a:off x="8468508" y="3360900"/>
            <a:ext cx="934590" cy="87797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93770" y="1239018"/>
            <a:ext cx="1571492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plots_ha_df</a:t>
            </a:r>
            <a:endParaRPr lang="en-US" b="1" dirty="0" smtClean="0"/>
          </a:p>
          <a:p>
            <a:r>
              <a:rPr lang="en-US" sz="1400" dirty="0" err="1"/>
              <a:t>ID_par</a:t>
            </a:r>
            <a:r>
              <a:rPr lang="en-US" sz="1400" dirty="0" smtClean="0"/>
              <a:t>, </a:t>
            </a:r>
            <a:r>
              <a:rPr lang="en-US" sz="1400" dirty="0"/>
              <a:t>n, g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41" name="Straight Arrow Connector 40"/>
          <p:cNvCxnSpPr>
            <a:stCxn id="3" idx="3"/>
            <a:endCxn id="38" idx="1"/>
          </p:cNvCxnSpPr>
          <p:nvPr/>
        </p:nvCxnSpPr>
        <p:spPr>
          <a:xfrm>
            <a:off x="3835638" y="1639128"/>
            <a:ext cx="858132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403098" y="1239017"/>
            <a:ext cx="1571492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plots_ha_df</a:t>
            </a:r>
            <a:endParaRPr lang="en-US" b="1" dirty="0" smtClean="0"/>
          </a:p>
          <a:p>
            <a:r>
              <a:rPr lang="en-US" sz="1400" dirty="0" err="1"/>
              <a:t>ID_par</a:t>
            </a:r>
            <a:r>
              <a:rPr lang="en-US" sz="1400" dirty="0" smtClean="0"/>
              <a:t>, N, G</a:t>
            </a:r>
            <a:endParaRPr lang="en-US" sz="1400" dirty="0"/>
          </a:p>
          <a:p>
            <a:pPr algn="r"/>
            <a:r>
              <a:rPr lang="en-US" sz="1400" b="1" dirty="0">
                <a:solidFill>
                  <a:schemeClr val="accent2"/>
                </a:solidFill>
              </a:rPr>
              <a:t>2</a:t>
            </a:r>
            <a:r>
              <a:rPr lang="en-US" sz="1400" b="1" dirty="0" smtClean="0">
                <a:solidFill>
                  <a:schemeClr val="accent2"/>
                </a:solidFill>
              </a:rPr>
              <a:t>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44" name="Straight Arrow Connector 43"/>
          <p:cNvCxnSpPr>
            <a:stCxn id="38" idx="3"/>
            <a:endCxn id="43" idx="1"/>
          </p:cNvCxnSpPr>
          <p:nvPr/>
        </p:nvCxnSpPr>
        <p:spPr>
          <a:xfrm flipV="1">
            <a:off x="6265262" y="1639127"/>
            <a:ext cx="3137836" cy="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370763" y="1121970"/>
            <a:ext cx="2805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0000FF"/>
                </a:solidFill>
              </a:rPr>
              <a:t> </a:t>
            </a:r>
            <a:r>
              <a:rPr lang="en-US" sz="1200" i="1" dirty="0" err="1">
                <a:solidFill>
                  <a:srgbClr val="0000FF"/>
                </a:solidFill>
              </a:rPr>
              <a:t>plots_ha_df</a:t>
            </a:r>
            <a:r>
              <a:rPr lang="en-US" sz="1200" i="1" dirty="0">
                <a:solidFill>
                  <a:srgbClr val="0000FF"/>
                </a:solidFill>
              </a:rPr>
              <a:t> = </a:t>
            </a:r>
            <a:r>
              <a:rPr lang="en-US" sz="1200" i="1" dirty="0" err="1">
                <a:solidFill>
                  <a:srgbClr val="0000FF"/>
                </a:solidFill>
              </a:rPr>
              <a:t>plots_ha_df.</a:t>
            </a:r>
            <a:r>
              <a:rPr lang="en-US" sz="1200" b="1" i="1" dirty="0" err="1">
                <a:solidFill>
                  <a:schemeClr val="accent4">
                    <a:lumMod val="75000"/>
                  </a:schemeClr>
                </a:solidFill>
              </a:rPr>
              <a:t>groupby</a:t>
            </a:r>
            <a:r>
              <a:rPr lang="en-US" sz="1200" i="1" dirty="0">
                <a:solidFill>
                  <a:srgbClr val="0000FF"/>
                </a:solidFill>
              </a:rPr>
              <a:t>('</a:t>
            </a:r>
            <a:r>
              <a:rPr lang="en-US" sz="1200" i="1" dirty="0" err="1">
                <a:solidFill>
                  <a:srgbClr val="0000FF"/>
                </a:solidFill>
              </a:rPr>
              <a:t>ID_par</a:t>
            </a:r>
            <a:r>
              <a:rPr lang="en-US" sz="1200" i="1" dirty="0">
                <a:solidFill>
                  <a:srgbClr val="0000FF"/>
                </a:solidFill>
              </a:rPr>
              <a:t>').</a:t>
            </a:r>
            <a:r>
              <a:rPr lang="en-US" sz="1200" b="1" i="1" dirty="0">
                <a:solidFill>
                  <a:schemeClr val="accent4">
                    <a:lumMod val="75000"/>
                  </a:schemeClr>
                </a:solidFill>
              </a:rPr>
              <a:t>sum</a:t>
            </a:r>
            <a:r>
              <a:rPr lang="en-US" sz="1200" i="1" dirty="0">
                <a:solidFill>
                  <a:srgbClr val="0000FF"/>
                </a:solidFill>
              </a:rPr>
              <a:t>() </a:t>
            </a:r>
          </a:p>
          <a:p>
            <a:endParaRPr lang="en-US" sz="1200" i="1" dirty="0">
              <a:solidFill>
                <a:srgbClr val="0000FF"/>
              </a:solidFill>
            </a:endParaRPr>
          </a:p>
          <a:p>
            <a:pPr algn="r"/>
            <a:r>
              <a:rPr lang="en-US" sz="1200" i="1" dirty="0" err="1">
                <a:solidFill>
                  <a:srgbClr val="0000FF"/>
                </a:solidFill>
              </a:rPr>
              <a:t>plots_ha_df</a:t>
            </a:r>
            <a:r>
              <a:rPr lang="en-US" sz="1200" i="1" dirty="0">
                <a:solidFill>
                  <a:srgbClr val="0000FF"/>
                </a:solidFill>
              </a:rPr>
              <a:t> = </a:t>
            </a:r>
            <a:r>
              <a:rPr lang="en-US" sz="1200" i="1" dirty="0" err="1">
                <a:solidFill>
                  <a:srgbClr val="0000FF"/>
                </a:solidFill>
              </a:rPr>
              <a:t>plots_ha_df.</a:t>
            </a:r>
            <a:r>
              <a:rPr lang="en-US" sz="1200" b="1" i="1" dirty="0" err="1">
                <a:solidFill>
                  <a:schemeClr val="accent4">
                    <a:lumMod val="75000"/>
                  </a:schemeClr>
                </a:solidFill>
              </a:rPr>
              <a:t>rename</a:t>
            </a:r>
            <a:r>
              <a:rPr lang="en-US" sz="1200" i="1" dirty="0">
                <a:solidFill>
                  <a:srgbClr val="0000FF"/>
                </a:solidFill>
              </a:rPr>
              <a:t>(columns={"n": "N", "g": "G}) </a:t>
            </a:r>
            <a:endParaRPr lang="en-US" sz="1200" i="1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403098" y="2960790"/>
            <a:ext cx="1571492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d</a:t>
            </a:r>
            <a:r>
              <a:rPr lang="en-US" b="1" dirty="0" err="1" smtClean="0"/>
              <a:t>g_column</a:t>
            </a:r>
            <a:endParaRPr lang="en-US" b="1" dirty="0" smtClean="0"/>
          </a:p>
          <a:p>
            <a:r>
              <a:rPr lang="en-US" sz="1400" dirty="0" smtClean="0"/>
              <a:t>dg</a:t>
            </a:r>
            <a:endParaRPr lang="en-US" sz="1400" dirty="0"/>
          </a:p>
          <a:p>
            <a:pPr algn="r"/>
            <a:r>
              <a:rPr lang="en-US" sz="1400" b="1" dirty="0">
                <a:solidFill>
                  <a:schemeClr val="accent2"/>
                </a:solidFill>
              </a:rPr>
              <a:t>2</a:t>
            </a:r>
            <a:r>
              <a:rPr lang="en-US" sz="1400" b="1" dirty="0" smtClean="0">
                <a:solidFill>
                  <a:schemeClr val="accent2"/>
                </a:solidFill>
              </a:rPr>
              <a:t>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51" name="Straight Arrow Connector 50"/>
          <p:cNvCxnSpPr>
            <a:stCxn id="43" idx="2"/>
            <a:endCxn id="49" idx="0"/>
          </p:cNvCxnSpPr>
          <p:nvPr/>
        </p:nvCxnSpPr>
        <p:spPr>
          <a:xfrm>
            <a:off x="10188844" y="2039236"/>
            <a:ext cx="0" cy="92155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065701" y="2439345"/>
            <a:ext cx="3137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 err="1">
                <a:solidFill>
                  <a:srgbClr val="0000FF"/>
                </a:solidFill>
              </a:rPr>
              <a:t>g_column</a:t>
            </a:r>
            <a:r>
              <a:rPr lang="en-US" sz="1200" i="1" dirty="0">
                <a:solidFill>
                  <a:srgbClr val="0000FF"/>
                </a:solidFill>
              </a:rPr>
              <a:t> </a:t>
            </a:r>
            <a:r>
              <a:rPr lang="en-US" sz="1200" i="1" dirty="0" smtClean="0">
                <a:solidFill>
                  <a:srgbClr val="0000FF"/>
                </a:solidFill>
              </a:rPr>
              <a:t>= </a:t>
            </a:r>
          </a:p>
          <a:p>
            <a:pPr algn="r"/>
            <a:r>
              <a:rPr lang="en-US" sz="1200" i="1" dirty="0" smtClean="0">
                <a:solidFill>
                  <a:srgbClr val="0000FF"/>
                </a:solidFill>
              </a:rPr>
              <a:t> </a:t>
            </a:r>
            <a:r>
              <a:rPr lang="en-US" sz="1200" b="1" i="1" dirty="0" err="1">
                <a:solidFill>
                  <a:schemeClr val="accent6"/>
                </a:solidFill>
              </a:rPr>
              <a:t>cp.f_dg</a:t>
            </a:r>
            <a:r>
              <a:rPr lang="en-US" sz="1200" i="1" dirty="0">
                <a:solidFill>
                  <a:srgbClr val="0000FF"/>
                </a:solidFill>
              </a:rPr>
              <a:t>(</a:t>
            </a:r>
            <a:r>
              <a:rPr lang="en-US" sz="1200" i="1" dirty="0" err="1">
                <a:solidFill>
                  <a:srgbClr val="0000FF"/>
                </a:solidFill>
              </a:rPr>
              <a:t>plots_ha_df</a:t>
            </a:r>
            <a:r>
              <a:rPr lang="en-US" sz="1200" i="1" dirty="0">
                <a:solidFill>
                  <a:srgbClr val="0000FF"/>
                </a:solidFill>
              </a:rPr>
              <a:t>['N'], </a:t>
            </a:r>
            <a:r>
              <a:rPr lang="en-US" sz="1200" i="1" dirty="0" err="1">
                <a:solidFill>
                  <a:srgbClr val="0000FF"/>
                </a:solidFill>
              </a:rPr>
              <a:t>plots_ha_df</a:t>
            </a:r>
            <a:r>
              <a:rPr lang="en-US" sz="1200" i="1" dirty="0">
                <a:solidFill>
                  <a:srgbClr val="0000FF"/>
                </a:solidFill>
              </a:rPr>
              <a:t>['G'])</a:t>
            </a:r>
          </a:p>
        </p:txBody>
      </p:sp>
      <p:cxnSp>
        <p:nvCxnSpPr>
          <p:cNvPr id="66" name="Elbow Connector 65"/>
          <p:cNvCxnSpPr>
            <a:stCxn id="43" idx="3"/>
            <a:endCxn id="49" idx="3"/>
          </p:cNvCxnSpPr>
          <p:nvPr/>
        </p:nvCxnSpPr>
        <p:spPr>
          <a:xfrm>
            <a:off x="10974590" y="1639127"/>
            <a:ext cx="12700" cy="1721773"/>
          </a:xfrm>
          <a:prstGeom prst="bentConnector3">
            <a:avLst>
              <a:gd name="adj1" fmla="val 1800000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9822432" y="5395926"/>
            <a:ext cx="1645583" cy="8002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plots_ha_df</a:t>
            </a:r>
            <a:endParaRPr lang="en-US" b="1" dirty="0"/>
          </a:p>
          <a:p>
            <a:r>
              <a:rPr lang="en-US" sz="1400" dirty="0" err="1"/>
              <a:t>ID_par</a:t>
            </a:r>
            <a:r>
              <a:rPr lang="en-US" sz="1400" dirty="0"/>
              <a:t>, N, </a:t>
            </a:r>
            <a:r>
              <a:rPr lang="en-US" sz="1400" dirty="0" smtClean="0"/>
              <a:t>G, dg</a:t>
            </a:r>
            <a:endParaRPr lang="en-US" sz="1400" dirty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27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330630" y="4781778"/>
            <a:ext cx="3137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 err="1">
                <a:solidFill>
                  <a:srgbClr val="0000FF"/>
                </a:solidFill>
              </a:rPr>
              <a:t>plots_ha_df</a:t>
            </a:r>
            <a:r>
              <a:rPr lang="en-US" sz="1200" i="1" dirty="0">
                <a:solidFill>
                  <a:srgbClr val="0000FF"/>
                </a:solidFill>
              </a:rPr>
              <a:t>['dg'] = </a:t>
            </a:r>
            <a:endParaRPr lang="en-US" sz="1200" i="1" dirty="0" smtClean="0">
              <a:solidFill>
                <a:srgbClr val="0000FF"/>
              </a:solidFill>
            </a:endParaRPr>
          </a:p>
          <a:p>
            <a:pPr algn="r"/>
            <a:r>
              <a:rPr lang="en-US" sz="1200" i="1" dirty="0" err="1" smtClean="0">
                <a:solidFill>
                  <a:srgbClr val="0000FF"/>
                </a:solidFill>
              </a:rPr>
              <a:t>dg_column</a:t>
            </a:r>
            <a:r>
              <a:rPr lang="en-US" sz="1200" i="1" dirty="0" smtClean="0">
                <a:solidFill>
                  <a:srgbClr val="0000FF"/>
                </a:solidFill>
              </a:rPr>
              <a:t> </a:t>
            </a:r>
            <a:endParaRPr lang="en-US" sz="1200" i="1" dirty="0">
              <a:solidFill>
                <a:srgbClr val="0000FF"/>
              </a:solidFill>
            </a:endParaRPr>
          </a:p>
        </p:txBody>
      </p:sp>
      <p:cxnSp>
        <p:nvCxnSpPr>
          <p:cNvPr id="80" name="Elbow Connector 79"/>
          <p:cNvCxnSpPr>
            <a:endCxn id="72" idx="3"/>
          </p:cNvCxnSpPr>
          <p:nvPr/>
        </p:nvCxnSpPr>
        <p:spPr>
          <a:xfrm rot="16200000" flipH="1">
            <a:off x="9718183" y="4046204"/>
            <a:ext cx="3247438" cy="252226"/>
          </a:xfrm>
          <a:prstGeom prst="bentConnector4">
            <a:avLst>
              <a:gd name="adj1" fmla="val 1149"/>
              <a:gd name="adj2" fmla="val 1399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5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5360" y="2514600"/>
            <a:ext cx="10417984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en-US" dirty="0" err="1"/>
              <a:t>C</a:t>
            </a:r>
            <a:r>
              <a:rPr lang="en-US" dirty="0" err="1" smtClean="0"/>
              <a:t>álculos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inventário</a:t>
            </a:r>
            <a:r>
              <a:rPr lang="en-US" dirty="0" smtClean="0"/>
              <a:t> - </a:t>
            </a:r>
            <a:r>
              <a:rPr lang="en-US" dirty="0" err="1" smtClean="0"/>
              <a:t>parcelas</a:t>
            </a:r>
            <a:r>
              <a:rPr lang="en-US" dirty="0" smtClean="0"/>
              <a:t> de </a:t>
            </a:r>
            <a:r>
              <a:rPr lang="en-US" dirty="0" err="1" smtClean="0"/>
              <a:t>eucalipto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5360" y="3533092"/>
            <a:ext cx="9001000" cy="13405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2400" kern="0" dirty="0" err="1" smtClean="0">
                <a:solidFill>
                  <a:schemeClr val="accent5"/>
                </a:solidFill>
              </a:rPr>
              <a:t>Cálculos</a:t>
            </a:r>
            <a:r>
              <a:rPr lang="en-US" sz="2400" kern="0" dirty="0" smtClean="0">
                <a:solidFill>
                  <a:schemeClr val="accent5"/>
                </a:solidFill>
              </a:rPr>
              <a:t>: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variáveis</a:t>
            </a:r>
            <a:r>
              <a:rPr lang="en-US" sz="2400" kern="0" dirty="0" smtClean="0">
                <a:solidFill>
                  <a:schemeClr val="accent5"/>
                </a:solidFill>
              </a:rPr>
              <a:t> das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árvores</a:t>
            </a:r>
            <a:r>
              <a:rPr lang="en-US" sz="2400" kern="0" dirty="0" smtClean="0">
                <a:solidFill>
                  <a:schemeClr val="accent5"/>
                </a:solidFill>
              </a:rPr>
              <a:t>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dominantes</a:t>
            </a:r>
            <a:endParaRPr lang="en-US" sz="2400" kern="0" dirty="0" smtClean="0">
              <a:solidFill>
                <a:schemeClr val="accent5"/>
              </a:solidFill>
            </a:endParaRPr>
          </a:p>
          <a:p>
            <a:pPr algn="l"/>
            <a:r>
              <a:rPr lang="en-US" sz="2400" kern="0" dirty="0" smtClean="0">
                <a:solidFill>
                  <a:schemeClr val="accent5"/>
                </a:solidFill>
              </a:rPr>
              <a:t>(</a:t>
            </a:r>
            <a:r>
              <a:rPr lang="en-US" sz="2400" kern="0" dirty="0" err="1" smtClean="0">
                <a:solidFill>
                  <a:schemeClr val="accent5"/>
                </a:solidFill>
              </a:rPr>
              <a:t>hdm</a:t>
            </a:r>
            <a:r>
              <a:rPr lang="en-US" sz="2400" kern="0" dirty="0" smtClean="0">
                <a:solidFill>
                  <a:schemeClr val="accent5"/>
                </a:solidFill>
              </a:rPr>
              <a:t>,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ddom</a:t>
            </a:r>
            <a:r>
              <a:rPr lang="en-US" sz="2400" kern="0" dirty="0" smtClean="0">
                <a:solidFill>
                  <a:schemeClr val="accent5"/>
                </a:solidFill>
              </a:rPr>
              <a:t> e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dgdom</a:t>
            </a:r>
            <a:r>
              <a:rPr lang="en-US" sz="2400" kern="0" dirty="0" smtClean="0">
                <a:solidFill>
                  <a:schemeClr val="accent5"/>
                </a:solidFill>
              </a:rPr>
              <a:t>)</a:t>
            </a:r>
            <a:endParaRPr lang="en-US" sz="2400" kern="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Calculo</a:t>
            </a:r>
            <a:r>
              <a:rPr lang="en-US" sz="2400" kern="0" dirty="0" smtClean="0">
                <a:solidFill>
                  <a:srgbClr val="4BACC6"/>
                </a:solidFill>
              </a:rPr>
              <a:t> do N e G </a:t>
            </a:r>
            <a:r>
              <a:rPr lang="en-US" sz="2400" kern="0" dirty="0" err="1" smtClean="0">
                <a:solidFill>
                  <a:srgbClr val="4BACC6"/>
                </a:solidFill>
              </a:rPr>
              <a:t>por</a:t>
            </a:r>
            <a:r>
              <a:rPr lang="en-US" sz="2400" kern="0" dirty="0" smtClean="0">
                <a:solidFill>
                  <a:srgbClr val="4BACC6"/>
                </a:solidFill>
              </a:rPr>
              <a:t> ha e do dg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1558" y="435593"/>
            <a:ext cx="4740442" cy="20928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 smtClean="0">
                <a:solidFill>
                  <a:srgbClr val="0000FF"/>
                </a:solidFill>
              </a:rPr>
              <a:t>plots_ha_df</a:t>
            </a:r>
            <a:r>
              <a:rPr lang="en-US" sz="1000" i="1" dirty="0" smtClean="0">
                <a:solidFill>
                  <a:srgbClr val="0000FF"/>
                </a:solidFill>
              </a:rPr>
              <a:t> </a:t>
            </a:r>
            <a:r>
              <a:rPr lang="en-US" sz="1000" i="1" dirty="0">
                <a:solidFill>
                  <a:srgbClr val="0000FF"/>
                </a:solidFill>
              </a:rPr>
              <a:t>= </a:t>
            </a:r>
            <a:r>
              <a:rPr lang="en-US" sz="1000" i="1" dirty="0" err="1">
                <a:solidFill>
                  <a:srgbClr val="0000FF"/>
                </a:solidFill>
              </a:rPr>
              <a:t>trees_ha_df.filter</a:t>
            </a:r>
            <a:r>
              <a:rPr lang="en-US" sz="1000" i="1" dirty="0">
                <a:solidFill>
                  <a:srgbClr val="0000FF"/>
                </a:solidFill>
              </a:rPr>
              <a:t>(items=['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', 'n', 'g</a:t>
            </a:r>
            <a:r>
              <a:rPr lang="en-US" sz="1000" i="1" dirty="0" smtClean="0">
                <a:solidFill>
                  <a:srgbClr val="0000FF"/>
                </a:solidFill>
              </a:rPr>
              <a:t>'])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 </a:t>
            </a:r>
            <a:r>
              <a:rPr lang="en-US" sz="1000" i="1" dirty="0" err="1" smtClean="0">
                <a:solidFill>
                  <a:srgbClr val="0000FF"/>
                </a:solidFill>
              </a:rPr>
              <a:t>plots_ha_df</a:t>
            </a:r>
            <a:r>
              <a:rPr lang="en-US" sz="1000" i="1" dirty="0" smtClean="0">
                <a:solidFill>
                  <a:srgbClr val="0000FF"/>
                </a:solidFill>
              </a:rPr>
              <a:t> </a:t>
            </a:r>
            <a:r>
              <a:rPr lang="en-US" sz="1000" i="1" dirty="0">
                <a:solidFill>
                  <a:srgbClr val="0000FF"/>
                </a:solidFill>
              </a:rPr>
              <a:t>= </a:t>
            </a:r>
            <a:r>
              <a:rPr lang="en-US" sz="1000" i="1" dirty="0" err="1">
                <a:solidFill>
                  <a:srgbClr val="0000FF"/>
                </a:solidFill>
              </a:rPr>
              <a:t>plots_ha_df.groupby</a:t>
            </a:r>
            <a:r>
              <a:rPr lang="en-US" sz="1000" i="1" dirty="0">
                <a:solidFill>
                  <a:srgbClr val="0000FF"/>
                </a:solidFill>
              </a:rPr>
              <a:t>('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').sum() </a:t>
            </a:r>
            <a:endParaRPr lang="en-US" sz="1000" i="1" dirty="0" smtClean="0">
              <a:solidFill>
                <a:srgbClr val="0000FF"/>
              </a:solidFill>
            </a:endParaRP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 smtClean="0">
                <a:solidFill>
                  <a:srgbClr val="0000FF"/>
                </a:solidFill>
              </a:rPr>
              <a:t>plots_ha_df</a:t>
            </a:r>
            <a:r>
              <a:rPr lang="en-US" sz="1000" i="1" dirty="0" smtClean="0">
                <a:solidFill>
                  <a:srgbClr val="0000FF"/>
                </a:solidFill>
              </a:rPr>
              <a:t> </a:t>
            </a:r>
            <a:r>
              <a:rPr lang="en-US" sz="1000" i="1" dirty="0">
                <a:solidFill>
                  <a:srgbClr val="0000FF"/>
                </a:solidFill>
              </a:rPr>
              <a:t>= </a:t>
            </a:r>
            <a:r>
              <a:rPr lang="en-US" sz="1000" i="1" dirty="0" err="1">
                <a:solidFill>
                  <a:srgbClr val="0000FF"/>
                </a:solidFill>
              </a:rPr>
              <a:t>plots_ha_df.rename</a:t>
            </a:r>
            <a:r>
              <a:rPr lang="en-US" sz="1000" i="1" dirty="0">
                <a:solidFill>
                  <a:srgbClr val="0000FF"/>
                </a:solidFill>
              </a:rPr>
              <a:t>(columns={"n": "N", "g": "G}) </a:t>
            </a:r>
            <a:endParaRPr lang="en-US" sz="1000" i="1" dirty="0" smtClean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dg_column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cp.f_dg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plots_ha_df</a:t>
            </a:r>
            <a:r>
              <a:rPr lang="en-US" sz="1000" i="1" dirty="0">
                <a:solidFill>
                  <a:srgbClr val="0000FF"/>
                </a:solidFill>
              </a:rPr>
              <a:t>['N'], </a:t>
            </a:r>
            <a:r>
              <a:rPr lang="en-US" sz="1000" i="1" dirty="0" err="1">
                <a:solidFill>
                  <a:srgbClr val="0000FF"/>
                </a:solidFill>
              </a:rPr>
              <a:t>plots_ha_df</a:t>
            </a:r>
            <a:r>
              <a:rPr lang="en-US" sz="1000" i="1" dirty="0">
                <a:solidFill>
                  <a:srgbClr val="0000FF"/>
                </a:solidFill>
              </a:rPr>
              <a:t>['G</a:t>
            </a:r>
            <a:r>
              <a:rPr lang="en-US" sz="1000" i="1" dirty="0" smtClean="0">
                <a:solidFill>
                  <a:srgbClr val="0000FF"/>
                </a:solidFill>
              </a:rPr>
              <a:t>'])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plots_ha_df</a:t>
            </a:r>
            <a:r>
              <a:rPr lang="en-US" sz="1000" i="1" dirty="0">
                <a:solidFill>
                  <a:srgbClr val="0000FF"/>
                </a:solidFill>
              </a:rPr>
              <a:t>['dg'] = </a:t>
            </a:r>
            <a:r>
              <a:rPr lang="en-US" sz="1000" i="1" dirty="0" err="1">
                <a:solidFill>
                  <a:srgbClr val="0000FF"/>
                </a:solidFill>
              </a:rPr>
              <a:t>dg_column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</a:p>
          <a:p>
            <a:endParaRPr lang="en-US" sz="10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1477" y="2625413"/>
            <a:ext cx="5650522" cy="45858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à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árvores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ha 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trees_ha_df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filtrar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n e o g das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arvores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Usamos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um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groupby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para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agregar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dados de n e g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parcela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fazemos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a soma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como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valores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já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foram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multiplicados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pelo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fator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expansão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somatório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já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vem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ha)</a:t>
            </a:r>
          </a:p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Fazemos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rename para N e G</a:t>
            </a: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Calculamos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dg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dg_column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usando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função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f_dg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criada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no capsulas.py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passando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como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argumentos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colunas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N e G da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plots_ha_df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Criamos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uma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variável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nova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com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nome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 dg 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carregamos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lá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dentro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resultado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dg_column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168" y="38576"/>
            <a:ext cx="12192000" cy="6858000"/>
          </a:xfrm>
          <a:prstGeom prst="rect">
            <a:avLst/>
          </a:prstGeom>
          <a:solidFill>
            <a:schemeClr val="bg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013" y="521268"/>
            <a:ext cx="3652273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t</a:t>
            </a:r>
            <a:r>
              <a:rPr lang="en-US" b="1" dirty="0" err="1" smtClean="0"/>
              <a:t>rees_ha_df</a:t>
            </a:r>
            <a:endParaRPr lang="en-US" b="1" dirty="0" smtClean="0"/>
          </a:p>
          <a:p>
            <a:r>
              <a:rPr lang="en-US" sz="1400" dirty="0" err="1"/>
              <a:t>ID_par</a:t>
            </a:r>
            <a:r>
              <a:rPr lang="en-US" sz="1400" dirty="0"/>
              <a:t>, </a:t>
            </a:r>
            <a:r>
              <a:rPr lang="en-US" sz="1400" dirty="0" err="1"/>
              <a:t>Aplot</a:t>
            </a:r>
            <a:r>
              <a:rPr lang="en-US" sz="1400" dirty="0"/>
              <a:t>, </a:t>
            </a:r>
            <a:r>
              <a:rPr lang="en-US" sz="1400" dirty="0" err="1"/>
              <a:t>ID_arv</a:t>
            </a:r>
            <a:r>
              <a:rPr lang="en-US" sz="1400" dirty="0"/>
              <a:t>, </a:t>
            </a:r>
            <a:r>
              <a:rPr lang="en-US" sz="1400" dirty="0" err="1"/>
              <a:t>ID_vara</a:t>
            </a:r>
            <a:r>
              <a:rPr lang="en-US" sz="1400" dirty="0"/>
              <a:t>, d, </a:t>
            </a:r>
            <a:r>
              <a:rPr lang="en-US" sz="1400" dirty="0" err="1"/>
              <a:t>hdasdom</a:t>
            </a:r>
            <a:r>
              <a:rPr lang="en-US" sz="1400" dirty="0"/>
              <a:t>, n, g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591" y="26904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83" y="3079917"/>
            <a:ext cx="5966923" cy="3539430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</a:rPr>
              <a:t>capsulas.py</a:t>
            </a: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200" dirty="0" err="1">
                <a:solidFill>
                  <a:srgbClr val="0000FF"/>
                </a:solidFill>
              </a:rPr>
              <a:t>def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err="1">
                <a:solidFill>
                  <a:srgbClr val="0000FF"/>
                </a:solidFill>
              </a:rPr>
              <a:t>f_hfinal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hdom,N,dg,d,ddom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en-US" sz="1200" dirty="0" err="1">
                <a:solidFill>
                  <a:srgbClr val="0000FF"/>
                </a:solidFill>
              </a:rPr>
              <a:t>hdasdom</a:t>
            </a:r>
            <a:r>
              <a:rPr lang="en-US" sz="1200" dirty="0">
                <a:solidFill>
                  <a:srgbClr val="0000FF"/>
                </a:solidFill>
              </a:rPr>
              <a:t>):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   </a:t>
            </a:r>
            <a:r>
              <a:rPr lang="en-US" sz="1200" dirty="0" err="1" smtClean="0">
                <a:solidFill>
                  <a:srgbClr val="0000FF"/>
                </a:solidFill>
              </a:rPr>
              <a:t>column_hfinal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= []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ix = 0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for h in </a:t>
            </a:r>
            <a:r>
              <a:rPr lang="en-US" sz="1200" dirty="0" err="1">
                <a:solidFill>
                  <a:srgbClr val="0000FF"/>
                </a:solidFill>
              </a:rPr>
              <a:t>hdom</a:t>
            </a:r>
            <a:r>
              <a:rPr lang="en-US" sz="1200" dirty="0">
                <a:solidFill>
                  <a:srgbClr val="0000FF"/>
                </a:solidFill>
              </a:rPr>
              <a:t>: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if(h):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</a:t>
            </a:r>
            <a:r>
              <a:rPr lang="en-US" sz="1200" dirty="0" err="1">
                <a:solidFill>
                  <a:srgbClr val="0000FF"/>
                </a:solidFill>
              </a:rPr>
              <a:t>est</a:t>
            </a:r>
            <a:r>
              <a:rPr lang="en-US" sz="1200" dirty="0">
                <a:solidFill>
                  <a:srgbClr val="0000FF"/>
                </a:solidFill>
              </a:rPr>
              <a:t> =  </a:t>
            </a:r>
            <a:r>
              <a:rPr lang="en-US" sz="1200" dirty="0" err="1">
                <a:solidFill>
                  <a:srgbClr val="0000FF"/>
                </a:solidFill>
              </a:rPr>
              <a:t>hdom</a:t>
            </a:r>
            <a:r>
              <a:rPr lang="en-US" sz="1200" dirty="0">
                <a:solidFill>
                  <a:srgbClr val="0000FF"/>
                </a:solidFill>
              </a:rPr>
              <a:t>[ix] * </a:t>
            </a:r>
            <a:r>
              <a:rPr lang="en-US" sz="1200" b="1" dirty="0" err="1">
                <a:solidFill>
                  <a:srgbClr val="0000FF"/>
                </a:solidFill>
              </a:rPr>
              <a:t>math</a:t>
            </a:r>
            <a:r>
              <a:rPr lang="en-US" sz="1200" dirty="0" err="1">
                <a:solidFill>
                  <a:srgbClr val="0000FF"/>
                </a:solidFill>
              </a:rPr>
              <a:t>.exp</a:t>
            </a:r>
            <a:r>
              <a:rPr lang="en-US" sz="1200" dirty="0">
                <a:solidFill>
                  <a:srgbClr val="0000FF"/>
                </a:solidFill>
              </a:rPr>
              <a:t>((-1.770086 - 0.233239 * </a:t>
            </a:r>
            <a:r>
              <a:rPr lang="en-US" sz="1200" dirty="0" err="1">
                <a:solidFill>
                  <a:srgbClr val="0000FF"/>
                </a:solidFill>
              </a:rPr>
              <a:t>hdom</a:t>
            </a:r>
            <a:r>
              <a:rPr lang="en-US" sz="1200" dirty="0">
                <a:solidFill>
                  <a:srgbClr val="0000FF"/>
                </a:solidFill>
              </a:rPr>
              <a:t>[ix] + 0.548798 * N[ix]/1000 - 0.055274 * dg[ix]) * (1/d[ix] - 1/</a:t>
            </a:r>
            <a:r>
              <a:rPr lang="en-US" sz="1200" dirty="0" err="1">
                <a:solidFill>
                  <a:srgbClr val="0000FF"/>
                </a:solidFill>
              </a:rPr>
              <a:t>ddom</a:t>
            </a:r>
            <a:r>
              <a:rPr lang="en-US" sz="1200" dirty="0">
                <a:solidFill>
                  <a:srgbClr val="0000FF"/>
                </a:solidFill>
              </a:rPr>
              <a:t>[ix]))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           </a:t>
            </a:r>
            <a:r>
              <a:rPr lang="en-US" sz="1200" dirty="0">
                <a:solidFill>
                  <a:srgbClr val="0000FF"/>
                </a:solidFill>
              </a:rPr>
              <a:t>if(</a:t>
            </a:r>
            <a:r>
              <a:rPr lang="en-US" sz="1200" dirty="0" err="1">
                <a:solidFill>
                  <a:srgbClr val="0000FF"/>
                </a:solidFill>
              </a:rPr>
              <a:t>hdasdom</a:t>
            </a:r>
            <a:r>
              <a:rPr lang="en-US" sz="1200" dirty="0">
                <a:solidFill>
                  <a:srgbClr val="0000FF"/>
                </a:solidFill>
              </a:rPr>
              <a:t>[ix] &gt; 0):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    </a:t>
            </a:r>
            <a:r>
              <a:rPr lang="en-US" sz="1200" dirty="0" err="1">
                <a:solidFill>
                  <a:srgbClr val="0000FF"/>
                </a:solidFill>
              </a:rPr>
              <a:t>est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hdasdom</a:t>
            </a:r>
            <a:r>
              <a:rPr lang="en-US" sz="1200" dirty="0">
                <a:solidFill>
                  <a:srgbClr val="0000FF"/>
                </a:solidFill>
              </a:rPr>
              <a:t>[ix]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                </a:t>
            </a:r>
            <a:r>
              <a:rPr lang="en-US" sz="1200" dirty="0" err="1" smtClean="0">
                <a:solidFill>
                  <a:srgbClr val="0000FF"/>
                </a:solidFill>
              </a:rPr>
              <a:t>column_hfinal.append</a:t>
            </a:r>
            <a:r>
              <a:rPr lang="en-US" sz="1200" dirty="0" smtClean="0">
                <a:solidFill>
                  <a:srgbClr val="0000FF"/>
                </a:solidFill>
              </a:rPr>
              <a:t>(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                </a:t>
            </a:r>
            <a:r>
              <a:rPr lang="en-US" sz="1200" dirty="0">
                <a:solidFill>
                  <a:srgbClr val="0000FF"/>
                </a:solidFill>
              </a:rPr>
              <a:t>{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        '</a:t>
            </a:r>
            <a:r>
              <a:rPr lang="en-US" sz="1200" dirty="0" err="1">
                <a:solidFill>
                  <a:srgbClr val="0000FF"/>
                </a:solidFill>
              </a:rPr>
              <a:t>h_final</a:t>
            </a:r>
            <a:r>
              <a:rPr lang="en-US" sz="1200" dirty="0">
                <a:solidFill>
                  <a:srgbClr val="0000FF"/>
                </a:solidFill>
              </a:rPr>
              <a:t>': </a:t>
            </a:r>
            <a:r>
              <a:rPr lang="en-US" sz="1200" dirty="0" err="1">
                <a:solidFill>
                  <a:srgbClr val="0000FF"/>
                </a:solidFill>
              </a:rPr>
              <a:t>est</a:t>
            </a:r>
            <a:r>
              <a:rPr lang="en-US" sz="1200" dirty="0">
                <a:solidFill>
                  <a:srgbClr val="0000FF"/>
                </a:solidFill>
              </a:rPr>
              <a:t>,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    }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)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ix += </a:t>
            </a:r>
            <a:r>
              <a:rPr lang="en-US" sz="1200" dirty="0" smtClean="0">
                <a:solidFill>
                  <a:srgbClr val="0000FF"/>
                </a:solidFill>
              </a:rPr>
              <a:t>1</a:t>
            </a:r>
            <a:endParaRPr lang="en-US" sz="1200" dirty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    return </a:t>
            </a:r>
            <a:r>
              <a:rPr lang="en-US" sz="1200" b="1" dirty="0" err="1">
                <a:solidFill>
                  <a:srgbClr val="0000FF"/>
                </a:solidFill>
              </a:rPr>
              <a:t>pd</a:t>
            </a:r>
            <a:r>
              <a:rPr lang="en-US" sz="1200" dirty="0" err="1">
                <a:solidFill>
                  <a:srgbClr val="0000FF"/>
                </a:solidFill>
              </a:rPr>
              <a:t>.DataFrame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column_hfinal</a:t>
            </a:r>
            <a:r>
              <a:rPr lang="en-US" sz="1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05601" y="521267"/>
            <a:ext cx="1571492" cy="8002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plots_ha_df</a:t>
            </a:r>
            <a:endParaRPr lang="en-US" b="1" dirty="0" smtClean="0"/>
          </a:p>
          <a:p>
            <a:r>
              <a:rPr lang="en-US" sz="1400" dirty="0" err="1"/>
              <a:t>ID_par</a:t>
            </a:r>
            <a:r>
              <a:rPr lang="en-US" sz="1400" dirty="0" smtClean="0"/>
              <a:t>, N, G, dg</a:t>
            </a:r>
            <a:endParaRPr lang="en-US" sz="1400" dirty="0"/>
          </a:p>
          <a:p>
            <a:pPr algn="r"/>
            <a:r>
              <a:rPr lang="en-US" sz="1400" b="1" dirty="0">
                <a:solidFill>
                  <a:schemeClr val="accent2"/>
                </a:solidFill>
              </a:rPr>
              <a:t>2</a:t>
            </a:r>
            <a:r>
              <a:rPr lang="en-US" sz="1400" b="1" dirty="0" smtClean="0">
                <a:solidFill>
                  <a:schemeClr val="accent2"/>
                </a:solidFill>
              </a:rPr>
              <a:t>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78440" y="3282519"/>
            <a:ext cx="0" cy="37011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95441" y="498128"/>
            <a:ext cx="2489706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means_df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</a:t>
            </a:r>
            <a:r>
              <a:rPr lang="en-US" sz="1400" dirty="0" err="1" smtClean="0"/>
              <a:t>hdom</a:t>
            </a:r>
            <a:r>
              <a:rPr lang="en-US" sz="1400" dirty="0" smtClean="0"/>
              <a:t>, </a:t>
            </a:r>
            <a:r>
              <a:rPr lang="en-US" sz="1400" dirty="0" err="1" smtClean="0"/>
              <a:t>ddom</a:t>
            </a:r>
            <a:r>
              <a:rPr lang="en-US" sz="1400" dirty="0" smtClean="0"/>
              <a:t>, </a:t>
            </a:r>
            <a:r>
              <a:rPr lang="en-US" sz="1400" dirty="0" err="1" smtClean="0"/>
              <a:t>dgdom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27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2513" y="3692013"/>
            <a:ext cx="5914542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t</a:t>
            </a:r>
            <a:r>
              <a:rPr lang="en-US" b="1" dirty="0" err="1" smtClean="0"/>
              <a:t>rees_ha_df</a:t>
            </a:r>
            <a:endParaRPr lang="en-US" b="1" dirty="0" smtClean="0"/>
          </a:p>
          <a:p>
            <a:r>
              <a:rPr lang="en-US" sz="1400" dirty="0" err="1"/>
              <a:t>ID_par</a:t>
            </a:r>
            <a:r>
              <a:rPr lang="en-US" sz="1400" dirty="0"/>
              <a:t>, </a:t>
            </a:r>
            <a:r>
              <a:rPr lang="en-US" sz="1400" dirty="0" err="1"/>
              <a:t>Aplot</a:t>
            </a:r>
            <a:r>
              <a:rPr lang="en-US" sz="1400" dirty="0"/>
              <a:t>, </a:t>
            </a:r>
            <a:r>
              <a:rPr lang="en-US" sz="1400" dirty="0" err="1"/>
              <a:t>ID_arv</a:t>
            </a:r>
            <a:r>
              <a:rPr lang="en-US" sz="1400" dirty="0"/>
              <a:t>, </a:t>
            </a:r>
            <a:r>
              <a:rPr lang="en-US" sz="1400" dirty="0" err="1"/>
              <a:t>ID_vara</a:t>
            </a:r>
            <a:r>
              <a:rPr lang="en-US" sz="1400" dirty="0"/>
              <a:t>, d, </a:t>
            </a:r>
            <a:r>
              <a:rPr lang="en-US" sz="1400" dirty="0" err="1"/>
              <a:t>hdasdom</a:t>
            </a:r>
            <a:r>
              <a:rPr lang="en-US" sz="1400" dirty="0"/>
              <a:t>, N , </a:t>
            </a:r>
            <a:r>
              <a:rPr lang="en-US" sz="1400" dirty="0" smtClean="0"/>
              <a:t>G, </a:t>
            </a:r>
            <a:r>
              <a:rPr lang="en-US" sz="1400" dirty="0"/>
              <a:t>dg </a:t>
            </a:r>
            <a:r>
              <a:rPr lang="en-US" sz="1400" dirty="0" err="1" smtClean="0"/>
              <a:t>hdom</a:t>
            </a:r>
            <a:r>
              <a:rPr lang="en-US" sz="1400" dirty="0" smtClean="0"/>
              <a:t>, </a:t>
            </a:r>
            <a:r>
              <a:rPr lang="en-US" sz="1400" dirty="0" err="1" smtClean="0"/>
              <a:t>ddom</a:t>
            </a:r>
            <a:r>
              <a:rPr lang="en-US" sz="1400" dirty="0" smtClean="0"/>
              <a:t>, </a:t>
            </a:r>
            <a:r>
              <a:rPr lang="en-US" sz="1400" dirty="0" err="1" smtClean="0"/>
              <a:t>dgdom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  <a:endCxn id="34" idx="0"/>
          </p:cNvCxnSpPr>
          <p:nvPr/>
        </p:nvCxnSpPr>
        <p:spPr>
          <a:xfrm>
            <a:off x="9089784" y="4492232"/>
            <a:ext cx="15235" cy="68127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73" idx="3"/>
          </p:cNvCxnSpPr>
          <p:nvPr/>
        </p:nvCxnSpPr>
        <p:spPr>
          <a:xfrm>
            <a:off x="9585147" y="898238"/>
            <a:ext cx="270019" cy="40010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565866" y="1570506"/>
            <a:ext cx="4781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 err="1">
                <a:solidFill>
                  <a:srgbClr val="0000FF"/>
                </a:solidFill>
              </a:rPr>
              <a:t>trees_ha_df</a:t>
            </a:r>
            <a:r>
              <a:rPr lang="en-US" sz="1200" i="1" dirty="0">
                <a:solidFill>
                  <a:srgbClr val="0000FF"/>
                </a:solidFill>
              </a:rPr>
              <a:t> = </a:t>
            </a:r>
            <a:r>
              <a:rPr lang="en-US" sz="1200" i="1" dirty="0" smtClean="0">
                <a:solidFill>
                  <a:srgbClr val="0000FF"/>
                </a:solidFill>
              </a:rPr>
              <a:t> </a:t>
            </a:r>
          </a:p>
          <a:p>
            <a:pPr algn="r"/>
            <a:r>
              <a:rPr lang="en-US" sz="1200" i="1" dirty="0" err="1" smtClean="0">
                <a:solidFill>
                  <a:srgbClr val="0000FF"/>
                </a:solidFill>
              </a:rPr>
              <a:t>trees_ha_df.</a:t>
            </a:r>
            <a:r>
              <a:rPr lang="en-US" sz="1200" b="1" i="1" dirty="0" err="1" smtClean="0">
                <a:solidFill>
                  <a:schemeClr val="accent4">
                    <a:lumMod val="75000"/>
                  </a:schemeClr>
                </a:solidFill>
              </a:rPr>
              <a:t>merge</a:t>
            </a:r>
            <a:r>
              <a:rPr lang="en-US" sz="1200" i="1" dirty="0" smtClean="0">
                <a:solidFill>
                  <a:srgbClr val="0000FF"/>
                </a:solidFill>
              </a:rPr>
              <a:t>(</a:t>
            </a:r>
            <a:r>
              <a:rPr lang="en-US" sz="1200" i="1" dirty="0" err="1" smtClean="0">
                <a:solidFill>
                  <a:srgbClr val="0000FF"/>
                </a:solidFill>
              </a:rPr>
              <a:t>plots_ha_df</a:t>
            </a:r>
            <a:r>
              <a:rPr lang="en-US" sz="1200" i="1" dirty="0">
                <a:solidFill>
                  <a:srgbClr val="0000FF"/>
                </a:solidFill>
              </a:rPr>
              <a:t>, </a:t>
            </a:r>
            <a:r>
              <a:rPr lang="en-US" sz="1200" i="1" dirty="0" err="1">
                <a:solidFill>
                  <a:srgbClr val="0000FF"/>
                </a:solidFill>
              </a:rPr>
              <a:t>left_on</a:t>
            </a:r>
            <a:r>
              <a:rPr lang="en-US" sz="1200" i="1" dirty="0">
                <a:solidFill>
                  <a:srgbClr val="0000FF"/>
                </a:solidFill>
              </a:rPr>
              <a:t>='</a:t>
            </a:r>
            <a:r>
              <a:rPr lang="en-US" sz="1200" i="1" dirty="0" err="1">
                <a:solidFill>
                  <a:srgbClr val="0000FF"/>
                </a:solidFill>
              </a:rPr>
              <a:t>ID_par</a:t>
            </a:r>
            <a:r>
              <a:rPr lang="en-US" sz="1200" i="1" dirty="0">
                <a:solidFill>
                  <a:srgbClr val="0000FF"/>
                </a:solidFill>
              </a:rPr>
              <a:t>', </a:t>
            </a:r>
            <a:r>
              <a:rPr lang="en-US" sz="1200" i="1" dirty="0" err="1">
                <a:solidFill>
                  <a:srgbClr val="0000FF"/>
                </a:solidFill>
              </a:rPr>
              <a:t>right_on</a:t>
            </a:r>
            <a:r>
              <a:rPr lang="en-US" sz="1200" i="1" dirty="0">
                <a:solidFill>
                  <a:srgbClr val="0000FF"/>
                </a:solidFill>
              </a:rPr>
              <a:t>='</a:t>
            </a:r>
            <a:r>
              <a:rPr lang="en-US" sz="1200" i="1" dirty="0" err="1">
                <a:solidFill>
                  <a:srgbClr val="0000FF"/>
                </a:solidFill>
              </a:rPr>
              <a:t>ID_par</a:t>
            </a:r>
            <a:r>
              <a:rPr lang="en-US" sz="1200" i="1" dirty="0">
                <a:solidFill>
                  <a:srgbClr val="0000FF"/>
                </a:solidFill>
              </a:rPr>
              <a:t>')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45344" y="2795167"/>
            <a:ext cx="478167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trees_ha_df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=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>
                <a:solidFill>
                  <a:srgbClr val="0000FF"/>
                </a:solidFill>
              </a:rPr>
              <a:t>trees_ha_df.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merge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dirty="0" err="1">
                <a:solidFill>
                  <a:srgbClr val="0000FF"/>
                </a:solidFill>
              </a:rPr>
              <a:t>means_df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en-US" sz="1200" dirty="0" err="1">
                <a:solidFill>
                  <a:srgbClr val="0000FF"/>
                </a:solidFill>
              </a:rPr>
              <a:t>left_on</a:t>
            </a:r>
            <a:r>
              <a:rPr lang="en-US" sz="1200" dirty="0">
                <a:solidFill>
                  <a:srgbClr val="0000FF"/>
                </a:solidFill>
              </a:rPr>
              <a:t>='</a:t>
            </a:r>
            <a:r>
              <a:rPr lang="en-US" sz="1200" dirty="0" err="1">
                <a:solidFill>
                  <a:srgbClr val="0000FF"/>
                </a:solidFill>
              </a:rPr>
              <a:t>ID_par</a:t>
            </a:r>
            <a:r>
              <a:rPr lang="en-US" sz="1200" dirty="0">
                <a:solidFill>
                  <a:srgbClr val="0000FF"/>
                </a:solidFill>
              </a:rPr>
              <a:t>', </a:t>
            </a:r>
            <a:r>
              <a:rPr lang="en-US" sz="1200" dirty="0" err="1">
                <a:solidFill>
                  <a:srgbClr val="0000FF"/>
                </a:solidFill>
              </a:rPr>
              <a:t>right_on</a:t>
            </a:r>
            <a:r>
              <a:rPr lang="en-US" sz="1200" dirty="0">
                <a:solidFill>
                  <a:srgbClr val="0000FF"/>
                </a:solidFill>
              </a:rPr>
              <a:t>='</a:t>
            </a:r>
            <a:r>
              <a:rPr lang="en-US" sz="1200" dirty="0" err="1">
                <a:solidFill>
                  <a:srgbClr val="0000FF"/>
                </a:solidFill>
              </a:rPr>
              <a:t>ID_par</a:t>
            </a:r>
            <a:r>
              <a:rPr lang="en-US" sz="1200" dirty="0">
                <a:solidFill>
                  <a:srgbClr val="0000FF"/>
                </a:solidFill>
              </a:rPr>
              <a:t>')</a:t>
            </a:r>
            <a:endParaRPr lang="en-US" sz="1200" i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96889" y="5173509"/>
            <a:ext cx="1616260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Column_hfinal</a:t>
            </a:r>
            <a:endParaRPr lang="en-US" b="1" dirty="0" smtClean="0"/>
          </a:p>
          <a:p>
            <a:r>
              <a:rPr lang="en-US" sz="1400" dirty="0" err="1" smtClean="0"/>
              <a:t>hfinal</a:t>
            </a:r>
            <a:r>
              <a:rPr lang="en-US" sz="1400" dirty="0" smtClean="0"/>
              <a:t> </a:t>
            </a:r>
            <a:endParaRPr lang="en-US" sz="1400" dirty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28574" y="4445652"/>
            <a:ext cx="4319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>
                <a:solidFill>
                  <a:srgbClr val="0000FF"/>
                </a:solidFill>
              </a:rPr>
              <a:t>column_hfinal</a:t>
            </a:r>
            <a:r>
              <a:rPr lang="en-US" sz="1200" i="1" dirty="0" smtClean="0">
                <a:solidFill>
                  <a:srgbClr val="0000FF"/>
                </a:solidFill>
              </a:rPr>
              <a:t>= </a:t>
            </a:r>
            <a:r>
              <a:rPr lang="en-US" sz="1200" b="1" i="1" dirty="0" err="1" smtClean="0">
                <a:solidFill>
                  <a:schemeClr val="accent6"/>
                </a:solidFill>
              </a:rPr>
              <a:t>cp.f_hfinal</a:t>
            </a:r>
            <a:r>
              <a:rPr lang="en-US" sz="1200" i="1" dirty="0" smtClean="0">
                <a:solidFill>
                  <a:srgbClr val="0000FF"/>
                </a:solidFill>
              </a:rPr>
              <a:t>(</a:t>
            </a:r>
            <a:r>
              <a:rPr lang="en-US" sz="1200" i="1" dirty="0" err="1" smtClean="0">
                <a:solidFill>
                  <a:srgbClr val="0000FF"/>
                </a:solidFill>
              </a:rPr>
              <a:t>trees_ha_df</a:t>
            </a:r>
            <a:r>
              <a:rPr lang="en-US" sz="1200" i="1" dirty="0">
                <a:solidFill>
                  <a:srgbClr val="0000FF"/>
                </a:solidFill>
              </a:rPr>
              <a:t>['</a:t>
            </a:r>
            <a:r>
              <a:rPr lang="en-US" sz="1200" i="1" dirty="0" err="1">
                <a:solidFill>
                  <a:srgbClr val="0000FF"/>
                </a:solidFill>
              </a:rPr>
              <a:t>hdom</a:t>
            </a:r>
            <a:r>
              <a:rPr lang="en-US" sz="1200" i="1" dirty="0">
                <a:solidFill>
                  <a:srgbClr val="0000FF"/>
                </a:solidFill>
              </a:rPr>
              <a:t>'],</a:t>
            </a:r>
            <a:r>
              <a:rPr lang="en-US" sz="1200" i="1" dirty="0" err="1">
                <a:solidFill>
                  <a:srgbClr val="0000FF"/>
                </a:solidFill>
              </a:rPr>
              <a:t>trees_ha_df</a:t>
            </a:r>
            <a:r>
              <a:rPr lang="en-US" sz="1200" i="1" dirty="0">
                <a:solidFill>
                  <a:srgbClr val="0000FF"/>
                </a:solidFill>
              </a:rPr>
              <a:t>['N'],</a:t>
            </a:r>
            <a:r>
              <a:rPr lang="en-US" sz="1200" i="1" dirty="0" err="1">
                <a:solidFill>
                  <a:srgbClr val="0000FF"/>
                </a:solidFill>
              </a:rPr>
              <a:t>trees_ha_df</a:t>
            </a:r>
            <a:r>
              <a:rPr lang="en-US" sz="1200" i="1" dirty="0">
                <a:solidFill>
                  <a:srgbClr val="0000FF"/>
                </a:solidFill>
              </a:rPr>
              <a:t>['dg'],</a:t>
            </a:r>
            <a:r>
              <a:rPr lang="en-US" sz="1200" i="1" dirty="0" err="1">
                <a:solidFill>
                  <a:srgbClr val="0000FF"/>
                </a:solidFill>
              </a:rPr>
              <a:t>trees_ha_df</a:t>
            </a:r>
            <a:r>
              <a:rPr lang="en-US" sz="1200" i="1" dirty="0">
                <a:solidFill>
                  <a:srgbClr val="0000FF"/>
                </a:solidFill>
              </a:rPr>
              <a:t>['d'],</a:t>
            </a:r>
            <a:r>
              <a:rPr lang="en-US" sz="1200" i="1" dirty="0" err="1">
                <a:solidFill>
                  <a:srgbClr val="0000FF"/>
                </a:solidFill>
              </a:rPr>
              <a:t>trees_ha_df</a:t>
            </a:r>
            <a:r>
              <a:rPr lang="en-US" sz="1200" i="1" dirty="0">
                <a:solidFill>
                  <a:srgbClr val="0000FF"/>
                </a:solidFill>
              </a:rPr>
              <a:t>[</a:t>
            </a:r>
            <a:r>
              <a:rPr lang="en-US" sz="1200" i="1" dirty="0" smtClean="0">
                <a:solidFill>
                  <a:srgbClr val="0000FF"/>
                </a:solidFill>
              </a:rPr>
              <a:t>'</a:t>
            </a:r>
            <a:r>
              <a:rPr lang="en-US" sz="1200" i="1" dirty="0" err="1" smtClean="0">
                <a:solidFill>
                  <a:srgbClr val="0000FF"/>
                </a:solidFill>
              </a:rPr>
              <a:t>ddom</a:t>
            </a:r>
            <a:r>
              <a:rPr lang="en-US" sz="1200" i="1" dirty="0">
                <a:solidFill>
                  <a:srgbClr val="0000FF"/>
                </a:solidFill>
              </a:rPr>
              <a:t>'],</a:t>
            </a:r>
            <a:r>
              <a:rPr lang="en-US" sz="1200" i="1" dirty="0" err="1">
                <a:solidFill>
                  <a:srgbClr val="0000FF"/>
                </a:solidFill>
              </a:rPr>
              <a:t>trees_ha_df</a:t>
            </a:r>
            <a:r>
              <a:rPr lang="en-US" sz="1200" i="1" dirty="0">
                <a:solidFill>
                  <a:srgbClr val="0000FF"/>
                </a:solidFill>
              </a:rPr>
              <a:t>['</a:t>
            </a:r>
            <a:r>
              <a:rPr lang="en-US" sz="1200" i="1" dirty="0" err="1">
                <a:solidFill>
                  <a:srgbClr val="0000FF"/>
                </a:solidFill>
              </a:rPr>
              <a:t>hdasdom</a:t>
            </a:r>
            <a:r>
              <a:rPr lang="en-US" sz="1200" i="1" dirty="0" smtClean="0">
                <a:solidFill>
                  <a:srgbClr val="0000FF"/>
                </a:solidFill>
              </a:rPr>
              <a:t>'])</a:t>
            </a:r>
            <a:endParaRPr lang="en-US" sz="1200" i="1" dirty="0">
              <a:solidFill>
                <a:srgbClr val="0000FF"/>
              </a:solidFill>
            </a:endParaRPr>
          </a:p>
        </p:txBody>
      </p:sp>
      <p:cxnSp>
        <p:nvCxnSpPr>
          <p:cNvPr id="18" name="Elbow Connector 17"/>
          <p:cNvCxnSpPr>
            <a:stCxn id="3" idx="2"/>
            <a:endCxn id="43" idx="2"/>
          </p:cNvCxnSpPr>
          <p:nvPr/>
        </p:nvCxnSpPr>
        <p:spPr>
          <a:xfrm rot="5400000" flipH="1" flipV="1">
            <a:off x="4019247" y="-550612"/>
            <a:ext cx="1" cy="3744197"/>
          </a:xfrm>
          <a:prstGeom prst="bentConnector3">
            <a:avLst>
              <a:gd name="adj1" fmla="val -22860000000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97629" y="2256559"/>
            <a:ext cx="4549143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trees_ha_df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trees_ha_df</a:t>
            </a:r>
            <a:endParaRPr lang="en-US" b="1" dirty="0" smtClean="0"/>
          </a:p>
          <a:p>
            <a:r>
              <a:rPr lang="en-US" sz="1400" dirty="0" err="1"/>
              <a:t>ID_par</a:t>
            </a:r>
            <a:r>
              <a:rPr lang="en-US" sz="1400" dirty="0"/>
              <a:t>, </a:t>
            </a:r>
            <a:r>
              <a:rPr lang="en-US" sz="1400" dirty="0" err="1"/>
              <a:t>Aplot</a:t>
            </a:r>
            <a:r>
              <a:rPr lang="en-US" sz="1400" dirty="0"/>
              <a:t>, </a:t>
            </a:r>
            <a:r>
              <a:rPr lang="en-US" sz="1400" dirty="0" err="1"/>
              <a:t>ID_arv</a:t>
            </a:r>
            <a:r>
              <a:rPr lang="en-US" sz="1400" dirty="0"/>
              <a:t>, </a:t>
            </a:r>
            <a:r>
              <a:rPr lang="en-US" sz="1400" dirty="0" err="1"/>
              <a:t>ID_vara</a:t>
            </a:r>
            <a:r>
              <a:rPr lang="en-US" sz="1400" dirty="0"/>
              <a:t>, d, </a:t>
            </a:r>
            <a:r>
              <a:rPr lang="en-US" sz="1400" dirty="0" err="1" smtClean="0"/>
              <a:t>hdasdom</a:t>
            </a:r>
            <a:r>
              <a:rPr lang="en-US" sz="1400" dirty="0" smtClean="0"/>
              <a:t>, N , G e dg </a:t>
            </a:r>
            <a:endParaRPr lang="en-US" sz="1400" dirty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019247" y="1558189"/>
            <a:ext cx="0" cy="69837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0" idx="2"/>
            <a:endCxn id="73" idx="2"/>
          </p:cNvCxnSpPr>
          <p:nvPr/>
        </p:nvCxnSpPr>
        <p:spPr>
          <a:xfrm rot="5400000" flipH="1" flipV="1">
            <a:off x="5377031" y="93516"/>
            <a:ext cx="1758431" cy="4168093"/>
          </a:xfrm>
          <a:prstGeom prst="bentConnector3">
            <a:avLst>
              <a:gd name="adj1" fmla="val -13000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070832" y="4768817"/>
            <a:ext cx="483297" cy="15552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152000" y="6055254"/>
            <a:ext cx="6059486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trees_ha_df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trees_ha_df</a:t>
            </a:r>
            <a:endParaRPr lang="en-US" b="1" dirty="0" smtClean="0"/>
          </a:p>
          <a:p>
            <a:r>
              <a:rPr lang="en-US" sz="1400" dirty="0" err="1"/>
              <a:t>ID_par</a:t>
            </a:r>
            <a:r>
              <a:rPr lang="en-US" sz="1400" dirty="0"/>
              <a:t>, </a:t>
            </a:r>
            <a:r>
              <a:rPr lang="en-US" sz="1400" dirty="0" err="1"/>
              <a:t>Aplot</a:t>
            </a:r>
            <a:r>
              <a:rPr lang="en-US" sz="1400" dirty="0"/>
              <a:t>, </a:t>
            </a:r>
            <a:r>
              <a:rPr lang="en-US" sz="1400" dirty="0" err="1"/>
              <a:t>ID_arv</a:t>
            </a:r>
            <a:r>
              <a:rPr lang="en-US" sz="1400" dirty="0"/>
              <a:t>, </a:t>
            </a:r>
            <a:r>
              <a:rPr lang="en-US" sz="1400" dirty="0" err="1"/>
              <a:t>ID_vara</a:t>
            </a:r>
            <a:r>
              <a:rPr lang="en-US" sz="1400" dirty="0"/>
              <a:t>, d, </a:t>
            </a:r>
            <a:r>
              <a:rPr lang="en-US" sz="1400" dirty="0" err="1" smtClean="0"/>
              <a:t>hfinal</a:t>
            </a:r>
            <a:r>
              <a:rPr lang="en-US" sz="1400" dirty="0" smtClean="0"/>
              <a:t>, </a:t>
            </a:r>
            <a:r>
              <a:rPr lang="en-US" sz="1400" dirty="0"/>
              <a:t>N , G, dg </a:t>
            </a:r>
            <a:r>
              <a:rPr lang="en-US" sz="1400" dirty="0" err="1"/>
              <a:t>hdom</a:t>
            </a:r>
            <a:r>
              <a:rPr lang="en-US" sz="1400" dirty="0"/>
              <a:t>, </a:t>
            </a:r>
            <a:r>
              <a:rPr lang="en-US" sz="1400" dirty="0" err="1"/>
              <a:t>ddom</a:t>
            </a:r>
            <a:r>
              <a:rPr lang="en-US" sz="1400" dirty="0"/>
              <a:t>, </a:t>
            </a:r>
            <a:r>
              <a:rPr lang="en-US" sz="1400" dirty="0" err="1" smtClean="0"/>
              <a:t>dgdom</a:t>
            </a:r>
            <a:endParaRPr lang="en-US" sz="1400" dirty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55" name="Elbow Connector 54"/>
          <p:cNvCxnSpPr>
            <a:stCxn id="34" idx="3"/>
          </p:cNvCxnSpPr>
          <p:nvPr/>
        </p:nvCxnSpPr>
        <p:spPr>
          <a:xfrm>
            <a:off x="9913149" y="5573619"/>
            <a:ext cx="934630" cy="400109"/>
          </a:xfrm>
          <a:prstGeom prst="bentConnector3">
            <a:avLst>
              <a:gd name="adj1" fmla="val 101492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smtClean="0">
                <a:solidFill>
                  <a:srgbClr val="4BACC6"/>
                </a:solidFill>
              </a:rPr>
              <a:t>Junta </a:t>
            </a:r>
            <a:r>
              <a:rPr lang="en-US" sz="2400" kern="0" dirty="0" err="1" smtClean="0">
                <a:solidFill>
                  <a:srgbClr val="4BACC6"/>
                </a:solidFill>
              </a:rPr>
              <a:t>os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cálculos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por</a:t>
            </a:r>
            <a:r>
              <a:rPr lang="en-US" sz="2400" kern="0" dirty="0" smtClean="0">
                <a:solidFill>
                  <a:srgbClr val="4BACC6"/>
                </a:solidFill>
              </a:rPr>
              <a:t> ha </a:t>
            </a:r>
            <a:r>
              <a:rPr lang="en-US" sz="2400" kern="0" dirty="0" err="1" smtClean="0">
                <a:solidFill>
                  <a:srgbClr val="4BACC6"/>
                </a:solidFill>
              </a:rPr>
              <a:t>na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DataFrame</a:t>
            </a:r>
            <a:r>
              <a:rPr lang="en-US" sz="2400" kern="0" dirty="0" smtClean="0">
                <a:solidFill>
                  <a:srgbClr val="4BACC6"/>
                </a:solidFill>
              </a:rPr>
              <a:t> da </a:t>
            </a:r>
            <a:r>
              <a:rPr lang="en-US" sz="2400" kern="0" dirty="0" err="1" smtClean="0">
                <a:solidFill>
                  <a:srgbClr val="4BACC6"/>
                </a:solidFill>
              </a:rPr>
              <a:t>arv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818" y="435593"/>
            <a:ext cx="4444181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trees_ha_df.merge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plots_ha_df</a:t>
            </a:r>
            <a:r>
              <a:rPr lang="en-US" sz="1000" i="1" dirty="0">
                <a:solidFill>
                  <a:srgbClr val="0000FF"/>
                </a:solidFill>
              </a:rPr>
              <a:t>, </a:t>
            </a:r>
            <a:r>
              <a:rPr lang="en-US" sz="1000" i="1" dirty="0" err="1">
                <a:solidFill>
                  <a:srgbClr val="0000FF"/>
                </a:solidFill>
              </a:rPr>
              <a:t>left_on</a:t>
            </a:r>
            <a:r>
              <a:rPr lang="en-US" sz="1000" i="1" dirty="0">
                <a:solidFill>
                  <a:srgbClr val="0000FF"/>
                </a:solidFill>
              </a:rPr>
              <a:t>='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', </a:t>
            </a:r>
            <a:r>
              <a:rPr lang="en-US" sz="1000" i="1" dirty="0" err="1">
                <a:solidFill>
                  <a:srgbClr val="0000FF"/>
                </a:solidFill>
              </a:rPr>
              <a:t>right_on</a:t>
            </a:r>
            <a:r>
              <a:rPr lang="en-US" sz="1000" i="1" dirty="0">
                <a:solidFill>
                  <a:srgbClr val="0000FF"/>
                </a:solidFill>
              </a:rPr>
              <a:t>='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 smtClean="0">
                <a:solidFill>
                  <a:srgbClr val="0000FF"/>
                </a:solidFill>
              </a:rPr>
              <a:t>')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 smtClean="0">
                <a:solidFill>
                  <a:srgbClr val="0000FF"/>
                </a:solidFill>
              </a:rPr>
              <a:t>trees_ha_df</a:t>
            </a:r>
            <a:r>
              <a:rPr lang="en-US" sz="1000" i="1" dirty="0" smtClean="0">
                <a:solidFill>
                  <a:srgbClr val="0000FF"/>
                </a:solidFill>
              </a:rPr>
              <a:t> </a:t>
            </a:r>
            <a:r>
              <a:rPr lang="en-US" sz="1000" i="1" dirty="0">
                <a:solidFill>
                  <a:srgbClr val="0000FF"/>
                </a:solidFill>
              </a:rPr>
              <a:t>= </a:t>
            </a:r>
            <a:r>
              <a:rPr lang="en-US" sz="1000" i="1" dirty="0" err="1">
                <a:solidFill>
                  <a:srgbClr val="0000FF"/>
                </a:solidFill>
              </a:rPr>
              <a:t>trees_ha_df.merge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, </a:t>
            </a:r>
            <a:r>
              <a:rPr lang="en-US" sz="1000" i="1" dirty="0" err="1">
                <a:solidFill>
                  <a:srgbClr val="0000FF"/>
                </a:solidFill>
              </a:rPr>
              <a:t>left_on</a:t>
            </a:r>
            <a:r>
              <a:rPr lang="en-US" sz="1000" i="1" dirty="0">
                <a:solidFill>
                  <a:srgbClr val="0000FF"/>
                </a:solidFill>
              </a:rPr>
              <a:t>='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', </a:t>
            </a:r>
            <a:r>
              <a:rPr lang="en-US" sz="1000" i="1" dirty="0" err="1">
                <a:solidFill>
                  <a:srgbClr val="0000FF"/>
                </a:solidFill>
              </a:rPr>
              <a:t>right_on</a:t>
            </a:r>
            <a:r>
              <a:rPr lang="en-US" sz="1000" i="1" dirty="0">
                <a:solidFill>
                  <a:srgbClr val="0000FF"/>
                </a:solidFill>
              </a:rPr>
              <a:t>='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 smtClean="0">
                <a:solidFill>
                  <a:srgbClr val="0000FF"/>
                </a:solidFill>
              </a:rPr>
              <a:t>')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3058" y="1876207"/>
            <a:ext cx="3522574" cy="39087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à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árvores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ha 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trees_ha_df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juntar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N, o G e o dg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provenientes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plots_ha_df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com 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variáveis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árvore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Vamos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à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das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árvores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por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ha 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trees_ha_df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juntar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calculos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dominantes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dgdom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provenientes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means_df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 as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variáveis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árvore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smtClean="0">
                <a:solidFill>
                  <a:srgbClr val="4BACC6"/>
                </a:solidFill>
              </a:rPr>
              <a:t>Junta </a:t>
            </a:r>
            <a:r>
              <a:rPr lang="en-US" sz="2400" kern="0" dirty="0" err="1" smtClean="0">
                <a:solidFill>
                  <a:srgbClr val="4BACC6"/>
                </a:solidFill>
              </a:rPr>
              <a:t>os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cálculos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por</a:t>
            </a:r>
            <a:r>
              <a:rPr lang="en-US" sz="2400" kern="0" dirty="0" smtClean="0">
                <a:solidFill>
                  <a:srgbClr val="4BACC6"/>
                </a:solidFill>
              </a:rPr>
              <a:t> ha </a:t>
            </a:r>
            <a:r>
              <a:rPr lang="en-US" sz="2400" kern="0" dirty="0" err="1" smtClean="0">
                <a:solidFill>
                  <a:srgbClr val="4BACC6"/>
                </a:solidFill>
              </a:rPr>
              <a:t>na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DataFrame</a:t>
            </a:r>
            <a:r>
              <a:rPr lang="en-US" sz="2400" kern="0" dirty="0" smtClean="0">
                <a:solidFill>
                  <a:srgbClr val="4BACC6"/>
                </a:solidFill>
              </a:rPr>
              <a:t> da </a:t>
            </a:r>
            <a:r>
              <a:rPr lang="en-US" sz="2400" kern="0" dirty="0" err="1" smtClean="0">
                <a:solidFill>
                  <a:srgbClr val="4BACC6"/>
                </a:solidFill>
              </a:rPr>
              <a:t>arv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1000" y="435593"/>
            <a:ext cx="9001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column_hfinal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cp.f_hfinal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['</a:t>
            </a:r>
            <a:r>
              <a:rPr lang="en-US" sz="1000" i="1" dirty="0" err="1">
                <a:solidFill>
                  <a:srgbClr val="0000FF"/>
                </a:solidFill>
              </a:rPr>
              <a:t>hdom</a:t>
            </a:r>
            <a:r>
              <a:rPr lang="en-US" sz="1000" i="1" dirty="0">
                <a:solidFill>
                  <a:srgbClr val="0000FF"/>
                </a:solidFill>
              </a:rPr>
              <a:t>'],</a:t>
            </a:r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['N'],</a:t>
            </a:r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['dg'],</a:t>
            </a:r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['d'],</a:t>
            </a:r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['</a:t>
            </a:r>
            <a:r>
              <a:rPr lang="en-US" sz="1000" i="1" dirty="0" err="1">
                <a:solidFill>
                  <a:srgbClr val="0000FF"/>
                </a:solidFill>
              </a:rPr>
              <a:t>ddom</a:t>
            </a:r>
            <a:r>
              <a:rPr lang="en-US" sz="1000" i="1" dirty="0">
                <a:solidFill>
                  <a:srgbClr val="0000FF"/>
                </a:solidFill>
              </a:rPr>
              <a:t>'],</a:t>
            </a:r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['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']) </a:t>
            </a:r>
            <a:endParaRPr lang="en-US" sz="1000" i="1" dirty="0" smtClean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 smtClean="0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['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'] = </a:t>
            </a:r>
            <a:r>
              <a:rPr lang="en-US" sz="1000" i="1" dirty="0" err="1">
                <a:solidFill>
                  <a:srgbClr val="0000FF"/>
                </a:solidFill>
              </a:rPr>
              <a:t>column_hfinal</a:t>
            </a:r>
            <a:r>
              <a:rPr lang="en-US" sz="1000" i="1" dirty="0">
                <a:solidFill>
                  <a:srgbClr val="0000FF"/>
                </a:solidFill>
              </a:rPr>
              <a:t> #replace dominants heights with estimated </a:t>
            </a:r>
            <a:r>
              <a:rPr lang="en-US" sz="1000" i="1" dirty="0" smtClean="0">
                <a:solidFill>
                  <a:srgbClr val="0000FF"/>
                </a:solidFill>
              </a:rPr>
              <a:t>values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trees_ha_df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trees_ha_df.rename</a:t>
            </a:r>
            <a:r>
              <a:rPr lang="en-US" sz="1000" i="1" dirty="0">
                <a:solidFill>
                  <a:srgbClr val="0000FF"/>
                </a:solidFill>
              </a:rPr>
              <a:t>(columns={"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": "</a:t>
            </a:r>
            <a:r>
              <a:rPr lang="en-US" sz="1000" i="1" dirty="0" err="1">
                <a:solidFill>
                  <a:srgbClr val="0000FF"/>
                </a:solidFill>
              </a:rPr>
              <a:t>hfinal</a:t>
            </a:r>
            <a:r>
              <a:rPr lang="en-US" sz="1000" i="1" dirty="0">
                <a:solidFill>
                  <a:srgbClr val="0000FF"/>
                </a:solidFill>
              </a:rPr>
              <a:t>"}) #rename column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1500" y="1859428"/>
            <a:ext cx="4000500" cy="50167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calcular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hfinal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usando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equação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criada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no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capsulas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integra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IF que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diz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: se ha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altura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medida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fica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com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esta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senão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aplica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hipsométrica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criamos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column_hfinal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Vamos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à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das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árvores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por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ha 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trees_ha_df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 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substituimos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valores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hadasdom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pelos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do 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hfinal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seguida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mudo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nome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para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hfinal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Alternativamente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podemos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criar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uma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nova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trees_ha_df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[‘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hfinal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’] =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column_hfinal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51558" y="435593"/>
            <a:ext cx="4740442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print('##### Q1_Dominantes with </a:t>
            </a:r>
            <a:r>
              <a:rPr lang="en-US" sz="1000" i="1" dirty="0" err="1">
                <a:solidFill>
                  <a:srgbClr val="0000FF"/>
                </a:solidFill>
              </a:rPr>
              <a:t>ddom</a:t>
            </a:r>
            <a:r>
              <a:rPr lang="en-US" sz="1000" i="1" dirty="0">
                <a:solidFill>
                  <a:srgbClr val="0000FF"/>
                </a:solidFill>
              </a:rPr>
              <a:t>  &amp; 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>
                <a:solidFill>
                  <a:srgbClr val="0000FF"/>
                </a:solidFill>
              </a:rPr>
              <a:t> #####')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dominant_df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[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['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'] &gt; 0] #select subset of data =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 rows of dominant trees into </a:t>
            </a:r>
            <a:r>
              <a:rPr lang="en-US" sz="1000" i="1" dirty="0" err="1">
                <a:solidFill>
                  <a:srgbClr val="0000FF"/>
                </a:solidFill>
              </a:rPr>
              <a:t>dominant_df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</a:p>
          <a:p>
            <a:r>
              <a:rPr lang="en-US" sz="1000" i="1" dirty="0" err="1" smtClean="0">
                <a:solidFill>
                  <a:srgbClr val="0000FF"/>
                </a:solidFill>
              </a:rPr>
              <a:t>doms_df</a:t>
            </a:r>
            <a:r>
              <a:rPr lang="en-US" sz="1000" i="1" dirty="0" smtClean="0">
                <a:solidFill>
                  <a:srgbClr val="0000FF"/>
                </a:solidFill>
              </a:rPr>
              <a:t> </a:t>
            </a:r>
            <a:r>
              <a:rPr lang="en-US" sz="1000" i="1" dirty="0">
                <a:solidFill>
                  <a:srgbClr val="0000FF"/>
                </a:solidFill>
              </a:rPr>
              <a:t>= </a:t>
            </a:r>
            <a:r>
              <a:rPr lang="en-US" sz="1000" i="1" dirty="0" err="1">
                <a:solidFill>
                  <a:srgbClr val="0000FF"/>
                </a:solidFill>
              </a:rPr>
              <a:t>dominant_df.filter</a:t>
            </a:r>
            <a:r>
              <a:rPr lang="en-US" sz="1000" i="1" dirty="0">
                <a:solidFill>
                  <a:srgbClr val="0000FF"/>
                </a:solidFill>
              </a:rPr>
              <a:t>(items=['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', '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', 'd']) #filter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 columns to </a:t>
            </a:r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endParaRPr lang="en-US" sz="1000" i="1" dirty="0">
              <a:solidFill>
                <a:srgbClr val="0000FF"/>
              </a:solidFill>
            </a:endParaRP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d_column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r>
              <a:rPr lang="en-US" sz="1000" i="1" dirty="0">
                <a:solidFill>
                  <a:srgbClr val="0000FF"/>
                </a:solidFill>
              </a:rPr>
              <a:t>['d'] #get 'd' column  from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new_d_column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d_column.apply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f_squared</a:t>
            </a:r>
            <a:r>
              <a:rPr lang="en-US" sz="1000" i="1" dirty="0">
                <a:solidFill>
                  <a:srgbClr val="0000FF"/>
                </a:solidFill>
              </a:rPr>
              <a:t>) #calculate squared 'd' values (using </a:t>
            </a:r>
            <a:r>
              <a:rPr lang="en-US" sz="1000" i="1" dirty="0" err="1">
                <a:solidFill>
                  <a:srgbClr val="0000FF"/>
                </a:solidFill>
              </a:rPr>
              <a:t>f_squared</a:t>
            </a:r>
            <a:r>
              <a:rPr lang="en-US" sz="1000" i="1" dirty="0">
                <a:solidFill>
                  <a:srgbClr val="0000FF"/>
                </a:solidFill>
              </a:rPr>
              <a:t> function) 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r>
              <a:rPr lang="en-US" sz="1000" i="1" dirty="0">
                <a:solidFill>
                  <a:srgbClr val="0000FF"/>
                </a:solidFill>
              </a:rPr>
              <a:t>['d2'] = </a:t>
            </a:r>
            <a:r>
              <a:rPr lang="en-US" sz="1000" i="1" dirty="0" err="1">
                <a:solidFill>
                  <a:srgbClr val="0000FF"/>
                </a:solidFill>
              </a:rPr>
              <a:t>new_d_column</a:t>
            </a:r>
            <a:r>
              <a:rPr lang="en-US" sz="1000" i="1" dirty="0">
                <a:solidFill>
                  <a:srgbClr val="0000FF"/>
                </a:solidFill>
              </a:rPr>
              <a:t> #add 'd' column with the squared values to </a:t>
            </a:r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endParaRPr lang="en-US" sz="1000" i="1" dirty="0">
              <a:solidFill>
                <a:srgbClr val="0000FF"/>
              </a:solidFill>
            </a:endParaRP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doms_df.groupby</a:t>
            </a:r>
            <a:r>
              <a:rPr lang="en-US" sz="1000" i="1" dirty="0">
                <a:solidFill>
                  <a:srgbClr val="0000FF"/>
                </a:solidFill>
              </a:rPr>
              <a:t>('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').mean() # mean dominant heights (</a:t>
            </a:r>
            <a:r>
              <a:rPr lang="en-US" sz="1000" i="1" dirty="0" err="1">
                <a:solidFill>
                  <a:srgbClr val="0000FF"/>
                </a:solidFill>
              </a:rPr>
              <a:t>hdom</a:t>
            </a:r>
            <a:r>
              <a:rPr lang="en-US" sz="1000" i="1" dirty="0">
                <a:solidFill>
                  <a:srgbClr val="0000FF"/>
                </a:solidFill>
              </a:rPr>
              <a:t>) and mean dominant squared diameters for each plot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means_df.rename</a:t>
            </a:r>
            <a:r>
              <a:rPr lang="en-US" sz="1000" i="1" dirty="0">
                <a:solidFill>
                  <a:srgbClr val="0000FF"/>
                </a:solidFill>
              </a:rPr>
              <a:t>(columns={"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": "</a:t>
            </a:r>
            <a:r>
              <a:rPr lang="en-US" sz="1000" i="1" dirty="0" err="1">
                <a:solidFill>
                  <a:srgbClr val="0000FF"/>
                </a:solidFill>
              </a:rPr>
              <a:t>hdom</a:t>
            </a:r>
            <a:r>
              <a:rPr lang="en-US" sz="1000" i="1" dirty="0">
                <a:solidFill>
                  <a:srgbClr val="0000FF"/>
                </a:solidFill>
              </a:rPr>
              <a:t>", "d": "</a:t>
            </a:r>
            <a:r>
              <a:rPr lang="en-US" sz="1000" i="1" dirty="0" err="1">
                <a:solidFill>
                  <a:srgbClr val="0000FF"/>
                </a:solidFill>
              </a:rPr>
              <a:t>ddom</a:t>
            </a:r>
            <a:r>
              <a:rPr lang="en-US" sz="1000" i="1" dirty="0">
                <a:solidFill>
                  <a:srgbClr val="0000FF"/>
                </a:solidFill>
              </a:rPr>
              <a:t>", "d2": "d2dom"}) #rename 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columns</a:t>
            </a: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d2dom_column = 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['d2dom'] #get 'd2dom' column from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dgdom_column</a:t>
            </a:r>
            <a:r>
              <a:rPr lang="en-US" sz="1000" i="1" dirty="0">
                <a:solidFill>
                  <a:srgbClr val="0000FF"/>
                </a:solidFill>
              </a:rPr>
              <a:t> = d2dom_column.apply(</a:t>
            </a:r>
            <a:r>
              <a:rPr lang="en-US" sz="1000" i="1" dirty="0" err="1">
                <a:solidFill>
                  <a:srgbClr val="0000FF"/>
                </a:solidFill>
              </a:rPr>
              <a:t>f_sqrt</a:t>
            </a:r>
            <a:r>
              <a:rPr lang="en-US" sz="1000" i="1" dirty="0">
                <a:solidFill>
                  <a:srgbClr val="0000FF"/>
                </a:solidFill>
              </a:rPr>
              <a:t>) #calculate square root from column values (using </a:t>
            </a:r>
            <a:r>
              <a:rPr lang="en-US" sz="1000" i="1" dirty="0" err="1">
                <a:solidFill>
                  <a:srgbClr val="0000FF"/>
                </a:solidFill>
              </a:rPr>
              <a:t>f_sqrt</a:t>
            </a:r>
            <a:r>
              <a:rPr lang="en-US" sz="1000" i="1" dirty="0">
                <a:solidFill>
                  <a:srgbClr val="0000FF"/>
                </a:solidFill>
              </a:rPr>
              <a:t> function)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['d2dom'] = </a:t>
            </a:r>
            <a:r>
              <a:rPr lang="en-US" sz="1000" i="1" dirty="0" err="1">
                <a:solidFill>
                  <a:srgbClr val="0000FF"/>
                </a:solidFill>
              </a:rPr>
              <a:t>dgdom_column</a:t>
            </a:r>
            <a:r>
              <a:rPr lang="en-US" sz="1000" i="1" dirty="0">
                <a:solidFill>
                  <a:srgbClr val="0000FF"/>
                </a:solidFill>
              </a:rPr>
              <a:t> #replace 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'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>
                <a:solidFill>
                  <a:srgbClr val="0000FF"/>
                </a:solidFill>
              </a:rPr>
              <a:t>' with final calculations for 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>
                <a:solidFill>
                  <a:srgbClr val="0000FF"/>
                </a:solidFill>
              </a:rPr>
              <a:t> values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means_df.rename</a:t>
            </a:r>
            <a:r>
              <a:rPr lang="en-US" sz="1000" i="1" dirty="0">
                <a:solidFill>
                  <a:srgbClr val="0000FF"/>
                </a:solidFill>
              </a:rPr>
              <a:t>(columns={"d2dom": "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>
                <a:solidFill>
                  <a:srgbClr val="0000FF"/>
                </a:solidFill>
              </a:rPr>
              <a:t>"})</a:t>
            </a: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print('')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Calcula</a:t>
            </a:r>
            <a:r>
              <a:rPr lang="en-US" sz="2400" kern="0" dirty="0" smtClean="0">
                <a:solidFill>
                  <a:srgbClr val="4BACC6"/>
                </a:solidFill>
              </a:rPr>
              <a:t>  </a:t>
            </a:r>
            <a:r>
              <a:rPr lang="en-US" sz="2400" kern="0" dirty="0" err="1" smtClean="0">
                <a:solidFill>
                  <a:srgbClr val="4BACC6"/>
                </a:solidFill>
              </a:rPr>
              <a:t>diametros</a:t>
            </a:r>
            <a:r>
              <a:rPr lang="en-US" sz="2400" kern="0" dirty="0" smtClean="0">
                <a:solidFill>
                  <a:srgbClr val="4BACC6"/>
                </a:solidFill>
              </a:rPr>
              <a:t> e </a:t>
            </a:r>
            <a:r>
              <a:rPr lang="en-US" sz="2400" kern="0" dirty="0" err="1" smtClean="0">
                <a:solidFill>
                  <a:srgbClr val="4BACC6"/>
                </a:solidFill>
              </a:rPr>
              <a:t>altura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dominante</a:t>
            </a:r>
            <a:endParaRPr lang="en-US" sz="2400" kern="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013" y="521268"/>
            <a:ext cx="2850205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t</a:t>
            </a:r>
            <a:r>
              <a:rPr lang="en-US" b="1" dirty="0" err="1" smtClean="0"/>
              <a:t>rees_df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ID_vara</a:t>
            </a:r>
            <a:r>
              <a:rPr lang="en-US" sz="1400" dirty="0"/>
              <a:t>,</a:t>
            </a:r>
            <a:r>
              <a:rPr lang="en-US" sz="1400" dirty="0" smtClean="0"/>
              <a:t> d, </a:t>
            </a:r>
            <a:r>
              <a:rPr lang="en-US" sz="1400" dirty="0" err="1" smtClean="0"/>
              <a:t>hdasdom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867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012" y="1809023"/>
            <a:ext cx="2850205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dominant_df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</a:t>
            </a:r>
            <a:r>
              <a:rPr lang="en-US" sz="1400" dirty="0" err="1" smtClean="0"/>
              <a:t>ID_arv</a:t>
            </a:r>
            <a:r>
              <a:rPr lang="en-US" sz="1400" dirty="0" smtClean="0"/>
              <a:t>, </a:t>
            </a:r>
            <a:r>
              <a:rPr lang="en-US" sz="1400" dirty="0" err="1" smtClean="0"/>
              <a:t>ID_vara</a:t>
            </a:r>
            <a:r>
              <a:rPr lang="en-US" sz="1400" dirty="0" smtClean="0"/>
              <a:t>, d, </a:t>
            </a:r>
            <a:r>
              <a:rPr lang="en-US" sz="1400" dirty="0" err="1" smtClean="0"/>
              <a:t>hdasdom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135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310" y="1809022"/>
            <a:ext cx="1974717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d</a:t>
            </a:r>
            <a:r>
              <a:rPr lang="en-US" b="1" dirty="0" err="1" smtClean="0"/>
              <a:t>oms_df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</a:t>
            </a:r>
            <a:r>
              <a:rPr lang="en-US" sz="1400" dirty="0" err="1" smtClean="0"/>
              <a:t>hdasdom</a:t>
            </a:r>
            <a:r>
              <a:rPr lang="en-US" sz="1400" dirty="0" smtClean="0"/>
              <a:t>, d </a:t>
            </a:r>
          </a:p>
          <a:p>
            <a:pPr algn="r"/>
            <a:r>
              <a:rPr lang="en-US" sz="1400" dirty="0" smtClean="0"/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135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746115" y="1321487"/>
            <a:ext cx="1" cy="48753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 flipV="1">
            <a:off x="3171217" y="2209132"/>
            <a:ext cx="1099093" cy="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51032" y="1812265"/>
            <a:ext cx="1478604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d_column</a:t>
            </a:r>
            <a:endParaRPr lang="en-US" b="1" dirty="0" smtClean="0"/>
          </a:p>
          <a:p>
            <a:r>
              <a:rPr lang="en-US" sz="1400" dirty="0" smtClean="0"/>
              <a:t>d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135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56196" y="1809021"/>
            <a:ext cx="1853119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new_d_column</a:t>
            </a:r>
            <a:endParaRPr lang="en-US" b="1" dirty="0" smtClean="0"/>
          </a:p>
          <a:p>
            <a:r>
              <a:rPr lang="en-US" sz="1400" dirty="0" smtClean="0"/>
              <a:t>d2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135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12300" y="3281752"/>
            <a:ext cx="2347071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doms_df</a:t>
            </a:r>
            <a:endParaRPr lang="en-US" b="1" dirty="0" smtClean="0"/>
          </a:p>
          <a:p>
            <a:r>
              <a:rPr lang="en-US" sz="1400" dirty="0" err="1"/>
              <a:t>ID_par</a:t>
            </a:r>
            <a:r>
              <a:rPr lang="en-US" sz="1400" dirty="0"/>
              <a:t>, </a:t>
            </a:r>
            <a:r>
              <a:rPr lang="en-US" sz="1400" dirty="0" err="1" smtClean="0"/>
              <a:t>hdasdom</a:t>
            </a:r>
            <a:r>
              <a:rPr lang="en-US" sz="1400" dirty="0" smtClean="0"/>
              <a:t>,</a:t>
            </a:r>
            <a:r>
              <a:rPr lang="en-US" sz="1400" dirty="0"/>
              <a:t> d, </a:t>
            </a:r>
            <a:r>
              <a:rPr lang="en-US" sz="1400" dirty="0" smtClean="0"/>
              <a:t>d2</a:t>
            </a:r>
            <a:endParaRPr lang="en-US" sz="1400" dirty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135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38925" y="4694813"/>
            <a:ext cx="2493819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means_df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</a:t>
            </a:r>
            <a:r>
              <a:rPr lang="en-US" sz="1400" dirty="0" err="1" smtClean="0"/>
              <a:t>hdom</a:t>
            </a:r>
            <a:r>
              <a:rPr lang="en-US" sz="1400" dirty="0" smtClean="0"/>
              <a:t>, </a:t>
            </a:r>
            <a:r>
              <a:rPr lang="en-US" sz="1400" dirty="0" err="1" smtClean="0"/>
              <a:t>ddom</a:t>
            </a:r>
            <a:r>
              <a:rPr lang="en-US" sz="1400" dirty="0" smtClean="0"/>
              <a:t>, d2dom</a:t>
            </a:r>
          </a:p>
          <a:p>
            <a:pPr algn="r"/>
            <a:r>
              <a:rPr lang="en-US" sz="1400" dirty="0" smtClean="0"/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27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39" name="Straight Arrow Connector 38"/>
          <p:cNvCxnSpPr>
            <a:stCxn id="17" idx="3"/>
            <a:endCxn id="29" idx="1"/>
          </p:cNvCxnSpPr>
          <p:nvPr/>
        </p:nvCxnSpPr>
        <p:spPr>
          <a:xfrm flipV="1">
            <a:off x="9029636" y="2209131"/>
            <a:ext cx="926560" cy="324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7" idx="2"/>
            <a:endCxn id="29" idx="2"/>
          </p:cNvCxnSpPr>
          <p:nvPr/>
        </p:nvCxnSpPr>
        <p:spPr>
          <a:xfrm rot="5400000" flipH="1" flipV="1">
            <a:off x="8070211" y="-203303"/>
            <a:ext cx="1" cy="5625087"/>
          </a:xfrm>
          <a:prstGeom prst="bentConnector3">
            <a:avLst>
              <a:gd name="adj1" fmla="val -22860000000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32" idx="0"/>
          </p:cNvCxnSpPr>
          <p:nvPr/>
        </p:nvCxnSpPr>
        <p:spPr>
          <a:xfrm>
            <a:off x="7885836" y="2833477"/>
            <a:ext cx="0" cy="44827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2" idx="2"/>
            <a:endCxn id="33" idx="0"/>
          </p:cNvCxnSpPr>
          <p:nvPr/>
        </p:nvCxnSpPr>
        <p:spPr>
          <a:xfrm flipH="1">
            <a:off x="7885835" y="4081971"/>
            <a:ext cx="1" cy="61284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" idx="3"/>
            <a:endCxn id="17" idx="1"/>
          </p:cNvCxnSpPr>
          <p:nvPr/>
        </p:nvCxnSpPr>
        <p:spPr>
          <a:xfrm>
            <a:off x="6245027" y="2209132"/>
            <a:ext cx="1306005" cy="324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0128738" y="4683998"/>
            <a:ext cx="1680577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d2dom_column</a:t>
            </a:r>
          </a:p>
          <a:p>
            <a:r>
              <a:rPr lang="en-US" sz="1400" dirty="0" smtClean="0"/>
              <a:t>d2dom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27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128738" y="6002007"/>
            <a:ext cx="1680577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dgdom_column</a:t>
            </a:r>
            <a:endParaRPr lang="en-US" b="1" dirty="0" smtClean="0"/>
          </a:p>
          <a:p>
            <a:r>
              <a:rPr lang="en-US" sz="1400" dirty="0" smtClean="0"/>
              <a:t>d2dom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27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89" name="Straight Arrow Connector 88"/>
          <p:cNvCxnSpPr>
            <a:stCxn id="86" idx="2"/>
            <a:endCxn id="87" idx="0"/>
          </p:cNvCxnSpPr>
          <p:nvPr/>
        </p:nvCxnSpPr>
        <p:spPr>
          <a:xfrm>
            <a:off x="10969027" y="5484217"/>
            <a:ext cx="0" cy="51779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33" idx="1"/>
            <a:endCxn id="87" idx="1"/>
          </p:cNvCxnSpPr>
          <p:nvPr/>
        </p:nvCxnSpPr>
        <p:spPr>
          <a:xfrm rot="10800000" flipH="1" flipV="1">
            <a:off x="6638924" y="5094923"/>
            <a:ext cx="3489813" cy="1307194"/>
          </a:xfrm>
          <a:prstGeom prst="bentConnector3">
            <a:avLst>
              <a:gd name="adj1" fmla="val -6550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08019" y="5294978"/>
            <a:ext cx="2489706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means_df</a:t>
            </a:r>
            <a:endParaRPr lang="en-US" b="1" dirty="0" smtClean="0"/>
          </a:p>
          <a:p>
            <a:r>
              <a:rPr lang="en-US" sz="1400" dirty="0" err="1" smtClean="0"/>
              <a:t>ID_par</a:t>
            </a:r>
            <a:r>
              <a:rPr lang="en-US" sz="1400" dirty="0" smtClean="0"/>
              <a:t>, </a:t>
            </a:r>
            <a:r>
              <a:rPr lang="en-US" sz="1400" dirty="0" err="1" smtClean="0"/>
              <a:t>hdom</a:t>
            </a:r>
            <a:r>
              <a:rPr lang="en-US" sz="1400" dirty="0" smtClean="0"/>
              <a:t>, </a:t>
            </a:r>
            <a:r>
              <a:rPr lang="en-US" sz="1400" dirty="0" err="1" smtClean="0"/>
              <a:t>ddom</a:t>
            </a:r>
            <a:r>
              <a:rPr lang="en-US" sz="1400" dirty="0" smtClean="0"/>
              <a:t>, </a:t>
            </a:r>
            <a:r>
              <a:rPr lang="en-US" sz="1400" dirty="0" err="1" smtClean="0"/>
              <a:t>dgdom</a:t>
            </a:r>
            <a:endParaRPr lang="en-US" sz="1400" dirty="0" smtClean="0"/>
          </a:p>
          <a:p>
            <a:pPr algn="r"/>
            <a:r>
              <a:rPr lang="en-US" sz="1400" b="1" dirty="0" smtClean="0">
                <a:solidFill>
                  <a:schemeClr val="accent2"/>
                </a:solidFill>
              </a:rPr>
              <a:t>27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97" name="Straight Arrow Connector 96"/>
          <p:cNvCxnSpPr>
            <a:stCxn id="33" idx="3"/>
            <a:endCxn id="86" idx="1"/>
          </p:cNvCxnSpPr>
          <p:nvPr/>
        </p:nvCxnSpPr>
        <p:spPr>
          <a:xfrm flipV="1">
            <a:off x="9132744" y="5084108"/>
            <a:ext cx="995994" cy="1081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93" idx="3"/>
          </p:cNvCxnSpPr>
          <p:nvPr/>
        </p:nvCxnSpPr>
        <p:spPr>
          <a:xfrm flipH="1">
            <a:off x="2797725" y="5695088"/>
            <a:ext cx="3619482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7909726" y="2853342"/>
            <a:ext cx="1366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doms_df</a:t>
            </a:r>
            <a:r>
              <a:rPr lang="en-US" sz="1200" dirty="0">
                <a:solidFill>
                  <a:srgbClr val="0000FF"/>
                </a:solidFill>
              </a:rPr>
              <a:t>['d2'] = </a:t>
            </a:r>
            <a:r>
              <a:rPr lang="en-US" sz="1200" dirty="0" err="1">
                <a:solidFill>
                  <a:srgbClr val="0000FF"/>
                </a:solidFill>
              </a:rPr>
              <a:t>new_d_column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841116" y="1259325"/>
            <a:ext cx="2147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new_d_column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d_column.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apply</a:t>
            </a:r>
            <a:r>
              <a:rPr lang="en-US" sz="1200" b="1" dirty="0">
                <a:solidFill>
                  <a:srgbClr val="0000FF"/>
                </a:solidFill>
              </a:rPr>
              <a:t>(</a:t>
            </a:r>
            <a:r>
              <a:rPr lang="en-US" sz="1200" b="1" dirty="0" err="1">
                <a:solidFill>
                  <a:schemeClr val="accent6"/>
                </a:solidFill>
              </a:rPr>
              <a:t>f_squared</a:t>
            </a:r>
            <a:r>
              <a:rPr lang="en-US" sz="1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417206" y="1666265"/>
            <a:ext cx="987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d_column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doms_df</a:t>
            </a:r>
            <a:r>
              <a:rPr lang="en-US" sz="1200" dirty="0">
                <a:solidFill>
                  <a:srgbClr val="0000FF"/>
                </a:solidFill>
              </a:rPr>
              <a:t>['d']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702660" y="2594296"/>
            <a:ext cx="3371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doms_df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endParaRPr lang="en-US" sz="1200" dirty="0" smtClean="0">
              <a:solidFill>
                <a:srgbClr val="0000FF"/>
              </a:solidFill>
            </a:endParaRPr>
          </a:p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dominant_df.</a:t>
            </a:r>
            <a:r>
              <a:rPr lang="en-US" sz="1200" b="1" dirty="0" err="1" smtClean="0">
                <a:solidFill>
                  <a:schemeClr val="accent4">
                    <a:lumMod val="75000"/>
                  </a:schemeClr>
                </a:solidFill>
              </a:rPr>
              <a:t>filter</a:t>
            </a:r>
            <a:r>
              <a:rPr lang="en-US" sz="1200" dirty="0" smtClean="0">
                <a:solidFill>
                  <a:srgbClr val="0000FF"/>
                </a:solidFill>
              </a:rPr>
              <a:t>(items</a:t>
            </a:r>
            <a:r>
              <a:rPr lang="en-US" sz="1200" dirty="0">
                <a:solidFill>
                  <a:srgbClr val="0000FF"/>
                </a:solidFill>
              </a:rPr>
              <a:t>=['</a:t>
            </a:r>
            <a:r>
              <a:rPr lang="en-US" sz="1200" dirty="0" err="1">
                <a:solidFill>
                  <a:srgbClr val="0000FF"/>
                </a:solidFill>
              </a:rPr>
              <a:t>ID_par</a:t>
            </a:r>
            <a:r>
              <a:rPr lang="en-US" sz="1200" dirty="0">
                <a:solidFill>
                  <a:srgbClr val="0000FF"/>
                </a:solidFill>
              </a:rPr>
              <a:t>', '</a:t>
            </a:r>
            <a:r>
              <a:rPr lang="en-US" sz="1200" dirty="0" err="1">
                <a:solidFill>
                  <a:srgbClr val="0000FF"/>
                </a:solidFill>
              </a:rPr>
              <a:t>hdasdom</a:t>
            </a:r>
            <a:r>
              <a:rPr lang="en-US" sz="1200" dirty="0">
                <a:solidFill>
                  <a:srgbClr val="0000FF"/>
                </a:solidFill>
              </a:rPr>
              <a:t>', 'd'])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702660" y="1300747"/>
            <a:ext cx="2285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dominant_df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 err="1" smtClean="0">
                <a:solidFill>
                  <a:srgbClr val="0000FF"/>
                </a:solidFill>
              </a:rPr>
              <a:t>trees_df</a:t>
            </a:r>
            <a:r>
              <a:rPr lang="en-US" sz="1200" dirty="0" smtClean="0">
                <a:solidFill>
                  <a:srgbClr val="0000FF"/>
                </a:solidFill>
              </a:rPr>
              <a:t>[</a:t>
            </a:r>
            <a:r>
              <a:rPr lang="en-US" sz="1200" dirty="0" err="1" smtClean="0">
                <a:solidFill>
                  <a:srgbClr val="0000FF"/>
                </a:solidFill>
              </a:rPr>
              <a:t>trees_df</a:t>
            </a:r>
            <a:r>
              <a:rPr lang="en-US" sz="1200" dirty="0">
                <a:solidFill>
                  <a:srgbClr val="0000FF"/>
                </a:solidFill>
              </a:rPr>
              <a:t>['</a:t>
            </a:r>
            <a:r>
              <a:rPr lang="en-US" sz="1200" dirty="0" err="1">
                <a:solidFill>
                  <a:srgbClr val="0000FF"/>
                </a:solidFill>
              </a:rPr>
              <a:t>hdasdom</a:t>
            </a:r>
            <a:r>
              <a:rPr lang="en-US" sz="1200" dirty="0">
                <a:solidFill>
                  <a:srgbClr val="0000FF"/>
                </a:solidFill>
              </a:rPr>
              <a:t>'] &gt; 0]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364389" y="4139298"/>
            <a:ext cx="242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means_df</a:t>
            </a:r>
            <a:r>
              <a:rPr lang="en-US" sz="1200" dirty="0">
                <a:solidFill>
                  <a:srgbClr val="0000FF"/>
                </a:solidFill>
              </a:rPr>
              <a:t> = </a:t>
            </a:r>
            <a:r>
              <a:rPr lang="en-US" sz="1200" dirty="0" err="1">
                <a:solidFill>
                  <a:srgbClr val="0000FF"/>
                </a:solidFill>
              </a:rPr>
              <a:t>doms_df.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groupby</a:t>
            </a:r>
            <a:r>
              <a:rPr lang="en-US" sz="1200" dirty="0">
                <a:solidFill>
                  <a:srgbClr val="0000FF"/>
                </a:solidFill>
              </a:rPr>
              <a:t>('</a:t>
            </a:r>
            <a:r>
              <a:rPr lang="en-US" sz="1200" dirty="0" err="1">
                <a:solidFill>
                  <a:srgbClr val="0000FF"/>
                </a:solidFill>
              </a:rPr>
              <a:t>ID_par</a:t>
            </a:r>
            <a:r>
              <a:rPr lang="en-US" sz="1200" dirty="0">
                <a:solidFill>
                  <a:srgbClr val="0000FF"/>
                </a:solidFill>
              </a:rPr>
              <a:t>').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mean</a:t>
            </a:r>
            <a:r>
              <a:rPr lang="en-US" sz="1200" dirty="0">
                <a:solidFill>
                  <a:srgbClr val="0000FF"/>
                </a:solidFill>
              </a:rPr>
              <a:t>() 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033177" y="4204668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d2dom_column </a:t>
            </a:r>
            <a:r>
              <a:rPr lang="en-US" sz="1200" dirty="0" smtClean="0">
                <a:solidFill>
                  <a:srgbClr val="0000FF"/>
                </a:solidFill>
              </a:rPr>
              <a:t>=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>
                <a:solidFill>
                  <a:srgbClr val="0000FF"/>
                </a:solidFill>
              </a:rPr>
              <a:t>means_df</a:t>
            </a:r>
            <a:r>
              <a:rPr lang="en-US" sz="1200" dirty="0">
                <a:solidFill>
                  <a:srgbClr val="0000FF"/>
                </a:solidFill>
              </a:rPr>
              <a:t>['d2dom']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8923406" y="5501569"/>
            <a:ext cx="2065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dgdom_column</a:t>
            </a:r>
            <a:r>
              <a:rPr lang="en-US" sz="1200" dirty="0">
                <a:solidFill>
                  <a:srgbClr val="0000FF"/>
                </a:solidFill>
              </a:rPr>
              <a:t> = d2dom_column.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apply</a:t>
            </a:r>
            <a:r>
              <a:rPr lang="en-US" sz="1200" dirty="0">
                <a:solidFill>
                  <a:srgbClr val="0000FF"/>
                </a:solidFill>
              </a:rPr>
              <a:t>(</a:t>
            </a:r>
            <a:r>
              <a:rPr lang="en-US" sz="1200" b="1" dirty="0" err="1">
                <a:solidFill>
                  <a:schemeClr val="accent6"/>
                </a:solidFill>
              </a:rPr>
              <a:t>f_sqrt</a:t>
            </a:r>
            <a:r>
              <a:rPr lang="en-US" sz="1200" dirty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238743" y="515191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err="1">
                <a:solidFill>
                  <a:srgbClr val="0000FF"/>
                </a:solidFill>
              </a:rPr>
              <a:t>means_df</a:t>
            </a:r>
            <a:r>
              <a:rPr lang="en-US" sz="1200" dirty="0">
                <a:solidFill>
                  <a:srgbClr val="0000FF"/>
                </a:solidFill>
              </a:rPr>
              <a:t>['d2dom'] = </a:t>
            </a:r>
            <a:endParaRPr lang="en-US" sz="1200" dirty="0" smtClean="0">
              <a:solidFill>
                <a:srgbClr val="0000FF"/>
              </a:solidFill>
            </a:endParaRPr>
          </a:p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dgdom_column</a:t>
            </a:r>
            <a:endParaRPr lang="en-US" sz="1200" dirty="0" smtClean="0">
              <a:solidFill>
                <a:srgbClr val="0000FF"/>
              </a:solidFill>
            </a:endParaRPr>
          </a:p>
          <a:p>
            <a:pPr algn="r"/>
            <a:r>
              <a:rPr lang="en-US" sz="1200" dirty="0" smtClean="0">
                <a:solidFill>
                  <a:srgbClr val="0000FF"/>
                </a:solidFill>
              </a:rPr>
              <a:t> </a:t>
            </a:r>
          </a:p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means_df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= </a:t>
            </a:r>
            <a:endParaRPr lang="en-US" sz="1200" dirty="0" smtClean="0">
              <a:solidFill>
                <a:srgbClr val="0000FF"/>
              </a:solidFill>
            </a:endParaRPr>
          </a:p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means_df.</a:t>
            </a:r>
            <a:r>
              <a:rPr lang="en-US" sz="1200" b="1" dirty="0" err="1" smtClean="0">
                <a:solidFill>
                  <a:schemeClr val="accent4">
                    <a:lumMod val="75000"/>
                  </a:schemeClr>
                </a:solidFill>
              </a:rPr>
              <a:t>rename</a:t>
            </a:r>
            <a:r>
              <a:rPr lang="en-US" sz="1200" dirty="0" smtClean="0">
                <a:solidFill>
                  <a:srgbClr val="0000FF"/>
                </a:solidFill>
              </a:rPr>
              <a:t>(columns</a:t>
            </a:r>
            <a:r>
              <a:rPr lang="en-US" sz="1200" dirty="0">
                <a:solidFill>
                  <a:srgbClr val="0000FF"/>
                </a:solidFill>
              </a:rPr>
              <a:t>={"d2dom": "</a:t>
            </a:r>
            <a:r>
              <a:rPr lang="en-US" sz="1200" dirty="0" err="1">
                <a:solidFill>
                  <a:srgbClr val="0000FF"/>
                </a:solidFill>
              </a:rPr>
              <a:t>dgdom</a:t>
            </a:r>
            <a:r>
              <a:rPr lang="en-US" sz="1200" dirty="0">
                <a:solidFill>
                  <a:srgbClr val="0000FF"/>
                </a:solidFill>
              </a:rPr>
              <a:t>"})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65591" y="26904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0231578" y="369824"/>
            <a:ext cx="1794293" cy="769441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</a:rPr>
              <a:t>capsulas.py</a:t>
            </a: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200" dirty="0" err="1" smtClean="0">
                <a:solidFill>
                  <a:srgbClr val="0000FF"/>
                </a:solidFill>
              </a:rPr>
              <a:t>def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b="1" dirty="0" err="1">
                <a:solidFill>
                  <a:schemeClr val="accent6"/>
                </a:solidFill>
              </a:rPr>
              <a:t>f_squared</a:t>
            </a:r>
            <a:r>
              <a:rPr lang="en-US" sz="1200" dirty="0">
                <a:solidFill>
                  <a:srgbClr val="0000FF"/>
                </a:solidFill>
              </a:rPr>
              <a:t>(x):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return x**</a:t>
            </a:r>
            <a:r>
              <a:rPr lang="en-US" sz="1200" dirty="0" smtClean="0">
                <a:solidFill>
                  <a:srgbClr val="0000FF"/>
                </a:solidFill>
              </a:rPr>
              <a:t>2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0231577" y="3398459"/>
            <a:ext cx="1794293" cy="769441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</a:rPr>
              <a:t>capsulas.py</a:t>
            </a:r>
          </a:p>
          <a:p>
            <a:endParaRPr lang="en-US" sz="800" i="1" dirty="0">
              <a:solidFill>
                <a:srgbClr val="0000FF"/>
              </a:solidFill>
            </a:endParaRPr>
          </a:p>
          <a:p>
            <a:r>
              <a:rPr lang="en-US" sz="1200" dirty="0" err="1" smtClean="0">
                <a:solidFill>
                  <a:srgbClr val="0000FF"/>
                </a:solidFill>
              </a:rPr>
              <a:t>def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b="1" dirty="0" err="1">
                <a:solidFill>
                  <a:schemeClr val="accent6"/>
                </a:solidFill>
              </a:rPr>
              <a:t>f_sqrt</a:t>
            </a:r>
            <a:r>
              <a:rPr lang="en-US" sz="1200" dirty="0">
                <a:solidFill>
                  <a:srgbClr val="0000FF"/>
                </a:solidFill>
              </a:rPr>
              <a:t>(x):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return </a:t>
            </a:r>
            <a:r>
              <a:rPr lang="en-US" sz="1200" b="1" dirty="0" err="1">
                <a:solidFill>
                  <a:srgbClr val="0000FF"/>
                </a:solidFill>
              </a:rPr>
              <a:t>np</a:t>
            </a:r>
            <a:r>
              <a:rPr lang="en-US" sz="1200" dirty="0" err="1">
                <a:solidFill>
                  <a:srgbClr val="0000FF"/>
                </a:solidFill>
              </a:rPr>
              <a:t>.sqrt</a:t>
            </a:r>
            <a:r>
              <a:rPr lang="en-US" sz="1200" dirty="0">
                <a:solidFill>
                  <a:srgbClr val="0000FF"/>
                </a:solidFill>
              </a:rPr>
              <a:t>(x)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9956195" y="4204667"/>
            <a:ext cx="1172529" cy="129493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2" idx="1"/>
          </p:cNvCxnSpPr>
          <p:nvPr/>
        </p:nvCxnSpPr>
        <p:spPr>
          <a:xfrm flipH="1">
            <a:off x="9915050" y="754545"/>
            <a:ext cx="316528" cy="54620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2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477754" y="2274261"/>
            <a:ext cx="5115084" cy="2561271"/>
            <a:chOff x="2477754" y="2274261"/>
            <a:chExt cx="5115084" cy="2561271"/>
          </a:xfrm>
        </p:grpSpPr>
        <p:cxnSp>
          <p:nvCxnSpPr>
            <p:cNvPr id="31" name="Straight Arrow Connector 30"/>
            <p:cNvCxnSpPr>
              <a:stCxn id="5" idx="3"/>
            </p:cNvCxnSpPr>
            <p:nvPr/>
          </p:nvCxnSpPr>
          <p:spPr>
            <a:xfrm flipV="1">
              <a:off x="2477754" y="2287646"/>
              <a:ext cx="5115084" cy="167074"/>
            </a:xfrm>
            <a:prstGeom prst="straightConnector1">
              <a:avLst/>
            </a:prstGeom>
            <a:ln>
              <a:solidFill>
                <a:srgbClr val="BFAF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3"/>
            </p:cNvCxnSpPr>
            <p:nvPr/>
          </p:nvCxnSpPr>
          <p:spPr>
            <a:xfrm flipV="1">
              <a:off x="2477754" y="2274261"/>
              <a:ext cx="5081286" cy="1508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9" idx="3"/>
            </p:cNvCxnSpPr>
            <p:nvPr/>
          </p:nvCxnSpPr>
          <p:spPr>
            <a:xfrm flipV="1">
              <a:off x="2477754" y="2307035"/>
              <a:ext cx="4995942" cy="25284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Criar </a:t>
            </a:r>
            <a:r>
              <a:rPr lang="pt-PT" dirty="0"/>
              <a:t>o nosso próprio package de funções 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35280" y="1716056"/>
            <a:ext cx="2142474" cy="4921465"/>
            <a:chOff x="335280" y="1716056"/>
            <a:chExt cx="2142474" cy="4921465"/>
          </a:xfrm>
        </p:grpSpPr>
        <p:sp>
          <p:nvSpPr>
            <p:cNvPr id="4" name="Rectangle 3"/>
            <p:cNvSpPr/>
            <p:nvPr/>
          </p:nvSpPr>
          <p:spPr>
            <a:xfrm>
              <a:off x="335280" y="1716056"/>
              <a:ext cx="2142474" cy="1477328"/>
            </a:xfrm>
            <a:prstGeom prst="rect">
              <a:avLst/>
            </a:prstGeom>
            <a:solidFill>
              <a:srgbClr val="BFAF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5280" y="1716056"/>
              <a:ext cx="214247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</a:t>
              </a:r>
              <a:r>
                <a:rPr lang="en-US" b="1" dirty="0" smtClean="0">
                  <a:solidFill>
                    <a:schemeClr val="bg1"/>
                  </a:solidFill>
                </a:rPr>
                <a:t>andas as </a:t>
              </a:r>
              <a:r>
                <a:rPr lang="en-US" b="1" dirty="0" err="1" smtClean="0">
                  <a:solidFill>
                    <a:schemeClr val="bg1"/>
                  </a:solidFill>
                </a:rPr>
                <a:t>pd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endParaRPr lang="en-US" sz="800" b="1" dirty="0">
                <a:solidFill>
                  <a:schemeClr val="bg1"/>
                </a:solidFill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apply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mean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Rename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…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5280" y="5437192"/>
              <a:ext cx="2142474" cy="1200329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/>
                <a:t>scipy.stats</a:t>
              </a:r>
              <a:r>
                <a:rPr lang="en-US" b="1" dirty="0"/>
                <a:t> as </a:t>
              </a:r>
              <a:r>
                <a:rPr lang="en-US" b="1" dirty="0" smtClean="0"/>
                <a:t>stats</a:t>
              </a:r>
            </a:p>
            <a:p>
              <a:endParaRPr lang="en-US" b="1" dirty="0"/>
            </a:p>
            <a:p>
              <a:r>
                <a:rPr lang="en-US" sz="1600" dirty="0" err="1" smtClean="0"/>
                <a:t>t.ppf</a:t>
              </a:r>
              <a:r>
                <a:rPr lang="en-US" sz="1600" dirty="0" smtClean="0"/>
                <a:t> (t-student)</a:t>
              </a:r>
            </a:p>
            <a:p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" y="3336026"/>
              <a:ext cx="2142474" cy="8925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math</a:t>
              </a:r>
            </a:p>
            <a:p>
              <a:endParaRPr lang="en-US" b="1" dirty="0" smtClean="0">
                <a:solidFill>
                  <a:schemeClr val="bg1"/>
                </a:solidFill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pi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280" y="4376513"/>
              <a:ext cx="2142474" cy="9180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5280" y="4371220"/>
              <a:ext cx="14513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n</a:t>
              </a:r>
              <a:r>
                <a:rPr lang="en-US" b="1" dirty="0" err="1" smtClean="0">
                  <a:solidFill>
                    <a:schemeClr val="bg1"/>
                  </a:solidFill>
                </a:rPr>
                <a:t>umpy</a:t>
              </a:r>
              <a:r>
                <a:rPr lang="en-US" b="1" dirty="0" smtClean="0">
                  <a:solidFill>
                    <a:schemeClr val="bg1"/>
                  </a:solidFill>
                </a:rPr>
                <a:t> as np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sqrt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669792" y="1716056"/>
            <a:ext cx="2731008" cy="49214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3060" y="1121651"/>
            <a:ext cx="241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Packages para </a:t>
            </a:r>
            <a:r>
              <a:rPr lang="en-US" b="1" i="1" dirty="0" err="1" smtClean="0"/>
              <a:t>instalar</a:t>
            </a:r>
            <a:r>
              <a:rPr lang="en-US" b="1" i="1" dirty="0" smtClean="0"/>
              <a:t>: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69792" y="1121651"/>
            <a:ext cx="257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Nosso</a:t>
            </a:r>
            <a:r>
              <a:rPr lang="en-US" b="1" i="1" dirty="0" smtClean="0"/>
              <a:t> </a:t>
            </a:r>
            <a:r>
              <a:rPr lang="en-US" b="1" i="1" dirty="0" err="1" smtClean="0"/>
              <a:t>programa</a:t>
            </a:r>
            <a:r>
              <a:rPr lang="en-US" b="1" i="1" dirty="0" smtClean="0"/>
              <a:t>: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AmostSimples_EcAlen.py</a:t>
            </a:r>
            <a:endParaRPr lang="en-US" i="1" dirty="0">
              <a:solidFill>
                <a:srgbClr val="0000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77754" y="1716056"/>
            <a:ext cx="3923046" cy="4321301"/>
            <a:chOff x="2477754" y="1716056"/>
            <a:chExt cx="3923046" cy="4321301"/>
          </a:xfrm>
        </p:grpSpPr>
        <p:sp>
          <p:nvSpPr>
            <p:cNvPr id="10" name="TextBox 9"/>
            <p:cNvSpPr txBox="1"/>
            <p:nvPr/>
          </p:nvSpPr>
          <p:spPr>
            <a:xfrm>
              <a:off x="3669792" y="1716056"/>
              <a:ext cx="2731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import </a:t>
              </a:r>
              <a:r>
                <a:rPr lang="en-US" b="1" dirty="0">
                  <a:solidFill>
                    <a:srgbClr val="BFAF4D"/>
                  </a:solidFill>
                </a:rPr>
                <a:t>pandas </a:t>
              </a:r>
              <a:r>
                <a:rPr lang="en-US" b="1" dirty="0">
                  <a:solidFill>
                    <a:schemeClr val="bg1"/>
                  </a:solidFill>
                </a:rPr>
                <a:t>as</a:t>
              </a:r>
              <a:r>
                <a:rPr lang="en-US" b="1" dirty="0">
                  <a:solidFill>
                    <a:srgbClr val="BFAF4D"/>
                  </a:solidFill>
                </a:rPr>
                <a:t> </a:t>
              </a:r>
              <a:r>
                <a:rPr lang="en-US" b="1" dirty="0" err="1">
                  <a:solidFill>
                    <a:srgbClr val="BFAF4D"/>
                  </a:solidFill>
                </a:rPr>
                <a:t>pd</a:t>
              </a:r>
              <a:endParaRPr lang="en-US" b="1" dirty="0">
                <a:solidFill>
                  <a:srgbClr val="BFAF4D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import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numpy</a:t>
              </a:r>
              <a:r>
                <a:rPr 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as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np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import </a:t>
              </a:r>
              <a:r>
                <a:rPr lang="en-US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math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import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accent5"/>
                  </a:solidFill>
                </a:rPr>
                <a:t>scipy.stats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as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 smtClean="0">
                  <a:solidFill>
                    <a:schemeClr val="accent5"/>
                  </a:solidFill>
                </a:rPr>
                <a:t>stats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5" idx="3"/>
              <a:endCxn id="10" idx="1"/>
            </p:cNvCxnSpPr>
            <p:nvPr/>
          </p:nvCxnSpPr>
          <p:spPr>
            <a:xfrm flipV="1">
              <a:off x="2477754" y="2316221"/>
              <a:ext cx="1192038" cy="138499"/>
            </a:xfrm>
            <a:prstGeom prst="straightConnector1">
              <a:avLst/>
            </a:prstGeom>
            <a:ln>
              <a:solidFill>
                <a:srgbClr val="BFAF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3"/>
              <a:endCxn id="10" idx="1"/>
            </p:cNvCxnSpPr>
            <p:nvPr/>
          </p:nvCxnSpPr>
          <p:spPr>
            <a:xfrm flipV="1">
              <a:off x="2477754" y="2316221"/>
              <a:ext cx="1192038" cy="1466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  <a:endCxn id="10" idx="1"/>
            </p:cNvCxnSpPr>
            <p:nvPr/>
          </p:nvCxnSpPr>
          <p:spPr>
            <a:xfrm flipV="1">
              <a:off x="2477754" y="2316221"/>
              <a:ext cx="1192038" cy="25193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3"/>
              <a:endCxn id="10" idx="1"/>
            </p:cNvCxnSpPr>
            <p:nvPr/>
          </p:nvCxnSpPr>
          <p:spPr>
            <a:xfrm flipV="1">
              <a:off x="2477754" y="2316221"/>
              <a:ext cx="1192038" cy="37211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7592838" y="1716056"/>
            <a:ext cx="3774870" cy="5026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import </a:t>
            </a:r>
            <a:r>
              <a:rPr lang="en-US" sz="1600" b="1" dirty="0">
                <a:solidFill>
                  <a:srgbClr val="BFAF4D"/>
                </a:solidFill>
              </a:rPr>
              <a:t>pandas </a:t>
            </a:r>
            <a:r>
              <a:rPr lang="en-US" sz="1600" b="1" dirty="0">
                <a:solidFill>
                  <a:schemeClr val="bg1"/>
                </a:solidFill>
              </a:rPr>
              <a:t>as</a:t>
            </a:r>
            <a:r>
              <a:rPr lang="en-US" sz="1600" b="1" dirty="0">
                <a:solidFill>
                  <a:srgbClr val="BFAF4D"/>
                </a:solidFill>
              </a:rPr>
              <a:t> </a:t>
            </a:r>
            <a:r>
              <a:rPr lang="en-US" sz="1600" b="1" dirty="0" err="1">
                <a:solidFill>
                  <a:srgbClr val="BFAF4D"/>
                </a:solidFill>
              </a:rPr>
              <a:t>pd</a:t>
            </a:r>
            <a:endParaRPr lang="en-US" sz="1600" b="1" dirty="0">
              <a:solidFill>
                <a:srgbClr val="BFAF4D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import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numpy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as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np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import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math</a:t>
            </a:r>
          </a:p>
          <a:p>
            <a:endParaRPr lang="en-US" sz="800" b="1" dirty="0" smtClean="0"/>
          </a:p>
          <a:p>
            <a:r>
              <a:rPr lang="en-US" sz="1600" dirty="0" smtClean="0"/>
              <a:t> - </a:t>
            </a:r>
            <a:r>
              <a:rPr lang="en-US" sz="1600" dirty="0" err="1" smtClean="0"/>
              <a:t>def</a:t>
            </a:r>
            <a:r>
              <a:rPr lang="en-US" sz="1600" dirty="0" smtClean="0"/>
              <a:t> </a:t>
            </a:r>
            <a:r>
              <a:rPr lang="en-US" sz="1600" dirty="0" err="1"/>
              <a:t>f_squared</a:t>
            </a:r>
            <a:r>
              <a:rPr lang="en-US" sz="1600" dirty="0"/>
              <a:t>(x):</a:t>
            </a:r>
          </a:p>
          <a:p>
            <a:r>
              <a:rPr lang="en-US" sz="1600" dirty="0"/>
              <a:t>    return x**2</a:t>
            </a:r>
          </a:p>
          <a:p>
            <a:endParaRPr lang="en-US" sz="800" dirty="0"/>
          </a:p>
          <a:p>
            <a:r>
              <a:rPr lang="en-US" sz="1600" dirty="0" smtClean="0"/>
              <a:t> - </a:t>
            </a:r>
            <a:r>
              <a:rPr lang="en-US" sz="1600" dirty="0" err="1" smtClean="0"/>
              <a:t>def</a:t>
            </a:r>
            <a:r>
              <a:rPr lang="en-US" sz="1600" dirty="0" smtClean="0"/>
              <a:t> </a:t>
            </a:r>
            <a:r>
              <a:rPr lang="en-US" sz="1600" dirty="0" err="1"/>
              <a:t>f_sqrt</a:t>
            </a:r>
            <a:r>
              <a:rPr lang="en-US" sz="1600" dirty="0"/>
              <a:t>(x):</a:t>
            </a:r>
          </a:p>
          <a:p>
            <a:r>
              <a:rPr lang="en-US" sz="1600" dirty="0"/>
              <a:t>    return </a:t>
            </a:r>
            <a:r>
              <a:rPr lang="en-US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np</a:t>
            </a:r>
            <a:r>
              <a:rPr lang="en-US" sz="1600" dirty="0" err="1" smtClean="0"/>
              <a:t>.sqrt</a:t>
            </a:r>
            <a:r>
              <a:rPr lang="en-US" sz="1600" dirty="0" smtClean="0"/>
              <a:t>(x</a:t>
            </a:r>
            <a:r>
              <a:rPr lang="en-US" sz="1600" dirty="0"/>
              <a:t>)</a:t>
            </a:r>
          </a:p>
          <a:p>
            <a:endParaRPr lang="en-US" sz="800" dirty="0"/>
          </a:p>
          <a:p>
            <a:r>
              <a:rPr lang="en-US" sz="1600" dirty="0" smtClean="0"/>
              <a:t> - </a:t>
            </a:r>
            <a:r>
              <a:rPr lang="en-US" sz="1600" dirty="0" err="1" smtClean="0"/>
              <a:t>def</a:t>
            </a:r>
            <a:r>
              <a:rPr lang="en-US" sz="1600" dirty="0" smtClean="0"/>
              <a:t> </a:t>
            </a:r>
            <a:r>
              <a:rPr lang="en-US" sz="1600" dirty="0" err="1"/>
              <a:t>f_exp</a:t>
            </a:r>
            <a:r>
              <a:rPr lang="en-US" sz="1600" dirty="0"/>
              <a:t>(x):</a:t>
            </a:r>
          </a:p>
          <a:p>
            <a:r>
              <a:rPr lang="en-US" sz="1600" dirty="0"/>
              <a:t>    return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math</a:t>
            </a:r>
            <a:r>
              <a:rPr lang="en-US" sz="1600" dirty="0" err="1"/>
              <a:t>.exp</a:t>
            </a:r>
            <a:r>
              <a:rPr lang="en-US" sz="1600" dirty="0"/>
              <a:t>(x)</a:t>
            </a:r>
          </a:p>
          <a:p>
            <a:endParaRPr lang="en-US" sz="800" dirty="0"/>
          </a:p>
          <a:p>
            <a:r>
              <a:rPr lang="en-US" sz="1600" dirty="0" smtClean="0"/>
              <a:t> - </a:t>
            </a:r>
            <a:r>
              <a:rPr lang="en-US" sz="1600" dirty="0" err="1" smtClean="0"/>
              <a:t>def</a:t>
            </a:r>
            <a:r>
              <a:rPr lang="en-US" sz="1600" dirty="0" smtClean="0"/>
              <a:t> </a:t>
            </a:r>
            <a:r>
              <a:rPr lang="en-US" sz="1600" dirty="0" err="1" smtClean="0"/>
              <a:t>f_fha</a:t>
            </a:r>
            <a:r>
              <a:rPr lang="en-US" sz="1600" dirty="0" smtClean="0"/>
              <a:t>(area</a:t>
            </a:r>
            <a:r>
              <a:rPr lang="en-US" sz="1600" dirty="0"/>
              <a:t>):</a:t>
            </a:r>
          </a:p>
          <a:p>
            <a:r>
              <a:rPr lang="en-US" sz="1600" dirty="0"/>
              <a:t>    return </a:t>
            </a:r>
            <a:r>
              <a:rPr lang="en-US" sz="1600" dirty="0" smtClean="0"/>
              <a:t>10000/area</a:t>
            </a:r>
            <a:endParaRPr lang="en-US" sz="1600" dirty="0"/>
          </a:p>
          <a:p>
            <a:endParaRPr lang="en-US" sz="800" dirty="0"/>
          </a:p>
          <a:p>
            <a:r>
              <a:rPr lang="en-US" sz="1600" dirty="0" smtClean="0"/>
              <a:t> - </a:t>
            </a:r>
            <a:r>
              <a:rPr lang="en-US" sz="1600" dirty="0" err="1" smtClean="0"/>
              <a:t>def</a:t>
            </a:r>
            <a:r>
              <a:rPr lang="en-US" sz="1600" dirty="0" smtClean="0"/>
              <a:t> </a:t>
            </a:r>
            <a:r>
              <a:rPr lang="en-US" sz="1600" dirty="0" err="1" smtClean="0"/>
              <a:t>f_ba</a:t>
            </a:r>
            <a:r>
              <a:rPr lang="en-US" sz="1600" dirty="0" smtClean="0"/>
              <a:t>(d):</a:t>
            </a:r>
            <a:endParaRPr lang="en-US" sz="1600" dirty="0"/>
          </a:p>
          <a:p>
            <a:r>
              <a:rPr lang="en-US" sz="1600" b="1" dirty="0"/>
              <a:t>    </a:t>
            </a:r>
            <a:r>
              <a:rPr lang="en-US" sz="1600" dirty="0"/>
              <a:t>return 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math</a:t>
            </a:r>
            <a:r>
              <a:rPr lang="en-US" sz="1600" dirty="0" err="1"/>
              <a:t>.pi</a:t>
            </a:r>
            <a:r>
              <a:rPr lang="en-US" sz="1600" dirty="0"/>
              <a:t> * </a:t>
            </a:r>
            <a:r>
              <a:rPr lang="en-US" sz="1600" dirty="0" smtClean="0"/>
              <a:t>d</a:t>
            </a:r>
            <a:r>
              <a:rPr lang="en-US" sz="1600" dirty="0"/>
              <a:t>**</a:t>
            </a:r>
            <a:r>
              <a:rPr lang="en-US" sz="1600" dirty="0" smtClean="0"/>
              <a:t>2/40000</a:t>
            </a:r>
          </a:p>
          <a:p>
            <a:endParaRPr lang="en-US" sz="800" dirty="0"/>
          </a:p>
          <a:p>
            <a:r>
              <a:rPr lang="en-US" sz="1600" dirty="0" smtClean="0"/>
              <a:t> - </a:t>
            </a:r>
            <a:r>
              <a:rPr lang="en-US" sz="1600" dirty="0" err="1" smtClean="0"/>
              <a:t>def</a:t>
            </a:r>
            <a:r>
              <a:rPr lang="en-US" sz="1600" dirty="0" smtClean="0"/>
              <a:t> </a:t>
            </a:r>
            <a:r>
              <a:rPr lang="en-US" sz="1600" dirty="0" err="1"/>
              <a:t>f_g</a:t>
            </a:r>
            <a:r>
              <a:rPr lang="en-US" sz="1600" dirty="0"/>
              <a:t>(</a:t>
            </a:r>
            <a:r>
              <a:rPr lang="en-US" sz="1600" dirty="0" err="1"/>
              <a:t>d_column</a:t>
            </a:r>
            <a:r>
              <a:rPr lang="en-US" sz="1600" dirty="0"/>
              <a:t>, </a:t>
            </a:r>
            <a:r>
              <a:rPr lang="en-US" sz="1600" dirty="0" err="1"/>
              <a:t>fha_column</a:t>
            </a:r>
            <a:r>
              <a:rPr lang="en-US" sz="1600" dirty="0"/>
              <a:t>):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g_column</a:t>
            </a:r>
            <a:r>
              <a:rPr lang="en-US" sz="1600" dirty="0"/>
              <a:t> = </a:t>
            </a:r>
            <a:r>
              <a:rPr lang="en-US" sz="1600" dirty="0" err="1"/>
              <a:t>d_column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apply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f</a:t>
            </a:r>
            <a:r>
              <a:rPr lang="en-US" sz="1600" dirty="0" err="1"/>
              <a:t>_ba</a:t>
            </a:r>
            <a:r>
              <a:rPr lang="en-US" sz="1600" dirty="0"/>
              <a:t>)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dirty="0" err="1" smtClean="0"/>
              <a:t>g_column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err="1"/>
              <a:t>g_column</a:t>
            </a:r>
            <a:r>
              <a:rPr lang="en-US" sz="1600" dirty="0"/>
              <a:t> * </a:t>
            </a:r>
            <a:r>
              <a:rPr lang="en-US" sz="1600" dirty="0" err="1"/>
              <a:t>fha_column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return  </a:t>
            </a:r>
            <a:r>
              <a:rPr lang="en-US" sz="1600" dirty="0" err="1"/>
              <a:t>g_column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559040" y="1121651"/>
            <a:ext cx="1680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Nosso</a:t>
            </a:r>
            <a:r>
              <a:rPr lang="en-US" b="1" i="1" dirty="0" smtClean="0"/>
              <a:t> package:</a:t>
            </a:r>
          </a:p>
          <a:p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i="1" dirty="0" smtClean="0">
                <a:solidFill>
                  <a:srgbClr val="0000FF"/>
                </a:solidFill>
              </a:rPr>
              <a:t>apsulas.py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69792" y="2805111"/>
            <a:ext cx="27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import </a:t>
            </a:r>
            <a:r>
              <a:rPr lang="en-US" b="1" dirty="0" err="1" smtClean="0">
                <a:solidFill>
                  <a:srgbClr val="92D050"/>
                </a:solidFill>
              </a:rPr>
              <a:t>capsulas</a:t>
            </a:r>
            <a:r>
              <a:rPr lang="en-US" b="1" dirty="0" smtClean="0">
                <a:solidFill>
                  <a:srgbClr val="BFAF4D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as</a:t>
            </a:r>
            <a:r>
              <a:rPr lang="en-US" b="1" dirty="0">
                <a:solidFill>
                  <a:srgbClr val="BFAF4D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cp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42" name="Straight Arrow Connector 41"/>
          <p:cNvCxnSpPr>
            <a:stCxn id="22" idx="1"/>
          </p:cNvCxnSpPr>
          <p:nvPr/>
        </p:nvCxnSpPr>
        <p:spPr>
          <a:xfrm flipH="1" flipV="1">
            <a:off x="5035296" y="3193384"/>
            <a:ext cx="2557542" cy="1035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Seleciona</a:t>
            </a:r>
            <a:r>
              <a:rPr lang="en-US" sz="2400" kern="0" dirty="0" smtClean="0">
                <a:solidFill>
                  <a:srgbClr val="4BACC6"/>
                </a:solidFill>
              </a:rPr>
              <a:t> as </a:t>
            </a:r>
            <a:r>
              <a:rPr lang="en-US" sz="2400" kern="0" dirty="0" err="1" smtClean="0">
                <a:solidFill>
                  <a:srgbClr val="4BACC6"/>
                </a:solidFill>
              </a:rPr>
              <a:t>árvores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dominantes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1558" y="435593"/>
            <a:ext cx="4740442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>
                <a:solidFill>
                  <a:srgbClr val="0000FF"/>
                </a:solidFill>
              </a:rPr>
              <a:t>print('##### Q1_Dominantes with </a:t>
            </a:r>
            <a:r>
              <a:rPr lang="en-US" sz="1000" i="1" dirty="0" err="1">
                <a:solidFill>
                  <a:srgbClr val="0000FF"/>
                </a:solidFill>
              </a:rPr>
              <a:t>ddom</a:t>
            </a:r>
            <a:r>
              <a:rPr lang="en-US" sz="1000" i="1" dirty="0">
                <a:solidFill>
                  <a:srgbClr val="0000FF"/>
                </a:solidFill>
              </a:rPr>
              <a:t>  &amp; </a:t>
            </a:r>
            <a:r>
              <a:rPr lang="en-US" sz="1000" i="1" dirty="0" err="1">
                <a:solidFill>
                  <a:srgbClr val="0000FF"/>
                </a:solidFill>
              </a:rPr>
              <a:t>dgdom</a:t>
            </a:r>
            <a:r>
              <a:rPr lang="en-US" sz="1000" i="1" dirty="0">
                <a:solidFill>
                  <a:srgbClr val="0000FF"/>
                </a:solidFill>
              </a:rPr>
              <a:t> #####')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dominant_df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[</a:t>
            </a:r>
            <a:r>
              <a:rPr lang="en-US" sz="1000" i="1" dirty="0" err="1">
                <a:solidFill>
                  <a:srgbClr val="0000FF"/>
                </a:solidFill>
              </a:rPr>
              <a:t>trees_df</a:t>
            </a:r>
            <a:r>
              <a:rPr lang="en-US" sz="1000" i="1" dirty="0">
                <a:solidFill>
                  <a:srgbClr val="0000FF"/>
                </a:solidFill>
              </a:rPr>
              <a:t>['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'] &gt; 0</a:t>
            </a:r>
            <a:r>
              <a:rPr lang="en-US" sz="1000" i="1" dirty="0" smtClean="0">
                <a:solidFill>
                  <a:srgbClr val="0000FF"/>
                </a:solidFill>
              </a:rPr>
              <a:t>]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dominant_df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1558" y="1878208"/>
            <a:ext cx="4740442" cy="338554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Filtrar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árvores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dominantes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Neste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caso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particular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tinham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sido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medidas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alturas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apenas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para as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árvores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dominantes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pelo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que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filtro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seleciona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[‘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hdasdom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’ &gt;0]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 as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árvores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dominantes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tivessem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codificadas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com 1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numa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cod_dom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código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teria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adaptado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para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[‘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cod_dom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’ =1]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Filtra</a:t>
            </a:r>
            <a:r>
              <a:rPr lang="en-US" sz="2400" kern="0" dirty="0" smtClean="0">
                <a:solidFill>
                  <a:srgbClr val="4BACC6"/>
                </a:solidFill>
              </a:rPr>
              <a:t> as </a:t>
            </a:r>
            <a:r>
              <a:rPr lang="en-US" sz="2400" kern="0" dirty="0" err="1" smtClean="0">
                <a:solidFill>
                  <a:srgbClr val="4BACC6"/>
                </a:solidFill>
              </a:rPr>
              <a:t>colunas</a:t>
            </a:r>
            <a:r>
              <a:rPr lang="en-US" sz="2400" kern="0" dirty="0" smtClean="0">
                <a:solidFill>
                  <a:srgbClr val="4BACC6"/>
                </a:solidFill>
              </a:rPr>
              <a:t> que </a:t>
            </a:r>
            <a:r>
              <a:rPr lang="en-US" sz="2400" kern="0" dirty="0" err="1" smtClean="0">
                <a:solidFill>
                  <a:srgbClr val="4BACC6"/>
                </a:solidFill>
              </a:rPr>
              <a:t>interessam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1558" y="435593"/>
            <a:ext cx="4740442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dominant_df.filter</a:t>
            </a:r>
            <a:r>
              <a:rPr lang="en-US" sz="1000" i="1" dirty="0">
                <a:solidFill>
                  <a:srgbClr val="0000FF"/>
                </a:solidFill>
              </a:rPr>
              <a:t>(items=['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', '</a:t>
            </a:r>
            <a:r>
              <a:rPr lang="en-US" sz="1000" i="1" dirty="0" err="1">
                <a:solidFill>
                  <a:srgbClr val="0000FF"/>
                </a:solidFill>
              </a:rPr>
              <a:t>hdasdom</a:t>
            </a:r>
            <a:r>
              <a:rPr lang="en-US" sz="1000" i="1" dirty="0">
                <a:solidFill>
                  <a:srgbClr val="0000FF"/>
                </a:solidFill>
              </a:rPr>
              <a:t>', 'd']) </a:t>
            </a:r>
            <a:r>
              <a:rPr lang="en-US" sz="1000" i="1" dirty="0" smtClean="0">
                <a:solidFill>
                  <a:srgbClr val="0000FF"/>
                </a:solidFill>
              </a:rPr>
              <a:t>print(</a:t>
            </a:r>
            <a:r>
              <a:rPr lang="en-US" sz="1000" i="1" dirty="0" err="1" smtClean="0">
                <a:solidFill>
                  <a:srgbClr val="0000FF"/>
                </a:solidFill>
              </a:rPr>
              <a:t>dominant_df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 smtClean="0">
                <a:solidFill>
                  <a:srgbClr val="0000FF"/>
                </a:solidFill>
              </a:rPr>
              <a:t>DataFrame</a:t>
            </a:r>
            <a:endParaRPr lang="en-US" sz="1000" i="1" dirty="0" smtClean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print(</a:t>
            </a:r>
            <a:r>
              <a:rPr lang="en-US" sz="1000" i="1" dirty="0" err="1" smtClean="0">
                <a:solidFill>
                  <a:srgbClr val="0000FF"/>
                </a:solidFill>
              </a:rPr>
              <a:t>doms_df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 smtClean="0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1558" y="1878208"/>
            <a:ext cx="4740442" cy="22775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Filtrar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colunas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alturas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 dos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diâmetros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árvores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dominantes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para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poder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no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passo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seguinte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fazer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média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dos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valores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parcela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(antes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ainda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calculamos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dgdom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smtClean="0">
                <a:solidFill>
                  <a:srgbClr val="4BACC6"/>
                </a:solidFill>
              </a:rPr>
              <a:t>Isola o d, </a:t>
            </a:r>
            <a:r>
              <a:rPr lang="en-US" sz="2400" kern="0" dirty="0" err="1" smtClean="0">
                <a:solidFill>
                  <a:srgbClr val="4BACC6"/>
                </a:solidFill>
              </a:rPr>
              <a:t>coloca</a:t>
            </a:r>
            <a:r>
              <a:rPr lang="en-US" sz="2400" kern="0" dirty="0" smtClean="0">
                <a:solidFill>
                  <a:srgbClr val="4BACC6"/>
                </a:solidFill>
              </a:rPr>
              <a:t>-o </a:t>
            </a:r>
            <a:r>
              <a:rPr lang="en-US" sz="2400" kern="0" dirty="0" err="1" smtClean="0">
                <a:solidFill>
                  <a:srgbClr val="4BACC6"/>
                </a:solidFill>
              </a:rPr>
              <a:t>ao</a:t>
            </a:r>
            <a:r>
              <a:rPr lang="en-US" sz="2400" kern="0" dirty="0" smtClean="0">
                <a:solidFill>
                  <a:srgbClr val="4BACC6"/>
                </a:solidFill>
              </a:rPr>
              <a:t> </a:t>
            </a:r>
            <a:r>
              <a:rPr lang="en-US" sz="2400" kern="0" dirty="0" err="1" smtClean="0">
                <a:solidFill>
                  <a:srgbClr val="4BACC6"/>
                </a:solidFill>
              </a:rPr>
              <a:t>quadrado</a:t>
            </a:r>
            <a:r>
              <a:rPr lang="en-US" sz="2400" kern="0" dirty="0" smtClean="0">
                <a:solidFill>
                  <a:srgbClr val="4BACC6"/>
                </a:solidFill>
              </a:rPr>
              <a:t> e </a:t>
            </a:r>
            <a:r>
              <a:rPr lang="en-US" sz="2400" kern="0" dirty="0" err="1" smtClean="0">
                <a:solidFill>
                  <a:srgbClr val="4BACC6"/>
                </a:solidFill>
              </a:rPr>
              <a:t>acrescenta</a:t>
            </a:r>
            <a:r>
              <a:rPr lang="en-US" sz="2400" kern="0" dirty="0" smtClean="0">
                <a:solidFill>
                  <a:srgbClr val="4BACC6"/>
                </a:solidFill>
              </a:rPr>
              <a:t>-o à </a:t>
            </a:r>
            <a:r>
              <a:rPr lang="en-US" sz="2400" kern="0" dirty="0" err="1" smtClean="0">
                <a:solidFill>
                  <a:srgbClr val="4BACC6"/>
                </a:solidFill>
              </a:rPr>
              <a:t>df</a:t>
            </a:r>
            <a:r>
              <a:rPr lang="en-US" sz="2400" kern="0" dirty="0" smtClean="0">
                <a:solidFill>
                  <a:srgbClr val="4BACC6"/>
                </a:solidFill>
              </a:rPr>
              <a:t> anterior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1558" y="435593"/>
            <a:ext cx="4740442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d_column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r>
              <a:rPr lang="en-US" sz="1000" i="1" dirty="0">
                <a:solidFill>
                  <a:srgbClr val="0000FF"/>
                </a:solidFill>
              </a:rPr>
              <a:t>['d'] </a:t>
            </a:r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 smtClean="0">
                <a:solidFill>
                  <a:srgbClr val="0000FF"/>
                </a:solidFill>
              </a:rPr>
              <a:t>new_d_column</a:t>
            </a:r>
            <a:r>
              <a:rPr lang="en-US" sz="1000" i="1" dirty="0" smtClean="0">
                <a:solidFill>
                  <a:srgbClr val="0000FF"/>
                </a:solidFill>
              </a:rPr>
              <a:t> </a:t>
            </a:r>
            <a:r>
              <a:rPr lang="en-US" sz="1000" i="1" dirty="0">
                <a:solidFill>
                  <a:srgbClr val="0000FF"/>
                </a:solidFill>
              </a:rPr>
              <a:t>= </a:t>
            </a:r>
            <a:r>
              <a:rPr lang="en-US" sz="1000" i="1" dirty="0" err="1">
                <a:solidFill>
                  <a:srgbClr val="0000FF"/>
                </a:solidFill>
              </a:rPr>
              <a:t>d_column.apply</a:t>
            </a:r>
            <a:r>
              <a:rPr lang="en-US" sz="1000" i="1" dirty="0">
                <a:solidFill>
                  <a:srgbClr val="0000FF"/>
                </a:solidFill>
              </a:rPr>
              <a:t>(</a:t>
            </a:r>
            <a:r>
              <a:rPr lang="en-US" sz="1000" i="1" dirty="0" err="1">
                <a:solidFill>
                  <a:srgbClr val="0000FF"/>
                </a:solidFill>
              </a:rPr>
              <a:t>cp.f_squared</a:t>
            </a:r>
            <a:r>
              <a:rPr lang="en-US" sz="1000" i="1" dirty="0">
                <a:solidFill>
                  <a:srgbClr val="0000FF"/>
                </a:solidFill>
              </a:rPr>
              <a:t>) </a:t>
            </a:r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 smtClean="0">
                <a:solidFill>
                  <a:srgbClr val="0000FF"/>
                </a:solidFill>
              </a:rPr>
              <a:t>doms_df</a:t>
            </a:r>
            <a:r>
              <a:rPr lang="en-US" sz="1000" i="1" dirty="0">
                <a:solidFill>
                  <a:srgbClr val="0000FF"/>
                </a:solidFill>
              </a:rPr>
              <a:t>['d2'] = </a:t>
            </a:r>
            <a:r>
              <a:rPr lang="en-US" sz="1000" i="1" dirty="0" err="1">
                <a:solidFill>
                  <a:srgbClr val="0000FF"/>
                </a:solidFill>
              </a:rPr>
              <a:t>new_d_column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print(</a:t>
            </a:r>
            <a:r>
              <a:rPr lang="en-US" sz="1000" i="1" dirty="0" err="1">
                <a:solidFill>
                  <a:srgbClr val="0000FF"/>
                </a:solidFill>
              </a:rPr>
              <a:t>doms_df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1477" y="2018885"/>
            <a:ext cx="5650522" cy="39087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Isolamos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numa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nova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‘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d_column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’</a:t>
            </a:r>
          </a:p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Aplicamos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função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f_squared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criamos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no capsulas.py, e que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importar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renomeamos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como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cp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cp.f_square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icamos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com o novo d (que é o d^2)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arrumado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‘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new_d_column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’</a:t>
            </a: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Acrescentamos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coluna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‘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new_d_column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’ à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anterior 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doms_df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 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guardamo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-la com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nome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‘d2’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(antes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ainda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calculamos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dgdom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Faz</a:t>
            </a:r>
            <a:r>
              <a:rPr lang="en-US" sz="2400" kern="0" dirty="0" smtClean="0">
                <a:solidFill>
                  <a:srgbClr val="4BACC6"/>
                </a:solidFill>
              </a:rPr>
              <a:t> a media do </a:t>
            </a:r>
            <a:r>
              <a:rPr lang="en-US" sz="2400" kern="0" dirty="0" err="1" smtClean="0">
                <a:solidFill>
                  <a:srgbClr val="4BACC6"/>
                </a:solidFill>
              </a:rPr>
              <a:t>hdasdom</a:t>
            </a:r>
            <a:r>
              <a:rPr lang="en-US" sz="2400" kern="0" dirty="0" smtClean="0">
                <a:solidFill>
                  <a:srgbClr val="4BACC6"/>
                </a:solidFill>
              </a:rPr>
              <a:t>, d, e d2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1558" y="435593"/>
            <a:ext cx="4740442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err="1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 = </a:t>
            </a:r>
            <a:r>
              <a:rPr lang="en-US" sz="1000" i="1" dirty="0" err="1">
                <a:solidFill>
                  <a:srgbClr val="0000FF"/>
                </a:solidFill>
              </a:rPr>
              <a:t>doms_df.groupby</a:t>
            </a:r>
            <a:r>
              <a:rPr lang="en-US" sz="1000" i="1" dirty="0">
                <a:solidFill>
                  <a:srgbClr val="0000FF"/>
                </a:solidFill>
              </a:rPr>
              <a:t>('</a:t>
            </a:r>
            <a:r>
              <a:rPr lang="en-US" sz="1000" i="1" dirty="0" err="1">
                <a:solidFill>
                  <a:srgbClr val="0000FF"/>
                </a:solidFill>
              </a:rPr>
              <a:t>ID_par</a:t>
            </a:r>
            <a:r>
              <a:rPr lang="en-US" sz="1000" i="1" dirty="0">
                <a:solidFill>
                  <a:srgbClr val="0000FF"/>
                </a:solidFill>
              </a:rPr>
              <a:t>').mean() </a:t>
            </a:r>
            <a:endParaRPr lang="en-US" sz="1000" i="1" dirty="0" smtClean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print(</a:t>
            </a:r>
            <a:r>
              <a:rPr lang="en-US" sz="1000" i="1" dirty="0" err="1" smtClean="0">
                <a:solidFill>
                  <a:srgbClr val="0000FF"/>
                </a:solidFill>
              </a:rPr>
              <a:t>means_df</a:t>
            </a:r>
            <a:r>
              <a:rPr lang="en-US" sz="1000" i="1" dirty="0">
                <a:solidFill>
                  <a:srgbClr val="0000FF"/>
                </a:solidFill>
              </a:rPr>
              <a:t>) #output </a:t>
            </a:r>
            <a:r>
              <a:rPr lang="en-US" sz="1000" i="1" dirty="0" err="1">
                <a:solidFill>
                  <a:srgbClr val="0000FF"/>
                </a:solidFill>
              </a:rPr>
              <a:t>DataFrame</a:t>
            </a:r>
            <a:endParaRPr lang="en-US" sz="1000" i="1" dirty="0">
              <a:solidFill>
                <a:srgbClr val="0000FF"/>
              </a:solidFill>
            </a:endParaRP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endParaRPr lang="en-US" sz="10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1477" y="2018885"/>
            <a:ext cx="5650522" cy="32316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Explanation box: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agrupar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dados 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groupby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 da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dataframe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doms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_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df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parcela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calculas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valor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médio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todas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variaveis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lá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estão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hdasdom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d e d2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Contudo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agora com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valores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médios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parcela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variáveis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devem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passar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chamar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-se: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 d2dom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falta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renomear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aplicar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raiz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quadrada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d2dom para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termos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dgdom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6431</TotalTime>
  <Words>2641</Words>
  <Application>Microsoft Office PowerPoint</Application>
  <PresentationFormat>Widescreen</PresentationFormat>
  <Paragraphs>510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Trebuchet MS</vt:lpstr>
      <vt:lpstr>Wingdings</vt:lpstr>
      <vt:lpstr>Custom Design</vt:lpstr>
      <vt:lpstr>Office Theme</vt:lpstr>
      <vt:lpstr>Inventário Florestal Tratamento de dados em Phyton</vt:lpstr>
      <vt:lpstr>PowerPoint Presentation</vt:lpstr>
      <vt:lpstr>PowerPoint Presentation</vt:lpstr>
      <vt:lpstr>PowerPoint Presentation</vt:lpstr>
      <vt:lpstr>Criar o nosso próprio package de funções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smb</cp:lastModifiedBy>
  <cp:revision>106</cp:revision>
  <dcterms:created xsi:type="dcterms:W3CDTF">2024-11-21T10:21:39Z</dcterms:created>
  <dcterms:modified xsi:type="dcterms:W3CDTF">2024-11-29T08:11:47Z</dcterms:modified>
</cp:coreProperties>
</file>