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79" r:id="rId3"/>
    <p:sldId id="278" r:id="rId4"/>
    <p:sldId id="291" r:id="rId5"/>
    <p:sldId id="297" r:id="rId6"/>
    <p:sldId id="292" r:id="rId7"/>
    <p:sldId id="293" r:id="rId8"/>
    <p:sldId id="294" r:id="rId9"/>
    <p:sldId id="298" r:id="rId10"/>
    <p:sldId id="301" r:id="rId11"/>
    <p:sldId id="303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D7D31"/>
    <a:srgbClr val="5B9BD5"/>
    <a:srgbClr val="4BACC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1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795" y="8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69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48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938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12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16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945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09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613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083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76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70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082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63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378073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2077217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2156972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2203668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75624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4880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356609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106160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633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90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1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4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3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217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4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592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673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382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68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96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05/12/2024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smtClean="0"/>
              <a:t>Susana Barreiro - 2024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420208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C9367-F95E-45EE-8289-18DBEE21AA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0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504" y="2908928"/>
            <a:ext cx="8296688" cy="1872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err="1" smtClean="0"/>
              <a:t>Inventário</a:t>
            </a:r>
            <a:r>
              <a:rPr lang="en-US" sz="4400" dirty="0" smtClean="0"/>
              <a:t> </a:t>
            </a:r>
            <a:r>
              <a:rPr lang="en-US" sz="4400" dirty="0" err="1" smtClean="0"/>
              <a:t>Florestal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Tratamento</a:t>
            </a:r>
            <a:r>
              <a:rPr lang="en-US" sz="2800" dirty="0" smtClean="0"/>
              <a:t> de dados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smtClean="0"/>
              <a:t>Python</a:t>
            </a:r>
            <a:br>
              <a:rPr lang="en-US" sz="2800" dirty="0" smtClean="0"/>
            </a:br>
            <a:r>
              <a:rPr lang="en-US" sz="2800" b="0" dirty="0" err="1">
                <a:solidFill>
                  <a:schemeClr val="accent5"/>
                </a:solidFill>
              </a:rPr>
              <a:t>Amostragem</a:t>
            </a:r>
            <a:r>
              <a:rPr lang="en-US" sz="2800" b="0" dirty="0">
                <a:solidFill>
                  <a:schemeClr val="accent5"/>
                </a:solidFill>
              </a:rPr>
              <a:t> </a:t>
            </a:r>
            <a:r>
              <a:rPr lang="en-US" sz="2800" b="0" dirty="0" err="1" smtClean="0">
                <a:solidFill>
                  <a:schemeClr val="accent5"/>
                </a:solidFill>
              </a:rPr>
              <a:t>estratificada</a:t>
            </a:r>
            <a:r>
              <a:rPr lang="en-US" sz="2800" b="0" dirty="0" smtClean="0">
                <a:solidFill>
                  <a:schemeClr val="accent5"/>
                </a:solidFill>
              </a:rPr>
              <a:t> </a:t>
            </a:r>
            <a:r>
              <a:rPr lang="en-US" sz="2800" b="0" dirty="0" err="1">
                <a:solidFill>
                  <a:schemeClr val="accent5"/>
                </a:solidFill>
              </a:rPr>
              <a:t>quantitativa</a:t>
            </a:r>
            <a:endParaRPr lang="pt-PT" sz="2800" dirty="0"/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Susana Barreiro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5591" y="26904"/>
            <a:ext cx="180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4716" y="2905547"/>
            <a:ext cx="6289139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ftrees_df</a:t>
            </a:r>
            <a:endParaRPr lang="en-US" b="1" dirty="0" smtClean="0"/>
          </a:p>
          <a:p>
            <a:r>
              <a:rPr lang="en-US" sz="1400" dirty="0" err="1" smtClean="0"/>
              <a:t>ID_parc</a:t>
            </a:r>
            <a:r>
              <a:rPr lang="en-US" sz="1400" dirty="0"/>
              <a:t>, </a:t>
            </a:r>
            <a:r>
              <a:rPr lang="en-US" sz="1400" dirty="0" err="1"/>
              <a:t>areap</a:t>
            </a:r>
            <a:r>
              <a:rPr lang="en-US" sz="1400" dirty="0"/>
              <a:t> , </a:t>
            </a:r>
            <a:r>
              <a:rPr lang="en-US" sz="1400" dirty="0" err="1"/>
              <a:t>TP_parc</a:t>
            </a:r>
            <a:r>
              <a:rPr lang="en-US" sz="1400" dirty="0"/>
              <a:t>, </a:t>
            </a:r>
            <a:r>
              <a:rPr lang="en-US" sz="1400" dirty="0" err="1" smtClean="0"/>
              <a:t>ID_pov</a:t>
            </a:r>
            <a:r>
              <a:rPr lang="en-US" sz="1400" dirty="0" smtClean="0"/>
              <a:t>, </a:t>
            </a:r>
            <a:r>
              <a:rPr lang="en-US" sz="1400" dirty="0" err="1" smtClean="0"/>
              <a:t>ID_arv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ID_vara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especie</a:t>
            </a:r>
            <a:r>
              <a:rPr lang="en-US" sz="1400" dirty="0" smtClean="0"/>
              <a:t>, t, d, h, </a:t>
            </a:r>
            <a:r>
              <a:rPr lang="en-US" sz="1400" dirty="0" err="1" smtClean="0"/>
              <a:t>hbc</a:t>
            </a:r>
            <a:r>
              <a:rPr lang="en-US" sz="1400" dirty="0" smtClean="0"/>
              <a:t>, </a:t>
            </a:r>
            <a:r>
              <a:rPr lang="en-US" sz="1400" dirty="0" err="1" smtClean="0"/>
              <a:t>cod_dom</a:t>
            </a:r>
            <a:r>
              <a:rPr lang="en-US" sz="1400" dirty="0" smtClean="0"/>
              <a:t>, n, g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811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91991" y="4105876"/>
            <a:ext cx="2613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Pb_df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 err="1" smtClean="0">
                <a:solidFill>
                  <a:srgbClr val="0000FF"/>
                </a:solidFill>
              </a:rPr>
              <a:t>ftrees_df</a:t>
            </a:r>
            <a:r>
              <a:rPr lang="en-US" sz="1200" dirty="0">
                <a:solidFill>
                  <a:srgbClr val="0000FF"/>
                </a:solidFill>
              </a:rPr>
              <a:t>[(</a:t>
            </a:r>
            <a:r>
              <a:rPr lang="en-US" sz="1200" dirty="0" err="1">
                <a:solidFill>
                  <a:srgbClr val="0000FF"/>
                </a:solidFill>
              </a:rPr>
              <a:t>ftrees_df</a:t>
            </a:r>
            <a:r>
              <a:rPr lang="en-US" sz="1200" dirty="0">
                <a:solidFill>
                  <a:srgbClr val="0000FF"/>
                </a:solidFill>
              </a:rPr>
              <a:t>['</a:t>
            </a:r>
            <a:r>
              <a:rPr lang="en-US" sz="1200" dirty="0" err="1">
                <a:solidFill>
                  <a:srgbClr val="0000FF"/>
                </a:solidFill>
              </a:rPr>
              <a:t>especie</a:t>
            </a:r>
            <a:r>
              <a:rPr lang="en-US" sz="1200" dirty="0">
                <a:solidFill>
                  <a:srgbClr val="0000FF"/>
                </a:solidFill>
              </a:rPr>
              <a:t>'] == '</a:t>
            </a:r>
            <a:r>
              <a:rPr lang="en-US" sz="1200" dirty="0" err="1">
                <a:solidFill>
                  <a:srgbClr val="0000FF"/>
                </a:solidFill>
              </a:rPr>
              <a:t>Pb</a:t>
            </a:r>
            <a:r>
              <a:rPr lang="en-US" sz="1200" dirty="0">
                <a:solidFill>
                  <a:srgbClr val="0000FF"/>
                </a:solidFill>
              </a:rPr>
              <a:t>')]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561574" y="2007437"/>
            <a:ext cx="268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00FF"/>
                </a:solidFill>
              </a:rPr>
              <a:t>Pm_df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endParaRPr lang="en-US" sz="1200" dirty="0" smtClean="0">
              <a:solidFill>
                <a:srgbClr val="0000FF"/>
              </a:solidFill>
            </a:endParaRPr>
          </a:p>
          <a:p>
            <a:pPr algn="r"/>
            <a:r>
              <a:rPr lang="en-US" sz="1200" dirty="0" err="1" smtClean="0">
                <a:solidFill>
                  <a:srgbClr val="0000FF"/>
                </a:solidFill>
              </a:rPr>
              <a:t>ftrees_df</a:t>
            </a:r>
            <a:r>
              <a:rPr lang="en-US" sz="1200" dirty="0">
                <a:solidFill>
                  <a:srgbClr val="0000FF"/>
                </a:solidFill>
              </a:rPr>
              <a:t>[(</a:t>
            </a:r>
            <a:r>
              <a:rPr lang="en-US" sz="1200" dirty="0" err="1">
                <a:solidFill>
                  <a:srgbClr val="0000FF"/>
                </a:solidFill>
              </a:rPr>
              <a:t>ftrees_df</a:t>
            </a:r>
            <a:r>
              <a:rPr lang="en-US" sz="1200" dirty="0">
                <a:solidFill>
                  <a:srgbClr val="0000FF"/>
                </a:solidFill>
              </a:rPr>
              <a:t>['</a:t>
            </a:r>
            <a:r>
              <a:rPr lang="en-US" sz="1200" dirty="0" err="1">
                <a:solidFill>
                  <a:srgbClr val="0000FF"/>
                </a:solidFill>
              </a:rPr>
              <a:t>especie</a:t>
            </a:r>
            <a:r>
              <a:rPr lang="en-US" sz="1200" dirty="0">
                <a:solidFill>
                  <a:srgbClr val="0000FF"/>
                </a:solidFill>
              </a:rPr>
              <a:t>'] == 'Pm')]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25907" y="4932439"/>
            <a:ext cx="6289139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Pb_df</a:t>
            </a:r>
            <a:endParaRPr lang="en-US" b="1" dirty="0" smtClean="0"/>
          </a:p>
          <a:p>
            <a:r>
              <a:rPr lang="en-US" sz="1400" dirty="0" err="1" smtClean="0"/>
              <a:t>ID_parc</a:t>
            </a:r>
            <a:r>
              <a:rPr lang="en-US" sz="1400" dirty="0"/>
              <a:t>, </a:t>
            </a:r>
            <a:r>
              <a:rPr lang="en-US" sz="1400" dirty="0" err="1"/>
              <a:t>areap</a:t>
            </a:r>
            <a:r>
              <a:rPr lang="en-US" sz="1400" dirty="0"/>
              <a:t> , </a:t>
            </a:r>
            <a:r>
              <a:rPr lang="en-US" sz="1400" dirty="0" err="1"/>
              <a:t>TP_parc</a:t>
            </a:r>
            <a:r>
              <a:rPr lang="en-US" sz="1400" dirty="0"/>
              <a:t>, </a:t>
            </a:r>
            <a:r>
              <a:rPr lang="en-US" sz="1400" dirty="0" err="1" smtClean="0"/>
              <a:t>ID_pov</a:t>
            </a:r>
            <a:r>
              <a:rPr lang="en-US" sz="1400" dirty="0" smtClean="0"/>
              <a:t>, </a:t>
            </a:r>
            <a:r>
              <a:rPr lang="en-US" sz="1400" dirty="0" err="1" smtClean="0"/>
              <a:t>ID_arv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ID_vara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especie</a:t>
            </a:r>
            <a:r>
              <a:rPr lang="en-US" sz="1400" dirty="0" smtClean="0"/>
              <a:t>, t, d, h, </a:t>
            </a:r>
            <a:r>
              <a:rPr lang="en-US" sz="1400" dirty="0" err="1" smtClean="0"/>
              <a:t>hbc</a:t>
            </a:r>
            <a:r>
              <a:rPr lang="en-US" sz="1400" dirty="0" smtClean="0"/>
              <a:t>, </a:t>
            </a:r>
            <a:r>
              <a:rPr lang="en-US" sz="1400" dirty="0" err="1" smtClean="0"/>
              <a:t>cod_dom</a:t>
            </a:r>
            <a:r>
              <a:rPr lang="en-US" sz="1400" dirty="0" smtClean="0"/>
              <a:t>, n, g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625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1" name="Elbow Connector 10"/>
          <p:cNvCxnSpPr>
            <a:stCxn id="46" idx="1"/>
            <a:endCxn id="31" idx="1"/>
          </p:cNvCxnSpPr>
          <p:nvPr/>
        </p:nvCxnSpPr>
        <p:spPr>
          <a:xfrm rot="10800000" flipV="1">
            <a:off x="2725908" y="3305657"/>
            <a:ext cx="98809" cy="2026892"/>
          </a:xfrm>
          <a:prstGeom prst="bentConnector3">
            <a:avLst>
              <a:gd name="adj1" fmla="val 331355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46" idx="3"/>
            <a:endCxn id="44" idx="3"/>
          </p:cNvCxnSpPr>
          <p:nvPr/>
        </p:nvCxnSpPr>
        <p:spPr>
          <a:xfrm flipH="1" flipV="1">
            <a:off x="9113854" y="1275490"/>
            <a:ext cx="1" cy="2030167"/>
          </a:xfrm>
          <a:prstGeom prst="bentConnector3">
            <a:avLst>
              <a:gd name="adj1" fmla="val -22860000000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24715" y="875380"/>
            <a:ext cx="6289139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Pm_df</a:t>
            </a:r>
            <a:endParaRPr lang="en-US" b="1" dirty="0" smtClean="0"/>
          </a:p>
          <a:p>
            <a:r>
              <a:rPr lang="en-US" sz="1400" dirty="0" err="1" smtClean="0"/>
              <a:t>ID_parc</a:t>
            </a:r>
            <a:r>
              <a:rPr lang="en-US" sz="1400" dirty="0"/>
              <a:t>, </a:t>
            </a:r>
            <a:r>
              <a:rPr lang="en-US" sz="1400" dirty="0" err="1"/>
              <a:t>areap</a:t>
            </a:r>
            <a:r>
              <a:rPr lang="en-US" sz="1400" dirty="0"/>
              <a:t> , </a:t>
            </a:r>
            <a:r>
              <a:rPr lang="en-US" sz="1400" dirty="0" err="1"/>
              <a:t>TP_parc</a:t>
            </a:r>
            <a:r>
              <a:rPr lang="en-US" sz="1400" dirty="0"/>
              <a:t>, </a:t>
            </a:r>
            <a:r>
              <a:rPr lang="en-US" sz="1400" dirty="0" err="1" smtClean="0"/>
              <a:t>ID_pov</a:t>
            </a:r>
            <a:r>
              <a:rPr lang="en-US" sz="1400" dirty="0" smtClean="0"/>
              <a:t>, </a:t>
            </a:r>
            <a:r>
              <a:rPr lang="en-US" sz="1400" dirty="0" err="1" smtClean="0"/>
              <a:t>ID_arv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ID_vara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especie</a:t>
            </a:r>
            <a:r>
              <a:rPr lang="en-US" sz="1400" dirty="0" smtClean="0"/>
              <a:t>, t, d, h, </a:t>
            </a:r>
            <a:r>
              <a:rPr lang="en-US" sz="1400" dirty="0" err="1" smtClean="0"/>
              <a:t>hbc</a:t>
            </a:r>
            <a:r>
              <a:rPr lang="en-US" sz="1400" dirty="0" smtClean="0"/>
              <a:t>, </a:t>
            </a:r>
            <a:r>
              <a:rPr lang="en-US" sz="1400" dirty="0" err="1" smtClean="0"/>
              <a:t>cod_dom</a:t>
            </a:r>
            <a:r>
              <a:rPr lang="en-US" sz="1400" dirty="0" smtClean="0"/>
              <a:t>, n, g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186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1" y="412790"/>
            <a:ext cx="6096000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print('##### Trees: plots´ </a:t>
            </a:r>
            <a:r>
              <a:rPr lang="en-US" sz="1000" i="1" dirty="0" err="1">
                <a:solidFill>
                  <a:srgbClr val="0000FF"/>
                </a:solidFill>
              </a:rPr>
              <a:t>Pb</a:t>
            </a:r>
            <a:r>
              <a:rPr lang="en-US" sz="1000" i="1" dirty="0">
                <a:solidFill>
                  <a:srgbClr val="0000FF"/>
                </a:solidFill>
              </a:rPr>
              <a:t> trees #####')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Pb_df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[(</a:t>
            </a:r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['</a:t>
            </a:r>
            <a:r>
              <a:rPr lang="en-US" sz="1000" i="1" dirty="0" err="1">
                <a:solidFill>
                  <a:srgbClr val="0000FF"/>
                </a:solidFill>
              </a:rPr>
              <a:t>especie</a:t>
            </a:r>
            <a:r>
              <a:rPr lang="en-US" sz="1000" i="1" dirty="0">
                <a:solidFill>
                  <a:srgbClr val="0000FF"/>
                </a:solidFill>
              </a:rPr>
              <a:t>'] == '</a:t>
            </a:r>
            <a:r>
              <a:rPr lang="en-US" sz="1000" i="1" dirty="0" err="1">
                <a:solidFill>
                  <a:srgbClr val="0000FF"/>
                </a:solidFill>
              </a:rPr>
              <a:t>Pb</a:t>
            </a:r>
            <a:r>
              <a:rPr lang="en-US" sz="1000" i="1" dirty="0">
                <a:solidFill>
                  <a:srgbClr val="0000FF"/>
                </a:solidFill>
              </a:rPr>
              <a:t>')] #</a:t>
            </a:r>
            <a:r>
              <a:rPr lang="en-US" sz="1000" i="1" dirty="0" err="1">
                <a:solidFill>
                  <a:srgbClr val="0000FF"/>
                </a:solidFill>
              </a:rPr>
              <a:t>Pb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  <a:p>
            <a:endParaRPr lang="en-US" sz="8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</a:t>
            </a:r>
            <a:r>
              <a:rPr lang="en-US" sz="1000" i="1" dirty="0" err="1">
                <a:solidFill>
                  <a:srgbClr val="0000FF"/>
                </a:solidFill>
              </a:rPr>
              <a:t>Pb_df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###############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</a:p>
          <a:p>
            <a:endParaRPr lang="en-US" sz="1000" i="1" dirty="0">
              <a:solidFill>
                <a:srgbClr val="0000FF"/>
              </a:solidFill>
            </a:endParaRP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print('##### Trees: plots´ Pm trees #####')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Pm_df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[(</a:t>
            </a:r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['</a:t>
            </a:r>
            <a:r>
              <a:rPr lang="en-US" sz="1000" i="1" dirty="0" err="1">
                <a:solidFill>
                  <a:srgbClr val="0000FF"/>
                </a:solidFill>
              </a:rPr>
              <a:t>especie</a:t>
            </a:r>
            <a:r>
              <a:rPr lang="en-US" sz="1000" i="1" dirty="0">
                <a:solidFill>
                  <a:srgbClr val="0000FF"/>
                </a:solidFill>
              </a:rPr>
              <a:t>'] == 'Pm')] #Pm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  <a:p>
            <a:endParaRPr lang="en-US" sz="8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</a:t>
            </a:r>
            <a:r>
              <a:rPr lang="en-US" sz="1000" i="1" dirty="0" err="1">
                <a:solidFill>
                  <a:srgbClr val="0000FF"/>
                </a:solidFill>
              </a:rPr>
              <a:t>Pm_df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#print(</a:t>
            </a:r>
            <a:r>
              <a:rPr lang="en-US" sz="1000" i="1" dirty="0" err="1">
                <a:solidFill>
                  <a:srgbClr val="0000FF"/>
                </a:solidFill>
              </a:rPr>
              <a:t>len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Pm_df</a:t>
            </a:r>
            <a:r>
              <a:rPr lang="en-US" sz="1000" i="1" dirty="0">
                <a:solidFill>
                  <a:srgbClr val="0000FF"/>
                </a:solidFill>
              </a:rPr>
              <a:t>))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###############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  <a:endParaRPr lang="en-US" sz="1000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3372" y="2442919"/>
            <a:ext cx="3279112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sz="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Cria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df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só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para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Pb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Cria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uma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só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para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800" strike="sngStrike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91000" y="0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Cria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df</a:t>
            </a:r>
            <a:r>
              <a:rPr lang="en-US" sz="2400" kern="0" dirty="0" smtClean="0">
                <a:solidFill>
                  <a:srgbClr val="4BACC6"/>
                </a:solidFill>
              </a:rPr>
              <a:t> para </a:t>
            </a:r>
            <a:r>
              <a:rPr lang="en-US" sz="2400" kern="0" dirty="0" err="1" smtClean="0">
                <a:solidFill>
                  <a:srgbClr val="4BACC6"/>
                </a:solidFill>
              </a:rPr>
              <a:t>cada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espécies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3785184"/>
            <a:ext cx="12292484" cy="29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5360" y="2514600"/>
            <a:ext cx="964684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en-US" dirty="0" err="1" smtClean="0"/>
              <a:t>Preparação</a:t>
            </a:r>
            <a:r>
              <a:rPr lang="en-US" dirty="0" smtClean="0"/>
              <a:t> dos </a:t>
            </a:r>
            <a:r>
              <a:rPr lang="en-US" dirty="0" err="1" smtClean="0"/>
              <a:t>cálculos</a:t>
            </a:r>
            <a:r>
              <a:rPr lang="en-US" dirty="0" smtClean="0"/>
              <a:t> de </a:t>
            </a:r>
            <a:r>
              <a:rPr lang="en-US" dirty="0" err="1" smtClean="0"/>
              <a:t>inventário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5360" y="3533092"/>
            <a:ext cx="9001000" cy="13405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2400" kern="0" dirty="0" err="1" smtClean="0">
                <a:solidFill>
                  <a:schemeClr val="accent5"/>
                </a:solidFill>
              </a:rPr>
              <a:t>Importação</a:t>
            </a:r>
            <a:r>
              <a:rPr lang="en-US" sz="2400" kern="0" dirty="0" smtClean="0">
                <a:solidFill>
                  <a:schemeClr val="accent5"/>
                </a:solidFill>
              </a:rPr>
              <a:t> de packages</a:t>
            </a:r>
            <a:r>
              <a:rPr lang="en-US" sz="2400" kern="0" dirty="0">
                <a:solidFill>
                  <a:schemeClr val="accent5"/>
                </a:solidFill>
              </a:rPr>
              <a:t> </a:t>
            </a:r>
          </a:p>
          <a:p>
            <a:pPr algn="l"/>
            <a:r>
              <a:rPr lang="en-US" sz="2400" kern="0" dirty="0" err="1" smtClean="0">
                <a:solidFill>
                  <a:schemeClr val="accent5"/>
                </a:solidFill>
              </a:rPr>
              <a:t>Importação</a:t>
            </a:r>
            <a:r>
              <a:rPr lang="en-US" sz="2400" kern="0" dirty="0" smtClean="0">
                <a:solidFill>
                  <a:schemeClr val="accent5"/>
                </a:solidFill>
              </a:rPr>
              <a:t> de dados a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partir</a:t>
            </a:r>
            <a:r>
              <a:rPr lang="en-US" sz="2400" kern="0" dirty="0" smtClean="0">
                <a:solidFill>
                  <a:schemeClr val="accent5"/>
                </a:solidFill>
              </a:rPr>
              <a:t> do ACCESS/EXCEL</a:t>
            </a:r>
          </a:p>
          <a:p>
            <a:pPr algn="l"/>
            <a:r>
              <a:rPr lang="en-US" sz="2400" kern="0" dirty="0" err="1" smtClean="0">
                <a:solidFill>
                  <a:schemeClr val="accent5"/>
                </a:solidFill>
              </a:rPr>
              <a:t>Manipulação</a:t>
            </a:r>
            <a:r>
              <a:rPr lang="en-US" sz="2400" kern="0" dirty="0" smtClean="0">
                <a:solidFill>
                  <a:schemeClr val="accent5"/>
                </a:solidFill>
              </a:rPr>
              <a:t> de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vetores</a:t>
            </a:r>
            <a:r>
              <a:rPr lang="en-US" sz="2400" kern="0" dirty="0" smtClean="0">
                <a:solidFill>
                  <a:schemeClr val="accent5"/>
                </a:solidFill>
              </a:rPr>
              <a:t> para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construção</a:t>
            </a:r>
            <a:r>
              <a:rPr lang="en-US" sz="2400" kern="0" dirty="0" smtClean="0">
                <a:solidFill>
                  <a:schemeClr val="accent5"/>
                </a:solidFill>
              </a:rPr>
              <a:t> de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tabelas</a:t>
            </a:r>
            <a:endParaRPr lang="en-US" sz="2400" kern="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Criar </a:t>
            </a:r>
            <a:r>
              <a:rPr lang="pt-PT" dirty="0" smtClean="0"/>
              <a:t>os nossos próprios packages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3931" y="1716056"/>
            <a:ext cx="3730433" cy="49214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736481" y="1235733"/>
            <a:ext cx="217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Packages </a:t>
            </a:r>
            <a:r>
              <a:rPr lang="en-US" b="1" i="1" dirty="0" err="1" smtClean="0"/>
              <a:t>instalados</a:t>
            </a:r>
            <a:r>
              <a:rPr lang="en-US" b="1" i="1" dirty="0" smtClean="0"/>
              <a:t>: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2969" y="1121651"/>
            <a:ext cx="3113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Nosso</a:t>
            </a:r>
            <a:r>
              <a:rPr lang="en-US" b="1" i="1" dirty="0" smtClean="0"/>
              <a:t> </a:t>
            </a:r>
            <a:r>
              <a:rPr lang="en-US" b="1" i="1" dirty="0" err="1" smtClean="0"/>
              <a:t>programa</a:t>
            </a:r>
            <a:r>
              <a:rPr lang="en-US" b="1" i="1" dirty="0" smtClean="0"/>
              <a:t>: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AmostEstrat_PbPmAmieira.py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9876" y="1716055"/>
            <a:ext cx="4167792" cy="2066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import </a:t>
            </a:r>
            <a:r>
              <a:rPr lang="en-US" sz="1600" b="1" dirty="0">
                <a:solidFill>
                  <a:srgbClr val="BFAF4D"/>
                </a:solidFill>
              </a:rPr>
              <a:t>pandas </a:t>
            </a:r>
            <a:r>
              <a:rPr lang="en-US" sz="1600" b="1" dirty="0">
                <a:solidFill>
                  <a:schemeClr val="bg1"/>
                </a:solidFill>
              </a:rPr>
              <a:t>as</a:t>
            </a:r>
            <a:r>
              <a:rPr lang="en-US" sz="1600" b="1" dirty="0">
                <a:solidFill>
                  <a:srgbClr val="BFAF4D"/>
                </a:solidFill>
              </a:rPr>
              <a:t> </a:t>
            </a:r>
            <a:r>
              <a:rPr lang="en-US" sz="1600" b="1" dirty="0" err="1">
                <a:solidFill>
                  <a:srgbClr val="BFAF4D"/>
                </a:solidFill>
              </a:rPr>
              <a:t>pd</a:t>
            </a:r>
            <a:endParaRPr lang="en-US" sz="1600" b="1" dirty="0">
              <a:solidFill>
                <a:srgbClr val="BFAF4D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import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numpy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as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np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import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math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import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scipy.stats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as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</a:rPr>
              <a:t>stats</a:t>
            </a:r>
          </a:p>
          <a:p>
            <a:endParaRPr lang="en-US" sz="1600" b="1" dirty="0">
              <a:solidFill>
                <a:schemeClr val="accent5"/>
              </a:solidFill>
            </a:endParaRPr>
          </a:p>
          <a:p>
            <a:endParaRPr lang="en-US" sz="1600" b="1" dirty="0">
              <a:solidFill>
                <a:schemeClr val="accent5"/>
              </a:solidFill>
            </a:endParaRPr>
          </a:p>
          <a:p>
            <a:endParaRPr lang="en-US" sz="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800" b="1" dirty="0" smtClean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156078" y="1121651"/>
            <a:ext cx="1863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Nossos</a:t>
            </a:r>
            <a:r>
              <a:rPr lang="en-US" b="1" i="1" dirty="0" smtClean="0"/>
              <a:t> packages:</a:t>
            </a:r>
            <a:endParaRPr lang="en-US" b="1" i="1" dirty="0" smtClean="0"/>
          </a:p>
          <a:p>
            <a:r>
              <a:rPr lang="en-US" i="1" dirty="0" smtClean="0">
                <a:solidFill>
                  <a:srgbClr val="0000FF"/>
                </a:solidFill>
              </a:rPr>
              <a:t>pinhas.py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932" y="1767982"/>
            <a:ext cx="2731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import </a:t>
            </a:r>
            <a:r>
              <a:rPr lang="en-US" b="1" dirty="0" err="1" smtClean="0">
                <a:solidFill>
                  <a:srgbClr val="92D050"/>
                </a:solidFill>
              </a:rPr>
              <a:t>pinhas</a:t>
            </a:r>
            <a:r>
              <a:rPr lang="en-US" b="1" dirty="0" smtClean="0">
                <a:solidFill>
                  <a:srgbClr val="BFAF4D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as</a:t>
            </a:r>
            <a:r>
              <a:rPr lang="en-US" b="1" dirty="0">
                <a:solidFill>
                  <a:srgbClr val="BFAF4D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pn</a:t>
            </a:r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import </a:t>
            </a:r>
            <a:r>
              <a:rPr lang="en-US" b="1" dirty="0" err="1" smtClean="0">
                <a:solidFill>
                  <a:srgbClr val="92D050"/>
                </a:solidFill>
              </a:rPr>
              <a:t>peniscos</a:t>
            </a:r>
            <a:r>
              <a:rPr lang="en-US" b="1" dirty="0" smtClean="0">
                <a:solidFill>
                  <a:srgbClr val="BFAF4D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as</a:t>
            </a:r>
            <a:r>
              <a:rPr lang="en-US" b="1" dirty="0">
                <a:solidFill>
                  <a:srgbClr val="BFAF4D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pnc</a:t>
            </a:r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import </a:t>
            </a:r>
            <a:r>
              <a:rPr lang="en-US" b="1" dirty="0">
                <a:solidFill>
                  <a:srgbClr val="BFAF4D"/>
                </a:solidFill>
              </a:rPr>
              <a:t>pandas </a:t>
            </a:r>
            <a:r>
              <a:rPr lang="en-US" b="1" dirty="0">
                <a:solidFill>
                  <a:schemeClr val="bg1"/>
                </a:solidFill>
              </a:rPr>
              <a:t>as</a:t>
            </a:r>
            <a:r>
              <a:rPr lang="en-US" b="1" dirty="0">
                <a:solidFill>
                  <a:srgbClr val="BFAF4D"/>
                </a:solidFill>
              </a:rPr>
              <a:t> </a:t>
            </a:r>
            <a:r>
              <a:rPr lang="en-US" b="1" dirty="0" err="1">
                <a:solidFill>
                  <a:srgbClr val="BFAF4D"/>
                </a:solidFill>
              </a:rPr>
              <a:t>pd</a:t>
            </a:r>
            <a:endParaRPr lang="en-US" b="1" dirty="0">
              <a:solidFill>
                <a:srgbClr val="BFAF4D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import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datatable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as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dt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89876" y="4510755"/>
            <a:ext cx="4167792" cy="2066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import </a:t>
            </a:r>
            <a:r>
              <a:rPr lang="en-US" sz="1600" b="1" dirty="0" err="1">
                <a:solidFill>
                  <a:srgbClr val="C00000"/>
                </a:solidFill>
              </a:rPr>
              <a:t>pyodbc</a:t>
            </a:r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import </a:t>
            </a:r>
            <a:r>
              <a:rPr lang="en-US" sz="1600" b="1" dirty="0" err="1">
                <a:solidFill>
                  <a:srgbClr val="00B050"/>
                </a:solidFill>
              </a:rPr>
              <a:t>openpyxl</a:t>
            </a:r>
            <a:r>
              <a:rPr lang="en-US" sz="1600" b="1" dirty="0">
                <a:solidFill>
                  <a:schemeClr val="bg1"/>
                </a:solidFill>
              </a:rPr>
              <a:t> as </a:t>
            </a:r>
            <a:r>
              <a:rPr lang="en-US" sz="1600" b="1" dirty="0">
                <a:solidFill>
                  <a:srgbClr val="00B050"/>
                </a:solidFill>
              </a:rPr>
              <a:t>xl</a:t>
            </a:r>
          </a:p>
          <a:p>
            <a:endParaRPr lang="en-US" sz="1600" b="1" dirty="0" smtClean="0">
              <a:solidFill>
                <a:schemeClr val="accent5"/>
              </a:solidFill>
            </a:endParaRPr>
          </a:p>
          <a:p>
            <a:endParaRPr lang="en-US" sz="1600" b="1" dirty="0">
              <a:solidFill>
                <a:schemeClr val="accent5"/>
              </a:solidFill>
            </a:endParaRPr>
          </a:p>
          <a:p>
            <a:endParaRPr lang="en-US" sz="1600" b="1" dirty="0" smtClean="0">
              <a:solidFill>
                <a:schemeClr val="accent5"/>
              </a:solidFill>
            </a:endParaRPr>
          </a:p>
          <a:p>
            <a:endParaRPr lang="en-US" sz="1600" b="1" dirty="0">
              <a:solidFill>
                <a:schemeClr val="accent5"/>
              </a:solidFill>
            </a:endParaRPr>
          </a:p>
          <a:p>
            <a:endParaRPr lang="en-US" sz="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800" b="1" dirty="0" smtClean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156078" y="4190470"/>
            <a:ext cx="125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peniscos.py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4378" y="5466126"/>
            <a:ext cx="4107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</a:t>
            </a:r>
            <a:r>
              <a:rPr lang="en-US" dirty="0" smtClean="0">
                <a:solidFill>
                  <a:schemeClr val="bg1"/>
                </a:solidFill>
              </a:rPr>
              <a:t> dados EXCEL/ACCESS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Está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completo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Editar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caminho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MyPath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i="1" dirty="0" smtClean="0">
                <a:solidFill>
                  <a:schemeClr val="bg1"/>
                </a:solidFill>
              </a:rPr>
              <a:t>plica-a-plica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84378" y="2858972"/>
            <a:ext cx="4107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Contem</a:t>
            </a:r>
            <a:r>
              <a:rPr lang="en-US" dirty="0" smtClean="0">
                <a:solidFill>
                  <a:schemeClr val="bg1"/>
                </a:solidFill>
              </a:rPr>
              <a:t> as </a:t>
            </a:r>
            <a:r>
              <a:rPr lang="en-US" dirty="0" err="1" smtClean="0">
                <a:solidFill>
                  <a:schemeClr val="bg1"/>
                </a:solidFill>
              </a:rPr>
              <a:t>equações</a:t>
            </a:r>
            <a:r>
              <a:rPr lang="en-US" dirty="0" smtClean="0">
                <a:solidFill>
                  <a:schemeClr val="bg1"/>
                </a:solidFill>
              </a:rPr>
              <a:t> do IFN (e </a:t>
            </a:r>
            <a:r>
              <a:rPr lang="en-US" dirty="0" err="1" smtClean="0">
                <a:solidFill>
                  <a:schemeClr val="bg1"/>
                </a:solidFill>
              </a:rPr>
              <a:t>não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só</a:t>
            </a:r>
            <a:r>
              <a:rPr lang="en-US" dirty="0" smtClean="0">
                <a:solidFill>
                  <a:schemeClr val="bg1"/>
                </a:solidFill>
              </a:rPr>
              <a:t>!)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NÃO </a:t>
            </a:r>
            <a:r>
              <a:rPr lang="en-US" dirty="0" err="1" smtClean="0">
                <a:solidFill>
                  <a:schemeClr val="bg1"/>
                </a:solidFill>
              </a:rPr>
              <a:t>Está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completo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870" y="1722262"/>
            <a:ext cx="816690" cy="18437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871" y="3603100"/>
            <a:ext cx="816690" cy="7442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55234" y="3079367"/>
            <a:ext cx="3689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if(</a:t>
            </a:r>
            <a:r>
              <a:rPr lang="en-US" sz="800" dirty="0" err="1">
                <a:solidFill>
                  <a:schemeClr val="bg1"/>
                </a:solidFill>
              </a:rPr>
              <a:t>db_source</a:t>
            </a:r>
            <a:r>
              <a:rPr lang="en-US" sz="800" dirty="0">
                <a:solidFill>
                  <a:schemeClr val="bg1"/>
                </a:solidFill>
              </a:rPr>
              <a:t> == 1</a:t>
            </a:r>
            <a:r>
              <a:rPr lang="en-US" sz="800" dirty="0" smtClean="0">
                <a:solidFill>
                  <a:schemeClr val="bg1"/>
                </a:solidFill>
              </a:rPr>
              <a:t>):  # </a:t>
            </a:r>
            <a:r>
              <a:rPr lang="en-US" sz="800" i="1" dirty="0" smtClean="0">
                <a:solidFill>
                  <a:schemeClr val="bg1"/>
                </a:solidFill>
              </a:rPr>
              <a:t>ACCESS</a:t>
            </a:r>
            <a:endParaRPr lang="en-US" sz="800" i="1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    tables = </a:t>
            </a:r>
            <a:r>
              <a:rPr lang="en-US" sz="800" dirty="0" err="1">
                <a:solidFill>
                  <a:schemeClr val="bg1"/>
                </a:solidFill>
              </a:rPr>
              <a:t>pnc.db_get</a:t>
            </a:r>
            <a:r>
              <a:rPr lang="en-US" sz="800" dirty="0">
                <a:solidFill>
                  <a:schemeClr val="bg1"/>
                </a:solidFill>
              </a:rPr>
              <a:t>()</a:t>
            </a:r>
          </a:p>
          <a:p>
            <a:r>
              <a:rPr lang="en-US" sz="800" dirty="0">
                <a:solidFill>
                  <a:schemeClr val="bg1"/>
                </a:solidFill>
              </a:rPr>
              <a:t>    </a:t>
            </a:r>
            <a:r>
              <a:rPr lang="en-US" sz="800" dirty="0" err="1">
                <a:solidFill>
                  <a:schemeClr val="bg1"/>
                </a:solidFill>
              </a:rPr>
              <a:t>strats</a:t>
            </a:r>
            <a:r>
              <a:rPr lang="en-US" sz="800" dirty="0">
                <a:solidFill>
                  <a:schemeClr val="bg1"/>
                </a:solidFill>
              </a:rPr>
              <a:t> = tables['</a:t>
            </a:r>
            <a:r>
              <a:rPr lang="en-US" sz="800" dirty="0" err="1">
                <a:solidFill>
                  <a:schemeClr val="bg1"/>
                </a:solidFill>
              </a:rPr>
              <a:t>strats</a:t>
            </a:r>
            <a:r>
              <a:rPr lang="en-US" sz="800" dirty="0">
                <a:solidFill>
                  <a:schemeClr val="bg1"/>
                </a:solidFill>
              </a:rPr>
              <a:t>']</a:t>
            </a:r>
          </a:p>
          <a:p>
            <a:r>
              <a:rPr lang="en-US" sz="800" dirty="0">
                <a:solidFill>
                  <a:schemeClr val="bg1"/>
                </a:solidFill>
              </a:rPr>
              <a:t>    plots = tables['plots']</a:t>
            </a:r>
          </a:p>
          <a:p>
            <a:r>
              <a:rPr lang="en-US" sz="800" dirty="0">
                <a:solidFill>
                  <a:schemeClr val="bg1"/>
                </a:solidFill>
              </a:rPr>
              <a:t>    trees = tables['trees']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if(</a:t>
            </a:r>
            <a:r>
              <a:rPr lang="en-US" sz="800" dirty="0" err="1">
                <a:solidFill>
                  <a:schemeClr val="bg1"/>
                </a:solidFill>
              </a:rPr>
              <a:t>db_source</a:t>
            </a:r>
            <a:r>
              <a:rPr lang="en-US" sz="800" dirty="0">
                <a:solidFill>
                  <a:schemeClr val="bg1"/>
                </a:solidFill>
              </a:rPr>
              <a:t> == 2</a:t>
            </a:r>
            <a:r>
              <a:rPr lang="en-US" sz="800" dirty="0" smtClean="0">
                <a:solidFill>
                  <a:schemeClr val="bg1"/>
                </a:solidFill>
              </a:rPr>
              <a:t>):  #  </a:t>
            </a:r>
            <a:r>
              <a:rPr lang="en-US" sz="800" i="1" dirty="0" smtClean="0">
                <a:solidFill>
                  <a:schemeClr val="bg1"/>
                </a:solidFill>
              </a:rPr>
              <a:t>EXCEL</a:t>
            </a:r>
            <a:endParaRPr lang="en-US" sz="8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    </a:t>
            </a:r>
            <a:r>
              <a:rPr lang="en-US" sz="800" dirty="0" err="1">
                <a:solidFill>
                  <a:schemeClr val="bg1"/>
                </a:solidFill>
              </a:rPr>
              <a:t>strats</a:t>
            </a:r>
            <a:r>
              <a:rPr lang="en-US" sz="800" dirty="0">
                <a:solidFill>
                  <a:schemeClr val="bg1"/>
                </a:solidFill>
              </a:rPr>
              <a:t> = </a:t>
            </a:r>
            <a:r>
              <a:rPr lang="en-US" sz="800" dirty="0" err="1">
                <a:solidFill>
                  <a:schemeClr val="bg1"/>
                </a:solidFill>
              </a:rPr>
              <a:t>pnc.xl_strats</a:t>
            </a:r>
            <a:r>
              <a:rPr lang="en-US" sz="800" dirty="0">
                <a:solidFill>
                  <a:schemeClr val="bg1"/>
                </a:solidFill>
              </a:rPr>
              <a:t>()</a:t>
            </a:r>
          </a:p>
          <a:p>
            <a:r>
              <a:rPr lang="en-US" sz="800" dirty="0">
                <a:solidFill>
                  <a:schemeClr val="bg1"/>
                </a:solidFill>
              </a:rPr>
              <a:t>    plots = </a:t>
            </a:r>
            <a:r>
              <a:rPr lang="en-US" sz="800" dirty="0" err="1">
                <a:solidFill>
                  <a:schemeClr val="bg1"/>
                </a:solidFill>
              </a:rPr>
              <a:t>pnc.xl_plots</a:t>
            </a:r>
            <a:r>
              <a:rPr lang="en-US" sz="800" dirty="0">
                <a:solidFill>
                  <a:schemeClr val="bg1"/>
                </a:solidFill>
              </a:rPr>
              <a:t>()</a:t>
            </a:r>
          </a:p>
          <a:p>
            <a:r>
              <a:rPr lang="en-US" sz="800" dirty="0">
                <a:solidFill>
                  <a:schemeClr val="bg1"/>
                </a:solidFill>
              </a:rPr>
              <a:t>    trees = </a:t>
            </a:r>
            <a:r>
              <a:rPr lang="en-US" sz="800" dirty="0" err="1">
                <a:solidFill>
                  <a:schemeClr val="bg1"/>
                </a:solidFill>
              </a:rPr>
              <a:t>pnc.xl_trees</a:t>
            </a:r>
            <a:r>
              <a:rPr lang="en-US" sz="800" dirty="0">
                <a:solidFill>
                  <a:schemeClr val="bg1"/>
                </a:solidFill>
              </a:rPr>
              <a:t>()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92" y="4510755"/>
            <a:ext cx="3288439" cy="206624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209709" y="3528951"/>
            <a:ext cx="2160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NÃO </a:t>
            </a:r>
            <a:r>
              <a:rPr lang="en-US" dirty="0" err="1" smtClean="0">
                <a:solidFill>
                  <a:schemeClr val="bg1"/>
                </a:solidFill>
              </a:rPr>
              <a:t>Está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completo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736481" y="4708634"/>
            <a:ext cx="1930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Descarregar</a:t>
            </a:r>
            <a:r>
              <a:rPr lang="en-US" b="1" dirty="0" smtClean="0">
                <a:solidFill>
                  <a:srgbClr val="0000FF"/>
                </a:solidFill>
              </a:rPr>
              <a:t> o ZIP</a:t>
            </a:r>
          </a:p>
          <a:p>
            <a:pPr algn="ctr"/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AmosEstrat.zip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23" grpId="0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73369" y="493962"/>
            <a:ext cx="3316490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t</a:t>
            </a:r>
            <a:r>
              <a:rPr lang="en-US" b="1" dirty="0" err="1" smtClean="0"/>
              <a:t>rees_df</a:t>
            </a:r>
            <a:endParaRPr lang="en-US" b="1" dirty="0" smtClean="0"/>
          </a:p>
          <a:p>
            <a:r>
              <a:rPr lang="en-US" sz="1400" dirty="0" err="1" smtClean="0"/>
              <a:t>ID_par</a:t>
            </a:r>
            <a:r>
              <a:rPr lang="en-US" sz="1400" dirty="0" smtClean="0"/>
              <a:t>, </a:t>
            </a:r>
            <a:r>
              <a:rPr lang="en-US" sz="1400" dirty="0" err="1" smtClean="0"/>
              <a:t>ID_arv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ID_vara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especie</a:t>
            </a:r>
            <a:r>
              <a:rPr lang="en-US" sz="1400" dirty="0" smtClean="0"/>
              <a:t>,…, </a:t>
            </a:r>
            <a:r>
              <a:rPr lang="en-US" sz="1400" dirty="0" err="1" smtClean="0"/>
              <a:t>obs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815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3370" y="1988032"/>
            <a:ext cx="1548000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d1_column</a:t>
            </a:r>
            <a:endParaRPr lang="en-US" b="1" dirty="0" smtClean="0"/>
          </a:p>
          <a:p>
            <a:r>
              <a:rPr lang="en-US" sz="1400" dirty="0" smtClean="0"/>
              <a:t>d1</a:t>
            </a:r>
            <a:endParaRPr lang="en-US" sz="1400" dirty="0" smtClean="0"/>
          </a:p>
          <a:p>
            <a:pPr algn="r"/>
            <a:r>
              <a:rPr lang="en-US" sz="1400" dirty="0" smtClean="0"/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815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6630" y="3489288"/>
            <a:ext cx="1478604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d_column</a:t>
            </a:r>
            <a:endParaRPr lang="en-US" b="1" dirty="0" smtClean="0"/>
          </a:p>
          <a:p>
            <a:r>
              <a:rPr lang="en-US" sz="1400" dirty="0" smtClean="0"/>
              <a:t>d</a:t>
            </a:r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1977" y="1977760"/>
            <a:ext cx="1548000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d2_column</a:t>
            </a:r>
            <a:endParaRPr lang="en-US" b="1" dirty="0" smtClean="0"/>
          </a:p>
          <a:p>
            <a:r>
              <a:rPr lang="en-US" sz="1400" dirty="0" smtClean="0"/>
              <a:t>d2</a:t>
            </a:r>
          </a:p>
          <a:p>
            <a:pPr algn="r"/>
            <a:r>
              <a:rPr lang="pt-PT" sz="1400" b="1" dirty="0" smtClean="0">
                <a:solidFill>
                  <a:schemeClr val="accent2"/>
                </a:solidFill>
              </a:rPr>
              <a:t>815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3" name="Elbow Connector 12"/>
          <p:cNvCxnSpPr>
            <a:stCxn id="5" idx="2"/>
            <a:endCxn id="9" idx="2"/>
          </p:cNvCxnSpPr>
          <p:nvPr/>
        </p:nvCxnSpPr>
        <p:spPr>
          <a:xfrm rot="5400000" flipH="1" flipV="1">
            <a:off x="3636537" y="1888811"/>
            <a:ext cx="10272" cy="1788607"/>
          </a:xfrm>
          <a:prstGeom prst="bentConnector3">
            <a:avLst>
              <a:gd name="adj1" fmla="val -2225467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46977" y="3037391"/>
            <a:ext cx="0" cy="44827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0709" y="5345116"/>
            <a:ext cx="2845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0000FF"/>
                </a:solidFill>
              </a:rPr>
              <a:t>ftrees_df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= </a:t>
            </a:r>
            <a:r>
              <a:rPr lang="en-US" sz="1200" dirty="0" err="1">
                <a:solidFill>
                  <a:srgbClr val="0000FF"/>
                </a:solidFill>
              </a:rPr>
              <a:t>trees_df</a:t>
            </a:r>
            <a:r>
              <a:rPr lang="en-US" sz="1200" dirty="0">
                <a:solidFill>
                  <a:srgbClr val="0000FF"/>
                </a:solidFill>
              </a:rPr>
              <a:t>[</a:t>
            </a:r>
            <a:r>
              <a:rPr lang="en-US" sz="1200" dirty="0" err="1">
                <a:solidFill>
                  <a:srgbClr val="0000FF"/>
                </a:solidFill>
              </a:rPr>
              <a:t>trees_df</a:t>
            </a:r>
            <a:r>
              <a:rPr lang="en-US" sz="1200" dirty="0">
                <a:solidFill>
                  <a:srgbClr val="0000FF"/>
                </a:solidFill>
              </a:rPr>
              <a:t>['COD_ESTADO'] == 0</a:t>
            </a:r>
            <a:r>
              <a:rPr lang="en-US" sz="1200" dirty="0" smtClean="0">
                <a:solidFill>
                  <a:srgbClr val="0000FF"/>
                </a:solidFill>
              </a:rPr>
              <a:t>]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26385" y="1411913"/>
            <a:ext cx="1316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00FF"/>
                </a:solidFill>
              </a:rPr>
              <a:t>d1_column = </a:t>
            </a:r>
            <a:r>
              <a:rPr lang="en-US" sz="1200" dirty="0" err="1">
                <a:solidFill>
                  <a:srgbClr val="0000FF"/>
                </a:solidFill>
              </a:rPr>
              <a:t>trees_df</a:t>
            </a:r>
            <a:r>
              <a:rPr lang="en-US" sz="1200" dirty="0">
                <a:solidFill>
                  <a:srgbClr val="0000FF"/>
                </a:solidFill>
              </a:rPr>
              <a:t>['d1']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61977" y="3025812"/>
            <a:ext cx="1964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d_column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 smtClean="0">
                <a:solidFill>
                  <a:srgbClr val="0000FF"/>
                </a:solidFill>
              </a:rPr>
              <a:t>(</a:t>
            </a:r>
            <a:r>
              <a:rPr lang="en-US" sz="1200" dirty="0">
                <a:solidFill>
                  <a:srgbClr val="0000FF"/>
                </a:solidFill>
              </a:rPr>
              <a:t>d1_column + d2_column)/2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5591" y="26904"/>
            <a:ext cx="180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716770" y="1300746"/>
            <a:ext cx="0" cy="6840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425234" y="1300746"/>
            <a:ext cx="0" cy="6840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475712" y="1415132"/>
            <a:ext cx="1316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d2_column </a:t>
            </a:r>
            <a:r>
              <a:rPr lang="en-US" sz="1200" dirty="0">
                <a:solidFill>
                  <a:srgbClr val="0000FF"/>
                </a:solidFill>
              </a:rPr>
              <a:t>= </a:t>
            </a:r>
            <a:r>
              <a:rPr lang="en-US" sz="1200" dirty="0" err="1">
                <a:solidFill>
                  <a:srgbClr val="0000FF"/>
                </a:solidFill>
              </a:rPr>
              <a:t>trees_df</a:t>
            </a:r>
            <a:r>
              <a:rPr lang="en-US" sz="1200" dirty="0">
                <a:solidFill>
                  <a:srgbClr val="0000FF"/>
                </a:solidFill>
              </a:rPr>
              <a:t>[</a:t>
            </a:r>
            <a:r>
              <a:rPr lang="en-US" sz="1200" dirty="0" smtClean="0">
                <a:solidFill>
                  <a:srgbClr val="0000FF"/>
                </a:solidFill>
              </a:rPr>
              <a:t>'d2']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45016" y="4423016"/>
            <a:ext cx="3316490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t</a:t>
            </a:r>
            <a:r>
              <a:rPr lang="en-US" b="1" dirty="0" err="1" smtClean="0"/>
              <a:t>rees_df</a:t>
            </a:r>
            <a:endParaRPr lang="en-US" b="1" dirty="0" smtClean="0"/>
          </a:p>
          <a:p>
            <a:r>
              <a:rPr lang="en-US" sz="1400" dirty="0" err="1" smtClean="0"/>
              <a:t>ID_par</a:t>
            </a:r>
            <a:r>
              <a:rPr lang="en-US" sz="1400" dirty="0" smtClean="0"/>
              <a:t>, </a:t>
            </a:r>
            <a:r>
              <a:rPr lang="en-US" sz="1400" dirty="0" err="1" smtClean="0"/>
              <a:t>ID_arv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ID_vara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especie</a:t>
            </a:r>
            <a:r>
              <a:rPr lang="en-US" sz="1400" dirty="0" smtClean="0"/>
              <a:t>,…, </a:t>
            </a:r>
            <a:r>
              <a:rPr lang="en-US" sz="1400" dirty="0" err="1" smtClean="0"/>
              <a:t>obs</a:t>
            </a:r>
            <a:r>
              <a:rPr lang="en-US" sz="1400" dirty="0" smtClean="0"/>
              <a:t>, d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815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56" name="Elbow Connector 55"/>
          <p:cNvCxnSpPr>
            <a:stCxn id="3" idx="1"/>
            <a:endCxn id="8" idx="1"/>
          </p:cNvCxnSpPr>
          <p:nvPr/>
        </p:nvCxnSpPr>
        <p:spPr>
          <a:xfrm rot="10800000" flipH="1" flipV="1">
            <a:off x="1973368" y="894072"/>
            <a:ext cx="973261" cy="2995326"/>
          </a:xfrm>
          <a:prstGeom prst="bentConnector3">
            <a:avLst>
              <a:gd name="adj1" fmla="val -49299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477992" y="2221836"/>
            <a:ext cx="330249" cy="332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Elbow Connector 60"/>
          <p:cNvCxnSpPr>
            <a:stCxn id="59" idx="1"/>
            <a:endCxn id="54" idx="1"/>
          </p:cNvCxnSpPr>
          <p:nvPr/>
        </p:nvCxnSpPr>
        <p:spPr>
          <a:xfrm rot="10800000" flipH="1" flipV="1">
            <a:off x="1477992" y="2388140"/>
            <a:ext cx="367024" cy="2434985"/>
          </a:xfrm>
          <a:prstGeom prst="bentConnector3">
            <a:avLst>
              <a:gd name="adj1" fmla="val -62285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-60868" y="4423016"/>
            <a:ext cx="1316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0000FF"/>
                </a:solidFill>
              </a:rPr>
              <a:t>trees_df['d'] = d_column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57581" y="5932281"/>
            <a:ext cx="3316490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trees_df</a:t>
            </a:r>
            <a:endParaRPr lang="en-US" b="1" dirty="0" smtClean="0"/>
          </a:p>
          <a:p>
            <a:r>
              <a:rPr lang="en-US" sz="1400" dirty="0" err="1" smtClean="0"/>
              <a:t>ID_par</a:t>
            </a:r>
            <a:r>
              <a:rPr lang="en-US" sz="1400" dirty="0" smtClean="0"/>
              <a:t>, </a:t>
            </a:r>
            <a:r>
              <a:rPr lang="en-US" sz="1400" dirty="0" err="1" smtClean="0"/>
              <a:t>ID_arv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ID_vara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especie</a:t>
            </a:r>
            <a:r>
              <a:rPr lang="en-US" sz="1400" dirty="0" smtClean="0"/>
              <a:t>,…, </a:t>
            </a:r>
            <a:r>
              <a:rPr lang="en-US" sz="1400" dirty="0" err="1" smtClean="0"/>
              <a:t>obs</a:t>
            </a:r>
            <a:r>
              <a:rPr lang="en-US" sz="1400" dirty="0" smtClean="0"/>
              <a:t>, d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811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3531134" y="5252858"/>
            <a:ext cx="0" cy="6840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30462" y="5932281"/>
            <a:ext cx="4823211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ftrees_df</a:t>
            </a:r>
            <a:endParaRPr lang="en-US" b="1" dirty="0" smtClean="0"/>
          </a:p>
          <a:p>
            <a:r>
              <a:rPr lang="en-US" sz="1400" dirty="0"/>
              <a:t>'ID_ARV', 'ID_VARA', 'ESPECIE', 'IDADE', 'd', 'h', '</a:t>
            </a:r>
            <a:r>
              <a:rPr lang="en-US" sz="1400" dirty="0" err="1"/>
              <a:t>hbc</a:t>
            </a:r>
            <a:r>
              <a:rPr lang="en-US" sz="1400" dirty="0"/>
              <a:t>', </a:t>
            </a:r>
            <a:r>
              <a:rPr lang="en-US" sz="1400" dirty="0" smtClean="0"/>
              <a:t>'COD_DOM</a:t>
            </a:r>
          </a:p>
          <a:p>
            <a:r>
              <a:rPr lang="en-US" sz="1400" b="1" dirty="0" smtClean="0">
                <a:solidFill>
                  <a:schemeClr val="accent2"/>
                </a:solidFill>
              </a:rPr>
              <a:t>811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70" name="Straight Arrow Connector 69"/>
          <p:cNvCxnSpPr>
            <a:stCxn id="65" idx="3"/>
            <a:endCxn id="68" idx="1"/>
          </p:cNvCxnSpPr>
          <p:nvPr/>
        </p:nvCxnSpPr>
        <p:spPr>
          <a:xfrm>
            <a:off x="5174071" y="6332391"/>
            <a:ext cx="1156391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121370" y="4783806"/>
            <a:ext cx="1653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00FF"/>
                </a:solidFill>
              </a:rPr>
              <a:t>ftrees_df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= </a:t>
            </a:r>
            <a:r>
              <a:rPr lang="en-US" sz="1200" dirty="0" err="1">
                <a:solidFill>
                  <a:srgbClr val="0000FF"/>
                </a:solidFill>
              </a:rPr>
              <a:t>ftrees_df.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</a:rPr>
              <a:t>filter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200" dirty="0">
                <a:solidFill>
                  <a:srgbClr val="0000FF"/>
                </a:solidFill>
              </a:rPr>
              <a:t>items=['ID_PARC', 'ID_ARV', 'ID_VARA', 'ESPECIE', 'IDADE', 'd', 'h', '</a:t>
            </a:r>
            <a:r>
              <a:rPr lang="en-US" sz="1200" dirty="0" err="1">
                <a:solidFill>
                  <a:srgbClr val="0000FF"/>
                </a:solidFill>
              </a:rPr>
              <a:t>hbc</a:t>
            </a:r>
            <a:r>
              <a:rPr lang="en-US" sz="1200" dirty="0">
                <a:solidFill>
                  <a:srgbClr val="0000FF"/>
                </a:solidFill>
              </a:rPr>
              <a:t>', 'COD_DOM'])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74374" y="3256644"/>
            <a:ext cx="4596130" cy="80021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ftrees_df</a:t>
            </a:r>
            <a:endParaRPr lang="en-US" b="1" dirty="0" smtClean="0"/>
          </a:p>
          <a:p>
            <a:r>
              <a:rPr lang="en-US" sz="1400" dirty="0" err="1" smtClean="0"/>
              <a:t>ID_parc</a:t>
            </a:r>
            <a:r>
              <a:rPr lang="en-US" sz="1400" dirty="0" smtClean="0"/>
              <a:t>, </a:t>
            </a:r>
            <a:r>
              <a:rPr lang="en-US" sz="1400" dirty="0" err="1" smtClean="0"/>
              <a:t>ID_arv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ID_vara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especie</a:t>
            </a:r>
            <a:r>
              <a:rPr lang="en-US" sz="1400" dirty="0" smtClean="0"/>
              <a:t>, t, d, h, </a:t>
            </a:r>
            <a:r>
              <a:rPr lang="en-US" sz="1400" dirty="0" err="1" smtClean="0"/>
              <a:t>hbc</a:t>
            </a:r>
            <a:r>
              <a:rPr lang="en-US" sz="1400" dirty="0" smtClean="0"/>
              <a:t>, </a:t>
            </a:r>
            <a:r>
              <a:rPr lang="en-US" sz="1400" dirty="0" err="1" smtClean="0"/>
              <a:t>cod_dom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811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74" name="Elbow Connector 73"/>
          <p:cNvCxnSpPr>
            <a:stCxn id="68" idx="3"/>
            <a:endCxn id="73" idx="3"/>
          </p:cNvCxnSpPr>
          <p:nvPr/>
        </p:nvCxnSpPr>
        <p:spPr>
          <a:xfrm flipV="1">
            <a:off x="11153673" y="3656754"/>
            <a:ext cx="216831" cy="2675637"/>
          </a:xfrm>
          <a:prstGeom prst="bentConnector3">
            <a:avLst>
              <a:gd name="adj1" fmla="val 205428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7867859" y="4112406"/>
            <a:ext cx="3607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00FF"/>
                </a:solidFill>
              </a:rPr>
              <a:t>ftrees_df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endParaRPr lang="en-US" sz="1200" dirty="0" smtClean="0">
              <a:solidFill>
                <a:srgbClr val="0000FF"/>
              </a:solidFill>
            </a:endParaRPr>
          </a:p>
          <a:p>
            <a:pPr algn="r"/>
            <a:r>
              <a:rPr lang="en-US" sz="1200" dirty="0" err="1" smtClean="0">
                <a:solidFill>
                  <a:srgbClr val="0000FF"/>
                </a:solidFill>
              </a:rPr>
              <a:t>ftrees_df.</a:t>
            </a:r>
            <a:r>
              <a:rPr lang="en-US" sz="1200" b="1" dirty="0" err="1" smtClean="0">
                <a:solidFill>
                  <a:schemeClr val="accent4">
                    <a:lumMod val="75000"/>
                  </a:schemeClr>
                </a:solidFill>
              </a:rPr>
              <a:t>rename</a:t>
            </a:r>
            <a:r>
              <a:rPr lang="en-US" sz="1200" dirty="0" smtClean="0">
                <a:solidFill>
                  <a:srgbClr val="0000FF"/>
                </a:solidFill>
              </a:rPr>
              <a:t>(columns</a:t>
            </a:r>
            <a:r>
              <a:rPr lang="en-US" sz="1200" dirty="0">
                <a:solidFill>
                  <a:srgbClr val="0000FF"/>
                </a:solidFill>
              </a:rPr>
              <a:t>={"ID_PARC": "</a:t>
            </a:r>
            <a:r>
              <a:rPr lang="en-US" sz="1200" dirty="0" err="1">
                <a:solidFill>
                  <a:srgbClr val="0000FF"/>
                </a:solidFill>
              </a:rPr>
              <a:t>ID_parc</a:t>
            </a:r>
            <a:r>
              <a:rPr lang="en-US" sz="1200" dirty="0">
                <a:solidFill>
                  <a:srgbClr val="0000FF"/>
                </a:solidFill>
              </a:rPr>
              <a:t>", "ID_ARV": "</a:t>
            </a:r>
            <a:r>
              <a:rPr lang="en-US" sz="1200" dirty="0" err="1">
                <a:solidFill>
                  <a:srgbClr val="0000FF"/>
                </a:solidFill>
              </a:rPr>
              <a:t>ID_arv</a:t>
            </a:r>
            <a:r>
              <a:rPr lang="en-US" sz="1200" dirty="0">
                <a:solidFill>
                  <a:srgbClr val="0000FF"/>
                </a:solidFill>
              </a:rPr>
              <a:t>", "ID_VARA": "</a:t>
            </a:r>
            <a:r>
              <a:rPr lang="en-US" sz="1200" dirty="0" err="1">
                <a:solidFill>
                  <a:srgbClr val="0000FF"/>
                </a:solidFill>
              </a:rPr>
              <a:t>ID_vara</a:t>
            </a:r>
            <a:r>
              <a:rPr lang="en-US" sz="1200" dirty="0">
                <a:solidFill>
                  <a:srgbClr val="0000FF"/>
                </a:solidFill>
              </a:rPr>
              <a:t>", "ESPECIE": "</a:t>
            </a:r>
            <a:r>
              <a:rPr lang="en-US" sz="1200" dirty="0" err="1">
                <a:solidFill>
                  <a:srgbClr val="0000FF"/>
                </a:solidFill>
              </a:rPr>
              <a:t>especie</a:t>
            </a:r>
            <a:r>
              <a:rPr lang="en-US" sz="1200" dirty="0">
                <a:solidFill>
                  <a:srgbClr val="0000FF"/>
                </a:solidFill>
              </a:rPr>
              <a:t>", "IDADE": "t", "COD_DOM": "</a:t>
            </a:r>
            <a:r>
              <a:rPr lang="en-US" sz="1200" dirty="0" err="1">
                <a:solidFill>
                  <a:srgbClr val="0000FF"/>
                </a:solidFill>
              </a:rPr>
              <a:t>cod_dom</a:t>
            </a:r>
            <a:r>
              <a:rPr lang="en-US" sz="1200" dirty="0">
                <a:solidFill>
                  <a:srgbClr val="0000FF"/>
                </a:solidFill>
              </a:rPr>
              <a:t>"})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1" y="410131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Importação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smtClean="0">
                <a:solidFill>
                  <a:srgbClr val="4BACC6"/>
                </a:solidFill>
              </a:rPr>
              <a:t>dos dados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6629" y="551942"/>
            <a:ext cx="6545371" cy="21544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sz="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Transforma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o que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foi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lido 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partir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Tabela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Estratos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”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dataframe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imprime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Fez-se o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mesmo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para o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conteúdo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das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tabelas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Tabela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parcelas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” 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Tabela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arvores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”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2481" y="412790"/>
            <a:ext cx="4699519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print('##### Plots: filter </a:t>
            </a:r>
            <a:r>
              <a:rPr lang="en-US" sz="1000" i="1" dirty="0" err="1">
                <a:solidFill>
                  <a:srgbClr val="0000FF"/>
                </a:solidFill>
              </a:rPr>
              <a:t>plots_df</a:t>
            </a:r>
            <a:r>
              <a:rPr lang="en-US" sz="1000" i="1" dirty="0">
                <a:solidFill>
                  <a:srgbClr val="0000FF"/>
                </a:solidFill>
              </a:rPr>
              <a:t> columns to </a:t>
            </a:r>
            <a:r>
              <a:rPr lang="en-US" sz="1000" i="1" dirty="0" err="1">
                <a:solidFill>
                  <a:srgbClr val="0000FF"/>
                </a:solidFill>
              </a:rPr>
              <a:t>fplots_df</a:t>
            </a:r>
            <a:r>
              <a:rPr lang="en-US" sz="1000" i="1" dirty="0">
                <a:solidFill>
                  <a:srgbClr val="0000FF"/>
                </a:solidFill>
              </a:rPr>
              <a:t> #####')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fplots_df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plots_df.filter</a:t>
            </a:r>
            <a:r>
              <a:rPr lang="en-US" sz="1000" i="1" dirty="0">
                <a:solidFill>
                  <a:srgbClr val="0000FF"/>
                </a:solidFill>
              </a:rPr>
              <a:t>(items=['ID_PARC', 'Area', 'TP_PARC', '</a:t>
            </a:r>
            <a:r>
              <a:rPr lang="en-US" sz="1000" i="1" dirty="0" err="1">
                <a:solidFill>
                  <a:srgbClr val="0000FF"/>
                </a:solidFill>
              </a:rPr>
              <a:t>Estrato</a:t>
            </a:r>
            <a:r>
              <a:rPr lang="en-US" sz="1000" i="1" dirty="0">
                <a:solidFill>
                  <a:srgbClr val="0000FF"/>
                </a:solidFill>
              </a:rPr>
              <a:t>']) #filter </a:t>
            </a:r>
            <a:r>
              <a:rPr lang="en-US" sz="1000" i="1" dirty="0" smtClean="0">
                <a:solidFill>
                  <a:srgbClr val="0000FF"/>
                </a:solidFill>
              </a:rPr>
              <a:t>these </a:t>
            </a:r>
            <a:r>
              <a:rPr lang="en-US" sz="1000" i="1" dirty="0">
                <a:solidFill>
                  <a:srgbClr val="0000FF"/>
                </a:solidFill>
              </a:rPr>
              <a:t>4 columns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fplots_df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fplots_df.rename</a:t>
            </a:r>
            <a:r>
              <a:rPr lang="en-US" sz="1000" i="1" dirty="0">
                <a:solidFill>
                  <a:srgbClr val="0000FF"/>
                </a:solidFill>
              </a:rPr>
              <a:t>(columns={"ID_PARC": "</a:t>
            </a:r>
            <a:r>
              <a:rPr lang="en-US" sz="1000" i="1" dirty="0" err="1">
                <a:solidFill>
                  <a:srgbClr val="0000FF"/>
                </a:solidFill>
              </a:rPr>
              <a:t>ID_parc</a:t>
            </a:r>
            <a:r>
              <a:rPr lang="en-US" sz="1000" i="1" dirty="0">
                <a:solidFill>
                  <a:srgbClr val="0000FF"/>
                </a:solidFill>
              </a:rPr>
              <a:t>", "Area": "</a:t>
            </a:r>
            <a:r>
              <a:rPr lang="en-US" sz="1000" i="1" dirty="0" err="1">
                <a:solidFill>
                  <a:srgbClr val="0000FF"/>
                </a:solidFill>
              </a:rPr>
              <a:t>areap</a:t>
            </a:r>
            <a:r>
              <a:rPr lang="en-US" sz="1000" i="1" dirty="0">
                <a:solidFill>
                  <a:srgbClr val="0000FF"/>
                </a:solidFill>
              </a:rPr>
              <a:t>", "TP_PARC": "</a:t>
            </a:r>
            <a:r>
              <a:rPr lang="en-US" sz="1000" i="1" dirty="0" err="1">
                <a:solidFill>
                  <a:srgbClr val="0000FF"/>
                </a:solidFill>
              </a:rPr>
              <a:t>TP_parc</a:t>
            </a:r>
            <a:r>
              <a:rPr lang="en-US" sz="1000" i="1" dirty="0">
                <a:solidFill>
                  <a:srgbClr val="0000FF"/>
                </a:solidFill>
              </a:rPr>
              <a:t>", "</a:t>
            </a:r>
            <a:r>
              <a:rPr lang="en-US" sz="1000" i="1" dirty="0" err="1">
                <a:solidFill>
                  <a:srgbClr val="0000FF"/>
                </a:solidFill>
              </a:rPr>
              <a:t>Estrato</a:t>
            </a:r>
            <a:r>
              <a:rPr lang="en-US" sz="1000" i="1" dirty="0">
                <a:solidFill>
                  <a:srgbClr val="0000FF"/>
                </a:solidFill>
              </a:rPr>
              <a:t>": "</a:t>
            </a:r>
            <a:r>
              <a:rPr lang="en-US" sz="1000" i="1" dirty="0" err="1">
                <a:solidFill>
                  <a:srgbClr val="0000FF"/>
                </a:solidFill>
              </a:rPr>
              <a:t>ID_pov</a:t>
            </a:r>
            <a:r>
              <a:rPr lang="en-US" sz="1000" i="1" dirty="0">
                <a:solidFill>
                  <a:srgbClr val="0000FF"/>
                </a:solidFill>
              </a:rPr>
              <a:t>"}) #rename columns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</a:t>
            </a:r>
            <a:r>
              <a:rPr lang="en-US" sz="1000" i="1" dirty="0" err="1">
                <a:solidFill>
                  <a:srgbClr val="0000FF"/>
                </a:solidFill>
              </a:rPr>
              <a:t>fplots_df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###############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</a:p>
          <a:p>
            <a:endParaRPr lang="en-US" sz="8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print('##### Plots: merge </a:t>
            </a:r>
            <a:r>
              <a:rPr lang="en-US" sz="1000" i="1" dirty="0" err="1">
                <a:solidFill>
                  <a:srgbClr val="0000FF"/>
                </a:solidFill>
              </a:rPr>
              <a:t>strats_df</a:t>
            </a:r>
            <a:r>
              <a:rPr lang="en-US" sz="1000" i="1" dirty="0">
                <a:solidFill>
                  <a:srgbClr val="0000FF"/>
                </a:solidFill>
              </a:rPr>
              <a:t> with </a:t>
            </a:r>
            <a:r>
              <a:rPr lang="en-US" sz="1000" i="1" dirty="0" err="1">
                <a:solidFill>
                  <a:srgbClr val="0000FF"/>
                </a:solidFill>
              </a:rPr>
              <a:t>fplots_df</a:t>
            </a:r>
            <a:r>
              <a:rPr lang="en-US" sz="1000" i="1" dirty="0">
                <a:solidFill>
                  <a:srgbClr val="0000FF"/>
                </a:solidFill>
              </a:rPr>
              <a:t> to </a:t>
            </a:r>
            <a:r>
              <a:rPr lang="en-US" sz="1000" i="1" dirty="0" err="1">
                <a:solidFill>
                  <a:srgbClr val="0000FF"/>
                </a:solidFill>
              </a:rPr>
              <a:t>pplots_df</a:t>
            </a:r>
            <a:r>
              <a:rPr lang="en-US" sz="1000" i="1" dirty="0">
                <a:solidFill>
                  <a:srgbClr val="0000FF"/>
                </a:solidFill>
              </a:rPr>
              <a:t> #####')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pplots_df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strats_df.merge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fplots_df</a:t>
            </a:r>
            <a:r>
              <a:rPr lang="en-US" sz="1000" i="1" dirty="0">
                <a:solidFill>
                  <a:srgbClr val="0000FF"/>
                </a:solidFill>
              </a:rPr>
              <a:t>, </a:t>
            </a:r>
            <a:r>
              <a:rPr lang="en-US" sz="1000" i="1" dirty="0" err="1">
                <a:solidFill>
                  <a:srgbClr val="0000FF"/>
                </a:solidFill>
              </a:rPr>
              <a:t>left_on</a:t>
            </a:r>
            <a:r>
              <a:rPr lang="en-US" sz="1000" i="1" dirty="0">
                <a:solidFill>
                  <a:srgbClr val="0000FF"/>
                </a:solidFill>
              </a:rPr>
              <a:t>='</a:t>
            </a:r>
            <a:r>
              <a:rPr lang="en-US" sz="1000" i="1" dirty="0" err="1">
                <a:solidFill>
                  <a:srgbClr val="0000FF"/>
                </a:solidFill>
              </a:rPr>
              <a:t>ID_pov</a:t>
            </a:r>
            <a:r>
              <a:rPr lang="en-US" sz="1000" i="1" dirty="0">
                <a:solidFill>
                  <a:srgbClr val="0000FF"/>
                </a:solidFill>
              </a:rPr>
              <a:t>', </a:t>
            </a:r>
            <a:r>
              <a:rPr lang="en-US" sz="1000" i="1" dirty="0" err="1">
                <a:solidFill>
                  <a:srgbClr val="0000FF"/>
                </a:solidFill>
              </a:rPr>
              <a:t>right_on</a:t>
            </a:r>
            <a:r>
              <a:rPr lang="en-US" sz="1000" i="1" dirty="0">
                <a:solidFill>
                  <a:srgbClr val="0000FF"/>
                </a:solidFill>
              </a:rPr>
              <a:t>='</a:t>
            </a:r>
            <a:r>
              <a:rPr lang="en-US" sz="1000" i="1" dirty="0" err="1">
                <a:solidFill>
                  <a:srgbClr val="0000FF"/>
                </a:solidFill>
              </a:rPr>
              <a:t>ID_pov</a:t>
            </a:r>
            <a:r>
              <a:rPr lang="en-US" sz="1000" i="1" dirty="0">
                <a:solidFill>
                  <a:srgbClr val="0000FF"/>
                </a:solidFill>
              </a:rPr>
              <a:t>') #merge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</a:t>
            </a:r>
            <a:r>
              <a:rPr lang="en-US" sz="1000" i="1" dirty="0" err="1">
                <a:solidFill>
                  <a:srgbClr val="0000FF"/>
                </a:solidFill>
              </a:rPr>
              <a:t>pplots_df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###############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  <a:endParaRPr lang="en-US" sz="1000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2481" y="3377416"/>
            <a:ext cx="4699519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sz="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Filtra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colunas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muda-lhes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nomes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para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ficarem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parecidos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com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nomes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usados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no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exercicio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anterior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2481" y="4700855"/>
            <a:ext cx="469951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Junta 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informação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df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das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parcelas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 dos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estratos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53810"/>
          <a:stretch/>
        </p:blipFill>
        <p:spPr>
          <a:xfrm>
            <a:off x="2741372" y="3648075"/>
            <a:ext cx="4751109" cy="2751891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191000" y="0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Preparação</a:t>
            </a:r>
            <a:r>
              <a:rPr lang="en-US" sz="2400" kern="0" dirty="0" smtClean="0">
                <a:solidFill>
                  <a:srgbClr val="4BACC6"/>
                </a:solidFill>
              </a:rPr>
              <a:t> dos dados</a:t>
            </a:r>
            <a:endParaRPr lang="en-US" sz="2400" kern="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1" y="412790"/>
            <a:ext cx="6096000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print('##### Trees: filter 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 to </a:t>
            </a:r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 #####')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d1_column = 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['d1'] #get d1 column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d2_column = 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['d2'] #get d2 column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d_column</a:t>
            </a:r>
            <a:r>
              <a:rPr lang="en-US" sz="1000" i="1" dirty="0">
                <a:solidFill>
                  <a:srgbClr val="0000FF"/>
                </a:solidFill>
              </a:rPr>
              <a:t> = (d1_column + d2_column)/2 #calculate d column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['d'] = </a:t>
            </a:r>
            <a:r>
              <a:rPr lang="en-US" sz="1000" i="1" dirty="0" err="1">
                <a:solidFill>
                  <a:srgbClr val="0000FF"/>
                </a:solidFill>
              </a:rPr>
              <a:t>d_column</a:t>
            </a:r>
            <a:r>
              <a:rPr lang="en-US" sz="1000" i="1" dirty="0">
                <a:solidFill>
                  <a:srgbClr val="0000FF"/>
                </a:solidFill>
              </a:rPr>
              <a:t> #add d column to 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endParaRPr lang="en-US" sz="1000" i="1" dirty="0">
              <a:solidFill>
                <a:srgbClr val="0000FF"/>
              </a:solidFill>
            </a:endParaRP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[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['COD_ESTADO'] == 0] #create new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r>
              <a:rPr lang="en-US" sz="1000" i="1" dirty="0">
                <a:solidFill>
                  <a:srgbClr val="0000FF"/>
                </a:solidFill>
              </a:rPr>
              <a:t> from 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 with removed dead trees 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ftrees_df.filter</a:t>
            </a:r>
            <a:r>
              <a:rPr lang="en-US" sz="1000" i="1" dirty="0">
                <a:solidFill>
                  <a:srgbClr val="0000FF"/>
                </a:solidFill>
              </a:rPr>
              <a:t>(items=['ID_PARC', 'ID_ARV', 'ID_VARA', 'ESPECIE', 'IDADE', 'd', 'h', '</a:t>
            </a:r>
            <a:r>
              <a:rPr lang="en-US" sz="1000" i="1" dirty="0" err="1">
                <a:solidFill>
                  <a:srgbClr val="0000FF"/>
                </a:solidFill>
              </a:rPr>
              <a:t>hbc</a:t>
            </a:r>
            <a:r>
              <a:rPr lang="en-US" sz="1000" i="1" dirty="0">
                <a:solidFill>
                  <a:srgbClr val="0000FF"/>
                </a:solidFill>
              </a:rPr>
              <a:t>', 'COD_DOM']) #filter this 8 columns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ftrees_df.rename</a:t>
            </a:r>
            <a:r>
              <a:rPr lang="en-US" sz="1000" i="1" dirty="0">
                <a:solidFill>
                  <a:srgbClr val="0000FF"/>
                </a:solidFill>
              </a:rPr>
              <a:t>(columns={"ID_PARC": "</a:t>
            </a:r>
            <a:r>
              <a:rPr lang="en-US" sz="1000" i="1" dirty="0" err="1">
                <a:solidFill>
                  <a:srgbClr val="0000FF"/>
                </a:solidFill>
              </a:rPr>
              <a:t>ID_parc</a:t>
            </a:r>
            <a:r>
              <a:rPr lang="en-US" sz="1000" i="1" dirty="0">
                <a:solidFill>
                  <a:srgbClr val="0000FF"/>
                </a:solidFill>
              </a:rPr>
              <a:t>", "ID_ARV": "</a:t>
            </a:r>
            <a:r>
              <a:rPr lang="en-US" sz="1000" i="1" dirty="0" err="1">
                <a:solidFill>
                  <a:srgbClr val="0000FF"/>
                </a:solidFill>
              </a:rPr>
              <a:t>ID_arv</a:t>
            </a:r>
            <a:r>
              <a:rPr lang="en-US" sz="1000" i="1" dirty="0">
                <a:solidFill>
                  <a:srgbClr val="0000FF"/>
                </a:solidFill>
              </a:rPr>
              <a:t>", "ID_VARA": "</a:t>
            </a:r>
            <a:r>
              <a:rPr lang="en-US" sz="1000" i="1" dirty="0" err="1">
                <a:solidFill>
                  <a:srgbClr val="0000FF"/>
                </a:solidFill>
              </a:rPr>
              <a:t>ID_vara</a:t>
            </a:r>
            <a:r>
              <a:rPr lang="en-US" sz="1000" i="1" dirty="0">
                <a:solidFill>
                  <a:srgbClr val="0000FF"/>
                </a:solidFill>
              </a:rPr>
              <a:t>", "ESPECIE": "</a:t>
            </a:r>
            <a:r>
              <a:rPr lang="en-US" sz="1000" i="1" dirty="0" err="1">
                <a:solidFill>
                  <a:srgbClr val="0000FF"/>
                </a:solidFill>
              </a:rPr>
              <a:t>especie</a:t>
            </a:r>
            <a:r>
              <a:rPr lang="en-US" sz="1000" i="1" dirty="0">
                <a:solidFill>
                  <a:srgbClr val="0000FF"/>
                </a:solidFill>
              </a:rPr>
              <a:t>", "IDADE": "t", "COD_DOM": "</a:t>
            </a:r>
            <a:r>
              <a:rPr lang="en-US" sz="1000" i="1" dirty="0" err="1">
                <a:solidFill>
                  <a:srgbClr val="0000FF"/>
                </a:solidFill>
              </a:rPr>
              <a:t>cod_dom</a:t>
            </a:r>
            <a:r>
              <a:rPr lang="en-US" sz="1000" i="1" dirty="0">
                <a:solidFill>
                  <a:srgbClr val="0000FF"/>
                </a:solidFill>
              </a:rPr>
              <a:t>"}) #rename columns</a:t>
            </a: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</a:t>
            </a:r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###############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  <a:endParaRPr lang="en-US" sz="1000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4301" y="3377416"/>
            <a:ext cx="6177699" cy="21544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sz="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Isola as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colunas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d1 e d2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vetores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Chama os vetores d1 e d2 e faz a média de ambos que guarda na variável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d_column</a:t>
            </a:r>
            <a:endParaRPr lang="pt-PT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Carrega a variável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d_column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na variável d criada na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df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trees_df</a:t>
            </a:r>
            <a:endParaRPr lang="pt-PT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Elimina as árvores mortas</a:t>
            </a:r>
          </a:p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Seleciona as var. de interesse e dá-lhes novos nomes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91000" y="0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Inicia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os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cálculos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comuns</a:t>
            </a:r>
            <a:r>
              <a:rPr lang="en-US" sz="2400" kern="0" dirty="0" smtClean="0">
                <a:solidFill>
                  <a:srgbClr val="4BACC6"/>
                </a:solidFill>
              </a:rPr>
              <a:t> a </a:t>
            </a:r>
            <a:r>
              <a:rPr lang="en-US" sz="2400" kern="0" dirty="0" err="1" smtClean="0">
                <a:solidFill>
                  <a:srgbClr val="4BACC6"/>
                </a:solidFill>
              </a:rPr>
              <a:t>ambas</a:t>
            </a:r>
            <a:r>
              <a:rPr lang="en-US" sz="2400" kern="0" dirty="0" smtClean="0">
                <a:solidFill>
                  <a:srgbClr val="4BACC6"/>
                </a:solidFill>
              </a:rPr>
              <a:t> as </a:t>
            </a:r>
            <a:r>
              <a:rPr lang="en-US" sz="2400" kern="0" dirty="0" err="1" smtClean="0">
                <a:solidFill>
                  <a:srgbClr val="4BACC6"/>
                </a:solidFill>
              </a:rPr>
              <a:t>espécies</a:t>
            </a:r>
            <a:endParaRPr lang="en-US" sz="2400" kern="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20751" y="3613839"/>
            <a:ext cx="1712869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areap_column</a:t>
            </a:r>
            <a:endParaRPr lang="en-US" b="1" dirty="0"/>
          </a:p>
          <a:p>
            <a:r>
              <a:rPr lang="pt-PT" sz="1400" dirty="0" err="1"/>
              <a:t>areap</a:t>
            </a:r>
            <a:endParaRPr lang="en-US" sz="1400" dirty="0"/>
          </a:p>
          <a:p>
            <a:pPr algn="r"/>
            <a:r>
              <a:rPr lang="pt-PT" sz="1400" b="1" dirty="0" smtClean="0">
                <a:solidFill>
                  <a:schemeClr val="accent2"/>
                </a:solidFill>
              </a:rPr>
              <a:t>811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5591" y="26904"/>
            <a:ext cx="180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028134" y="1644903"/>
            <a:ext cx="0" cy="6840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233135" y="4621802"/>
            <a:ext cx="2297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g_column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b="1" dirty="0" err="1" smtClean="0">
                <a:solidFill>
                  <a:schemeClr val="accent6"/>
                </a:solidFill>
              </a:rPr>
              <a:t>pn.f_g</a:t>
            </a:r>
            <a:r>
              <a:rPr lang="en-US" sz="1200" dirty="0" smtClean="0">
                <a:solidFill>
                  <a:srgbClr val="0000FF"/>
                </a:solidFill>
              </a:rPr>
              <a:t>(</a:t>
            </a:r>
            <a:r>
              <a:rPr lang="en-US" sz="1200" dirty="0" err="1" smtClean="0">
                <a:solidFill>
                  <a:srgbClr val="0000FF"/>
                </a:solidFill>
              </a:rPr>
              <a:t>d_column</a:t>
            </a:r>
            <a:r>
              <a:rPr lang="en-US" sz="1200" dirty="0">
                <a:solidFill>
                  <a:srgbClr val="0000FF"/>
                </a:solidFill>
              </a:rPr>
              <a:t>, </a:t>
            </a:r>
            <a:r>
              <a:rPr lang="en-US" sz="1200" dirty="0" err="1">
                <a:solidFill>
                  <a:srgbClr val="0000FF"/>
                </a:solidFill>
              </a:rPr>
              <a:t>areap_column</a:t>
            </a:r>
            <a:r>
              <a:rPr lang="en-US" sz="1200" dirty="0">
                <a:solidFill>
                  <a:srgbClr val="0000FF"/>
                </a:solidFill>
              </a:rPr>
              <a:t>)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7597" y="1756070"/>
            <a:ext cx="4885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0000FF"/>
                </a:solidFill>
              </a:rPr>
              <a:t>ftrees_df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= </a:t>
            </a:r>
            <a:endParaRPr lang="en-US" sz="1200" dirty="0" smtClean="0">
              <a:solidFill>
                <a:srgbClr val="0000FF"/>
              </a:solidFill>
            </a:endParaRPr>
          </a:p>
          <a:p>
            <a:pPr algn="r"/>
            <a:r>
              <a:rPr lang="en-US" sz="1200" dirty="0" err="1" smtClean="0">
                <a:solidFill>
                  <a:srgbClr val="0000FF"/>
                </a:solidFill>
              </a:rPr>
              <a:t>pplots_df.</a:t>
            </a:r>
            <a:r>
              <a:rPr lang="en-US" sz="1200" b="1" dirty="0" err="1" smtClean="0">
                <a:solidFill>
                  <a:schemeClr val="accent4">
                    <a:lumMod val="75000"/>
                  </a:schemeClr>
                </a:solidFill>
              </a:rPr>
              <a:t>merge</a:t>
            </a:r>
            <a:r>
              <a:rPr lang="en-US" sz="1200" dirty="0" smtClean="0">
                <a:solidFill>
                  <a:srgbClr val="0000FF"/>
                </a:solidFill>
              </a:rPr>
              <a:t>(</a:t>
            </a:r>
            <a:r>
              <a:rPr lang="en-US" sz="1200" dirty="0" err="1" smtClean="0">
                <a:solidFill>
                  <a:srgbClr val="0000FF"/>
                </a:solidFill>
              </a:rPr>
              <a:t>ftrees_df</a:t>
            </a:r>
            <a:r>
              <a:rPr lang="en-US" sz="1200" dirty="0">
                <a:solidFill>
                  <a:srgbClr val="0000FF"/>
                </a:solidFill>
              </a:rPr>
              <a:t>, </a:t>
            </a:r>
            <a:r>
              <a:rPr lang="en-US" sz="1200" dirty="0" err="1">
                <a:solidFill>
                  <a:srgbClr val="0000FF"/>
                </a:solidFill>
              </a:rPr>
              <a:t>left_on</a:t>
            </a:r>
            <a:r>
              <a:rPr lang="en-US" sz="1200" dirty="0">
                <a:solidFill>
                  <a:srgbClr val="0000FF"/>
                </a:solidFill>
              </a:rPr>
              <a:t>='</a:t>
            </a:r>
            <a:r>
              <a:rPr lang="en-US" sz="1200" dirty="0" err="1">
                <a:solidFill>
                  <a:srgbClr val="0000FF"/>
                </a:solidFill>
              </a:rPr>
              <a:t>ID_parc</a:t>
            </a:r>
            <a:r>
              <a:rPr lang="en-US" sz="1200" dirty="0">
                <a:solidFill>
                  <a:srgbClr val="0000FF"/>
                </a:solidFill>
              </a:rPr>
              <a:t>', </a:t>
            </a:r>
            <a:r>
              <a:rPr lang="en-US" sz="1200" dirty="0" err="1">
                <a:solidFill>
                  <a:srgbClr val="0000FF"/>
                </a:solidFill>
              </a:rPr>
              <a:t>right_on</a:t>
            </a:r>
            <a:r>
              <a:rPr lang="en-US" sz="1200" dirty="0">
                <a:solidFill>
                  <a:srgbClr val="0000FF"/>
                </a:solidFill>
              </a:rPr>
              <a:t>='</a:t>
            </a:r>
            <a:r>
              <a:rPr lang="en-US" sz="1200" dirty="0" err="1">
                <a:solidFill>
                  <a:srgbClr val="0000FF"/>
                </a:solidFill>
              </a:rPr>
              <a:t>ID_parc</a:t>
            </a:r>
            <a:r>
              <a:rPr lang="en-US" sz="1200" dirty="0" smtClean="0">
                <a:solidFill>
                  <a:srgbClr val="0000FF"/>
                </a:solidFill>
              </a:rPr>
              <a:t>')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7005" y="594198"/>
            <a:ext cx="4596130" cy="80021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ftrees_df</a:t>
            </a:r>
            <a:endParaRPr lang="en-US" b="1" dirty="0" smtClean="0"/>
          </a:p>
          <a:p>
            <a:r>
              <a:rPr lang="en-US" sz="1400" dirty="0" err="1" smtClean="0"/>
              <a:t>ID_parc</a:t>
            </a:r>
            <a:r>
              <a:rPr lang="en-US" sz="1400" dirty="0" smtClean="0"/>
              <a:t>, </a:t>
            </a:r>
            <a:r>
              <a:rPr lang="en-US" sz="1400" dirty="0" err="1" smtClean="0"/>
              <a:t>ID_arv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ID_vara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especie</a:t>
            </a:r>
            <a:r>
              <a:rPr lang="en-US" sz="1400" dirty="0" smtClean="0"/>
              <a:t>, t, d, h, </a:t>
            </a:r>
            <a:r>
              <a:rPr lang="en-US" sz="1400" dirty="0" err="1" smtClean="0"/>
              <a:t>hbc</a:t>
            </a:r>
            <a:r>
              <a:rPr lang="en-US" sz="1400" dirty="0" smtClean="0"/>
              <a:t>, </a:t>
            </a:r>
            <a:r>
              <a:rPr lang="en-US" sz="1400" dirty="0" err="1" smtClean="0"/>
              <a:t>cod_dom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811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93000" y="604727"/>
            <a:ext cx="2838051" cy="80021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pplots</a:t>
            </a:r>
            <a:r>
              <a:rPr lang="en-US" b="1" dirty="0" err="1" smtClean="0"/>
              <a:t>_df</a:t>
            </a:r>
            <a:endParaRPr lang="en-US" b="1" dirty="0" smtClean="0"/>
          </a:p>
          <a:p>
            <a:r>
              <a:rPr lang="en-US" sz="1400" dirty="0" err="1" smtClean="0"/>
              <a:t>ID_parc</a:t>
            </a:r>
            <a:r>
              <a:rPr lang="en-US" sz="1400" dirty="0" smtClean="0"/>
              <a:t>, </a:t>
            </a:r>
            <a:r>
              <a:rPr lang="en-US" sz="1400" dirty="0" err="1"/>
              <a:t>areap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 err="1" smtClean="0"/>
              <a:t>TP_parc</a:t>
            </a:r>
            <a:r>
              <a:rPr lang="en-US" sz="1400" dirty="0" smtClean="0"/>
              <a:t>, </a:t>
            </a:r>
            <a:r>
              <a:rPr lang="en-US" sz="1400" dirty="0" err="1" smtClean="0"/>
              <a:t>ID_pov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53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6" name="Elbow Connector 5"/>
          <p:cNvCxnSpPr>
            <a:stCxn id="73" idx="2"/>
            <a:endCxn id="29" idx="2"/>
          </p:cNvCxnSpPr>
          <p:nvPr/>
        </p:nvCxnSpPr>
        <p:spPr>
          <a:xfrm rot="16200000" flipH="1">
            <a:off x="5018284" y="-688797"/>
            <a:ext cx="10529" cy="4176956"/>
          </a:xfrm>
          <a:prstGeom prst="bentConnector3">
            <a:avLst>
              <a:gd name="adj1" fmla="val 2271146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70829" y="2328902"/>
            <a:ext cx="6127115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ftrees_df</a:t>
            </a:r>
            <a:endParaRPr lang="en-US" b="1" dirty="0" smtClean="0"/>
          </a:p>
          <a:p>
            <a:r>
              <a:rPr lang="en-US" sz="1400" dirty="0" err="1" smtClean="0"/>
              <a:t>ID_parc</a:t>
            </a:r>
            <a:r>
              <a:rPr lang="en-US" sz="1400" dirty="0"/>
              <a:t>, </a:t>
            </a:r>
            <a:r>
              <a:rPr lang="en-US" sz="1400" dirty="0" err="1"/>
              <a:t>areap</a:t>
            </a:r>
            <a:r>
              <a:rPr lang="en-US" sz="1400" dirty="0"/>
              <a:t> , </a:t>
            </a:r>
            <a:r>
              <a:rPr lang="en-US" sz="1400" dirty="0" err="1"/>
              <a:t>TP_parc</a:t>
            </a:r>
            <a:r>
              <a:rPr lang="en-US" sz="1400" dirty="0"/>
              <a:t>, </a:t>
            </a:r>
            <a:r>
              <a:rPr lang="en-US" sz="1400" dirty="0" err="1" smtClean="0"/>
              <a:t>ID_pov</a:t>
            </a:r>
            <a:r>
              <a:rPr lang="en-US" sz="1400" dirty="0" smtClean="0"/>
              <a:t>, </a:t>
            </a:r>
            <a:r>
              <a:rPr lang="en-US" sz="1400" dirty="0" err="1" smtClean="0"/>
              <a:t>ID_arv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ID_vara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especie</a:t>
            </a:r>
            <a:r>
              <a:rPr lang="en-US" sz="1400" dirty="0" smtClean="0"/>
              <a:t>, t, d, h, </a:t>
            </a:r>
            <a:r>
              <a:rPr lang="en-US" sz="1400" dirty="0" err="1" smtClean="0"/>
              <a:t>hbc</a:t>
            </a:r>
            <a:r>
              <a:rPr lang="en-US" sz="1400" dirty="0" smtClean="0"/>
              <a:t>, </a:t>
            </a:r>
            <a:r>
              <a:rPr lang="en-US" sz="1400" dirty="0" err="1" smtClean="0"/>
              <a:t>cod_dom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811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05561" y="3613839"/>
            <a:ext cx="1669446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d_column</a:t>
            </a:r>
            <a:endParaRPr lang="en-US" b="1" dirty="0" smtClean="0"/>
          </a:p>
          <a:p>
            <a:r>
              <a:rPr lang="pt-PT" sz="1400" dirty="0" smtClean="0"/>
              <a:t>d</a:t>
            </a:r>
            <a:endParaRPr lang="en-US" sz="1400" dirty="0" smtClean="0"/>
          </a:p>
          <a:p>
            <a:pPr algn="r"/>
            <a:r>
              <a:rPr lang="pt-PT" sz="1400" b="1" dirty="0" smtClean="0">
                <a:solidFill>
                  <a:schemeClr val="accent2"/>
                </a:solidFill>
              </a:rPr>
              <a:t>811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482363" y="3129121"/>
            <a:ext cx="0" cy="4680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468398" y="3129121"/>
            <a:ext cx="0" cy="4680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9" idx="2"/>
            <a:endCxn id="34" idx="2"/>
          </p:cNvCxnSpPr>
          <p:nvPr/>
        </p:nvCxnSpPr>
        <p:spPr>
          <a:xfrm rot="16200000" flipH="1">
            <a:off x="5058735" y="3032509"/>
            <a:ext cx="12700" cy="2763098"/>
          </a:xfrm>
          <a:prstGeom prst="bentConnector3">
            <a:avLst>
              <a:gd name="adj1" fmla="val 1800000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023548" y="4607520"/>
            <a:ext cx="0" cy="4680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504358" y="3137891"/>
            <a:ext cx="1316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areap_column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r>
              <a:rPr lang="en-US" sz="1200" dirty="0" err="1">
                <a:solidFill>
                  <a:srgbClr val="0000FF"/>
                </a:solidFill>
              </a:rPr>
              <a:t>ftrees_df</a:t>
            </a:r>
            <a:r>
              <a:rPr lang="en-US" sz="1200" dirty="0">
                <a:solidFill>
                  <a:srgbClr val="0000FF"/>
                </a:solidFill>
              </a:rPr>
              <a:t>['</a:t>
            </a:r>
            <a:r>
              <a:rPr lang="en-US" sz="1200" dirty="0" err="1">
                <a:solidFill>
                  <a:srgbClr val="0000FF"/>
                </a:solidFill>
              </a:rPr>
              <a:t>areap</a:t>
            </a:r>
            <a:r>
              <a:rPr lang="en-US" sz="1200" dirty="0">
                <a:solidFill>
                  <a:srgbClr val="0000FF"/>
                </a:solidFill>
              </a:rPr>
              <a:t>']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19792" y="3129121"/>
            <a:ext cx="1316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d_column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r>
              <a:rPr lang="en-US" sz="1200" dirty="0" err="1">
                <a:solidFill>
                  <a:srgbClr val="0000FF"/>
                </a:solidFill>
              </a:rPr>
              <a:t>ftrees_df</a:t>
            </a:r>
            <a:r>
              <a:rPr lang="en-US" sz="1200" dirty="0">
                <a:solidFill>
                  <a:srgbClr val="0000FF"/>
                </a:solidFill>
              </a:rPr>
              <a:t>['d']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14995" y="5083467"/>
            <a:ext cx="1238782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g_column</a:t>
            </a:r>
            <a:endParaRPr lang="en-US" b="1" dirty="0" smtClean="0"/>
          </a:p>
          <a:p>
            <a:r>
              <a:rPr lang="en-US" sz="1400" dirty="0" smtClean="0"/>
              <a:t>d</a:t>
            </a:r>
            <a:endParaRPr lang="en-US" sz="1400" dirty="0" smtClean="0"/>
          </a:p>
          <a:p>
            <a:pPr algn="r"/>
            <a:r>
              <a:rPr lang="pt-PT" sz="1400" b="1" dirty="0" smtClean="0">
                <a:solidFill>
                  <a:schemeClr val="accent2"/>
                </a:solidFill>
              </a:rPr>
              <a:t>811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08245" y="5075520"/>
            <a:ext cx="1238782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n_column</a:t>
            </a:r>
            <a:endParaRPr lang="en-US" b="1" dirty="0" smtClean="0"/>
          </a:p>
          <a:p>
            <a:r>
              <a:rPr lang="pt-PT" sz="1400" dirty="0"/>
              <a:t>n</a:t>
            </a:r>
            <a:endParaRPr lang="en-US" sz="1400" dirty="0" smtClean="0"/>
          </a:p>
          <a:p>
            <a:pPr algn="r"/>
            <a:r>
              <a:rPr lang="pt-PT" sz="1400" b="1" dirty="0" smtClean="0">
                <a:solidFill>
                  <a:schemeClr val="accent2"/>
                </a:solidFill>
              </a:rPr>
              <a:t>811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2" name="Elbow Connector 11"/>
          <p:cNvCxnSpPr>
            <a:stCxn id="9" idx="1"/>
            <a:endCxn id="43" idx="0"/>
          </p:cNvCxnSpPr>
          <p:nvPr/>
        </p:nvCxnSpPr>
        <p:spPr>
          <a:xfrm rot="10800000" flipV="1">
            <a:off x="2527637" y="4013948"/>
            <a:ext cx="293115" cy="1061571"/>
          </a:xfrm>
          <a:prstGeom prst="bentConnector2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68883" y="5951576"/>
            <a:ext cx="6289139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ftrees_df</a:t>
            </a:r>
            <a:endParaRPr lang="en-US" b="1" dirty="0" smtClean="0"/>
          </a:p>
          <a:p>
            <a:r>
              <a:rPr lang="en-US" sz="1400" dirty="0" err="1" smtClean="0"/>
              <a:t>ID_parc</a:t>
            </a:r>
            <a:r>
              <a:rPr lang="en-US" sz="1400" dirty="0"/>
              <a:t>, </a:t>
            </a:r>
            <a:r>
              <a:rPr lang="en-US" sz="1400" dirty="0" err="1"/>
              <a:t>areap</a:t>
            </a:r>
            <a:r>
              <a:rPr lang="en-US" sz="1400" dirty="0"/>
              <a:t> , </a:t>
            </a:r>
            <a:r>
              <a:rPr lang="en-US" sz="1400" dirty="0" err="1"/>
              <a:t>TP_parc</a:t>
            </a:r>
            <a:r>
              <a:rPr lang="en-US" sz="1400" dirty="0"/>
              <a:t>, </a:t>
            </a:r>
            <a:r>
              <a:rPr lang="en-US" sz="1400" dirty="0" err="1" smtClean="0"/>
              <a:t>ID_pov</a:t>
            </a:r>
            <a:r>
              <a:rPr lang="en-US" sz="1400" dirty="0" smtClean="0"/>
              <a:t>, </a:t>
            </a:r>
            <a:r>
              <a:rPr lang="en-US" sz="1400" dirty="0" err="1" smtClean="0"/>
              <a:t>ID_arv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ID_vara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especie</a:t>
            </a:r>
            <a:r>
              <a:rPr lang="en-US" sz="1400" dirty="0" smtClean="0"/>
              <a:t>, t, d, h, </a:t>
            </a:r>
            <a:r>
              <a:rPr lang="en-US" sz="1400" dirty="0" err="1" smtClean="0"/>
              <a:t>hbc</a:t>
            </a:r>
            <a:r>
              <a:rPr lang="en-US" sz="1400" dirty="0" smtClean="0"/>
              <a:t>, </a:t>
            </a:r>
            <a:r>
              <a:rPr lang="en-US" sz="1400" dirty="0" err="1" smtClean="0"/>
              <a:t>cod_dom</a:t>
            </a:r>
            <a:r>
              <a:rPr lang="en-US" sz="1400" dirty="0" smtClean="0"/>
              <a:t>, n, g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811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49728" y="4591351"/>
            <a:ext cx="165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n_column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r>
              <a:rPr lang="en-US" sz="1200" b="1" dirty="0" err="1">
                <a:solidFill>
                  <a:schemeClr val="accent6"/>
                </a:solidFill>
              </a:rPr>
              <a:t>pn.f_n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dirty="0" err="1">
                <a:solidFill>
                  <a:srgbClr val="0000FF"/>
                </a:solidFill>
              </a:rPr>
              <a:t>areap_column</a:t>
            </a:r>
            <a:r>
              <a:rPr lang="en-US" sz="1200" dirty="0">
                <a:solidFill>
                  <a:srgbClr val="0000FF"/>
                </a:solidFill>
              </a:rPr>
              <a:t>)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20" name="Elbow Connector 19"/>
          <p:cNvCxnSpPr>
            <a:stCxn id="32" idx="1"/>
            <a:endCxn id="46" idx="1"/>
          </p:cNvCxnSpPr>
          <p:nvPr/>
        </p:nvCxnSpPr>
        <p:spPr>
          <a:xfrm rot="10800000" flipH="1" flipV="1">
            <a:off x="1970829" y="2729012"/>
            <a:ext cx="3798054" cy="3622674"/>
          </a:xfrm>
          <a:prstGeom prst="bentConnector3">
            <a:avLst>
              <a:gd name="adj1" fmla="val -22687"/>
            </a:avLst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508245" y="5883686"/>
            <a:ext cx="0" cy="4680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006853" y="5883686"/>
            <a:ext cx="0" cy="4680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172527" y="5855687"/>
            <a:ext cx="1316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00FF"/>
                </a:solidFill>
              </a:rPr>
              <a:t>ftrees_df</a:t>
            </a:r>
            <a:r>
              <a:rPr lang="en-US" sz="1200" dirty="0">
                <a:solidFill>
                  <a:srgbClr val="0000FF"/>
                </a:solidFill>
              </a:rPr>
              <a:t>['n'] = </a:t>
            </a:r>
            <a:r>
              <a:rPr lang="en-US" sz="1200" dirty="0" err="1">
                <a:solidFill>
                  <a:srgbClr val="0000FF"/>
                </a:solidFill>
              </a:rPr>
              <a:t>n_column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907355" y="5891633"/>
            <a:ext cx="1099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00FF"/>
                </a:solidFill>
              </a:rPr>
              <a:t>ftrees_df</a:t>
            </a:r>
            <a:r>
              <a:rPr lang="en-US" sz="1200" dirty="0">
                <a:solidFill>
                  <a:srgbClr val="0000FF"/>
                </a:solidFill>
              </a:rPr>
              <a:t>['g'] = </a:t>
            </a:r>
            <a:r>
              <a:rPr lang="en-US" sz="1200" dirty="0" err="1">
                <a:solidFill>
                  <a:srgbClr val="0000FF"/>
                </a:solidFill>
              </a:rPr>
              <a:t>g_column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531051" y="3574022"/>
            <a:ext cx="3236507" cy="1692771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</a:rPr>
              <a:t>pinhas.py</a:t>
            </a:r>
            <a:endParaRPr lang="en-US" sz="1200" i="1" dirty="0" smtClean="0">
              <a:solidFill>
                <a:srgbClr val="0000FF"/>
              </a:solidFill>
            </a:endParaRPr>
          </a:p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200" dirty="0" err="1" smtClean="0">
                <a:solidFill>
                  <a:srgbClr val="0000FF"/>
                </a:solidFill>
              </a:rPr>
              <a:t>def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b="1" dirty="0" err="1" smtClean="0">
                <a:solidFill>
                  <a:schemeClr val="accent6"/>
                </a:solidFill>
              </a:rPr>
              <a:t>f_ba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(d): 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return </a:t>
            </a:r>
            <a:r>
              <a:rPr lang="en-US" sz="1200" b="1" dirty="0" err="1">
                <a:solidFill>
                  <a:srgbClr val="0000FF"/>
                </a:solidFill>
              </a:rPr>
              <a:t>math</a:t>
            </a:r>
            <a:r>
              <a:rPr lang="en-US" sz="1200" dirty="0" err="1">
                <a:solidFill>
                  <a:srgbClr val="0000FF"/>
                </a:solidFill>
              </a:rPr>
              <a:t>.pi</a:t>
            </a:r>
            <a:r>
              <a:rPr lang="en-US" sz="1200" dirty="0">
                <a:solidFill>
                  <a:srgbClr val="0000FF"/>
                </a:solidFill>
              </a:rPr>
              <a:t> * d**</a:t>
            </a:r>
            <a:r>
              <a:rPr lang="en-US" sz="1200" dirty="0" smtClean="0">
                <a:solidFill>
                  <a:srgbClr val="0000FF"/>
                </a:solidFill>
              </a:rPr>
              <a:t>2/40000</a:t>
            </a:r>
          </a:p>
          <a:p>
            <a:endParaRPr lang="en-US" sz="1200" dirty="0">
              <a:solidFill>
                <a:srgbClr val="0000FF"/>
              </a:solidFill>
            </a:endParaRPr>
          </a:p>
          <a:p>
            <a:r>
              <a:rPr lang="en-US" sz="1200" dirty="0" err="1">
                <a:solidFill>
                  <a:srgbClr val="0000FF"/>
                </a:solidFill>
              </a:rPr>
              <a:t>def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b="1" dirty="0" err="1">
                <a:solidFill>
                  <a:schemeClr val="accent6"/>
                </a:solidFill>
              </a:rPr>
              <a:t>f_g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dirty="0" err="1">
                <a:solidFill>
                  <a:srgbClr val="0000FF"/>
                </a:solidFill>
              </a:rPr>
              <a:t>d_column</a:t>
            </a:r>
            <a:r>
              <a:rPr lang="en-US" sz="1200" dirty="0">
                <a:solidFill>
                  <a:srgbClr val="0000FF"/>
                </a:solidFill>
              </a:rPr>
              <a:t>, </a:t>
            </a:r>
            <a:r>
              <a:rPr lang="en-US" sz="1200" dirty="0" err="1">
                <a:solidFill>
                  <a:srgbClr val="0000FF"/>
                </a:solidFill>
              </a:rPr>
              <a:t>fha_column</a:t>
            </a:r>
            <a:r>
              <a:rPr lang="en-US" sz="1200" dirty="0">
                <a:solidFill>
                  <a:srgbClr val="0000FF"/>
                </a:solidFill>
              </a:rPr>
              <a:t>):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</a:t>
            </a:r>
            <a:r>
              <a:rPr lang="en-US" sz="1200" dirty="0" err="1">
                <a:solidFill>
                  <a:srgbClr val="0000FF"/>
                </a:solidFill>
              </a:rPr>
              <a:t>g_column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r>
              <a:rPr lang="en-US" sz="1200" dirty="0" err="1">
                <a:solidFill>
                  <a:srgbClr val="0000FF"/>
                </a:solidFill>
              </a:rPr>
              <a:t>d_column.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</a:rPr>
              <a:t>apply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b="1" dirty="0" err="1">
                <a:solidFill>
                  <a:schemeClr val="accent6"/>
                </a:solidFill>
              </a:rPr>
              <a:t>f_ba</a:t>
            </a:r>
            <a:r>
              <a:rPr lang="en-US" sz="1200" dirty="0">
                <a:solidFill>
                  <a:srgbClr val="0000FF"/>
                </a:solidFill>
              </a:rPr>
              <a:t>) 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 smtClean="0">
                <a:solidFill>
                  <a:srgbClr val="0000FF"/>
                </a:solidFill>
              </a:rPr>
              <a:t>    </a:t>
            </a:r>
            <a:r>
              <a:rPr lang="en-US" sz="1200" dirty="0" err="1" smtClean="0">
                <a:solidFill>
                  <a:srgbClr val="0000FF"/>
                </a:solidFill>
              </a:rPr>
              <a:t>g_column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= </a:t>
            </a:r>
            <a:r>
              <a:rPr lang="en-US" sz="1200" dirty="0" err="1">
                <a:solidFill>
                  <a:srgbClr val="0000FF"/>
                </a:solidFill>
              </a:rPr>
              <a:t>g_column</a:t>
            </a:r>
            <a:r>
              <a:rPr lang="en-US" sz="1200" dirty="0">
                <a:solidFill>
                  <a:srgbClr val="0000FF"/>
                </a:solidFill>
              </a:rPr>
              <a:t> * </a:t>
            </a:r>
            <a:r>
              <a:rPr lang="en-US" sz="1200" dirty="0" err="1">
                <a:solidFill>
                  <a:srgbClr val="0000FF"/>
                </a:solidFill>
              </a:rPr>
              <a:t>fha_column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return </a:t>
            </a:r>
            <a:r>
              <a:rPr lang="en-US" sz="1200" dirty="0" err="1">
                <a:solidFill>
                  <a:srgbClr val="0000FF"/>
                </a:solidFill>
              </a:rPr>
              <a:t>g_column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72" name="Straight Arrow Connector 71"/>
          <p:cNvCxnSpPr>
            <a:stCxn id="69" idx="1"/>
          </p:cNvCxnSpPr>
          <p:nvPr/>
        </p:nvCxnSpPr>
        <p:spPr>
          <a:xfrm flipH="1">
            <a:off x="7468195" y="4420408"/>
            <a:ext cx="1062856" cy="44299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531051" y="1620253"/>
            <a:ext cx="3236507" cy="1138773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</a:rPr>
              <a:t>pinh</a:t>
            </a:r>
            <a:r>
              <a:rPr lang="en-US" sz="1200" i="1" dirty="0" smtClean="0">
                <a:solidFill>
                  <a:srgbClr val="0000FF"/>
                </a:solidFill>
              </a:rPr>
              <a:t>as.py</a:t>
            </a:r>
            <a:endParaRPr lang="en-US" sz="1200" i="1" dirty="0" smtClean="0">
              <a:solidFill>
                <a:srgbClr val="0000FF"/>
              </a:solidFill>
            </a:endParaRPr>
          </a:p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200" dirty="0" err="1">
                <a:solidFill>
                  <a:srgbClr val="0000FF"/>
                </a:solidFill>
              </a:rPr>
              <a:t>def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b="1" dirty="0" err="1">
                <a:solidFill>
                  <a:schemeClr val="accent6"/>
                </a:solidFill>
              </a:rPr>
              <a:t>f_n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dirty="0" err="1">
                <a:solidFill>
                  <a:srgbClr val="0000FF"/>
                </a:solidFill>
              </a:rPr>
              <a:t>areap_column</a:t>
            </a:r>
            <a:r>
              <a:rPr lang="en-US" sz="1200" dirty="0">
                <a:solidFill>
                  <a:srgbClr val="0000FF"/>
                </a:solidFill>
              </a:rPr>
              <a:t>): 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 smtClean="0">
                <a:solidFill>
                  <a:srgbClr val="0000FF"/>
                </a:solidFill>
              </a:rPr>
              <a:t>    </a:t>
            </a:r>
            <a:r>
              <a:rPr lang="en-US" sz="1200" dirty="0" err="1" smtClean="0">
                <a:solidFill>
                  <a:srgbClr val="0000FF"/>
                </a:solidFill>
              </a:rPr>
              <a:t>fha_column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= </a:t>
            </a:r>
            <a:r>
              <a:rPr lang="en-US" sz="1200" dirty="0" err="1">
                <a:solidFill>
                  <a:srgbClr val="0000FF"/>
                </a:solidFill>
              </a:rPr>
              <a:t>areap_column.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</a:rPr>
              <a:t>apply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dirty="0" err="1">
                <a:solidFill>
                  <a:srgbClr val="0000FF"/>
                </a:solidFill>
              </a:rPr>
              <a:t>f_fha</a:t>
            </a:r>
            <a:r>
              <a:rPr lang="en-US" sz="1200" dirty="0">
                <a:solidFill>
                  <a:srgbClr val="0000FF"/>
                </a:solidFill>
              </a:rPr>
              <a:t>)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</a:t>
            </a:r>
            <a:r>
              <a:rPr lang="en-US" sz="1200" dirty="0" err="1">
                <a:solidFill>
                  <a:srgbClr val="0000FF"/>
                </a:solidFill>
              </a:rPr>
              <a:t>n_column</a:t>
            </a:r>
            <a:r>
              <a:rPr lang="en-US" sz="1200" dirty="0">
                <a:solidFill>
                  <a:srgbClr val="0000FF"/>
                </a:solidFill>
              </a:rPr>
              <a:t> = 1 * </a:t>
            </a:r>
            <a:r>
              <a:rPr lang="en-US" sz="1200" dirty="0" err="1">
                <a:solidFill>
                  <a:srgbClr val="0000FF"/>
                </a:solidFill>
              </a:rPr>
              <a:t>fha_column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   return </a:t>
            </a:r>
            <a:r>
              <a:rPr lang="en-US" sz="1200" dirty="0" err="1">
                <a:solidFill>
                  <a:srgbClr val="0000FF"/>
                </a:solidFill>
              </a:rPr>
              <a:t>n_column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76" name="Straight Arrow Connector 75"/>
          <p:cNvCxnSpPr>
            <a:stCxn id="75" idx="2"/>
          </p:cNvCxnSpPr>
          <p:nvPr/>
        </p:nvCxnSpPr>
        <p:spPr>
          <a:xfrm flipH="1">
            <a:off x="4129875" y="2759026"/>
            <a:ext cx="6019430" cy="210437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3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1000" y="0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smtClean="0">
                <a:solidFill>
                  <a:srgbClr val="4BACC6"/>
                </a:solidFill>
              </a:rPr>
              <a:t>Continua </a:t>
            </a:r>
            <a:r>
              <a:rPr lang="en-US" sz="2400" kern="0" dirty="0" err="1" smtClean="0">
                <a:solidFill>
                  <a:srgbClr val="4BACC6"/>
                </a:solidFill>
              </a:rPr>
              <a:t>os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cálculos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comuns</a:t>
            </a:r>
            <a:r>
              <a:rPr lang="en-US" sz="2400" kern="0" dirty="0" smtClean="0">
                <a:solidFill>
                  <a:srgbClr val="4BACC6"/>
                </a:solidFill>
              </a:rPr>
              <a:t> a </a:t>
            </a:r>
            <a:r>
              <a:rPr lang="en-US" sz="2400" kern="0" dirty="0" err="1" smtClean="0">
                <a:solidFill>
                  <a:srgbClr val="4BACC6"/>
                </a:solidFill>
              </a:rPr>
              <a:t>ambas</a:t>
            </a:r>
            <a:r>
              <a:rPr lang="en-US" sz="2400" kern="0" dirty="0" smtClean="0">
                <a:solidFill>
                  <a:srgbClr val="4BACC6"/>
                </a:solidFill>
              </a:rPr>
              <a:t> as </a:t>
            </a:r>
            <a:r>
              <a:rPr lang="en-US" sz="2400" kern="0" dirty="0" err="1" smtClean="0">
                <a:solidFill>
                  <a:srgbClr val="4BACC6"/>
                </a:solidFill>
              </a:rPr>
              <a:t>espécies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1" y="412790"/>
            <a:ext cx="6096000" cy="270843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print('##### Trees: merge </a:t>
            </a:r>
            <a:r>
              <a:rPr lang="en-US" sz="1000" i="1" dirty="0" err="1">
                <a:solidFill>
                  <a:srgbClr val="0000FF"/>
                </a:solidFill>
              </a:rPr>
              <a:t>pplots_df</a:t>
            </a:r>
            <a:r>
              <a:rPr lang="en-US" sz="1000" i="1" dirty="0">
                <a:solidFill>
                  <a:srgbClr val="0000FF"/>
                </a:solidFill>
              </a:rPr>
              <a:t> with </a:t>
            </a:r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 #####')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pplots_df.merge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, </a:t>
            </a:r>
            <a:r>
              <a:rPr lang="en-US" sz="1000" i="1" dirty="0" err="1">
                <a:solidFill>
                  <a:srgbClr val="0000FF"/>
                </a:solidFill>
              </a:rPr>
              <a:t>left_on</a:t>
            </a:r>
            <a:r>
              <a:rPr lang="en-US" sz="1000" i="1" dirty="0">
                <a:solidFill>
                  <a:srgbClr val="0000FF"/>
                </a:solidFill>
              </a:rPr>
              <a:t>='</a:t>
            </a:r>
            <a:r>
              <a:rPr lang="en-US" sz="1000" i="1" dirty="0" err="1">
                <a:solidFill>
                  <a:srgbClr val="0000FF"/>
                </a:solidFill>
              </a:rPr>
              <a:t>ID_parc</a:t>
            </a:r>
            <a:r>
              <a:rPr lang="en-US" sz="1000" i="1" dirty="0">
                <a:solidFill>
                  <a:srgbClr val="0000FF"/>
                </a:solidFill>
              </a:rPr>
              <a:t>', </a:t>
            </a:r>
            <a:r>
              <a:rPr lang="en-US" sz="1000" i="1" dirty="0" err="1">
                <a:solidFill>
                  <a:srgbClr val="0000FF"/>
                </a:solidFill>
              </a:rPr>
              <a:t>right_on</a:t>
            </a:r>
            <a:r>
              <a:rPr lang="en-US" sz="1000" i="1" dirty="0">
                <a:solidFill>
                  <a:srgbClr val="0000FF"/>
                </a:solidFill>
              </a:rPr>
              <a:t>='</a:t>
            </a:r>
            <a:r>
              <a:rPr lang="en-US" sz="1000" i="1" dirty="0" err="1">
                <a:solidFill>
                  <a:srgbClr val="0000FF"/>
                </a:solidFill>
              </a:rPr>
              <a:t>ID_parc</a:t>
            </a:r>
            <a:r>
              <a:rPr lang="en-US" sz="1000" i="1" dirty="0">
                <a:solidFill>
                  <a:srgbClr val="0000FF"/>
                </a:solidFill>
              </a:rPr>
              <a:t>') #merge</a:t>
            </a: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d_column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['d'] #get d column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areap_column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['</a:t>
            </a:r>
            <a:r>
              <a:rPr lang="en-US" sz="1000" i="1" dirty="0" err="1">
                <a:solidFill>
                  <a:srgbClr val="0000FF"/>
                </a:solidFill>
              </a:rPr>
              <a:t>areap</a:t>
            </a:r>
            <a:r>
              <a:rPr lang="en-US" sz="1000" i="1" dirty="0">
                <a:solidFill>
                  <a:srgbClr val="0000FF"/>
                </a:solidFill>
              </a:rPr>
              <a:t>'] #get </a:t>
            </a:r>
            <a:r>
              <a:rPr lang="en-US" sz="1000" i="1" dirty="0" err="1">
                <a:solidFill>
                  <a:srgbClr val="0000FF"/>
                </a:solidFill>
              </a:rPr>
              <a:t>areap</a:t>
            </a:r>
            <a:r>
              <a:rPr lang="en-US" sz="1000" i="1" dirty="0">
                <a:solidFill>
                  <a:srgbClr val="0000FF"/>
                </a:solidFill>
              </a:rPr>
              <a:t> column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g_column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pn.f_g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d_column</a:t>
            </a:r>
            <a:r>
              <a:rPr lang="en-US" sz="1000" i="1" dirty="0">
                <a:solidFill>
                  <a:srgbClr val="0000FF"/>
                </a:solidFill>
              </a:rPr>
              <a:t>, </a:t>
            </a:r>
            <a:r>
              <a:rPr lang="en-US" sz="1000" i="1" dirty="0" err="1">
                <a:solidFill>
                  <a:srgbClr val="0000FF"/>
                </a:solidFill>
              </a:rPr>
              <a:t>areap_column</a:t>
            </a:r>
            <a:r>
              <a:rPr lang="en-US" sz="1000" i="1" dirty="0">
                <a:solidFill>
                  <a:srgbClr val="0000FF"/>
                </a:solidFill>
              </a:rPr>
              <a:t>) #calculate g values to ha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['g'] = </a:t>
            </a:r>
            <a:r>
              <a:rPr lang="en-US" sz="1000" i="1" dirty="0" err="1">
                <a:solidFill>
                  <a:srgbClr val="0000FF"/>
                </a:solidFill>
              </a:rPr>
              <a:t>g_column</a:t>
            </a:r>
            <a:r>
              <a:rPr lang="en-US" sz="1000" i="1" dirty="0">
                <a:solidFill>
                  <a:srgbClr val="0000FF"/>
                </a:solidFill>
              </a:rPr>
              <a:t> #add column with g values to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endParaRPr lang="en-US" sz="1000" i="1" dirty="0">
              <a:solidFill>
                <a:srgbClr val="0000FF"/>
              </a:solidFill>
            </a:endParaRP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n_column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pn.f_n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areap_column</a:t>
            </a:r>
            <a:r>
              <a:rPr lang="en-US" sz="1000" i="1" dirty="0">
                <a:solidFill>
                  <a:srgbClr val="0000FF"/>
                </a:solidFill>
              </a:rPr>
              <a:t>) #calculate n values to ha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['n'] = </a:t>
            </a:r>
            <a:r>
              <a:rPr lang="en-US" sz="1000" i="1" dirty="0" err="1">
                <a:solidFill>
                  <a:srgbClr val="0000FF"/>
                </a:solidFill>
              </a:rPr>
              <a:t>n_column</a:t>
            </a:r>
            <a:r>
              <a:rPr lang="en-US" sz="1000" i="1" dirty="0">
                <a:solidFill>
                  <a:srgbClr val="0000FF"/>
                </a:solidFill>
              </a:rPr>
              <a:t> #add column with n values to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endParaRPr lang="en-US" sz="1000" i="1" dirty="0">
              <a:solidFill>
                <a:srgbClr val="0000FF"/>
              </a:solidFill>
            </a:endParaRP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</a:t>
            </a:r>
            <a:r>
              <a:rPr lang="en-US" sz="1000" i="1" dirty="0" err="1">
                <a:solidFill>
                  <a:srgbClr val="0000FF"/>
                </a:solidFill>
              </a:rPr>
              <a:t>ftrees_df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###############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  <a:endParaRPr lang="en-US" sz="1000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3372" y="2442919"/>
            <a:ext cx="3279112" cy="40626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sz="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Isola as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colunas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areap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vetores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800" strike="sngStrik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Chama os vetores d e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areap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e aplica a função do pinhas (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f_g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) para calcular a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gi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das arvores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Chama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o vetor </a:t>
            </a:r>
            <a:r>
              <a:rPr lang="pt-PT" dirty="0" err="1">
                <a:solidFill>
                  <a:schemeClr val="accent6">
                    <a:lumMod val="75000"/>
                  </a:schemeClr>
                </a:solidFill>
              </a:rPr>
              <a:t>areap</a:t>
            </a:r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e calcula o ni </a:t>
            </a:r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aplica a função do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pinhas (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f_n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Carrega-os dentro da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df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original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1313</Words>
  <Application>Microsoft Office PowerPoint</Application>
  <PresentationFormat>Widescreen</PresentationFormat>
  <Paragraphs>254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Wingdings</vt:lpstr>
      <vt:lpstr>Custom Design</vt:lpstr>
      <vt:lpstr>Office Theme</vt:lpstr>
      <vt:lpstr>Inventário Florestal Tratamento de dados em Python Amostragem estratificada quantitativa</vt:lpstr>
      <vt:lpstr>PowerPoint Presentation</vt:lpstr>
      <vt:lpstr>Criar os nossos próprios packages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</dc:creator>
  <cp:lastModifiedBy>smb</cp:lastModifiedBy>
  <cp:revision>61</cp:revision>
  <dcterms:created xsi:type="dcterms:W3CDTF">2024-11-21T10:21:39Z</dcterms:created>
  <dcterms:modified xsi:type="dcterms:W3CDTF">2024-12-06T00:12:45Z</dcterms:modified>
</cp:coreProperties>
</file>