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8" r:id="rId2"/>
    <p:sldId id="270" r:id="rId3"/>
    <p:sldId id="296" r:id="rId4"/>
    <p:sldId id="297" r:id="rId5"/>
    <p:sldId id="257" r:id="rId6"/>
    <p:sldId id="258" r:id="rId7"/>
    <p:sldId id="259" r:id="rId8"/>
    <p:sldId id="260" r:id="rId9"/>
    <p:sldId id="262" r:id="rId10"/>
    <p:sldId id="263" r:id="rId11"/>
    <p:sldId id="261" r:id="rId12"/>
    <p:sldId id="264" r:id="rId13"/>
    <p:sldId id="266" r:id="rId14"/>
    <p:sldId id="267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71" r:id="rId27"/>
    <p:sldId id="269" r:id="rId28"/>
    <p:sldId id="272" r:id="rId29"/>
    <p:sldId id="273" r:id="rId30"/>
    <p:sldId id="274" r:id="rId31"/>
    <p:sldId id="276" r:id="rId32"/>
    <p:sldId id="277" r:id="rId33"/>
    <p:sldId id="278" r:id="rId34"/>
    <p:sldId id="279" r:id="rId35"/>
    <p:sldId id="280" r:id="rId36"/>
    <p:sldId id="275" r:id="rId37"/>
    <p:sldId id="281" r:id="rId38"/>
    <p:sldId id="282" r:id="rId39"/>
    <p:sldId id="283" r:id="rId40"/>
    <p:sldId id="28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 showGuides="1">
      <p:cViewPr>
        <p:scale>
          <a:sx n="94" d="100"/>
          <a:sy n="94" d="100"/>
        </p:scale>
        <p:origin x="595" y="53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0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4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3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1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2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8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8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EDD7-E639-4ED7-A40F-56B845CC3D99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98A1-BB98-4B6B-B537-673EB70DE1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5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.png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.png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3.emf"/><Relationship Id="rId7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8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7.emf"/><Relationship Id="rId4" Type="http://schemas.openxmlformats.org/officeDocument/2006/relationships/image" Target="../media/image24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7" Type="http://schemas.openxmlformats.org/officeDocument/2006/relationships/image" Target="../media/image30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image" Target="../media/image27.emf"/><Relationship Id="rId4" Type="http://schemas.openxmlformats.org/officeDocument/2006/relationships/image" Target="../media/image28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24.emf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7" Type="http://schemas.openxmlformats.org/officeDocument/2006/relationships/image" Target="../media/image32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emf"/><Relationship Id="rId5" Type="http://schemas.openxmlformats.org/officeDocument/2006/relationships/image" Target="../media/image24.emf"/><Relationship Id="rId4" Type="http://schemas.openxmlformats.org/officeDocument/2006/relationships/image" Target="../media/image3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Simplex Tableau</a:t>
            </a:r>
            <a:br>
              <a:rPr lang="en-US" b="1" dirty="0" smtClean="0"/>
            </a:br>
            <a:r>
              <a:rPr lang="en-US" sz="4000" b="1" dirty="0" smtClean="0"/>
              <a:t>Summary and Sensitivity Analysis</a:t>
            </a:r>
            <a:endParaRPr lang="pt-PT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pt-PT" dirty="0" smtClean="0"/>
          </a:p>
          <a:p>
            <a:endParaRPr lang="pt-PT" dirty="0" smtClean="0"/>
          </a:p>
          <a:p>
            <a:pPr algn="l"/>
            <a:r>
              <a:rPr lang="pt-PT" sz="5100" dirty="0" err="1" smtClean="0"/>
              <a:t>Applied</a:t>
            </a:r>
            <a:r>
              <a:rPr lang="pt-PT" sz="5100" dirty="0" smtClean="0"/>
              <a:t> </a:t>
            </a:r>
            <a:r>
              <a:rPr lang="pt-PT" sz="5100" dirty="0" err="1" smtClean="0"/>
              <a:t>Operations</a:t>
            </a:r>
            <a:r>
              <a:rPr lang="pt-PT" sz="5100" dirty="0" smtClean="0"/>
              <a:t> Research 2023-2024</a:t>
            </a:r>
            <a:endParaRPr lang="pt-PT" sz="5100" dirty="0"/>
          </a:p>
          <a:p>
            <a:pPr algn="l"/>
            <a:endParaRPr lang="pt-PT" dirty="0" smtClean="0"/>
          </a:p>
          <a:p>
            <a:pPr algn="l"/>
            <a:r>
              <a:rPr lang="pt-PT" sz="4500" dirty="0" smtClean="0"/>
              <a:t>Susana Barreiro</a:t>
            </a:r>
          </a:p>
          <a:p>
            <a:pPr algn="l"/>
            <a:r>
              <a:rPr lang="pt-PT" sz="3400" dirty="0" smtClean="0"/>
              <a:t>20 </a:t>
            </a:r>
            <a:r>
              <a:rPr lang="pt-PT" sz="3400" dirty="0" err="1" smtClean="0"/>
              <a:t>March</a:t>
            </a:r>
            <a:r>
              <a:rPr lang="pt-PT" sz="3400" dirty="0" smtClean="0"/>
              <a:t> 2024</a:t>
            </a:r>
            <a:endParaRPr lang="pt-PT" sz="34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48724" y="3510280"/>
            <a:ext cx="9432000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6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Updating the table:</a:t>
            </a:r>
          </a:p>
          <a:p>
            <a:pPr marL="0" indent="0">
              <a:buNone/>
            </a:pPr>
            <a:endParaRPr lang="en-US" sz="800" b="1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Replace </a:t>
            </a:r>
            <a:r>
              <a:rPr lang="en-US" dirty="0"/>
              <a:t>the leaving basic variable listed for the </a:t>
            </a:r>
            <a:r>
              <a:rPr lang="en-US" b="1" i="1" dirty="0">
                <a:solidFill>
                  <a:schemeClr val="accent1"/>
                </a:solidFill>
              </a:rPr>
              <a:t>pivot row </a:t>
            </a:r>
            <a:r>
              <a:rPr lang="en-US" dirty="0"/>
              <a:t>by the entering basic variable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Force the entering variable vector to take the shape of the leaving variable vector</a:t>
            </a:r>
          </a:p>
          <a:p>
            <a:pPr lvl="1"/>
            <a:r>
              <a:rPr lang="en-US" dirty="0"/>
              <a:t>The tableau element where the pivot row and the pivot column intersect is known as the </a:t>
            </a:r>
            <a:r>
              <a:rPr lang="en-US" b="1" i="1" dirty="0">
                <a:solidFill>
                  <a:schemeClr val="accent1"/>
                </a:solidFill>
              </a:rPr>
              <a:t>pivot element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Eliminate </a:t>
            </a:r>
            <a:r>
              <a:rPr lang="en-US" dirty="0"/>
              <a:t>all of the coefficients in the </a:t>
            </a:r>
            <a:r>
              <a:rPr lang="en-US" b="1" i="1" dirty="0">
                <a:solidFill>
                  <a:schemeClr val="accent1"/>
                </a:solidFill>
              </a:rPr>
              <a:t>pivot column </a:t>
            </a:r>
            <a:r>
              <a:rPr lang="en-US" dirty="0"/>
              <a:t>except the </a:t>
            </a:r>
            <a:r>
              <a:rPr lang="en-US" b="1" i="1" dirty="0">
                <a:solidFill>
                  <a:schemeClr val="accent1"/>
                </a:solidFill>
              </a:rPr>
              <a:t>pivot </a:t>
            </a:r>
            <a:r>
              <a:rPr lang="en-US" b="1" i="1" dirty="0" smtClean="0">
                <a:solidFill>
                  <a:schemeClr val="accent1"/>
                </a:solidFill>
              </a:rPr>
              <a:t>element </a:t>
            </a:r>
            <a:r>
              <a:rPr lang="en-US" dirty="0" smtClean="0"/>
              <a:t>that must take the </a:t>
            </a:r>
            <a:r>
              <a:rPr lang="en-US" u="sng" dirty="0" smtClean="0"/>
              <a:t>value 1</a:t>
            </a:r>
            <a:r>
              <a:rPr lang="en-US" dirty="0" smtClean="0"/>
              <a:t>. </a:t>
            </a:r>
            <a:r>
              <a:rPr lang="en-US" dirty="0"/>
              <a:t>This is done by simple </a:t>
            </a:r>
            <a:r>
              <a:rPr lang="en-US" u="sng" dirty="0"/>
              <a:t>Gaussian operations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7646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chemeClr val="accent1"/>
                </a:solidFill>
              </a:rPr>
              <a:t>Tie for </a:t>
            </a:r>
            <a:r>
              <a:rPr lang="en-US" sz="3500" b="1" dirty="0">
                <a:solidFill>
                  <a:schemeClr val="accent1"/>
                </a:solidFill>
              </a:rPr>
              <a:t>the </a:t>
            </a:r>
            <a:r>
              <a:rPr lang="en-US" sz="3500" b="1" dirty="0" smtClean="0">
                <a:solidFill>
                  <a:schemeClr val="accent1"/>
                </a:solidFill>
              </a:rPr>
              <a:t>entering basic variable</a:t>
            </a:r>
          </a:p>
          <a:p>
            <a:r>
              <a:rPr lang="en-US" sz="3500" dirty="0" smtClean="0"/>
              <a:t>This means that both variables will increase Z at the same rate.</a:t>
            </a:r>
          </a:p>
          <a:p>
            <a:r>
              <a:rPr lang="en-US" sz="3500" dirty="0"/>
              <a:t>H</a:t>
            </a:r>
            <a:r>
              <a:rPr lang="en-US" sz="3500" dirty="0" smtClean="0"/>
              <a:t>ow </a:t>
            </a:r>
            <a:r>
              <a:rPr lang="en-US" sz="3500" dirty="0"/>
              <a:t>to handle this situation? </a:t>
            </a:r>
            <a:r>
              <a:rPr lang="en-US" sz="3500" dirty="0" smtClean="0"/>
              <a:t>choose </a:t>
            </a:r>
            <a:r>
              <a:rPr lang="en-US" sz="3500" dirty="0"/>
              <a:t>the entering basic variable </a:t>
            </a:r>
            <a:r>
              <a:rPr lang="en-US" sz="3500" dirty="0" smtClean="0"/>
              <a:t>arbitrarily, </a:t>
            </a:r>
            <a:r>
              <a:rPr lang="en-US" sz="3500" dirty="0"/>
              <a:t>because there is no good way to determine in advance which selection will reach the optimum solution in the smallest number of </a:t>
            </a:r>
            <a:r>
              <a:rPr lang="en-US" sz="3500" dirty="0" smtClean="0"/>
              <a:t>pivots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b="1" dirty="0" smtClean="0">
                <a:solidFill>
                  <a:schemeClr val="accent1"/>
                </a:solidFill>
              </a:rPr>
              <a:t>Tie </a:t>
            </a:r>
            <a:r>
              <a:rPr lang="en-US" sz="3500" b="1" dirty="0">
                <a:solidFill>
                  <a:schemeClr val="accent1"/>
                </a:solidFill>
              </a:rPr>
              <a:t>for the </a:t>
            </a:r>
            <a:r>
              <a:rPr lang="en-US" sz="3500" b="1" dirty="0" smtClean="0">
                <a:solidFill>
                  <a:schemeClr val="accent1"/>
                </a:solidFill>
              </a:rPr>
              <a:t>leaving basic variable</a:t>
            </a:r>
          </a:p>
          <a:p>
            <a:r>
              <a:rPr lang="en-US" sz="3500" dirty="0" smtClean="0"/>
              <a:t>Means there </a:t>
            </a:r>
            <a:r>
              <a:rPr lang="en-US" sz="3500" dirty="0"/>
              <a:t>are two constraints (with their corresponding basic variables) that are tied as the first constraints you bump </a:t>
            </a:r>
            <a:r>
              <a:rPr lang="en-US" sz="3500" dirty="0" smtClean="0"/>
              <a:t>into</a:t>
            </a:r>
          </a:p>
          <a:p>
            <a:r>
              <a:rPr lang="en-US" sz="3500" dirty="0"/>
              <a:t>Technically speaking, the basic feasible solutions will be different, because each will define a different partitioning of the variables into basic and </a:t>
            </a:r>
            <a:r>
              <a:rPr lang="en-US" sz="3500" dirty="0" smtClean="0"/>
              <a:t>non-basic </a:t>
            </a:r>
            <a:r>
              <a:rPr lang="en-US" sz="3500" dirty="0"/>
              <a:t>sets</a:t>
            </a:r>
            <a:r>
              <a:rPr lang="en-US" sz="3500" dirty="0" smtClean="0"/>
              <a:t>.</a:t>
            </a:r>
          </a:p>
          <a:p>
            <a:r>
              <a:rPr lang="en-US" sz="3500" dirty="0"/>
              <a:t>Again, simply choose arbitrarily</a:t>
            </a:r>
            <a:r>
              <a:rPr lang="en-US" sz="3500" dirty="0" smtClean="0"/>
              <a:t>.</a:t>
            </a:r>
          </a:p>
          <a:p>
            <a:r>
              <a:rPr lang="en-US" sz="3500" dirty="0"/>
              <a:t>Both variables must be zero simultaneously because both constraints are active at that </a:t>
            </a:r>
            <a:r>
              <a:rPr lang="en-US" sz="3500" dirty="0" smtClean="0"/>
              <a:t>point.</a:t>
            </a:r>
            <a:endParaRPr lang="en-US" sz="3500" dirty="0"/>
          </a:p>
          <a:p>
            <a:r>
              <a:rPr lang="en-US" sz="3500" dirty="0"/>
              <a:t>T</a:t>
            </a:r>
            <a:r>
              <a:rPr lang="en-US" sz="3500" dirty="0" smtClean="0"/>
              <a:t>he </a:t>
            </a:r>
            <a:r>
              <a:rPr lang="en-US" sz="3500" dirty="0"/>
              <a:t>basic feasible solution defines what is known as a degenerate solution. Degenerate solutions can lead to an infinite loop of solutions that traps the simplex solution method; this is known </a:t>
            </a:r>
            <a:r>
              <a:rPr lang="en-US" sz="3500" dirty="0" smtClean="0"/>
              <a:t>as cycling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5317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 smtClean="0">
                <a:solidFill>
                  <a:schemeClr val="accent1"/>
                </a:solidFill>
              </a:rPr>
              <a:t>Suppose </a:t>
            </a:r>
            <a:r>
              <a:rPr lang="en-US" sz="1900" b="1" dirty="0">
                <a:solidFill>
                  <a:schemeClr val="accent1"/>
                </a:solidFill>
              </a:rPr>
              <a:t>that all of the minimum ratio tests are tied at “no limit</a:t>
            </a:r>
            <a:r>
              <a:rPr lang="en-US" sz="1900" b="1" dirty="0" smtClean="0">
                <a:solidFill>
                  <a:schemeClr val="accent1"/>
                </a:solidFill>
              </a:rPr>
              <a:t>”</a:t>
            </a:r>
          </a:p>
          <a:p>
            <a:r>
              <a:rPr lang="en-US" sz="19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</a:t>
            </a:r>
            <a:r>
              <a:rPr lang="en-US" sz="19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this mean? </a:t>
            </a:r>
            <a:r>
              <a:rPr lang="en-US" sz="1900" dirty="0" smtClean="0"/>
              <a:t>That </a:t>
            </a:r>
            <a:r>
              <a:rPr lang="en-US" sz="1900" u="sng" dirty="0" smtClean="0"/>
              <a:t>no </a:t>
            </a:r>
            <a:r>
              <a:rPr lang="en-US" sz="1900" u="sng" dirty="0"/>
              <a:t>constraint puts a limit on the increase </a:t>
            </a:r>
            <a:r>
              <a:rPr lang="en-US" sz="1900" dirty="0"/>
              <a:t>in the value of the entering basic variable! </a:t>
            </a:r>
            <a:r>
              <a:rPr lang="en-US" sz="1900" dirty="0" smtClean="0"/>
              <a:t>And consequently to </a:t>
            </a:r>
            <a:r>
              <a:rPr lang="en-US" sz="1900" dirty="0"/>
              <a:t>the value of the objective function. </a:t>
            </a:r>
            <a:endParaRPr lang="en-US" sz="1900" dirty="0" smtClean="0"/>
          </a:p>
          <a:p>
            <a:r>
              <a:rPr lang="en-US" sz="1900" dirty="0" smtClean="0"/>
              <a:t>Your </a:t>
            </a:r>
            <a:r>
              <a:rPr lang="en-US" sz="1900" dirty="0"/>
              <a:t>result might then show that you can make an </a:t>
            </a:r>
            <a:r>
              <a:rPr lang="en-US" sz="1900" u="sng" dirty="0"/>
              <a:t>infinite amount of profit </a:t>
            </a:r>
            <a:r>
              <a:rPr lang="en-US" sz="1900" dirty="0"/>
              <a:t>but it usually means that you </a:t>
            </a:r>
            <a:r>
              <a:rPr lang="en-US" sz="1900" u="sng" dirty="0" smtClean="0"/>
              <a:t>forgot a </a:t>
            </a:r>
            <a:r>
              <a:rPr lang="en-US" sz="1900" u="sng" dirty="0"/>
              <a:t>constraint</a:t>
            </a:r>
            <a:r>
              <a:rPr lang="en-US" sz="1900" dirty="0"/>
              <a:t>. </a:t>
            </a:r>
            <a:r>
              <a:rPr lang="en-US" sz="1900" dirty="0" smtClean="0"/>
              <a:t>Problems </a:t>
            </a:r>
            <a:r>
              <a:rPr lang="en-US" sz="1900" dirty="0"/>
              <a:t>of this type are </a:t>
            </a:r>
            <a:r>
              <a:rPr lang="en-US" sz="1900" b="1" dirty="0"/>
              <a:t>called </a:t>
            </a:r>
            <a:r>
              <a:rPr lang="en-US" sz="1900" b="1" dirty="0" smtClean="0"/>
              <a:t>unbounded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sz="1900" b="1" dirty="0">
                <a:solidFill>
                  <a:schemeClr val="accent1"/>
                </a:solidFill>
              </a:rPr>
              <a:t>At the Optimum, the Coefficients of Some </a:t>
            </a:r>
            <a:r>
              <a:rPr lang="en-US" sz="1900" b="1" dirty="0" smtClean="0">
                <a:solidFill>
                  <a:schemeClr val="accent1"/>
                </a:solidFill>
              </a:rPr>
              <a:t>Non-basic </a:t>
            </a:r>
            <a:r>
              <a:rPr lang="en-US" sz="1900" b="1" dirty="0">
                <a:solidFill>
                  <a:schemeClr val="accent1"/>
                </a:solidFill>
              </a:rPr>
              <a:t>Variables are Zero in the Objective Function Row</a:t>
            </a:r>
          </a:p>
          <a:p>
            <a:pPr marL="0" indent="0">
              <a:buNone/>
            </a:pPr>
            <a:r>
              <a:rPr lang="en-US" sz="1900" dirty="0" smtClean="0"/>
              <a:t>it </a:t>
            </a:r>
            <a:r>
              <a:rPr lang="en-US" sz="1900" dirty="0"/>
              <a:t>means that choosing this variable as the entering basic variable increases Z at the rate of zero, i.e. </a:t>
            </a:r>
            <a:r>
              <a:rPr lang="en-US" sz="1900" dirty="0" smtClean="0"/>
              <a:t>it </a:t>
            </a:r>
            <a:r>
              <a:rPr lang="en-US" sz="1900" dirty="0"/>
              <a:t>has no effect on Z</a:t>
            </a:r>
            <a:r>
              <a:rPr lang="en-US" sz="1900" dirty="0" smtClean="0"/>
              <a:t>!</a:t>
            </a:r>
            <a:r>
              <a:rPr lang="en-US" sz="1900" dirty="0"/>
              <a:t> </a:t>
            </a:r>
            <a:r>
              <a:rPr lang="en-US" sz="1900" dirty="0" smtClean="0"/>
              <a:t>You have the same </a:t>
            </a:r>
            <a:r>
              <a:rPr lang="en-US" sz="1900" dirty="0"/>
              <a:t>value of </a:t>
            </a:r>
            <a:r>
              <a:rPr lang="en-US" sz="1900" dirty="0" smtClean="0"/>
              <a:t>Z, but you will </a:t>
            </a:r>
            <a:r>
              <a:rPr lang="en-US" sz="1900" dirty="0"/>
              <a:t>pivot to a different basic feasible </a:t>
            </a:r>
            <a:r>
              <a:rPr lang="en-US" sz="1900" dirty="0" smtClean="0"/>
              <a:t>solution. 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Two different basic feasible solutions with the same value of Z means that there must be </a:t>
            </a:r>
            <a:r>
              <a:rPr lang="en-US" sz="1900" b="1" dirty="0"/>
              <a:t>multiple optimum </a:t>
            </a:r>
            <a:r>
              <a:rPr lang="en-US" sz="1900" b="1" dirty="0" smtClean="0"/>
              <a:t>solutions</a:t>
            </a:r>
            <a:r>
              <a:rPr lang="en-US" sz="1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9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900" i="1" dirty="0">
                <a:solidFill>
                  <a:schemeClr val="bg1">
                    <a:lumMod val="50000"/>
                  </a:schemeClr>
                </a:solidFill>
              </a:rPr>
              <a:t>at both of the two basic feasible </a:t>
            </a:r>
            <a:r>
              <a:rPr lang="en-US" sz="1900" i="1" dirty="0" smtClean="0">
                <a:solidFill>
                  <a:schemeClr val="bg1">
                    <a:lumMod val="50000"/>
                  </a:schemeClr>
                </a:solidFill>
              </a:rPr>
              <a:t>solutions – </a:t>
            </a:r>
            <a:r>
              <a:rPr lang="en-US" sz="1900" i="1" dirty="0" smtClean="0">
                <a:solidFill>
                  <a:schemeClr val="bg1">
                    <a:lumMod val="50000"/>
                  </a:schemeClr>
                </a:solidFill>
              </a:rPr>
              <a:t>corner points - </a:t>
            </a:r>
            <a:r>
              <a:rPr lang="en-US" sz="1900" i="1" dirty="0">
                <a:solidFill>
                  <a:schemeClr val="bg1">
                    <a:lumMod val="50000"/>
                  </a:schemeClr>
                </a:solidFill>
              </a:rPr>
              <a:t>and at any point between those two solutions)</a:t>
            </a:r>
          </a:p>
          <a:p>
            <a:pPr marL="0" indent="0">
              <a:buNone/>
            </a:pPr>
            <a:r>
              <a:rPr lang="en-US" sz="1900" dirty="0"/>
              <a:t>To see the other optima, choose one of the </a:t>
            </a:r>
            <a:r>
              <a:rPr lang="en-US" sz="1900" dirty="0" smtClean="0"/>
              <a:t>non-basic </a:t>
            </a:r>
            <a:r>
              <a:rPr lang="en-US" sz="1900" dirty="0"/>
              <a:t>variables whose objective function coefficient is zero as the entering basic variable, and pivot to another basic feasible solution as you normally </a:t>
            </a:r>
            <a:r>
              <a:rPr lang="en-US" sz="1900" dirty="0" smtClean="0"/>
              <a:t>would</a:t>
            </a:r>
            <a:endParaRPr lang="en-US" sz="19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971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Artificial variables</a:t>
            </a:r>
          </a:p>
          <a:p>
            <a:r>
              <a:rPr lang="en-US" sz="2100" u="sng" dirty="0" smtClean="0">
                <a:solidFill>
                  <a:schemeClr val="accent4">
                    <a:lumMod val="75000"/>
                  </a:schemeClr>
                </a:solidFill>
              </a:rPr>
              <a:t>Have no </a:t>
            </a:r>
            <a:r>
              <a:rPr lang="en-US" sz="2100" u="sng" dirty="0">
                <a:solidFill>
                  <a:schemeClr val="accent4">
                    <a:lumMod val="75000"/>
                  </a:schemeClr>
                </a:solidFill>
              </a:rPr>
              <a:t>physical meaning </a:t>
            </a:r>
            <a:r>
              <a:rPr lang="en-US" sz="2100" dirty="0"/>
              <a:t>in the original problem and </a:t>
            </a:r>
            <a:r>
              <a:rPr lang="en-US" sz="2100" dirty="0" smtClean="0"/>
              <a:t>are </a:t>
            </a:r>
            <a:r>
              <a:rPr lang="en-US" sz="2100" dirty="0"/>
              <a:t>introduced </a:t>
            </a:r>
            <a:r>
              <a:rPr lang="en-US" sz="2100" dirty="0" smtClean="0"/>
              <a:t>to allow obtaining </a:t>
            </a:r>
            <a:r>
              <a:rPr lang="en-US" sz="2100" dirty="0"/>
              <a:t>a basic feasible solution </a:t>
            </a:r>
            <a:r>
              <a:rPr lang="en-US" sz="2100" dirty="0" smtClean="0"/>
              <a:t>for applying </a:t>
            </a:r>
            <a:r>
              <a:rPr lang="en-US" sz="2100" dirty="0"/>
              <a:t>the simplex method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To </a:t>
            </a:r>
            <a:r>
              <a:rPr lang="en-US" sz="2100" b="1" dirty="0">
                <a:solidFill>
                  <a:schemeClr val="accent4">
                    <a:lumMod val="75000"/>
                  </a:schemeClr>
                </a:solidFill>
              </a:rPr>
              <a:t>prevent </a:t>
            </a:r>
            <a:r>
              <a:rPr lang="en-US" sz="2100" b="1" dirty="0" smtClean="0">
                <a:solidFill>
                  <a:schemeClr val="accent4">
                    <a:lumMod val="75000"/>
                  </a:schemeClr>
                </a:solidFill>
              </a:rPr>
              <a:t>them from </a:t>
            </a:r>
            <a:r>
              <a:rPr lang="en-US" sz="2100" b="1" dirty="0">
                <a:solidFill>
                  <a:schemeClr val="accent4">
                    <a:lumMod val="75000"/>
                  </a:schemeClr>
                </a:solidFill>
              </a:rPr>
              <a:t>becoming part of an optimal solution </a:t>
            </a:r>
            <a:r>
              <a:rPr lang="en-US" sz="2100" dirty="0"/>
              <a:t>to the original problem, a very large “penalty” is introduced into the objective </a:t>
            </a:r>
            <a:r>
              <a:rPr lang="en-US" sz="2100" dirty="0" smtClean="0"/>
              <a:t>function by choosing </a:t>
            </a:r>
            <a:r>
              <a:rPr lang="en-US" sz="2100" dirty="0"/>
              <a:t>a positive constant </a:t>
            </a:r>
            <a:r>
              <a:rPr lang="en-US" sz="2100" dirty="0" smtClean="0"/>
              <a:t>M as </a:t>
            </a:r>
            <a:r>
              <a:rPr lang="en-US" sz="2100" dirty="0"/>
              <a:t>the artificial </a:t>
            </a:r>
            <a:r>
              <a:rPr lang="en-US" sz="2100" dirty="0" smtClean="0"/>
              <a:t>variable coefficient and forcing it to </a:t>
            </a:r>
            <a:r>
              <a:rPr lang="en-US" sz="2100" dirty="0"/>
              <a:t>be 0 in </a:t>
            </a:r>
            <a:r>
              <a:rPr lang="en-US" sz="2100" dirty="0" smtClean="0"/>
              <a:t>the optimal solution. The </a:t>
            </a:r>
            <a:r>
              <a:rPr lang="en-US" sz="2100" dirty="0"/>
              <a:t>same constant </a:t>
            </a:r>
            <a:r>
              <a:rPr lang="en-US" sz="2100" dirty="0" smtClean="0"/>
              <a:t>M is used for </a:t>
            </a:r>
            <a:r>
              <a:rPr lang="en-US" sz="2100" dirty="0"/>
              <a:t>all artificial </a:t>
            </a:r>
            <a:r>
              <a:rPr lang="en-US" sz="2100" dirty="0" smtClean="0"/>
              <a:t>variables.</a:t>
            </a:r>
          </a:p>
          <a:p>
            <a:r>
              <a:rPr lang="en-US" sz="2100" dirty="0" smtClean="0"/>
              <a:t>To achieve this, assign </a:t>
            </a:r>
            <a:r>
              <a:rPr lang="en-US" sz="2100" dirty="0"/>
              <a:t>a </a:t>
            </a:r>
            <a:r>
              <a:rPr lang="en-US" sz="21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en-US" sz="2100" b="1" dirty="0">
                <a:solidFill>
                  <a:schemeClr val="accent4">
                    <a:lumMod val="75000"/>
                  </a:schemeClr>
                </a:solidFill>
              </a:rPr>
              <a:t>M</a:t>
            </a:r>
            <a:r>
              <a:rPr lang="en-US" sz="2100" dirty="0"/>
              <a:t> </a:t>
            </a:r>
            <a:r>
              <a:rPr lang="en-US" sz="2100" dirty="0" smtClean="0"/>
              <a:t>penalty for </a:t>
            </a:r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maximization</a:t>
            </a:r>
            <a:r>
              <a:rPr lang="en-US" sz="2100" dirty="0"/>
              <a:t> and </a:t>
            </a:r>
            <a:r>
              <a:rPr lang="en-US" sz="2100" b="1" dirty="0" smtClean="0">
                <a:solidFill>
                  <a:schemeClr val="accent4">
                    <a:lumMod val="75000"/>
                  </a:schemeClr>
                </a:solidFill>
              </a:rPr>
              <a:t>+M</a:t>
            </a:r>
            <a:r>
              <a:rPr lang="en-US" sz="2100" dirty="0" smtClean="0"/>
              <a:t> penalty for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</a:rPr>
              <a:t>minimization</a:t>
            </a:r>
            <a:r>
              <a:rPr lang="en-US" sz="2100" dirty="0" smtClean="0"/>
              <a:t> </a:t>
            </a:r>
            <a:r>
              <a:rPr lang="en-US" sz="2100" dirty="0"/>
              <a:t>in the objective function</a:t>
            </a:r>
            <a:r>
              <a:rPr lang="en-US" sz="21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80719" y="5139978"/>
            <a:ext cx="26883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Maximize </a:t>
            </a:r>
            <a:r>
              <a:rPr lang="en-US" dirty="0" smtClean="0"/>
              <a:t> </a:t>
            </a:r>
            <a:r>
              <a:rPr lang="en-US" dirty="0"/>
              <a:t>P = 2x</a:t>
            </a:r>
            <a:r>
              <a:rPr lang="en-US" baseline="-25000" dirty="0"/>
              <a:t>1</a:t>
            </a:r>
            <a:r>
              <a:rPr lang="en-US" dirty="0"/>
              <a:t>+ x</a:t>
            </a:r>
            <a:r>
              <a:rPr lang="en-US" baseline="-25000" dirty="0"/>
              <a:t>2</a:t>
            </a:r>
            <a:r>
              <a:rPr lang="en-US" dirty="0"/>
              <a:t>             </a:t>
            </a:r>
            <a:r>
              <a:rPr lang="en-US" dirty="0" smtClean="0"/>
              <a:t>subject </a:t>
            </a:r>
            <a:r>
              <a:rPr lang="en-US" dirty="0"/>
              <a:t>to:</a:t>
            </a:r>
          </a:p>
          <a:p>
            <a:r>
              <a:rPr lang="en-US" dirty="0" smtClean="0"/>
              <a:t>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en-US" dirty="0"/>
              <a:t>10 </a:t>
            </a:r>
            <a:endParaRPr lang="en-US" dirty="0" smtClean="0"/>
          </a:p>
          <a:p>
            <a:r>
              <a:rPr lang="en-US" dirty="0" smtClean="0"/>
              <a:t>                 9x</a:t>
            </a:r>
            <a:r>
              <a:rPr lang="en-US" baseline="-25000" dirty="0" smtClean="0"/>
              <a:t>1 </a:t>
            </a:r>
            <a:r>
              <a:rPr lang="en-US" dirty="0" smtClean="0"/>
              <a:t>+ x</a:t>
            </a:r>
            <a:r>
              <a:rPr lang="en-US" baseline="-25000" dirty="0" smtClean="0"/>
              <a:t>2</a:t>
            </a:r>
            <a:r>
              <a:rPr lang="en-US" dirty="0"/>
              <a:t> ≥ </a:t>
            </a:r>
            <a:r>
              <a:rPr lang="en-US" dirty="0" smtClean="0"/>
              <a:t>2</a:t>
            </a:r>
          </a:p>
          <a:p>
            <a:endParaRPr lang="en-US" sz="800" dirty="0"/>
          </a:p>
          <a:p>
            <a:r>
              <a:rPr lang="en-US" dirty="0" smtClean="0"/>
              <a:t>                  x</a:t>
            </a:r>
            <a:r>
              <a:rPr lang="en-US" baseline="-25000" dirty="0" smtClean="0"/>
              <a:t>1 </a:t>
            </a:r>
            <a:r>
              <a:rPr lang="en-US" dirty="0" smtClean="0"/>
              <a:t>,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≥ 0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64471" y="5137120"/>
            <a:ext cx="37429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Maximize</a:t>
            </a:r>
            <a:r>
              <a:rPr lang="en-US" dirty="0" smtClean="0"/>
              <a:t>  </a:t>
            </a:r>
            <a:r>
              <a:rPr lang="en-US" dirty="0"/>
              <a:t>P = 2x</a:t>
            </a:r>
            <a:r>
              <a:rPr lang="en-US" baseline="-25000" dirty="0"/>
              <a:t>1</a:t>
            </a:r>
            <a:r>
              <a:rPr lang="en-US" dirty="0"/>
              <a:t>+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–Ma</a:t>
            </a:r>
            <a:r>
              <a:rPr lang="en-US" baseline="-25000" dirty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  <a:p>
            <a:r>
              <a:rPr lang="en-US" dirty="0" smtClean="0"/>
              <a:t>subject </a:t>
            </a:r>
            <a:r>
              <a:rPr lang="en-US" dirty="0"/>
              <a:t>to:</a:t>
            </a:r>
          </a:p>
          <a:p>
            <a:r>
              <a:rPr lang="en-US" dirty="0" smtClean="0"/>
              <a:t>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                 = </a:t>
            </a:r>
            <a:r>
              <a:rPr lang="en-US" dirty="0"/>
              <a:t>10 </a:t>
            </a:r>
          </a:p>
          <a:p>
            <a:r>
              <a:rPr lang="en-US" dirty="0" smtClean="0"/>
              <a:t>                 9x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       – s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dirty="0"/>
              <a:t> = </a:t>
            </a:r>
            <a:r>
              <a:rPr lang="en-US" dirty="0" smtClean="0"/>
              <a:t>   2</a:t>
            </a:r>
          </a:p>
          <a:p>
            <a:endParaRPr lang="en-US" sz="800" dirty="0"/>
          </a:p>
          <a:p>
            <a:r>
              <a:rPr lang="en-US" dirty="0" smtClean="0"/>
              <a:t>                 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dirty="0" smtClean="0"/>
              <a:t> ≥ 0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49056" y="5132833"/>
            <a:ext cx="37429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Maximize</a:t>
            </a:r>
            <a:r>
              <a:rPr lang="en-US" dirty="0" smtClean="0"/>
              <a:t>  </a:t>
            </a:r>
            <a:r>
              <a:rPr lang="en-US" dirty="0"/>
              <a:t>P </a:t>
            </a:r>
            <a:r>
              <a:rPr lang="en-US" dirty="0" smtClean="0"/>
              <a:t>- 2x</a:t>
            </a:r>
            <a:r>
              <a:rPr lang="en-US" baseline="-25000" dirty="0" smtClean="0"/>
              <a:t>1</a:t>
            </a:r>
            <a:r>
              <a:rPr lang="en-US" dirty="0" smtClean="0"/>
              <a:t>-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+Ma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baseline="-25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subject </a:t>
            </a:r>
            <a:r>
              <a:rPr lang="en-US" dirty="0"/>
              <a:t>to:</a:t>
            </a:r>
          </a:p>
          <a:p>
            <a:r>
              <a:rPr lang="en-US" dirty="0" smtClean="0"/>
              <a:t>                   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                 = </a:t>
            </a:r>
            <a:r>
              <a:rPr lang="en-US" dirty="0"/>
              <a:t>10 </a:t>
            </a:r>
          </a:p>
          <a:p>
            <a:r>
              <a:rPr lang="en-US" dirty="0" smtClean="0"/>
              <a:t>                 9x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       – s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dirty="0"/>
              <a:t> = </a:t>
            </a:r>
            <a:r>
              <a:rPr lang="en-US" dirty="0" smtClean="0"/>
              <a:t>   2</a:t>
            </a:r>
          </a:p>
          <a:p>
            <a:endParaRPr lang="en-US" sz="800" dirty="0"/>
          </a:p>
          <a:p>
            <a:r>
              <a:rPr lang="en-US" dirty="0" smtClean="0"/>
              <a:t>                 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US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dirty="0" smtClean="0"/>
              <a:t> ≥ 0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3822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 the optimal solution of the modified problem to the original </a:t>
            </a:r>
            <a:r>
              <a:rPr lang="en-US" dirty="0"/>
              <a:t>problem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/>
              <a:t>the modified problem has no optimal solution, the original problem has no optimal solution. </a:t>
            </a: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endParaRPr lang="en-US" sz="8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if </a:t>
            </a:r>
            <a:r>
              <a:rPr lang="en-US" dirty="0"/>
              <a:t>all artificial variables are 0 in the optimal solution to the modified problem, delete the artificial variables to find an optimal solution to the original </a:t>
            </a:r>
            <a:r>
              <a:rPr lang="en-US" dirty="0" smtClean="0"/>
              <a:t>problem</a:t>
            </a:r>
            <a:endParaRPr lang="en-US" sz="8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 if </a:t>
            </a:r>
            <a:r>
              <a:rPr lang="en-US" dirty="0"/>
              <a:t>any artificial variables </a:t>
            </a:r>
            <a:r>
              <a:rPr lang="en-US" dirty="0" smtClean="0"/>
              <a:t>is </a:t>
            </a:r>
            <a:r>
              <a:rPr lang="en-US" dirty="0"/>
              <a:t>nonzero in the optimal solution, the original problem has no optimal solution.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5095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4" y="2369127"/>
            <a:ext cx="635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Simplex </a:t>
            </a:r>
            <a:r>
              <a:rPr lang="en-US" sz="3600" b="1" dirty="0" smtClean="0"/>
              <a:t>Tableau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4" y="4276436"/>
            <a:ext cx="841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 example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Tableaux</a:t>
            </a:r>
            <a:endParaRPr lang="pt-PT" dirty="0"/>
          </a:p>
        </p:txBody>
      </p:sp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r="9122"/>
          <a:stretch/>
        </p:blipFill>
        <p:spPr>
          <a:xfrm>
            <a:off x="810951" y="3428999"/>
            <a:ext cx="9234924" cy="227764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26879" y="5103674"/>
            <a:ext cx="9807718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600" dirty="0" err="1" smtClean="0"/>
              <a:t>And</a:t>
            </a:r>
            <a:r>
              <a:rPr lang="pt-PT" sz="1600" dirty="0" smtClean="0"/>
              <a:t> 3 </a:t>
            </a:r>
            <a:r>
              <a:rPr lang="pt-PT" sz="1600" dirty="0" err="1" smtClean="0"/>
              <a:t>constraints</a:t>
            </a:r>
            <a:r>
              <a:rPr lang="pt-PT" sz="1600" dirty="0" smtClean="0"/>
              <a:t> </a:t>
            </a:r>
            <a:r>
              <a:rPr lang="pt-PT" sz="1600" dirty="0" err="1" smtClean="0"/>
              <a:t>means</a:t>
            </a:r>
            <a:r>
              <a:rPr lang="pt-PT" sz="1600" dirty="0" smtClean="0"/>
              <a:t> 3 basic </a:t>
            </a:r>
            <a:r>
              <a:rPr lang="pt-PT" sz="1600" dirty="0" err="1" smtClean="0"/>
              <a:t>variables</a:t>
            </a:r>
            <a:r>
              <a:rPr lang="pt-PT" sz="1600" dirty="0" smtClean="0"/>
              <a:t>. </a:t>
            </a:r>
          </a:p>
          <a:p>
            <a:r>
              <a:rPr lang="pt-PT" sz="1600" dirty="0" err="1" smtClean="0"/>
              <a:t>Lets</a:t>
            </a:r>
            <a:r>
              <a:rPr lang="pt-PT" sz="1600" dirty="0" smtClean="0"/>
              <a:t> </a:t>
            </a:r>
            <a:r>
              <a:rPr lang="pt-PT" sz="1600" dirty="0" err="1" smtClean="0"/>
              <a:t>us</a:t>
            </a:r>
            <a:r>
              <a:rPr lang="pt-PT" sz="1600" dirty="0" smtClean="0"/>
              <a:t> set x1 </a:t>
            </a:r>
            <a:r>
              <a:rPr lang="pt-PT" sz="1600" dirty="0" err="1" smtClean="0"/>
              <a:t>and</a:t>
            </a:r>
            <a:r>
              <a:rPr lang="pt-PT" sz="1600" dirty="0" smtClean="0"/>
              <a:t> x2 </a:t>
            </a:r>
            <a:r>
              <a:rPr lang="pt-PT" sz="1600" dirty="0" err="1" smtClean="0"/>
              <a:t>equal</a:t>
            </a:r>
            <a:r>
              <a:rPr lang="pt-PT" sz="1600" dirty="0" smtClean="0"/>
              <a:t> to zero =&gt; S1=4, S2=12, S3=18 : </a:t>
            </a:r>
            <a:r>
              <a:rPr lang="pt-PT" sz="1600" dirty="0" err="1" smtClean="0"/>
              <a:t>this</a:t>
            </a:r>
            <a:r>
              <a:rPr lang="pt-PT" sz="1600" dirty="0" smtClean="0"/>
              <a:t> </a:t>
            </a:r>
            <a:r>
              <a:rPr lang="pt-PT" sz="1600" dirty="0" err="1" smtClean="0"/>
              <a:t>is</a:t>
            </a:r>
            <a:r>
              <a:rPr lang="pt-PT" sz="1600" dirty="0" smtClean="0"/>
              <a:t> a </a:t>
            </a:r>
            <a:r>
              <a:rPr lang="pt-PT" sz="1600" dirty="0" err="1" smtClean="0"/>
              <a:t>solution</a:t>
            </a:r>
            <a:r>
              <a:rPr lang="pt-PT" sz="1600" dirty="0" smtClean="0"/>
              <a:t> to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problem</a:t>
            </a:r>
            <a:r>
              <a:rPr lang="pt-PT" sz="1600" dirty="0" smtClean="0"/>
              <a:t>, </a:t>
            </a:r>
            <a:r>
              <a:rPr lang="pt-PT" sz="1600" dirty="0" err="1" smtClean="0"/>
              <a:t>but</a:t>
            </a:r>
            <a:r>
              <a:rPr lang="pt-PT" sz="1600" dirty="0" smtClean="0"/>
              <a:t> </a:t>
            </a:r>
            <a:r>
              <a:rPr lang="pt-PT" sz="1600" dirty="0" err="1" smtClean="0"/>
              <a:t>it</a:t>
            </a:r>
            <a:r>
              <a:rPr lang="pt-PT" sz="1600" dirty="0" smtClean="0"/>
              <a:t> </a:t>
            </a:r>
            <a:r>
              <a:rPr lang="pt-PT" sz="1600" dirty="0" err="1" smtClean="0"/>
              <a:t>makes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value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Z =0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are </a:t>
            </a:r>
            <a:r>
              <a:rPr lang="pt-PT" sz="1600" dirty="0" err="1" smtClean="0"/>
              <a:t>interested</a:t>
            </a:r>
            <a:r>
              <a:rPr lang="pt-PT" sz="1600" dirty="0" smtClean="0"/>
              <a:t> in </a:t>
            </a:r>
            <a:r>
              <a:rPr lang="pt-PT" sz="1600" dirty="0" err="1" smtClean="0"/>
              <a:t>maximizing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problem</a:t>
            </a:r>
            <a:r>
              <a:rPr lang="pt-PT" sz="1600" dirty="0" smtClean="0"/>
              <a:t>. </a:t>
            </a:r>
          </a:p>
          <a:p>
            <a:r>
              <a:rPr lang="pt-PT" sz="1600" dirty="0" err="1" smtClean="0"/>
              <a:t>Now</a:t>
            </a:r>
            <a:r>
              <a:rPr lang="pt-PT" sz="1600" dirty="0" smtClean="0"/>
              <a:t> </a:t>
            </a:r>
            <a:r>
              <a:rPr lang="pt-PT" sz="1600" dirty="0" err="1" smtClean="0"/>
              <a:t>looking</a:t>
            </a:r>
            <a:r>
              <a:rPr lang="pt-PT" sz="1600" dirty="0" smtClean="0"/>
              <a:t> </a:t>
            </a:r>
            <a:r>
              <a:rPr lang="pt-PT" sz="1600" dirty="0" err="1" smtClean="0"/>
              <a:t>at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objective</a:t>
            </a:r>
            <a:r>
              <a:rPr lang="pt-PT" sz="1600" dirty="0" smtClean="0"/>
              <a:t> </a:t>
            </a:r>
            <a:r>
              <a:rPr lang="pt-PT" sz="1600" dirty="0" err="1" smtClean="0"/>
              <a:t>function</a:t>
            </a:r>
            <a:r>
              <a:rPr lang="pt-PT" sz="1600" dirty="0" smtClean="0"/>
              <a:t> </a:t>
            </a:r>
            <a:r>
              <a:rPr lang="pt-PT" sz="1600" dirty="0" err="1" smtClean="0"/>
              <a:t>coefficients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</a:t>
            </a:r>
            <a:r>
              <a:rPr lang="pt-PT" sz="1600" dirty="0" err="1" smtClean="0"/>
              <a:t>see</a:t>
            </a:r>
            <a:r>
              <a:rPr lang="pt-PT" sz="1600" dirty="0" smtClean="0"/>
              <a:t> </a:t>
            </a:r>
            <a:r>
              <a:rPr lang="pt-PT" sz="1600" dirty="0" err="1" smtClean="0"/>
              <a:t>that</a:t>
            </a:r>
            <a:r>
              <a:rPr lang="pt-PT" sz="1600" dirty="0" smtClean="0"/>
              <a:t> Z </a:t>
            </a:r>
            <a:r>
              <a:rPr lang="pt-PT" sz="1600" dirty="0" err="1" smtClean="0"/>
              <a:t>increases</a:t>
            </a:r>
            <a:r>
              <a:rPr lang="pt-PT" sz="1600" dirty="0" smtClean="0"/>
              <a:t> </a:t>
            </a:r>
            <a:r>
              <a:rPr lang="pt-PT" sz="1600" dirty="0" err="1" smtClean="0"/>
              <a:t>faster</a:t>
            </a:r>
            <a:r>
              <a:rPr lang="pt-PT" sz="1600" dirty="0" smtClean="0"/>
              <a:t> </a:t>
            </a:r>
            <a:r>
              <a:rPr lang="pt-PT" sz="1600" dirty="0" err="1" smtClean="0"/>
              <a:t>by</a:t>
            </a:r>
            <a:r>
              <a:rPr lang="pt-PT" sz="1600" dirty="0" smtClean="0"/>
              <a:t> </a:t>
            </a:r>
            <a:r>
              <a:rPr lang="pt-PT" sz="1600" dirty="0" err="1" smtClean="0"/>
              <a:t>increasing</a:t>
            </a:r>
            <a:r>
              <a:rPr lang="pt-PT" sz="1600" dirty="0" smtClean="0"/>
              <a:t> X2, </a:t>
            </a:r>
            <a:r>
              <a:rPr lang="pt-PT" sz="1600" dirty="0" err="1" smtClean="0"/>
              <a:t>but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must </a:t>
            </a:r>
            <a:r>
              <a:rPr lang="pt-PT" sz="1600" dirty="0" err="1" smtClean="0"/>
              <a:t>obey</a:t>
            </a:r>
            <a:r>
              <a:rPr lang="pt-PT" sz="1600" dirty="0" smtClean="0"/>
              <a:t> to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constraints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avoid</a:t>
            </a:r>
            <a:r>
              <a:rPr lang="pt-PT" sz="1600" dirty="0" smtClean="0"/>
              <a:t> </a:t>
            </a:r>
            <a:r>
              <a:rPr lang="pt-PT" sz="1600" dirty="0" err="1" smtClean="0"/>
              <a:t>increasing</a:t>
            </a:r>
            <a:r>
              <a:rPr lang="pt-PT" sz="1600" dirty="0" smtClean="0"/>
              <a:t> X2 too </a:t>
            </a:r>
            <a:r>
              <a:rPr lang="pt-PT" sz="1600" dirty="0" err="1" smtClean="0"/>
              <a:t>much</a:t>
            </a:r>
            <a:endParaRPr lang="pt-PT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3242" y="3932553"/>
            <a:ext cx="634298" cy="103092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035152" y="3342704"/>
            <a:ext cx="197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 for the initial Tableaux</a:t>
            </a:r>
            <a:endParaRPr lang="pt-PT" sz="1600" dirty="0"/>
          </a:p>
        </p:txBody>
      </p:sp>
      <p:sp>
        <p:nvSpPr>
          <p:cNvPr id="22" name="5-Point Star 21"/>
          <p:cNvSpPr>
            <a:spLocks noChangeAspect="1"/>
          </p:cNvSpPr>
          <p:nvPr/>
        </p:nvSpPr>
        <p:spPr>
          <a:xfrm flipV="1">
            <a:off x="11014907" y="3927479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46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Tableaux</a:t>
            </a:r>
            <a:endParaRPr lang="pt-PT" dirty="0"/>
          </a:p>
        </p:txBody>
      </p:sp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50" y="3428999"/>
            <a:ext cx="10161849" cy="22776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89227" y="5240008"/>
            <a:ext cx="9720109" cy="14465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600" dirty="0" err="1" smtClean="0"/>
              <a:t>Starting</a:t>
            </a:r>
            <a:r>
              <a:rPr lang="pt-PT" sz="1600" dirty="0" smtClean="0"/>
              <a:t> </a:t>
            </a:r>
            <a:r>
              <a:rPr lang="pt-PT" sz="1600" dirty="0" err="1" smtClean="0"/>
              <a:t>from</a:t>
            </a:r>
            <a:r>
              <a:rPr lang="pt-PT" sz="1600" dirty="0" smtClean="0"/>
              <a:t> (0,0)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moving</a:t>
            </a:r>
            <a:r>
              <a:rPr lang="pt-PT" sz="1600" dirty="0" smtClean="0"/>
              <a:t> </a:t>
            </a:r>
            <a:r>
              <a:rPr lang="pt-PT" sz="1600" dirty="0" err="1" smtClean="0"/>
              <a:t>along</a:t>
            </a:r>
            <a:r>
              <a:rPr lang="pt-PT" sz="1600" dirty="0" smtClean="0"/>
              <a:t> X2,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first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</a:t>
            </a:r>
            <a:r>
              <a:rPr lang="pt-PT" sz="1600" dirty="0" err="1" smtClean="0"/>
              <a:t>meet</a:t>
            </a:r>
            <a:r>
              <a:rPr lang="pt-PT" sz="1600" dirty="0" smtClean="0"/>
              <a:t>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</a:t>
            </a:r>
            <a:r>
              <a:rPr lang="pt-PT" sz="1600" dirty="0" smtClean="0"/>
              <a:t> 2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≤ 12   &lt;=&gt;  x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=6 (grey line in the graph) and represents slack variable S2</a:t>
            </a:r>
          </a:p>
          <a:p>
            <a:endParaRPr lang="pt-PT" sz="800" dirty="0" smtClean="0"/>
          </a:p>
          <a:p>
            <a:r>
              <a:rPr lang="pt-PT" sz="1600" dirty="0" smtClean="0"/>
              <a:t>In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tableaux</a:t>
            </a:r>
            <a:r>
              <a:rPr lang="pt-PT" sz="1600" dirty="0" smtClean="0"/>
              <a:t>, </a:t>
            </a:r>
            <a:r>
              <a:rPr lang="pt-PT" sz="1600" dirty="0" err="1" smtClean="0"/>
              <a:t>applying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ratio </a:t>
            </a:r>
            <a:r>
              <a:rPr lang="pt-PT" sz="1600" dirty="0" err="1" smtClean="0"/>
              <a:t>test</a:t>
            </a:r>
            <a:r>
              <a:rPr lang="pt-PT" sz="1600" dirty="0" smtClean="0"/>
              <a:t> (</a:t>
            </a:r>
            <a:r>
              <a:rPr lang="pt-PT" sz="1600" dirty="0" err="1" smtClean="0"/>
              <a:t>dividing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RHS in </a:t>
            </a:r>
            <a:r>
              <a:rPr lang="pt-PT" sz="1600" dirty="0" err="1" smtClean="0"/>
              <a:t>each</a:t>
            </a:r>
            <a:r>
              <a:rPr lang="pt-PT" sz="1600" dirty="0" smtClean="0"/>
              <a:t> </a:t>
            </a:r>
            <a:r>
              <a:rPr lang="pt-PT" sz="1600" dirty="0" err="1" smtClean="0"/>
              <a:t>row</a:t>
            </a:r>
            <a:r>
              <a:rPr lang="pt-PT" sz="1600" dirty="0" smtClean="0"/>
              <a:t> </a:t>
            </a:r>
            <a:r>
              <a:rPr lang="pt-PT" sz="1600" dirty="0" err="1" smtClean="0"/>
              <a:t>by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corresponding</a:t>
            </a:r>
            <a:r>
              <a:rPr lang="pt-PT" sz="1600" dirty="0" smtClean="0"/>
              <a:t> X2 </a:t>
            </a:r>
            <a:r>
              <a:rPr lang="pt-PT" sz="1600" dirty="0" err="1" smtClean="0"/>
              <a:t>coeff</a:t>
            </a:r>
            <a:r>
              <a:rPr lang="pt-PT" sz="1600" dirty="0" smtClean="0"/>
              <a:t>.)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selecting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smallest</a:t>
            </a:r>
            <a:r>
              <a:rPr lang="pt-PT" sz="1600" dirty="0" smtClean="0"/>
              <a:t> </a:t>
            </a:r>
            <a:r>
              <a:rPr lang="pt-PT" sz="1600" dirty="0" err="1" smtClean="0"/>
              <a:t>value</a:t>
            </a:r>
            <a:r>
              <a:rPr lang="pt-PT" sz="1600" dirty="0" smtClean="0"/>
              <a:t>, </a:t>
            </a:r>
            <a:r>
              <a:rPr lang="pt-PT" sz="1600" dirty="0" err="1" smtClean="0"/>
              <a:t>we’re</a:t>
            </a:r>
            <a:r>
              <a:rPr lang="pt-PT" sz="1600" dirty="0" smtClean="0"/>
              <a:t> </a:t>
            </a:r>
            <a:r>
              <a:rPr lang="pt-PT" sz="1600" dirty="0" err="1" smtClean="0"/>
              <a:t>selecting</a:t>
            </a:r>
            <a:r>
              <a:rPr lang="pt-PT" sz="1600" dirty="0" smtClean="0"/>
              <a:t> </a:t>
            </a:r>
            <a:r>
              <a:rPr lang="pt-PT" sz="1600" dirty="0" err="1" smtClean="0"/>
              <a:t>which</a:t>
            </a:r>
            <a:r>
              <a:rPr lang="pt-PT" sz="1600" dirty="0" smtClean="0"/>
              <a:t>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most</a:t>
            </a:r>
            <a:r>
              <a:rPr lang="pt-PT" sz="1600" dirty="0" smtClean="0"/>
              <a:t> </a:t>
            </a:r>
            <a:r>
              <a:rPr lang="pt-PT" sz="1600" dirty="0" err="1" smtClean="0"/>
              <a:t>restrictive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</a:t>
            </a:r>
            <a:r>
              <a:rPr lang="pt-PT" sz="1600" dirty="0" smtClean="0"/>
              <a:t> (</a:t>
            </a:r>
            <a:r>
              <a:rPr lang="pt-PT" sz="1600" b="1" dirty="0" err="1" smtClean="0"/>
              <a:t>constraint</a:t>
            </a:r>
            <a:r>
              <a:rPr lang="pt-PT" sz="1600" b="1" dirty="0" smtClean="0"/>
              <a:t> 2 </a:t>
            </a:r>
            <a:r>
              <a:rPr lang="pt-PT" sz="1600" b="1" dirty="0" err="1" smtClean="0"/>
              <a:t>is</a:t>
            </a:r>
            <a:r>
              <a:rPr lang="pt-PT" sz="1600" b="1" dirty="0" smtClean="0"/>
              <a:t> a </a:t>
            </a:r>
            <a:r>
              <a:rPr lang="pt-PT" sz="1600" b="1" dirty="0" err="1" smtClean="0"/>
              <a:t>binding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constraint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and</a:t>
            </a:r>
            <a:r>
              <a:rPr lang="pt-PT" sz="1600" b="1" dirty="0" smtClean="0"/>
              <a:t> S2 </a:t>
            </a:r>
            <a:r>
              <a:rPr lang="pt-PT" sz="1600" b="1" dirty="0" err="1" smtClean="0"/>
              <a:t>is</a:t>
            </a:r>
            <a:r>
              <a:rPr lang="pt-PT" sz="1600" b="1" dirty="0" smtClean="0"/>
              <a:t> a </a:t>
            </a:r>
            <a:r>
              <a:rPr lang="pt-PT" sz="1600" b="1" dirty="0" err="1" smtClean="0"/>
              <a:t>binding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variable</a:t>
            </a:r>
            <a:r>
              <a:rPr lang="pt-PT" sz="1600" dirty="0" smtClean="0"/>
              <a:t>).</a:t>
            </a:r>
            <a:endParaRPr lang="pt-PT" sz="1600" dirty="0"/>
          </a:p>
        </p:txBody>
      </p:sp>
      <p:sp>
        <p:nvSpPr>
          <p:cNvPr id="2" name="Rectangle 1"/>
          <p:cNvSpPr/>
          <p:nvPr/>
        </p:nvSpPr>
        <p:spPr>
          <a:xfrm>
            <a:off x="6212910" y="3939934"/>
            <a:ext cx="626301" cy="1054080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angle 11"/>
          <p:cNvSpPr/>
          <p:nvPr/>
        </p:nvSpPr>
        <p:spPr>
          <a:xfrm>
            <a:off x="4070976" y="4506314"/>
            <a:ext cx="6901824" cy="222851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90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Tableaux</a:t>
            </a:r>
            <a:endParaRPr lang="pt-PT" dirty="0"/>
          </a:p>
        </p:txBody>
      </p:sp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9368"/>
          <a:stretch/>
        </p:blipFill>
        <p:spPr>
          <a:xfrm>
            <a:off x="810951" y="3428999"/>
            <a:ext cx="9209872" cy="227764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425852" y="4446740"/>
            <a:ext cx="263047" cy="2880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Rectangle 18"/>
          <p:cNvSpPr/>
          <p:nvPr/>
        </p:nvSpPr>
        <p:spPr>
          <a:xfrm>
            <a:off x="810950" y="5148319"/>
            <a:ext cx="972010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- Converting the pivot element to 1 operating in the entire row</a:t>
            </a:r>
          </a:p>
          <a:p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– Converting the remaining coefficients in X2 column to Zero 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35341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 Tableaux</a:t>
            </a:r>
            <a:endParaRPr lang="pt-PT" dirty="0"/>
          </a:p>
        </p:txBody>
      </p:sp>
      <p:pic>
        <p:nvPicPr>
          <p:cNvPr id="1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9368"/>
          <a:stretch/>
        </p:blipFill>
        <p:spPr>
          <a:xfrm>
            <a:off x="810951" y="3428999"/>
            <a:ext cx="9209872" cy="22776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9437" y="3428999"/>
            <a:ext cx="6708963" cy="309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4" y="2369127"/>
            <a:ext cx="635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Simplex </a:t>
            </a:r>
            <a:r>
              <a:rPr lang="en-US" sz="3600" b="1" dirty="0" smtClean="0"/>
              <a:t>Tableau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4" y="4276436"/>
            <a:ext cx="841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Implementation Summary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1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2" name="5-Point Star 11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997" y="3427458"/>
            <a:ext cx="6683155" cy="15453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Iteration Tableaux</a:t>
            </a:r>
            <a:endParaRPr lang="pt-PT" dirty="0"/>
          </a:p>
        </p:txBody>
      </p:sp>
      <p:sp>
        <p:nvSpPr>
          <p:cNvPr id="20" name="5-Point Star 19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5-Point Star 20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ctangle 28"/>
          <p:cNvSpPr/>
          <p:nvPr/>
        </p:nvSpPr>
        <p:spPr>
          <a:xfrm>
            <a:off x="8242232" y="236853"/>
            <a:ext cx="3605307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To </a:t>
            </a:r>
            <a:r>
              <a:rPr lang="pt-PT" sz="1600" dirty="0" err="1" smtClean="0"/>
              <a:t>find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optimal</a:t>
            </a:r>
            <a:r>
              <a:rPr lang="pt-PT" sz="1600" dirty="0" smtClean="0"/>
              <a:t> </a:t>
            </a:r>
            <a:r>
              <a:rPr lang="pt-PT" sz="1600" dirty="0" err="1" smtClean="0"/>
              <a:t>solution</a:t>
            </a:r>
            <a:r>
              <a:rPr lang="pt-PT" sz="1600" dirty="0" smtClean="0"/>
              <a:t> </a:t>
            </a:r>
            <a:r>
              <a:rPr lang="pt-PT" sz="1600" dirty="0" err="1" smtClean="0"/>
              <a:t>graphically</a:t>
            </a:r>
            <a:r>
              <a:rPr lang="pt-PT" sz="1600" dirty="0" smtClean="0"/>
              <a:t>, </a:t>
            </a:r>
            <a:r>
              <a:rPr lang="pt-PT" sz="1600" dirty="0" err="1" smtClean="0"/>
              <a:t>we</a:t>
            </a:r>
            <a:r>
              <a:rPr lang="pt-PT" sz="1600" dirty="0" smtClean="0"/>
              <a:t> </a:t>
            </a:r>
            <a:r>
              <a:rPr lang="pt-PT" sz="1600" dirty="0" err="1" smtClean="0"/>
              <a:t>draw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line</a:t>
            </a:r>
            <a:r>
              <a:rPr lang="pt-PT" sz="1600" dirty="0" smtClean="0"/>
              <a:t> </a:t>
            </a:r>
            <a:r>
              <a:rPr lang="pt-PT" sz="1600" dirty="0" err="1" smtClean="0"/>
              <a:t>of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objetive </a:t>
            </a:r>
            <a:r>
              <a:rPr lang="pt-PT" sz="1600" dirty="0" err="1" smtClean="0"/>
              <a:t>function</a:t>
            </a:r>
            <a:r>
              <a:rPr lang="pt-PT" sz="1600" dirty="0" smtClean="0"/>
              <a:t> (</a:t>
            </a:r>
            <a:r>
              <a:rPr lang="pt-PT" sz="1600" dirty="0" err="1" smtClean="0"/>
              <a:t>dashed</a:t>
            </a:r>
            <a:r>
              <a:rPr lang="pt-PT" sz="1600" dirty="0" smtClean="0"/>
              <a:t> </a:t>
            </a:r>
            <a:r>
              <a:rPr lang="pt-PT" sz="1600" dirty="0" err="1" smtClean="0"/>
              <a:t>red</a:t>
            </a:r>
            <a:r>
              <a:rPr lang="pt-PT" sz="1600" dirty="0" smtClean="0"/>
              <a:t> </a:t>
            </a:r>
            <a:r>
              <a:rPr lang="pt-PT" sz="1600" dirty="0" err="1" smtClean="0"/>
              <a:t>line</a:t>
            </a:r>
            <a:r>
              <a:rPr lang="pt-PT" sz="1600" dirty="0" smtClean="0"/>
              <a:t>) in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graph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move </a:t>
            </a:r>
            <a:r>
              <a:rPr lang="pt-PT" sz="1600" dirty="0" err="1" smtClean="0"/>
              <a:t>it</a:t>
            </a:r>
            <a:r>
              <a:rPr lang="pt-PT" sz="1600" dirty="0" smtClean="0"/>
              <a:t> </a:t>
            </a:r>
            <a:r>
              <a:rPr lang="pt-PT" sz="1600" dirty="0" err="1" smtClean="0"/>
              <a:t>along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feasible</a:t>
            </a:r>
            <a:r>
              <a:rPr lang="pt-PT" sz="1600" dirty="0" smtClean="0"/>
              <a:t> </a:t>
            </a:r>
            <a:r>
              <a:rPr lang="pt-PT" sz="1600" dirty="0" err="1" smtClean="0"/>
              <a:t>region</a:t>
            </a:r>
            <a:r>
              <a:rPr lang="pt-PT" sz="1600" dirty="0" smtClean="0"/>
              <a:t> </a:t>
            </a:r>
            <a:r>
              <a:rPr lang="pt-PT" sz="1600" dirty="0" err="1" smtClean="0"/>
              <a:t>towards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outmost</a:t>
            </a:r>
            <a:r>
              <a:rPr lang="pt-PT" sz="1600" dirty="0" smtClean="0"/>
              <a:t> </a:t>
            </a:r>
            <a:r>
              <a:rPr lang="pt-PT" sz="1600" dirty="0" err="1" smtClean="0"/>
              <a:t>conrerpoint</a:t>
            </a:r>
            <a:r>
              <a:rPr lang="pt-PT" sz="1600" dirty="0" smtClean="0"/>
              <a:t> (2, 6). </a:t>
            </a:r>
          </a:p>
          <a:p>
            <a:endParaRPr lang="pt-PT" sz="1600" dirty="0" smtClean="0"/>
          </a:p>
          <a:p>
            <a:r>
              <a:rPr lang="pt-PT" sz="1600" dirty="0" err="1" smtClean="0"/>
              <a:t>Thus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graphical</a:t>
            </a:r>
            <a:r>
              <a:rPr lang="pt-PT" sz="1600" dirty="0" smtClean="0"/>
              <a:t> </a:t>
            </a:r>
            <a:r>
              <a:rPr lang="pt-PT" sz="1600" dirty="0" err="1" smtClean="0"/>
              <a:t>analysis</a:t>
            </a:r>
            <a:r>
              <a:rPr lang="pt-PT" sz="1600" dirty="0" smtClean="0"/>
              <a:t> shows </a:t>
            </a:r>
            <a:r>
              <a:rPr lang="pt-PT" sz="1600" dirty="0" err="1" smtClean="0"/>
              <a:t>that</a:t>
            </a:r>
            <a:r>
              <a:rPr lang="pt-PT" sz="1600" dirty="0" smtClean="0"/>
              <a:t> (X1, X2) = (0, 6)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not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optimal</a:t>
            </a:r>
            <a:r>
              <a:rPr lang="pt-PT" sz="1600" dirty="0" smtClean="0"/>
              <a:t> </a:t>
            </a:r>
            <a:r>
              <a:rPr lang="pt-PT" sz="1600" dirty="0" err="1" smtClean="0"/>
              <a:t>solution</a:t>
            </a:r>
            <a:r>
              <a:rPr lang="pt-PT" sz="1600" dirty="0" smtClean="0"/>
              <a:t> </a:t>
            </a:r>
            <a:r>
              <a:rPr lang="pt-PT" sz="1600" dirty="0" err="1" smtClean="0"/>
              <a:t>yet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to </a:t>
            </a:r>
            <a:r>
              <a:rPr lang="pt-PT" sz="1600" dirty="0" err="1" smtClean="0"/>
              <a:t>reach</a:t>
            </a:r>
            <a:r>
              <a:rPr lang="pt-PT" sz="1600" dirty="0" smtClean="0"/>
              <a:t> </a:t>
            </a:r>
            <a:r>
              <a:rPr lang="pt-PT" sz="1600" dirty="0" err="1" smtClean="0"/>
              <a:t>it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must move </a:t>
            </a:r>
            <a:r>
              <a:rPr lang="pt-PT" sz="1600" dirty="0" err="1" smtClean="0"/>
              <a:t>along</a:t>
            </a:r>
            <a:r>
              <a:rPr lang="pt-PT" sz="1600" dirty="0" smtClean="0"/>
              <a:t> X1.</a:t>
            </a:r>
          </a:p>
          <a:p>
            <a:endParaRPr lang="pt-PT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035152" y="3342704"/>
            <a:ext cx="197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 for the first Iteration Tableaux</a:t>
            </a:r>
            <a:endParaRPr lang="pt-PT" sz="1600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11014907" y="3927479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5-Point Star 17"/>
          <p:cNvSpPr>
            <a:spLocks noChangeAspect="1"/>
          </p:cNvSpPr>
          <p:nvPr/>
        </p:nvSpPr>
        <p:spPr>
          <a:xfrm flipV="1">
            <a:off x="11115107" y="3979805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0485" y="3950585"/>
            <a:ext cx="608890" cy="99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6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1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2" name="5-Point Star 11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997" y="3427458"/>
            <a:ext cx="6683155" cy="15453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Iteration Tableaux</a:t>
            </a:r>
            <a:endParaRPr lang="pt-PT" dirty="0"/>
          </a:p>
        </p:txBody>
      </p:sp>
      <p:sp>
        <p:nvSpPr>
          <p:cNvPr id="20" name="5-Point Star 19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5-Point Star 20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Rectangle 21"/>
          <p:cNvSpPr/>
          <p:nvPr/>
        </p:nvSpPr>
        <p:spPr>
          <a:xfrm>
            <a:off x="5373668" y="3939934"/>
            <a:ext cx="626301" cy="1054080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angle 27"/>
          <p:cNvSpPr/>
          <p:nvPr/>
        </p:nvSpPr>
        <p:spPr>
          <a:xfrm>
            <a:off x="789227" y="5240008"/>
            <a:ext cx="972010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In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tableaux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most</a:t>
            </a:r>
            <a:r>
              <a:rPr lang="pt-PT" sz="1600" dirty="0" smtClean="0"/>
              <a:t> negative </a:t>
            </a:r>
            <a:r>
              <a:rPr lang="pt-PT" sz="1600" dirty="0" err="1" smtClean="0"/>
              <a:t>value</a:t>
            </a:r>
            <a:r>
              <a:rPr lang="pt-PT" sz="1600" dirty="0" smtClean="0"/>
              <a:t> in R0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coeff</a:t>
            </a:r>
            <a:r>
              <a:rPr lang="pt-PT" sz="1600" dirty="0" smtClean="0"/>
              <a:t>. </a:t>
            </a:r>
            <a:r>
              <a:rPr lang="pt-PT" sz="1600" dirty="0" err="1" smtClean="0"/>
              <a:t>of</a:t>
            </a:r>
            <a:r>
              <a:rPr lang="pt-PT" sz="1600" dirty="0" smtClean="0"/>
              <a:t> X1, </a:t>
            </a:r>
            <a:r>
              <a:rPr lang="pt-PT" sz="1600" dirty="0" err="1" smtClean="0"/>
              <a:t>which</a:t>
            </a:r>
            <a:r>
              <a:rPr lang="pt-PT" sz="1600" dirty="0" smtClean="0"/>
              <a:t> </a:t>
            </a:r>
            <a:r>
              <a:rPr lang="pt-PT" sz="1600" dirty="0" err="1" smtClean="0"/>
              <a:t>indicates</a:t>
            </a:r>
            <a:r>
              <a:rPr lang="pt-PT" sz="1600" dirty="0" smtClean="0"/>
              <a:t> </a:t>
            </a:r>
            <a:r>
              <a:rPr lang="pt-PT" sz="1600" dirty="0" err="1" smtClean="0"/>
              <a:t>optimality</a:t>
            </a:r>
            <a:r>
              <a:rPr lang="pt-PT" sz="1600" dirty="0" smtClean="0"/>
              <a:t> </a:t>
            </a:r>
            <a:r>
              <a:rPr lang="pt-PT" sz="1600" dirty="0" err="1" smtClean="0"/>
              <a:t>hasn’t</a:t>
            </a:r>
            <a:r>
              <a:rPr lang="pt-PT" sz="1600" dirty="0" smtClean="0"/>
              <a:t> </a:t>
            </a:r>
            <a:r>
              <a:rPr lang="pt-PT" sz="1600" dirty="0" err="1" smtClean="0"/>
              <a:t>been</a:t>
            </a:r>
            <a:r>
              <a:rPr lang="pt-PT" sz="1600" dirty="0" smtClean="0"/>
              <a:t> </a:t>
            </a:r>
            <a:r>
              <a:rPr lang="pt-PT" sz="1600" dirty="0" err="1" smtClean="0"/>
              <a:t>reached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that</a:t>
            </a:r>
            <a:r>
              <a:rPr lang="pt-PT" sz="1600" dirty="0" smtClean="0"/>
              <a:t> X1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next</a:t>
            </a:r>
            <a:r>
              <a:rPr lang="pt-PT" sz="1600" dirty="0" smtClean="0"/>
              <a:t> </a:t>
            </a:r>
            <a:r>
              <a:rPr lang="pt-PT" sz="1600" dirty="0" err="1" smtClean="0"/>
              <a:t>variable</a:t>
            </a:r>
            <a:r>
              <a:rPr lang="pt-PT" sz="1600" dirty="0" smtClean="0"/>
              <a:t> </a:t>
            </a:r>
            <a:r>
              <a:rPr lang="pt-PT" sz="1600" dirty="0" err="1" smtClean="0"/>
              <a:t>entering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basis</a:t>
            </a:r>
            <a:r>
              <a:rPr lang="pt-PT" sz="1600" dirty="0" smtClean="0"/>
              <a:t>. </a:t>
            </a:r>
            <a:r>
              <a:rPr lang="pt-PT" sz="1600" dirty="0" err="1" smtClean="0"/>
              <a:t>But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graph</a:t>
            </a:r>
            <a:r>
              <a:rPr lang="pt-PT" sz="1600" dirty="0" smtClean="0"/>
              <a:t> shows </a:t>
            </a:r>
            <a:r>
              <a:rPr lang="pt-PT" sz="1600" dirty="0" err="1" smtClean="0"/>
              <a:t>we</a:t>
            </a:r>
            <a:r>
              <a:rPr lang="pt-PT" sz="1600" dirty="0" smtClean="0"/>
              <a:t> can </a:t>
            </a:r>
            <a:r>
              <a:rPr lang="pt-PT" sz="1600" dirty="0" err="1" smtClean="0"/>
              <a:t>only</a:t>
            </a:r>
            <a:r>
              <a:rPr lang="pt-PT" sz="1600" dirty="0" smtClean="0"/>
              <a:t> move </a:t>
            </a:r>
            <a:r>
              <a:rPr lang="pt-PT" sz="1600" dirty="0" err="1" smtClean="0"/>
              <a:t>along</a:t>
            </a:r>
            <a:r>
              <a:rPr lang="pt-PT" sz="1600" dirty="0" smtClean="0"/>
              <a:t> X1 </a:t>
            </a:r>
            <a:r>
              <a:rPr lang="pt-PT" sz="1600" dirty="0" err="1" smtClean="0"/>
              <a:t>until</a:t>
            </a:r>
            <a:r>
              <a:rPr lang="pt-PT" sz="1600" dirty="0" smtClean="0"/>
              <a:t> </a:t>
            </a:r>
            <a:r>
              <a:rPr lang="pt-PT" sz="1600" dirty="0" err="1" smtClean="0"/>
              <a:t>we</a:t>
            </a:r>
            <a:r>
              <a:rPr lang="pt-PT" sz="1600" dirty="0" smtClean="0"/>
              <a:t> </a:t>
            </a:r>
            <a:r>
              <a:rPr lang="pt-PT" sz="1600" dirty="0" err="1" smtClean="0"/>
              <a:t>reach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</a:t>
            </a:r>
            <a:r>
              <a:rPr lang="pt-PT" sz="1600" dirty="0" smtClean="0"/>
              <a:t> 3x1 + 2x2 ≤ 18 (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blue</a:t>
            </a:r>
            <a:r>
              <a:rPr lang="pt-PT" sz="1600" dirty="0" smtClean="0"/>
              <a:t> </a:t>
            </a:r>
            <a:r>
              <a:rPr lang="pt-PT" sz="1600" dirty="0" err="1" smtClean="0"/>
              <a:t>line</a:t>
            </a:r>
            <a:r>
              <a:rPr lang="pt-PT" sz="1600" dirty="0" smtClean="0"/>
              <a:t> </a:t>
            </a:r>
            <a:r>
              <a:rPr lang="en-US" sz="1600" dirty="0" smtClean="0"/>
              <a:t>in the graph) that represents slack variable S3.</a:t>
            </a:r>
          </a:p>
          <a:p>
            <a:endParaRPr lang="pt-PT" sz="1600" dirty="0" smtClean="0"/>
          </a:p>
          <a:p>
            <a:r>
              <a:rPr lang="pt-PT" sz="1600" dirty="0" smtClean="0"/>
              <a:t>In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tableaux</a:t>
            </a:r>
            <a:r>
              <a:rPr lang="pt-PT" sz="1600" dirty="0" smtClean="0"/>
              <a:t>, </a:t>
            </a:r>
            <a:r>
              <a:rPr lang="pt-PT" sz="1600" dirty="0" err="1" smtClean="0"/>
              <a:t>applying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ratio </a:t>
            </a:r>
            <a:r>
              <a:rPr lang="pt-PT" sz="1600" dirty="0" err="1" smtClean="0"/>
              <a:t>test</a:t>
            </a:r>
            <a:r>
              <a:rPr lang="pt-PT" sz="1600" dirty="0" smtClean="0"/>
              <a:t> </a:t>
            </a:r>
            <a:r>
              <a:rPr lang="pt-PT" sz="1600" dirty="0" err="1" smtClean="0"/>
              <a:t>and</a:t>
            </a:r>
            <a:r>
              <a:rPr lang="pt-PT" sz="1600" dirty="0" smtClean="0"/>
              <a:t> </a:t>
            </a:r>
            <a:r>
              <a:rPr lang="pt-PT" sz="1600" dirty="0" err="1" smtClean="0"/>
              <a:t>selecting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smallest</a:t>
            </a:r>
            <a:r>
              <a:rPr lang="pt-PT" sz="1600" dirty="0" smtClean="0"/>
              <a:t> </a:t>
            </a:r>
            <a:r>
              <a:rPr lang="pt-PT" sz="1600" dirty="0" err="1" smtClean="0"/>
              <a:t>value</a:t>
            </a:r>
            <a:r>
              <a:rPr lang="pt-PT" sz="1600" dirty="0" smtClean="0"/>
              <a:t>, </a:t>
            </a:r>
            <a:r>
              <a:rPr lang="pt-PT" sz="1600" dirty="0" err="1" smtClean="0"/>
              <a:t>we’re</a:t>
            </a:r>
            <a:r>
              <a:rPr lang="pt-PT" sz="1600" dirty="0" smtClean="0"/>
              <a:t> </a:t>
            </a:r>
            <a:r>
              <a:rPr lang="pt-PT" sz="1600" dirty="0" err="1" smtClean="0"/>
              <a:t>selecting</a:t>
            </a:r>
            <a:r>
              <a:rPr lang="pt-PT" sz="1600" dirty="0" smtClean="0"/>
              <a:t> </a:t>
            </a:r>
            <a:r>
              <a:rPr lang="pt-PT" sz="1600" dirty="0" err="1" smtClean="0"/>
              <a:t>which</a:t>
            </a:r>
            <a:r>
              <a:rPr lang="pt-PT" sz="1600" dirty="0" smtClean="0"/>
              <a:t> </a:t>
            </a:r>
            <a:r>
              <a:rPr lang="pt-PT" sz="1600" dirty="0" err="1" smtClean="0"/>
              <a:t>is</a:t>
            </a:r>
            <a:r>
              <a:rPr lang="pt-PT" sz="1600" dirty="0" smtClean="0"/>
              <a:t> </a:t>
            </a:r>
            <a:r>
              <a:rPr lang="pt-PT" sz="1600" dirty="0" err="1" smtClean="0"/>
              <a:t>the</a:t>
            </a:r>
            <a:r>
              <a:rPr lang="pt-PT" sz="1600" dirty="0" smtClean="0"/>
              <a:t> </a:t>
            </a:r>
            <a:r>
              <a:rPr lang="pt-PT" sz="1600" dirty="0" err="1" smtClean="0"/>
              <a:t>most</a:t>
            </a:r>
            <a:r>
              <a:rPr lang="pt-PT" sz="1600" dirty="0" smtClean="0"/>
              <a:t> </a:t>
            </a:r>
            <a:r>
              <a:rPr lang="pt-PT" sz="1600" dirty="0" err="1" smtClean="0"/>
              <a:t>restrictive</a:t>
            </a:r>
            <a:r>
              <a:rPr lang="pt-PT" sz="1600" dirty="0" smtClean="0"/>
              <a:t> </a:t>
            </a:r>
            <a:r>
              <a:rPr lang="pt-PT" sz="1600" dirty="0" err="1" smtClean="0"/>
              <a:t>constraint</a:t>
            </a:r>
            <a:r>
              <a:rPr lang="pt-PT" sz="1600" dirty="0" smtClean="0"/>
              <a:t> (</a:t>
            </a:r>
            <a:r>
              <a:rPr lang="pt-PT" sz="1600" b="1" dirty="0" err="1" smtClean="0"/>
              <a:t>constraint</a:t>
            </a:r>
            <a:r>
              <a:rPr lang="pt-PT" sz="1600" b="1" dirty="0" smtClean="0"/>
              <a:t> 3 </a:t>
            </a:r>
            <a:r>
              <a:rPr lang="pt-PT" sz="1600" b="1" dirty="0" err="1" smtClean="0"/>
              <a:t>is</a:t>
            </a:r>
            <a:r>
              <a:rPr lang="pt-PT" sz="1600" b="1" dirty="0" smtClean="0"/>
              <a:t> a </a:t>
            </a:r>
            <a:r>
              <a:rPr lang="pt-PT" sz="1600" b="1" dirty="0" err="1" smtClean="0"/>
              <a:t>binding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constraint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and</a:t>
            </a:r>
            <a:r>
              <a:rPr lang="pt-PT" sz="1600" b="1" dirty="0" smtClean="0"/>
              <a:t> S3 a </a:t>
            </a:r>
            <a:r>
              <a:rPr lang="pt-PT" sz="1600" b="1" dirty="0" err="1" smtClean="0"/>
              <a:t>binding</a:t>
            </a:r>
            <a:r>
              <a:rPr lang="pt-PT" sz="1600" b="1" dirty="0" smtClean="0"/>
              <a:t> </a:t>
            </a:r>
            <a:r>
              <a:rPr lang="pt-PT" sz="1600" b="1" dirty="0" err="1" smtClean="0"/>
              <a:t>variable</a:t>
            </a:r>
            <a:r>
              <a:rPr lang="pt-PT" sz="1600" dirty="0" smtClean="0"/>
              <a:t>).</a:t>
            </a:r>
            <a:endParaRPr lang="pt-PT" sz="16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l="87376"/>
          <a:stretch/>
        </p:blipFill>
        <p:spPr>
          <a:xfrm>
            <a:off x="10025093" y="3355989"/>
            <a:ext cx="998000" cy="160184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4070975" y="4746549"/>
            <a:ext cx="6901824" cy="222851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ctangle 13"/>
          <p:cNvSpPr/>
          <p:nvPr/>
        </p:nvSpPr>
        <p:spPr>
          <a:xfrm>
            <a:off x="8242232" y="236853"/>
            <a:ext cx="3605307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To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optimal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solution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graphically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we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draw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line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objetive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function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dashed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red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line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) in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graph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move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along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feasible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region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towards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outmost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conrerpoint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(2, 6). </a:t>
            </a:r>
          </a:p>
          <a:p>
            <a:endParaRPr lang="pt-PT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Thus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graphical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shows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that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(X1, X2) = (0, 6)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not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optimal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solution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yet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to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reach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we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must move </a:t>
            </a:r>
            <a:r>
              <a:rPr lang="pt-PT" sz="1600" dirty="0" err="1" smtClean="0">
                <a:solidFill>
                  <a:schemeClr val="bg1">
                    <a:lumMod val="65000"/>
                  </a:schemeClr>
                </a:solidFill>
              </a:rPr>
              <a:t>along</a:t>
            </a:r>
            <a:r>
              <a:rPr lang="pt-PT" sz="1600" dirty="0" smtClean="0">
                <a:solidFill>
                  <a:schemeClr val="bg1">
                    <a:lumMod val="65000"/>
                  </a:schemeClr>
                </a:solidFill>
              </a:rPr>
              <a:t> X1.</a:t>
            </a:r>
          </a:p>
          <a:p>
            <a:endParaRPr lang="pt-PT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866" y="3431145"/>
            <a:ext cx="7906072" cy="1601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4995" r="9285" b="32931"/>
          <a:stretch/>
        </p:blipFill>
        <p:spPr>
          <a:xfrm>
            <a:off x="8248980" y="117013"/>
            <a:ext cx="3766781" cy="861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866" y="5188600"/>
            <a:ext cx="6992379" cy="538959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5" name="5-Point Star 14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t="32072"/>
          <a:stretch/>
        </p:blipFill>
        <p:spPr>
          <a:xfrm>
            <a:off x="8248980" y="977664"/>
            <a:ext cx="3766781" cy="59165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10950" y="5148319"/>
            <a:ext cx="972010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- Converting the pivot element to 1 operating in the entire row</a:t>
            </a:r>
          </a:p>
          <a:p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– Converting the remaining coefficients in X1 column to Zero </a:t>
            </a:r>
            <a:endParaRPr lang="pt-PT" sz="1600" dirty="0"/>
          </a:p>
        </p:txBody>
      </p:sp>
      <p:sp>
        <p:nvSpPr>
          <p:cNvPr id="19" name="Oval 18"/>
          <p:cNvSpPr/>
          <p:nvPr/>
        </p:nvSpPr>
        <p:spPr>
          <a:xfrm>
            <a:off x="5832953" y="4747655"/>
            <a:ext cx="263047" cy="2880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5-Point Star 19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5-Point Star 20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TextBox 21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Iteration Tableaux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6021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866" y="3431145"/>
            <a:ext cx="7906072" cy="16018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4995" r="9285" b="32931"/>
          <a:stretch/>
        </p:blipFill>
        <p:spPr>
          <a:xfrm>
            <a:off x="8248980" y="117013"/>
            <a:ext cx="3766781" cy="8615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866" y="5188600"/>
            <a:ext cx="6992379" cy="538959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5" name="5-Point Star 14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t="32072"/>
          <a:stretch/>
        </p:blipFill>
        <p:spPr>
          <a:xfrm>
            <a:off x="8248980" y="977664"/>
            <a:ext cx="3766781" cy="591658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5832953" y="4747655"/>
            <a:ext cx="263047" cy="28809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5-Point Star 19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1" name="5-Point Star 20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TextBox 16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Iteration Tableaux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41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865" y="3431144"/>
            <a:ext cx="6885107" cy="31083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4995" r="9285" b="32931"/>
          <a:stretch/>
        </p:blipFill>
        <p:spPr>
          <a:xfrm>
            <a:off x="8248980" y="117013"/>
            <a:ext cx="3766781" cy="861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32072"/>
          <a:stretch/>
        </p:blipFill>
        <p:spPr>
          <a:xfrm>
            <a:off x="8248980" y="977664"/>
            <a:ext cx="3766781" cy="591658"/>
          </a:xfrm>
          <a:prstGeom prst="rect">
            <a:avLst/>
          </a:prstGeom>
        </p:spPr>
      </p:pic>
      <p:pic>
        <p:nvPicPr>
          <p:cNvPr id="14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5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6" name="5-Point Star 15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5-Point Star 16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5-Point Star 17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TextBox 18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Iteration Tableaux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817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946" y="3431143"/>
            <a:ext cx="6883437" cy="16043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0951" y="303321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Optimal Tableaux</a:t>
            </a:r>
            <a:endParaRPr lang="pt-PT" dirty="0"/>
          </a:p>
        </p:txBody>
      </p:sp>
      <p:pic>
        <p:nvPicPr>
          <p:cNvPr id="11" name="Content Placeholde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915" y="117013"/>
            <a:ext cx="4145373" cy="2917337"/>
          </a:xfrm>
          <a:prstGeom prst="rect">
            <a:avLst/>
          </a:prstGeom>
        </p:spPr>
      </p:pic>
      <p:sp>
        <p:nvSpPr>
          <p:cNvPr id="12" name="Content Placeholder 3"/>
          <p:cNvSpPr txBox="1">
            <a:spLocks/>
          </p:cNvSpPr>
          <p:nvPr/>
        </p:nvSpPr>
        <p:spPr>
          <a:xfrm>
            <a:off x="826879" y="181403"/>
            <a:ext cx="3038535" cy="265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</a:t>
            </a:r>
            <a:r>
              <a:rPr lang="en-US" b="1" dirty="0" smtClean="0">
                <a:solidFill>
                  <a:srgbClr val="C00000"/>
                </a:solidFill>
              </a:rPr>
              <a:t>Z = 3x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 + 5x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chemeClr val="accent2"/>
                </a:solidFill>
              </a:rPr>
              <a:t>x</a:t>
            </a:r>
            <a:r>
              <a:rPr lang="en-US" baseline="-25000" dirty="0" smtClean="0">
                <a:solidFill>
                  <a:schemeClr val="accent2"/>
                </a:solidFill>
              </a:rPr>
              <a:t>1                 </a:t>
            </a:r>
            <a:r>
              <a:rPr lang="en-US" dirty="0" smtClean="0">
                <a:solidFill>
                  <a:schemeClr val="accent2"/>
                </a:solidFill>
              </a:rPr>
              <a:t>≤</a:t>
            </a:r>
            <a:r>
              <a:rPr lang="en-US" sz="4000" baseline="-25000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    3x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 + 2x</a:t>
            </a:r>
            <a:r>
              <a:rPr lang="en-US" baseline="-25000" dirty="0" smtClean="0">
                <a:solidFill>
                  <a:srgbClr val="0070C0"/>
                </a:solidFill>
              </a:rPr>
              <a:t>2 </a:t>
            </a:r>
            <a:r>
              <a:rPr lang="en-US" dirty="0" smtClean="0">
                <a:solidFill>
                  <a:schemeClr val="accent1"/>
                </a:solidFill>
              </a:rPr>
              <a:t>≤</a:t>
            </a:r>
            <a:r>
              <a:rPr lang="en-US" dirty="0" smtClean="0">
                <a:solidFill>
                  <a:srgbClr val="0070C0"/>
                </a:solidFill>
              </a:rPr>
              <a:t> 18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≥ 0;    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</p:txBody>
      </p:sp>
      <p:sp>
        <p:nvSpPr>
          <p:cNvPr id="13" name="5-Point Star 12"/>
          <p:cNvSpPr>
            <a:spLocks noChangeAspect="1"/>
          </p:cNvSpPr>
          <p:nvPr/>
        </p:nvSpPr>
        <p:spPr>
          <a:xfrm flipV="1">
            <a:off x="4070975" y="2587520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5-Point Star 13"/>
          <p:cNvSpPr>
            <a:spLocks noChangeAspect="1"/>
          </p:cNvSpPr>
          <p:nvPr/>
        </p:nvSpPr>
        <p:spPr>
          <a:xfrm flipV="1">
            <a:off x="4096859" y="1004945"/>
            <a:ext cx="212094" cy="19260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5-Point Star 14"/>
          <p:cNvSpPr>
            <a:spLocks noChangeAspect="1"/>
          </p:cNvSpPr>
          <p:nvPr/>
        </p:nvSpPr>
        <p:spPr>
          <a:xfrm flipV="1">
            <a:off x="4186978" y="1049522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24995" r="9285" b="32931"/>
          <a:stretch/>
        </p:blipFill>
        <p:spPr>
          <a:xfrm>
            <a:off x="8248980" y="117013"/>
            <a:ext cx="3766781" cy="8615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/>
          <a:srcRect t="32072"/>
          <a:stretch/>
        </p:blipFill>
        <p:spPr>
          <a:xfrm>
            <a:off x="8248980" y="977664"/>
            <a:ext cx="3766781" cy="5916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8389" y="4036321"/>
            <a:ext cx="608890" cy="9991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778331" y="3342704"/>
            <a:ext cx="1970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 for the optimal Tableaux</a:t>
            </a:r>
            <a:endParaRPr lang="pt-PT" sz="1600" dirty="0"/>
          </a:p>
        </p:txBody>
      </p:sp>
      <p:sp>
        <p:nvSpPr>
          <p:cNvPr id="21" name="5-Point Star 20"/>
          <p:cNvSpPr>
            <a:spLocks noChangeAspect="1"/>
          </p:cNvSpPr>
          <p:nvPr/>
        </p:nvSpPr>
        <p:spPr>
          <a:xfrm flipV="1">
            <a:off x="8758086" y="3927479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5-Point Star 21"/>
          <p:cNvSpPr>
            <a:spLocks noChangeAspect="1"/>
          </p:cNvSpPr>
          <p:nvPr/>
        </p:nvSpPr>
        <p:spPr>
          <a:xfrm flipV="1">
            <a:off x="8858286" y="3979805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3" name="5-Point Star 22"/>
          <p:cNvSpPr>
            <a:spLocks noChangeAspect="1"/>
          </p:cNvSpPr>
          <p:nvPr/>
        </p:nvSpPr>
        <p:spPr>
          <a:xfrm flipV="1">
            <a:off x="8738798" y="3979805"/>
            <a:ext cx="200400" cy="1819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5-Point Star 23"/>
          <p:cNvSpPr>
            <a:spLocks noChangeAspect="1"/>
          </p:cNvSpPr>
          <p:nvPr/>
        </p:nvSpPr>
        <p:spPr>
          <a:xfrm flipV="1">
            <a:off x="5333234" y="1029632"/>
            <a:ext cx="162984" cy="148004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5-Point Star 24"/>
          <p:cNvSpPr>
            <a:spLocks noChangeAspect="1"/>
          </p:cNvSpPr>
          <p:nvPr/>
        </p:nvSpPr>
        <p:spPr>
          <a:xfrm flipV="1">
            <a:off x="5433434" y="1081958"/>
            <a:ext cx="162984" cy="148004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5-Point Star 25"/>
          <p:cNvSpPr>
            <a:spLocks noChangeAspect="1"/>
          </p:cNvSpPr>
          <p:nvPr/>
        </p:nvSpPr>
        <p:spPr>
          <a:xfrm flipV="1">
            <a:off x="5313946" y="1081958"/>
            <a:ext cx="162984" cy="148004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Rectangle 26"/>
          <p:cNvSpPr/>
          <p:nvPr/>
        </p:nvSpPr>
        <p:spPr>
          <a:xfrm>
            <a:off x="903946" y="5011341"/>
            <a:ext cx="700292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The shadow price for a resource measures the rate at which Z could be increased by (slightly) increasing the amount of resource:</a:t>
            </a:r>
          </a:p>
          <a:p>
            <a:pPr lvl="8"/>
            <a:r>
              <a:rPr lang="en-US" sz="1400" dirty="0" smtClean="0"/>
              <a:t>Shadow price for Resource 1 = 0</a:t>
            </a:r>
          </a:p>
          <a:p>
            <a:pPr lvl="8"/>
            <a:r>
              <a:rPr lang="en-US" sz="1400" dirty="0" smtClean="0"/>
              <a:t>Shadow price for Resource 2 = 3/2 = 1+1/2</a:t>
            </a:r>
          </a:p>
          <a:p>
            <a:pPr lvl="8"/>
            <a:r>
              <a:rPr lang="en-US" sz="1400" dirty="0" smtClean="0"/>
              <a:t>Shadow price for Resource 3 = 1</a:t>
            </a:r>
          </a:p>
          <a:p>
            <a:pPr lvl="1"/>
            <a:endParaRPr lang="en-US" sz="800" dirty="0" smtClean="0"/>
          </a:p>
          <a:p>
            <a:r>
              <a:rPr lang="en-US" sz="1600" dirty="0" smtClean="0"/>
              <a:t>By increasing the RHS of constraint 2 in 1 unit (from 12 to 13) the optimal solution </a:t>
            </a:r>
            <a:r>
              <a:rPr lang="en-US" sz="1600" b="1" dirty="0" smtClean="0"/>
              <a:t>(Z) increases </a:t>
            </a:r>
            <a:r>
              <a:rPr lang="en-US" sz="1600" dirty="0" smtClean="0"/>
              <a:t>from </a:t>
            </a:r>
            <a:r>
              <a:rPr lang="en-US" sz="1600" b="1" dirty="0" smtClean="0"/>
              <a:t>36</a:t>
            </a:r>
            <a:r>
              <a:rPr lang="en-US" sz="1600" dirty="0" smtClean="0"/>
              <a:t> to 36+3/2 =</a:t>
            </a:r>
            <a:r>
              <a:rPr lang="en-US" sz="1600" b="1" dirty="0" smtClean="0"/>
              <a:t> 37.5 </a:t>
            </a:r>
            <a:r>
              <a:rPr lang="en-US" sz="1600" dirty="0" smtClean="0"/>
              <a:t>(K€)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8215517" y="1592291"/>
            <a:ext cx="38002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2x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≤ 12 </a:t>
            </a:r>
            <a:r>
              <a:rPr lang="en-US" sz="1600" dirty="0" smtClean="0"/>
              <a:t>and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3x</a:t>
            </a:r>
            <a:r>
              <a:rPr lang="en-US" sz="1600" baseline="-25000" dirty="0" smtClean="0">
                <a:solidFill>
                  <a:srgbClr val="0070C0"/>
                </a:solidFill>
              </a:rPr>
              <a:t>1</a:t>
            </a:r>
            <a:r>
              <a:rPr lang="en-US" sz="1600" dirty="0" smtClean="0">
                <a:solidFill>
                  <a:srgbClr val="0070C0"/>
                </a:solidFill>
              </a:rPr>
              <a:t> + 2x</a:t>
            </a:r>
            <a:r>
              <a:rPr lang="en-US" sz="1600" baseline="-25000" dirty="0" smtClean="0">
                <a:solidFill>
                  <a:srgbClr val="0070C0"/>
                </a:solidFill>
              </a:rPr>
              <a:t>2 </a:t>
            </a:r>
            <a:r>
              <a:rPr lang="en-US" sz="1600" dirty="0" smtClean="0">
                <a:solidFill>
                  <a:schemeClr val="accent1"/>
                </a:solidFill>
              </a:rPr>
              <a:t>≤</a:t>
            </a:r>
            <a:r>
              <a:rPr lang="en-US" sz="1600" dirty="0" smtClean="0">
                <a:solidFill>
                  <a:srgbClr val="0070C0"/>
                </a:solidFill>
              </a:rPr>
              <a:t> 18 </a:t>
            </a:r>
            <a:r>
              <a:rPr lang="en-US" sz="1600" dirty="0" smtClean="0"/>
              <a:t>are </a:t>
            </a:r>
            <a:r>
              <a:rPr lang="en-US" sz="1600" b="1" dirty="0" smtClean="0"/>
              <a:t>binding constraints</a:t>
            </a:r>
            <a:r>
              <a:rPr lang="en-US" sz="1600" dirty="0" smtClean="0"/>
              <a:t> (with S2 and S3 =0), whereas </a:t>
            </a:r>
            <a:r>
              <a:rPr lang="en-US" sz="1600" dirty="0" smtClean="0">
                <a:solidFill>
                  <a:schemeClr val="accent2"/>
                </a:solidFill>
              </a:rPr>
              <a:t>x</a:t>
            </a:r>
            <a:r>
              <a:rPr lang="en-US" sz="1600" baseline="-25000" dirty="0" smtClean="0">
                <a:solidFill>
                  <a:schemeClr val="accent2"/>
                </a:solidFill>
              </a:rPr>
              <a:t>1 </a:t>
            </a:r>
            <a:r>
              <a:rPr lang="en-US" sz="1600" dirty="0" smtClean="0">
                <a:solidFill>
                  <a:schemeClr val="accent2"/>
                </a:solidFill>
              </a:rPr>
              <a:t>≤</a:t>
            </a:r>
            <a:r>
              <a:rPr lang="en-US" sz="1600" baseline="-25000" dirty="0" smtClean="0">
                <a:solidFill>
                  <a:schemeClr val="accent2"/>
                </a:solidFill>
              </a:rPr>
              <a:t>  </a:t>
            </a:r>
            <a:r>
              <a:rPr lang="en-US" sz="1600" dirty="0" smtClean="0">
                <a:solidFill>
                  <a:schemeClr val="accent2"/>
                </a:solidFill>
              </a:rPr>
              <a:t>4 </a:t>
            </a:r>
            <a:r>
              <a:rPr lang="en-US" sz="1600" b="1" dirty="0" smtClean="0"/>
              <a:t>is non-binding</a:t>
            </a:r>
            <a:r>
              <a:rPr lang="en-US" sz="1600" dirty="0" smtClean="0"/>
              <a:t>, having a slack value of 2 (S1=2 in the optimal solution), a surplus of resource. If we reduced the RHS from 4 to 2, we’d be moving the orange line to X1=2 and making it binding as well.</a:t>
            </a:r>
          </a:p>
        </p:txBody>
      </p:sp>
    </p:spTree>
    <p:extLst>
      <p:ext uri="{BB962C8B-B14F-4D97-AF65-F5344CB8AC3E}">
        <p14:creationId xmlns:p14="http://schemas.microsoft.com/office/powerpoint/2010/main" val="28971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1764" y="2369127"/>
            <a:ext cx="635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The Simplex </a:t>
            </a:r>
            <a:r>
              <a:rPr lang="en-US" sz="3600" b="1" dirty="0" smtClean="0"/>
              <a:t>Tableau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41764" y="3307080"/>
            <a:ext cx="8728363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41764" y="4276436"/>
            <a:ext cx="8416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Sensitivity Analysis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 wish to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analyze</a:t>
            </a:r>
            <a:r>
              <a:rPr lang="en-US" dirty="0"/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impact </a:t>
            </a:r>
            <a:r>
              <a:rPr lang="en-US" dirty="0"/>
              <a:t>on the optimal solution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changing various elements of the problem data without re-solving the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LPP </a:t>
            </a:r>
            <a:r>
              <a:rPr lang="en-US" dirty="0" smtClean="0"/>
              <a:t>using only the 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initial and final </a:t>
            </a:r>
            <a:r>
              <a:rPr lang="en-US" u="sng" dirty="0">
                <a:solidFill>
                  <a:schemeClr val="accent4">
                    <a:lumMod val="75000"/>
                  </a:schemeClr>
                </a:solidFill>
              </a:rPr>
              <a:t>tableaus </a:t>
            </a:r>
            <a:endParaRPr lang="en-US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type of results that can be derived in this way are conservative, in the sense that they provide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sensitivity analysis for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small enough changes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 the problem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so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that the same decision variables remain basic</a:t>
            </a:r>
            <a:r>
              <a:rPr lang="en-US" dirty="0"/>
              <a:t>, but not for larger changes in the </a:t>
            </a:r>
            <a:r>
              <a:rPr lang="en-US" dirty="0" smtClean="0"/>
              <a:t>data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1099" y="24426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09164" y="2429613"/>
            <a:ext cx="3038535" cy="265581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100" i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Max     Z = 3x</a:t>
            </a:r>
            <a:r>
              <a:rPr lang="en-US" baseline="-25000" dirty="0" smtClean="0"/>
              <a:t>1</a:t>
            </a:r>
            <a:r>
              <a:rPr lang="en-US" dirty="0" smtClean="0"/>
              <a:t> + 5x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Subject to: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x</a:t>
            </a:r>
            <a:r>
              <a:rPr lang="en-US" baseline="-25000" dirty="0" smtClean="0"/>
              <a:t>1                 </a:t>
            </a:r>
            <a:r>
              <a:rPr lang="en-US" dirty="0" smtClean="0"/>
              <a:t>≤</a:t>
            </a:r>
            <a:r>
              <a:rPr lang="en-US" sz="4000" baseline="-25000" dirty="0" smtClean="0"/>
              <a:t>  </a:t>
            </a:r>
            <a:r>
              <a:rPr lang="en-US" dirty="0" smtClean="0"/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         2x</a:t>
            </a:r>
            <a:r>
              <a:rPr lang="en-US" baseline="-25000" dirty="0" smtClean="0"/>
              <a:t>2</a:t>
            </a:r>
            <a:r>
              <a:rPr lang="en-US" sz="4000" dirty="0" smtClean="0"/>
              <a:t> </a:t>
            </a:r>
            <a:r>
              <a:rPr lang="en-US" dirty="0" smtClean="0"/>
              <a:t>≤ 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                  3x</a:t>
            </a:r>
            <a:r>
              <a:rPr lang="en-US" baseline="-25000" dirty="0" smtClean="0"/>
              <a:t>1</a:t>
            </a:r>
            <a:r>
              <a:rPr lang="en-US" dirty="0" smtClean="0"/>
              <a:t> + 2x</a:t>
            </a:r>
            <a:r>
              <a:rPr lang="en-US" baseline="-25000" dirty="0" smtClean="0"/>
              <a:t>2 </a:t>
            </a:r>
            <a:r>
              <a:rPr lang="en-US" dirty="0" smtClean="0"/>
              <a:t>≤ 18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1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And</a:t>
            </a:r>
            <a:r>
              <a:rPr lang="en-US" baseline="-25000" dirty="0" smtClean="0"/>
              <a:t>                  </a:t>
            </a:r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, x</a:t>
            </a:r>
            <a:r>
              <a:rPr lang="en-US" baseline="-25000" dirty="0" smtClean="0"/>
              <a:t>2 </a:t>
            </a:r>
            <a:r>
              <a:rPr lang="en-US" dirty="0" smtClean="0"/>
              <a:t>≥ 0</a:t>
            </a:r>
            <a:endParaRPr lang="pt-PT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endParaRPr lang="pt-PT" dirty="0"/>
          </a:p>
        </p:txBody>
      </p:sp>
      <p:sp>
        <p:nvSpPr>
          <p:cNvPr id="10" name="TextBox 9"/>
          <p:cNvSpPr txBox="1"/>
          <p:nvPr/>
        </p:nvSpPr>
        <p:spPr>
          <a:xfrm>
            <a:off x="517564" y="1509478"/>
            <a:ext cx="11156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Take the following maximization problem and the corresponding initial and optimal tableaus: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04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972" y="5027019"/>
            <a:ext cx="6927124" cy="14822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99971" y="465768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564" y="1509478"/>
            <a:ext cx="11156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Some concepts revised:</a:t>
            </a:r>
          </a:p>
          <a:p>
            <a:endParaRPr lang="en-US" sz="800" dirty="0" smtClean="0"/>
          </a:p>
          <a:p>
            <a:r>
              <a:rPr lang="en-US" sz="2200" b="1" dirty="0">
                <a:solidFill>
                  <a:schemeClr val="accent1"/>
                </a:solidFill>
              </a:rPr>
              <a:t>Shadow price </a:t>
            </a:r>
            <a:r>
              <a:rPr lang="en-US" sz="2200" dirty="0" smtClean="0"/>
              <a:t>of a </a:t>
            </a:r>
            <a:r>
              <a:rPr lang="en-US" sz="2200" dirty="0"/>
              <a:t>particular constraint is the change in the optimal value of </a:t>
            </a:r>
            <a:r>
              <a:rPr lang="en-US" sz="2200" dirty="0" smtClean="0"/>
              <a:t>Z </a:t>
            </a:r>
            <a:r>
              <a:rPr lang="en-US" sz="2200" dirty="0"/>
              <a:t>per unit increase in the </a:t>
            </a:r>
            <a:r>
              <a:rPr lang="en-US" sz="2200" dirty="0" smtClean="0"/>
              <a:t>RHS for </a:t>
            </a:r>
            <a:r>
              <a:rPr lang="en-US" sz="2200" dirty="0"/>
              <a:t>that constraint, all other problem data remaining unchanged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/>
              <a:t>Suppose </a:t>
            </a:r>
            <a:r>
              <a:rPr lang="en-US" sz="2200" dirty="0" smtClean="0"/>
              <a:t>an increase of 1 unit to the RHS of the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constraint (13) : </a:t>
            </a:r>
            <a:r>
              <a:rPr lang="en-US" sz="2200" dirty="0"/>
              <a:t>2x</a:t>
            </a:r>
            <a:r>
              <a:rPr lang="en-US" sz="2200" baseline="-25000" dirty="0"/>
              <a:t>2</a:t>
            </a:r>
            <a:r>
              <a:rPr lang="en-US" sz="2200" dirty="0"/>
              <a:t> ≤ </a:t>
            </a:r>
            <a:r>
              <a:rPr lang="en-US" sz="2200" dirty="0" smtClean="0"/>
              <a:t>12    -&gt;   2x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+ 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12, this is equivalent to allowing 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to take the value -1 in the original problem,                                      in the optimal problem: </a:t>
            </a:r>
            <a:r>
              <a:rPr lang="en-US" sz="2200" b="1" dirty="0" smtClean="0"/>
              <a:t>Z = 36 - 3/2 S</a:t>
            </a:r>
            <a:r>
              <a:rPr lang="en-US" sz="2200" b="1" baseline="-25000" dirty="0" smtClean="0"/>
              <a:t>2 </a:t>
            </a:r>
            <a:r>
              <a:rPr lang="en-US" sz="2200" b="1" dirty="0" smtClean="0"/>
              <a:t>- S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 </a:t>
            </a:r>
            <a:r>
              <a:rPr lang="en-US" sz="2200" dirty="0" smtClean="0"/>
              <a:t>; 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and S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are non-basic variables (=0) but if we allow</a:t>
            </a:r>
          </a:p>
          <a:p>
            <a:endParaRPr lang="en-US" sz="800" dirty="0"/>
          </a:p>
          <a:p>
            <a:r>
              <a:rPr lang="en-US" sz="2200" dirty="0" smtClean="0"/>
              <a:t>S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-1, Z becomes  </a:t>
            </a:r>
            <a:r>
              <a:rPr lang="en-US" sz="2200" b="1" dirty="0" smtClean="0"/>
              <a:t>Z </a:t>
            </a:r>
            <a:r>
              <a:rPr lang="en-US" sz="2200" b="1" dirty="0"/>
              <a:t>= 36 </a:t>
            </a:r>
            <a:r>
              <a:rPr lang="en-US" sz="2200" b="1" dirty="0" smtClean="0"/>
              <a:t>- </a:t>
            </a:r>
            <a:r>
              <a:rPr lang="en-US" sz="2200" b="1" dirty="0" smtClean="0">
                <a:solidFill>
                  <a:schemeClr val="accent1"/>
                </a:solidFill>
              </a:rPr>
              <a:t>3/2</a:t>
            </a:r>
            <a:r>
              <a:rPr lang="en-US" sz="2200" b="1" dirty="0" smtClean="0"/>
              <a:t>*(-1</a:t>
            </a:r>
            <a:r>
              <a:rPr lang="en-US" sz="2200" b="1" dirty="0"/>
              <a:t>) = Z = 36 </a:t>
            </a:r>
            <a:r>
              <a:rPr lang="en-US" sz="2200" b="1" dirty="0" smtClean="0"/>
              <a:t>+ </a:t>
            </a:r>
            <a:r>
              <a:rPr lang="en-US" sz="2200" b="1" dirty="0">
                <a:solidFill>
                  <a:schemeClr val="accent1"/>
                </a:solidFill>
              </a:rPr>
              <a:t>3/2</a:t>
            </a:r>
            <a:endParaRPr lang="en-US" sz="2200" b="1" dirty="0" smtClean="0"/>
          </a:p>
          <a:p>
            <a:r>
              <a:rPr lang="en-US" sz="2200" dirty="0" smtClean="0"/>
              <a:t>S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 </a:t>
            </a:r>
            <a:r>
              <a:rPr lang="en-US" sz="2200" dirty="0"/>
              <a:t>= -1, Z becomes  </a:t>
            </a:r>
            <a:r>
              <a:rPr lang="en-US" sz="2200" b="1" dirty="0"/>
              <a:t>Z = 36 + </a:t>
            </a:r>
            <a:r>
              <a:rPr lang="en-US" sz="2200" b="1" dirty="0" smtClean="0">
                <a:solidFill>
                  <a:schemeClr val="accent1"/>
                </a:solidFill>
              </a:rPr>
              <a:t>1</a:t>
            </a:r>
            <a:r>
              <a:rPr lang="en-US" sz="2200" b="1" dirty="0" smtClean="0"/>
              <a:t> 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284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53801" y="1779687"/>
            <a:ext cx="1135013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bjective Function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function that is either being minimized or maximized. For example, it may represent the cost that you are trying to minimize.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Optimal Solution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vector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which is both feasible (satisfying the constraints) and optimal (obtaining the largest or smallest objective value).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Constraints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set of equalities and inequalities that the feasible solution must satisfy.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Feasible Solution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solution vector,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x,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which satisfies the constraints.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Basic Solution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(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Ax=b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is a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basic solution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if the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components of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x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can be partitioned into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"basic" and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n-m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"non-basic" variables in such a way that: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columns of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corresponding to the basic variables form a nonsingular basis and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value of each "non-basic" variable is 0.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constraint matrix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has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rows (constraints) and </a:t>
            </a:r>
            <a:r>
              <a:rPr kumimoji="0" lang="en-US" altLang="en-US" sz="18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columns (variables).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The Simplex Tableau -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564" y="1509478"/>
            <a:ext cx="1115687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Some concepts revised:</a:t>
            </a:r>
          </a:p>
          <a:p>
            <a:endParaRPr lang="en-US" sz="800" dirty="0" smtClean="0"/>
          </a:p>
          <a:p>
            <a:r>
              <a:rPr lang="en-US" sz="2200" b="1" dirty="0">
                <a:solidFill>
                  <a:schemeClr val="accent1"/>
                </a:solidFill>
              </a:rPr>
              <a:t>R</a:t>
            </a:r>
            <a:r>
              <a:rPr lang="en-US" sz="2200" b="1" dirty="0" smtClean="0">
                <a:solidFill>
                  <a:schemeClr val="accent1"/>
                </a:solidFill>
              </a:rPr>
              <a:t>educed </a:t>
            </a:r>
            <a:r>
              <a:rPr lang="en-US" sz="2200" b="1" dirty="0">
                <a:solidFill>
                  <a:schemeClr val="accent1"/>
                </a:solidFill>
              </a:rPr>
              <a:t>cost </a:t>
            </a:r>
            <a:r>
              <a:rPr lang="en-US" sz="2200" dirty="0"/>
              <a:t>associated with the </a:t>
            </a:r>
            <a:r>
              <a:rPr lang="en-US" sz="2200" dirty="0" err="1"/>
              <a:t>nonnegativity</a:t>
            </a:r>
            <a:r>
              <a:rPr lang="en-US" sz="2200" dirty="0"/>
              <a:t> constraint for each variable is the shadow price of that constraint (i.e., the corresponding change in the objective function per unit increase in the lower bound of the variable</a:t>
            </a:r>
            <a:r>
              <a:rPr lang="en-US" sz="2200" dirty="0" smtClean="0"/>
              <a:t>).</a:t>
            </a:r>
          </a:p>
          <a:p>
            <a:endParaRPr lang="en-US" sz="2200" dirty="0"/>
          </a:p>
          <a:p>
            <a:r>
              <a:rPr lang="en-US" sz="2200" dirty="0"/>
              <a:t>Suppose </a:t>
            </a:r>
            <a:r>
              <a:rPr lang="en-US" sz="2200" dirty="0" smtClean="0"/>
              <a:t>an increase of 1 unit of the RHS of the decision variables from </a:t>
            </a:r>
            <a:r>
              <a:rPr lang="en-US" sz="2200" dirty="0"/>
              <a:t>x</a:t>
            </a:r>
            <a:r>
              <a:rPr lang="en-US" sz="2200" baseline="-25000" dirty="0"/>
              <a:t>1</a:t>
            </a:r>
            <a:r>
              <a:rPr lang="en-US" sz="2200" dirty="0"/>
              <a:t> </a:t>
            </a:r>
            <a:r>
              <a:rPr lang="en-US" sz="2200" dirty="0" smtClean="0"/>
              <a:t>≥ 0 or x</a:t>
            </a:r>
            <a:r>
              <a:rPr lang="en-US" sz="2200" baseline="-25000" dirty="0" smtClean="0"/>
              <a:t>2 </a:t>
            </a:r>
            <a:r>
              <a:rPr lang="en-US" sz="2200" dirty="0"/>
              <a:t>≥ 0</a:t>
            </a:r>
            <a:r>
              <a:rPr lang="en-US" sz="2200" dirty="0" smtClean="0"/>
              <a:t> to </a:t>
            </a:r>
            <a:r>
              <a:rPr lang="en-US" sz="2200" dirty="0"/>
              <a:t>x</a:t>
            </a:r>
            <a:r>
              <a:rPr lang="en-US" sz="2200" baseline="-25000" dirty="0"/>
              <a:t>1</a:t>
            </a:r>
            <a:r>
              <a:rPr lang="en-US" sz="2200" dirty="0"/>
              <a:t> ≥ </a:t>
            </a:r>
            <a:r>
              <a:rPr lang="en-US" sz="2200" dirty="0" smtClean="0"/>
              <a:t>1 </a:t>
            </a:r>
            <a:r>
              <a:rPr lang="en-US" sz="2200" dirty="0"/>
              <a:t>or x</a:t>
            </a:r>
            <a:r>
              <a:rPr lang="en-US" sz="2200" baseline="-25000" dirty="0"/>
              <a:t>2 </a:t>
            </a:r>
            <a:r>
              <a:rPr lang="en-US" sz="2200" dirty="0"/>
              <a:t>≥ </a:t>
            </a:r>
            <a:r>
              <a:rPr lang="en-US" sz="2200" dirty="0" smtClean="0"/>
              <a:t>1 and can also be obtained from the  optimal problem: </a:t>
            </a:r>
            <a:r>
              <a:rPr lang="en-US" sz="2200" b="1" dirty="0" smtClean="0"/>
              <a:t>Z = 36 - 3/2 S</a:t>
            </a:r>
            <a:r>
              <a:rPr lang="en-US" sz="2200" b="1" baseline="-25000" dirty="0" smtClean="0"/>
              <a:t>2 </a:t>
            </a:r>
            <a:r>
              <a:rPr lang="en-US" sz="2200" b="1" dirty="0" smtClean="0"/>
              <a:t>- S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 </a:t>
            </a:r>
            <a:r>
              <a:rPr lang="en-US" sz="2200" dirty="0" smtClean="0"/>
              <a:t>; x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and 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are basic variables having </a:t>
            </a:r>
            <a:r>
              <a:rPr lang="en-US" sz="2200" dirty="0" err="1" smtClean="0"/>
              <a:t>coeff</a:t>
            </a:r>
            <a:r>
              <a:rPr lang="en-US" sz="2200" dirty="0" smtClean="0"/>
              <a:t>. =0 this having no impact on Z</a:t>
            </a: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6847114" y="5257799"/>
            <a:ext cx="1077686" cy="381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3564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Variations in the RHS values:</a:t>
            </a:r>
          </a:p>
          <a:p>
            <a:endParaRPr lang="en-US" sz="2200" dirty="0"/>
          </a:p>
          <a:p>
            <a:r>
              <a:rPr lang="en-US" sz="2200" dirty="0"/>
              <a:t>When changing a </a:t>
            </a:r>
            <a:r>
              <a:rPr lang="en-US" sz="2200" dirty="0" smtClean="0"/>
              <a:t>RHS, </a:t>
            </a:r>
            <a:r>
              <a:rPr lang="en-US" sz="2200" dirty="0"/>
              <a:t>the values of the decision variables are clearly modified!</a:t>
            </a:r>
          </a:p>
          <a:p>
            <a:endParaRPr lang="en-US" sz="800" dirty="0"/>
          </a:p>
          <a:p>
            <a:r>
              <a:rPr lang="en-US" sz="2200" dirty="0"/>
              <a:t>But any change in the </a:t>
            </a:r>
            <a:r>
              <a:rPr lang="en-US" sz="2200" dirty="0" smtClean="0"/>
              <a:t>RHS </a:t>
            </a:r>
            <a:r>
              <a:rPr lang="en-US" sz="2200" dirty="0"/>
              <a:t>values that </a:t>
            </a:r>
            <a:r>
              <a:rPr lang="en-US" sz="2200" dirty="0" smtClean="0"/>
              <a:t>keeps </a:t>
            </a:r>
            <a:r>
              <a:rPr lang="en-US" sz="2200" dirty="0"/>
              <a:t>the current </a:t>
            </a:r>
            <a:r>
              <a:rPr lang="en-US" sz="2200" dirty="0" smtClean="0"/>
              <a:t>basic set of variables unchanged </a:t>
            </a:r>
            <a:r>
              <a:rPr lang="en-US" sz="2200" dirty="0"/>
              <a:t>has no effect </a:t>
            </a:r>
            <a:r>
              <a:rPr lang="en-US" sz="2200" dirty="0" smtClean="0"/>
              <a:t>on </a:t>
            </a:r>
            <a:r>
              <a:rPr lang="en-US" sz="2200" dirty="0"/>
              <a:t>the objective-function coefficients.</a:t>
            </a:r>
            <a:endParaRPr lang="en-US" sz="2200" dirty="0" smtClean="0"/>
          </a:p>
          <a:p>
            <a:endParaRPr lang="en-US" sz="800" dirty="0" smtClean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1099" y="24426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21829" y="3320142"/>
            <a:ext cx="511628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09212" y="3320142"/>
            <a:ext cx="2019302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7763" y="1695847"/>
            <a:ext cx="2255573" cy="746760"/>
          </a:xfrm>
          <a:prstGeom prst="rect">
            <a:avLst/>
          </a:prstGeom>
        </p:spPr>
      </p:pic>
      <p:sp>
        <p:nvSpPr>
          <p:cNvPr id="16" name="Double Bracket 15"/>
          <p:cNvSpPr/>
          <p:nvPr/>
        </p:nvSpPr>
        <p:spPr>
          <a:xfrm>
            <a:off x="8237763" y="1658030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1829" y="5343888"/>
            <a:ext cx="511628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09212" y="5343888"/>
            <a:ext cx="2019302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3638" y="1694917"/>
            <a:ext cx="632460" cy="746760"/>
          </a:xfrm>
          <a:prstGeom prst="rect">
            <a:avLst/>
          </a:prstGeom>
        </p:spPr>
      </p:pic>
      <p:sp>
        <p:nvSpPr>
          <p:cNvPr id="21" name="Double Bracket 20"/>
          <p:cNvSpPr/>
          <p:nvPr/>
        </p:nvSpPr>
        <p:spPr>
          <a:xfrm>
            <a:off x="10787741" y="1673125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743710" y="3320142"/>
            <a:ext cx="511628" cy="94967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907" y="2745363"/>
            <a:ext cx="518160" cy="74676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45878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Variations in the RHS values:</a:t>
            </a:r>
          </a:p>
          <a:p>
            <a:endParaRPr lang="en-US" sz="800" dirty="0" smtClean="0"/>
          </a:p>
          <a:p>
            <a:r>
              <a:rPr lang="en-US" sz="2200" dirty="0" smtClean="0"/>
              <a:t>Change in the RHS of constraint 1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1099" y="24426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21829" y="3320142"/>
            <a:ext cx="511628" cy="94967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09212" y="3320142"/>
            <a:ext cx="2019302" cy="949670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7763" y="1695847"/>
            <a:ext cx="2255573" cy="746760"/>
          </a:xfrm>
          <a:prstGeom prst="rect">
            <a:avLst/>
          </a:prstGeom>
        </p:spPr>
      </p:pic>
      <p:sp>
        <p:nvSpPr>
          <p:cNvPr id="16" name="Double Bracket 15"/>
          <p:cNvSpPr/>
          <p:nvPr/>
        </p:nvSpPr>
        <p:spPr>
          <a:xfrm>
            <a:off x="8237763" y="1658030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21829" y="5343888"/>
            <a:ext cx="511628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409212" y="5343888"/>
            <a:ext cx="2019302" cy="94967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3638" y="1694917"/>
            <a:ext cx="632460" cy="746760"/>
          </a:xfrm>
          <a:prstGeom prst="rect">
            <a:avLst/>
          </a:prstGeom>
        </p:spPr>
      </p:pic>
      <p:sp>
        <p:nvSpPr>
          <p:cNvPr id="21" name="Double Bracket 20"/>
          <p:cNvSpPr/>
          <p:nvPr/>
        </p:nvSpPr>
        <p:spPr>
          <a:xfrm>
            <a:off x="10787741" y="1673125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743710" y="3320142"/>
            <a:ext cx="511628" cy="94967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814" y="2737057"/>
            <a:ext cx="2255573" cy="746760"/>
          </a:xfrm>
          <a:prstGeom prst="rect">
            <a:avLst/>
          </a:prstGeom>
        </p:spPr>
      </p:pic>
      <p:sp>
        <p:nvSpPr>
          <p:cNvPr id="23" name="Double Bracket 22"/>
          <p:cNvSpPr/>
          <p:nvPr/>
        </p:nvSpPr>
        <p:spPr>
          <a:xfrm>
            <a:off x="244814" y="2699240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0689" y="2736127"/>
            <a:ext cx="632460" cy="746760"/>
          </a:xfrm>
          <a:prstGeom prst="rect">
            <a:avLst/>
          </a:prstGeom>
        </p:spPr>
      </p:pic>
      <p:sp>
        <p:nvSpPr>
          <p:cNvPr id="25" name="Double Bracket 24"/>
          <p:cNvSpPr/>
          <p:nvPr/>
        </p:nvSpPr>
        <p:spPr>
          <a:xfrm>
            <a:off x="2794792" y="2714335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1337" y="2665672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9803" y="2676768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27" name="Double Bracket 26"/>
          <p:cNvSpPr/>
          <p:nvPr/>
        </p:nvSpPr>
        <p:spPr>
          <a:xfrm>
            <a:off x="2710968" y="2589471"/>
            <a:ext cx="1230148" cy="1040070"/>
          </a:xfrm>
          <a:prstGeom prst="bracketPair">
            <a:avLst>
              <a:gd name="adj" fmla="val 619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ket 27"/>
          <p:cNvSpPr/>
          <p:nvPr/>
        </p:nvSpPr>
        <p:spPr>
          <a:xfrm>
            <a:off x="3429875" y="2729839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3582" y="3854511"/>
            <a:ext cx="632460" cy="74676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62" y="3831110"/>
            <a:ext cx="2255573" cy="746760"/>
          </a:xfrm>
          <a:prstGeom prst="rect">
            <a:avLst/>
          </a:prstGeom>
        </p:spPr>
      </p:pic>
      <p:sp>
        <p:nvSpPr>
          <p:cNvPr id="30" name="Double Bracket 29"/>
          <p:cNvSpPr/>
          <p:nvPr/>
        </p:nvSpPr>
        <p:spPr>
          <a:xfrm>
            <a:off x="243662" y="3793293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uble Bracket 30"/>
          <p:cNvSpPr/>
          <p:nvPr/>
        </p:nvSpPr>
        <p:spPr>
          <a:xfrm>
            <a:off x="2793640" y="3808388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18651" y="3770821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0177" y="4733457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62" y="5198478"/>
            <a:ext cx="2255573" cy="746760"/>
          </a:xfrm>
          <a:prstGeom prst="rect">
            <a:avLst/>
          </a:prstGeom>
        </p:spPr>
      </p:pic>
      <p:sp>
        <p:nvSpPr>
          <p:cNvPr id="36" name="Double Bracket 35"/>
          <p:cNvSpPr/>
          <p:nvPr/>
        </p:nvSpPr>
        <p:spPr>
          <a:xfrm>
            <a:off x="243662" y="5160661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518651" y="513818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117" y="5198478"/>
            <a:ext cx="518160" cy="746760"/>
          </a:xfrm>
          <a:prstGeom prst="rect">
            <a:avLst/>
          </a:prstGeom>
        </p:spPr>
      </p:pic>
      <p:sp>
        <p:nvSpPr>
          <p:cNvPr id="39" name="Double Bracket 38"/>
          <p:cNvSpPr/>
          <p:nvPr/>
        </p:nvSpPr>
        <p:spPr>
          <a:xfrm>
            <a:off x="2842046" y="5179126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720396" y="5343888"/>
            <a:ext cx="511628" cy="949670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305010" y="3764580"/>
            <a:ext cx="777134" cy="859860"/>
            <a:chOff x="3305010" y="3764580"/>
            <a:chExt cx="777134" cy="85986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63984" y="3839416"/>
              <a:ext cx="518160" cy="746760"/>
            </a:xfrm>
            <a:prstGeom prst="rect">
              <a:avLst/>
            </a:prstGeom>
          </p:spPr>
        </p:pic>
        <p:sp>
          <p:nvSpPr>
            <p:cNvPr id="42" name="Double Bracket 41"/>
            <p:cNvSpPr/>
            <p:nvPr/>
          </p:nvSpPr>
          <p:spPr>
            <a:xfrm>
              <a:off x="3603856" y="3785433"/>
              <a:ext cx="376939" cy="839007"/>
            </a:xfrm>
            <a:prstGeom prst="bracketPair">
              <a:avLst>
                <a:gd name="adj" fmla="val 6194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05010" y="3764580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=</a:t>
              </a:r>
              <a:endParaRPr lang="en-US" sz="1400" dirty="0"/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8031" y="1712013"/>
            <a:ext cx="518160" cy="746760"/>
          </a:xfrm>
          <a:prstGeom prst="rect">
            <a:avLst/>
          </a:prstGeom>
        </p:spPr>
      </p:pic>
      <p:sp>
        <p:nvSpPr>
          <p:cNvPr id="46" name="Double Bracket 45"/>
          <p:cNvSpPr/>
          <p:nvPr/>
        </p:nvSpPr>
        <p:spPr>
          <a:xfrm>
            <a:off x="11477903" y="1658030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1363" y="1731265"/>
            <a:ext cx="518160" cy="746760"/>
          </a:xfrm>
          <a:prstGeom prst="rect">
            <a:avLst/>
          </a:prstGeom>
        </p:spPr>
      </p:pic>
      <p:sp>
        <p:nvSpPr>
          <p:cNvPr id="48" name="Double Bracket 47"/>
          <p:cNvSpPr/>
          <p:nvPr/>
        </p:nvSpPr>
        <p:spPr>
          <a:xfrm>
            <a:off x="4921363" y="1683114"/>
            <a:ext cx="518160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27543" y="3516568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10517629" y="1632197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11192028" y="1658030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03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3" grpId="0"/>
      <p:bldP spid="26" grpId="0"/>
      <p:bldP spid="27" grpId="0" animBg="1"/>
      <p:bldP spid="28" grpId="0" animBg="1"/>
      <p:bldP spid="30" grpId="0" animBg="1"/>
      <p:bldP spid="31" grpId="0" animBg="1"/>
      <p:bldP spid="32" grpId="0"/>
      <p:bldP spid="34" grpId="0"/>
      <p:bldP spid="36" grpId="0" animBg="1"/>
      <p:bldP spid="37" grpId="0"/>
      <p:bldP spid="39" grpId="0" animBg="1"/>
      <p:bldP spid="40" grpId="0" animBg="1"/>
      <p:bldP spid="46" grpId="0" animBg="1"/>
      <p:bldP spid="48" grpId="0" animBg="1"/>
      <p:bldP spid="47" grpId="0"/>
      <p:bldP spid="50" grpId="0"/>
      <p:bldP spid="5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45878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Variations in the RHS values:</a:t>
            </a:r>
          </a:p>
          <a:p>
            <a:endParaRPr lang="en-US" sz="800" dirty="0" smtClean="0"/>
          </a:p>
          <a:p>
            <a:r>
              <a:rPr lang="en-US" sz="2200" dirty="0" smtClean="0"/>
              <a:t>Change in the RHS of </a:t>
            </a:r>
            <a:r>
              <a:rPr lang="en-US" sz="2200" b="1" dirty="0" smtClean="0"/>
              <a:t>constraint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2676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33" y="2795073"/>
            <a:ext cx="2255573" cy="746760"/>
          </a:xfrm>
          <a:prstGeom prst="rect">
            <a:avLst/>
          </a:prstGeom>
        </p:spPr>
      </p:pic>
      <p:sp>
        <p:nvSpPr>
          <p:cNvPr id="36" name="Double Bracket 35"/>
          <p:cNvSpPr/>
          <p:nvPr/>
        </p:nvSpPr>
        <p:spPr>
          <a:xfrm>
            <a:off x="1564133" y="2757256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39122" y="2734784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588" y="2795073"/>
            <a:ext cx="518160" cy="746760"/>
          </a:xfrm>
          <a:prstGeom prst="rect">
            <a:avLst/>
          </a:prstGeom>
        </p:spPr>
      </p:pic>
      <p:sp>
        <p:nvSpPr>
          <p:cNvPr id="39" name="Double Bracket 38"/>
          <p:cNvSpPr/>
          <p:nvPr/>
        </p:nvSpPr>
        <p:spPr>
          <a:xfrm>
            <a:off x="4162517" y="2775721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51" y="2788523"/>
            <a:ext cx="518160" cy="746760"/>
          </a:xfrm>
          <a:prstGeom prst="rect">
            <a:avLst/>
          </a:prstGeom>
        </p:spPr>
      </p:pic>
      <p:sp>
        <p:nvSpPr>
          <p:cNvPr id="42" name="Double Bracket 41"/>
          <p:cNvSpPr/>
          <p:nvPr/>
        </p:nvSpPr>
        <p:spPr>
          <a:xfrm>
            <a:off x="748479" y="2734540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9780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098604" y="2687632"/>
            <a:ext cx="2531922" cy="908631"/>
            <a:chOff x="5098604" y="2687632"/>
            <a:chExt cx="2531922" cy="908631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8604" y="2788523"/>
              <a:ext cx="518160" cy="746760"/>
            </a:xfrm>
            <a:prstGeom prst="rect">
              <a:avLst/>
            </a:prstGeom>
          </p:spPr>
        </p:pic>
        <p:sp>
          <p:nvSpPr>
            <p:cNvPr id="51" name="Double Bracket 50"/>
            <p:cNvSpPr/>
            <p:nvPr/>
          </p:nvSpPr>
          <p:spPr>
            <a:xfrm>
              <a:off x="5171132" y="2734540"/>
              <a:ext cx="376939" cy="839007"/>
            </a:xfrm>
            <a:prstGeom prst="bracketPair">
              <a:avLst>
                <a:gd name="adj" fmla="val 6194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44465" y="2687633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3" name="Double Bracket 52"/>
            <p:cNvSpPr/>
            <p:nvPr/>
          </p:nvSpPr>
          <p:spPr>
            <a:xfrm>
              <a:off x="6092520" y="2734539"/>
              <a:ext cx="358957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80482" y="2783732"/>
              <a:ext cx="2547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sz="1100" dirty="0" smtClean="0"/>
                <a:t>0</a:t>
              </a:r>
              <a:r>
                <a:rPr lang="el-GR" sz="1100" dirty="0" smtClean="0"/>
                <a:t>λ</a:t>
              </a:r>
              <a:r>
                <a:rPr lang="en-US" sz="1100" dirty="0" smtClean="0"/>
                <a:t>00</a:t>
              </a:r>
              <a:endParaRPr lang="en-US" sz="11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676218" y="2687632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=</a:t>
              </a:r>
              <a:endParaRPr lang="en-US" sz="1400" dirty="0"/>
            </a:p>
          </p:txBody>
        </p:sp>
        <p:sp>
          <p:nvSpPr>
            <p:cNvPr id="55" name="Double Bracket 54"/>
            <p:cNvSpPr/>
            <p:nvPr/>
          </p:nvSpPr>
          <p:spPr>
            <a:xfrm>
              <a:off x="7094000" y="2757256"/>
              <a:ext cx="536526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24814" y="2806449"/>
              <a:ext cx="49806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dirty="0" smtClean="0"/>
                <a:t>36       2+ </a:t>
              </a:r>
              <a:r>
                <a:rPr lang="el-GR" sz="1100" dirty="0" smtClean="0"/>
                <a:t>λ</a:t>
              </a:r>
              <a:r>
                <a:rPr lang="en-US" sz="1100" dirty="0" smtClean="0"/>
                <a:t> 6          </a:t>
              </a:r>
              <a:r>
                <a:rPr lang="en-US" sz="1100" dirty="0"/>
                <a:t>2</a:t>
              </a: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7920" y="4916582"/>
            <a:ext cx="1996440" cy="1303020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9122993" y="2765673"/>
            <a:ext cx="129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RHS ≥ 0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102615" y="3213601"/>
            <a:ext cx="333887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dirty="0" smtClean="0"/>
              <a:t>2 + </a:t>
            </a:r>
            <a:r>
              <a:rPr lang="el-GR" sz="1400" dirty="0" smtClean="0"/>
              <a:t>λ</a:t>
            </a:r>
            <a:r>
              <a:rPr lang="en-US" sz="1400" dirty="0" smtClean="0"/>
              <a:t> = 0</a:t>
            </a:r>
          </a:p>
          <a:p>
            <a:pPr algn="ctr">
              <a:spcBef>
                <a:spcPts val="600"/>
              </a:spcBef>
            </a:pPr>
            <a:r>
              <a:rPr lang="el-GR" sz="1400" dirty="0" smtClean="0"/>
              <a:t>λ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-2</a:t>
            </a:r>
          </a:p>
          <a:p>
            <a:pPr algn="ctr">
              <a:spcBef>
                <a:spcPts val="600"/>
              </a:spcBef>
            </a:pPr>
            <a:endParaRPr lang="en-US" sz="1400" dirty="0" smtClean="0"/>
          </a:p>
          <a:p>
            <a:pPr algn="ctr">
              <a:spcBef>
                <a:spcPts val="600"/>
              </a:spcBef>
            </a:pPr>
            <a:r>
              <a:rPr lang="en-US" sz="1400" dirty="0" smtClean="0"/>
              <a:t>(Allowable decrease </a:t>
            </a:r>
            <a:r>
              <a:rPr lang="en-US" sz="1400" dirty="0"/>
              <a:t>= 2</a:t>
            </a:r>
            <a:r>
              <a:rPr lang="en-US" sz="1400" dirty="0" smtClean="0"/>
              <a:t>)</a:t>
            </a:r>
          </a:p>
          <a:p>
            <a:pPr algn="ctr">
              <a:spcBef>
                <a:spcPts val="600"/>
              </a:spcBef>
            </a:pPr>
            <a:r>
              <a:rPr lang="en-US" sz="1400" dirty="0" smtClean="0"/>
              <a:t>(</a:t>
            </a:r>
            <a:r>
              <a:rPr lang="en-US" sz="1400" dirty="0"/>
              <a:t>A</a:t>
            </a:r>
            <a:r>
              <a:rPr lang="en-US" sz="1400" dirty="0" smtClean="0"/>
              <a:t>llowable increase = infinity)</a:t>
            </a:r>
            <a:endParaRPr lang="en-US" sz="1400" dirty="0"/>
          </a:p>
          <a:p>
            <a:pPr algn="ctr">
              <a:spcBef>
                <a:spcPts val="600"/>
              </a:spcBef>
            </a:pPr>
            <a:endParaRPr lang="en-US" sz="1400" dirty="0"/>
          </a:p>
          <a:p>
            <a:pPr algn="ctr">
              <a:spcBef>
                <a:spcPts val="600"/>
              </a:spcBef>
            </a:pPr>
            <a:endParaRPr lang="en-US" sz="1400" dirty="0"/>
          </a:p>
          <a:p>
            <a:pPr algn="ctr">
              <a:spcBef>
                <a:spcPts val="600"/>
              </a:spcBef>
            </a:pPr>
            <a:endParaRPr lang="en-US" sz="14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441" y="4031097"/>
            <a:ext cx="6020540" cy="2826903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609236" y="3855245"/>
            <a:ext cx="17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Solver output: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45876" y="6090834"/>
            <a:ext cx="1422412" cy="194352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Elbow Connector 62"/>
          <p:cNvCxnSpPr>
            <a:stCxn id="61" idx="3"/>
            <a:endCxn id="58" idx="1"/>
          </p:cNvCxnSpPr>
          <p:nvPr/>
        </p:nvCxnSpPr>
        <p:spPr>
          <a:xfrm flipV="1">
            <a:off x="5868288" y="4390847"/>
            <a:ext cx="2234327" cy="1797163"/>
          </a:xfrm>
          <a:prstGeom prst="bentConnector3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2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7" grpId="0"/>
      <p:bldP spid="58" grpId="0"/>
      <p:bldP spid="60" grpId="0"/>
      <p:bldP spid="6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40218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Variations in the RHS values:</a:t>
            </a:r>
          </a:p>
          <a:p>
            <a:endParaRPr lang="en-US" sz="800" dirty="0" smtClean="0"/>
          </a:p>
          <a:p>
            <a:r>
              <a:rPr lang="en-US" sz="2200" dirty="0" smtClean="0"/>
              <a:t>Change in the RHS of </a:t>
            </a:r>
            <a:r>
              <a:rPr lang="en-US" sz="2200" b="1" dirty="0" smtClean="0"/>
              <a:t>constraint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2676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33" y="2795073"/>
            <a:ext cx="2255573" cy="746760"/>
          </a:xfrm>
          <a:prstGeom prst="rect">
            <a:avLst/>
          </a:prstGeom>
        </p:spPr>
      </p:pic>
      <p:sp>
        <p:nvSpPr>
          <p:cNvPr id="36" name="Double Bracket 35"/>
          <p:cNvSpPr/>
          <p:nvPr/>
        </p:nvSpPr>
        <p:spPr>
          <a:xfrm>
            <a:off x="1564133" y="2757256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39122" y="2734784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9" name="Double Bracket 38"/>
          <p:cNvSpPr/>
          <p:nvPr/>
        </p:nvSpPr>
        <p:spPr>
          <a:xfrm>
            <a:off x="4162517" y="2775721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51" y="2788523"/>
            <a:ext cx="518160" cy="746760"/>
          </a:xfrm>
          <a:prstGeom prst="rect">
            <a:avLst/>
          </a:prstGeom>
        </p:spPr>
      </p:pic>
      <p:sp>
        <p:nvSpPr>
          <p:cNvPr id="42" name="Double Bracket 41"/>
          <p:cNvSpPr/>
          <p:nvPr/>
        </p:nvSpPr>
        <p:spPr>
          <a:xfrm>
            <a:off x="748479" y="2734540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9780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62441" y="3855245"/>
            <a:ext cx="7840174" cy="3002755"/>
            <a:chOff x="262441" y="3855245"/>
            <a:chExt cx="7840174" cy="3002755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441" y="4031097"/>
              <a:ext cx="6020540" cy="282690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609236" y="3855245"/>
              <a:ext cx="1755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accent4">
                      <a:lumMod val="75000"/>
                    </a:schemeClr>
                  </a:solidFill>
                </a:rPr>
                <a:t>Solver output:</a:t>
              </a:r>
              <a:endParaRPr lang="en-US" i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45876" y="6312395"/>
              <a:ext cx="1422412" cy="194352"/>
            </a:xfrm>
            <a:prstGeom prst="rect">
              <a:avLst/>
            </a:pr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Elbow Connector 62"/>
            <p:cNvCxnSpPr>
              <a:endCxn id="58" idx="1"/>
            </p:cNvCxnSpPr>
            <p:nvPr/>
          </p:nvCxnSpPr>
          <p:spPr>
            <a:xfrm flipV="1">
              <a:off x="5868288" y="4198486"/>
              <a:ext cx="2234327" cy="2211085"/>
            </a:xfrm>
            <a:prstGeom prst="bentConnector3">
              <a:avLst/>
            </a:prstGeom>
            <a:ln>
              <a:solidFill>
                <a:schemeClr val="accent4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231198" y="2806449"/>
            <a:ext cx="25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smtClean="0"/>
              <a:t>00</a:t>
            </a:r>
            <a:r>
              <a:rPr lang="el-GR" sz="1100" dirty="0" smtClean="0"/>
              <a:t>λ</a:t>
            </a:r>
            <a:r>
              <a:rPr lang="en-US" sz="1100" dirty="0" smtClean="0"/>
              <a:t>0</a:t>
            </a:r>
            <a:endParaRPr lang="en-US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98604" y="2687632"/>
            <a:ext cx="3070243" cy="901550"/>
            <a:chOff x="5098604" y="2687632"/>
            <a:chExt cx="3070243" cy="901550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8604" y="2788523"/>
              <a:ext cx="518160" cy="746760"/>
            </a:xfrm>
            <a:prstGeom prst="rect">
              <a:avLst/>
            </a:prstGeom>
          </p:spPr>
        </p:pic>
        <p:sp>
          <p:nvSpPr>
            <p:cNvPr id="51" name="Double Bracket 50"/>
            <p:cNvSpPr/>
            <p:nvPr/>
          </p:nvSpPr>
          <p:spPr>
            <a:xfrm>
              <a:off x="5171132" y="2734540"/>
              <a:ext cx="376939" cy="839007"/>
            </a:xfrm>
            <a:prstGeom prst="bracketPair">
              <a:avLst>
                <a:gd name="adj" fmla="val 6194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44465" y="2687633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3" name="Double Bracket 52"/>
            <p:cNvSpPr/>
            <p:nvPr/>
          </p:nvSpPr>
          <p:spPr>
            <a:xfrm>
              <a:off x="6092520" y="2734539"/>
              <a:ext cx="648744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07462" y="2789638"/>
              <a:ext cx="64300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l-GR" sz="1100" dirty="0"/>
                <a:t>1.5 </a:t>
              </a:r>
              <a:r>
                <a:rPr lang="el-GR" sz="1100" dirty="0" smtClean="0"/>
                <a:t>λ</a:t>
              </a:r>
              <a:r>
                <a:rPr lang="en-US" sz="1100" dirty="0" smtClean="0"/>
                <a:t>  </a:t>
              </a:r>
              <a:r>
                <a:rPr lang="el-GR" sz="1100" dirty="0" smtClean="0"/>
                <a:t>0.33 λ</a:t>
              </a:r>
              <a:r>
                <a:rPr lang="en-US" sz="1100" dirty="0" smtClean="0"/>
                <a:t> </a:t>
              </a:r>
              <a:r>
                <a:rPr lang="el-GR" sz="1100" dirty="0" smtClean="0"/>
                <a:t>0.5 λ</a:t>
              </a:r>
              <a:r>
                <a:rPr lang="en-US" sz="1100" dirty="0" smtClean="0"/>
                <a:t>     </a:t>
              </a:r>
              <a:r>
                <a:rPr lang="el-GR" sz="1100" dirty="0" smtClean="0"/>
                <a:t>- </a:t>
              </a:r>
              <a:r>
                <a:rPr lang="el-GR" sz="1100" dirty="0"/>
                <a:t>0.33 λ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85231" y="2687632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=</a:t>
              </a:r>
              <a:endParaRPr lang="en-US" sz="1400" dirty="0"/>
            </a:p>
          </p:txBody>
        </p:sp>
        <p:sp>
          <p:nvSpPr>
            <p:cNvPr id="55" name="Double Bracket 54"/>
            <p:cNvSpPr/>
            <p:nvPr/>
          </p:nvSpPr>
          <p:spPr>
            <a:xfrm>
              <a:off x="7222206" y="2750175"/>
              <a:ext cx="946641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53021" y="2777182"/>
              <a:ext cx="90036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dirty="0" smtClean="0"/>
                <a:t>36 + </a:t>
              </a:r>
              <a:r>
                <a:rPr lang="el-GR" sz="1100" dirty="0" smtClean="0"/>
                <a:t>1.5 λ</a:t>
              </a:r>
              <a:r>
                <a:rPr lang="en-US" sz="1100" dirty="0" smtClean="0"/>
                <a:t>     2 + </a:t>
              </a:r>
              <a:r>
                <a:rPr lang="el-GR" sz="1100" dirty="0" smtClean="0"/>
                <a:t>0.33 λ</a:t>
              </a:r>
              <a:r>
                <a:rPr lang="en-US" sz="1100" dirty="0" smtClean="0"/>
                <a:t>   6 + </a:t>
              </a:r>
              <a:r>
                <a:rPr lang="el-GR" sz="1100" dirty="0" smtClean="0"/>
                <a:t>0.5 λ</a:t>
              </a:r>
              <a:r>
                <a:rPr lang="en-US" sz="1100" dirty="0" smtClean="0"/>
                <a:t>      2 </a:t>
              </a:r>
              <a:r>
                <a:rPr lang="el-GR" sz="1100" dirty="0" smtClean="0"/>
                <a:t>- </a:t>
              </a:r>
              <a:r>
                <a:rPr lang="el-GR" sz="1100" dirty="0"/>
                <a:t>0.33 λ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02615" y="2765673"/>
            <a:ext cx="4089385" cy="4078858"/>
            <a:chOff x="8102615" y="2765673"/>
            <a:chExt cx="4089385" cy="4078858"/>
          </a:xfrm>
        </p:grpSpPr>
        <p:sp>
          <p:nvSpPr>
            <p:cNvPr id="57" name="TextBox 56"/>
            <p:cNvSpPr txBox="1"/>
            <p:nvPr/>
          </p:nvSpPr>
          <p:spPr>
            <a:xfrm>
              <a:off x="9122993" y="2765673"/>
              <a:ext cx="12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RHS ≥ 0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02615" y="3213601"/>
              <a:ext cx="3338879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dirty="0"/>
                <a:t>36 + </a:t>
              </a:r>
              <a:r>
                <a:rPr lang="el-GR" sz="1400" dirty="0"/>
                <a:t>1.5 λ</a:t>
              </a:r>
              <a:r>
                <a:rPr lang="en-US" sz="1400" dirty="0"/>
                <a:t> </a:t>
              </a:r>
              <a:r>
                <a:rPr lang="en-US" sz="1400" dirty="0" smtClean="0"/>
                <a:t>= 0   -&gt;    </a:t>
              </a:r>
              <a:r>
                <a:rPr lang="el-GR" sz="1400" dirty="0" smtClean="0"/>
                <a:t>λ</a:t>
              </a:r>
              <a:r>
                <a:rPr lang="en-US" sz="1400" dirty="0" smtClean="0"/>
                <a:t>  = -24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dirty="0"/>
                <a:t>2 + </a:t>
              </a:r>
              <a:r>
                <a:rPr lang="el-GR" sz="1400" dirty="0"/>
                <a:t>0.33 </a:t>
              </a:r>
              <a:r>
                <a:rPr lang="el-GR" sz="1400" dirty="0" smtClean="0"/>
                <a:t>λ</a:t>
              </a:r>
              <a:r>
                <a:rPr lang="en-US" sz="1400" dirty="0" smtClean="0"/>
                <a:t> = </a:t>
              </a:r>
              <a:r>
                <a:rPr lang="en-US" sz="1400" dirty="0"/>
                <a:t>0   -&gt;    </a:t>
              </a:r>
              <a:r>
                <a:rPr lang="el-GR" sz="1400" dirty="0"/>
                <a:t>λ</a:t>
              </a:r>
              <a:r>
                <a:rPr lang="en-US" sz="1400" dirty="0"/>
                <a:t>  = </a:t>
              </a:r>
              <a:r>
                <a:rPr lang="en-US" sz="1400" dirty="0" smtClean="0"/>
                <a:t>-6</a:t>
              </a:r>
              <a:endParaRPr lang="en-US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/>
                <a:t>6 + </a:t>
              </a:r>
              <a:r>
                <a:rPr lang="el-GR" sz="1400" dirty="0"/>
                <a:t>0.5 </a:t>
              </a:r>
              <a:r>
                <a:rPr lang="el-GR" sz="1400" dirty="0" smtClean="0"/>
                <a:t>λ</a:t>
              </a:r>
              <a:r>
                <a:rPr lang="en-US" sz="1400" dirty="0" smtClean="0"/>
                <a:t> = </a:t>
              </a:r>
              <a:r>
                <a:rPr lang="en-US" sz="1400" dirty="0"/>
                <a:t>0   -&gt;    </a:t>
              </a:r>
              <a:r>
                <a:rPr lang="el-GR" sz="1400" dirty="0"/>
                <a:t>λ</a:t>
              </a:r>
              <a:r>
                <a:rPr lang="en-US" sz="1400" dirty="0"/>
                <a:t>  = </a:t>
              </a:r>
              <a:r>
                <a:rPr lang="en-US" sz="1400" dirty="0" smtClean="0"/>
                <a:t>-12</a:t>
              </a:r>
              <a:endParaRPr lang="en-US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</a:t>
              </a:r>
              <a:r>
                <a:rPr lang="en-US" sz="1400" dirty="0"/>
                <a:t>A</a:t>
              </a:r>
              <a:r>
                <a:rPr lang="en-US" sz="1400" dirty="0" smtClean="0"/>
                <a:t>llowable decrease)</a:t>
              </a:r>
            </a:p>
            <a:p>
              <a:pPr algn="ctr">
                <a:spcBef>
                  <a:spcPts val="600"/>
                </a:spcBef>
              </a:pPr>
              <a:endParaRPr lang="en-US" sz="800" dirty="0" smtClean="0"/>
            </a:p>
            <a:p>
              <a:pPr algn="ctr">
                <a:spcBef>
                  <a:spcPts val="600"/>
                </a:spcBef>
              </a:pPr>
              <a:r>
                <a:rPr lang="en-US" sz="1400" dirty="0"/>
                <a:t>2 </a:t>
              </a:r>
              <a:r>
                <a:rPr lang="el-GR" sz="1400" dirty="0"/>
                <a:t>- 0.33 λ</a:t>
              </a:r>
              <a:r>
                <a:rPr lang="en-US" sz="1400" dirty="0"/>
                <a:t> = 0   -&gt;    </a:t>
              </a:r>
              <a:r>
                <a:rPr lang="el-GR" sz="1400" dirty="0"/>
                <a:t>λ</a:t>
              </a:r>
              <a:r>
                <a:rPr lang="en-US" sz="1400" dirty="0"/>
                <a:t>  = 6</a:t>
              </a:r>
              <a:endParaRPr lang="el-GR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(Allowable increase)</a:t>
              </a:r>
              <a:endParaRPr lang="en-US" sz="14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/>
            <a:srcRect l="20811"/>
            <a:stretch/>
          </p:blipFill>
          <p:spPr>
            <a:xfrm>
              <a:off x="8185294" y="5183371"/>
              <a:ext cx="4006706" cy="1661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4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40218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Variations in the RHS values:</a:t>
            </a:r>
          </a:p>
          <a:p>
            <a:endParaRPr lang="en-US" sz="800" dirty="0" smtClean="0"/>
          </a:p>
          <a:p>
            <a:r>
              <a:rPr lang="en-US" sz="2200" dirty="0" smtClean="0"/>
              <a:t>Change in the RHS of </a:t>
            </a:r>
            <a:r>
              <a:rPr lang="en-US" sz="2200" b="1" dirty="0" smtClean="0"/>
              <a:t>constraint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2676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+</a:t>
            </a:r>
            <a:endParaRPr lang="en-US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33" y="2795073"/>
            <a:ext cx="2255573" cy="746760"/>
          </a:xfrm>
          <a:prstGeom prst="rect">
            <a:avLst/>
          </a:prstGeom>
        </p:spPr>
      </p:pic>
      <p:sp>
        <p:nvSpPr>
          <p:cNvPr id="36" name="Double Bracket 35"/>
          <p:cNvSpPr/>
          <p:nvPr/>
        </p:nvSpPr>
        <p:spPr>
          <a:xfrm>
            <a:off x="1564133" y="2757256"/>
            <a:ext cx="2255573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839122" y="2734784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9" name="Double Bracket 38"/>
          <p:cNvSpPr/>
          <p:nvPr/>
        </p:nvSpPr>
        <p:spPr>
          <a:xfrm>
            <a:off x="4162517" y="2775721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51" y="2788523"/>
            <a:ext cx="518160" cy="746760"/>
          </a:xfrm>
          <a:prstGeom prst="rect">
            <a:avLst/>
          </a:prstGeom>
        </p:spPr>
      </p:pic>
      <p:sp>
        <p:nvSpPr>
          <p:cNvPr id="42" name="Double Bracket 41"/>
          <p:cNvSpPr/>
          <p:nvPr/>
        </p:nvSpPr>
        <p:spPr>
          <a:xfrm>
            <a:off x="748479" y="2734540"/>
            <a:ext cx="376939" cy="839007"/>
          </a:xfrm>
          <a:prstGeom prst="bracketPair">
            <a:avLst>
              <a:gd name="adj" fmla="val 6194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697807" y="26794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62441" y="3855245"/>
            <a:ext cx="7840174" cy="3002755"/>
            <a:chOff x="262441" y="3855245"/>
            <a:chExt cx="7840174" cy="3002755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441" y="4031097"/>
              <a:ext cx="6020540" cy="282690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609236" y="3855245"/>
              <a:ext cx="17555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accent4">
                      <a:lumMod val="75000"/>
                    </a:schemeClr>
                  </a:solidFill>
                </a:rPr>
                <a:t>Solver output:</a:t>
              </a:r>
              <a:endParaRPr lang="en-US" i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445876" y="6458312"/>
              <a:ext cx="1422412" cy="194352"/>
            </a:xfrm>
            <a:prstGeom prst="rect">
              <a:avLst/>
            </a:pr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Elbow Connector 62"/>
            <p:cNvCxnSpPr>
              <a:stCxn id="61" idx="3"/>
              <a:endCxn id="58" idx="1"/>
            </p:cNvCxnSpPr>
            <p:nvPr/>
          </p:nvCxnSpPr>
          <p:spPr>
            <a:xfrm flipV="1">
              <a:off x="5868288" y="4052292"/>
              <a:ext cx="2234327" cy="2503196"/>
            </a:xfrm>
            <a:prstGeom prst="bentConnector3">
              <a:avLst/>
            </a:prstGeom>
            <a:ln>
              <a:solidFill>
                <a:schemeClr val="accent4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4231198" y="2806449"/>
            <a:ext cx="254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dirty="0" smtClean="0"/>
              <a:t>000</a:t>
            </a:r>
            <a:r>
              <a:rPr lang="el-GR" sz="1100" dirty="0" smtClean="0"/>
              <a:t>λ</a:t>
            </a:r>
            <a:endParaRPr lang="en-US" sz="1100" dirty="0"/>
          </a:p>
        </p:txBody>
      </p:sp>
      <p:grpSp>
        <p:nvGrpSpPr>
          <p:cNvPr id="8" name="Group 7"/>
          <p:cNvGrpSpPr/>
          <p:nvPr/>
        </p:nvGrpSpPr>
        <p:grpSpPr>
          <a:xfrm>
            <a:off x="5098604" y="2687632"/>
            <a:ext cx="3070243" cy="901550"/>
            <a:chOff x="5098604" y="2687632"/>
            <a:chExt cx="3070243" cy="901550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8604" y="2788523"/>
              <a:ext cx="518160" cy="746760"/>
            </a:xfrm>
            <a:prstGeom prst="rect">
              <a:avLst/>
            </a:prstGeom>
          </p:spPr>
        </p:pic>
        <p:sp>
          <p:nvSpPr>
            <p:cNvPr id="51" name="Double Bracket 50"/>
            <p:cNvSpPr/>
            <p:nvPr/>
          </p:nvSpPr>
          <p:spPr>
            <a:xfrm>
              <a:off x="5171132" y="2734540"/>
              <a:ext cx="376939" cy="839007"/>
            </a:xfrm>
            <a:prstGeom prst="bracketPair">
              <a:avLst>
                <a:gd name="adj" fmla="val 6194"/>
              </a:avLst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44465" y="2687633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</a:t>
              </a:r>
              <a:endParaRPr lang="en-US" sz="1400" dirty="0"/>
            </a:p>
          </p:txBody>
        </p:sp>
        <p:sp>
          <p:nvSpPr>
            <p:cNvPr id="53" name="Double Bracket 52"/>
            <p:cNvSpPr/>
            <p:nvPr/>
          </p:nvSpPr>
          <p:spPr>
            <a:xfrm>
              <a:off x="6092520" y="2734539"/>
              <a:ext cx="648744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07462" y="2789638"/>
              <a:ext cx="64300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l-GR" sz="1100" dirty="0" smtClean="0"/>
                <a:t> λ</a:t>
              </a:r>
              <a:r>
                <a:rPr lang="en-US" sz="1100" dirty="0" smtClean="0"/>
                <a:t>           -</a:t>
              </a:r>
              <a:r>
                <a:rPr lang="el-GR" sz="1100" dirty="0" smtClean="0"/>
                <a:t>0.33 λ</a:t>
              </a:r>
              <a:r>
                <a:rPr lang="en-US" sz="1100" dirty="0" smtClean="0"/>
                <a:t> 0             </a:t>
              </a:r>
              <a:r>
                <a:rPr lang="el-GR" sz="1100" dirty="0" smtClean="0"/>
                <a:t> </a:t>
              </a:r>
              <a:r>
                <a:rPr lang="el-GR" sz="1100" dirty="0"/>
                <a:t>0.33 λ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85231" y="2687632"/>
              <a:ext cx="2238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=</a:t>
              </a:r>
              <a:endParaRPr lang="en-US" sz="1400" dirty="0"/>
            </a:p>
          </p:txBody>
        </p:sp>
        <p:sp>
          <p:nvSpPr>
            <p:cNvPr id="55" name="Double Bracket 54"/>
            <p:cNvSpPr/>
            <p:nvPr/>
          </p:nvSpPr>
          <p:spPr>
            <a:xfrm>
              <a:off x="7222206" y="2750175"/>
              <a:ext cx="946641" cy="839007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53021" y="2777182"/>
              <a:ext cx="90036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100" dirty="0" smtClean="0"/>
                <a:t>36 + </a:t>
              </a:r>
              <a:r>
                <a:rPr lang="el-GR" sz="1100" dirty="0" smtClean="0"/>
                <a:t>λ</a:t>
              </a:r>
              <a:r>
                <a:rPr lang="en-US" sz="1100" dirty="0" smtClean="0"/>
                <a:t>           2 - </a:t>
              </a:r>
              <a:r>
                <a:rPr lang="el-GR" sz="1100" dirty="0" smtClean="0"/>
                <a:t>0.33 λ</a:t>
              </a:r>
              <a:r>
                <a:rPr lang="en-US" sz="1100" dirty="0" smtClean="0"/>
                <a:t>    0                   2 +</a:t>
              </a:r>
              <a:r>
                <a:rPr lang="el-GR" sz="1100" dirty="0" smtClean="0"/>
                <a:t> </a:t>
              </a:r>
              <a:r>
                <a:rPr lang="el-GR" sz="1100" dirty="0"/>
                <a:t>0.33 λ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02615" y="2765673"/>
            <a:ext cx="3338879" cy="2125310"/>
            <a:chOff x="8102615" y="2765673"/>
            <a:chExt cx="3338879" cy="2125310"/>
          </a:xfrm>
        </p:grpSpPr>
        <p:sp>
          <p:nvSpPr>
            <p:cNvPr id="57" name="TextBox 56"/>
            <p:cNvSpPr txBox="1"/>
            <p:nvPr/>
          </p:nvSpPr>
          <p:spPr>
            <a:xfrm>
              <a:off x="9122993" y="2765673"/>
              <a:ext cx="12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RHS ≥ 0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102615" y="3213601"/>
              <a:ext cx="3338879" cy="1677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dirty="0"/>
                <a:t>36 </a:t>
              </a:r>
              <a:r>
                <a:rPr lang="en-US" sz="1400" dirty="0" smtClean="0"/>
                <a:t>+</a:t>
              </a:r>
              <a:r>
                <a:rPr lang="el-GR" sz="1400" dirty="0" smtClean="0"/>
                <a:t> </a:t>
              </a:r>
              <a:r>
                <a:rPr lang="el-GR" sz="1400" dirty="0"/>
                <a:t>λ</a:t>
              </a:r>
              <a:r>
                <a:rPr lang="en-US" sz="1400" dirty="0"/>
                <a:t> </a:t>
              </a:r>
              <a:r>
                <a:rPr lang="en-US" sz="1400" dirty="0" smtClean="0"/>
                <a:t>= 0   -&gt;    </a:t>
              </a:r>
              <a:r>
                <a:rPr lang="el-GR" sz="1400" dirty="0" smtClean="0"/>
                <a:t>λ</a:t>
              </a:r>
              <a:r>
                <a:rPr lang="en-US" sz="1400" dirty="0" smtClean="0"/>
                <a:t>  = -36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dirty="0"/>
                <a:t>2 + </a:t>
              </a:r>
              <a:r>
                <a:rPr lang="el-GR" sz="1400" dirty="0"/>
                <a:t>0.33 </a:t>
              </a:r>
              <a:r>
                <a:rPr lang="el-GR" sz="1400" dirty="0" smtClean="0"/>
                <a:t>λ</a:t>
              </a:r>
              <a:r>
                <a:rPr lang="en-US" sz="1400" dirty="0" smtClean="0"/>
                <a:t> = </a:t>
              </a:r>
              <a:r>
                <a:rPr lang="en-US" sz="1400" dirty="0"/>
                <a:t>0   -&gt;    </a:t>
              </a:r>
              <a:r>
                <a:rPr lang="el-GR" sz="1400" dirty="0"/>
                <a:t>λ</a:t>
              </a:r>
              <a:r>
                <a:rPr lang="en-US" sz="1400" dirty="0"/>
                <a:t>  = </a:t>
              </a:r>
              <a:r>
                <a:rPr lang="en-US" sz="1400" dirty="0" smtClean="0"/>
                <a:t>-6</a:t>
              </a:r>
              <a:endParaRPr lang="en-US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</a:t>
              </a:r>
              <a:r>
                <a:rPr lang="en-US" sz="1400" dirty="0"/>
                <a:t>A</a:t>
              </a:r>
              <a:r>
                <a:rPr lang="en-US" sz="1400" dirty="0" smtClean="0"/>
                <a:t>llowable decrease)</a:t>
              </a:r>
            </a:p>
            <a:p>
              <a:pPr algn="ctr">
                <a:spcBef>
                  <a:spcPts val="600"/>
                </a:spcBef>
              </a:pPr>
              <a:endParaRPr lang="en-US" sz="800" dirty="0" smtClean="0"/>
            </a:p>
            <a:p>
              <a:pPr algn="ctr">
                <a:spcBef>
                  <a:spcPts val="600"/>
                </a:spcBef>
              </a:pPr>
              <a:r>
                <a:rPr lang="en-US" sz="1400" dirty="0"/>
                <a:t>2 </a:t>
              </a:r>
              <a:r>
                <a:rPr lang="el-GR" sz="1400" dirty="0"/>
                <a:t>- 0.33 λ</a:t>
              </a:r>
              <a:r>
                <a:rPr lang="en-US" sz="1400" dirty="0"/>
                <a:t> = 0   -&gt;    </a:t>
              </a:r>
              <a:r>
                <a:rPr lang="el-GR" sz="1400" dirty="0"/>
                <a:t>λ</a:t>
              </a:r>
              <a:r>
                <a:rPr lang="en-US" sz="1400" dirty="0"/>
                <a:t>  = 6</a:t>
              </a:r>
              <a:endParaRPr lang="el-GR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</a:t>
              </a:r>
              <a:r>
                <a:rPr lang="en-US" sz="1400" dirty="0"/>
                <a:t>A</a:t>
              </a:r>
              <a:r>
                <a:rPr lang="en-US" sz="1400" dirty="0" smtClean="0"/>
                <a:t>llowable increase)</a:t>
              </a:r>
              <a:endParaRPr lang="en-US" sz="1400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11972" r="8542"/>
          <a:stretch/>
        </p:blipFill>
        <p:spPr>
          <a:xfrm>
            <a:off x="8150170" y="4969579"/>
            <a:ext cx="353114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9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56214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 of the objective function coefficient:</a:t>
            </a:r>
          </a:p>
          <a:p>
            <a:endParaRPr lang="en-US" sz="800" dirty="0"/>
          </a:p>
          <a:p>
            <a:endParaRPr lang="en-US" sz="800" dirty="0" smtClean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81099" y="2442607"/>
            <a:ext cx="270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Double Bracket 13"/>
          <p:cNvSpPr/>
          <p:nvPr/>
        </p:nvSpPr>
        <p:spPr>
          <a:xfrm>
            <a:off x="8237763" y="1873911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67728" y="5585272"/>
            <a:ext cx="3560786" cy="7082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653719" y="3249679"/>
            <a:ext cx="3839617" cy="3174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47378" y="5585272"/>
            <a:ext cx="414120" cy="70828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578" y="1933329"/>
            <a:ext cx="3101340" cy="563880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8233460" y="1463283"/>
            <a:ext cx="3110840" cy="313906"/>
            <a:chOff x="8233460" y="1463283"/>
            <a:chExt cx="3110840" cy="313906"/>
          </a:xfrm>
        </p:grpSpPr>
        <p:sp>
          <p:nvSpPr>
            <p:cNvPr id="22" name="Double Bracket 21"/>
            <p:cNvSpPr/>
            <p:nvPr/>
          </p:nvSpPr>
          <p:spPr>
            <a:xfrm>
              <a:off x="8233460" y="1463283"/>
              <a:ext cx="3110840" cy="313906"/>
            </a:xfrm>
            <a:prstGeom prst="bracketPair">
              <a:avLst>
                <a:gd name="adj" fmla="val 6194"/>
              </a:avLst>
            </a:prstGeom>
            <a:ln w="28575"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42960" y="1550543"/>
              <a:ext cx="3101340" cy="198120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5780" y="2133330"/>
            <a:ext cx="1866900" cy="19812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826868" y="2049866"/>
            <a:ext cx="1994170" cy="313906"/>
            <a:chOff x="5826868" y="2049866"/>
            <a:chExt cx="1994170" cy="313906"/>
          </a:xfrm>
        </p:grpSpPr>
        <p:sp>
          <p:nvSpPr>
            <p:cNvPr id="20" name="Double Bracket 19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5780" y="2133330"/>
              <a:ext cx="1866900" cy="198120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6003302" y="1793613"/>
            <a:ext cx="1709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S1                x2               x1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9099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3" grpId="0" animBg="1"/>
      <p:bldP spid="27" grpId="0" animBg="1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5621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 of the objective function coefficient:</a:t>
            </a:r>
          </a:p>
          <a:p>
            <a:endParaRPr lang="en-US" sz="800" dirty="0"/>
          </a:p>
          <a:p>
            <a:r>
              <a:rPr lang="en-US" sz="2200" dirty="0" smtClean="0"/>
              <a:t>Change in </a:t>
            </a:r>
            <a:r>
              <a:rPr lang="en-US" sz="2200" b="1" dirty="0" err="1" smtClean="0"/>
              <a:t>coeff</a:t>
            </a:r>
            <a:r>
              <a:rPr lang="en-US" sz="2200" b="1" dirty="0" smtClean="0"/>
              <a:t>. </a:t>
            </a:r>
            <a:r>
              <a:rPr lang="en-US" sz="2200" b="1" dirty="0"/>
              <a:t>o</a:t>
            </a:r>
            <a:r>
              <a:rPr lang="en-US" sz="2200" b="1" dirty="0" smtClean="0"/>
              <a:t>f x</a:t>
            </a:r>
            <a:r>
              <a:rPr lang="en-US" sz="2200" b="1" baseline="-25000" dirty="0" smtClean="0"/>
              <a:t>1  </a:t>
            </a:r>
            <a:r>
              <a:rPr lang="en-US" sz="2200" b="1" dirty="0" smtClean="0"/>
              <a:t>(c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)</a:t>
            </a:r>
          </a:p>
          <a:p>
            <a:endParaRPr lang="en-US" sz="800" dirty="0" smtClean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81099" y="2442607"/>
            <a:ext cx="270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Double Bracket 13"/>
          <p:cNvSpPr/>
          <p:nvPr/>
        </p:nvSpPr>
        <p:spPr>
          <a:xfrm>
            <a:off x="8237763" y="1873911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67728" y="5585272"/>
            <a:ext cx="3560786" cy="7082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uble Bracket 21"/>
          <p:cNvSpPr/>
          <p:nvPr/>
        </p:nvSpPr>
        <p:spPr>
          <a:xfrm>
            <a:off x="8233460" y="1463283"/>
            <a:ext cx="3110840" cy="313906"/>
          </a:xfrm>
          <a:prstGeom prst="bracketPair">
            <a:avLst>
              <a:gd name="adj" fmla="val 6194"/>
            </a:avLst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53719" y="3249679"/>
            <a:ext cx="3839617" cy="3174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47378" y="5585272"/>
            <a:ext cx="414120" cy="70828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1578" y="1933329"/>
            <a:ext cx="3101340" cy="5638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1578" y="1523981"/>
            <a:ext cx="3101340" cy="2133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5826868" y="2049866"/>
            <a:ext cx="1994170" cy="313906"/>
            <a:chOff x="5826868" y="2049866"/>
            <a:chExt cx="1994170" cy="313906"/>
          </a:xfrm>
        </p:grpSpPr>
        <p:sp>
          <p:nvSpPr>
            <p:cNvPr id="25" name="Double Bracket 24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5780" y="2133330"/>
              <a:ext cx="1866900" cy="198120"/>
            </a:xfrm>
            <a:prstGeom prst="rect">
              <a:avLst/>
            </a:prstGeom>
          </p:spPr>
        </p:pic>
      </p:grpSp>
      <p:sp>
        <p:nvSpPr>
          <p:cNvPr id="19" name="Double Bracket 18"/>
          <p:cNvSpPr/>
          <p:nvPr/>
        </p:nvSpPr>
        <p:spPr>
          <a:xfrm>
            <a:off x="451057" y="3188325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72" y="3247743"/>
            <a:ext cx="3101340" cy="56388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51057" y="2584559"/>
            <a:ext cx="1994170" cy="313906"/>
            <a:chOff x="5826868" y="2049866"/>
            <a:chExt cx="1994170" cy="313906"/>
          </a:xfrm>
        </p:grpSpPr>
        <p:sp>
          <p:nvSpPr>
            <p:cNvPr id="28" name="Double Bracket 27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5780" y="2133330"/>
              <a:ext cx="1866900" cy="198120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347593" y="2866143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39145" y="387086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6003302" y="1793613"/>
            <a:ext cx="17099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S1                x2               x1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594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5621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 of the objective function coefficient:</a:t>
            </a:r>
          </a:p>
          <a:p>
            <a:endParaRPr lang="en-US" sz="800" dirty="0"/>
          </a:p>
          <a:p>
            <a:r>
              <a:rPr lang="en-US" sz="2200" dirty="0" smtClean="0"/>
              <a:t>Change in </a:t>
            </a:r>
            <a:r>
              <a:rPr lang="en-US" sz="2200" b="1" dirty="0" err="1" smtClean="0"/>
              <a:t>coeff</a:t>
            </a:r>
            <a:r>
              <a:rPr lang="en-US" sz="2200" b="1" dirty="0" smtClean="0"/>
              <a:t>. </a:t>
            </a:r>
            <a:r>
              <a:rPr lang="en-US" sz="2200" b="1" dirty="0"/>
              <a:t>o</a:t>
            </a:r>
            <a:r>
              <a:rPr lang="en-US" sz="2200" b="1" dirty="0" smtClean="0"/>
              <a:t>f x</a:t>
            </a:r>
            <a:r>
              <a:rPr lang="en-US" sz="2200" b="1" baseline="-25000" dirty="0" smtClean="0"/>
              <a:t>1  </a:t>
            </a:r>
            <a:r>
              <a:rPr lang="en-US" sz="2200" b="1" dirty="0" smtClean="0"/>
              <a:t>(c</a:t>
            </a:r>
            <a:r>
              <a:rPr lang="en-US" sz="2200" b="1" baseline="-25000" dirty="0" smtClean="0"/>
              <a:t>1</a:t>
            </a:r>
            <a:r>
              <a:rPr lang="en-US" sz="2200" b="1" dirty="0" smtClean="0"/>
              <a:t>)</a:t>
            </a:r>
          </a:p>
          <a:p>
            <a:endParaRPr lang="en-US" sz="800" dirty="0" smtClean="0"/>
          </a:p>
        </p:txBody>
      </p:sp>
      <p:sp>
        <p:nvSpPr>
          <p:cNvPr id="19" name="Double Bracket 18"/>
          <p:cNvSpPr/>
          <p:nvPr/>
        </p:nvSpPr>
        <p:spPr>
          <a:xfrm>
            <a:off x="3009648" y="2622590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647" y="2681836"/>
            <a:ext cx="3101340" cy="56388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51057" y="2681836"/>
            <a:ext cx="1994170" cy="313906"/>
            <a:chOff x="5826868" y="2049866"/>
            <a:chExt cx="1994170" cy="313906"/>
          </a:xfrm>
        </p:grpSpPr>
        <p:sp>
          <p:nvSpPr>
            <p:cNvPr id="28" name="Double Bracket 27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5780" y="2133330"/>
              <a:ext cx="1866900" cy="198120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2584955" y="2681836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228010" y="2554325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675408" y="2575883"/>
            <a:ext cx="3276600" cy="313906"/>
            <a:chOff x="6675408" y="2575883"/>
            <a:chExt cx="3276600" cy="31390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75408" y="2601533"/>
              <a:ext cx="3276600" cy="213360"/>
            </a:xfrm>
            <a:prstGeom prst="rect">
              <a:avLst/>
            </a:prstGeom>
          </p:spPr>
        </p:pic>
        <p:sp>
          <p:nvSpPr>
            <p:cNvPr id="30" name="Double Bracket 29"/>
            <p:cNvSpPr/>
            <p:nvPr/>
          </p:nvSpPr>
          <p:spPr>
            <a:xfrm>
              <a:off x="6848614" y="2575883"/>
              <a:ext cx="3103394" cy="313906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32550" y="3345655"/>
            <a:ext cx="3119458" cy="313906"/>
            <a:chOff x="6832550" y="3618031"/>
            <a:chExt cx="3119458" cy="313906"/>
          </a:xfrm>
        </p:grpSpPr>
        <p:sp>
          <p:nvSpPr>
            <p:cNvPr id="34" name="Double Bracket 33"/>
            <p:cNvSpPr/>
            <p:nvPr/>
          </p:nvSpPr>
          <p:spPr>
            <a:xfrm>
              <a:off x="6832550" y="3618031"/>
              <a:ext cx="3110840" cy="313906"/>
            </a:xfrm>
            <a:prstGeom prst="bracketPair">
              <a:avLst>
                <a:gd name="adj" fmla="val 6194"/>
              </a:avLst>
            </a:prstGeom>
            <a:ln w="28575"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0668" y="3678729"/>
              <a:ext cx="3101340" cy="213360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6720638" y="2964704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720638" y="3733901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6663067" y="4081133"/>
            <a:ext cx="3276600" cy="313906"/>
            <a:chOff x="6663067" y="4081133"/>
            <a:chExt cx="3276600" cy="31390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63067" y="4176125"/>
              <a:ext cx="3276600" cy="213360"/>
            </a:xfrm>
            <a:prstGeom prst="rect">
              <a:avLst/>
            </a:prstGeom>
          </p:spPr>
        </p:pic>
        <p:sp>
          <p:nvSpPr>
            <p:cNvPr id="38" name="Double Bracket 37"/>
            <p:cNvSpPr/>
            <p:nvPr/>
          </p:nvSpPr>
          <p:spPr>
            <a:xfrm>
              <a:off x="6836273" y="4081133"/>
              <a:ext cx="3103394" cy="313906"/>
            </a:xfrm>
            <a:prstGeom prst="bracketPair">
              <a:avLst>
                <a:gd name="adj" fmla="val 6194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627909" y="4523357"/>
            <a:ext cx="3338879" cy="1340480"/>
            <a:chOff x="8102615" y="2765673"/>
            <a:chExt cx="3338879" cy="1340480"/>
          </a:xfrm>
        </p:grpSpPr>
        <p:sp>
          <p:nvSpPr>
            <p:cNvPr id="40" name="TextBox 39"/>
            <p:cNvSpPr txBox="1"/>
            <p:nvPr/>
          </p:nvSpPr>
          <p:spPr>
            <a:xfrm>
              <a:off x="9122993" y="2765673"/>
              <a:ext cx="12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values ≥ 0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02615" y="3213601"/>
              <a:ext cx="333887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dirty="0"/>
                <a:t>c1=-2.5/-0.33 </a:t>
              </a:r>
              <a:r>
                <a:rPr lang="en-US" sz="1400" dirty="0" smtClean="0"/>
                <a:t>    -&gt; </a:t>
              </a:r>
              <a:r>
                <a:rPr lang="en-US" sz="1400" dirty="0"/>
                <a:t>c1</a:t>
              </a:r>
              <a:r>
                <a:rPr lang="en-US" sz="1400" dirty="0" smtClean="0"/>
                <a:t>  = 7.5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c1=0                  -&gt; </a:t>
              </a:r>
              <a:r>
                <a:rPr lang="en-US" sz="1400" dirty="0"/>
                <a:t>c1  = </a:t>
              </a:r>
              <a:r>
                <a:rPr lang="en-US" sz="1400" dirty="0" smtClean="0"/>
                <a:t>0</a:t>
              </a:r>
              <a:endParaRPr lang="en-US" sz="1400" dirty="0"/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(upper and lower limits)</a:t>
              </a: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824" y="4232346"/>
            <a:ext cx="6263640" cy="24460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13002" y="3887789"/>
            <a:ext cx="17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Solver output: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98851" y="4795512"/>
            <a:ext cx="1177614" cy="175773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Elbow Connector 44"/>
          <p:cNvCxnSpPr>
            <a:stCxn id="43" idx="3"/>
            <a:endCxn id="41" idx="1"/>
          </p:cNvCxnSpPr>
          <p:nvPr/>
        </p:nvCxnSpPr>
        <p:spPr>
          <a:xfrm>
            <a:off x="6576465" y="4883399"/>
            <a:ext cx="2051444" cy="534162"/>
          </a:xfrm>
          <a:prstGeom prst="bentConnector3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12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37" grpId="0"/>
      <p:bldP spid="42" grpId="0"/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404" y="1495137"/>
            <a:ext cx="3276600" cy="19812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5621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 of the objective function coefficient:</a:t>
            </a:r>
          </a:p>
          <a:p>
            <a:endParaRPr lang="en-US" sz="800" dirty="0"/>
          </a:p>
          <a:p>
            <a:r>
              <a:rPr lang="en-US" sz="2200" dirty="0" smtClean="0"/>
              <a:t>Change in </a:t>
            </a:r>
            <a:r>
              <a:rPr lang="en-US" sz="2200" b="1" dirty="0" err="1" smtClean="0"/>
              <a:t>coeff</a:t>
            </a:r>
            <a:r>
              <a:rPr lang="en-US" sz="2200" b="1" dirty="0" smtClean="0"/>
              <a:t>. </a:t>
            </a:r>
            <a:r>
              <a:rPr lang="en-US" sz="2200" b="1" dirty="0"/>
              <a:t>o</a:t>
            </a:r>
            <a:r>
              <a:rPr lang="en-US" sz="2200" b="1" dirty="0" smtClean="0"/>
              <a:t>f x</a:t>
            </a:r>
            <a:r>
              <a:rPr lang="en-US" sz="2200" b="1" baseline="-25000" dirty="0" smtClean="0"/>
              <a:t>2  </a:t>
            </a:r>
            <a:r>
              <a:rPr lang="en-US" sz="2200" b="1" dirty="0" smtClean="0"/>
              <a:t>(c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)</a:t>
            </a:r>
          </a:p>
          <a:p>
            <a:endParaRPr lang="en-US" sz="800" dirty="0" smtClean="0"/>
          </a:p>
        </p:txBody>
      </p:sp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81100" y="2809318"/>
            <a:ext cx="6927124" cy="14822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100" y="4844139"/>
            <a:ext cx="6927124" cy="148226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81099" y="2442607"/>
            <a:ext cx="270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initial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1099" y="4474807"/>
            <a:ext cx="399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The optimal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implex tableau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Double Bracket 13"/>
          <p:cNvSpPr/>
          <p:nvPr/>
        </p:nvSpPr>
        <p:spPr>
          <a:xfrm>
            <a:off x="8237763" y="1873911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67728" y="5585272"/>
            <a:ext cx="3560786" cy="7082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uble Bracket 21"/>
          <p:cNvSpPr/>
          <p:nvPr/>
        </p:nvSpPr>
        <p:spPr>
          <a:xfrm>
            <a:off x="8233460" y="1463283"/>
            <a:ext cx="3110840" cy="313906"/>
          </a:xfrm>
          <a:prstGeom prst="bracketPair">
            <a:avLst>
              <a:gd name="adj" fmla="val 6194"/>
            </a:avLst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53719" y="3249679"/>
            <a:ext cx="3839617" cy="317400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47378" y="5585272"/>
            <a:ext cx="414120" cy="70828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1578" y="1933329"/>
            <a:ext cx="3101340" cy="563880"/>
          </a:xfrm>
          <a:prstGeom prst="rect">
            <a:avLst/>
          </a:prstGeom>
        </p:spPr>
      </p:pic>
      <p:sp>
        <p:nvSpPr>
          <p:cNvPr id="19" name="Double Bracket 18"/>
          <p:cNvSpPr/>
          <p:nvPr/>
        </p:nvSpPr>
        <p:spPr>
          <a:xfrm>
            <a:off x="451057" y="3188325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72" y="3247743"/>
            <a:ext cx="3101340" cy="56388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347593" y="2866143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26868" y="2049866"/>
            <a:ext cx="1994170" cy="313906"/>
            <a:chOff x="5826868" y="2049866"/>
            <a:chExt cx="1994170" cy="313906"/>
          </a:xfrm>
        </p:grpSpPr>
        <p:sp>
          <p:nvSpPr>
            <p:cNvPr id="25" name="Double Bracket 24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90503" y="2095134"/>
              <a:ext cx="1866900" cy="198120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479573" y="2542827"/>
            <a:ext cx="1994170" cy="313906"/>
            <a:chOff x="5826868" y="2049866"/>
            <a:chExt cx="1994170" cy="313906"/>
          </a:xfrm>
        </p:grpSpPr>
        <p:sp>
          <p:nvSpPr>
            <p:cNvPr id="35" name="Double Bracket 34"/>
            <p:cNvSpPr/>
            <p:nvPr/>
          </p:nvSpPr>
          <p:spPr>
            <a:xfrm>
              <a:off x="5826868" y="2049866"/>
              <a:ext cx="1994170" cy="313906"/>
            </a:xfrm>
            <a:prstGeom prst="bracketPair">
              <a:avLst>
                <a:gd name="adj" fmla="val 6194"/>
              </a:avLst>
            </a:prstGeom>
            <a:ln w="28575">
              <a:prstDash val="soli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90503" y="2095134"/>
              <a:ext cx="1866900" cy="198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36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8133" y="1741280"/>
            <a:ext cx="112690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Basis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set of basic variables.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Basic Variables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in the basic solution (value is not 0).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Nonbasic</a:t>
            </a: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Variables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not in the basic solution (value = 0).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Slack Variable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added to the problem to eliminate less-than constraints.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Surplus Variable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added to the problem to eliminate greater-than constraints.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Artificial Variable</a:t>
            </a: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added to a linear program in phase 1 to aid finding a feasible solution.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Unbounded Solution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some linear programs it is possible to make the objective arbitrarily small (without bound). Such an LP is said to have an unbounded solution.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The Simplex Tableau -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8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224" y="4129565"/>
            <a:ext cx="3276600" cy="1981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011" y="3416994"/>
            <a:ext cx="3276600" cy="1981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224" y="2636973"/>
            <a:ext cx="3276600" cy="19812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Sensitivity Analysis – Simplex tableau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7564" y="1509478"/>
            <a:ext cx="5621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Variation of the objective function coefficient:</a:t>
            </a:r>
          </a:p>
          <a:p>
            <a:endParaRPr lang="en-US" sz="800" dirty="0"/>
          </a:p>
          <a:p>
            <a:r>
              <a:rPr lang="en-US" sz="2200" dirty="0" smtClean="0"/>
              <a:t>Change in </a:t>
            </a:r>
            <a:r>
              <a:rPr lang="en-US" sz="2200" b="1" dirty="0" err="1" smtClean="0"/>
              <a:t>coeff</a:t>
            </a:r>
            <a:r>
              <a:rPr lang="en-US" sz="2200" b="1" dirty="0" smtClean="0"/>
              <a:t>. </a:t>
            </a:r>
            <a:r>
              <a:rPr lang="en-US" sz="2200" b="1" dirty="0"/>
              <a:t>o</a:t>
            </a:r>
            <a:r>
              <a:rPr lang="en-US" sz="2200" b="1" dirty="0" smtClean="0"/>
              <a:t>f x</a:t>
            </a:r>
            <a:r>
              <a:rPr lang="en-US" sz="2200" b="1" baseline="-25000" dirty="0" smtClean="0"/>
              <a:t>2  </a:t>
            </a:r>
            <a:r>
              <a:rPr lang="en-US" sz="2200" b="1" dirty="0" smtClean="0"/>
              <a:t>(c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)</a:t>
            </a:r>
          </a:p>
          <a:p>
            <a:endParaRPr lang="en-US" sz="800" dirty="0" smtClean="0"/>
          </a:p>
        </p:txBody>
      </p:sp>
      <p:sp>
        <p:nvSpPr>
          <p:cNvPr id="19" name="Double Bracket 18"/>
          <p:cNvSpPr/>
          <p:nvPr/>
        </p:nvSpPr>
        <p:spPr>
          <a:xfrm>
            <a:off x="3009648" y="2622590"/>
            <a:ext cx="3115155" cy="623126"/>
          </a:xfrm>
          <a:prstGeom prst="bracketPair">
            <a:avLst>
              <a:gd name="adj" fmla="val 6194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9647" y="2681836"/>
            <a:ext cx="3101340" cy="563880"/>
          </a:xfrm>
          <a:prstGeom prst="rect">
            <a:avLst/>
          </a:prstGeom>
        </p:spPr>
      </p:pic>
      <p:sp>
        <p:nvSpPr>
          <p:cNvPr id="28" name="Double Bracket 27"/>
          <p:cNvSpPr/>
          <p:nvPr/>
        </p:nvSpPr>
        <p:spPr>
          <a:xfrm>
            <a:off x="451057" y="2623468"/>
            <a:ext cx="1994170" cy="313906"/>
          </a:xfrm>
          <a:prstGeom prst="bracketPair">
            <a:avLst>
              <a:gd name="adj" fmla="val 6194"/>
            </a:avLst>
          </a:prstGeom>
          <a:ln w="28575"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575296" y="2602349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281286" y="2582686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30" name="Double Bracket 29"/>
          <p:cNvSpPr/>
          <p:nvPr/>
        </p:nvSpPr>
        <p:spPr>
          <a:xfrm>
            <a:off x="6848614" y="2575883"/>
            <a:ext cx="3103394" cy="313906"/>
          </a:xfrm>
          <a:prstGeom prst="bracketPair">
            <a:avLst>
              <a:gd name="adj" fmla="val 619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uble Bracket 33"/>
          <p:cNvSpPr/>
          <p:nvPr/>
        </p:nvSpPr>
        <p:spPr>
          <a:xfrm>
            <a:off x="6832550" y="3345655"/>
            <a:ext cx="3110840" cy="313906"/>
          </a:xfrm>
          <a:prstGeom prst="bracketPair">
            <a:avLst>
              <a:gd name="adj" fmla="val 6194"/>
            </a:avLst>
          </a:prstGeom>
          <a:ln w="2857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720638" y="2964704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720638" y="3733901"/>
            <a:ext cx="223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</a:t>
            </a:r>
            <a:endParaRPr lang="en-US" sz="1400" dirty="0"/>
          </a:p>
        </p:txBody>
      </p:sp>
      <p:sp>
        <p:nvSpPr>
          <p:cNvPr id="38" name="Double Bracket 37"/>
          <p:cNvSpPr/>
          <p:nvPr/>
        </p:nvSpPr>
        <p:spPr>
          <a:xfrm>
            <a:off x="6836273" y="4081133"/>
            <a:ext cx="3103394" cy="313906"/>
          </a:xfrm>
          <a:prstGeom prst="bracketPair">
            <a:avLst>
              <a:gd name="adj" fmla="val 6194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8627909" y="4523357"/>
            <a:ext cx="3338879" cy="1340480"/>
            <a:chOff x="8102615" y="2765673"/>
            <a:chExt cx="3338879" cy="1340480"/>
          </a:xfrm>
        </p:grpSpPr>
        <p:sp>
          <p:nvSpPr>
            <p:cNvPr id="40" name="TextBox 39"/>
            <p:cNvSpPr txBox="1"/>
            <p:nvPr/>
          </p:nvSpPr>
          <p:spPr>
            <a:xfrm>
              <a:off x="9122993" y="2765673"/>
              <a:ext cx="12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values ≥ 0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02615" y="3213601"/>
              <a:ext cx="333887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c2 = -2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(lower limit = 2 )</a:t>
              </a:r>
            </a:p>
            <a:p>
              <a:pPr algn="ctr">
                <a:spcBef>
                  <a:spcPts val="600"/>
                </a:spcBef>
              </a:pPr>
              <a:r>
                <a:rPr lang="en-US" sz="1400" dirty="0" smtClean="0"/>
                <a:t>(upper limit = infinity)</a:t>
              </a: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824" y="4232346"/>
            <a:ext cx="6263640" cy="244602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13002" y="3887789"/>
            <a:ext cx="1755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Solver output: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98851" y="4978912"/>
            <a:ext cx="1177614" cy="175773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Elbow Connector 44"/>
          <p:cNvCxnSpPr>
            <a:stCxn id="43" idx="3"/>
            <a:endCxn id="41" idx="1"/>
          </p:cNvCxnSpPr>
          <p:nvPr/>
        </p:nvCxnSpPr>
        <p:spPr>
          <a:xfrm>
            <a:off x="6576465" y="5066799"/>
            <a:ext cx="2051444" cy="350762"/>
          </a:xfrm>
          <a:prstGeom prst="bentConnector3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692" y="2677665"/>
            <a:ext cx="1866900" cy="1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1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 animBg="1"/>
      <p:bldP spid="34" grpId="0" animBg="1"/>
      <p:bldP spid="36" grpId="0"/>
      <p:bldP spid="37" grpId="0"/>
      <p:bldP spid="38" grpId="0" animBg="1"/>
      <p:bldP spid="42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Simplex Tableau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Elegant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algorithmic </a:t>
            </a:r>
            <a:r>
              <a:rPr lang="en-US" dirty="0"/>
              <a:t>engine for solving linear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Allows examining </a:t>
            </a:r>
            <a:r>
              <a:rPr lang="en-US" dirty="0"/>
              <a:t>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internal mechanics of the simplex method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 a table </a:t>
            </a:r>
            <a:r>
              <a:rPr lang="en-US" dirty="0"/>
              <a:t>representation of the basis at any </a:t>
            </a:r>
            <a:r>
              <a:rPr lang="en-US" dirty="0" smtClean="0"/>
              <a:t>corner point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tableau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contains all the information </a:t>
            </a:r>
            <a:r>
              <a:rPr lang="en-US" dirty="0"/>
              <a:t>that is needed to decide on the exchange of variables that drives the movement between </a:t>
            </a:r>
            <a:r>
              <a:rPr lang="en-US" dirty="0" smtClean="0"/>
              <a:t>corner points </a:t>
            </a:r>
            <a:r>
              <a:rPr lang="en-US" dirty="0"/>
              <a:t>as the simplex method </a:t>
            </a:r>
            <a:r>
              <a:rPr lang="en-US" dirty="0" smtClean="0"/>
              <a:t>goes forward</a:t>
            </a:r>
          </a:p>
          <a:p>
            <a:r>
              <a:rPr lang="en-US" dirty="0"/>
              <a:t>T</a:t>
            </a:r>
            <a:r>
              <a:rPr lang="en-US" dirty="0" smtClean="0"/>
              <a:t>ableau </a:t>
            </a:r>
            <a:r>
              <a:rPr lang="en-US" dirty="0"/>
              <a:t>calculations are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similar to </a:t>
            </a:r>
            <a:r>
              <a:rPr lang="en-US" dirty="0"/>
              <a:t>the calculations carried out by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computer implementations</a:t>
            </a:r>
            <a:r>
              <a:rPr lang="en-US" dirty="0"/>
              <a:t> of the simplex </a:t>
            </a:r>
            <a:r>
              <a:rPr lang="en-US" dirty="0" smtClean="0"/>
              <a:t>method (e.g. SOLVER)</a:t>
            </a:r>
          </a:p>
          <a:p>
            <a:r>
              <a:rPr lang="en-US" dirty="0"/>
              <a:t>Allows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understanding </a:t>
            </a:r>
            <a:r>
              <a:rPr lang="en-US" dirty="0"/>
              <a:t>how the </a:t>
            </a:r>
            <a:r>
              <a:rPr lang="en-US" dirty="0" smtClean="0"/>
              <a:t>computer: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                - does </a:t>
            </a:r>
            <a:r>
              <a:rPr lang="en-US" dirty="0"/>
              <a:t>its work on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large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LPs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                                                                                   - calculations can go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wrong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Simplex </a:t>
            </a:r>
            <a:r>
              <a:rPr lang="en-US" dirty="0" smtClean="0"/>
              <a:t>Tableau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Find </a:t>
            </a:r>
            <a:r>
              <a:rPr lang="en-US" dirty="0"/>
              <a:t>an initial </a:t>
            </a:r>
            <a:r>
              <a:rPr lang="en-US" dirty="0" smtClean="0"/>
              <a:t>corner point </a:t>
            </a:r>
            <a:r>
              <a:rPr lang="en-US" dirty="0"/>
              <a:t>feasible </a:t>
            </a:r>
            <a:r>
              <a:rPr lang="en-US" dirty="0" smtClean="0"/>
              <a:t>solution (if </a:t>
            </a:r>
            <a:r>
              <a:rPr lang="en-US" dirty="0"/>
              <a:t>none is found, then the model is infeasible, so </a:t>
            </a:r>
            <a:r>
              <a:rPr lang="en-US" dirty="0" smtClean="0"/>
              <a:t>exit)</a:t>
            </a:r>
          </a:p>
          <a:p>
            <a:r>
              <a:rPr lang="en-US" dirty="0" smtClean="0"/>
              <a:t>2 Iterate </a:t>
            </a:r>
            <a:r>
              <a:rPr lang="en-US" dirty="0"/>
              <a:t>until the stopping conditions are </a:t>
            </a:r>
            <a:r>
              <a:rPr lang="en-US" dirty="0" smtClean="0"/>
              <a:t>met:</a:t>
            </a:r>
          </a:p>
          <a:p>
            <a:pPr lvl="1"/>
            <a:r>
              <a:rPr lang="en-US" dirty="0" smtClean="0"/>
              <a:t>2.1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Are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we optimal yet? </a:t>
            </a:r>
            <a:r>
              <a:rPr lang="en-US" dirty="0"/>
              <a:t>Look at the current version of the objective </a:t>
            </a:r>
            <a:r>
              <a:rPr lang="en-US" dirty="0" smtClean="0"/>
              <a:t>function (R0) </a:t>
            </a:r>
            <a:r>
              <a:rPr lang="en-US" dirty="0"/>
              <a:t>to see if an entering basic variable is available. If none is available, then exit with the current basic feasible solution as the optimum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2.2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Select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entering basic variable</a:t>
            </a:r>
            <a:r>
              <a:rPr lang="en-US" dirty="0"/>
              <a:t>: choose the </a:t>
            </a:r>
            <a:r>
              <a:rPr lang="en-US" dirty="0" smtClean="0"/>
              <a:t>non-basic </a:t>
            </a:r>
            <a:r>
              <a:rPr lang="en-US" dirty="0"/>
              <a:t>variable that gives the fastest rate of increase in the objective function </a:t>
            </a:r>
            <a:r>
              <a:rPr lang="en-US" dirty="0" smtClean="0"/>
              <a:t>value (</a:t>
            </a:r>
            <a:r>
              <a:rPr lang="en-US" sz="2200" i="1" dirty="0" smtClean="0"/>
              <a:t>biggest negative values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2.3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Select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the leaving basic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variable </a:t>
            </a:r>
            <a:r>
              <a:rPr lang="en-US" dirty="0" smtClean="0"/>
              <a:t>by </a:t>
            </a:r>
            <a:r>
              <a:rPr lang="en-US" dirty="0"/>
              <a:t>applying the </a:t>
            </a:r>
            <a:r>
              <a:rPr lang="en-US" i="1" dirty="0" smtClean="0"/>
              <a:t>minimum ratio </a:t>
            </a:r>
            <a:r>
              <a:rPr lang="en-US" i="1" dirty="0" smtClean="0"/>
              <a:t>test (</a:t>
            </a:r>
            <a:r>
              <a:rPr lang="en-US" i="1" dirty="0" err="1" smtClean="0"/>
              <a:t>mrt</a:t>
            </a:r>
            <a:r>
              <a:rPr lang="en-US" i="1" dirty="0" smtClean="0"/>
              <a:t>) </a:t>
            </a:r>
            <a:r>
              <a:rPr lang="en-US" i="1" dirty="0" err="1" smtClean="0"/>
              <a:t>ie</a:t>
            </a:r>
            <a:r>
              <a:rPr lang="en-US" i="1" dirty="0" smtClean="0"/>
              <a:t> </a:t>
            </a:r>
            <a:r>
              <a:rPr lang="en-US" sz="2200" dirty="0" smtClean="0"/>
              <a:t>choose </a:t>
            </a:r>
            <a:r>
              <a:rPr lang="en-US" sz="2200" dirty="0"/>
              <a:t>the </a:t>
            </a:r>
            <a:r>
              <a:rPr lang="en-US" sz="2200" dirty="0" smtClean="0"/>
              <a:t>basic variable with the smallest positive value for the </a:t>
            </a:r>
            <a:r>
              <a:rPr lang="en-US" sz="2200" dirty="0" err="1" smtClean="0"/>
              <a:t>mrt</a:t>
            </a:r>
            <a:endParaRPr lang="en-US" sz="2200" dirty="0" smtClean="0"/>
          </a:p>
          <a:p>
            <a:pPr lvl="1"/>
            <a:r>
              <a:rPr lang="en-US" dirty="0" smtClean="0"/>
              <a:t>2.4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Update 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the equations </a:t>
            </a:r>
            <a:r>
              <a:rPr lang="en-US" dirty="0"/>
              <a:t>to reflect the new basic feasible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2.5 Go </a:t>
            </a:r>
            <a:r>
              <a:rPr lang="en-US" dirty="0"/>
              <a:t>to Step 2.1.</a:t>
            </a:r>
          </a:p>
        </p:txBody>
      </p:sp>
    </p:spTree>
    <p:extLst>
      <p:ext uri="{BB962C8B-B14F-4D97-AF65-F5344CB8AC3E}">
        <p14:creationId xmlns:p14="http://schemas.microsoft.com/office/powerpoint/2010/main" val="8229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important </a:t>
            </a:r>
            <a:r>
              <a:rPr lang="en-US" dirty="0" smtClean="0"/>
              <a:t>thing </a:t>
            </a:r>
            <a:r>
              <a:rPr lang="en-US" dirty="0"/>
              <a:t>about </a:t>
            </a:r>
            <a:r>
              <a:rPr lang="en-US" dirty="0" smtClean="0"/>
              <a:t>Tableau:</a:t>
            </a:r>
          </a:p>
          <a:p>
            <a:endParaRPr lang="en-US" sz="800" dirty="0" smtClean="0"/>
          </a:p>
          <a:p>
            <a:pPr lvl="1"/>
            <a:r>
              <a:rPr lang="en-US" dirty="0"/>
              <a:t>exactly 1 basic variable per </a:t>
            </a:r>
            <a:r>
              <a:rPr lang="en-US" dirty="0" smtClean="0"/>
              <a:t>equation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coefficient of the basic variable is always exactly +1, and the coefficients above and below the basic variable in the same column are all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Z is </a:t>
            </a:r>
            <a:r>
              <a:rPr lang="en-US" dirty="0"/>
              <a:t>treated as the basic variable for the objective function row (equation 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big advantage of </a:t>
            </a:r>
            <a:r>
              <a:rPr lang="en-US" dirty="0" smtClean="0"/>
              <a:t>the Tableau - you </a:t>
            </a:r>
            <a:r>
              <a:rPr lang="en-US" dirty="0"/>
              <a:t>can always read the current solution directly from </a:t>
            </a:r>
            <a:r>
              <a:rPr lang="en-US" dirty="0" smtClean="0"/>
              <a:t>it (</a:t>
            </a:r>
            <a:r>
              <a:rPr lang="en-US" dirty="0" smtClean="0"/>
              <a:t>non-basic </a:t>
            </a:r>
            <a:r>
              <a:rPr lang="en-US" dirty="0"/>
              <a:t>variables are always </a:t>
            </a:r>
            <a:r>
              <a:rPr lang="en-US" dirty="0" smtClean="0"/>
              <a:t>zero)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Entering </a:t>
            </a:r>
            <a:r>
              <a:rPr lang="en-US" b="1" dirty="0">
                <a:solidFill>
                  <a:schemeClr val="accent1"/>
                </a:solidFill>
              </a:rPr>
              <a:t>basic variable </a:t>
            </a:r>
            <a:endParaRPr lang="en-US" b="1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one that gives the </a:t>
            </a:r>
            <a:r>
              <a:rPr lang="en-US" b="1" dirty="0"/>
              <a:t>fastest rate of increase in the objective function </a:t>
            </a:r>
            <a:r>
              <a:rPr lang="en-US" b="1" dirty="0" smtClean="0"/>
              <a:t>value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Z = 15 x</a:t>
            </a:r>
            <a:r>
              <a:rPr lang="en-US" b="1" baseline="-25000" dirty="0" smtClean="0"/>
              <a:t>1</a:t>
            </a:r>
            <a:r>
              <a:rPr lang="en-US" b="1" dirty="0"/>
              <a:t>+ </a:t>
            </a:r>
            <a:r>
              <a:rPr lang="en-US" b="1" dirty="0" smtClean="0"/>
              <a:t>10 x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-&gt;  </a:t>
            </a:r>
            <a:r>
              <a:rPr lang="en-US" dirty="0"/>
              <a:t>the obvious </a:t>
            </a:r>
            <a:r>
              <a:rPr lang="en-US" u="sng" dirty="0"/>
              <a:t>entering basic variable </a:t>
            </a:r>
            <a:r>
              <a:rPr lang="en-US" dirty="0"/>
              <a:t>is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 </a:t>
            </a:r>
            <a:r>
              <a:rPr lang="en-US" dirty="0"/>
              <a:t>the tableau, however, </a:t>
            </a:r>
            <a:r>
              <a:rPr lang="en-US" b="1" dirty="0" smtClean="0"/>
              <a:t>Z – 15 x</a:t>
            </a:r>
            <a:r>
              <a:rPr lang="en-US" b="1" baseline="-25000" dirty="0" smtClean="0"/>
              <a:t>1 </a:t>
            </a:r>
            <a:r>
              <a:rPr lang="en-US" b="1" dirty="0" smtClean="0"/>
              <a:t>– 10 x</a:t>
            </a:r>
            <a:r>
              <a:rPr lang="en-US" b="1" baseline="-25000" dirty="0" smtClean="0"/>
              <a:t>2 </a:t>
            </a:r>
            <a:r>
              <a:rPr lang="en-US" b="1" dirty="0" smtClean="0"/>
              <a:t>= 0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rule</a:t>
            </a:r>
            <a:r>
              <a:rPr lang="en-US" dirty="0" smtClean="0"/>
              <a:t>: </a:t>
            </a:r>
            <a:r>
              <a:rPr lang="en-US" dirty="0"/>
              <a:t>choose </a:t>
            </a:r>
            <a:r>
              <a:rPr lang="en-US" dirty="0" smtClean="0"/>
              <a:t>the variable </a:t>
            </a:r>
            <a:r>
              <a:rPr lang="en-US" dirty="0"/>
              <a:t>in the objective function row that has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most negative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value</a:t>
            </a:r>
          </a:p>
          <a:p>
            <a:pPr marL="457200" lvl="1" indent="0"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Must </a:t>
            </a:r>
            <a:r>
              <a:rPr lang="en-US" dirty="0"/>
              <a:t>check </a:t>
            </a:r>
            <a:r>
              <a:rPr lang="en-US" dirty="0" smtClean="0"/>
              <a:t>for negative </a:t>
            </a:r>
            <a:r>
              <a:rPr lang="en-US" dirty="0"/>
              <a:t>coefficients in the objective function </a:t>
            </a:r>
            <a:r>
              <a:rPr lang="en-US" dirty="0" smtClean="0"/>
              <a:t>row (R0), </a:t>
            </a:r>
            <a:r>
              <a:rPr lang="en-US" dirty="0" smtClean="0"/>
              <a:t>if so we </a:t>
            </a:r>
            <a:r>
              <a:rPr lang="en-US" dirty="0"/>
              <a:t>are </a:t>
            </a:r>
            <a:r>
              <a:rPr lang="en-US" dirty="0" smtClean="0"/>
              <a:t>not optimal </a:t>
            </a:r>
            <a:r>
              <a:rPr lang="en-US" dirty="0"/>
              <a:t>yet: the simplex iterations must </a:t>
            </a:r>
            <a:r>
              <a:rPr lang="en-US" dirty="0" smtClean="0"/>
              <a:t>continue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column for the entering basic variable is called the </a:t>
            </a:r>
            <a:r>
              <a:rPr lang="en-US" i="1" dirty="0">
                <a:solidFill>
                  <a:schemeClr val="accent1"/>
                </a:solidFill>
              </a:rPr>
              <a:t>pivot column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2754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b="1" dirty="0" smtClean="0">
                <a:solidFill>
                  <a:schemeClr val="accent1"/>
                </a:solidFill>
              </a:rPr>
              <a:t>Leaving </a:t>
            </a:r>
            <a:r>
              <a:rPr lang="en-US" sz="3100" b="1" dirty="0">
                <a:solidFill>
                  <a:schemeClr val="accent1"/>
                </a:solidFill>
              </a:rPr>
              <a:t>basic </a:t>
            </a:r>
            <a:r>
              <a:rPr lang="en-US" sz="3100" b="1" dirty="0" smtClean="0">
                <a:solidFill>
                  <a:schemeClr val="accent1"/>
                </a:solidFill>
              </a:rPr>
              <a:t>variable</a:t>
            </a:r>
          </a:p>
          <a:p>
            <a:endParaRPr lang="en-US" sz="900" b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Is </a:t>
            </a:r>
            <a:r>
              <a:rPr lang="en-US" dirty="0"/>
              <a:t>associated with the row that has the lowest ratio test - </a:t>
            </a:r>
            <a:r>
              <a:rPr lang="en-US" i="1" dirty="0">
                <a:solidFill>
                  <a:schemeClr val="accent1"/>
                </a:solidFill>
              </a:rPr>
              <a:t>the pivot </a:t>
            </a:r>
            <a:r>
              <a:rPr lang="en-US" i="1" dirty="0" smtClean="0">
                <a:solidFill>
                  <a:schemeClr val="accent1"/>
                </a:solidFill>
              </a:rPr>
              <a:t>row. </a:t>
            </a:r>
            <a:r>
              <a:rPr lang="en-US" dirty="0" smtClean="0"/>
              <a:t>The </a:t>
            </a:r>
            <a:r>
              <a:rPr lang="en-US" b="1" i="1" dirty="0"/>
              <a:t>minimum ratio test </a:t>
            </a:r>
            <a:r>
              <a:rPr lang="en-US" b="1" i="1" dirty="0" smtClean="0"/>
              <a:t>(</a:t>
            </a:r>
            <a:r>
              <a:rPr lang="en-US" b="1" i="1" dirty="0" err="1" smtClean="0"/>
              <a:t>mrt</a:t>
            </a:r>
            <a:r>
              <a:rPr lang="en-US" b="1" i="1" dirty="0" smtClean="0"/>
              <a:t>)</a:t>
            </a:r>
            <a:r>
              <a:rPr lang="en-US" dirty="0" smtClean="0"/>
              <a:t> determines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which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constraint most limits the increase in the value of the entering basic variable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b="1" i="1" dirty="0" err="1" smtClean="0"/>
              <a:t>mrt</a:t>
            </a:r>
            <a:r>
              <a:rPr lang="en-US" b="1" i="1" dirty="0" smtClean="0"/>
              <a:t> </a:t>
            </a:r>
            <a:r>
              <a:rPr lang="en-US" dirty="0" smtClean="0"/>
              <a:t>look </a:t>
            </a:r>
            <a:r>
              <a:rPr lang="en-US" dirty="0"/>
              <a:t>only at the entries in the </a:t>
            </a:r>
            <a:r>
              <a:rPr lang="en-US" i="1" dirty="0">
                <a:solidFill>
                  <a:schemeClr val="accent1"/>
                </a:solidFill>
              </a:rPr>
              <a:t>pivot </a:t>
            </a:r>
            <a:r>
              <a:rPr lang="en-US" i="1" dirty="0" smtClean="0">
                <a:solidFill>
                  <a:schemeClr val="accent1"/>
                </a:solidFill>
              </a:rPr>
              <a:t>column (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RHS/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coeff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pivot column</a:t>
            </a:r>
            <a:r>
              <a:rPr lang="en-US" i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special </a:t>
            </a:r>
            <a:r>
              <a:rPr lang="en-US" dirty="0" smtClean="0"/>
              <a:t>cases regarding the coefficient </a:t>
            </a:r>
            <a:r>
              <a:rPr lang="en-US" dirty="0"/>
              <a:t>of the entering basic </a:t>
            </a:r>
            <a:r>
              <a:rPr lang="en-US" dirty="0" smtClean="0"/>
              <a:t>variable:</a:t>
            </a:r>
          </a:p>
          <a:p>
            <a:endParaRPr lang="en-US" sz="900" dirty="0" smtClean="0"/>
          </a:p>
          <a:p>
            <a:pPr marL="914400" lvl="2" indent="0">
              <a:buNone/>
            </a:pPr>
            <a:r>
              <a:rPr lang="en-US" sz="2600" dirty="0" smtClean="0"/>
              <a:t>is </a:t>
            </a:r>
            <a:r>
              <a:rPr lang="en-US" sz="2600" b="1" dirty="0"/>
              <a:t>zero</a:t>
            </a:r>
            <a:r>
              <a:rPr lang="en-US" sz="2600" dirty="0"/>
              <a:t>:</a:t>
            </a:r>
            <a:r>
              <a:rPr lang="en-US" sz="2600" b="1" dirty="0"/>
              <a:t> </a:t>
            </a:r>
            <a:r>
              <a:rPr lang="en-US" sz="2600" b="1" dirty="0" err="1" smtClean="0"/>
              <a:t>mrt</a:t>
            </a:r>
            <a:r>
              <a:rPr lang="en-US" sz="2600" b="1" dirty="0" smtClean="0"/>
              <a:t> </a:t>
            </a:r>
            <a:r>
              <a:rPr lang="en-US" sz="2600" dirty="0" smtClean="0"/>
              <a:t>= “no limit” </a:t>
            </a:r>
          </a:p>
          <a:p>
            <a:pPr marL="914400" lvl="2" indent="0">
              <a:buNone/>
            </a:pPr>
            <a:r>
              <a:rPr lang="en-US" sz="2600" dirty="0" smtClean="0"/>
              <a:t>is </a:t>
            </a:r>
            <a:r>
              <a:rPr lang="en-US" sz="2600" b="1" dirty="0"/>
              <a:t>negative</a:t>
            </a:r>
            <a:r>
              <a:rPr lang="en-US" sz="2600" dirty="0" smtClean="0"/>
              <a:t>: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mrt</a:t>
            </a:r>
            <a:r>
              <a:rPr lang="en-US" sz="2600" b="1" dirty="0" smtClean="0"/>
              <a:t> </a:t>
            </a:r>
            <a:r>
              <a:rPr lang="en-US" sz="2600" dirty="0" smtClean="0"/>
              <a:t>= “no limit” </a:t>
            </a:r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Why is the </a:t>
            </a:r>
            <a:r>
              <a:rPr lang="en-US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mrt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</a:t>
            </a:r>
            <a:r>
              <a:rPr lang="en-US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ever applied </a:t>
            </a:r>
            <a:r>
              <a:rPr lang="en-US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the objective function </a:t>
            </a:r>
            <a:r>
              <a:rPr lang="en-US" i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row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It is </a:t>
            </a:r>
            <a:r>
              <a:rPr lang="en-US" dirty="0"/>
              <a:t>not a constraint, so it can never limit the </a:t>
            </a:r>
            <a:r>
              <a:rPr lang="en-US" dirty="0" smtClean="0"/>
              <a:t>increase in </a:t>
            </a:r>
            <a:r>
              <a:rPr lang="en-US" dirty="0"/>
              <a:t>the value of the entering </a:t>
            </a:r>
            <a:r>
              <a:rPr lang="en-US" dirty="0" smtClean="0"/>
              <a:t>basic variable. It  goes </a:t>
            </a:r>
            <a:r>
              <a:rPr lang="en-US" dirty="0"/>
              <a:t>along for the ride, </a:t>
            </a:r>
            <a:r>
              <a:rPr lang="en-US" dirty="0" smtClean="0"/>
              <a:t>just for quantifying the </a:t>
            </a:r>
            <a:r>
              <a:rPr lang="en-US" dirty="0"/>
              <a:t>objective </a:t>
            </a:r>
            <a:r>
              <a:rPr lang="en-US" dirty="0" smtClean="0"/>
              <a:t>along the way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17018" y="4137072"/>
            <a:ext cx="603678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choosing </a:t>
            </a:r>
            <a:r>
              <a:rPr lang="en-US" dirty="0"/>
              <a:t>the leaving basic variable via the minimum ratio test is the same as finding out which constraint you first bump into as the entering basic variable increases in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The Simplex Tableau -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0131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5954</TotalTime>
  <Words>3610</Words>
  <Application>Microsoft Office PowerPoint</Application>
  <PresentationFormat>Widescreen</PresentationFormat>
  <Paragraphs>424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The Simplex Tableau Summary and Sensitivity Analysis</vt:lpstr>
      <vt:lpstr>PowerPoint Presentation</vt:lpstr>
      <vt:lpstr>The Simplex Tableau - definitions</vt:lpstr>
      <vt:lpstr>The Simplex Tableau - definitions</vt:lpstr>
      <vt:lpstr>The Simplex Tableau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The Simplex Tableau -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  <vt:lpstr>Sensitivity Analysis – Simplex tableau</vt:lpstr>
    </vt:vector>
  </TitlesOfParts>
  <Company>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smb</dc:creator>
  <cp:lastModifiedBy>smb</cp:lastModifiedBy>
  <cp:revision>76</cp:revision>
  <dcterms:created xsi:type="dcterms:W3CDTF">2021-03-24T15:32:22Z</dcterms:created>
  <dcterms:modified xsi:type="dcterms:W3CDTF">2024-03-20T21:14:35Z</dcterms:modified>
</cp:coreProperties>
</file>