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2"/>
  </p:handoutMasterIdLst>
  <p:sldIdLst>
    <p:sldId id="256" r:id="rId2"/>
    <p:sldId id="507" r:id="rId3"/>
    <p:sldId id="509" r:id="rId4"/>
    <p:sldId id="501" r:id="rId5"/>
    <p:sldId id="608" r:id="rId6"/>
    <p:sldId id="604" r:id="rId7"/>
    <p:sldId id="605" r:id="rId8"/>
    <p:sldId id="606" r:id="rId9"/>
    <p:sldId id="607" r:id="rId10"/>
    <p:sldId id="603" r:id="rId11"/>
    <p:sldId id="522" r:id="rId12"/>
    <p:sldId id="499" r:id="rId13"/>
    <p:sldId id="523" r:id="rId14"/>
    <p:sldId id="559" r:id="rId15"/>
    <p:sldId id="524" r:id="rId16"/>
    <p:sldId id="525" r:id="rId17"/>
    <p:sldId id="508" r:id="rId18"/>
    <p:sldId id="493" r:id="rId19"/>
    <p:sldId id="494" r:id="rId20"/>
    <p:sldId id="495" r:id="rId21"/>
    <p:sldId id="497" r:id="rId22"/>
    <p:sldId id="491" r:id="rId23"/>
    <p:sldId id="440" r:id="rId24"/>
    <p:sldId id="502" r:id="rId25"/>
    <p:sldId id="510" r:id="rId26"/>
    <p:sldId id="561" r:id="rId27"/>
    <p:sldId id="562" r:id="rId28"/>
    <p:sldId id="515" r:id="rId29"/>
    <p:sldId id="456" r:id="rId30"/>
    <p:sldId id="505" r:id="rId31"/>
    <p:sldId id="511" r:id="rId32"/>
    <p:sldId id="513" r:id="rId33"/>
    <p:sldId id="512" r:id="rId34"/>
    <p:sldId id="520" r:id="rId35"/>
    <p:sldId id="519" r:id="rId36"/>
    <p:sldId id="521" r:id="rId37"/>
    <p:sldId id="461" r:id="rId38"/>
    <p:sldId id="514" r:id="rId39"/>
    <p:sldId id="260" r:id="rId40"/>
    <p:sldId id="439" r:id="rId41"/>
    <p:sldId id="526" r:id="rId42"/>
    <p:sldId id="527" r:id="rId43"/>
    <p:sldId id="528" r:id="rId44"/>
    <p:sldId id="529" r:id="rId45"/>
    <p:sldId id="530" r:id="rId46"/>
    <p:sldId id="531" r:id="rId47"/>
    <p:sldId id="532" r:id="rId48"/>
    <p:sldId id="533" r:id="rId49"/>
    <p:sldId id="534" r:id="rId50"/>
    <p:sldId id="535" r:id="rId51"/>
    <p:sldId id="536" r:id="rId52"/>
    <p:sldId id="537" r:id="rId53"/>
    <p:sldId id="538" r:id="rId54"/>
    <p:sldId id="539" r:id="rId55"/>
    <p:sldId id="540" r:id="rId56"/>
    <p:sldId id="541" r:id="rId57"/>
    <p:sldId id="542" r:id="rId58"/>
    <p:sldId id="543" r:id="rId59"/>
    <p:sldId id="544" r:id="rId60"/>
    <p:sldId id="545" r:id="rId61"/>
    <p:sldId id="546" r:id="rId62"/>
    <p:sldId id="547" r:id="rId63"/>
    <p:sldId id="548" r:id="rId64"/>
    <p:sldId id="549" r:id="rId65"/>
    <p:sldId id="550" r:id="rId66"/>
    <p:sldId id="551" r:id="rId67"/>
    <p:sldId id="552" r:id="rId68"/>
    <p:sldId id="553" r:id="rId69"/>
    <p:sldId id="554" r:id="rId70"/>
    <p:sldId id="555" r:id="rId71"/>
    <p:sldId id="556" r:id="rId72"/>
    <p:sldId id="557" r:id="rId73"/>
    <p:sldId id="563" r:id="rId74"/>
    <p:sldId id="564" r:id="rId75"/>
    <p:sldId id="565" r:id="rId76"/>
    <p:sldId id="566" r:id="rId77"/>
    <p:sldId id="567" r:id="rId78"/>
    <p:sldId id="571" r:id="rId79"/>
    <p:sldId id="570" r:id="rId80"/>
    <p:sldId id="609" r:id="rId81"/>
  </p:sldIdLst>
  <p:sldSz cx="12192000" cy="6858000"/>
  <p:notesSz cx="6881813" cy="10002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00"/>
    <a:srgbClr val="FFFAEB"/>
    <a:srgbClr val="E2F0D9"/>
    <a:srgbClr val="5B9BD5"/>
    <a:srgbClr val="FFC000"/>
    <a:srgbClr val="FFF2CC"/>
    <a:srgbClr val="70AD47"/>
    <a:srgbClr val="DEEBF7"/>
    <a:srgbClr val="2E1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5" autoAdjust="0"/>
    <p:restoredTop sz="94660"/>
  </p:normalViewPr>
  <p:slideViewPr>
    <p:cSldViewPr snapToGrid="0" showGuides="1">
      <p:cViewPr varScale="1">
        <p:scale>
          <a:sx n="84" d="100"/>
          <a:sy n="84" d="100"/>
        </p:scale>
        <p:origin x="936" y="8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1879"/>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501879"/>
          </a:xfrm>
          <a:prstGeom prst="rect">
            <a:avLst/>
          </a:prstGeom>
        </p:spPr>
        <p:txBody>
          <a:bodyPr vert="horz" lIns="92172" tIns="46086" rIns="92172" bIns="46086" rtlCol="0"/>
          <a:lstStyle>
            <a:lvl1pPr algn="r">
              <a:defRPr sz="1200"/>
            </a:lvl1pPr>
          </a:lstStyle>
          <a:p>
            <a:fld id="{0BC14CC6-B05D-48F9-B6A1-52D283129A98}" type="datetimeFigureOut">
              <a:rPr lang="en-US" smtClean="0"/>
              <a:t>5/7/2025</a:t>
            </a:fld>
            <a:endParaRPr lang="en-US"/>
          </a:p>
        </p:txBody>
      </p:sp>
      <p:sp>
        <p:nvSpPr>
          <p:cNvPr id="4" name="Footer Placeholder 3"/>
          <p:cNvSpPr>
            <a:spLocks noGrp="1"/>
          </p:cNvSpPr>
          <p:nvPr>
            <p:ph type="ftr" sz="quarter" idx="2"/>
          </p:nvPr>
        </p:nvSpPr>
        <p:spPr>
          <a:xfrm>
            <a:off x="1" y="9500961"/>
            <a:ext cx="2982119" cy="501878"/>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2172" tIns="46086" rIns="92172" bIns="46086" rtlCol="0" anchor="b"/>
          <a:lstStyle>
            <a:lvl1pPr algn="r">
              <a:defRPr sz="1200"/>
            </a:lvl1pPr>
          </a:lstStyle>
          <a:p>
            <a:fld id="{B79F0F96-25D0-4E6B-B9C9-81B55ED09178}" type="slidenum">
              <a:rPr lang="en-US" smtClean="0"/>
              <a:t>‹#›</a:t>
            </a:fld>
            <a:endParaRPr lang="en-US"/>
          </a:p>
        </p:txBody>
      </p:sp>
    </p:spTree>
    <p:extLst>
      <p:ext uri="{BB962C8B-B14F-4D97-AF65-F5344CB8AC3E}">
        <p14:creationId xmlns:p14="http://schemas.microsoft.com/office/powerpoint/2010/main" val="2151471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582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36962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57553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06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74DEB-3C08-49D7-81BF-102C4B770661}" type="datetimeFigureOut">
              <a:rPr lang="pt-PT" smtClean="0"/>
              <a:t>07/05/2025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19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92274DEB-3C08-49D7-81BF-102C4B770661}" type="datetimeFigureOut">
              <a:rPr lang="pt-PT" smtClean="0"/>
              <a:t>07/05/2025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1614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92274DEB-3C08-49D7-81BF-102C4B770661}" type="datetimeFigureOut">
              <a:rPr lang="pt-PT" smtClean="0"/>
              <a:t>07/05/2025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6439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92274DEB-3C08-49D7-81BF-102C4B770661}" type="datetimeFigureOut">
              <a:rPr lang="pt-PT" smtClean="0"/>
              <a:t>07/05/2025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22350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4DEB-3C08-49D7-81BF-102C4B770661}" type="datetimeFigureOut">
              <a:rPr lang="pt-PT" smtClean="0"/>
              <a:t>07/05/2025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64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07/05/2025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846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07/05/2025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41344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4DEB-3C08-49D7-81BF-102C4B770661}" type="datetimeFigureOut">
              <a:rPr lang="pt-PT" smtClean="0"/>
              <a:t>07/05/2025</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643D-DCB1-41D2-A637-7DCED89DBA2C}" type="slidenum">
              <a:rPr lang="pt-PT" smtClean="0"/>
              <a:t>‹#›</a:t>
            </a:fld>
            <a:endParaRPr lang="pt-PT"/>
          </a:p>
        </p:txBody>
      </p:sp>
    </p:spTree>
    <p:extLst>
      <p:ext uri="{BB962C8B-B14F-4D97-AF65-F5344CB8AC3E}">
        <p14:creationId xmlns:p14="http://schemas.microsoft.com/office/powerpoint/2010/main" val="175874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Multiple Objective Linear Programming</a:t>
            </a:r>
            <a:br>
              <a:rPr lang="en-US" dirty="0" smtClean="0"/>
            </a:br>
            <a:r>
              <a:rPr lang="en-US" sz="3600" dirty="0" smtClean="0"/>
              <a:t>Decision Analysis and Optimization</a:t>
            </a:r>
            <a:endParaRPr lang="pt-PT" sz="3600" dirty="0"/>
          </a:p>
        </p:txBody>
      </p:sp>
      <p:sp>
        <p:nvSpPr>
          <p:cNvPr id="3" name="Subtitle 2"/>
          <p:cNvSpPr>
            <a:spLocks noGrp="1"/>
          </p:cNvSpPr>
          <p:nvPr>
            <p:ph type="subTitle" idx="1"/>
          </p:nvPr>
        </p:nvSpPr>
        <p:spPr/>
        <p:txBody>
          <a:bodyPr/>
          <a:lstStyle/>
          <a:p>
            <a:endParaRPr lang="pt-PT" dirty="0" smtClean="0"/>
          </a:p>
          <a:p>
            <a:r>
              <a:rPr lang="pt-PT" dirty="0" smtClean="0"/>
              <a:t>Susana Barreiro</a:t>
            </a:r>
          </a:p>
          <a:p>
            <a:r>
              <a:rPr lang="pt-PT" sz="1800" dirty="0" smtClean="0"/>
              <a:t>8 </a:t>
            </a:r>
            <a:r>
              <a:rPr lang="pt-PT" sz="1800" dirty="0" err="1" smtClean="0"/>
              <a:t>May</a:t>
            </a:r>
            <a:r>
              <a:rPr lang="pt-PT" sz="1800" dirty="0" smtClean="0"/>
              <a:t> 2024</a:t>
            </a:r>
            <a:endParaRPr lang="pt-PT" sz="1800" dirty="0"/>
          </a:p>
        </p:txBody>
      </p:sp>
      <p:cxnSp>
        <p:nvCxnSpPr>
          <p:cNvPr id="4" name="Straight Connector 3"/>
          <p:cNvCxnSpPr/>
          <p:nvPr/>
        </p:nvCxnSpPr>
        <p:spPr>
          <a:xfrm flipV="1">
            <a:off x="1641764" y="3563112"/>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0963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889074" y="1248472"/>
            <a:ext cx="5866153" cy="4769469"/>
          </a:xfrm>
          <a:prstGeom prst="rect">
            <a:avLst/>
          </a:prstGeom>
        </p:spPr>
      </p:pic>
      <p:sp>
        <p:nvSpPr>
          <p:cNvPr id="8" name="Content Placeholder 5"/>
          <p:cNvSpPr>
            <a:spLocks noGrp="1"/>
          </p:cNvSpPr>
          <p:nvPr>
            <p:ph sz="quarter" idx="4"/>
          </p:nvPr>
        </p:nvSpPr>
        <p:spPr>
          <a:xfrm>
            <a:off x="253362" y="1648239"/>
            <a:ext cx="5183188" cy="4838212"/>
          </a:xfrm>
        </p:spPr>
        <p:txBody>
          <a:bodyPr>
            <a:normAutofit fontScale="92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a:p>
          <a:p>
            <a:r>
              <a:rPr lang="en-US" sz="2200" dirty="0" smtClean="0"/>
              <a:t>we 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pPr marL="0" indent="0">
              <a:buNone/>
            </a:pPr>
            <a:endParaRPr lang="en-US" sz="800" dirty="0" smtClean="0"/>
          </a:p>
          <a:p>
            <a:pPr marL="0" indent="0" algn="ctr">
              <a:buNone/>
            </a:pPr>
            <a:r>
              <a:rPr lang="en-US" sz="2200" b="1" i="1" dirty="0" smtClean="0">
                <a:solidFill>
                  <a:schemeClr val="accent4">
                    <a:lumMod val="75000"/>
                  </a:schemeClr>
                </a:solidFill>
              </a:rPr>
              <a:t>Brings us to the discussion of decision making </a:t>
            </a:r>
            <a:endParaRPr lang="en-US" sz="2200" b="1" i="1" dirty="0">
              <a:solidFill>
                <a:schemeClr val="accent4">
                  <a:lumMod val="75000"/>
                </a:schemeClr>
              </a:solidFill>
            </a:endParaRPr>
          </a:p>
        </p:txBody>
      </p:sp>
      <p:pic>
        <p:nvPicPr>
          <p:cNvPr id="9" name="Picture 8"/>
          <p:cNvPicPr>
            <a:picLocks noChangeAspect="1"/>
          </p:cNvPicPr>
          <p:nvPr/>
        </p:nvPicPr>
        <p:blipFill rotWithShape="1">
          <a:blip r:embed="rId3"/>
          <a:srcRect t="3931"/>
          <a:stretch/>
        </p:blipFill>
        <p:spPr>
          <a:xfrm>
            <a:off x="771242" y="2586677"/>
            <a:ext cx="3918915" cy="2300746"/>
          </a:xfrm>
          <a:prstGeom prst="rect">
            <a:avLst/>
          </a:prstGeom>
        </p:spPr>
      </p:pic>
      <p:sp>
        <p:nvSpPr>
          <p:cNvPr id="10" name="Rectangle 9"/>
          <p:cNvSpPr/>
          <p:nvPr/>
        </p:nvSpPr>
        <p:spPr>
          <a:xfrm>
            <a:off x="3791823" y="3330429"/>
            <a:ext cx="410373" cy="19294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70371" y="4370664"/>
            <a:ext cx="385893" cy="19294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857858" y="2284183"/>
            <a:ext cx="180000" cy="180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968595" y="3629050"/>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17" name="Rounded Rectangle 1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92554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4838212"/>
          </a:xfrm>
        </p:spPr>
        <p:txBody>
          <a:bodyPr>
            <a:normAutofit fontScale="92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a:p>
          <a:p>
            <a:r>
              <a:rPr lang="en-US" sz="2200" dirty="0" smtClean="0"/>
              <a:t>we 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pPr marL="0" indent="0">
              <a:buNone/>
            </a:pPr>
            <a:endParaRPr lang="en-US" sz="800" dirty="0" smtClean="0"/>
          </a:p>
          <a:p>
            <a:pPr marL="0" indent="0" algn="ctr">
              <a:buNone/>
            </a:pPr>
            <a:r>
              <a:rPr lang="en-US" sz="2200" b="1" i="1" dirty="0" smtClean="0">
                <a:solidFill>
                  <a:schemeClr val="accent4">
                    <a:lumMod val="75000"/>
                  </a:schemeClr>
                </a:solidFill>
              </a:rPr>
              <a:t>Brings us to the discussion of decision making </a:t>
            </a:r>
            <a:endParaRPr lang="en-US" sz="2200" b="1" i="1" dirty="0">
              <a:solidFill>
                <a:schemeClr val="accent4">
                  <a:lumMod val="75000"/>
                </a:schemeClr>
              </a:solidFill>
            </a:endParaRPr>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pic>
        <p:nvPicPr>
          <p:cNvPr id="14" name="Picture 13"/>
          <p:cNvPicPr>
            <a:picLocks noChangeAspect="1"/>
          </p:cNvPicPr>
          <p:nvPr/>
        </p:nvPicPr>
        <p:blipFill rotWithShape="1">
          <a:blip r:embed="rId3"/>
          <a:srcRect t="3931"/>
          <a:stretch/>
        </p:blipFill>
        <p:spPr>
          <a:xfrm>
            <a:off x="1408806" y="3131962"/>
            <a:ext cx="3918915" cy="2300746"/>
          </a:xfrm>
          <a:prstGeom prst="rect">
            <a:avLst/>
          </a:prstGeom>
        </p:spPr>
      </p:pic>
      <p:sp>
        <p:nvSpPr>
          <p:cNvPr id="2" name="Oval 1"/>
          <p:cNvSpPr/>
          <p:nvPr/>
        </p:nvSpPr>
        <p:spPr>
          <a:xfrm>
            <a:off x="7938150" y="2816352"/>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8217" y="3831336"/>
            <a:ext cx="3111544" cy="264464"/>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28217" y="4869170"/>
            <a:ext cx="3111544" cy="2644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705734" y="551078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139979" y="73347"/>
            <a:ext cx="1792982" cy="1732752"/>
          </a:xfrm>
          <a:prstGeom prst="rect">
            <a:avLst/>
          </a:prstGeom>
        </p:spPr>
      </p:pic>
      <p:sp>
        <p:nvSpPr>
          <p:cNvPr id="23" name="Oval 22"/>
          <p:cNvSpPr/>
          <p:nvPr/>
        </p:nvSpPr>
        <p:spPr>
          <a:xfrm>
            <a:off x="10434989" y="639941"/>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589380" y="141798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52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a:t>
            </a:r>
            <a:r>
              <a:rPr lang="en-US" dirty="0" smtClean="0"/>
              <a:t>Linear problems </a:t>
            </a:r>
            <a:endParaRPr lang="en-US" dirty="0"/>
          </a:p>
        </p:txBody>
      </p:sp>
      <p:sp>
        <p:nvSpPr>
          <p:cNvPr id="3" name="Content Placeholder 2"/>
          <p:cNvSpPr>
            <a:spLocks noGrp="1"/>
          </p:cNvSpPr>
          <p:nvPr>
            <p:ph idx="1"/>
          </p:nvPr>
        </p:nvSpPr>
        <p:spPr/>
        <p:txBody>
          <a:bodyPr>
            <a:normAutofit/>
          </a:bodyPr>
          <a:lstStyle/>
          <a:p>
            <a:r>
              <a:rPr lang="en-US" dirty="0" smtClean="0"/>
              <a:t>In many situations </a:t>
            </a:r>
            <a:r>
              <a:rPr lang="en-US" b="1" dirty="0" smtClean="0">
                <a:solidFill>
                  <a:schemeClr val="accent6"/>
                </a:solidFill>
              </a:rPr>
              <a:t>more than one objective </a:t>
            </a:r>
            <a:r>
              <a:rPr lang="en-US" dirty="0" smtClean="0"/>
              <a:t>is generally important </a:t>
            </a:r>
          </a:p>
          <a:p>
            <a:endParaRPr lang="en-US" sz="800" dirty="0" smtClean="0"/>
          </a:p>
          <a:p>
            <a:r>
              <a:rPr lang="en-US" dirty="0" smtClean="0"/>
              <a:t>Multi-objective </a:t>
            </a:r>
            <a:r>
              <a:rPr lang="en-US" dirty="0"/>
              <a:t>programming deals </a:t>
            </a:r>
            <a:r>
              <a:rPr lang="en-US" dirty="0" smtClean="0"/>
              <a:t>with:</a:t>
            </a:r>
          </a:p>
          <a:p>
            <a:endParaRPr lang="en-US" sz="800" dirty="0" smtClean="0"/>
          </a:p>
          <a:p>
            <a:pPr lvl="1">
              <a:buFont typeface="Wingdings" panose="05000000000000000000" pitchFamily="2" charset="2"/>
              <a:buChar char="§"/>
            </a:pPr>
            <a:r>
              <a:rPr lang="en-US" sz="2200" dirty="0" smtClean="0"/>
              <a:t>optimization </a:t>
            </a:r>
            <a:r>
              <a:rPr lang="en-US" sz="2200" dirty="0"/>
              <a:t>problems with </a:t>
            </a:r>
            <a:r>
              <a:rPr lang="en-US" sz="2200" b="1" dirty="0">
                <a:solidFill>
                  <a:schemeClr val="accent6"/>
                </a:solidFill>
              </a:rPr>
              <a:t>2 or more </a:t>
            </a:r>
            <a:r>
              <a:rPr lang="en-US" sz="2200" b="1" dirty="0" smtClean="0">
                <a:solidFill>
                  <a:schemeClr val="accent6"/>
                </a:solidFill>
              </a:rPr>
              <a:t>objectives </a:t>
            </a:r>
          </a:p>
          <a:p>
            <a:pPr lvl="1">
              <a:buFont typeface="Wingdings" panose="05000000000000000000" pitchFamily="2" charset="2"/>
              <a:buChar char="§"/>
            </a:pPr>
            <a:r>
              <a:rPr lang="en-US" sz="2200" dirty="0" smtClean="0"/>
              <a:t>problem formulation </a:t>
            </a:r>
            <a:r>
              <a:rPr lang="en-US" sz="2200" dirty="0"/>
              <a:t>differs </a:t>
            </a:r>
            <a:r>
              <a:rPr lang="en-US" sz="2200" dirty="0" smtClean="0"/>
              <a:t>in </a:t>
            </a:r>
            <a:r>
              <a:rPr lang="en-US" sz="2200" dirty="0"/>
              <a:t>the </a:t>
            </a:r>
            <a:r>
              <a:rPr lang="en-US" sz="2200" b="1" dirty="0">
                <a:solidFill>
                  <a:schemeClr val="accent6"/>
                </a:solidFill>
              </a:rPr>
              <a:t>expression of </a:t>
            </a:r>
            <a:r>
              <a:rPr lang="en-US" sz="2200" b="1" dirty="0" smtClean="0">
                <a:solidFill>
                  <a:schemeClr val="accent6"/>
                </a:solidFill>
              </a:rPr>
              <a:t>the </a:t>
            </a:r>
            <a:r>
              <a:rPr lang="en-US" sz="2200" b="1" dirty="0">
                <a:solidFill>
                  <a:schemeClr val="accent6"/>
                </a:solidFill>
              </a:rPr>
              <a:t>objective </a:t>
            </a:r>
            <a:r>
              <a:rPr lang="en-US" sz="2200" b="1" dirty="0" smtClean="0">
                <a:solidFill>
                  <a:schemeClr val="accent6"/>
                </a:solidFill>
              </a:rPr>
              <a:t>function(s)</a:t>
            </a:r>
            <a:endParaRPr lang="en-US" sz="2200" b="1" dirty="0">
              <a:solidFill>
                <a:schemeClr val="accent6"/>
              </a:solidFill>
            </a:endParaRPr>
          </a:p>
          <a:p>
            <a:pPr lvl="1">
              <a:buFont typeface="Wingdings" panose="05000000000000000000" pitchFamily="2" charset="2"/>
              <a:buChar char="§"/>
            </a:pPr>
            <a:r>
              <a:rPr lang="en-US" sz="2200" dirty="0" smtClean="0"/>
              <a:t>the </a:t>
            </a:r>
            <a:r>
              <a:rPr lang="en-US" sz="2200" b="1" dirty="0" smtClean="0">
                <a:solidFill>
                  <a:schemeClr val="accent6"/>
                </a:solidFill>
              </a:rPr>
              <a:t>evaluation of solutions is significantly different</a:t>
            </a:r>
            <a:r>
              <a:rPr lang="en-US" sz="2200" dirty="0" smtClean="0"/>
              <a:t>: instead of seeking an optimal or best overall solution, the goal is to quantify the degree of conflict (trade-off) </a:t>
            </a:r>
          </a:p>
          <a:p>
            <a:pPr lvl="1">
              <a:buFont typeface="Wingdings" panose="05000000000000000000" pitchFamily="2" charset="2"/>
              <a:buChar char="§"/>
            </a:pPr>
            <a:endParaRPr lang="en-US" sz="800" dirty="0" smtClean="0"/>
          </a:p>
          <a:p>
            <a:r>
              <a:rPr lang="en-US" sz="2400" dirty="0" smtClean="0"/>
              <a:t>Several optimization techniques have been developed to capture explicitly the trade-offs that may exist between conflicting, and possibly </a:t>
            </a:r>
            <a:r>
              <a:rPr lang="en-US" sz="2400" dirty="0" err="1" smtClean="0"/>
              <a:t>noncommensurate</a:t>
            </a:r>
            <a:r>
              <a:rPr lang="en-US" sz="2400" dirty="0" smtClean="0"/>
              <a:t>, objectives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35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349727"/>
            <a:ext cx="10515600" cy="43187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b="0" dirty="0" smtClean="0"/>
              <a:t>For conflicting objectives the </a:t>
            </a:r>
            <a:r>
              <a:rPr lang="en-US" b="0" u="sng" dirty="0" smtClean="0"/>
              <a:t>optimality concept may be inappropriate</a:t>
            </a:r>
          </a:p>
          <a:p>
            <a:pPr algn="ctr">
              <a:spcBef>
                <a:spcPts val="0"/>
              </a:spcBef>
            </a:pPr>
            <a:endParaRPr lang="en-US" u="sng" dirty="0"/>
          </a:p>
          <a:p>
            <a:pPr>
              <a:spcBef>
                <a:spcPts val="0"/>
              </a:spcBef>
            </a:pPr>
            <a:r>
              <a:rPr lang="en-US" dirty="0" smtClean="0"/>
              <a:t>So, what does optimal mean in this case?</a:t>
            </a:r>
          </a:p>
          <a:p>
            <a:pPr algn="ctr">
              <a:spcBef>
                <a:spcPts val="0"/>
              </a:spcBef>
            </a:pPr>
            <a:endParaRPr lang="en-US" sz="800" b="0" u="sng" dirty="0"/>
          </a:p>
          <a:p>
            <a:r>
              <a:rPr lang="en-US" b="0" dirty="0" smtClean="0"/>
              <a:t> A new concept that can measure solutions against </a:t>
            </a:r>
            <a:r>
              <a:rPr lang="en-US" dirty="0" smtClean="0"/>
              <a:t>multiple</a:t>
            </a:r>
            <a:r>
              <a:rPr lang="en-US" b="0" dirty="0" smtClean="0"/>
              <a:t>, </a:t>
            </a:r>
            <a:r>
              <a:rPr lang="en-US" dirty="0" smtClean="0"/>
              <a:t>conflicting</a:t>
            </a:r>
            <a:r>
              <a:rPr lang="en-US" b="0" dirty="0" smtClean="0"/>
              <a:t> and even </a:t>
            </a:r>
            <a:r>
              <a:rPr lang="en-US" dirty="0" err="1" smtClean="0"/>
              <a:t>noncommensurate</a:t>
            </a:r>
            <a:r>
              <a:rPr lang="en-US" dirty="0" smtClean="0"/>
              <a:t> objectives </a:t>
            </a:r>
            <a:r>
              <a:rPr lang="en-US" b="0" dirty="0" smtClean="0"/>
              <a:t>is required:  </a:t>
            </a:r>
            <a:r>
              <a:rPr lang="en-US" dirty="0" smtClean="0">
                <a:solidFill>
                  <a:srgbClr val="0070C0"/>
                </a:solidFill>
              </a:rPr>
              <a:t>the non-inferiority concept</a:t>
            </a:r>
          </a:p>
          <a:p>
            <a:pPr algn="ctr"/>
            <a:endParaRPr lang="en-US" sz="800" dirty="0">
              <a:solidFill>
                <a:srgbClr val="0070C0"/>
              </a:solidFill>
            </a:endParaRPr>
          </a:p>
          <a:p>
            <a:r>
              <a:rPr lang="en-US" sz="2000" i="1" dirty="0">
                <a:solidFill>
                  <a:srgbClr val="0070C0"/>
                </a:solidFill>
              </a:rPr>
              <a:t>Dominance</a:t>
            </a:r>
            <a:r>
              <a:rPr lang="en-US" sz="2000" b="0" i="1" dirty="0">
                <a:solidFill>
                  <a:schemeClr val="bg2">
                    <a:lumMod val="50000"/>
                  </a:schemeClr>
                </a:solidFill>
              </a:rPr>
              <a:t> (mathematical programmers),</a:t>
            </a:r>
            <a:r>
              <a:rPr lang="en-US" sz="2000" b="0" i="1" dirty="0">
                <a:solidFill>
                  <a:srgbClr val="0070C0"/>
                </a:solidFill>
              </a:rPr>
              <a:t> </a:t>
            </a:r>
            <a:r>
              <a:rPr lang="en-US" sz="2000" i="1" dirty="0">
                <a:solidFill>
                  <a:srgbClr val="0070C0"/>
                </a:solidFill>
              </a:rPr>
              <a:t>Efficiency</a:t>
            </a:r>
            <a:r>
              <a:rPr lang="en-US" sz="2000" b="0" i="1" dirty="0">
                <a:solidFill>
                  <a:srgbClr val="0070C0"/>
                </a:solidFill>
              </a:rPr>
              <a:t> </a:t>
            </a:r>
            <a:r>
              <a:rPr lang="en-US" sz="2000" b="0" i="1" dirty="0">
                <a:solidFill>
                  <a:schemeClr val="bg2">
                    <a:lumMod val="50000"/>
                  </a:schemeClr>
                </a:solidFill>
              </a:rPr>
              <a:t>(statisticians and economists)</a:t>
            </a:r>
          </a:p>
          <a:p>
            <a:r>
              <a:rPr lang="en-US" sz="2000" i="1" dirty="0">
                <a:solidFill>
                  <a:srgbClr val="0070C0"/>
                </a:solidFill>
              </a:rPr>
              <a:t>Pareto optimality </a:t>
            </a:r>
            <a:r>
              <a:rPr lang="en-US" sz="2000" b="0" i="1" dirty="0">
                <a:solidFill>
                  <a:schemeClr val="bg2">
                    <a:lumMod val="50000"/>
                  </a:schemeClr>
                </a:solidFill>
              </a:rPr>
              <a:t>(welfare economists</a:t>
            </a:r>
            <a:r>
              <a:rPr lang="en-US" sz="2000" b="0" i="1" dirty="0" smtClean="0">
                <a:solidFill>
                  <a:schemeClr val="bg2">
                    <a:lumMod val="50000"/>
                  </a:schemeClr>
                </a:solidFill>
              </a:rPr>
              <a:t>)</a:t>
            </a:r>
          </a:p>
          <a:p>
            <a:pPr algn="ctr"/>
            <a:endParaRPr lang="en-US" sz="800" b="0" i="1" dirty="0">
              <a:solidFill>
                <a:schemeClr val="bg2">
                  <a:lumMod val="75000"/>
                </a:schemeClr>
              </a:solidFill>
            </a:endParaRPr>
          </a:p>
          <a:p>
            <a:pPr algn="ctr"/>
            <a:r>
              <a:rPr lang="en-US" i="1" dirty="0" smtClean="0">
                <a:solidFill>
                  <a:schemeClr val="bg2">
                    <a:lumMod val="50000"/>
                  </a:schemeClr>
                </a:solidFill>
              </a:rPr>
              <a:t>A</a:t>
            </a:r>
            <a:r>
              <a:rPr lang="en-US" i="1" dirty="0" smtClean="0">
                <a:solidFill>
                  <a:schemeClr val="bg2">
                    <a:lumMod val="75000"/>
                  </a:schemeClr>
                </a:solidFill>
              </a:rPr>
              <a:t> </a:t>
            </a:r>
            <a:r>
              <a:rPr lang="en-US" i="1" dirty="0" smtClean="0">
                <a:solidFill>
                  <a:schemeClr val="accent1"/>
                </a:solidFill>
              </a:rPr>
              <a:t>solution is non-inferior </a:t>
            </a:r>
            <a:r>
              <a:rPr lang="en-US" i="1" dirty="0" smtClean="0">
                <a:solidFill>
                  <a:schemeClr val="bg2">
                    <a:lumMod val="50000"/>
                  </a:schemeClr>
                </a:solidFill>
              </a:rPr>
              <a:t>if there exists no other feasible solution with better performance with respect to any objective without having worse performance for at least one other objective</a:t>
            </a:r>
          </a:p>
          <a:p>
            <a:pPr algn="ctr"/>
            <a:endParaRPr lang="en-US" sz="800" b="0" i="1" dirty="0" smtClean="0">
              <a:solidFill>
                <a:schemeClr val="bg2">
                  <a:lumMod val="50000"/>
                </a:schemeClr>
              </a:solidFill>
            </a:endParaRPr>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68817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 </a:t>
            </a:r>
            <a:r>
              <a:rPr lang="en-US" sz="2000" i="1" dirty="0" smtClean="0">
                <a:solidFill>
                  <a:schemeClr val="tx1">
                    <a:lumMod val="50000"/>
                    <a:lumOff val="50000"/>
                  </a:schemeClr>
                </a:solidFill>
              </a:rPr>
              <a:t>( </a:t>
            </a:r>
            <a:r>
              <a:rPr lang="en-US" sz="2000" i="1" dirty="0" smtClean="0">
                <a:solidFill>
                  <a:schemeClr val="accent2"/>
                </a:solidFill>
              </a:rPr>
              <a:t>max Z</a:t>
            </a:r>
            <a:r>
              <a:rPr lang="en-US" sz="2000" i="1" baseline="-25000" dirty="0" smtClean="0">
                <a:solidFill>
                  <a:schemeClr val="accent2"/>
                </a:solidFill>
              </a:rPr>
              <a:t>1 </a:t>
            </a:r>
            <a:r>
              <a:rPr lang="en-US" sz="2000" i="1" dirty="0" smtClean="0">
                <a:solidFill>
                  <a:schemeClr val="tx1">
                    <a:lumMod val="50000"/>
                    <a:lumOff val="50000"/>
                  </a:schemeClr>
                </a:solidFill>
              </a:rPr>
              <a:t>; </a:t>
            </a:r>
            <a:r>
              <a:rPr lang="en-US" sz="2000" i="1" dirty="0" smtClean="0">
                <a:solidFill>
                  <a:srgbClr val="00CC99"/>
                </a:solidFill>
              </a:rPr>
              <a:t>max Z</a:t>
            </a:r>
            <a:r>
              <a:rPr lang="en-US" sz="2000" i="1" baseline="-25000" dirty="0" smtClean="0">
                <a:solidFill>
                  <a:srgbClr val="00CC99"/>
                </a:solidFill>
              </a:rPr>
              <a:t>2 </a:t>
            </a:r>
            <a:r>
              <a:rPr lang="en-US" sz="2000" i="1" dirty="0" smtClean="0">
                <a:solidFill>
                  <a:schemeClr val="tx1">
                    <a:lumMod val="50000"/>
                    <a:lumOff val="50000"/>
                  </a:schemeClr>
                </a:solidFill>
              </a:rPr>
              <a:t>)</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6" name="Group 5"/>
          <p:cNvGrpSpPr/>
          <p:nvPr/>
        </p:nvGrpSpPr>
        <p:grpSpPr>
          <a:xfrm>
            <a:off x="1384610" y="1842510"/>
            <a:ext cx="10104102" cy="4997258"/>
            <a:chOff x="1384610" y="1842510"/>
            <a:chExt cx="10104102" cy="4997258"/>
          </a:xfrm>
        </p:grpSpPr>
        <p:pic>
          <p:nvPicPr>
            <p:cNvPr id="23" name="Picture 22"/>
            <p:cNvPicPr>
              <a:picLocks noChangeAspect="1"/>
            </p:cNvPicPr>
            <p:nvPr/>
          </p:nvPicPr>
          <p:blipFill rotWithShape="1">
            <a:blip r:embed="rId2"/>
            <a:srcRect t="3931"/>
            <a:stretch/>
          </p:blipFill>
          <p:spPr>
            <a:xfrm>
              <a:off x="1384610" y="4539022"/>
              <a:ext cx="3918915" cy="2300746"/>
            </a:xfrm>
            <a:prstGeom prst="rect">
              <a:avLst/>
            </a:prstGeom>
          </p:spPr>
        </p:pic>
        <p:pic>
          <p:nvPicPr>
            <p:cNvPr id="26" name="Picture 25"/>
            <p:cNvPicPr>
              <a:picLocks noChangeAspect="1"/>
            </p:cNvPicPr>
            <p:nvPr/>
          </p:nvPicPr>
          <p:blipFill rotWithShape="1">
            <a:blip r:embed="rId3"/>
            <a:srcRect r="49367"/>
            <a:stretch/>
          </p:blipFill>
          <p:spPr>
            <a:xfrm>
              <a:off x="6773605" y="1842510"/>
              <a:ext cx="4715107" cy="4556303"/>
            </a:xfrm>
            <a:prstGeom prst="rect">
              <a:avLst/>
            </a:prstGeom>
          </p:spPr>
        </p:pic>
      </p:grpSp>
    </p:spTree>
    <p:extLst>
      <p:ext uri="{BB962C8B-B14F-4D97-AF65-F5344CB8AC3E}">
        <p14:creationId xmlns:p14="http://schemas.microsoft.com/office/powerpoint/2010/main" val="146907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endParaRPr lang="en-US" sz="800" dirty="0" smtClean="0"/>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
        <p:nvSpPr>
          <p:cNvPr id="5" name="Rectangle 4"/>
          <p:cNvSpPr/>
          <p:nvPr/>
        </p:nvSpPr>
        <p:spPr>
          <a:xfrm>
            <a:off x="2826703" y="2803389"/>
            <a:ext cx="2040943" cy="400110"/>
          </a:xfrm>
          <a:prstGeom prst="rect">
            <a:avLst/>
          </a:prstGeom>
        </p:spPr>
        <p:txBody>
          <a:bodyPr wrap="none">
            <a:spAutoFit/>
          </a:bodyPr>
          <a:lstStyle/>
          <a:p>
            <a:r>
              <a:rPr lang="en-US" i="1" dirty="0" smtClean="0">
                <a:solidFill>
                  <a:schemeClr val="tx1">
                    <a:lumMod val="50000"/>
                    <a:lumOff val="50000"/>
                  </a:schemeClr>
                </a:solidFill>
              </a:rPr>
              <a:t>( </a:t>
            </a:r>
            <a:r>
              <a:rPr lang="en-US" sz="2000" i="1" dirty="0" smtClean="0">
                <a:solidFill>
                  <a:schemeClr val="accent2"/>
                </a:solidFill>
              </a:rPr>
              <a:t>max Z</a:t>
            </a:r>
            <a:r>
              <a:rPr lang="en-US" sz="2000" i="1" baseline="-25000" dirty="0" smtClean="0">
                <a:solidFill>
                  <a:schemeClr val="accent2"/>
                </a:solidFill>
              </a:rPr>
              <a:t>1</a:t>
            </a:r>
            <a:r>
              <a:rPr lang="en-US" sz="2000" i="1" dirty="0" smtClean="0">
                <a:solidFill>
                  <a:schemeClr val="accent2"/>
                </a:solidFill>
              </a:rPr>
              <a:t> </a:t>
            </a:r>
            <a:r>
              <a:rPr lang="en-US" sz="2000" i="1" dirty="0" smtClean="0">
                <a:solidFill>
                  <a:schemeClr val="tx1">
                    <a:lumMod val="50000"/>
                    <a:lumOff val="50000"/>
                  </a:schemeClr>
                </a:solidFill>
              </a:rPr>
              <a:t>; </a:t>
            </a:r>
            <a:r>
              <a:rPr lang="en-US" sz="2000" i="1" dirty="0">
                <a:solidFill>
                  <a:srgbClr val="00CC99"/>
                </a:solidFill>
              </a:rPr>
              <a:t>max </a:t>
            </a:r>
            <a:r>
              <a:rPr lang="en-US" sz="2000" i="1" dirty="0" smtClean="0">
                <a:solidFill>
                  <a:srgbClr val="00CC99"/>
                </a:solidFill>
              </a:rPr>
              <a:t>Z</a:t>
            </a:r>
            <a:r>
              <a:rPr lang="en-US" sz="2000" i="1" baseline="-25000" dirty="0" smtClean="0">
                <a:solidFill>
                  <a:srgbClr val="00CC99"/>
                </a:solidFill>
              </a:rPr>
              <a:t>2</a:t>
            </a:r>
            <a:r>
              <a:rPr lang="en-US" sz="2000" i="1" dirty="0" smtClean="0">
                <a:solidFill>
                  <a:srgbClr val="00CC99"/>
                </a:solidFill>
              </a:rPr>
              <a:t> </a:t>
            </a:r>
            <a:r>
              <a:rPr lang="en-US" i="1" dirty="0" smtClean="0">
                <a:solidFill>
                  <a:schemeClr val="tx1">
                    <a:lumMod val="50000"/>
                    <a:lumOff val="50000"/>
                  </a:schemeClr>
                </a:solidFill>
              </a:rPr>
              <a:t>)</a:t>
            </a:r>
            <a:endParaRPr lang="en-US" dirty="0"/>
          </a:p>
        </p:txBody>
      </p:sp>
      <p:sp>
        <p:nvSpPr>
          <p:cNvPr id="25" name="Oval 24"/>
          <p:cNvSpPr/>
          <p:nvPr/>
        </p:nvSpPr>
        <p:spPr>
          <a:xfrm>
            <a:off x="7938150" y="2816352"/>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05734" y="551078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70267"/>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64222" y="2305867"/>
            <a:ext cx="5183188" cy="3868877"/>
          </a:xfrm>
        </p:spPr>
        <p:txBody>
          <a:bodyPr>
            <a:normAutofit/>
          </a:bodyPr>
          <a:lstStyle/>
          <a:p>
            <a:r>
              <a:rPr lang="en-US" sz="2200" dirty="0" smtClean="0"/>
              <a:t>Classical approaches for generating the Pareto Front</a:t>
            </a:r>
          </a:p>
          <a:p>
            <a:endParaRPr lang="en-US" sz="800" dirty="0" smtClean="0"/>
          </a:p>
          <a:p>
            <a:pPr marL="457200" lvl="1" indent="0">
              <a:buNone/>
            </a:pPr>
            <a:r>
              <a:rPr lang="en-US" sz="2000" dirty="0" smtClean="0"/>
              <a:t>Convert to single objective problem, which delivers one efficient point in the Pareto front (</a:t>
            </a:r>
            <a:r>
              <a:rPr lang="en-US" sz="2000" dirty="0" smtClean="0">
                <a:solidFill>
                  <a:srgbClr val="C00000"/>
                </a:solidFill>
              </a:rPr>
              <a:t>one optimal solution</a:t>
            </a:r>
            <a:r>
              <a:rPr lang="en-US" sz="2000" dirty="0" smtClean="0"/>
              <a:t>) </a:t>
            </a:r>
          </a:p>
          <a:p>
            <a:pPr marL="457200" lvl="1" indent="0">
              <a:buNone/>
            </a:pPr>
            <a:endParaRPr lang="en-US" sz="800" dirty="0" smtClean="0"/>
          </a:p>
          <a:p>
            <a:pPr marL="457200" lvl="1" indent="0">
              <a:buNone/>
            </a:pPr>
            <a:r>
              <a:rPr lang="en-US" sz="2000" dirty="0" smtClean="0"/>
              <a:t>run it several times</a:t>
            </a:r>
          </a:p>
          <a:p>
            <a:endParaRPr lang="en-US" sz="800" dirty="0" smtClean="0"/>
          </a:p>
          <a:p>
            <a:pPr marL="0" indent="0">
              <a:buNone/>
            </a:pPr>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Oval 25"/>
            <p:cNvSpPr/>
            <p:nvPr/>
          </p:nvSpPr>
          <p:spPr>
            <a:xfrm>
              <a:off x="9919848" y="3273895"/>
              <a:ext cx="149290" cy="1693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7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D</a:t>
            </a:r>
            <a:r>
              <a:rPr lang="en-US" sz="3600" dirty="0" smtClean="0"/>
              <a:t>ecision </a:t>
            </a:r>
            <a:r>
              <a:rPr lang="en-US" sz="3600" dirty="0"/>
              <a:t>making </a:t>
            </a:r>
            <a:r>
              <a:rPr lang="en-US" sz="3600" dirty="0" smtClean="0"/>
              <a:t>and </a:t>
            </a:r>
            <a:r>
              <a:rPr lang="en-US" sz="3600" dirty="0"/>
              <a:t>multiple objectives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6242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694047"/>
          </a:xfrm>
        </p:spPr>
        <p:txBody>
          <a:bodyPr>
            <a:normAutofit fontScale="77500" lnSpcReduction="20000"/>
          </a:bodyPr>
          <a:lstStyle/>
          <a:p>
            <a:r>
              <a:rPr lang="en-US" b="1" dirty="0">
                <a:solidFill>
                  <a:schemeClr val="accent6"/>
                </a:solidFill>
              </a:rPr>
              <a:t>Decision </a:t>
            </a:r>
            <a:r>
              <a:rPr lang="en-US" b="1" dirty="0" smtClean="0">
                <a:solidFill>
                  <a:schemeClr val="accent6"/>
                </a:solidFill>
              </a:rPr>
              <a:t>Making</a:t>
            </a:r>
          </a:p>
          <a:p>
            <a:endParaRPr lang="en-US" sz="1000" b="1" dirty="0" smtClean="0">
              <a:solidFill>
                <a:schemeClr val="accent6"/>
              </a:solidFill>
            </a:endParaRPr>
          </a:p>
          <a:p>
            <a:pPr marL="0" indent="0">
              <a:buNone/>
            </a:pPr>
            <a:r>
              <a:rPr lang="en-US" dirty="0" smtClean="0"/>
              <a:t>Takes </a:t>
            </a:r>
            <a:r>
              <a:rPr lang="en-US" dirty="0"/>
              <a:t>place </a:t>
            </a:r>
            <a:r>
              <a:rPr lang="en-US" dirty="0" smtClean="0"/>
              <a:t>under multiple criteria. All </a:t>
            </a:r>
            <a:r>
              <a:rPr lang="en-US" dirty="0"/>
              <a:t>the rest </a:t>
            </a:r>
            <a:r>
              <a:rPr lang="en-US" dirty="0" smtClean="0"/>
              <a:t>is: </a:t>
            </a:r>
            <a:r>
              <a:rPr lang="en-US" dirty="0" smtClean="0">
                <a:solidFill>
                  <a:srgbClr val="0070C0"/>
                </a:solidFill>
              </a:rPr>
              <a:t>analysis</a:t>
            </a:r>
            <a:r>
              <a:rPr lang="en-US" dirty="0"/>
              <a:t>, </a:t>
            </a:r>
            <a:r>
              <a:rPr lang="en-US" dirty="0">
                <a:solidFill>
                  <a:srgbClr val="0070C0"/>
                </a:solidFill>
              </a:rPr>
              <a:t>measurement</a:t>
            </a:r>
            <a:r>
              <a:rPr lang="en-US" dirty="0"/>
              <a:t> and </a:t>
            </a:r>
            <a:r>
              <a:rPr lang="en-US" dirty="0">
                <a:solidFill>
                  <a:srgbClr val="0070C0"/>
                </a:solidFill>
              </a:rPr>
              <a:t>search</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Measurement and search is sufficient for finding the heaviest apple. </a:t>
            </a:r>
            <a:endParaRPr lang="en-US" dirty="0" smtClean="0"/>
          </a:p>
          <a:p>
            <a:pPr marL="0" indent="0">
              <a:buNone/>
            </a:pPr>
            <a:r>
              <a:rPr lang="en-US" dirty="0"/>
              <a:t>T</a:t>
            </a:r>
            <a:r>
              <a:rPr lang="en-US" dirty="0" smtClean="0"/>
              <a:t>his </a:t>
            </a:r>
            <a:r>
              <a:rPr lang="en-US" dirty="0"/>
              <a:t>is not a problem of decision making or optimization, but merely a </a:t>
            </a:r>
            <a:r>
              <a:rPr lang="en-US" b="1" dirty="0">
                <a:solidFill>
                  <a:srgbClr val="0070C0"/>
                </a:solidFill>
              </a:rPr>
              <a:t>technical challenge. </a:t>
            </a:r>
            <a:endParaRPr lang="en-US" b="1" dirty="0" smtClean="0">
              <a:solidFill>
                <a:srgbClr val="0070C0"/>
              </a:solidFill>
            </a:endParaRPr>
          </a:p>
          <a:p>
            <a:pPr marL="0" indent="0">
              <a:buNone/>
            </a:pPr>
            <a:r>
              <a:rPr lang="en-US" b="1" dirty="0" smtClean="0">
                <a:solidFill>
                  <a:schemeClr val="accent6"/>
                </a:solidFill>
              </a:rPr>
              <a:t>No </a:t>
            </a:r>
            <a:r>
              <a:rPr lang="en-US" b="1" dirty="0">
                <a:solidFill>
                  <a:schemeClr val="accent6"/>
                </a:solidFill>
              </a:rPr>
              <a:t>value judgments</a:t>
            </a:r>
            <a:r>
              <a:rPr lang="en-US" dirty="0"/>
              <a:t>, </a:t>
            </a:r>
            <a:r>
              <a:rPr lang="en-US" b="1" dirty="0">
                <a:solidFill>
                  <a:schemeClr val="accent6"/>
                </a:solidFill>
              </a:rPr>
              <a:t>no trade-offs </a:t>
            </a:r>
            <a:r>
              <a:rPr lang="en-US" dirty="0"/>
              <a:t>and </a:t>
            </a:r>
            <a:r>
              <a:rPr lang="en-US" b="1" dirty="0">
                <a:solidFill>
                  <a:schemeClr val="accent6"/>
                </a:solidFill>
              </a:rPr>
              <a:t>no decisions </a:t>
            </a:r>
            <a:r>
              <a:rPr lang="en-US" dirty="0"/>
              <a:t>go into </a:t>
            </a:r>
            <a:r>
              <a:rPr lang="en-US" u="sng" dirty="0"/>
              <a:t>single-criterion </a:t>
            </a:r>
            <a:r>
              <a:rPr lang="en-US" u="sng" dirty="0" smtClean="0"/>
              <a:t>problems</a:t>
            </a:r>
            <a:endParaRPr lang="en-US" b="1"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2062103"/>
          </a:xfrm>
          <a:prstGeom prst="rect">
            <a:avLst/>
          </a:prstGeom>
          <a:noFill/>
        </p:spPr>
        <p:txBody>
          <a:bodyPr wrap="square" rtlCol="0">
            <a:spAutoFit/>
          </a:bodyPr>
          <a:lstStyle/>
          <a:p>
            <a:r>
              <a:rPr lang="en-US" sz="2200" dirty="0" smtClean="0"/>
              <a:t>Consider </a:t>
            </a:r>
            <a:r>
              <a:rPr lang="en-US" sz="2200" dirty="0"/>
              <a:t>a basket of apples, </a:t>
            </a:r>
            <a:r>
              <a:rPr lang="en-US" sz="2200" dirty="0" smtClean="0"/>
              <a:t>and that weight is our single criterion. How do we </a:t>
            </a:r>
            <a:r>
              <a:rPr lang="en-US" sz="2200" b="1" dirty="0" smtClean="0"/>
              <a:t>proceed to find </a:t>
            </a:r>
            <a:r>
              <a:rPr lang="en-US" sz="2200" dirty="0"/>
              <a:t>(identify, choose</a:t>
            </a:r>
            <a:r>
              <a:rPr lang="en-US" sz="2200" dirty="0" smtClean="0"/>
              <a:t>, select</a:t>
            </a:r>
            <a:r>
              <a:rPr lang="en-US" sz="2200" dirty="0"/>
              <a:t>) </a:t>
            </a:r>
            <a:r>
              <a:rPr lang="en-US" sz="2200" b="1" dirty="0"/>
              <a:t>the heaviest </a:t>
            </a:r>
            <a:r>
              <a:rPr lang="en-US" sz="2200" b="1" dirty="0" smtClean="0"/>
              <a:t>apple?</a:t>
            </a:r>
            <a:endParaRPr lang="en-US" u="sng" dirty="0" smtClean="0"/>
          </a:p>
          <a:p>
            <a:pPr lvl="2"/>
            <a:r>
              <a:rPr lang="en-US" sz="2200" dirty="0" smtClean="0"/>
              <a:t>We</a:t>
            </a:r>
            <a:r>
              <a:rPr lang="en-US" sz="2200" dirty="0" smtClean="0">
                <a:solidFill>
                  <a:srgbClr val="0070C0"/>
                </a:solidFill>
              </a:rPr>
              <a:t> </a:t>
            </a:r>
            <a:r>
              <a:rPr lang="en-US" sz="2200" b="1" dirty="0" smtClean="0">
                <a:solidFill>
                  <a:srgbClr val="0070C0"/>
                </a:solidFill>
              </a:rPr>
              <a:t>measure</a:t>
            </a:r>
            <a:r>
              <a:rPr lang="en-US" sz="2200" dirty="0" smtClean="0">
                <a:solidFill>
                  <a:srgbClr val="0070C0"/>
                </a:solidFill>
              </a:rPr>
              <a:t> </a:t>
            </a:r>
            <a:r>
              <a:rPr lang="en-US" sz="2200" dirty="0" smtClean="0"/>
              <a:t>all apples, then we </a:t>
            </a:r>
            <a:r>
              <a:rPr lang="en-US" sz="2200" b="1" dirty="0" smtClean="0">
                <a:solidFill>
                  <a:srgbClr val="0070C0"/>
                </a:solidFill>
              </a:rPr>
              <a:t>search</a:t>
            </a:r>
            <a:r>
              <a:rPr lang="en-US" sz="2200" dirty="0" smtClean="0"/>
              <a:t> the one with the highest weight </a:t>
            </a:r>
          </a:p>
          <a:p>
            <a:pPr lvl="1"/>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91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All the rest is: </a:t>
            </a:r>
            <a:r>
              <a:rPr lang="en-US" sz="2200" dirty="0" smtClean="0">
                <a:solidFill>
                  <a:srgbClr val="0070C0"/>
                </a:solidFill>
              </a:rPr>
              <a:t>analysis</a:t>
            </a:r>
            <a:r>
              <a:rPr lang="en-US" sz="2200" dirty="0" smtClean="0"/>
              <a:t>, </a:t>
            </a:r>
            <a:r>
              <a:rPr lang="en-US" sz="2200" dirty="0" smtClean="0">
                <a:solidFill>
                  <a:srgbClr val="0070C0"/>
                </a:solidFill>
              </a:rPr>
              <a:t>measurement</a:t>
            </a:r>
            <a:r>
              <a:rPr lang="en-US" sz="2200" dirty="0" smtClean="0"/>
              <a:t> and </a:t>
            </a:r>
            <a:r>
              <a:rPr lang="en-US" sz="2200" dirty="0" smtClean="0">
                <a:solidFill>
                  <a:srgbClr val="0070C0"/>
                </a:solidFill>
              </a:rPr>
              <a:t>search</a:t>
            </a:r>
            <a:r>
              <a:rPr lang="en-US" sz="2200" dirty="0" smtClean="0"/>
              <a:t>.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But this time, the function of measurement and search is not sufficient.</a:t>
            </a:r>
          </a:p>
          <a:p>
            <a:pPr marL="0" indent="0">
              <a:lnSpc>
                <a:spcPct val="70000"/>
              </a:lnSpc>
              <a:buNone/>
            </a:pPr>
            <a:r>
              <a:rPr lang="en-US" sz="2200" dirty="0" smtClean="0"/>
              <a:t>We have two different apples and our criteria are ‘conflicting’ </a:t>
            </a:r>
          </a:p>
          <a:p>
            <a:pPr marL="0" indent="0">
              <a:lnSpc>
                <a:spcPct val="70000"/>
              </a:lnSpc>
              <a:buNone/>
            </a:pPr>
            <a:r>
              <a:rPr lang="en-US" sz="2200" b="1" dirty="0" smtClean="0"/>
              <a:t>Which apple do we choose? </a:t>
            </a:r>
          </a:p>
          <a:p>
            <a:pPr marL="0" indent="0">
              <a:lnSpc>
                <a:spcPct val="70000"/>
              </a:lnSpc>
              <a:buNone/>
            </a:pPr>
            <a:r>
              <a:rPr lang="en-US" sz="2200" b="1" dirty="0"/>
              <a:t> </a:t>
            </a:r>
            <a:r>
              <a:rPr lang="en-US" sz="2200" b="1" dirty="0" smtClean="0"/>
              <a:t>                                                 </a:t>
            </a:r>
            <a:r>
              <a:rPr lang="en-US" sz="2200" dirty="0" smtClean="0"/>
              <a:t>Now, we must go beyond </a:t>
            </a:r>
            <a:r>
              <a:rPr lang="en-US" sz="2200" dirty="0" smtClean="0">
                <a:solidFill>
                  <a:srgbClr val="0070C0"/>
                </a:solidFill>
              </a:rPr>
              <a:t>measurement</a:t>
            </a:r>
            <a:r>
              <a:rPr lang="en-US" sz="2200" dirty="0" smtClean="0"/>
              <a:t> and </a:t>
            </a:r>
            <a:r>
              <a:rPr lang="en-US" sz="2200" dirty="0" smtClean="0">
                <a:solidFill>
                  <a:srgbClr val="0070C0"/>
                </a:solidFill>
              </a:rPr>
              <a:t>search </a:t>
            </a:r>
            <a:r>
              <a:rPr lang="en-US" sz="2200" dirty="0" smtClean="0"/>
              <a:t>and </a:t>
            </a:r>
            <a:r>
              <a:rPr lang="en-US" sz="2200" b="1" dirty="0" smtClean="0">
                <a:solidFill>
                  <a:schemeClr val="accent6"/>
                </a:solidFill>
              </a:rPr>
              <a:t>decide</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908215"/>
          </a:xfrm>
          <a:prstGeom prst="rect">
            <a:avLst/>
          </a:prstGeom>
          <a:noFill/>
        </p:spPr>
        <p:txBody>
          <a:bodyPr wrap="square" rtlCol="0">
            <a:spAutoFit/>
          </a:bodyPr>
          <a:lstStyle/>
          <a:p>
            <a:r>
              <a:rPr lang="en-US" sz="2200" dirty="0" smtClean="0"/>
              <a:t>Consider the same </a:t>
            </a:r>
            <a:r>
              <a:rPr lang="en-US" sz="2200" dirty="0"/>
              <a:t>basket of apples, </a:t>
            </a:r>
            <a:r>
              <a:rPr lang="en-US" sz="2200" dirty="0" smtClean="0"/>
              <a:t>but now we wish to find </a:t>
            </a:r>
            <a:r>
              <a:rPr lang="en-US" sz="2200" dirty="0"/>
              <a:t>the </a:t>
            </a:r>
            <a:r>
              <a:rPr lang="en-US" sz="2200" dirty="0" smtClean="0"/>
              <a:t>heaviest and the </a:t>
            </a:r>
            <a:r>
              <a:rPr lang="en-US" sz="2200" dirty="0"/>
              <a:t>sweetest apple. </a:t>
            </a:r>
            <a:r>
              <a:rPr lang="en-US" sz="2200" dirty="0" smtClean="0"/>
              <a:t>Our </a:t>
            </a:r>
            <a:r>
              <a:rPr lang="en-US" sz="2200" i="1" dirty="0" smtClean="0"/>
              <a:t>criteria</a:t>
            </a:r>
            <a:r>
              <a:rPr lang="en-US" sz="2200" dirty="0" smtClean="0"/>
              <a:t> are now: </a:t>
            </a:r>
            <a:r>
              <a:rPr lang="en-US" sz="2200" b="1" dirty="0">
                <a:solidFill>
                  <a:schemeClr val="accent6"/>
                </a:solidFill>
              </a:rPr>
              <a:t>weight</a:t>
            </a:r>
            <a:r>
              <a:rPr lang="en-US" sz="2200" dirty="0"/>
              <a:t> and </a:t>
            </a:r>
            <a:r>
              <a:rPr lang="en-US" sz="2200" b="1" dirty="0">
                <a:solidFill>
                  <a:schemeClr val="accent6"/>
                </a:solidFill>
              </a:rPr>
              <a:t>sweetness</a:t>
            </a:r>
            <a:r>
              <a:rPr lang="en-US" sz="2200" dirty="0"/>
              <a:t>. </a:t>
            </a:r>
            <a:endParaRPr lang="en-US" sz="2200" dirty="0" smtClean="0"/>
          </a:p>
          <a:p>
            <a:endParaRPr lang="en-US" sz="800" dirty="0"/>
          </a:p>
          <a:p>
            <a:r>
              <a:rPr lang="en-US" sz="2200" dirty="0" smtClean="0"/>
              <a:t>We </a:t>
            </a:r>
            <a:r>
              <a:rPr lang="en-US" sz="2200" dirty="0"/>
              <a:t>use the same </a:t>
            </a:r>
            <a:r>
              <a:rPr lang="en-US" sz="2200" dirty="0" smtClean="0"/>
              <a:t>procedures </a:t>
            </a:r>
            <a:r>
              <a:rPr lang="en-US" sz="2200" dirty="0"/>
              <a:t>of measurement and search and identify </a:t>
            </a:r>
            <a:r>
              <a:rPr lang="en-US" sz="2200" dirty="0" smtClean="0"/>
              <a:t>the heaviest </a:t>
            </a:r>
            <a:r>
              <a:rPr lang="en-US" sz="2200" dirty="0"/>
              <a:t>(as before) and then the sweetest apple.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12190" r="50240" b="15175"/>
          <a:stretch/>
        </p:blipFill>
        <p:spPr>
          <a:xfrm>
            <a:off x="10393680" y="5526428"/>
            <a:ext cx="406907" cy="53383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318" t="11853" r="9970" b="12466"/>
          <a:stretch/>
        </p:blipFill>
        <p:spPr>
          <a:xfrm>
            <a:off x="9736658" y="5337128"/>
            <a:ext cx="565582" cy="782708"/>
          </a:xfrm>
          <a:prstGeom prst="rect">
            <a:avLst/>
          </a:prstGeom>
        </p:spPr>
      </p:pic>
    </p:spTree>
    <p:extLst>
      <p:ext uri="{BB962C8B-B14F-4D97-AF65-F5344CB8AC3E}">
        <p14:creationId xmlns:p14="http://schemas.microsoft.com/office/powerpoint/2010/main" val="2087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a:t>Single- versus multi-objective problems</a:t>
            </a:r>
          </a:p>
          <a:p>
            <a:r>
              <a:rPr lang="en-US" dirty="0" smtClean="0"/>
              <a:t>Decision </a:t>
            </a:r>
            <a:r>
              <a:rPr lang="en-US" dirty="0"/>
              <a:t>making </a:t>
            </a:r>
            <a:r>
              <a:rPr lang="en-US" dirty="0" smtClean="0"/>
              <a:t>and multiple objectives</a:t>
            </a:r>
            <a:endParaRPr lang="en-US" dirty="0"/>
          </a:p>
          <a:p>
            <a:r>
              <a:rPr lang="en-US" dirty="0" smtClean="0"/>
              <a:t>Multi-objective linear programming</a:t>
            </a:r>
          </a:p>
          <a:p>
            <a:pPr lvl="1"/>
            <a:r>
              <a:rPr lang="en-US" dirty="0"/>
              <a:t>Goal programming</a:t>
            </a:r>
          </a:p>
          <a:p>
            <a:pPr lvl="1"/>
            <a:r>
              <a:rPr lang="en-US" dirty="0" smtClean="0"/>
              <a:t>Classical </a:t>
            </a:r>
            <a:r>
              <a:rPr lang="en-US" dirty="0"/>
              <a:t>methods </a:t>
            </a:r>
            <a:r>
              <a:rPr lang="en-US" dirty="0" smtClean="0"/>
              <a:t>- conversion to single objective problems</a:t>
            </a:r>
          </a:p>
          <a:p>
            <a:pPr marL="914400" lvl="2" indent="0">
              <a:buNone/>
            </a:pPr>
            <a:r>
              <a:rPr lang="en-US" dirty="0" smtClean="0"/>
              <a:t>- Preemptive optimization</a:t>
            </a:r>
          </a:p>
          <a:p>
            <a:pPr marL="914400" lvl="2" indent="0">
              <a:buNone/>
            </a:pPr>
            <a:r>
              <a:rPr lang="en-US" dirty="0" smtClean="0"/>
              <a:t>- Weighted sums</a:t>
            </a:r>
          </a:p>
          <a:p>
            <a:pPr lvl="1"/>
            <a:r>
              <a:rPr lang="en-US" dirty="0" smtClean="0"/>
              <a:t>True multi-objective linear programming</a:t>
            </a:r>
          </a:p>
          <a:p>
            <a:pPr marL="914400" lvl="2" indent="0">
              <a:buNone/>
            </a:pPr>
            <a:r>
              <a:rPr lang="en-US" dirty="0" smtClean="0"/>
              <a:t> - The </a:t>
            </a:r>
            <a:r>
              <a:rPr lang="en-US" dirty="0"/>
              <a:t>optimality  and the Pareto frontier </a:t>
            </a:r>
            <a:r>
              <a:rPr lang="en-US" dirty="0" smtClean="0"/>
              <a:t>concepts</a:t>
            </a:r>
          </a:p>
          <a:p>
            <a:pPr marL="914400" lvl="2" indent="0">
              <a:buNone/>
            </a:pPr>
            <a:r>
              <a:rPr lang="en-US" dirty="0"/>
              <a:t> </a:t>
            </a:r>
            <a:r>
              <a:rPr lang="en-US" dirty="0" smtClean="0"/>
              <a:t>- Weighted sums</a:t>
            </a:r>
            <a:endParaRPr lang="en-US" dirty="0"/>
          </a:p>
          <a:p>
            <a:pPr marL="914400" lvl="2" indent="0">
              <a:buNone/>
            </a:pPr>
            <a:r>
              <a:rPr lang="en-US" dirty="0" smtClean="0"/>
              <a:t> - Evolutionary Multi-objective Optimization (EMO) Algorithms</a:t>
            </a:r>
          </a:p>
          <a:p>
            <a:endParaRPr lang="en-US" dirty="0"/>
          </a:p>
        </p:txBody>
      </p:sp>
    </p:spTree>
    <p:extLst>
      <p:ext uri="{BB962C8B-B14F-4D97-AF65-F5344CB8AC3E}">
        <p14:creationId xmlns:p14="http://schemas.microsoft.com/office/powerpoint/2010/main" val="380751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But are all multiple criteria decision problems?</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This particular </a:t>
            </a:r>
            <a:r>
              <a:rPr lang="en-US" sz="2200" dirty="0"/>
              <a:t>apple would be preferred by all </a:t>
            </a:r>
            <a:r>
              <a:rPr lang="en-US" sz="2200" dirty="0" smtClean="0"/>
              <a:t>decision makers </a:t>
            </a:r>
            <a:r>
              <a:rPr lang="en-US" sz="2200" dirty="0"/>
              <a:t>aiming to maximize </a:t>
            </a:r>
            <a:r>
              <a:rPr lang="en-US" sz="2200" dirty="0" smtClean="0"/>
              <a:t>both criteria</a:t>
            </a:r>
            <a:r>
              <a:rPr lang="en-US" sz="2200" dirty="0"/>
              <a:t>. </a:t>
            </a:r>
            <a:endParaRPr lang="en-US" sz="2200" dirty="0" smtClean="0"/>
          </a:p>
          <a:p>
            <a:pPr marL="0" indent="0">
              <a:lnSpc>
                <a:spcPct val="70000"/>
              </a:lnSpc>
              <a:buNone/>
            </a:pPr>
            <a:r>
              <a:rPr lang="en-US" sz="2200" b="1" dirty="0" smtClean="0">
                <a:solidFill>
                  <a:srgbClr val="0070C0"/>
                </a:solidFill>
              </a:rPr>
              <a:t>Measurement</a:t>
            </a:r>
            <a:r>
              <a:rPr lang="en-US" sz="2200" dirty="0" smtClean="0"/>
              <a:t> </a:t>
            </a:r>
            <a:r>
              <a:rPr lang="en-US" sz="2200" dirty="0"/>
              <a:t>and </a:t>
            </a:r>
            <a:r>
              <a:rPr lang="en-US" sz="2200" b="1" dirty="0">
                <a:solidFill>
                  <a:srgbClr val="0070C0"/>
                </a:solidFill>
              </a:rPr>
              <a:t>search</a:t>
            </a:r>
            <a:r>
              <a:rPr lang="en-US" sz="2200" dirty="0"/>
              <a:t> </a:t>
            </a:r>
            <a:r>
              <a:rPr lang="en-US" sz="2200" dirty="0" smtClean="0"/>
              <a:t>would safely </a:t>
            </a:r>
            <a:r>
              <a:rPr lang="en-US" sz="2200" dirty="0"/>
              <a:t>identify such </a:t>
            </a:r>
            <a:r>
              <a:rPr lang="en-US" sz="2200" dirty="0" smtClean="0"/>
              <a:t>an apple making it sufficient </a:t>
            </a:r>
            <a:r>
              <a:rPr lang="en-US" sz="2200" dirty="0"/>
              <a:t>even under multiple </a:t>
            </a:r>
            <a:r>
              <a:rPr lang="en-US" sz="2200" dirty="0" smtClean="0"/>
              <a:t>criteria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446550"/>
          </a:xfrm>
          <a:prstGeom prst="rect">
            <a:avLst/>
          </a:prstGeom>
          <a:noFill/>
        </p:spPr>
        <p:txBody>
          <a:bodyPr wrap="square" rtlCol="0">
            <a:spAutoFit/>
          </a:bodyPr>
          <a:lstStyle/>
          <a:p>
            <a:r>
              <a:rPr lang="en-US" sz="2200" dirty="0" smtClean="0"/>
              <a:t>Suppose we could look outside the basket and add an additional apple</a:t>
            </a:r>
          </a:p>
          <a:p>
            <a:endParaRPr lang="en-US" sz="2200" dirty="0"/>
          </a:p>
          <a:p>
            <a:r>
              <a:rPr lang="en-US" sz="2200" dirty="0" smtClean="0"/>
              <a:t>And that this is </a:t>
            </a:r>
            <a:r>
              <a:rPr lang="en-US" sz="2200" dirty="0"/>
              <a:t>both the </a:t>
            </a:r>
            <a:r>
              <a:rPr lang="en-US" sz="2200" b="1" dirty="0" smtClean="0">
                <a:solidFill>
                  <a:schemeClr val="accent6"/>
                </a:solidFill>
              </a:rPr>
              <a:t>heaviest</a:t>
            </a:r>
            <a:r>
              <a:rPr lang="en-US" sz="2200" dirty="0" smtClean="0"/>
              <a:t> and </a:t>
            </a:r>
            <a:r>
              <a:rPr lang="en-US" sz="2200" dirty="0"/>
              <a:t>the </a:t>
            </a:r>
            <a:r>
              <a:rPr lang="en-US" sz="2200" b="1" dirty="0" smtClean="0">
                <a:solidFill>
                  <a:schemeClr val="accent6"/>
                </a:solidFill>
              </a:rPr>
              <a:t>sweetest </a:t>
            </a:r>
            <a:r>
              <a:rPr lang="en-US" sz="2200" dirty="0" smtClean="0"/>
              <a:t>in the </a:t>
            </a:r>
            <a:r>
              <a:rPr lang="en-US" sz="2200" dirty="0"/>
              <a:t>basket.</a:t>
            </a:r>
            <a:endParaRPr lang="en-US" sz="2200"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1147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400" dirty="0" smtClean="0"/>
              <a:t>Thinking “outside </a:t>
            </a:r>
            <a:r>
              <a:rPr lang="en-US" sz="2400" dirty="0"/>
              <a:t>the </a:t>
            </a:r>
            <a:r>
              <a:rPr lang="en-US" sz="2400" dirty="0" smtClean="0"/>
              <a:t>basket” is </a:t>
            </a:r>
            <a:r>
              <a:rPr lang="en-US" sz="2400" dirty="0"/>
              <a:t>the key </a:t>
            </a:r>
            <a:r>
              <a:rPr lang="en-US" sz="2400" dirty="0" smtClean="0"/>
              <a:t>to effective </a:t>
            </a:r>
            <a:r>
              <a:rPr lang="en-US" sz="2400" b="1" dirty="0" smtClean="0">
                <a:solidFill>
                  <a:schemeClr val="accent6"/>
                </a:solidFill>
              </a:rPr>
              <a:t>Decision Making</a:t>
            </a:r>
            <a:r>
              <a:rPr lang="en-US" sz="2400" dirty="0" smtClean="0"/>
              <a:t>. </a:t>
            </a:r>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smtClean="0"/>
          </a:p>
          <a:p>
            <a:pPr marL="0" indent="0">
              <a:lnSpc>
                <a:spcPct val="70000"/>
              </a:lnSpc>
              <a:buNone/>
            </a:pPr>
            <a:r>
              <a:rPr lang="en-US" sz="2200" b="1" dirty="0" smtClean="0">
                <a:solidFill>
                  <a:schemeClr val="accent6"/>
                </a:solidFill>
              </a:rPr>
              <a:t>Decision making</a:t>
            </a:r>
            <a:r>
              <a:rPr lang="en-US" sz="2200" dirty="0" smtClean="0"/>
              <a:t>: is </a:t>
            </a:r>
            <a:r>
              <a:rPr lang="en-US" sz="2200" dirty="0"/>
              <a:t>a function beyond </a:t>
            </a:r>
            <a:r>
              <a:rPr lang="en-US" sz="2200" dirty="0" smtClean="0"/>
              <a:t>measurement and </a:t>
            </a:r>
            <a:r>
              <a:rPr lang="en-US" sz="2200" dirty="0"/>
              <a:t>search, aimed at </a:t>
            </a:r>
            <a:r>
              <a:rPr lang="en-US" sz="2200" dirty="0">
                <a:solidFill>
                  <a:schemeClr val="accent4">
                    <a:lumMod val="75000"/>
                  </a:schemeClr>
                </a:solidFill>
              </a:rPr>
              <a:t>managing</a:t>
            </a:r>
            <a:r>
              <a:rPr lang="en-US" sz="2200" dirty="0"/>
              <a:t>, </a:t>
            </a:r>
            <a:r>
              <a:rPr lang="en-US" sz="2200" dirty="0">
                <a:solidFill>
                  <a:schemeClr val="accent4">
                    <a:lumMod val="75000"/>
                  </a:schemeClr>
                </a:solidFill>
              </a:rPr>
              <a:t>resolving</a:t>
            </a:r>
            <a:r>
              <a:rPr lang="en-US" sz="2200" dirty="0"/>
              <a:t> </a:t>
            </a:r>
            <a:r>
              <a:rPr lang="en-US" sz="2200" dirty="0" smtClean="0"/>
              <a:t>or </a:t>
            </a:r>
            <a:r>
              <a:rPr lang="en-US" sz="2200" dirty="0" smtClean="0">
                <a:solidFill>
                  <a:schemeClr val="accent4">
                    <a:lumMod val="75000"/>
                  </a:schemeClr>
                </a:solidFill>
              </a:rPr>
              <a:t>dissolving</a:t>
            </a:r>
            <a:r>
              <a:rPr lang="en-US" sz="2200" dirty="0" smtClean="0"/>
              <a:t> </a:t>
            </a:r>
            <a:r>
              <a:rPr lang="en-US" sz="2200" dirty="0"/>
              <a:t>the </a:t>
            </a:r>
            <a:r>
              <a:rPr lang="en-US" sz="2200" b="1" dirty="0">
                <a:solidFill>
                  <a:schemeClr val="accent6"/>
                </a:solidFill>
              </a:rPr>
              <a:t>conflict of </a:t>
            </a:r>
            <a:r>
              <a:rPr lang="en-US" sz="2200" b="1" i="1" dirty="0">
                <a:solidFill>
                  <a:schemeClr val="accent6"/>
                </a:solidFill>
              </a:rPr>
              <a:t>trade-offs</a:t>
            </a:r>
            <a:r>
              <a:rPr lang="en-US" dirty="0"/>
              <a:t>.</a:t>
            </a: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231106"/>
          </a:xfrm>
          <a:prstGeom prst="rect">
            <a:avLst/>
          </a:prstGeom>
          <a:noFill/>
        </p:spPr>
        <p:txBody>
          <a:bodyPr wrap="square" rtlCol="0">
            <a:spAutoFit/>
          </a:bodyPr>
          <a:lstStyle/>
          <a:p>
            <a:r>
              <a:rPr lang="en-US" sz="2200" dirty="0"/>
              <a:t>In this basket there are no trade-offs </a:t>
            </a:r>
            <a:endParaRPr lang="en-US" sz="2200" dirty="0" smtClean="0"/>
          </a:p>
          <a:p>
            <a:endParaRPr lang="en-US" sz="800" dirty="0"/>
          </a:p>
          <a:p>
            <a:r>
              <a:rPr lang="en-US" sz="2200" dirty="0" smtClean="0"/>
              <a:t>we have an </a:t>
            </a:r>
            <a:r>
              <a:rPr lang="en-US" sz="2200" b="1" dirty="0">
                <a:solidFill>
                  <a:schemeClr val="accent6"/>
                </a:solidFill>
              </a:rPr>
              <a:t>“ideal” apple dominating the entire </a:t>
            </a:r>
            <a:r>
              <a:rPr lang="en-US" sz="2200" b="1" dirty="0" smtClean="0">
                <a:solidFill>
                  <a:schemeClr val="accent6"/>
                </a:solidFill>
              </a:rPr>
              <a:t>basket </a:t>
            </a:r>
            <a:r>
              <a:rPr lang="en-US" sz="2200" dirty="0" smtClean="0"/>
              <a:t>- an </a:t>
            </a:r>
            <a:r>
              <a:rPr lang="en-US" sz="2200" dirty="0"/>
              <a:t>obvious choice </a:t>
            </a:r>
            <a:r>
              <a:rPr lang="en-US" sz="2200" dirty="0" smtClean="0"/>
              <a:t>of every </a:t>
            </a:r>
            <a:r>
              <a:rPr lang="en-US" sz="2200" dirty="0"/>
              <a:t>rational decision </a:t>
            </a:r>
            <a:r>
              <a:rPr lang="en-US" sz="2200" dirty="0" smtClean="0"/>
              <a:t>maker</a:t>
            </a:r>
            <a:endParaRPr lang="en-US" sz="2200"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26935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fontScale="70000" lnSpcReduction="20000"/>
          </a:bodyPr>
          <a:lstStyle/>
          <a:p>
            <a:r>
              <a:rPr lang="en-US" sz="3100" b="1" dirty="0" smtClean="0">
                <a:solidFill>
                  <a:schemeClr val="accent6"/>
                </a:solidFill>
              </a:rPr>
              <a:t>Decision Making Challenges</a:t>
            </a:r>
            <a:endParaRPr lang="en-US" sz="3100" dirty="0"/>
          </a:p>
          <a:p>
            <a:endParaRPr lang="en-US" sz="1300" dirty="0" smtClean="0"/>
          </a:p>
          <a:p>
            <a:r>
              <a:rPr lang="en-US" b="1" dirty="0" smtClean="0">
                <a:solidFill>
                  <a:schemeClr val="accent4">
                    <a:lumMod val="75000"/>
                  </a:schemeClr>
                </a:solidFill>
              </a:rPr>
              <a:t>Existence of multiple </a:t>
            </a:r>
            <a:r>
              <a:rPr lang="en-US" b="1" dirty="0">
                <a:solidFill>
                  <a:schemeClr val="accent4">
                    <a:lumMod val="75000"/>
                  </a:schemeClr>
                </a:solidFill>
              </a:rPr>
              <a:t>conflicting </a:t>
            </a:r>
            <a:r>
              <a:rPr lang="en-US" b="1" dirty="0" smtClean="0">
                <a:solidFill>
                  <a:schemeClr val="accent4">
                    <a:lumMod val="75000"/>
                  </a:schemeClr>
                </a:solidFill>
              </a:rPr>
              <a:t>objectives</a:t>
            </a:r>
            <a:r>
              <a:rPr lang="en-US" dirty="0" smtClean="0">
                <a:solidFill>
                  <a:schemeClr val="accent4">
                    <a:lumMod val="75000"/>
                  </a:schemeClr>
                </a:solidFill>
              </a:rPr>
              <a:t> </a:t>
            </a:r>
            <a:r>
              <a:rPr lang="en-US" dirty="0" smtClean="0"/>
              <a:t>(e.g. car: comfort vs price; house: square footage vs price)</a:t>
            </a:r>
          </a:p>
          <a:p>
            <a:r>
              <a:rPr lang="en-US" b="1" dirty="0" smtClean="0">
                <a:solidFill>
                  <a:schemeClr val="accent4">
                    <a:lumMod val="75000"/>
                  </a:schemeClr>
                </a:solidFill>
              </a:rPr>
              <a:t>Difficulty in identifying</a:t>
            </a:r>
            <a:r>
              <a:rPr lang="en-US" b="1" dirty="0">
                <a:solidFill>
                  <a:schemeClr val="accent4">
                    <a:lumMod val="75000"/>
                  </a:schemeClr>
                </a:solidFill>
              </a:rPr>
              <a:t> </a:t>
            </a:r>
            <a:r>
              <a:rPr lang="en-US" b="1" i="1" dirty="0">
                <a:solidFill>
                  <a:schemeClr val="accent4">
                    <a:lumMod val="75000"/>
                  </a:schemeClr>
                </a:solidFill>
              </a:rPr>
              <a:t>good</a:t>
            </a:r>
            <a:r>
              <a:rPr lang="en-US" b="1" dirty="0">
                <a:solidFill>
                  <a:schemeClr val="accent4">
                    <a:lumMod val="75000"/>
                  </a:schemeClr>
                </a:solidFill>
              </a:rPr>
              <a:t> alternatives </a:t>
            </a:r>
            <a:r>
              <a:rPr lang="en-US" dirty="0"/>
              <a:t>(e.g. firing one-third of your employees, reducing everyone’s </a:t>
            </a:r>
            <a:r>
              <a:rPr lang="en-US" dirty="0" smtClean="0"/>
              <a:t>pay)</a:t>
            </a:r>
          </a:p>
          <a:p>
            <a:r>
              <a:rPr lang="en-US" b="1" dirty="0">
                <a:solidFill>
                  <a:schemeClr val="accent4">
                    <a:lumMod val="75000"/>
                  </a:schemeClr>
                </a:solidFill>
              </a:rPr>
              <a:t>Existence of </a:t>
            </a:r>
            <a:r>
              <a:rPr lang="en-US" b="1" dirty="0" smtClean="0">
                <a:solidFill>
                  <a:schemeClr val="accent4">
                    <a:lumMod val="75000"/>
                  </a:schemeClr>
                </a:solidFill>
              </a:rPr>
              <a:t>intangibles </a:t>
            </a:r>
            <a:r>
              <a:rPr lang="en-US" dirty="0" err="1" smtClean="0"/>
              <a:t>ie</a:t>
            </a:r>
            <a:r>
              <a:rPr lang="en-US" dirty="0" smtClean="0"/>
              <a:t>,</a:t>
            </a:r>
            <a:r>
              <a:rPr lang="en-US" b="1" dirty="0" smtClean="0"/>
              <a:t> </a:t>
            </a:r>
            <a:r>
              <a:rPr lang="en-US" dirty="0" smtClean="0"/>
              <a:t>difficult-to-measure (e.g. consumer </a:t>
            </a:r>
            <a:r>
              <a:rPr lang="en-US" dirty="0"/>
              <a:t>satisfaction, employee morale, </a:t>
            </a:r>
            <a:r>
              <a:rPr lang="en-US" dirty="0" smtClean="0"/>
              <a:t>recreation value)</a:t>
            </a:r>
          </a:p>
          <a:p>
            <a:r>
              <a:rPr lang="en-US" b="1" dirty="0">
                <a:solidFill>
                  <a:schemeClr val="accent4">
                    <a:lumMod val="75000"/>
                  </a:schemeClr>
                </a:solidFill>
              </a:rPr>
              <a:t>Existence </a:t>
            </a:r>
            <a:r>
              <a:rPr lang="en-US" b="1" dirty="0" smtClean="0">
                <a:solidFill>
                  <a:schemeClr val="accent4">
                    <a:lumMod val="75000"/>
                  </a:schemeClr>
                </a:solidFill>
              </a:rPr>
              <a:t>Long </a:t>
            </a:r>
            <a:r>
              <a:rPr lang="en-US" b="1" dirty="0">
                <a:solidFill>
                  <a:schemeClr val="accent4">
                    <a:lumMod val="75000"/>
                  </a:schemeClr>
                </a:solidFill>
              </a:rPr>
              <a:t>time </a:t>
            </a:r>
            <a:r>
              <a:rPr lang="en-US" b="1" dirty="0" smtClean="0">
                <a:solidFill>
                  <a:schemeClr val="accent4">
                    <a:lumMod val="75000"/>
                  </a:schemeClr>
                </a:solidFill>
              </a:rPr>
              <a:t>horizons </a:t>
            </a:r>
            <a:r>
              <a:rPr lang="en-US" dirty="0" smtClean="0"/>
              <a:t>where </a:t>
            </a:r>
            <a:r>
              <a:rPr lang="en-US" dirty="0"/>
              <a:t>the consequences </a:t>
            </a:r>
            <a:r>
              <a:rPr lang="en-US" dirty="0" smtClean="0"/>
              <a:t>of decisions that must be made </a:t>
            </a:r>
            <a:r>
              <a:rPr lang="en-US" dirty="0"/>
              <a:t>today, </a:t>
            </a:r>
            <a:r>
              <a:rPr lang="en-US" dirty="0" smtClean="0"/>
              <a:t>will </a:t>
            </a:r>
            <a:r>
              <a:rPr lang="en-US" dirty="0"/>
              <a:t>not be known for </a:t>
            </a:r>
            <a:r>
              <a:rPr lang="en-US" dirty="0" smtClean="0"/>
              <a:t>years/decades (</a:t>
            </a:r>
            <a:r>
              <a:rPr lang="en-US" dirty="0" err="1"/>
              <a:t>e.g</a:t>
            </a:r>
            <a:r>
              <a:rPr lang="en-US" dirty="0"/>
              <a:t> forest management and </a:t>
            </a:r>
            <a:r>
              <a:rPr lang="en-US" dirty="0" smtClean="0"/>
              <a:t>planning)</a:t>
            </a:r>
          </a:p>
          <a:p>
            <a:r>
              <a:rPr lang="en-US" b="1" dirty="0">
                <a:solidFill>
                  <a:schemeClr val="accent4">
                    <a:lumMod val="75000"/>
                  </a:schemeClr>
                </a:solidFill>
              </a:rPr>
              <a:t>Interdisciplinary </a:t>
            </a:r>
            <a:r>
              <a:rPr lang="en-US" b="1" dirty="0" smtClean="0">
                <a:solidFill>
                  <a:schemeClr val="accent4">
                    <a:lumMod val="75000"/>
                  </a:schemeClr>
                </a:solidFill>
              </a:rPr>
              <a:t>substance of decisions and/or having multiple </a:t>
            </a:r>
            <a:r>
              <a:rPr lang="en-US" b="1" dirty="0">
                <a:solidFill>
                  <a:schemeClr val="accent4">
                    <a:lumMod val="75000"/>
                  </a:schemeClr>
                </a:solidFill>
              </a:rPr>
              <a:t>decision makers</a:t>
            </a:r>
            <a:r>
              <a:rPr lang="en-US" b="1" dirty="0" smtClean="0">
                <a:solidFill>
                  <a:schemeClr val="accent4">
                    <a:lumMod val="75000"/>
                  </a:schemeClr>
                </a:solidFill>
              </a:rPr>
              <a:t> </a:t>
            </a:r>
            <a:r>
              <a:rPr lang="en-US" dirty="0"/>
              <a:t>require information from several </a:t>
            </a:r>
            <a:r>
              <a:rPr lang="en-US" dirty="0" smtClean="0"/>
              <a:t>“areas </a:t>
            </a:r>
            <a:r>
              <a:rPr lang="en-US" dirty="0"/>
              <a:t>of </a:t>
            </a:r>
            <a:r>
              <a:rPr lang="en-US" dirty="0" smtClean="0"/>
              <a:t>expertise”, (e.g. forest owners, forest managers, public laws, funding schemes)</a:t>
            </a:r>
          </a:p>
          <a:p>
            <a:r>
              <a:rPr lang="en-US" b="1" dirty="0">
                <a:solidFill>
                  <a:schemeClr val="accent4">
                    <a:lumMod val="75000"/>
                  </a:schemeClr>
                </a:solidFill>
              </a:rPr>
              <a:t>Uncertainty and </a:t>
            </a:r>
            <a:r>
              <a:rPr lang="en-US" b="1" dirty="0" smtClean="0">
                <a:solidFill>
                  <a:schemeClr val="accent4">
                    <a:lumMod val="75000"/>
                  </a:schemeClr>
                </a:solidFill>
              </a:rPr>
              <a:t>risk</a:t>
            </a:r>
            <a:r>
              <a:rPr lang="en-US" b="1" dirty="0" smtClean="0"/>
              <a:t>: </a:t>
            </a:r>
            <a:r>
              <a:rPr lang="en-US" dirty="0" smtClean="0"/>
              <a:t>not </a:t>
            </a:r>
            <a:r>
              <a:rPr lang="en-US" dirty="0"/>
              <a:t>being able to precisely predict the </a:t>
            </a:r>
            <a:r>
              <a:rPr lang="en-US" dirty="0" smtClean="0"/>
              <a:t>future, raises questions (one can try to use historical </a:t>
            </a:r>
            <a:r>
              <a:rPr lang="en-US" dirty="0"/>
              <a:t>data, expert judgments, </a:t>
            </a:r>
            <a:r>
              <a:rPr lang="en-US" dirty="0" smtClean="0"/>
              <a:t>simulations to deal with uncertainty and risk)</a:t>
            </a:r>
          </a:p>
          <a:p>
            <a:r>
              <a:rPr lang="en-US" b="1" dirty="0" smtClean="0">
                <a:solidFill>
                  <a:schemeClr val="accent4">
                    <a:lumMod val="75000"/>
                  </a:schemeClr>
                </a:solidFill>
              </a:rPr>
              <a:t>Being </a:t>
            </a:r>
            <a:r>
              <a:rPr lang="en-US" b="1" dirty="0">
                <a:solidFill>
                  <a:schemeClr val="accent4">
                    <a:lumMod val="75000"/>
                  </a:schemeClr>
                </a:solidFill>
              </a:rPr>
              <a:t>able to </a:t>
            </a:r>
            <a:r>
              <a:rPr lang="en-US" b="1" dirty="0" smtClean="0">
                <a:solidFill>
                  <a:schemeClr val="accent4">
                    <a:lumMod val="75000"/>
                  </a:schemeClr>
                </a:solidFill>
              </a:rPr>
              <a:t>quantify trade-offs</a:t>
            </a:r>
            <a:r>
              <a:rPr lang="en-US" dirty="0" smtClean="0"/>
              <a:t>: expressing </a:t>
            </a:r>
            <a:r>
              <a:rPr lang="en-US" dirty="0"/>
              <a:t>the value trade-offs among </a:t>
            </a:r>
            <a:r>
              <a:rPr lang="en-US" dirty="0" smtClean="0"/>
              <a:t>the multiple objectives</a:t>
            </a:r>
            <a:endParaRPr lang="en-US"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637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6"/>
                </a:solidFill>
              </a:rPr>
              <a:t>Multiple Objective Decision Analysis (MODA) </a:t>
            </a:r>
            <a:r>
              <a:rPr lang="en-US" dirty="0"/>
              <a:t>is an operations research technique for evaluating a decision under multiple, sometimes </a:t>
            </a:r>
            <a:r>
              <a:rPr lang="en-US" b="1" dirty="0"/>
              <a:t>competing and conflicting </a:t>
            </a:r>
            <a:r>
              <a:rPr lang="en-US" dirty="0"/>
              <a:t>objectives or criteria. </a:t>
            </a:r>
            <a:endParaRPr lang="en-US" dirty="0" smtClean="0"/>
          </a:p>
          <a:p>
            <a:endParaRPr lang="en-US" sz="900" dirty="0"/>
          </a:p>
          <a:p>
            <a:r>
              <a:rPr lang="en-US" b="1" dirty="0" smtClean="0"/>
              <a:t>Multi-objective </a:t>
            </a:r>
            <a:r>
              <a:rPr lang="en-US" b="1" dirty="0"/>
              <a:t>optimization </a:t>
            </a:r>
            <a:r>
              <a:rPr lang="en-US" dirty="0"/>
              <a:t>leads to a set of optimal solutions </a:t>
            </a:r>
            <a:r>
              <a:rPr lang="en-US" dirty="0" smtClean="0"/>
              <a:t>(known </a:t>
            </a:r>
            <a:r>
              <a:rPr lang="en-US" dirty="0"/>
              <a:t>as Pareto-optimal </a:t>
            </a:r>
            <a:r>
              <a:rPr lang="en-US" dirty="0" smtClean="0"/>
              <a:t>solutions) since no </a:t>
            </a:r>
            <a:r>
              <a:rPr lang="en-US" dirty="0"/>
              <a:t>solution can be considered better than any other regarding all the </a:t>
            </a:r>
            <a:r>
              <a:rPr lang="en-US" dirty="0" smtClean="0"/>
              <a:t>objectives</a:t>
            </a:r>
          </a:p>
          <a:p>
            <a:endParaRPr lang="en-US" sz="900" dirty="0" smtClean="0"/>
          </a:p>
          <a:p>
            <a:r>
              <a:rPr lang="en-US" dirty="0" smtClean="0"/>
              <a:t>MODA provides </a:t>
            </a:r>
            <a:r>
              <a:rPr lang="en-US" dirty="0"/>
              <a:t>a process that systematically </a:t>
            </a:r>
            <a:r>
              <a:rPr lang="en-US" dirty="0">
                <a:solidFill>
                  <a:srgbClr val="0070C0"/>
                </a:solidFill>
              </a:rPr>
              <a:t>identifies alternatives </a:t>
            </a:r>
            <a:r>
              <a:rPr lang="en-US" dirty="0"/>
              <a:t>and </a:t>
            </a:r>
            <a:r>
              <a:rPr lang="en-US" dirty="0">
                <a:solidFill>
                  <a:srgbClr val="0070C0"/>
                </a:solidFill>
              </a:rPr>
              <a:t>the decision maker’s objectives</a:t>
            </a:r>
            <a:r>
              <a:rPr lang="en-US" dirty="0"/>
              <a:t> </a:t>
            </a:r>
            <a:r>
              <a:rPr lang="en-US" dirty="0" smtClean="0"/>
              <a:t>that serves </a:t>
            </a:r>
            <a:r>
              <a:rPr lang="en-US" dirty="0"/>
              <a:t>as the measuring device for selecting the preferred </a:t>
            </a:r>
            <a:r>
              <a:rPr lang="en-US" dirty="0" smtClean="0"/>
              <a:t>alternative given the </a:t>
            </a:r>
            <a:r>
              <a:rPr lang="en-US" dirty="0"/>
              <a:t>decision </a:t>
            </a:r>
            <a:r>
              <a:rPr lang="en-US" b="1" dirty="0">
                <a:solidFill>
                  <a:schemeClr val="accent2">
                    <a:lumMod val="75000"/>
                  </a:schemeClr>
                </a:solidFill>
              </a:rPr>
              <a:t>space</a:t>
            </a:r>
            <a:r>
              <a:rPr lang="en-US" dirty="0" smtClean="0"/>
              <a:t>. </a:t>
            </a:r>
          </a:p>
          <a:p>
            <a:endParaRPr lang="en-US" sz="900" dirty="0" smtClean="0"/>
          </a:p>
          <a:p>
            <a:r>
              <a:rPr lang="en-US" dirty="0" smtClean="0"/>
              <a:t>Decision </a:t>
            </a:r>
            <a:r>
              <a:rPr lang="en-US" dirty="0"/>
              <a:t>makers try to balance multiple objectives (e.g., cost, performance, reliability) none of which is obviously the best </a:t>
            </a:r>
          </a:p>
          <a:p>
            <a:endParaRPr lang="en-US" dirty="0" smtClean="0"/>
          </a:p>
        </p:txBody>
      </p:sp>
      <p:sp>
        <p:nvSpPr>
          <p:cNvPr id="6" name="Title 1"/>
          <p:cNvSpPr>
            <a:spLocks noGrp="1"/>
          </p:cNvSpPr>
          <p:nvPr>
            <p:ph type="title"/>
          </p:nvPr>
        </p:nvSpPr>
        <p:spPr>
          <a:xfrm>
            <a:off x="838200" y="365125"/>
            <a:ext cx="10515600" cy="1325563"/>
          </a:xfrm>
        </p:spPr>
        <p:txBody>
          <a:bodyPr/>
          <a:lstStyle/>
          <a:p>
            <a:r>
              <a:rPr lang="en-US" dirty="0"/>
              <a:t>Multiple Objective Decision Analysis</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74922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sz="2200" b="1" dirty="0" smtClean="0">
                <a:solidFill>
                  <a:schemeClr val="accent6"/>
                </a:solidFill>
              </a:rPr>
              <a:t>Decision Making</a:t>
            </a:r>
          </a:p>
          <a:p>
            <a:endParaRPr lang="en-US" sz="800" dirty="0" smtClean="0"/>
          </a:p>
          <a:p>
            <a:pPr marL="0" indent="0">
              <a:buNone/>
            </a:pPr>
            <a:r>
              <a:rPr lang="en-US" sz="2200" b="1" dirty="0" smtClean="0"/>
              <a:t>   Its quality depends on:</a:t>
            </a:r>
          </a:p>
          <a:p>
            <a:endParaRPr lang="en-US" sz="800" b="1" dirty="0" smtClean="0"/>
          </a:p>
          <a:p>
            <a:pPr lvl="1">
              <a:buFont typeface="Wingdings" panose="05000000000000000000" pitchFamily="2" charset="2"/>
              <a:buChar char="§"/>
            </a:pPr>
            <a:r>
              <a:rPr lang="en-US" sz="2000" dirty="0" smtClean="0"/>
              <a:t>the </a:t>
            </a:r>
            <a:r>
              <a:rPr lang="en-US" sz="2000" b="1" dirty="0" smtClean="0">
                <a:solidFill>
                  <a:srgbClr val="0070C0"/>
                </a:solidFill>
              </a:rPr>
              <a:t>quality of the underlying process </a:t>
            </a:r>
            <a:r>
              <a:rPr lang="en-US" sz="2000" dirty="0" smtClean="0"/>
              <a:t>(but not the inverse)</a:t>
            </a:r>
          </a:p>
          <a:p>
            <a:pPr lvl="1">
              <a:buFont typeface="Wingdings" panose="05000000000000000000" pitchFamily="2" charset="2"/>
              <a:buChar char="§"/>
            </a:pPr>
            <a:r>
              <a:rPr lang="en-US" sz="2000" dirty="0" smtClean="0"/>
              <a:t>the</a:t>
            </a:r>
            <a:r>
              <a:rPr lang="en-US" sz="2000" b="1" dirty="0" smtClean="0"/>
              <a:t> </a:t>
            </a:r>
            <a:r>
              <a:rPr lang="en-US" sz="2000" b="1" dirty="0" smtClean="0">
                <a:solidFill>
                  <a:srgbClr val="0070C0"/>
                </a:solidFill>
              </a:rPr>
              <a:t>problem formulation </a:t>
            </a:r>
            <a:endParaRPr lang="en-US" sz="2000" b="1" dirty="0"/>
          </a:p>
          <a:p>
            <a:pPr lvl="1">
              <a:buFont typeface="Wingdings" panose="05000000000000000000" pitchFamily="2" charset="2"/>
              <a:buChar char="§"/>
            </a:pPr>
            <a:r>
              <a:rPr lang="en-US" sz="2000" dirty="0" smtClean="0"/>
              <a:t>the quality and nature of </a:t>
            </a:r>
            <a:r>
              <a:rPr lang="en-US" sz="2000" b="1" dirty="0" smtClean="0">
                <a:solidFill>
                  <a:srgbClr val="0070C0"/>
                </a:solidFill>
              </a:rPr>
              <a:t>available decision alternatives </a:t>
            </a:r>
            <a:r>
              <a:rPr lang="en-US" sz="2000" dirty="0" smtClean="0"/>
              <a:t>(it is the configuration of the feasible set of available alternatives</a:t>
            </a:r>
          </a:p>
          <a:p>
            <a:pPr lvl="1">
              <a:buFont typeface="Wingdings" panose="05000000000000000000" pitchFamily="2" charset="2"/>
              <a:buChar char="§"/>
            </a:pPr>
            <a:endParaRPr lang="en-US" sz="1800" b="1" dirty="0" smtClean="0"/>
          </a:p>
          <a:p>
            <a:pPr lvl="1">
              <a:buFont typeface="Wingdings" panose="05000000000000000000" pitchFamily="2" charset="2"/>
              <a:buChar char="§"/>
            </a:pPr>
            <a:endParaRPr lang="en-US" sz="1800" b="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435608" y="5060864"/>
            <a:ext cx="2715768" cy="1015663"/>
          </a:xfrm>
          <a:prstGeom prst="rect">
            <a:avLst/>
          </a:prstGeom>
          <a:noFill/>
        </p:spPr>
        <p:txBody>
          <a:bodyPr wrap="square" rtlCol="0">
            <a:spAutoFit/>
          </a:bodyPr>
          <a:lstStyle/>
          <a:p>
            <a:pPr algn="r"/>
            <a:r>
              <a:rPr lang="en-US" sz="2000" b="1" u="sng" dirty="0"/>
              <a:t>Decision maker </a:t>
            </a:r>
            <a:r>
              <a:rPr lang="en-US" sz="2000" b="1" u="sng" dirty="0" smtClean="0"/>
              <a:t>              </a:t>
            </a:r>
            <a:r>
              <a:rPr lang="en-US" sz="2000" dirty="0" smtClean="0"/>
              <a:t>must </a:t>
            </a:r>
            <a:r>
              <a:rPr lang="en-US" sz="2000" dirty="0"/>
              <a:t>choose from a set of alternative </a:t>
            </a:r>
            <a:r>
              <a:rPr lang="en-US" sz="2000" dirty="0" smtClean="0"/>
              <a:t>solutions</a:t>
            </a:r>
            <a:endParaRPr lang="en-US" sz="2000" dirty="0"/>
          </a:p>
        </p:txBody>
      </p:sp>
      <p:sp>
        <p:nvSpPr>
          <p:cNvPr id="5" name="TextBox 4"/>
          <p:cNvSpPr txBox="1"/>
          <p:nvPr/>
        </p:nvSpPr>
        <p:spPr>
          <a:xfrm>
            <a:off x="5858256" y="4975894"/>
            <a:ext cx="5084064" cy="1015663"/>
          </a:xfrm>
          <a:prstGeom prst="rect">
            <a:avLst/>
          </a:prstGeom>
          <a:noFill/>
        </p:spPr>
        <p:txBody>
          <a:bodyPr wrap="square" rtlCol="0">
            <a:spAutoFit/>
          </a:bodyPr>
          <a:lstStyle/>
          <a:p>
            <a:r>
              <a:rPr lang="en-US" sz="2000" b="1" u="sng" dirty="0" smtClean="0"/>
              <a:t>Analyst</a:t>
            </a:r>
          </a:p>
          <a:p>
            <a:r>
              <a:rPr lang="en-US" sz="2000" dirty="0" smtClean="0"/>
              <a:t>must </a:t>
            </a:r>
            <a:r>
              <a:rPr lang="en-US" sz="2000" dirty="0"/>
              <a:t>describe as accurate as possible the range of choices and the trade-offs among objectives </a:t>
            </a:r>
            <a:endParaRPr lang="en-US" sz="2000" b="1" dirty="0"/>
          </a:p>
        </p:txBody>
      </p:sp>
      <p:cxnSp>
        <p:nvCxnSpPr>
          <p:cNvPr id="8" name="Straight Arrow Connector 7"/>
          <p:cNvCxnSpPr/>
          <p:nvPr/>
        </p:nvCxnSpPr>
        <p:spPr>
          <a:xfrm>
            <a:off x="4288536" y="5568696"/>
            <a:ext cx="143256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88536" y="5830824"/>
            <a:ext cx="1432560"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3" y="3947252"/>
            <a:ext cx="8416636" cy="923330"/>
          </a:xfrm>
          <a:prstGeom prst="rect">
            <a:avLst/>
          </a:prstGeom>
          <a:noFill/>
        </p:spPr>
        <p:txBody>
          <a:bodyPr wrap="square" rtlCol="0">
            <a:spAutoFit/>
          </a:bodyPr>
          <a:lstStyle/>
          <a:p>
            <a:pPr lvl="1"/>
            <a:r>
              <a:rPr lang="en-US" dirty="0">
                <a:solidFill>
                  <a:schemeClr val="bg2">
                    <a:lumMod val="50000"/>
                  </a:schemeClr>
                </a:solidFill>
              </a:rPr>
              <a:t>Goal programming</a:t>
            </a:r>
          </a:p>
          <a:p>
            <a:pPr lvl="1"/>
            <a:r>
              <a:rPr lang="en-US" dirty="0">
                <a:solidFill>
                  <a:schemeClr val="bg2">
                    <a:lumMod val="50000"/>
                  </a:schemeClr>
                </a:solidFill>
              </a:rPr>
              <a:t>Classical methods - conversion to single objective </a:t>
            </a:r>
            <a:r>
              <a:rPr lang="en-US" dirty="0" smtClean="0">
                <a:solidFill>
                  <a:schemeClr val="bg2">
                    <a:lumMod val="50000"/>
                  </a:schemeClr>
                </a:solidFill>
              </a:rPr>
              <a:t>problems</a:t>
            </a:r>
          </a:p>
          <a:p>
            <a:pPr lvl="1"/>
            <a:r>
              <a:rPr lang="en-US" dirty="0" smtClean="0">
                <a:solidFill>
                  <a:schemeClr val="bg2">
                    <a:lumMod val="50000"/>
                  </a:schemeClr>
                </a:solidFill>
              </a:rPr>
              <a:t>True </a:t>
            </a:r>
            <a:r>
              <a:rPr lang="en-US" dirty="0">
                <a:solidFill>
                  <a:schemeClr val="bg2">
                    <a:lumMod val="50000"/>
                  </a:schemeClr>
                </a:solidFill>
              </a:rPr>
              <a:t>multi-objective linear </a:t>
            </a:r>
            <a:r>
              <a:rPr lang="en-US" dirty="0" smtClean="0">
                <a:solidFill>
                  <a:schemeClr val="bg2">
                    <a:lumMod val="50000"/>
                  </a:schemeClr>
                </a:solidFill>
              </a:rPr>
              <a:t>programming</a:t>
            </a:r>
            <a:endParaRPr lang="en-US" dirty="0">
              <a:solidFill>
                <a:schemeClr val="bg2">
                  <a:lumMod val="50000"/>
                </a:schemeClr>
              </a:solidFill>
            </a:endParaRPr>
          </a:p>
        </p:txBody>
      </p:sp>
    </p:spTree>
    <p:extLst>
      <p:ext uri="{BB962C8B-B14F-4D97-AF65-F5344CB8AC3E}">
        <p14:creationId xmlns:p14="http://schemas.microsoft.com/office/powerpoint/2010/main" val="305099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45682"/>
            <a:ext cx="9144000" cy="51435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9" name="Group 8"/>
          <p:cNvGrpSpPr/>
          <p:nvPr/>
        </p:nvGrpSpPr>
        <p:grpSpPr>
          <a:xfrm>
            <a:off x="797668" y="4681638"/>
            <a:ext cx="2509736" cy="1569660"/>
            <a:chOff x="797668" y="4681638"/>
            <a:chExt cx="2509736" cy="1569660"/>
          </a:xfrm>
        </p:grpSpPr>
        <p:sp>
          <p:nvSpPr>
            <p:cNvPr id="7" name="Rectangle 6"/>
            <p:cNvSpPr/>
            <p:nvPr/>
          </p:nvSpPr>
          <p:spPr>
            <a:xfrm>
              <a:off x="797668" y="4681638"/>
              <a:ext cx="1634247" cy="1569660"/>
            </a:xfrm>
            <a:prstGeom prst="rect">
              <a:avLst/>
            </a:prstGeom>
          </p:spPr>
          <p:txBody>
            <a:bodyPr wrap="square">
              <a:spAutoFit/>
            </a:bodyPr>
            <a:lstStyle/>
            <a:p>
              <a:pPr algn="r"/>
              <a:r>
                <a:rPr lang="en-US" sz="1600" dirty="0">
                  <a:solidFill>
                    <a:srgbClr val="00B0F0"/>
                  </a:solidFill>
                  <a:latin typeface="Berkeley-Medium"/>
                </a:rPr>
                <a:t>Representing goals by standard linear programming</a:t>
              </a:r>
            </a:p>
            <a:p>
              <a:pPr algn="r"/>
              <a:r>
                <a:rPr lang="en-US" sz="1600" dirty="0">
                  <a:solidFill>
                    <a:srgbClr val="00B0F0"/>
                  </a:solidFill>
                  <a:latin typeface="Berkeley-Medium"/>
                </a:rPr>
                <a:t>constraints is somewhat rigid</a:t>
              </a:r>
              <a:endParaRPr lang="en-US" sz="1600" dirty="0">
                <a:solidFill>
                  <a:srgbClr val="00B0F0"/>
                </a:solidFill>
              </a:endParaRPr>
            </a:p>
          </p:txBody>
        </p:sp>
        <p:sp>
          <p:nvSpPr>
            <p:cNvPr id="8" name="TextBox 7"/>
            <p:cNvSpPr txBox="1"/>
            <p:nvPr/>
          </p:nvSpPr>
          <p:spPr>
            <a:xfrm>
              <a:off x="2431915" y="4681638"/>
              <a:ext cx="875489" cy="369332"/>
            </a:xfrm>
            <a:prstGeom prst="rect">
              <a:avLst/>
            </a:prstGeom>
            <a:noFill/>
          </p:spPr>
          <p:txBody>
            <a:bodyPr wrap="square" rtlCol="0">
              <a:spAutoFit/>
            </a:bodyPr>
            <a:lstStyle/>
            <a:p>
              <a:r>
                <a:rPr lang="en-US" b="1" dirty="0" smtClean="0">
                  <a:solidFill>
                    <a:srgbClr val="00B0F0"/>
                  </a:solidFill>
                </a:rPr>
                <a:t>Goals</a:t>
              </a:r>
              <a:endParaRPr lang="en-US" b="1" dirty="0">
                <a:solidFill>
                  <a:srgbClr val="00B0F0"/>
                </a:solidFill>
              </a:endParaRPr>
            </a:p>
          </p:txBody>
        </p:sp>
      </p:grpSp>
      <p:sp>
        <p:nvSpPr>
          <p:cNvPr id="10" name="Rectangle 9"/>
          <p:cNvSpPr/>
          <p:nvPr/>
        </p:nvSpPr>
        <p:spPr>
          <a:xfrm>
            <a:off x="8180151" y="4219973"/>
            <a:ext cx="2735904" cy="2031325"/>
          </a:xfrm>
          <a:prstGeom prst="rect">
            <a:avLst/>
          </a:prstGeom>
          <a:solidFill>
            <a:schemeClr val="bg1"/>
          </a:solidFill>
          <a:ln w="28575">
            <a:solidFill>
              <a:srgbClr val="C00000"/>
            </a:solidFill>
          </a:ln>
        </p:spPr>
        <p:txBody>
          <a:bodyPr wrap="square">
            <a:spAutoFit/>
          </a:bodyPr>
          <a:lstStyle/>
          <a:p>
            <a:r>
              <a:rPr lang="en-US" dirty="0"/>
              <a:t>A constraint that imposes strict </a:t>
            </a:r>
            <a:r>
              <a:rPr lang="en-US" dirty="0" smtClean="0"/>
              <a:t>thresholds can be  unrealistic and may </a:t>
            </a:r>
            <a:r>
              <a:rPr lang="en-US" dirty="0"/>
              <a:t>also lead to infeasible </a:t>
            </a:r>
            <a:r>
              <a:rPr lang="en-US" dirty="0" smtClean="0"/>
              <a:t>solutions</a:t>
            </a:r>
          </a:p>
          <a:p>
            <a:endParaRPr lang="en-US" dirty="0"/>
          </a:p>
          <a:p>
            <a:r>
              <a:rPr lang="en-US" dirty="0" smtClean="0"/>
              <a:t>a </a:t>
            </a:r>
            <a:r>
              <a:rPr lang="en-US" dirty="0"/>
              <a:t>slight </a:t>
            </a:r>
            <a:r>
              <a:rPr lang="en-US" b="1" dirty="0"/>
              <a:t>relaxation</a:t>
            </a:r>
            <a:r>
              <a:rPr lang="en-US" dirty="0"/>
              <a:t> might</a:t>
            </a:r>
          </a:p>
          <a:p>
            <a:r>
              <a:rPr lang="en-US" dirty="0"/>
              <a:t>allow for a feasible solution</a:t>
            </a:r>
          </a:p>
        </p:txBody>
      </p:sp>
    </p:spTree>
    <p:extLst>
      <p:ext uri="{BB962C8B-B14F-4D97-AF65-F5344CB8AC3E}">
        <p14:creationId xmlns:p14="http://schemas.microsoft.com/office/powerpoint/2010/main" val="5373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190012" cy="4574581"/>
          </a:xfrm>
        </p:spPr>
        <p:txBody>
          <a:bodyPr>
            <a:normAutofit/>
          </a:bodyPr>
          <a:lstStyle/>
          <a:p>
            <a:r>
              <a:rPr lang="en-US" sz="2000" dirty="0" smtClean="0"/>
              <a:t>Corrects these limitations and allows treating several objectives simultaneously treating them in the same way (eventually giving them different weights)</a:t>
            </a:r>
          </a:p>
          <a:p>
            <a:endParaRPr lang="en-US" sz="2000" dirty="0"/>
          </a:p>
          <a:p>
            <a:r>
              <a:rPr lang="en-US" sz="2000" dirty="0" smtClean="0"/>
              <a:t>Objective function: Min Sum deviations from goals</a:t>
            </a:r>
          </a:p>
          <a:p>
            <a:endParaRPr lang="en-US" sz="800" dirty="0" smtClean="0"/>
          </a:p>
          <a:p>
            <a:pPr marL="457200" lvl="1" indent="0">
              <a:buNone/>
            </a:pPr>
            <a:endParaRPr lang="en-US" sz="800" dirty="0" smtClean="0"/>
          </a:p>
          <a:p>
            <a:pPr lvl="1"/>
            <a:endParaRPr lang="en-US" sz="2400" baseline="-25000" dirty="0"/>
          </a:p>
        </p:txBody>
      </p:sp>
      <p:pic>
        <p:nvPicPr>
          <p:cNvPr id="7" name="Picture 6"/>
          <p:cNvPicPr>
            <a:picLocks noChangeAspect="1"/>
          </p:cNvPicPr>
          <p:nvPr/>
        </p:nvPicPr>
        <p:blipFill>
          <a:blip r:embed="rId2"/>
          <a:stretch>
            <a:fillRect/>
          </a:stretch>
        </p:blipFill>
        <p:spPr>
          <a:xfrm>
            <a:off x="6186791" y="2140921"/>
            <a:ext cx="6096920" cy="3588670"/>
          </a:xfrm>
          <a:prstGeom prst="rect">
            <a:avLst/>
          </a:prstGeom>
        </p:spPr>
      </p:pic>
    </p:spTree>
    <p:extLst>
      <p:ext uri="{BB962C8B-B14F-4D97-AF65-F5344CB8AC3E}">
        <p14:creationId xmlns:p14="http://schemas.microsoft.com/office/powerpoint/2010/main" val="22469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838905" cy="4574581"/>
          </a:xfrm>
        </p:spPr>
        <p:txBody>
          <a:bodyPr>
            <a:normAutofit fontScale="92500" lnSpcReduction="10000"/>
          </a:bodyPr>
          <a:lstStyle/>
          <a:p>
            <a:r>
              <a:rPr lang="en-US" sz="2000" dirty="0" smtClean="0"/>
              <a:t>Define target levels of each objective rather than max or min the objective functions </a:t>
            </a:r>
          </a:p>
          <a:p>
            <a:endParaRPr lang="en-US" sz="800" dirty="0"/>
          </a:p>
          <a:p>
            <a:pPr lvl="1"/>
            <a:r>
              <a:rPr lang="en-US" sz="2000" dirty="0" smtClean="0"/>
              <a:t>Suppose the goal for </a:t>
            </a:r>
            <a:r>
              <a:rPr lang="en-US" sz="2000" dirty="0" err="1" smtClean="0"/>
              <a:t>obj</a:t>
            </a:r>
            <a:r>
              <a:rPr lang="en-US" sz="2000" dirty="0" smtClean="0"/>
              <a:t> </a:t>
            </a:r>
            <a:r>
              <a:rPr lang="en-US" sz="2000" dirty="0" err="1" smtClean="0"/>
              <a:t>i</a:t>
            </a:r>
            <a:r>
              <a:rPr lang="en-US" sz="2000" dirty="0" smtClean="0"/>
              <a:t> is </a:t>
            </a:r>
            <a:r>
              <a:rPr lang="en-US" sz="2000" dirty="0" err="1" smtClean="0"/>
              <a:t>gi</a:t>
            </a:r>
            <a:r>
              <a:rPr lang="en-US" sz="2000" dirty="0" smtClean="0"/>
              <a:t>: </a:t>
            </a:r>
          </a:p>
          <a:p>
            <a:pPr lvl="1"/>
            <a:endParaRPr lang="en-US" sz="800" dirty="0" smtClean="0"/>
          </a:p>
          <a:p>
            <a:pPr marL="457200" lvl="1" indent="0">
              <a:buNone/>
            </a:pPr>
            <a:r>
              <a:rPr lang="en-US" sz="2000" dirty="0" smtClean="0"/>
              <a:t>    </a:t>
            </a:r>
            <a:r>
              <a:rPr lang="en-US" sz="2000" dirty="0" smtClean="0">
                <a:solidFill>
                  <a:schemeClr val="accent2">
                    <a:lumMod val="75000"/>
                  </a:schemeClr>
                </a:solidFill>
              </a:rPr>
              <a:t>obj</a:t>
            </a:r>
            <a:r>
              <a:rPr lang="en-US" sz="2000" baseline="-25000" dirty="0" smtClean="0">
                <a:solidFill>
                  <a:schemeClr val="accent2">
                    <a:lumMod val="75000"/>
                  </a:schemeClr>
                </a:solidFill>
              </a:rPr>
              <a:t>1</a:t>
            </a:r>
            <a:r>
              <a:rPr lang="en-US" sz="2000" dirty="0" smtClean="0">
                <a:solidFill>
                  <a:schemeClr val="accent2">
                    <a:lumMod val="75000"/>
                  </a:schemeClr>
                </a:solidFill>
              </a:rPr>
              <a:t> &gt; g</a:t>
            </a:r>
            <a:r>
              <a:rPr lang="en-US" sz="2000" baseline="-25000" dirty="0" smtClean="0">
                <a:solidFill>
                  <a:schemeClr val="accent2">
                    <a:lumMod val="75000"/>
                  </a:schemeClr>
                </a:solidFill>
              </a:rPr>
              <a:t>1</a:t>
            </a:r>
            <a:r>
              <a:rPr lang="en-US" sz="2000" dirty="0" smtClean="0">
                <a:solidFill>
                  <a:schemeClr val="accent2">
                    <a:lumMod val="75000"/>
                  </a:schemeClr>
                </a:solidFill>
              </a:rPr>
              <a:t> </a:t>
            </a:r>
            <a:r>
              <a:rPr lang="en-US" sz="2000" dirty="0" smtClean="0"/>
              <a:t>; </a:t>
            </a:r>
            <a:r>
              <a:rPr lang="en-US" sz="2000" dirty="0" smtClean="0">
                <a:solidFill>
                  <a:schemeClr val="accent2">
                    <a:lumMod val="50000"/>
                  </a:schemeClr>
                </a:solidFill>
              </a:rPr>
              <a:t>obj</a:t>
            </a:r>
            <a:r>
              <a:rPr lang="en-US" sz="2000" baseline="-25000" dirty="0" smtClean="0">
                <a:solidFill>
                  <a:schemeClr val="accent2">
                    <a:lumMod val="50000"/>
                  </a:schemeClr>
                </a:solidFill>
              </a:rPr>
              <a:t>2</a:t>
            </a:r>
            <a:r>
              <a:rPr lang="en-US" sz="2000" dirty="0" smtClean="0">
                <a:solidFill>
                  <a:schemeClr val="accent2">
                    <a:lumMod val="50000"/>
                  </a:schemeClr>
                </a:solidFill>
              </a:rPr>
              <a:t> </a:t>
            </a:r>
            <a:r>
              <a:rPr lang="en-US" sz="2000" dirty="0">
                <a:solidFill>
                  <a:schemeClr val="accent2">
                    <a:lumMod val="50000"/>
                  </a:schemeClr>
                </a:solidFill>
              </a:rPr>
              <a:t>&gt; </a:t>
            </a:r>
            <a:r>
              <a:rPr lang="en-US" sz="2000" dirty="0" smtClean="0">
                <a:solidFill>
                  <a:schemeClr val="accent2">
                    <a:lumMod val="50000"/>
                  </a:schemeClr>
                </a:solidFill>
              </a:rPr>
              <a:t>g</a:t>
            </a:r>
            <a:r>
              <a:rPr lang="en-US" sz="2000" baseline="-25000" dirty="0" smtClean="0">
                <a:solidFill>
                  <a:schemeClr val="accent2">
                    <a:lumMod val="50000"/>
                  </a:schemeClr>
                </a:solidFill>
              </a:rPr>
              <a:t>2 </a:t>
            </a:r>
            <a:r>
              <a:rPr lang="en-US" sz="2000" baseline="-25000" dirty="0" smtClean="0"/>
              <a:t>; …;  </a:t>
            </a:r>
            <a:r>
              <a:rPr lang="en-US" sz="2000" dirty="0" err="1" smtClean="0">
                <a:solidFill>
                  <a:schemeClr val="accent4"/>
                </a:solidFill>
              </a:rPr>
              <a:t>obj</a:t>
            </a:r>
            <a:r>
              <a:rPr lang="en-US" sz="2000" baseline="-25000" dirty="0" err="1" smtClean="0">
                <a:solidFill>
                  <a:schemeClr val="accent4"/>
                </a:solidFill>
              </a:rPr>
              <a:t>n</a:t>
            </a:r>
            <a:r>
              <a:rPr lang="en-US" sz="2000" dirty="0" smtClean="0">
                <a:solidFill>
                  <a:schemeClr val="accent4"/>
                </a:solidFill>
              </a:rPr>
              <a:t> </a:t>
            </a:r>
            <a:r>
              <a:rPr lang="en-US" sz="2000" dirty="0">
                <a:solidFill>
                  <a:schemeClr val="accent4"/>
                </a:solidFill>
              </a:rPr>
              <a:t>&gt; </a:t>
            </a:r>
            <a:r>
              <a:rPr lang="en-US" sz="2000" dirty="0" err="1" smtClean="0">
                <a:solidFill>
                  <a:schemeClr val="accent4"/>
                </a:solidFill>
              </a:rPr>
              <a:t>g</a:t>
            </a:r>
            <a:r>
              <a:rPr lang="en-US" sz="2000" baseline="-25000" dirty="0" err="1" smtClean="0">
                <a:solidFill>
                  <a:schemeClr val="accent4"/>
                </a:solidFill>
              </a:rPr>
              <a:t>n</a:t>
            </a:r>
            <a:r>
              <a:rPr lang="en-US" sz="2000" dirty="0" smtClean="0">
                <a:solidFill>
                  <a:schemeClr val="accent4"/>
                </a:solidFill>
              </a:rPr>
              <a:t> </a:t>
            </a:r>
          </a:p>
          <a:p>
            <a:pPr marL="457200" lvl="1" indent="0">
              <a:buNone/>
            </a:pPr>
            <a:r>
              <a:rPr lang="en-US" sz="800" dirty="0" smtClean="0">
                <a:solidFill>
                  <a:schemeClr val="accent4">
                    <a:lumMod val="75000"/>
                  </a:schemeClr>
                </a:solidFill>
              </a:rPr>
              <a:t> </a:t>
            </a:r>
            <a:endParaRPr lang="en-US" sz="800" dirty="0">
              <a:solidFill>
                <a:schemeClr val="accent4">
                  <a:lumMod val="75000"/>
                </a:schemeClr>
              </a:solidFill>
            </a:endParaRPr>
          </a:p>
          <a:p>
            <a:pPr lvl="1"/>
            <a:r>
              <a:rPr lang="en-US" sz="2000" dirty="0" smtClean="0"/>
              <a:t>These goals are treated as </a:t>
            </a:r>
            <a:r>
              <a:rPr lang="en-US" sz="2000" dirty="0" smtClean="0">
                <a:solidFill>
                  <a:srgbClr val="0070C0"/>
                </a:solidFill>
              </a:rPr>
              <a:t>soft constraints </a:t>
            </a:r>
            <a:r>
              <a:rPr lang="en-US" sz="2000" dirty="0" smtClean="0"/>
              <a:t>(</a:t>
            </a:r>
            <a:r>
              <a:rPr lang="en-US" sz="2000" dirty="0" err="1" smtClean="0"/>
              <a:t>ie</a:t>
            </a:r>
            <a:r>
              <a:rPr lang="en-US" sz="2000" dirty="0" smtClean="0"/>
              <a:t> these can be violated) </a:t>
            </a:r>
          </a:p>
          <a:p>
            <a:pPr lvl="1"/>
            <a:endParaRPr lang="en-US" sz="800" dirty="0" smtClean="0"/>
          </a:p>
          <a:p>
            <a:pPr marL="457200" lvl="1" indent="0">
              <a:buNone/>
            </a:pPr>
            <a:r>
              <a:rPr lang="en-US" sz="2000" dirty="0" err="1" smtClean="0">
                <a:solidFill>
                  <a:schemeClr val="bg1"/>
                </a:solidFill>
              </a:rPr>
              <a:t>Obj</a:t>
            </a:r>
            <a:r>
              <a:rPr lang="en-US" sz="2000" dirty="0" smtClean="0">
                <a:solidFill>
                  <a:schemeClr val="bg1"/>
                </a:solidFill>
              </a:rPr>
              <a:t> = min (w</a:t>
            </a:r>
            <a:r>
              <a:rPr lang="en-US" sz="2000" baseline="-25000" dirty="0" smtClean="0">
                <a:solidFill>
                  <a:schemeClr val="bg1"/>
                </a:solidFill>
              </a:rPr>
              <a:t>1</a:t>
            </a:r>
            <a:r>
              <a:rPr lang="en-US" sz="2000" dirty="0" smtClean="0">
                <a:solidFill>
                  <a:schemeClr val="bg1"/>
                </a:solidFill>
              </a:rPr>
              <a:t> |obj</a:t>
            </a:r>
            <a:r>
              <a:rPr lang="en-US" sz="2000" baseline="-25000" dirty="0" smtClean="0">
                <a:solidFill>
                  <a:schemeClr val="bg1"/>
                </a:solidFill>
              </a:rPr>
              <a:t>1</a:t>
            </a:r>
            <a:r>
              <a:rPr lang="en-US" sz="2000" dirty="0" smtClean="0">
                <a:solidFill>
                  <a:schemeClr val="bg1"/>
                </a:solidFill>
              </a:rPr>
              <a:t> - g</a:t>
            </a:r>
            <a:r>
              <a:rPr lang="en-US" sz="2000" baseline="-25000" dirty="0" smtClean="0">
                <a:solidFill>
                  <a:schemeClr val="bg1"/>
                </a:solidFill>
              </a:rPr>
              <a:t>1</a:t>
            </a:r>
            <a:r>
              <a:rPr lang="en-US" sz="2000" dirty="0" smtClean="0">
                <a:solidFill>
                  <a:schemeClr val="bg1"/>
                </a:solidFill>
              </a:rPr>
              <a:t>|+ w</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a:t>
            </a:r>
            <a:r>
              <a:rPr lang="en-US" sz="2000" dirty="0" smtClean="0">
                <a:solidFill>
                  <a:schemeClr val="bg1"/>
                </a:solidFill>
              </a:rPr>
              <a:t>obj</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 </a:t>
            </a:r>
            <a:r>
              <a:rPr lang="en-US" sz="2000" dirty="0" smtClean="0">
                <a:solidFill>
                  <a:schemeClr val="bg1"/>
                </a:solidFill>
              </a:rPr>
              <a:t>g</a:t>
            </a:r>
            <a:r>
              <a:rPr lang="en-US" sz="2000" baseline="-25000" dirty="0" smtClean="0">
                <a:solidFill>
                  <a:schemeClr val="bg1"/>
                </a:solidFill>
              </a:rPr>
              <a:t>2</a:t>
            </a:r>
            <a:r>
              <a:rPr lang="en-US" sz="2000" dirty="0" smtClean="0">
                <a:solidFill>
                  <a:schemeClr val="bg1"/>
                </a:solidFill>
              </a:rPr>
              <a:t>|+ … + </a:t>
            </a:r>
            <a:r>
              <a:rPr lang="en-US" sz="2000" dirty="0" err="1" smtClean="0">
                <a:solidFill>
                  <a:schemeClr val="bg1"/>
                </a:solidFill>
              </a:rPr>
              <a:t>w</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a:t>
            </a:r>
            <a:r>
              <a:rPr lang="en-US" sz="2000" dirty="0" err="1" smtClean="0">
                <a:solidFill>
                  <a:schemeClr val="bg1"/>
                </a:solidFill>
              </a:rPr>
              <a:t>obj</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 </a:t>
            </a:r>
            <a:r>
              <a:rPr lang="en-US" sz="2000" dirty="0" err="1" smtClean="0">
                <a:solidFill>
                  <a:schemeClr val="bg1"/>
                </a:solidFill>
              </a:rPr>
              <a:t>g</a:t>
            </a:r>
            <a:r>
              <a:rPr lang="en-US" sz="2000" baseline="-25000" dirty="0" err="1" smtClean="0">
                <a:solidFill>
                  <a:schemeClr val="bg1"/>
                </a:solidFill>
              </a:rPr>
              <a:t>n</a:t>
            </a:r>
            <a:r>
              <a:rPr lang="en-US" sz="2000" dirty="0" smtClean="0">
                <a:solidFill>
                  <a:schemeClr val="bg1"/>
                </a:solidFill>
              </a:rPr>
              <a:t>|</a:t>
            </a:r>
          </a:p>
          <a:p>
            <a:pPr lvl="1"/>
            <a:endParaRPr lang="en-US" sz="800" dirty="0" smtClean="0"/>
          </a:p>
          <a:p>
            <a:pPr lvl="1"/>
            <a:r>
              <a:rPr lang="en-US" sz="2000" dirty="0"/>
              <a:t>Maybe we can’t satisfy all goals, but we want to capture how much we can satisfy (find the deviations</a:t>
            </a:r>
            <a:r>
              <a:rPr lang="en-US" sz="2000" dirty="0" smtClean="0"/>
              <a:t>). </a:t>
            </a:r>
            <a:r>
              <a:rPr lang="en-US" sz="2000" dirty="0"/>
              <a:t> </a:t>
            </a:r>
            <a:r>
              <a:rPr lang="en-US" sz="2000" b="1" dirty="0" smtClean="0">
                <a:solidFill>
                  <a:schemeClr val="accent4">
                    <a:lumMod val="75000"/>
                  </a:schemeClr>
                </a:solidFill>
              </a:rPr>
              <a:t>The optimal solution to this problem is not necessarily an efficient point in the original model</a:t>
            </a:r>
          </a:p>
          <a:p>
            <a:pPr marL="457200" lvl="1" indent="0">
              <a:buNone/>
            </a:pPr>
            <a:endParaRPr lang="en-US" sz="800" dirty="0" smtClean="0"/>
          </a:p>
          <a:p>
            <a:pPr lvl="1"/>
            <a:endParaRPr lang="en-US" sz="2400" baseline="-25000" dirty="0"/>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27" name="Rectangle 26"/>
          <p:cNvSpPr/>
          <p:nvPr/>
        </p:nvSpPr>
        <p:spPr>
          <a:xfrm>
            <a:off x="9740946" y="2280028"/>
            <a:ext cx="2591594" cy="646331"/>
          </a:xfrm>
          <a:prstGeom prst="rect">
            <a:avLst/>
          </a:prstGeom>
        </p:spPr>
        <p:txBody>
          <a:bodyPr wrap="square">
            <a:spAutoFit/>
          </a:bodyPr>
          <a:lstStyle/>
          <a:p>
            <a:r>
              <a:rPr lang="en-US" i="1" dirty="0" smtClean="0">
                <a:solidFill>
                  <a:srgbClr val="5B9BD5"/>
                </a:solidFill>
              </a:rPr>
              <a:t>    x</a:t>
            </a:r>
            <a:r>
              <a:rPr lang="en-US" i="1" baseline="-25000" dirty="0" smtClean="0">
                <a:solidFill>
                  <a:srgbClr val="5B9BD5"/>
                </a:solidFill>
              </a:rPr>
              <a:t>1</a:t>
            </a:r>
            <a:r>
              <a:rPr lang="en-US" i="1" dirty="0" smtClean="0">
                <a:solidFill>
                  <a:srgbClr val="5B9BD5"/>
                </a:solidFill>
              </a:rPr>
              <a:t>        </a:t>
            </a:r>
            <a:r>
              <a:rPr lang="en-US" i="1" dirty="0" smtClean="0">
                <a:solidFill>
                  <a:schemeClr val="accent1"/>
                </a:solidFill>
              </a:rPr>
              <a:t>&gt; </a:t>
            </a:r>
            <a:r>
              <a:rPr lang="en-US" dirty="0">
                <a:solidFill>
                  <a:schemeClr val="accent1"/>
                </a:solidFill>
              </a:rPr>
              <a:t>g</a:t>
            </a:r>
            <a:r>
              <a:rPr lang="en-US" baseline="-25000" dirty="0">
                <a:solidFill>
                  <a:schemeClr val="accent1"/>
                </a:solidFill>
              </a:rPr>
              <a:t>1</a:t>
            </a:r>
            <a:endParaRPr lang="en-US" i="1" dirty="0">
              <a:solidFill>
                <a:schemeClr val="accent1"/>
              </a:solidFill>
            </a:endParaRPr>
          </a:p>
          <a:p>
            <a:r>
              <a:rPr lang="en-US" i="1" dirty="0" smtClean="0">
                <a:solidFill>
                  <a:srgbClr val="5B9BD5"/>
                </a:solidFill>
              </a:rPr>
              <a:t>-</a:t>
            </a:r>
            <a:r>
              <a:rPr lang="en-US" i="1" dirty="0">
                <a:solidFill>
                  <a:srgbClr val="5B9BD5"/>
                </a:solidFill>
              </a:rPr>
              <a:t>4x</a:t>
            </a:r>
            <a:r>
              <a:rPr lang="en-US" i="1" baseline="-25000" dirty="0">
                <a:solidFill>
                  <a:srgbClr val="5B9BD5"/>
                </a:solidFill>
              </a:rPr>
              <a:t>1</a:t>
            </a:r>
            <a:r>
              <a:rPr lang="en-US" i="1" dirty="0">
                <a:solidFill>
                  <a:srgbClr val="5B9BD5"/>
                </a:solidFill>
              </a:rPr>
              <a:t> + </a:t>
            </a:r>
            <a:r>
              <a:rPr lang="en-US" i="1" dirty="0" smtClean="0">
                <a:solidFill>
                  <a:srgbClr val="5B9BD5"/>
                </a:solidFill>
              </a:rPr>
              <a:t>x</a:t>
            </a:r>
            <a:r>
              <a:rPr lang="en-US" i="1" baseline="-25000" dirty="0" smtClean="0">
                <a:solidFill>
                  <a:srgbClr val="5B9BD5"/>
                </a:solidFill>
              </a:rPr>
              <a:t>2 </a:t>
            </a:r>
            <a:r>
              <a:rPr lang="en-US" i="1" dirty="0" smtClean="0">
                <a:solidFill>
                  <a:schemeClr val="accent1"/>
                </a:solidFill>
              </a:rPr>
              <a:t>&lt; </a:t>
            </a:r>
            <a:r>
              <a:rPr lang="en-US" dirty="0" smtClean="0">
                <a:solidFill>
                  <a:schemeClr val="accent1"/>
                </a:solidFill>
              </a:rPr>
              <a:t>g</a:t>
            </a:r>
            <a:r>
              <a:rPr lang="en-US" baseline="-25000" dirty="0" smtClean="0">
                <a:solidFill>
                  <a:schemeClr val="accent1"/>
                </a:solidFill>
              </a:rPr>
              <a:t>2</a:t>
            </a:r>
            <a:r>
              <a:rPr lang="en-US" i="1" dirty="0" smtClean="0">
                <a:solidFill>
                  <a:srgbClr val="5B9BD5"/>
                </a:solidFill>
              </a:rPr>
              <a:t> </a:t>
            </a:r>
            <a:endParaRPr lang="en-US" dirty="0"/>
          </a:p>
        </p:txBody>
      </p:sp>
      <p:sp>
        <p:nvSpPr>
          <p:cNvPr id="2" name="Rectangle 1"/>
          <p:cNvSpPr/>
          <p:nvPr/>
        </p:nvSpPr>
        <p:spPr>
          <a:xfrm>
            <a:off x="7230711" y="3768934"/>
            <a:ext cx="4838296" cy="2816156"/>
          </a:xfrm>
          <a:prstGeom prst="rect">
            <a:avLst/>
          </a:prstGeom>
        </p:spPr>
        <p:txBody>
          <a:bodyPr wrap="square">
            <a:spAutoFit/>
          </a:bodyPr>
          <a:lstStyle/>
          <a:p>
            <a:pPr indent="358775"/>
            <a:r>
              <a:rPr lang="en-US" i="1" dirty="0" smtClean="0"/>
              <a:t>Y</a:t>
            </a:r>
            <a:r>
              <a:rPr lang="en-US" baseline="-25000" dirty="0" smtClean="0"/>
              <a:t>1 </a:t>
            </a:r>
            <a:r>
              <a:rPr lang="en-US" dirty="0" smtClean="0"/>
              <a:t>= </a:t>
            </a:r>
            <a:r>
              <a:rPr lang="en-US" i="1" dirty="0"/>
              <a:t>x</a:t>
            </a:r>
            <a:r>
              <a:rPr lang="en-US" i="1" baseline="-25000" dirty="0"/>
              <a:t>1</a:t>
            </a:r>
            <a:r>
              <a:rPr lang="en-US" i="1" dirty="0"/>
              <a:t> </a:t>
            </a:r>
            <a:r>
              <a:rPr lang="en-US" i="1" dirty="0" smtClean="0"/>
              <a:t>- </a:t>
            </a:r>
            <a:r>
              <a:rPr lang="en-US" dirty="0" smtClean="0"/>
              <a:t>g</a:t>
            </a:r>
            <a:r>
              <a:rPr lang="en-US" baseline="-25000" dirty="0" smtClean="0"/>
              <a:t>1</a:t>
            </a:r>
          </a:p>
          <a:p>
            <a:pPr indent="358775"/>
            <a:r>
              <a:rPr lang="en-US" i="1" dirty="0" smtClean="0"/>
              <a:t>Y</a:t>
            </a:r>
            <a:r>
              <a:rPr lang="en-US" baseline="-25000" dirty="0" smtClean="0"/>
              <a:t>2 </a:t>
            </a:r>
            <a:r>
              <a:rPr lang="en-US" dirty="0"/>
              <a:t>= </a:t>
            </a:r>
            <a:r>
              <a:rPr lang="en-US" i="1" dirty="0"/>
              <a:t>-4x</a:t>
            </a:r>
            <a:r>
              <a:rPr lang="en-US" i="1" baseline="-25000" dirty="0"/>
              <a:t>1</a:t>
            </a:r>
            <a:r>
              <a:rPr lang="en-US" i="1" dirty="0"/>
              <a:t> + x</a:t>
            </a:r>
            <a:r>
              <a:rPr lang="en-US" i="1" baseline="-25000" dirty="0"/>
              <a:t>2 </a:t>
            </a:r>
            <a:r>
              <a:rPr lang="en-US" i="1" dirty="0" smtClean="0"/>
              <a:t>- </a:t>
            </a:r>
            <a:r>
              <a:rPr lang="en-US" dirty="0" smtClean="0"/>
              <a:t>g</a:t>
            </a:r>
            <a:r>
              <a:rPr lang="en-US" baseline="-25000" dirty="0" smtClean="0"/>
              <a:t>2</a:t>
            </a:r>
          </a:p>
          <a:p>
            <a:pPr indent="358775"/>
            <a:endParaRPr lang="en-US" i="1" dirty="0" smtClean="0">
              <a:solidFill>
                <a:schemeClr val="accent1"/>
              </a:solidFill>
            </a:endParaRPr>
          </a:p>
          <a:p>
            <a:pPr indent="358775"/>
            <a:endParaRPr lang="en-US" sz="800" i="1" dirty="0" smtClean="0">
              <a:solidFill>
                <a:schemeClr val="accent1"/>
              </a:solidFill>
            </a:endParaRPr>
          </a:p>
          <a:p>
            <a:pPr indent="358775"/>
            <a:r>
              <a:rPr lang="pt-PT" i="1" dirty="0" smtClean="0"/>
              <a:t>    </a:t>
            </a:r>
            <a:r>
              <a:rPr lang="en-US" i="1" dirty="0" smtClean="0"/>
              <a:t>x</a:t>
            </a:r>
            <a:r>
              <a:rPr lang="en-US" i="1" baseline="-25000" dirty="0" smtClean="0"/>
              <a:t>1</a:t>
            </a:r>
            <a:r>
              <a:rPr lang="en-US" i="1" dirty="0" smtClean="0"/>
              <a:t>        - </a:t>
            </a:r>
            <a:r>
              <a:rPr lang="pt-PT" i="1" dirty="0" smtClean="0"/>
              <a:t>(y</a:t>
            </a:r>
            <a:r>
              <a:rPr lang="pt-PT" baseline="-25000" dirty="0" smtClean="0"/>
              <a:t>1</a:t>
            </a:r>
            <a:r>
              <a:rPr lang="pt-PT" baseline="30000" dirty="0"/>
              <a:t>+</a:t>
            </a:r>
            <a:r>
              <a:rPr lang="pt-PT" dirty="0"/>
              <a:t> </a:t>
            </a:r>
            <a:r>
              <a:rPr lang="pt-PT" dirty="0" smtClean="0"/>
              <a:t>- </a:t>
            </a:r>
            <a:r>
              <a:rPr lang="pt-PT" i="1" dirty="0" smtClean="0"/>
              <a:t>y</a:t>
            </a:r>
            <a:r>
              <a:rPr lang="pt-PT" baseline="-25000" dirty="0" smtClean="0"/>
              <a:t>1</a:t>
            </a:r>
            <a:r>
              <a:rPr lang="pt-PT" baseline="30000" dirty="0" smtClean="0"/>
              <a:t>-</a:t>
            </a:r>
            <a:r>
              <a:rPr lang="pt-PT" dirty="0" smtClean="0"/>
              <a:t>) = </a:t>
            </a:r>
            <a:r>
              <a:rPr lang="en-US" dirty="0" smtClean="0"/>
              <a:t>g</a:t>
            </a:r>
            <a:r>
              <a:rPr lang="en-US" baseline="-25000" dirty="0" smtClean="0"/>
              <a:t>1</a:t>
            </a:r>
            <a:endParaRPr lang="en-US" baseline="-25000" dirty="0"/>
          </a:p>
          <a:p>
            <a:pPr indent="358775"/>
            <a:r>
              <a:rPr lang="en-US" i="1" dirty="0"/>
              <a:t>-4x</a:t>
            </a:r>
            <a:r>
              <a:rPr lang="en-US" i="1" baseline="-25000" dirty="0"/>
              <a:t>1</a:t>
            </a:r>
            <a:r>
              <a:rPr lang="en-US" i="1" dirty="0"/>
              <a:t> + </a:t>
            </a:r>
            <a:r>
              <a:rPr lang="en-US" i="1" dirty="0" smtClean="0"/>
              <a:t>x</a:t>
            </a:r>
            <a:r>
              <a:rPr lang="en-US" i="1" baseline="-25000" dirty="0" smtClean="0"/>
              <a:t>2 </a:t>
            </a:r>
            <a:r>
              <a:rPr lang="en-US" i="1" dirty="0"/>
              <a:t>- </a:t>
            </a:r>
            <a:r>
              <a:rPr lang="pt-PT" i="1" dirty="0"/>
              <a:t>(</a:t>
            </a:r>
            <a:r>
              <a:rPr lang="pt-PT" i="1" dirty="0" smtClean="0"/>
              <a:t>y</a:t>
            </a:r>
            <a:r>
              <a:rPr lang="pt-PT" baseline="-25000" dirty="0" smtClean="0"/>
              <a:t>2</a:t>
            </a:r>
            <a:r>
              <a:rPr lang="pt-PT" baseline="30000" dirty="0" smtClean="0"/>
              <a:t>+</a:t>
            </a:r>
            <a:r>
              <a:rPr lang="pt-PT" dirty="0" smtClean="0"/>
              <a:t> </a:t>
            </a:r>
            <a:r>
              <a:rPr lang="pt-PT" dirty="0"/>
              <a:t>- </a:t>
            </a:r>
            <a:r>
              <a:rPr lang="pt-PT" i="1" dirty="0" smtClean="0"/>
              <a:t>y</a:t>
            </a:r>
            <a:r>
              <a:rPr lang="pt-PT" baseline="-25000" dirty="0" smtClean="0"/>
              <a:t>2</a:t>
            </a:r>
            <a:r>
              <a:rPr lang="pt-PT" baseline="30000" dirty="0" smtClean="0"/>
              <a:t>-</a:t>
            </a:r>
            <a:r>
              <a:rPr lang="pt-PT" dirty="0"/>
              <a:t>) = </a:t>
            </a:r>
            <a:r>
              <a:rPr lang="en-US" dirty="0" smtClean="0"/>
              <a:t>g</a:t>
            </a:r>
            <a:r>
              <a:rPr lang="en-US" baseline="-25000" dirty="0" smtClean="0"/>
              <a:t>2</a:t>
            </a:r>
          </a:p>
          <a:p>
            <a:endParaRPr lang="en-US" baseline="-25000" dirty="0"/>
          </a:p>
          <a:p>
            <a:r>
              <a:rPr lang="en-US" dirty="0" smtClean="0"/>
              <a:t>Set </a:t>
            </a:r>
            <a:r>
              <a:rPr lang="en-US" i="1" dirty="0" smtClean="0">
                <a:solidFill>
                  <a:srgbClr val="C00000"/>
                </a:solidFill>
              </a:rPr>
              <a:t>penalty weights </a:t>
            </a:r>
            <a:r>
              <a:rPr lang="en-US" i="1" dirty="0" smtClean="0"/>
              <a:t>for missing the goals. Assume </a:t>
            </a:r>
            <a:r>
              <a:rPr lang="en-US" b="1" i="1" dirty="0" smtClean="0">
                <a:solidFill>
                  <a:srgbClr val="C00000"/>
                </a:solidFill>
              </a:rPr>
              <a:t>5 </a:t>
            </a:r>
            <a:r>
              <a:rPr lang="en-US" i="1" dirty="0" smtClean="0"/>
              <a:t>for falling under </a:t>
            </a:r>
            <a:r>
              <a:rPr lang="en-US" dirty="0" smtClean="0"/>
              <a:t>g</a:t>
            </a:r>
            <a:r>
              <a:rPr lang="en-US" baseline="-25000" dirty="0" smtClean="0"/>
              <a:t>1 </a:t>
            </a:r>
            <a:r>
              <a:rPr lang="en-US" dirty="0" smtClean="0"/>
              <a:t>and </a:t>
            </a:r>
            <a:r>
              <a:rPr lang="en-US" b="1" dirty="0" smtClean="0">
                <a:solidFill>
                  <a:srgbClr val="C00000"/>
                </a:solidFill>
              </a:rPr>
              <a:t>2</a:t>
            </a:r>
            <a:r>
              <a:rPr lang="en-US" i="1" dirty="0"/>
              <a:t> for falling </a:t>
            </a:r>
            <a:r>
              <a:rPr lang="en-US" i="1" dirty="0" smtClean="0"/>
              <a:t>above </a:t>
            </a:r>
            <a:r>
              <a:rPr lang="en-US" dirty="0" smtClean="0"/>
              <a:t>g</a:t>
            </a:r>
            <a:r>
              <a:rPr lang="en-US" baseline="-25000" dirty="0" smtClean="0"/>
              <a:t>2</a:t>
            </a:r>
          </a:p>
          <a:p>
            <a:endParaRPr lang="en-US" baseline="-25000" dirty="0"/>
          </a:p>
          <a:p>
            <a:r>
              <a:rPr lang="en-US" sz="1900" dirty="0" smtClean="0"/>
              <a:t>min Z</a:t>
            </a:r>
            <a:r>
              <a:rPr lang="en-US" sz="1900" baseline="-25000" dirty="0" smtClean="0"/>
              <a:t>3</a:t>
            </a:r>
            <a:r>
              <a:rPr lang="en-US" sz="1900" dirty="0" smtClean="0"/>
              <a:t> = </a:t>
            </a:r>
            <a:r>
              <a:rPr lang="es-ES" sz="1900" b="1" dirty="0" smtClean="0">
                <a:solidFill>
                  <a:srgbClr val="C00000"/>
                </a:solidFill>
              </a:rPr>
              <a:t>5 </a:t>
            </a:r>
            <a:r>
              <a:rPr lang="es-ES" sz="1900" dirty="0" smtClean="0"/>
              <a:t>y</a:t>
            </a:r>
            <a:r>
              <a:rPr lang="es-ES" sz="1900" baseline="-25000" dirty="0" smtClean="0"/>
              <a:t>1</a:t>
            </a:r>
            <a:r>
              <a:rPr lang="es-ES" sz="1900" baseline="30000" dirty="0" smtClean="0"/>
              <a:t>-</a:t>
            </a:r>
            <a:r>
              <a:rPr lang="es-ES" sz="1900" dirty="0" smtClean="0"/>
              <a:t> </a:t>
            </a:r>
            <a:r>
              <a:rPr lang="es-ES" sz="1900" dirty="0"/>
              <a:t>+ </a:t>
            </a:r>
            <a:r>
              <a:rPr lang="es-ES" sz="1900" b="1" dirty="0">
                <a:solidFill>
                  <a:srgbClr val="C00000"/>
                </a:solidFill>
              </a:rPr>
              <a:t>2</a:t>
            </a:r>
            <a:r>
              <a:rPr lang="es-ES" sz="1900" dirty="0"/>
              <a:t> y</a:t>
            </a:r>
            <a:r>
              <a:rPr lang="es-ES" sz="1900" baseline="-25000" dirty="0"/>
              <a:t>2</a:t>
            </a:r>
            <a:r>
              <a:rPr lang="es-ES" sz="1900" baseline="30000" dirty="0" smtClean="0"/>
              <a:t>+</a:t>
            </a:r>
            <a:endParaRPr lang="en-US" baseline="30000" dirty="0"/>
          </a:p>
        </p:txBody>
      </p:sp>
      <p:sp>
        <p:nvSpPr>
          <p:cNvPr id="4" name="TextBox 3"/>
          <p:cNvSpPr txBox="1"/>
          <p:nvPr/>
        </p:nvSpPr>
        <p:spPr>
          <a:xfrm>
            <a:off x="7149352" y="3106615"/>
            <a:ext cx="4761294" cy="646331"/>
          </a:xfrm>
          <a:prstGeom prst="rect">
            <a:avLst/>
          </a:prstGeom>
          <a:noFill/>
        </p:spPr>
        <p:txBody>
          <a:bodyPr wrap="square" rtlCol="0">
            <a:spAutoFit/>
          </a:bodyPr>
          <a:lstStyle/>
          <a:p>
            <a:r>
              <a:rPr lang="en-US" dirty="0" smtClean="0"/>
              <a:t>To find the deviations, which can be + or -, we use: </a:t>
            </a:r>
            <a:endParaRPr lang="en-US" dirty="0"/>
          </a:p>
        </p:txBody>
      </p:sp>
      <p:sp>
        <p:nvSpPr>
          <p:cNvPr id="6" name="Rectangle 5"/>
          <p:cNvSpPr/>
          <p:nvPr/>
        </p:nvSpPr>
        <p:spPr>
          <a:xfrm>
            <a:off x="10022300" y="3752946"/>
            <a:ext cx="2169700" cy="1220847"/>
          </a:xfrm>
          <a:prstGeom prst="rect">
            <a:avLst/>
          </a:prstGeom>
        </p:spPr>
        <p:txBody>
          <a:bodyPr wrap="square">
            <a:spAutoFit/>
          </a:bodyPr>
          <a:lstStyle/>
          <a:p>
            <a:pPr marL="0" lvl="1"/>
            <a:r>
              <a:rPr lang="pt-PT" sz="1600" i="1" dirty="0"/>
              <a:t>y</a:t>
            </a:r>
            <a:r>
              <a:rPr lang="pt-PT" sz="1600" baseline="-25000" dirty="0"/>
              <a:t>1</a:t>
            </a:r>
            <a:r>
              <a:rPr lang="pt-PT" sz="1600" dirty="0"/>
              <a:t> = </a:t>
            </a:r>
            <a:r>
              <a:rPr lang="pt-PT" sz="1600" i="1" dirty="0"/>
              <a:t>y</a:t>
            </a:r>
            <a:r>
              <a:rPr lang="pt-PT" sz="1600" baseline="-25000" dirty="0"/>
              <a:t>1</a:t>
            </a:r>
            <a:r>
              <a:rPr lang="pt-PT" sz="1600" baseline="30000" dirty="0"/>
              <a:t>+</a:t>
            </a:r>
            <a:r>
              <a:rPr lang="pt-PT" sz="1600" dirty="0"/>
              <a:t>  - </a:t>
            </a:r>
            <a:r>
              <a:rPr lang="pt-PT" sz="1600" i="1" dirty="0"/>
              <a:t>y</a:t>
            </a:r>
            <a:r>
              <a:rPr lang="pt-PT" sz="1600" baseline="-25000" dirty="0"/>
              <a:t>1</a:t>
            </a:r>
            <a:r>
              <a:rPr lang="pt-PT" sz="1600" baseline="30000" dirty="0"/>
              <a:t>-</a:t>
            </a:r>
            <a:r>
              <a:rPr lang="pt-PT" sz="1600" dirty="0"/>
              <a:t>      </a:t>
            </a:r>
            <a:endParaRPr lang="pt-PT" sz="1600" dirty="0" smtClean="0"/>
          </a:p>
          <a:p>
            <a:pPr marL="0" lvl="1"/>
            <a:r>
              <a:rPr lang="pt-PT" sz="1600" i="1" dirty="0" smtClean="0"/>
              <a:t>y</a:t>
            </a:r>
            <a:r>
              <a:rPr lang="pt-PT" sz="1600" baseline="-25000" dirty="0" smtClean="0"/>
              <a:t>2</a:t>
            </a:r>
            <a:r>
              <a:rPr lang="pt-PT" sz="1600" dirty="0" smtClean="0"/>
              <a:t> </a:t>
            </a:r>
            <a:r>
              <a:rPr lang="pt-PT" sz="1600" dirty="0"/>
              <a:t>= </a:t>
            </a:r>
            <a:r>
              <a:rPr lang="pt-PT" sz="1600" i="1" dirty="0"/>
              <a:t>y</a:t>
            </a:r>
            <a:r>
              <a:rPr lang="pt-PT" sz="1600" baseline="-25000" dirty="0"/>
              <a:t>2</a:t>
            </a:r>
            <a:r>
              <a:rPr lang="pt-PT" sz="1600" baseline="30000" dirty="0"/>
              <a:t>+</a:t>
            </a:r>
            <a:r>
              <a:rPr lang="pt-PT" sz="1600" dirty="0"/>
              <a:t>  - </a:t>
            </a:r>
            <a:r>
              <a:rPr lang="pt-PT" sz="1600" i="1" dirty="0" smtClean="0"/>
              <a:t>y</a:t>
            </a:r>
            <a:r>
              <a:rPr lang="pt-PT" sz="1600" baseline="-25000" dirty="0" smtClean="0"/>
              <a:t>2</a:t>
            </a:r>
            <a:r>
              <a:rPr lang="pt-PT" sz="1600" baseline="30000" dirty="0" smtClean="0"/>
              <a:t>-</a:t>
            </a:r>
          </a:p>
          <a:p>
            <a:pPr marL="0" lvl="1"/>
            <a:endParaRPr lang="pt-PT" sz="800" baseline="30000" dirty="0"/>
          </a:p>
          <a:p>
            <a:pPr marL="0" lvl="1"/>
            <a:r>
              <a:rPr lang="pt-PT" sz="1600" dirty="0" err="1" smtClean="0"/>
              <a:t>where</a:t>
            </a:r>
            <a:r>
              <a:rPr lang="pt-PT" sz="1600" dirty="0" smtClean="0"/>
              <a:t>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a:t>
            </a:r>
          </a:p>
          <a:p>
            <a:pPr marL="0" lvl="1"/>
            <a:r>
              <a:rPr lang="pt-PT" dirty="0" smtClean="0"/>
              <a:t> </a:t>
            </a:r>
            <a:endParaRPr lang="en-US" dirty="0"/>
          </a:p>
        </p:txBody>
      </p:sp>
      <p:sp>
        <p:nvSpPr>
          <p:cNvPr id="3" name="TextBox 2"/>
          <p:cNvSpPr txBox="1"/>
          <p:nvPr/>
        </p:nvSpPr>
        <p:spPr>
          <a:xfrm>
            <a:off x="667512" y="4650627"/>
            <a:ext cx="6912864" cy="646331"/>
          </a:xfrm>
          <a:prstGeom prst="rect">
            <a:avLst/>
          </a:prstGeom>
          <a:noFill/>
        </p:spPr>
        <p:txBody>
          <a:bodyPr wrap="square" rtlCol="0">
            <a:spAutoFit/>
          </a:bodyPr>
          <a:lstStyle/>
          <a:p>
            <a:r>
              <a:rPr lang="en-US" dirty="0" err="1"/>
              <a:t>Obj</a:t>
            </a:r>
            <a:r>
              <a:rPr lang="en-US" dirty="0"/>
              <a:t> = min (w</a:t>
            </a:r>
            <a:r>
              <a:rPr lang="en-US" baseline="-25000" dirty="0"/>
              <a:t>1</a:t>
            </a:r>
            <a:r>
              <a:rPr lang="en-US" dirty="0"/>
              <a:t> |</a:t>
            </a:r>
            <a:r>
              <a:rPr lang="en-US" dirty="0">
                <a:solidFill>
                  <a:schemeClr val="accent2">
                    <a:lumMod val="75000"/>
                  </a:schemeClr>
                </a:solidFill>
              </a:rPr>
              <a:t>obj</a:t>
            </a:r>
            <a:r>
              <a:rPr lang="en-US" baseline="-25000" dirty="0">
                <a:solidFill>
                  <a:schemeClr val="accent2">
                    <a:lumMod val="75000"/>
                  </a:schemeClr>
                </a:solidFill>
              </a:rPr>
              <a:t>1</a:t>
            </a:r>
            <a:r>
              <a:rPr lang="en-US" dirty="0">
                <a:solidFill>
                  <a:schemeClr val="accent2">
                    <a:lumMod val="75000"/>
                  </a:schemeClr>
                </a:solidFill>
              </a:rPr>
              <a:t> - g</a:t>
            </a:r>
            <a:r>
              <a:rPr lang="en-US" baseline="-25000" dirty="0">
                <a:solidFill>
                  <a:schemeClr val="accent2">
                    <a:lumMod val="75000"/>
                  </a:schemeClr>
                </a:solidFill>
              </a:rPr>
              <a:t>1</a:t>
            </a:r>
            <a:r>
              <a:rPr lang="en-US" dirty="0"/>
              <a:t>|+ w</a:t>
            </a:r>
            <a:r>
              <a:rPr lang="en-US" baseline="-25000" dirty="0"/>
              <a:t>2</a:t>
            </a:r>
            <a:r>
              <a:rPr lang="en-US" dirty="0"/>
              <a:t> |</a:t>
            </a:r>
            <a:r>
              <a:rPr lang="en-US" dirty="0">
                <a:solidFill>
                  <a:schemeClr val="accent2">
                    <a:lumMod val="50000"/>
                  </a:schemeClr>
                </a:solidFill>
              </a:rPr>
              <a:t>obj</a:t>
            </a:r>
            <a:r>
              <a:rPr lang="en-US" baseline="-25000" dirty="0">
                <a:solidFill>
                  <a:schemeClr val="accent2">
                    <a:lumMod val="50000"/>
                  </a:schemeClr>
                </a:solidFill>
              </a:rPr>
              <a:t>2</a:t>
            </a:r>
            <a:r>
              <a:rPr lang="en-US" dirty="0">
                <a:solidFill>
                  <a:schemeClr val="accent2">
                    <a:lumMod val="50000"/>
                  </a:schemeClr>
                </a:solidFill>
              </a:rPr>
              <a:t> - g</a:t>
            </a:r>
            <a:r>
              <a:rPr lang="en-US" baseline="-25000" dirty="0">
                <a:solidFill>
                  <a:schemeClr val="accent2">
                    <a:lumMod val="50000"/>
                  </a:schemeClr>
                </a:solidFill>
              </a:rPr>
              <a:t>2</a:t>
            </a:r>
            <a:r>
              <a:rPr lang="en-US" dirty="0"/>
              <a:t>|+ … + </a:t>
            </a:r>
            <a:r>
              <a:rPr lang="en-US" dirty="0" err="1"/>
              <a:t>w</a:t>
            </a:r>
            <a:r>
              <a:rPr lang="en-US" baseline="-25000" dirty="0" err="1"/>
              <a:t>n</a:t>
            </a:r>
            <a:r>
              <a:rPr lang="en-US" dirty="0"/>
              <a:t> |</a:t>
            </a:r>
            <a:r>
              <a:rPr lang="en-US" dirty="0" err="1">
                <a:solidFill>
                  <a:schemeClr val="accent4"/>
                </a:solidFill>
              </a:rPr>
              <a:t>obj</a:t>
            </a:r>
            <a:r>
              <a:rPr lang="en-US" baseline="-25000" dirty="0" err="1">
                <a:solidFill>
                  <a:schemeClr val="accent4"/>
                </a:solidFill>
              </a:rPr>
              <a:t>n</a:t>
            </a:r>
            <a:r>
              <a:rPr lang="en-US" dirty="0">
                <a:solidFill>
                  <a:schemeClr val="accent4"/>
                </a:solidFill>
              </a:rPr>
              <a:t> - </a:t>
            </a:r>
            <a:r>
              <a:rPr lang="en-US" dirty="0" err="1">
                <a:solidFill>
                  <a:schemeClr val="accent4"/>
                </a:solidFill>
              </a:rPr>
              <a:t>g</a:t>
            </a:r>
            <a:r>
              <a:rPr lang="en-US" baseline="-25000" dirty="0" err="1">
                <a:solidFill>
                  <a:schemeClr val="accent4"/>
                </a:solidFill>
              </a:rPr>
              <a:t>n</a:t>
            </a:r>
            <a:r>
              <a:rPr lang="en-US" dirty="0"/>
              <a:t>|</a:t>
            </a:r>
          </a:p>
          <a:p>
            <a:endParaRPr lang="en-US" dirty="0"/>
          </a:p>
        </p:txBody>
      </p:sp>
    </p:spTree>
    <p:extLst>
      <p:ext uri="{BB962C8B-B14F-4D97-AF65-F5344CB8AC3E}">
        <p14:creationId xmlns:p14="http://schemas.microsoft.com/office/powerpoint/2010/main" val="16245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7" grpId="0"/>
      <p:bldP spid="2" grpId="0"/>
      <p:bldP spid="4" grpId="0"/>
      <p:bldP spid="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199" y="1825625"/>
            <a:ext cx="10515601"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Multi-objective optimization problems with a number of equality and inequality constraints can be formulated as: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                             </a:t>
            </a:r>
            <a:r>
              <a:rPr lang="en-US" sz="2400" dirty="0" smtClean="0"/>
              <a:t>Minimize / Maximize </a:t>
            </a:r>
            <a:r>
              <a:rPr lang="en-US" sz="2400" i="1" dirty="0" smtClean="0"/>
              <a:t>f</a:t>
            </a:r>
            <a:r>
              <a:rPr lang="en-US" sz="2400" i="1" baseline="-25000" dirty="0" smtClean="0"/>
              <a:t>i </a:t>
            </a:r>
            <a:r>
              <a:rPr lang="en-US" sz="2400" dirty="0" smtClean="0"/>
              <a:t>(x)     </a:t>
            </a:r>
            <a:r>
              <a:rPr lang="en-US" sz="2400" dirty="0" err="1" smtClean="0"/>
              <a:t>i</a:t>
            </a:r>
            <a:r>
              <a:rPr lang="en-US" sz="2400" dirty="0" smtClean="0"/>
              <a:t> = 1,…, </a:t>
            </a:r>
            <a:r>
              <a:rPr lang="en-US" sz="2400" dirty="0" err="1" smtClean="0"/>
              <a:t>N</a:t>
            </a:r>
            <a:r>
              <a:rPr lang="en-US" sz="2400" baseline="-25000" dirty="0" err="1" smtClean="0"/>
              <a:t>obj</a:t>
            </a:r>
            <a:r>
              <a:rPr lang="en-US" sz="2400" baseline="-25000" dirty="0" smtClean="0"/>
              <a:t> </a:t>
            </a:r>
            <a:r>
              <a:rPr lang="en-US" sz="2400" dirty="0" smtClean="0"/>
              <a:t>– number of objective functions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2400" dirty="0" smtClean="0"/>
              <a:t>Subject to: </a:t>
            </a:r>
          </a:p>
          <a:p>
            <a:pPr marL="0" indent="0">
              <a:buFont typeface="Arial" panose="020B0604020202020204" pitchFamily="34" charset="0"/>
              <a:buNone/>
            </a:pPr>
            <a:r>
              <a:rPr lang="en-US" sz="2400" dirty="0" smtClean="0"/>
              <a:t>                      a set of constraints</a:t>
            </a:r>
          </a:p>
          <a:p>
            <a:pPr marL="0" indent="0">
              <a:buFont typeface="Arial" panose="020B0604020202020204" pitchFamily="34" charset="0"/>
              <a:buNone/>
            </a:pPr>
            <a:endParaRPr lang="en-US" sz="1900" baseline="-25000" dirty="0"/>
          </a:p>
          <a:p>
            <a:pPr marL="0" indent="0">
              <a:buFont typeface="Arial" panose="020B0604020202020204" pitchFamily="34" charset="0"/>
              <a:buNone/>
            </a:pPr>
            <a:r>
              <a:rPr lang="en-US" sz="2400" dirty="0" smtClean="0"/>
              <a:t>To simplify the solution process, in optimization problems with a number of objective functions, </a:t>
            </a:r>
            <a:r>
              <a:rPr lang="en-US" sz="2400" b="1" dirty="0" smtClean="0">
                <a:solidFill>
                  <a:schemeClr val="accent6"/>
                </a:solidFill>
              </a:rPr>
              <a:t>additional objective functions are usually handled as constraints</a:t>
            </a:r>
          </a:p>
          <a:p>
            <a:pPr marL="0" indent="0">
              <a:buFont typeface="Arial" panose="020B0604020202020204" pitchFamily="34" charset="0"/>
              <a:buNone/>
            </a:pPr>
            <a:r>
              <a:rPr lang="en-US" sz="2400" dirty="0" smtClean="0"/>
              <a:t>HOWEVER, the final solutions can be satisfying those constraints they cannot be called optimal with respect to all the objective functions. </a:t>
            </a:r>
          </a:p>
          <a:p>
            <a:pPr marL="0" indent="0">
              <a:buFont typeface="Arial" panose="020B0604020202020204" pitchFamily="34" charset="0"/>
              <a:buNone/>
            </a:pPr>
            <a:endParaRPr lang="pt-PT"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32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Single- versus multi-objective problems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009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11152" cy="823912"/>
          </a:xfrm>
        </p:spPr>
        <p:txBody>
          <a:bodyPr/>
          <a:lstStyle/>
          <a:p>
            <a:r>
              <a:rPr lang="en-US" dirty="0" smtClean="0">
                <a:solidFill>
                  <a:schemeClr val="accent6"/>
                </a:solidFill>
              </a:rPr>
              <a:t>Classical methods - Preemptive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optimize the 1</a:t>
            </a:r>
            <a:r>
              <a:rPr lang="en-US" sz="2000" baseline="30000" dirty="0" smtClean="0"/>
              <a:t>st</a:t>
            </a:r>
            <a:r>
              <a:rPr lang="en-US" sz="2000" dirty="0" smtClean="0"/>
              <a:t> objective (most important) </a:t>
            </a:r>
          </a:p>
          <a:p>
            <a:pPr lvl="1"/>
            <a:r>
              <a:rPr lang="en-US" sz="2000" dirty="0" smtClean="0"/>
              <a:t>obtain an optimal solution</a:t>
            </a:r>
          </a:p>
          <a:p>
            <a:pPr lvl="1"/>
            <a:r>
              <a:rPr lang="en-US" sz="2000" dirty="0" smtClean="0"/>
              <a:t>transform this objective into a constraint</a:t>
            </a:r>
          </a:p>
          <a:p>
            <a:pPr marL="0" indent="0">
              <a:buNone/>
            </a:pPr>
            <a:r>
              <a:rPr lang="en-US" sz="2100" dirty="0" smtClean="0"/>
              <a:t>STAGE2:</a:t>
            </a:r>
          </a:p>
          <a:p>
            <a:pPr lvl="1"/>
            <a:r>
              <a:rPr lang="en-US" sz="2000" dirty="0" smtClean="0"/>
              <a:t>optimize the 2</a:t>
            </a:r>
            <a:r>
              <a:rPr lang="en-US" sz="2000" baseline="30000" dirty="0" smtClean="0"/>
              <a:t>nd</a:t>
            </a:r>
            <a:r>
              <a:rPr lang="en-US" sz="2000" dirty="0" smtClean="0"/>
              <a:t> objective (2</a:t>
            </a:r>
            <a:r>
              <a:rPr lang="en-US" sz="2000" baseline="30000" dirty="0" smtClean="0"/>
              <a:t>nd</a:t>
            </a:r>
            <a:r>
              <a:rPr lang="en-US" sz="2000" dirty="0" smtClean="0"/>
              <a:t> most important)</a:t>
            </a:r>
          </a:p>
          <a:p>
            <a:pPr lvl="1"/>
            <a:r>
              <a:rPr lang="en-US" sz="2000" dirty="0"/>
              <a:t>obtain an optimal solution</a:t>
            </a:r>
          </a:p>
          <a:p>
            <a:pPr lvl="1"/>
            <a:r>
              <a:rPr lang="en-US" sz="2000" dirty="0" smtClean="0"/>
              <a:t>…continue until all objectives have been considered</a:t>
            </a:r>
          </a:p>
          <a:p>
            <a:pPr lvl="1"/>
            <a:endParaRPr lang="en-US" sz="2000" dirty="0" smtClean="0"/>
          </a:p>
          <a:p>
            <a:r>
              <a:rPr lang="en-US" sz="2400" dirty="0" smtClean="0"/>
              <a:t>If an optimal solution is obtained at each stage =&gt; the final solution is an efficient point of the original multi-objective model</a:t>
            </a:r>
            <a:endParaRPr lang="en-US" sz="24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52814" cy="823912"/>
          </a:xfrm>
        </p:spPr>
        <p:txBody>
          <a:bodyPr/>
          <a:lstStyle/>
          <a:p>
            <a:r>
              <a:rPr lang="en-US" dirty="0">
                <a:solidFill>
                  <a:schemeClr val="accent6"/>
                </a:solidFill>
              </a:rPr>
              <a:t>Classical methods - Preemptive </a:t>
            </a:r>
            <a:r>
              <a:rPr lang="en-US" dirty="0" smtClean="0">
                <a:solidFill>
                  <a:schemeClr val="accent6"/>
                </a:solidFill>
              </a:rPr>
              <a:t>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Assume Z</a:t>
            </a:r>
            <a:r>
              <a:rPr lang="en-US" sz="2000" baseline="-25000" dirty="0" smtClean="0"/>
              <a:t>1</a:t>
            </a:r>
            <a:r>
              <a:rPr lang="en-US" sz="2000" dirty="0" smtClean="0"/>
              <a:t> is 1</a:t>
            </a:r>
            <a:r>
              <a:rPr lang="en-US" sz="2000" baseline="30000" dirty="0" smtClean="0"/>
              <a:t>st</a:t>
            </a:r>
            <a:r>
              <a:rPr lang="en-US" sz="2000" dirty="0" smtClean="0"/>
              <a:t> priority </a:t>
            </a:r>
          </a:p>
          <a:p>
            <a:pPr lvl="1"/>
            <a:r>
              <a:rPr lang="en-US" sz="2000" dirty="0" smtClean="0"/>
              <a:t>obtain an optimal solution </a:t>
            </a:r>
            <a:r>
              <a:rPr lang="en-US" sz="2000" i="1" dirty="0" smtClean="0">
                <a:solidFill>
                  <a:schemeClr val="accent4">
                    <a:lumMod val="75000"/>
                  </a:schemeClr>
                </a:solidFill>
              </a:rPr>
              <a:t>(all points along the segment)</a:t>
            </a:r>
          </a:p>
          <a:p>
            <a:pPr lvl="1"/>
            <a:r>
              <a:rPr lang="en-US" sz="2000" dirty="0" smtClean="0">
                <a:solidFill>
                  <a:schemeClr val="bg1"/>
                </a:solidFill>
              </a:rPr>
              <a:t>transform this objective into a constraint</a:t>
            </a:r>
          </a:p>
          <a:p>
            <a:pPr marL="0" indent="0">
              <a:buNone/>
            </a:pPr>
            <a:r>
              <a:rPr lang="en-US" sz="2100" dirty="0" smtClean="0"/>
              <a:t>STAGE2:</a:t>
            </a:r>
          </a:p>
          <a:p>
            <a:pPr lvl="1"/>
            <a:r>
              <a:rPr lang="en-US" sz="2000" dirty="0" smtClean="0"/>
              <a:t>optimize Z</a:t>
            </a:r>
            <a:r>
              <a:rPr lang="en-US" sz="2000" baseline="-25000" dirty="0" smtClean="0"/>
              <a:t>2</a:t>
            </a:r>
            <a:r>
              <a:rPr lang="en-US" sz="2000" dirty="0" smtClean="0"/>
              <a:t> (2</a:t>
            </a:r>
            <a:r>
              <a:rPr lang="en-US" sz="2000" baseline="30000" dirty="0" smtClean="0"/>
              <a:t>nd</a:t>
            </a:r>
            <a:r>
              <a:rPr lang="en-US" sz="2000" dirty="0" smtClean="0"/>
              <a:t> priority)</a:t>
            </a:r>
          </a:p>
          <a:p>
            <a:pPr lvl="1"/>
            <a:r>
              <a:rPr lang="en-US" sz="2000" dirty="0" smtClean="0"/>
              <a:t>Add x</a:t>
            </a:r>
            <a:r>
              <a:rPr lang="en-US" sz="2000" baseline="-25000" dirty="0" smtClean="0"/>
              <a:t>1</a:t>
            </a:r>
            <a:r>
              <a:rPr lang="en-US" sz="2000" dirty="0" smtClean="0"/>
              <a:t> = 4 as constraint</a:t>
            </a:r>
          </a:p>
          <a:p>
            <a:pPr lvl="1"/>
            <a:r>
              <a:rPr lang="en-US" sz="2000" dirty="0" smtClean="0"/>
              <a:t>obtain an optimal solution: </a:t>
            </a:r>
            <a:r>
              <a:rPr lang="en-US" sz="2000" dirty="0" smtClean="0">
                <a:solidFill>
                  <a:schemeClr val="accent6"/>
                </a:solidFill>
              </a:rPr>
              <a:t>(4, -15)</a:t>
            </a:r>
          </a:p>
          <a:p>
            <a:pPr lvl="1"/>
            <a:r>
              <a:rPr lang="en-US" sz="2000" dirty="0" smtClean="0">
                <a:solidFill>
                  <a:schemeClr val="bg1"/>
                </a:solidFill>
              </a:rPr>
              <a:t>…continue until all objectives have been considered</a:t>
            </a:r>
          </a:p>
          <a:p>
            <a:pPr lvl="1"/>
            <a:endParaRPr lang="en-US" sz="2000" dirty="0" smtClean="0">
              <a:solidFill>
                <a:schemeClr val="bg1"/>
              </a:solidFill>
            </a:endParaRPr>
          </a:p>
          <a:p>
            <a:r>
              <a:rPr lang="en-US" sz="2400" dirty="0" smtClean="0">
                <a:solidFill>
                  <a:schemeClr val="bg1"/>
                </a:solidFill>
              </a:rPr>
              <a:t>If an optimal solution is obtained at each stage =&gt; the final solution is an efficient point of the original multi-objective model</a:t>
            </a:r>
            <a:endParaRPr lang="en-US" sz="2400" dirty="0">
              <a:solidFill>
                <a:schemeClr val="bg1"/>
              </a:solidFill>
            </a:endParaRPr>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nvGrpSpPr>
          <p:cNvPr id="20" name="Group 19"/>
          <p:cNvGrpSpPr>
            <a:grpSpLocks noChangeAspect="1"/>
          </p:cNvGrpSpPr>
          <p:nvPr/>
        </p:nvGrpSpPr>
        <p:grpSpPr>
          <a:xfrm>
            <a:off x="4692007" y="4053783"/>
            <a:ext cx="2499007" cy="2414841"/>
            <a:chOff x="6773605" y="1842510"/>
            <a:chExt cx="4715107" cy="4556303"/>
          </a:xfrm>
        </p:grpSpPr>
        <p:pic>
          <p:nvPicPr>
            <p:cNvPr id="21" name="Picture 20"/>
            <p:cNvPicPr>
              <a:picLocks noChangeAspect="1"/>
            </p:cNvPicPr>
            <p:nvPr/>
          </p:nvPicPr>
          <p:blipFill rotWithShape="1">
            <a:blip r:embed="rId4"/>
            <a:srcRect r="49367"/>
            <a:stretch/>
          </p:blipFill>
          <p:spPr>
            <a:xfrm>
              <a:off x="6773605" y="1842510"/>
              <a:ext cx="4715107" cy="4556303"/>
            </a:xfrm>
            <a:prstGeom prst="rect">
              <a:avLst/>
            </a:prstGeom>
          </p:spPr>
        </p:pic>
        <p:sp>
          <p:nvSpPr>
            <p:cNvPr id="22" name="TextBox 21"/>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3" name="TextBox 22"/>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4" name="TextBox 23"/>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9" name="TextBox 28"/>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3" name="Straight Connector 2"/>
          <p:cNvCxnSpPr/>
          <p:nvPr/>
        </p:nvCxnSpPr>
        <p:spPr>
          <a:xfrm>
            <a:off x="6773850" y="5718550"/>
            <a:ext cx="0" cy="3090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73849" y="5599727"/>
            <a:ext cx="272483" cy="259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200" dirty="0" smtClean="0"/>
              <a:t>Convert multiple objectives into one single objective using weights and summation:</a:t>
            </a:r>
          </a:p>
          <a:p>
            <a:endParaRPr lang="en-US" sz="800" dirty="0"/>
          </a:p>
          <a:p>
            <a:pPr lvl="1"/>
            <a:r>
              <a:rPr lang="en-US" sz="2000" dirty="0" smtClean="0"/>
              <a:t>Determine the importance of each objective function assigning it a weight (w)</a:t>
            </a:r>
          </a:p>
          <a:p>
            <a:pPr lvl="1"/>
            <a:endParaRPr lang="en-US" sz="800" dirty="0" smtClean="0"/>
          </a:p>
          <a:p>
            <a:pPr lvl="1"/>
            <a:r>
              <a:rPr lang="en-US" sz="2000" dirty="0" smtClean="0"/>
              <a:t>Add up all functions:</a:t>
            </a:r>
          </a:p>
          <a:p>
            <a:pPr lvl="1"/>
            <a:endParaRPr lang="en-US" sz="800" dirty="0" smtClean="0"/>
          </a:p>
          <a:p>
            <a:pPr marL="457200" lvl="1" indent="0">
              <a:buNone/>
            </a:pPr>
            <a:r>
              <a:rPr lang="en-US" sz="2000" dirty="0" smtClean="0"/>
              <a:t>         </a:t>
            </a:r>
            <a:r>
              <a:rPr lang="en-US" sz="2000" dirty="0"/>
              <a:t> min Z = ( </a:t>
            </a:r>
            <a:r>
              <a:rPr lang="en-US" sz="2000" dirty="0" smtClean="0"/>
              <a:t>w</a:t>
            </a:r>
            <a:r>
              <a:rPr lang="en-US" sz="2000" baseline="-25000" dirty="0" smtClean="0"/>
              <a:t>1</a:t>
            </a:r>
            <a:r>
              <a:rPr lang="en-US" sz="2000" dirty="0" smtClean="0"/>
              <a:t> z</a:t>
            </a:r>
            <a:r>
              <a:rPr lang="en-US" sz="2000" baseline="-25000" dirty="0" smtClean="0"/>
              <a:t>1</a:t>
            </a:r>
            <a:r>
              <a:rPr lang="en-US" sz="2000" dirty="0" smtClean="0"/>
              <a:t> + w</a:t>
            </a:r>
            <a:r>
              <a:rPr lang="en-US" sz="2000" baseline="-25000" dirty="0" smtClean="0"/>
              <a:t>2</a:t>
            </a:r>
            <a:r>
              <a:rPr lang="en-US" sz="2000" dirty="0" smtClean="0"/>
              <a:t> z</a:t>
            </a:r>
            <a:r>
              <a:rPr lang="en-US" sz="2000" baseline="-25000" dirty="0" smtClean="0"/>
              <a:t>2 </a:t>
            </a:r>
            <a:r>
              <a:rPr lang="en-US" sz="2000" dirty="0" smtClean="0"/>
              <a:t>+…</a:t>
            </a:r>
            <a:r>
              <a:rPr lang="en-US" sz="2000" dirty="0"/>
              <a:t>+ </a:t>
            </a:r>
            <a:r>
              <a:rPr lang="en-US" sz="2000" dirty="0" err="1" smtClean="0"/>
              <a:t>w</a:t>
            </a:r>
            <a:r>
              <a:rPr lang="en-US" sz="2000" baseline="-25000" dirty="0" err="1" smtClean="0"/>
              <a:t>n</a:t>
            </a:r>
            <a:r>
              <a:rPr lang="en-US" sz="2000" dirty="0" smtClean="0"/>
              <a:t> </a:t>
            </a:r>
            <a:r>
              <a:rPr lang="en-US" sz="2000" dirty="0" err="1" smtClean="0"/>
              <a:t>z</a:t>
            </a:r>
            <a:r>
              <a:rPr lang="en-US" sz="2000" baseline="-25000" dirty="0" err="1" smtClean="0"/>
              <a:t>n</a:t>
            </a:r>
            <a:r>
              <a:rPr lang="en-US" sz="2000" baseline="-25000" dirty="0" smtClean="0"/>
              <a:t> </a:t>
            </a:r>
            <a:r>
              <a:rPr lang="en-US" sz="2000" dirty="0" smtClean="0"/>
              <a:t>)</a:t>
            </a:r>
          </a:p>
          <a:p>
            <a:pPr marL="457200" lvl="1" indent="0">
              <a:buNone/>
            </a:pPr>
            <a:endParaRPr lang="en-US" sz="800" dirty="0" smtClean="0"/>
          </a:p>
          <a:p>
            <a:r>
              <a:rPr lang="en-US" sz="2200" dirty="0" smtClean="0"/>
              <a:t>An optimal solution to this problem is the final solution is an efficient point of the original multi-objective model</a:t>
            </a:r>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221"/>
          <a:stretch/>
        </p:blipFill>
        <p:spPr>
          <a:xfrm>
            <a:off x="9271523" y="1683683"/>
            <a:ext cx="2920477"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000" dirty="0" smtClean="0"/>
              <a:t>Convert multiple objectives into one single objective using weights and summation:</a:t>
            </a:r>
          </a:p>
          <a:p>
            <a:endParaRPr lang="en-US" sz="800" dirty="0"/>
          </a:p>
          <a:p>
            <a:pPr lvl="1"/>
            <a:r>
              <a:rPr lang="en-US" sz="2000" dirty="0" smtClean="0"/>
              <a:t>Assume z</a:t>
            </a:r>
            <a:r>
              <a:rPr lang="en-US" sz="2000" baseline="-25000" dirty="0" smtClean="0"/>
              <a:t>1</a:t>
            </a:r>
            <a:r>
              <a:rPr lang="en-US" sz="2000" dirty="0" smtClean="0"/>
              <a:t> is 3 times as important as z</a:t>
            </a:r>
            <a:r>
              <a:rPr lang="en-US" sz="2000" baseline="-25000" dirty="0" smtClean="0"/>
              <a:t>2 </a:t>
            </a:r>
            <a:r>
              <a:rPr lang="en-US" sz="2000" dirty="0" smtClean="0"/>
              <a:t>(W</a:t>
            </a:r>
            <a:r>
              <a:rPr lang="en-US" sz="2000" baseline="-25000" dirty="0" smtClean="0"/>
              <a:t>1 </a:t>
            </a:r>
            <a:r>
              <a:rPr lang="en-US" sz="2000" dirty="0" smtClean="0"/>
              <a:t>= 3, W</a:t>
            </a:r>
            <a:r>
              <a:rPr lang="en-US" sz="2000" baseline="-25000" dirty="0" smtClean="0"/>
              <a:t>2</a:t>
            </a:r>
            <a:r>
              <a:rPr lang="en-US" sz="2000" dirty="0" smtClean="0"/>
              <a:t> = 1)</a:t>
            </a:r>
          </a:p>
          <a:p>
            <a:pPr lvl="1"/>
            <a:endParaRPr lang="en-US" sz="800" dirty="0" smtClean="0"/>
          </a:p>
          <a:p>
            <a:pPr lvl="1"/>
            <a:r>
              <a:rPr lang="en-US" sz="2000" dirty="0" smtClean="0"/>
              <a:t>Add up all functions:</a:t>
            </a:r>
          </a:p>
          <a:p>
            <a:pPr marL="457200" lvl="1" indent="0">
              <a:buNone/>
            </a:pPr>
            <a:r>
              <a:rPr lang="en-US" sz="2400" dirty="0" smtClean="0">
                <a:solidFill>
                  <a:schemeClr val="accent4">
                    <a:lumMod val="75000"/>
                  </a:schemeClr>
                </a:solidFill>
              </a:rPr>
              <a:t> </a:t>
            </a:r>
            <a:r>
              <a:rPr lang="en-US" sz="2200" dirty="0" smtClean="0">
                <a:solidFill>
                  <a:schemeClr val="accent4">
                    <a:lumMod val="75000"/>
                  </a:schemeClr>
                </a:solidFill>
              </a:rPr>
              <a:t> </a:t>
            </a:r>
            <a:r>
              <a:rPr lang="en-US" sz="2000" dirty="0" smtClean="0">
                <a:solidFill>
                  <a:schemeClr val="accent4">
                    <a:lumMod val="75000"/>
                  </a:schemeClr>
                </a:solidFill>
              </a:rPr>
              <a:t>max Z</a:t>
            </a:r>
            <a:r>
              <a:rPr lang="en-US" sz="2000" baseline="-25000" dirty="0" smtClean="0">
                <a:solidFill>
                  <a:schemeClr val="accent4">
                    <a:lumMod val="75000"/>
                  </a:schemeClr>
                </a:solidFill>
              </a:rPr>
              <a:t>3</a:t>
            </a:r>
            <a:r>
              <a:rPr lang="en-US" sz="2000" dirty="0" smtClean="0">
                <a:solidFill>
                  <a:schemeClr val="accent4">
                    <a:lumMod val="75000"/>
                  </a:schemeClr>
                </a:solidFill>
              </a:rPr>
              <a:t> = ( 3x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- 4x</a:t>
            </a:r>
            <a:r>
              <a:rPr lang="en-US" sz="2000" i="1" baseline="-25000" dirty="0" smtClean="0">
                <a:solidFill>
                  <a:schemeClr val="accent4">
                    <a:lumMod val="75000"/>
                  </a:schemeClr>
                </a:solidFill>
              </a:rPr>
              <a:t>1</a:t>
            </a:r>
            <a:r>
              <a:rPr lang="en-US" sz="2000" i="1" dirty="0" smtClean="0">
                <a:solidFill>
                  <a:schemeClr val="accent4">
                    <a:lumMod val="75000"/>
                  </a:schemeClr>
                </a:solidFill>
              </a:rPr>
              <a:t> </a:t>
            </a:r>
            <a:r>
              <a:rPr lang="en-US" sz="2000" i="1" dirty="0">
                <a:solidFill>
                  <a:schemeClr val="accent4">
                    <a:lumMod val="75000"/>
                  </a:schemeClr>
                </a:solidFill>
              </a:rPr>
              <a:t>+ x</a:t>
            </a:r>
            <a:r>
              <a:rPr lang="en-US" sz="2000" i="1" baseline="-25000" dirty="0">
                <a:solidFill>
                  <a:schemeClr val="accent4">
                    <a:lumMod val="75000"/>
                  </a:schemeClr>
                </a:solidFill>
              </a:rPr>
              <a:t>2</a:t>
            </a:r>
            <a:r>
              <a:rPr lang="en-US" sz="2000" i="1" dirty="0">
                <a:solidFill>
                  <a:schemeClr val="accent4">
                    <a:lumMod val="75000"/>
                  </a:schemeClr>
                </a:solidFill>
              </a:rPr>
              <a:t> </a:t>
            </a:r>
            <a:r>
              <a:rPr lang="en-US" sz="2000" dirty="0" smtClean="0">
                <a:solidFill>
                  <a:schemeClr val="accent4">
                    <a:lumMod val="75000"/>
                  </a:schemeClr>
                </a:solidFill>
              </a:rPr>
              <a:t>)</a:t>
            </a:r>
          </a:p>
          <a:p>
            <a:pPr marL="457200" lvl="1" indent="0">
              <a:buNone/>
            </a:pPr>
            <a:r>
              <a:rPr lang="en-US" sz="2000" dirty="0" smtClean="0">
                <a:solidFill>
                  <a:schemeClr val="accent4">
                    <a:lumMod val="75000"/>
                  </a:schemeClr>
                </a:solidFill>
              </a:rPr>
              <a:t>               = </a:t>
            </a:r>
            <a:r>
              <a:rPr lang="en-US" sz="2000" dirty="0">
                <a:solidFill>
                  <a:schemeClr val="accent4">
                    <a:lumMod val="75000"/>
                  </a:schemeClr>
                </a:solidFill>
              </a:rPr>
              <a:t>( </a:t>
            </a:r>
            <a:r>
              <a:rPr lang="en-US" sz="2000" dirty="0" smtClean="0">
                <a:solidFill>
                  <a:schemeClr val="accent4">
                    <a:lumMod val="75000"/>
                  </a:schemeClr>
                </a:solidFill>
              </a:rPr>
              <a:t>-x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x</a:t>
            </a:r>
            <a:r>
              <a:rPr lang="en-US" sz="2000" i="1" baseline="-25000" dirty="0" smtClean="0">
                <a:solidFill>
                  <a:schemeClr val="accent4">
                    <a:lumMod val="75000"/>
                  </a:schemeClr>
                </a:solidFill>
              </a:rPr>
              <a:t>2 </a:t>
            </a:r>
            <a:r>
              <a:rPr lang="en-US" sz="2000" dirty="0" smtClean="0">
                <a:solidFill>
                  <a:schemeClr val="accent4">
                    <a:lumMod val="75000"/>
                  </a:schemeClr>
                </a:solidFill>
              </a:rPr>
              <a:t>) </a:t>
            </a:r>
          </a:p>
          <a:p>
            <a:pPr marL="457200" lvl="1" indent="0">
              <a:buNone/>
            </a:pPr>
            <a:endParaRPr lang="en-US" sz="2000" dirty="0">
              <a:solidFill>
                <a:schemeClr val="accent4">
                  <a:lumMod val="75000"/>
                </a:schemeClr>
              </a:solidFill>
            </a:endParaRPr>
          </a:p>
          <a:p>
            <a:pPr marL="457200" lvl="1" indent="0">
              <a:buNone/>
            </a:pPr>
            <a:r>
              <a:rPr lang="en-US" sz="2000" dirty="0" smtClean="0">
                <a:solidFill>
                  <a:schemeClr val="accent4">
                    <a:lumMod val="75000"/>
                  </a:schemeClr>
                </a:solidFill>
              </a:rPr>
              <a:t>Optimal solution for the                                  weighted sum 3 Z</a:t>
            </a:r>
            <a:r>
              <a:rPr lang="en-US" sz="2000" baseline="-25000" dirty="0" smtClean="0">
                <a:solidFill>
                  <a:schemeClr val="accent4">
                    <a:lumMod val="75000"/>
                  </a:schemeClr>
                </a:solidFill>
              </a:rPr>
              <a:t>1</a:t>
            </a:r>
            <a:r>
              <a:rPr lang="en-US" sz="2000" dirty="0" smtClean="0">
                <a:solidFill>
                  <a:schemeClr val="accent4">
                    <a:lumMod val="75000"/>
                  </a:schemeClr>
                </a:solidFill>
              </a:rPr>
              <a:t> + Z</a:t>
            </a:r>
            <a:r>
              <a:rPr lang="en-US" sz="2000" baseline="-25000" dirty="0" smtClean="0">
                <a:solidFill>
                  <a:schemeClr val="accent4">
                    <a:lumMod val="75000"/>
                  </a:schemeClr>
                </a:solidFill>
              </a:rPr>
              <a:t>2</a:t>
            </a:r>
            <a:r>
              <a:rPr lang="en-US" sz="2000" dirty="0" smtClean="0">
                <a:solidFill>
                  <a:schemeClr val="accent4">
                    <a:lumMod val="75000"/>
                  </a:schemeClr>
                </a:solidFill>
              </a:rPr>
              <a:t> are the                           points along the segment BC</a:t>
            </a:r>
          </a:p>
          <a:p>
            <a:pPr marL="457200" lvl="1" indent="0">
              <a:buNone/>
            </a:pPr>
            <a:endParaRPr lang="en-US" sz="800" dirty="0" smtClean="0"/>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0" name="Rectangle 19"/>
          <p:cNvSpPr/>
          <p:nvPr/>
        </p:nvSpPr>
        <p:spPr>
          <a:xfrm>
            <a:off x="9530079" y="2191521"/>
            <a:ext cx="2661921" cy="413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4692007" y="4053783"/>
            <a:ext cx="2499007" cy="2414841"/>
            <a:chOff x="6773605" y="1842510"/>
            <a:chExt cx="4715107" cy="4556303"/>
          </a:xfrm>
        </p:grpSpPr>
        <p:pic>
          <p:nvPicPr>
            <p:cNvPr id="37" name="Picture 36"/>
            <p:cNvPicPr>
              <a:picLocks noChangeAspect="1"/>
            </p:cNvPicPr>
            <p:nvPr/>
          </p:nvPicPr>
          <p:blipFill rotWithShape="1">
            <a:blip r:embed="rId4"/>
            <a:srcRect r="49367"/>
            <a:stretch/>
          </p:blipFill>
          <p:spPr>
            <a:xfrm>
              <a:off x="6773605" y="1842510"/>
              <a:ext cx="4715107" cy="4556303"/>
            </a:xfrm>
            <a:prstGeom prst="rect">
              <a:avLst/>
            </a:prstGeom>
          </p:spPr>
        </p:pic>
        <p:sp>
          <p:nvSpPr>
            <p:cNvPr id="38" name="TextBox 37"/>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39" name="TextBox 38"/>
            <p:cNvSpPr txBox="1"/>
            <p:nvPr/>
          </p:nvSpPr>
          <p:spPr>
            <a:xfrm>
              <a:off x="7612622" y="327038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40" name="TextBox 39"/>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41" name="TextBox 40"/>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42" name="TextBox 41"/>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43" name="TextBox 42"/>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44" name="Straight Connector 43"/>
          <p:cNvCxnSpPr/>
          <p:nvPr/>
        </p:nvCxnSpPr>
        <p:spPr>
          <a:xfrm flipH="1">
            <a:off x="5151034" y="4444181"/>
            <a:ext cx="578085" cy="471202"/>
          </a:xfrm>
          <a:prstGeom prst="line">
            <a:avLst/>
          </a:prstGeom>
          <a:ln w="28575">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2780354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solidFill>
                  <a:schemeClr val="accent6"/>
                </a:solidFill>
              </a:rPr>
              <a:t>Difficulties with the most classical </a:t>
            </a:r>
            <a:r>
              <a:rPr lang="en-US" sz="2400" b="1" dirty="0" smtClean="0">
                <a:solidFill>
                  <a:schemeClr val="accent6"/>
                </a:solidFill>
              </a:rPr>
              <a:t>approaches</a:t>
            </a:r>
          </a:p>
          <a:p>
            <a:endParaRPr lang="en-US" sz="2400" b="1" dirty="0">
              <a:solidFill>
                <a:schemeClr val="accent6"/>
              </a:solidFill>
            </a:endParaRPr>
          </a:p>
          <a:p>
            <a:r>
              <a:rPr lang="en-US" sz="2400" dirty="0" smtClean="0"/>
              <a:t>Need to run single optimization many times to build the Pareto front</a:t>
            </a:r>
          </a:p>
          <a:p>
            <a:endParaRPr lang="en-US" sz="800" dirty="0" smtClean="0"/>
          </a:p>
          <a:p>
            <a:r>
              <a:rPr lang="en-US" sz="2400" dirty="0" smtClean="0"/>
              <a:t>Expect a lot of problem knowledge (convex or not)</a:t>
            </a:r>
          </a:p>
          <a:p>
            <a:pPr marL="457200" lvl="1" indent="0">
              <a:buNone/>
            </a:pPr>
            <a:r>
              <a:rPr lang="en-US" sz="2000" dirty="0" smtClean="0"/>
              <a:t>- Can’t guarantee that we’ll get all the points in the convex region</a:t>
            </a:r>
          </a:p>
          <a:p>
            <a:pPr marL="457200" lvl="1" indent="0">
              <a:buNone/>
            </a:pPr>
            <a:r>
              <a:rPr lang="en-US" sz="2000" dirty="0" smtClean="0"/>
              <a:t>- How to assign weights? What weights to assign?</a:t>
            </a:r>
          </a:p>
          <a:p>
            <a:pPr lvl="1">
              <a:buFontTx/>
              <a:buChar char="-"/>
            </a:pPr>
            <a:endParaRPr lang="en-US" sz="800" dirty="0" smtClean="0"/>
          </a:p>
          <a:p>
            <a:r>
              <a:rPr lang="en-US" sz="2400" dirty="0" smtClean="0"/>
              <a:t>Aggravated for complex problems (many objective functions and several variables)</a:t>
            </a:r>
            <a:endParaRPr lang="en-US" sz="24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25565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060662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b="1" dirty="0" smtClean="0">
                <a:solidFill>
                  <a:srgbClr val="0070C0"/>
                </a:solidFill>
              </a:rPr>
              <a:t>Pareto-optimum</a:t>
            </a:r>
          </a:p>
          <a:p>
            <a:pPr lvl="1"/>
            <a:r>
              <a:rPr lang="en-US" dirty="0" smtClean="0"/>
              <a:t>Unable to reproduce </a:t>
            </a:r>
            <a:r>
              <a:rPr lang="en-US" b="1"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b="1"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a:t>
            </a:r>
            <a:r>
              <a:rPr lang="en-US" dirty="0" err="1" smtClean="0">
                <a:solidFill>
                  <a:srgbClr val="0070C0"/>
                </a:solidFill>
              </a:rPr>
              <a:t>dominanted</a:t>
            </a:r>
            <a:r>
              <a:rPr lang="en-US" dirty="0" smtClean="0">
                <a:solidFill>
                  <a:srgbClr val="0070C0"/>
                </a:solidFill>
              </a:rPr>
              <a:t>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b="1" dirty="0" smtClean="0">
                <a:solidFill>
                  <a:srgbClr val="0070C0"/>
                </a:solidFill>
              </a:rPr>
              <a:t>ranking procedure </a:t>
            </a:r>
            <a:r>
              <a:rPr lang="en-US" dirty="0" smtClean="0"/>
              <a:t>and a technique to </a:t>
            </a:r>
            <a:r>
              <a:rPr lang="en-US" b="1"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1569883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marL="742950" lvl="1" indent="-285750">
              <a:buFontTx/>
              <a:buChar char="-"/>
            </a:pPr>
            <a:r>
              <a:rPr lang="en-US" dirty="0" smtClean="0">
                <a:solidFill>
                  <a:schemeClr val="bg2">
                    <a:lumMod val="50000"/>
                  </a:schemeClr>
                </a:solidFill>
              </a:rPr>
              <a:t>Goal </a:t>
            </a:r>
            <a:r>
              <a:rPr lang="en-US" dirty="0">
                <a:solidFill>
                  <a:schemeClr val="bg2">
                    <a:lumMod val="50000"/>
                  </a:schemeClr>
                </a:solidFill>
              </a:rPr>
              <a:t>programming</a:t>
            </a: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0423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6095999" y="4309518"/>
            <a:ext cx="5941325" cy="2277547"/>
          </a:xfrm>
          <a:prstGeom prst="rect">
            <a:avLst/>
          </a:prstGeom>
          <a:noFill/>
        </p:spPr>
        <p:txBody>
          <a:bodyPr wrap="square" rtlCol="0">
            <a:spAutoFit/>
          </a:bodyPr>
          <a:lstStyle/>
          <a:p>
            <a:r>
              <a:rPr lang="en-US" sz="2200" b="1" i="1" dirty="0">
                <a:solidFill>
                  <a:schemeClr val="accent1"/>
                </a:solidFill>
              </a:rPr>
              <a:t>Goal </a:t>
            </a:r>
            <a:r>
              <a:rPr lang="en-US" sz="2200" b="1" i="1" dirty="0" smtClean="0">
                <a:solidFill>
                  <a:schemeClr val="accent1"/>
                </a:solidFill>
              </a:rPr>
              <a:t>programming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smtClean="0">
                <a:solidFill>
                  <a:schemeClr val="accent6"/>
                </a:solidFill>
              </a:rPr>
              <a:t>. </a:t>
            </a:r>
          </a:p>
          <a:p>
            <a:endParaRPr lang="pt-PT" sz="800" b="1" dirty="0">
              <a:solidFill>
                <a:schemeClr val="accent6"/>
              </a:solidFill>
            </a:endParaRPr>
          </a:p>
          <a:p>
            <a:r>
              <a:rPr lang="en-US" dirty="0" smtClean="0"/>
              <a:t>representing </a:t>
            </a:r>
            <a:r>
              <a:rPr lang="en-US" dirty="0"/>
              <a:t>some goals by constraints in effect gives them</a:t>
            </a:r>
          </a:p>
          <a:p>
            <a:r>
              <a:rPr lang="en-US" dirty="0"/>
              <a:t>priority over the goal reflected in the objective function, because the </a:t>
            </a:r>
            <a:r>
              <a:rPr lang="en-US" dirty="0" smtClean="0"/>
              <a:t>objective function </a:t>
            </a:r>
            <a:r>
              <a:rPr lang="en-US" dirty="0"/>
              <a:t>is optimized within the feasible region defined by the constraints</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7336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4709"/>
            <a:ext cx="5157787" cy="823912"/>
          </a:xfrm>
        </p:spPr>
        <p:txBody>
          <a:bodyPr/>
          <a:lstStyle/>
          <a:p>
            <a:r>
              <a:rPr lang="en-US" dirty="0">
                <a:solidFill>
                  <a:schemeClr val="accent6"/>
                </a:solidFill>
              </a:rPr>
              <a:t>Single-objective problems</a:t>
            </a:r>
          </a:p>
        </p:txBody>
      </p:sp>
      <p:sp>
        <p:nvSpPr>
          <p:cNvPr id="4" name="Content Placeholder 3"/>
          <p:cNvSpPr>
            <a:spLocks noGrp="1"/>
          </p:cNvSpPr>
          <p:nvPr>
            <p:ph sz="half" idx="2"/>
          </p:nvPr>
        </p:nvSpPr>
        <p:spPr>
          <a:xfrm>
            <a:off x="839788" y="2314962"/>
            <a:ext cx="5157787" cy="2301101"/>
          </a:xfrm>
        </p:spPr>
        <p:txBody>
          <a:bodyPr>
            <a:normAutofit/>
          </a:bodyPr>
          <a:lstStyle/>
          <a:p>
            <a:r>
              <a:rPr lang="en-US" sz="2200" dirty="0" smtClean="0"/>
              <a:t>The </a:t>
            </a:r>
            <a:r>
              <a:rPr lang="en-US" sz="2200" dirty="0"/>
              <a:t>goal is to find the (single) feasible solution that optimizes the objective </a:t>
            </a:r>
            <a:r>
              <a:rPr lang="en-US" sz="2200" dirty="0" smtClean="0"/>
              <a:t>function  ( </a:t>
            </a:r>
            <a:r>
              <a:rPr lang="en-US" sz="2200" i="1" dirty="0" smtClean="0">
                <a:solidFill>
                  <a:schemeClr val="accent2"/>
                </a:solidFill>
              </a:rPr>
              <a:t>max Z</a:t>
            </a:r>
            <a:r>
              <a:rPr lang="en-US" sz="2200" i="1" baseline="-25000" dirty="0" smtClean="0">
                <a:solidFill>
                  <a:schemeClr val="accent2"/>
                </a:solidFill>
              </a:rPr>
              <a:t>1</a:t>
            </a:r>
            <a:r>
              <a:rPr lang="en-US" sz="2200" i="1" dirty="0" smtClean="0">
                <a:solidFill>
                  <a:schemeClr val="accent2"/>
                </a:solidFill>
              </a:rPr>
              <a:t> </a:t>
            </a:r>
            <a:r>
              <a:rPr lang="en-US" sz="2200" i="1" dirty="0">
                <a:solidFill>
                  <a:schemeClr val="accent2"/>
                </a:solidFill>
              </a:rPr>
              <a:t>= </a:t>
            </a:r>
            <a:r>
              <a:rPr lang="en-US" sz="2200" i="1" dirty="0" smtClean="0">
                <a:solidFill>
                  <a:schemeClr val="accent2"/>
                </a:solidFill>
              </a:rPr>
              <a:t>x</a:t>
            </a:r>
            <a:r>
              <a:rPr lang="en-US" sz="2200" i="1" baseline="-25000" dirty="0" smtClean="0">
                <a:solidFill>
                  <a:schemeClr val="accent2"/>
                </a:solidFill>
              </a:rPr>
              <a:t>1</a:t>
            </a:r>
            <a:r>
              <a:rPr lang="en-US" sz="2200" i="1" dirty="0" smtClean="0">
                <a:solidFill>
                  <a:schemeClr val="accent2"/>
                </a:solidFill>
              </a:rPr>
              <a:t> – 3x</a:t>
            </a:r>
            <a:r>
              <a:rPr lang="en-US" sz="2200" i="1" baseline="-25000" dirty="0" smtClean="0">
                <a:solidFill>
                  <a:schemeClr val="accent2"/>
                </a:solidFill>
              </a:rPr>
              <a:t>2</a:t>
            </a:r>
            <a:r>
              <a:rPr lang="en-US" sz="2200" i="1" dirty="0" smtClean="0">
                <a:solidFill>
                  <a:schemeClr val="accent2"/>
                </a:solidFill>
              </a:rPr>
              <a:t> </a:t>
            </a:r>
            <a:r>
              <a:rPr lang="en-US" sz="2200" dirty="0" smtClean="0"/>
              <a:t>)</a:t>
            </a:r>
          </a:p>
          <a:p>
            <a:endParaRPr lang="en-US" sz="800" dirty="0" smtClean="0"/>
          </a:p>
          <a:p>
            <a:r>
              <a:rPr lang="en-US" sz="2200" dirty="0" smtClean="0"/>
              <a:t>Even </a:t>
            </a:r>
            <a:r>
              <a:rPr lang="en-US" sz="2200" dirty="0"/>
              <a:t>when alternative solutions </a:t>
            </a:r>
            <a:r>
              <a:rPr lang="en-US" sz="2200" dirty="0" smtClean="0"/>
              <a:t>exist, </a:t>
            </a:r>
            <a:r>
              <a:rPr lang="en-US" sz="2200" dirty="0"/>
              <a:t>these provide the same objective function value</a:t>
            </a:r>
          </a:p>
          <a:p>
            <a:endParaRPr lang="en-US" sz="2400" dirty="0"/>
          </a:p>
        </p:txBody>
      </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p:cNvPicPr>
            <a:picLocks noChangeAspect="1"/>
          </p:cNvPicPr>
          <p:nvPr/>
        </p:nvPicPr>
        <p:blipFill rotWithShape="1">
          <a:blip r:embed="rId2"/>
          <a:srcRect t="3931"/>
          <a:stretch/>
        </p:blipFill>
        <p:spPr>
          <a:xfrm>
            <a:off x="1384610" y="4539022"/>
            <a:ext cx="3918915" cy="2300746"/>
          </a:xfrm>
          <a:prstGeom prst="rect">
            <a:avLst/>
          </a:prstGeom>
        </p:spPr>
      </p:pic>
      <p:grpSp>
        <p:nvGrpSpPr>
          <p:cNvPr id="22" name="Group 21"/>
          <p:cNvGrpSpPr/>
          <p:nvPr/>
        </p:nvGrpSpPr>
        <p:grpSpPr>
          <a:xfrm>
            <a:off x="6773605" y="1842510"/>
            <a:ext cx="4715107" cy="4556303"/>
            <a:chOff x="6773605" y="1842510"/>
            <a:chExt cx="4715107" cy="4556303"/>
          </a:xfrm>
        </p:grpSpPr>
        <p:pic>
          <p:nvPicPr>
            <p:cNvPr id="13" name="Picture 12"/>
            <p:cNvPicPr>
              <a:picLocks noChangeAspect="1"/>
            </p:cNvPicPr>
            <p:nvPr/>
          </p:nvPicPr>
          <p:blipFill rotWithShape="1">
            <a:blip r:embed="rId3"/>
            <a:srcRect r="49367"/>
            <a:stretch/>
          </p:blipFill>
          <p:spPr>
            <a:xfrm>
              <a:off x="6773605" y="1842510"/>
              <a:ext cx="4715107" cy="4556303"/>
            </a:xfrm>
            <a:prstGeom prst="rect">
              <a:avLst/>
            </a:prstGeom>
          </p:spPr>
        </p:pic>
        <p:sp>
          <p:nvSpPr>
            <p:cNvPr id="14" name="TextBox 13"/>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0" name="Rectangle 19"/>
          <p:cNvSpPr/>
          <p:nvPr/>
        </p:nvSpPr>
        <p:spPr>
          <a:xfrm>
            <a:off x="4177760" y="4602110"/>
            <a:ext cx="860068" cy="221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8868" y="6345712"/>
            <a:ext cx="2587083" cy="189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639766" y="54884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fontScale="92500"/>
          </a:bodyPr>
          <a:lstStyle/>
          <a:p>
            <a:r>
              <a:rPr lang="en-US" dirty="0" smtClean="0">
                <a:solidFill>
                  <a:schemeClr val="accent6"/>
                </a:solidFill>
              </a:rPr>
              <a:t>Representing</a:t>
            </a:r>
            <a:r>
              <a:rPr lang="en-US" dirty="0" smtClean="0"/>
              <a:t> </a:t>
            </a:r>
            <a:r>
              <a:rPr lang="en-US" dirty="0"/>
              <a:t>some </a:t>
            </a:r>
            <a:r>
              <a:rPr lang="en-US" dirty="0">
                <a:solidFill>
                  <a:schemeClr val="accent6"/>
                </a:solidFill>
              </a:rPr>
              <a:t>goals by constraints </a:t>
            </a:r>
            <a:r>
              <a:rPr lang="en-US" dirty="0"/>
              <a:t>in effect gives </a:t>
            </a:r>
            <a:r>
              <a:rPr lang="en-US" dirty="0" smtClean="0"/>
              <a:t>them priority </a:t>
            </a:r>
            <a:r>
              <a:rPr lang="en-US" dirty="0"/>
              <a:t>over the goal reflected in the objective function, because the objective function is optimized within the feasible region defined by the constraints</a:t>
            </a:r>
            <a:endParaRPr lang="en-US" sz="3600" b="1" dirty="0">
              <a:solidFill>
                <a:schemeClr val="accent6"/>
              </a:solidFill>
            </a:endParaRPr>
          </a:p>
          <a:p>
            <a:endParaRPr lang="pt-PT" sz="900" dirty="0"/>
          </a:p>
          <a:p>
            <a:r>
              <a:rPr lang="en-US" dirty="0">
                <a:solidFill>
                  <a:schemeClr val="accent4">
                    <a:lumMod val="75000"/>
                  </a:schemeClr>
                </a:solidFill>
              </a:rPr>
              <a:t>Deciding which </a:t>
            </a:r>
            <a:r>
              <a:rPr lang="en-US" dirty="0"/>
              <a:t>goal </a:t>
            </a:r>
            <a:r>
              <a:rPr lang="en-US" dirty="0">
                <a:solidFill>
                  <a:schemeClr val="accent4">
                    <a:lumMod val="75000"/>
                  </a:schemeClr>
                </a:solidFill>
              </a:rPr>
              <a:t>should be </a:t>
            </a:r>
            <a:r>
              <a:rPr lang="en-US" dirty="0"/>
              <a:t>selected as the objective function and </a:t>
            </a:r>
            <a:r>
              <a:rPr lang="en-US" dirty="0" smtClean="0">
                <a:solidFill>
                  <a:schemeClr val="accent4">
                    <a:lumMod val="75000"/>
                  </a:schemeClr>
                </a:solidFill>
              </a:rPr>
              <a:t>which</a:t>
            </a:r>
            <a:r>
              <a:rPr lang="en-US" dirty="0" smtClean="0"/>
              <a:t> ones </a:t>
            </a:r>
            <a:r>
              <a:rPr lang="en-US" dirty="0"/>
              <a:t>should be reflected by constraints is </a:t>
            </a:r>
            <a:r>
              <a:rPr lang="en-US" dirty="0">
                <a:solidFill>
                  <a:schemeClr val="accent4">
                    <a:lumMod val="75000"/>
                  </a:schemeClr>
                </a:solidFill>
              </a:rPr>
              <a:t>often arbitrary and </a:t>
            </a:r>
            <a:r>
              <a:rPr lang="en-US" dirty="0" smtClean="0">
                <a:solidFill>
                  <a:schemeClr val="accent4">
                    <a:lumMod val="75000"/>
                  </a:schemeClr>
                </a:solidFill>
              </a:rPr>
              <a:t>difficult</a:t>
            </a:r>
          </a:p>
          <a:p>
            <a:endParaRPr lang="en-US" sz="900" dirty="0" smtClean="0"/>
          </a:p>
          <a:p>
            <a:r>
              <a:rPr lang="en-US" dirty="0">
                <a:solidFill>
                  <a:srgbClr val="0070C0"/>
                </a:solidFill>
              </a:rPr>
              <a:t>Goal programming </a:t>
            </a:r>
            <a:r>
              <a:rPr lang="en-US" dirty="0"/>
              <a:t>attempts to </a:t>
            </a:r>
            <a:r>
              <a:rPr lang="en-US" u="sng" dirty="0" smtClean="0"/>
              <a:t>overcome these </a:t>
            </a:r>
            <a:r>
              <a:rPr lang="en-US" u="sng" dirty="0"/>
              <a:t>limitations </a:t>
            </a:r>
            <a:r>
              <a:rPr lang="en-US" dirty="0" smtClean="0"/>
              <a:t>while using  </a:t>
            </a:r>
            <a:r>
              <a:rPr lang="en-US" dirty="0"/>
              <a:t>linear </a:t>
            </a:r>
            <a:r>
              <a:rPr lang="en-US" dirty="0" smtClean="0"/>
              <a:t>programming, striving </a:t>
            </a:r>
            <a:r>
              <a:rPr lang="en-US" dirty="0"/>
              <a:t>toward selected objectives simultaneously</a:t>
            </a:r>
            <a:r>
              <a:rPr lang="en-US" dirty="0" smtClean="0"/>
              <a:t>, </a:t>
            </a:r>
            <a:r>
              <a:rPr lang="en-US" u="sng" dirty="0" smtClean="0"/>
              <a:t>treating </a:t>
            </a:r>
            <a:r>
              <a:rPr lang="en-US" u="sng" dirty="0"/>
              <a:t>all objectives in the same manner</a:t>
            </a:r>
            <a:r>
              <a:rPr lang="en-US" dirty="0"/>
              <a:t>, although </a:t>
            </a:r>
            <a:r>
              <a:rPr lang="en-US" i="1" dirty="0"/>
              <a:t>perhaps giving them </a:t>
            </a:r>
            <a:r>
              <a:rPr lang="en-US" i="1" dirty="0" smtClean="0"/>
              <a:t>different weights</a:t>
            </a:r>
            <a:r>
              <a:rPr lang="en-US" i="1" dirty="0"/>
              <a:t>.</a:t>
            </a:r>
            <a:endParaRPr lang="en-US" i="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26585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7274258" y="4309518"/>
            <a:ext cx="3562064" cy="1723549"/>
          </a:xfrm>
          <a:prstGeom prst="rect">
            <a:avLst/>
          </a:prstGeom>
          <a:noFill/>
        </p:spPr>
        <p:txBody>
          <a:bodyPr wrap="square" rtlCol="0">
            <a:spAutoFit/>
          </a:bodyPr>
          <a:lstStyle/>
          <a:p>
            <a:pPr algn="ctr"/>
            <a:r>
              <a:rPr lang="en-US" sz="2200" b="1" i="1" dirty="0">
                <a:solidFill>
                  <a:schemeClr val="accent1"/>
                </a:solidFill>
              </a:rPr>
              <a:t>Goal programming </a:t>
            </a:r>
            <a:r>
              <a:rPr lang="en-US" sz="2200" b="1" i="1" dirty="0" smtClean="0">
                <a:solidFill>
                  <a:schemeClr val="accent1"/>
                </a:solidFill>
              </a:rPr>
              <a:t>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a:solidFill>
                  <a:schemeClr val="accent6"/>
                </a:solidFill>
              </a:rPr>
              <a:t>.</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56824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600" b="1" dirty="0" smtClean="0"/>
              <a:t>Linear programming</a:t>
            </a:r>
          </a:p>
          <a:p>
            <a:pPr marL="457200" lvl="1" indent="0">
              <a:buNone/>
            </a:pPr>
            <a:r>
              <a:rPr lang="en-US" sz="2200" dirty="0" smtClean="0"/>
              <a:t>Most LP problems have </a:t>
            </a:r>
            <a:r>
              <a:rPr lang="en-US" sz="2200" b="1" dirty="0" smtClean="0">
                <a:solidFill>
                  <a:schemeClr val="accent6"/>
                </a:solidFill>
              </a:rPr>
              <a:t>hard constraints</a:t>
            </a:r>
            <a:r>
              <a:rPr lang="en-US" sz="2200" dirty="0" smtClean="0"/>
              <a:t> that cannot be violated:</a:t>
            </a:r>
            <a:endParaRPr lang="pt-PT" sz="2200" dirty="0"/>
          </a:p>
        </p:txBody>
      </p:sp>
      <p:sp>
        <p:nvSpPr>
          <p:cNvPr id="4" name="Content Placeholder 3"/>
          <p:cNvSpPr>
            <a:spLocks noGrp="1"/>
          </p:cNvSpPr>
          <p:nvPr>
            <p:ph sz="half" idx="2"/>
          </p:nvPr>
        </p:nvSpPr>
        <p:spPr/>
        <p:txBody>
          <a:bodyPr>
            <a:normAutofit/>
          </a:bodyPr>
          <a:lstStyle/>
          <a:p>
            <a:r>
              <a:rPr lang="en-US" b="1" dirty="0" smtClean="0">
                <a:solidFill>
                  <a:schemeClr val="bg1"/>
                </a:solidFill>
              </a:rPr>
              <a:t>Goal programming</a:t>
            </a:r>
          </a:p>
          <a:p>
            <a:pPr marL="457200" lvl="1" indent="0">
              <a:buNone/>
            </a:pPr>
            <a:r>
              <a:rPr lang="en-US" dirty="0" smtClean="0">
                <a:solidFill>
                  <a:schemeClr val="bg1"/>
                </a:solidFill>
              </a:rPr>
              <a:t>GP problems </a:t>
            </a:r>
            <a:r>
              <a:rPr lang="en-US" dirty="0">
                <a:solidFill>
                  <a:schemeClr val="bg1"/>
                </a:solidFill>
              </a:rPr>
              <a:t>have </a:t>
            </a:r>
            <a:r>
              <a:rPr lang="en-US" b="1" dirty="0" smtClean="0">
                <a:solidFill>
                  <a:schemeClr val="bg1"/>
                </a:solidFill>
              </a:rPr>
              <a:t>soft constraints </a:t>
            </a:r>
            <a:r>
              <a:rPr lang="en-US" dirty="0" smtClean="0">
                <a:solidFill>
                  <a:schemeClr val="bg1"/>
                </a:solidFill>
              </a:rPr>
              <a:t>that represent goals or targets we want to achieve</a:t>
            </a:r>
          </a:p>
          <a:p>
            <a:pPr marL="457200" lvl="1" indent="0">
              <a:buNone/>
            </a:pPr>
            <a:endParaRPr lang="en-US" dirty="0"/>
          </a:p>
          <a:p>
            <a:pPr marL="457200" lvl="1" indent="0" algn="ctr">
              <a:buNone/>
            </a:pPr>
            <a:r>
              <a:rPr lang="en-US" dirty="0" smtClean="0"/>
              <a:t>Constraints are very important because they refer to the amount of resources / capacity limits we face</a:t>
            </a:r>
          </a:p>
          <a:p>
            <a:pPr marL="457200" lvl="1" indent="0" algn="ctr">
              <a:buNone/>
            </a:pPr>
            <a:endParaRPr lang="en-US" sz="800" dirty="0" smtClean="0"/>
          </a:p>
          <a:p>
            <a:pPr marL="457200" lvl="1" indent="0" algn="ctr">
              <a:buNone/>
            </a:pPr>
            <a:r>
              <a:rPr lang="en-US" dirty="0" smtClean="0"/>
              <a:t>First, we look at our limitations;</a:t>
            </a:r>
          </a:p>
          <a:p>
            <a:pPr marL="457200" lvl="1" indent="0" algn="ctr">
              <a:buNone/>
            </a:pPr>
            <a:r>
              <a:rPr lang="en-US" dirty="0" smtClean="0"/>
              <a:t>Then, we think of an optimization model</a:t>
            </a:r>
            <a:endParaRPr lang="pt-PT"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
        <p:nvSpPr>
          <p:cNvPr id="12" name="Line Callout 1 (Accent Bar) 11"/>
          <p:cNvSpPr/>
          <p:nvPr/>
        </p:nvSpPr>
        <p:spPr>
          <a:xfrm>
            <a:off x="6323535" y="1637231"/>
            <a:ext cx="4878930" cy="581410"/>
          </a:xfrm>
          <a:prstGeom prst="accentCallout1">
            <a:avLst>
              <a:gd name="adj1" fmla="val 59156"/>
              <a:gd name="adj2" fmla="val -173"/>
              <a:gd name="adj3" fmla="val 133178"/>
              <a:gd name="adj4" fmla="val -2485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Capacity limits we cannot change (e.g. number of seats on a flight) or we do not want to change</a:t>
            </a:r>
            <a:endParaRPr lang="pt-PT" dirty="0">
              <a:solidFill>
                <a:schemeClr val="tx1"/>
              </a:solidFill>
            </a:endParaRPr>
          </a:p>
        </p:txBody>
      </p:sp>
    </p:spTree>
    <p:extLst>
      <p:ext uri="{BB962C8B-B14F-4D97-AF65-F5344CB8AC3E}">
        <p14:creationId xmlns:p14="http://schemas.microsoft.com/office/powerpoint/2010/main" val="238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a:xfrm>
            <a:off x="6172200" y="1825624"/>
            <a:ext cx="5181600" cy="4720487"/>
          </a:xfrm>
        </p:spPr>
        <p:txBody>
          <a:bodyPr>
            <a:normAutofit fontScale="92500" lnSpcReduction="10000"/>
          </a:bodyPr>
          <a:lstStyle/>
          <a:p>
            <a:r>
              <a:rPr lang="en-US" b="1" dirty="0" smtClean="0"/>
              <a:t>Goal programming</a:t>
            </a:r>
          </a:p>
          <a:p>
            <a:pPr marL="457200" lvl="1" indent="0">
              <a:buNone/>
            </a:pPr>
            <a:r>
              <a:rPr lang="en-US" dirty="0" smtClean="0"/>
              <a:t>GP problems </a:t>
            </a:r>
            <a:r>
              <a:rPr lang="en-US" dirty="0"/>
              <a:t>have </a:t>
            </a:r>
            <a:r>
              <a:rPr lang="en-US" b="1" dirty="0" smtClean="0">
                <a:solidFill>
                  <a:schemeClr val="accent6"/>
                </a:solidFill>
              </a:rPr>
              <a:t>soft constraints </a:t>
            </a:r>
            <a:r>
              <a:rPr lang="en-US" dirty="0" smtClean="0"/>
              <a:t>that represent goals or targets we want to achieve</a:t>
            </a:r>
          </a:p>
          <a:p>
            <a:pPr marL="457200" lvl="1" indent="0">
              <a:buNone/>
            </a:pPr>
            <a:endParaRPr lang="en-US" dirty="0" smtClean="0"/>
          </a:p>
          <a:p>
            <a:pPr marL="457200" lvl="1" indent="0">
              <a:buNone/>
            </a:pPr>
            <a:r>
              <a:rPr lang="en-US" dirty="0" smtClean="0"/>
              <a:t>Suppose we look back to the Poets problem again and he says that he reconsidered and would be:</a:t>
            </a:r>
          </a:p>
          <a:p>
            <a:pPr marL="457200" lvl="1" indent="0">
              <a:buNone/>
            </a:pPr>
            <a:endParaRPr lang="en-US" sz="900" dirty="0" smtClean="0"/>
          </a:p>
          <a:p>
            <a:pPr marL="457200" lvl="1" indent="0">
              <a:buNone/>
            </a:pPr>
            <a:r>
              <a:rPr lang="en-US" i="1" dirty="0" smtClean="0"/>
              <a:t>“… willing to give an extra 250 days of work if needed… preferred having 40 and 50 ha of pine and eucalypt but he would be flexible ”</a:t>
            </a:r>
          </a:p>
          <a:p>
            <a:pPr marL="457200" lvl="1" indent="0">
              <a:buNone/>
            </a:pPr>
            <a:endParaRPr lang="en-US" sz="900" i="1" dirty="0" smtClean="0"/>
          </a:p>
          <a:p>
            <a:pPr marL="457200" lvl="1" indent="0">
              <a:buNone/>
            </a:pPr>
            <a:r>
              <a:rPr lang="en-US" dirty="0" smtClean="0"/>
              <a:t>The “days of work” would no longer be a hard constraint</a:t>
            </a:r>
            <a:endParaRPr lang="en-US"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Tree>
    <p:extLst>
      <p:ext uri="{BB962C8B-B14F-4D97-AF65-F5344CB8AC3E}">
        <p14:creationId xmlns:p14="http://schemas.microsoft.com/office/powerpoint/2010/main" val="2376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basic approach of </a:t>
            </a:r>
            <a:r>
              <a:rPr lang="en-US" b="1" dirty="0"/>
              <a:t>goal programming </a:t>
            </a:r>
            <a:r>
              <a:rPr lang="en-US" dirty="0" smtClean="0"/>
              <a:t>is to:</a:t>
            </a:r>
          </a:p>
          <a:p>
            <a:endParaRPr lang="en-US" sz="800" dirty="0" smtClean="0"/>
          </a:p>
          <a:p>
            <a:pPr marL="0" indent="0">
              <a:buNone/>
            </a:pPr>
            <a:endParaRPr lang="en-US" sz="900" dirty="0" smtClean="0"/>
          </a:p>
          <a:p>
            <a:pPr marL="971550" lvl="1" indent="-514350">
              <a:buFont typeface="+mj-lt"/>
              <a:buAutoNum type="arabicParenR"/>
            </a:pPr>
            <a:r>
              <a:rPr lang="en-US" dirty="0" smtClean="0"/>
              <a:t> </a:t>
            </a:r>
            <a:r>
              <a:rPr lang="en-US" dirty="0"/>
              <a:t>establish a specific numeric goal </a:t>
            </a:r>
            <a:r>
              <a:rPr lang="en-US" dirty="0" smtClean="0"/>
              <a:t>for each </a:t>
            </a:r>
            <a:r>
              <a:rPr lang="en-US" dirty="0"/>
              <a:t>of the </a:t>
            </a:r>
            <a:r>
              <a:rPr lang="en-US" dirty="0" smtClean="0"/>
              <a:t>objectives</a:t>
            </a:r>
          </a:p>
          <a:p>
            <a:pPr marL="971550" lvl="1" indent="-514350">
              <a:buFont typeface="+mj-lt"/>
              <a:buAutoNum type="arabicParenR"/>
            </a:pPr>
            <a:endParaRPr lang="en-US" sz="800" dirty="0" smtClean="0"/>
          </a:p>
          <a:p>
            <a:pPr marL="971550" lvl="1" indent="-514350">
              <a:buFont typeface="+mj-lt"/>
              <a:buAutoNum type="arabicParenR"/>
            </a:pPr>
            <a:r>
              <a:rPr lang="en-US" dirty="0" smtClean="0"/>
              <a:t> </a:t>
            </a:r>
            <a:r>
              <a:rPr lang="en-US" dirty="0"/>
              <a:t>formulate an objective function for each </a:t>
            </a:r>
            <a:r>
              <a:rPr lang="en-US" dirty="0" smtClean="0"/>
              <a:t>objective</a:t>
            </a:r>
          </a:p>
          <a:p>
            <a:pPr marL="971550" lvl="1" indent="-514350">
              <a:buFont typeface="+mj-lt"/>
              <a:buAutoNum type="arabicParenR"/>
            </a:pPr>
            <a:endParaRPr lang="en-US" sz="800" dirty="0" smtClean="0"/>
          </a:p>
          <a:p>
            <a:pPr marL="971550" lvl="1" indent="-514350">
              <a:buFont typeface="+mj-lt"/>
              <a:buAutoNum type="arabicParenR"/>
            </a:pPr>
            <a:r>
              <a:rPr lang="en-US" dirty="0"/>
              <a:t> </a:t>
            </a:r>
            <a:r>
              <a:rPr lang="en-US" dirty="0" smtClean="0"/>
              <a:t>seek a </a:t>
            </a:r>
            <a:r>
              <a:rPr lang="en-US" dirty="0"/>
              <a:t>solution that minimizes the (weighted) sum of deviations of these objective </a:t>
            </a:r>
            <a:r>
              <a:rPr lang="en-US" dirty="0" smtClean="0"/>
              <a:t>functions from </a:t>
            </a:r>
            <a:r>
              <a:rPr lang="en-US" dirty="0"/>
              <a:t>their respective </a:t>
            </a:r>
            <a:r>
              <a:rPr lang="en-US" dirty="0" smtClean="0"/>
              <a:t>goals</a:t>
            </a:r>
          </a:p>
          <a:p>
            <a:pPr marL="0" indent="0">
              <a:buNone/>
            </a:pP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06815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possible types of goals</a:t>
            </a:r>
            <a:r>
              <a:rPr lang="en-US" dirty="0" smtClean="0"/>
              <a:t>:</a:t>
            </a:r>
          </a:p>
          <a:p>
            <a:pPr marL="0" indent="0">
              <a:buNone/>
            </a:pPr>
            <a:endParaRPr lang="en-US" dirty="0" smtClean="0"/>
          </a:p>
          <a:p>
            <a:pPr marL="0" indent="0">
              <a:buNone/>
            </a:pPr>
            <a:endParaRPr lang="en-US" sz="800" dirty="0"/>
          </a:p>
          <a:p>
            <a:pPr lvl="1"/>
            <a:r>
              <a:rPr lang="en-US" dirty="0" smtClean="0"/>
              <a:t>A </a:t>
            </a:r>
            <a:r>
              <a:rPr lang="en-US" b="1" dirty="0"/>
              <a:t>lower, one-sided goal </a:t>
            </a:r>
            <a:r>
              <a:rPr lang="en-US" dirty="0"/>
              <a:t>sets a </a:t>
            </a:r>
            <a:r>
              <a:rPr lang="en-US" i="1" dirty="0"/>
              <a:t>lower limit </a:t>
            </a:r>
            <a:r>
              <a:rPr lang="en-US" dirty="0"/>
              <a:t>that we do not want to fall under (but </a:t>
            </a:r>
            <a:r>
              <a:rPr lang="en-US" dirty="0" smtClean="0"/>
              <a:t>exceeding </a:t>
            </a:r>
            <a:r>
              <a:rPr lang="pt-PT" dirty="0" err="1" smtClean="0"/>
              <a:t>the</a:t>
            </a:r>
            <a:r>
              <a:rPr lang="pt-PT" dirty="0" smtClean="0"/>
              <a:t> </a:t>
            </a:r>
            <a:r>
              <a:rPr lang="pt-PT" dirty="0" err="1"/>
              <a:t>limit</a:t>
            </a:r>
            <a:r>
              <a:rPr lang="pt-PT" dirty="0"/>
              <a:t> </a:t>
            </a:r>
            <a:r>
              <a:rPr lang="pt-PT" dirty="0" err="1"/>
              <a:t>is</a:t>
            </a:r>
            <a:r>
              <a:rPr lang="pt-PT" dirty="0"/>
              <a:t> fine</a:t>
            </a:r>
            <a:r>
              <a:rPr lang="pt-PT" dirty="0" smtClean="0"/>
              <a:t>).</a:t>
            </a:r>
          </a:p>
          <a:p>
            <a:pPr lvl="1"/>
            <a:endParaRPr lang="pt-PT" sz="800" dirty="0" smtClean="0"/>
          </a:p>
          <a:p>
            <a:pPr lvl="1"/>
            <a:endParaRPr lang="pt-PT" sz="400" dirty="0" smtClean="0"/>
          </a:p>
          <a:p>
            <a:pPr lvl="1"/>
            <a:r>
              <a:rPr lang="en-US" dirty="0" smtClean="0"/>
              <a:t>An </a:t>
            </a:r>
            <a:r>
              <a:rPr lang="en-US" b="1" dirty="0"/>
              <a:t>upper, one-sided goal </a:t>
            </a:r>
            <a:r>
              <a:rPr lang="en-US" dirty="0"/>
              <a:t>sets an </a:t>
            </a:r>
            <a:r>
              <a:rPr lang="en-US" i="1" dirty="0"/>
              <a:t>upper limit </a:t>
            </a:r>
            <a:r>
              <a:rPr lang="en-US" dirty="0"/>
              <a:t>that we do not want to exceed (but </a:t>
            </a:r>
            <a:r>
              <a:rPr lang="en-US" dirty="0" smtClean="0"/>
              <a:t>falling under </a:t>
            </a:r>
            <a:r>
              <a:rPr lang="en-US" dirty="0"/>
              <a:t>the limit is fine</a:t>
            </a:r>
            <a:r>
              <a:rPr lang="en-US" dirty="0" smtClean="0"/>
              <a:t>).</a:t>
            </a:r>
          </a:p>
          <a:p>
            <a:pPr lvl="1"/>
            <a:endParaRPr lang="en-US" sz="800" dirty="0" smtClean="0"/>
          </a:p>
          <a:p>
            <a:pPr lvl="1"/>
            <a:endParaRPr lang="en-US" sz="400" dirty="0"/>
          </a:p>
          <a:p>
            <a:pPr lvl="1"/>
            <a:r>
              <a:rPr lang="en-US" dirty="0" smtClean="0"/>
              <a:t>A </a:t>
            </a:r>
            <a:r>
              <a:rPr lang="en-US" b="1" dirty="0"/>
              <a:t>two-sided goal </a:t>
            </a:r>
            <a:r>
              <a:rPr lang="en-US" dirty="0"/>
              <a:t>sets a </a:t>
            </a:r>
            <a:r>
              <a:rPr lang="en-US" i="1" dirty="0"/>
              <a:t>specific target </a:t>
            </a:r>
            <a:r>
              <a:rPr lang="en-US" dirty="0"/>
              <a:t>that we do not want to miss on either side.</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8511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be categorized according to the </a:t>
            </a:r>
            <a:r>
              <a:rPr lang="en-US" b="1" dirty="0"/>
              <a:t>type of </a:t>
            </a:r>
            <a:r>
              <a:rPr lang="en-US" b="1" dirty="0" smtClean="0"/>
              <a:t>mathematical </a:t>
            </a:r>
            <a:r>
              <a:rPr lang="pt-PT" b="1" dirty="0" err="1" smtClean="0"/>
              <a:t>programming</a:t>
            </a:r>
            <a:r>
              <a:rPr lang="pt-PT" b="1" dirty="0" smtClean="0"/>
              <a:t> </a:t>
            </a:r>
            <a:r>
              <a:rPr lang="pt-PT" b="1" dirty="0" err="1" smtClean="0"/>
              <a:t>model</a:t>
            </a:r>
            <a:r>
              <a:rPr lang="pt-PT" b="1" dirty="0" smtClean="0"/>
              <a:t> </a:t>
            </a:r>
            <a:r>
              <a:rPr lang="en-US" dirty="0" smtClean="0"/>
              <a:t>that </a:t>
            </a:r>
            <a:r>
              <a:rPr lang="en-US" dirty="0"/>
              <a:t>it fits except for having multiple goals instead of a single </a:t>
            </a:r>
            <a:r>
              <a:rPr lang="en-US" dirty="0" smtClean="0"/>
              <a:t>objective:</a:t>
            </a:r>
          </a:p>
          <a:p>
            <a:endParaRPr lang="pt-PT" sz="800" dirty="0" smtClean="0"/>
          </a:p>
          <a:p>
            <a:pPr marL="1255713" lvl="1" indent="-177800"/>
            <a:r>
              <a:rPr lang="pt-PT" dirty="0" smtClean="0"/>
              <a:t> linear </a:t>
            </a:r>
            <a:r>
              <a:rPr lang="pt-PT" dirty="0" err="1"/>
              <a:t>programming</a:t>
            </a:r>
            <a:r>
              <a:rPr lang="pt-PT" dirty="0" smtClean="0"/>
              <a:t>,</a:t>
            </a:r>
          </a:p>
          <a:p>
            <a:pPr marL="1255713" lvl="1" indent="-177800"/>
            <a:r>
              <a:rPr lang="pt-PT" dirty="0" smtClean="0"/>
              <a:t> </a:t>
            </a:r>
            <a:r>
              <a:rPr lang="pt-PT" dirty="0" err="1"/>
              <a:t>integer</a:t>
            </a:r>
            <a:r>
              <a:rPr lang="pt-PT" dirty="0"/>
              <a:t> </a:t>
            </a:r>
            <a:r>
              <a:rPr lang="pt-PT" dirty="0" err="1"/>
              <a:t>programming</a:t>
            </a:r>
            <a:r>
              <a:rPr lang="pt-PT" dirty="0" smtClean="0"/>
              <a:t>,</a:t>
            </a:r>
          </a:p>
          <a:p>
            <a:pPr marL="1255713" lvl="1" indent="-177800"/>
            <a:r>
              <a:rPr lang="pt-PT" dirty="0" smtClean="0"/>
              <a:t> </a:t>
            </a:r>
            <a:r>
              <a:rPr lang="pt-PT" dirty="0" err="1"/>
              <a:t>nonlinear</a:t>
            </a:r>
            <a:r>
              <a:rPr lang="pt-PT" dirty="0"/>
              <a:t> </a:t>
            </a:r>
            <a:r>
              <a:rPr lang="pt-PT" dirty="0" err="1" smtClean="0"/>
              <a:t>programming</a:t>
            </a:r>
            <a:r>
              <a:rPr lang="pt-PT" dirty="0" smtClean="0"/>
              <a:t>,</a:t>
            </a:r>
          </a:p>
          <a:p>
            <a:pPr marL="1255713" lvl="1" indent="-177800"/>
            <a:r>
              <a:rPr lang="en-US" dirty="0" smtClean="0"/>
              <a:t> </a:t>
            </a:r>
            <a:r>
              <a:rPr lang="en-US" dirty="0" err="1" smtClean="0"/>
              <a:t>etc</a:t>
            </a:r>
            <a:endParaRPr lang="pt-PT" dirty="0"/>
          </a:p>
          <a:p>
            <a:endParaRPr lang="en-US" sz="800" dirty="0" smtClean="0"/>
          </a:p>
          <a:p>
            <a:pPr marL="0" indent="0" algn="ctr">
              <a:buNone/>
            </a:pPr>
            <a:r>
              <a:rPr lang="en-US" sz="2000" i="1" dirty="0" smtClean="0"/>
              <a:t>In class, </a:t>
            </a:r>
            <a:r>
              <a:rPr lang="en-US" sz="2000" i="1" dirty="0"/>
              <a:t>we </a:t>
            </a:r>
            <a:r>
              <a:rPr lang="en-US" sz="2000" i="1" dirty="0" smtClean="0"/>
              <a:t>ill only </a:t>
            </a:r>
            <a:r>
              <a:rPr lang="en-US" sz="2000" i="1" dirty="0"/>
              <a:t>consider </a:t>
            </a:r>
            <a:r>
              <a:rPr lang="en-US" sz="2000" b="1" i="1" dirty="0"/>
              <a:t>linear goal programming</a:t>
            </a:r>
            <a:r>
              <a:rPr lang="en-US" sz="2000" i="1" dirty="0"/>
              <a:t>—those goal programming </a:t>
            </a:r>
            <a:r>
              <a:rPr lang="en-US" sz="2000" i="1" dirty="0" smtClean="0"/>
              <a:t>problems that </a:t>
            </a:r>
            <a:r>
              <a:rPr lang="en-US" sz="2000" i="1" dirty="0"/>
              <a:t>fit linear </a:t>
            </a:r>
            <a:r>
              <a:rPr lang="en-US" sz="2000" i="1" dirty="0" smtClean="0"/>
              <a:t>programming, but I’ll refer to it just as </a:t>
            </a:r>
            <a:r>
              <a:rPr lang="en-US" sz="2000" b="1" i="1" dirty="0" smtClean="0"/>
              <a:t>goal programming</a:t>
            </a:r>
            <a:endParaRPr lang="pt-PT" sz="20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67302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a:t>
            </a:r>
            <a:r>
              <a:rPr lang="en-US" dirty="0" smtClean="0"/>
              <a:t>also be </a:t>
            </a:r>
            <a:r>
              <a:rPr lang="en-US" dirty="0"/>
              <a:t>categorized according </a:t>
            </a:r>
            <a:r>
              <a:rPr lang="en-US" dirty="0" smtClean="0"/>
              <a:t>to </a:t>
            </a:r>
            <a:r>
              <a:rPr lang="en-US" b="1" dirty="0" smtClean="0"/>
              <a:t>how </a:t>
            </a:r>
            <a:r>
              <a:rPr lang="en-US" b="1" dirty="0"/>
              <a:t>the goals compare in </a:t>
            </a:r>
            <a:r>
              <a:rPr lang="en-US" b="1" dirty="0" smtClean="0"/>
              <a:t>importance</a:t>
            </a:r>
            <a:r>
              <a:rPr lang="en-US" dirty="0" smtClean="0"/>
              <a:t>:</a:t>
            </a:r>
          </a:p>
          <a:p>
            <a:endParaRPr lang="en-US" sz="800" dirty="0" smtClean="0"/>
          </a:p>
          <a:p>
            <a:pPr lvl="1"/>
            <a:r>
              <a:rPr lang="en-US" b="1" dirty="0" err="1" smtClean="0">
                <a:solidFill>
                  <a:schemeClr val="accent6"/>
                </a:solidFill>
              </a:rPr>
              <a:t>nonpreemptive</a:t>
            </a:r>
            <a:r>
              <a:rPr lang="en-US" b="1" dirty="0" smtClean="0">
                <a:solidFill>
                  <a:schemeClr val="accent6"/>
                </a:solidFill>
              </a:rPr>
              <a:t> </a:t>
            </a:r>
            <a:r>
              <a:rPr lang="en-US" b="1" dirty="0">
                <a:solidFill>
                  <a:schemeClr val="accent6"/>
                </a:solidFill>
              </a:rPr>
              <a:t>goal </a:t>
            </a:r>
            <a:r>
              <a:rPr lang="en-US" b="1" dirty="0" smtClean="0">
                <a:solidFill>
                  <a:schemeClr val="accent6"/>
                </a:solidFill>
              </a:rPr>
              <a:t>programming </a:t>
            </a:r>
            <a:r>
              <a:rPr lang="en-US" dirty="0" smtClean="0"/>
              <a:t>– if all </a:t>
            </a:r>
            <a:r>
              <a:rPr lang="en-US" dirty="0"/>
              <a:t>the goals are of </a:t>
            </a:r>
            <a:r>
              <a:rPr lang="en-US" i="1" dirty="0"/>
              <a:t>roughly </a:t>
            </a:r>
            <a:r>
              <a:rPr lang="en-US" i="1" u="sng" dirty="0" smtClean="0"/>
              <a:t>comparable in importance</a:t>
            </a:r>
            <a:endParaRPr lang="en-US" u="sng" dirty="0"/>
          </a:p>
          <a:p>
            <a:pPr lvl="1"/>
            <a:endParaRPr lang="en-US" sz="400" b="1" dirty="0" smtClean="0"/>
          </a:p>
          <a:p>
            <a:pPr lvl="1"/>
            <a:r>
              <a:rPr lang="en-US" b="1" dirty="0" smtClean="0"/>
              <a:t>preemptive </a:t>
            </a:r>
            <a:r>
              <a:rPr lang="en-US" b="1" dirty="0"/>
              <a:t>goal </a:t>
            </a:r>
            <a:r>
              <a:rPr lang="en-US" b="1" dirty="0" smtClean="0"/>
              <a:t>programming </a:t>
            </a:r>
            <a:r>
              <a:rPr lang="en-US" dirty="0" smtClean="0"/>
              <a:t>– if there </a:t>
            </a:r>
            <a:r>
              <a:rPr lang="en-US" dirty="0"/>
              <a:t>is a </a:t>
            </a:r>
            <a:r>
              <a:rPr lang="en-US" i="1" u="sng" dirty="0" smtClean="0"/>
              <a:t>hierarchy of </a:t>
            </a:r>
            <a:r>
              <a:rPr lang="en-US" i="1" u="sng" dirty="0"/>
              <a:t>priority levels </a:t>
            </a:r>
            <a:r>
              <a:rPr lang="en-US" u="sng" dirty="0"/>
              <a:t>for the goals</a:t>
            </a:r>
            <a:r>
              <a:rPr lang="en-US" dirty="0"/>
              <a:t>, so that the goals of primary importance receive </a:t>
            </a:r>
            <a:r>
              <a:rPr lang="en-US" dirty="0" smtClean="0"/>
              <a:t>first priority attention</a:t>
            </a:r>
            <a:r>
              <a:rPr lang="en-US" dirty="0"/>
              <a:t>, those of secondary importance receive second-priority attention, and </a:t>
            </a:r>
            <a:r>
              <a:rPr lang="en-US" dirty="0" smtClean="0"/>
              <a:t>so forth </a:t>
            </a:r>
            <a:r>
              <a:rPr lang="en-US" dirty="0"/>
              <a:t>(if there are more than two priority levels).</a:t>
            </a:r>
            <a:endParaRPr lang="pt-PT" sz="16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15970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 </a:t>
            </a:r>
            <a:r>
              <a:rPr lang="en-US" dirty="0"/>
              <a:t>OR </a:t>
            </a:r>
            <a:r>
              <a:rPr lang="en-US" dirty="0" smtClean="0"/>
              <a:t>department of the DEWRIGHT </a:t>
            </a:r>
            <a:r>
              <a:rPr lang="en-US" dirty="0"/>
              <a:t>COMPANY has been assigned the task of determining which mix </a:t>
            </a:r>
            <a:r>
              <a:rPr lang="en-US" dirty="0" smtClean="0"/>
              <a:t>of </a:t>
            </a:r>
            <a:r>
              <a:rPr lang="en-US" dirty="0"/>
              <a:t>products should be </a:t>
            </a:r>
            <a:r>
              <a:rPr lang="en-US" dirty="0" smtClean="0"/>
              <a:t>produced. </a:t>
            </a:r>
          </a:p>
          <a:p>
            <a:pPr marL="0" indent="0">
              <a:buNone/>
            </a:pPr>
            <a:endParaRPr lang="en-US" sz="800" dirty="0" smtClean="0"/>
          </a:p>
          <a:p>
            <a:pPr marL="0" indent="0">
              <a:buNone/>
            </a:pPr>
            <a:r>
              <a:rPr lang="en-US" dirty="0" smtClean="0"/>
              <a:t>Management wants primary consideration given to the following three goals:</a:t>
            </a:r>
          </a:p>
          <a:p>
            <a:pPr marL="0" indent="0">
              <a:buNone/>
            </a:pPr>
            <a:endParaRPr lang="en-US" sz="1000" dirty="0" smtClean="0"/>
          </a:p>
          <a:p>
            <a:pPr marL="457200" lvl="1" indent="0">
              <a:buNone/>
            </a:pPr>
            <a:r>
              <a:rPr lang="en-US" dirty="0" smtClean="0"/>
              <a:t> </a:t>
            </a:r>
            <a:r>
              <a:rPr lang="en-US" dirty="0"/>
              <a:t>(1) achieving a long-run profit </a:t>
            </a:r>
            <a:r>
              <a:rPr lang="en-US" dirty="0" smtClean="0"/>
              <a:t>(NPV) of </a:t>
            </a:r>
            <a:r>
              <a:rPr lang="en-US" dirty="0"/>
              <a:t>at least $125 million from these </a:t>
            </a:r>
            <a:r>
              <a:rPr lang="en-US" dirty="0" smtClean="0"/>
              <a:t>products</a:t>
            </a:r>
          </a:p>
          <a:p>
            <a:pPr marL="457200" lvl="1" indent="0">
              <a:buNone/>
              <a:tabLst>
                <a:tab pos="3233738" algn="l"/>
              </a:tabLst>
            </a:pPr>
            <a:endParaRPr lang="en-US" sz="800" dirty="0" smtClean="0"/>
          </a:p>
          <a:p>
            <a:pPr marL="457200" lvl="1" indent="0">
              <a:buNone/>
            </a:pPr>
            <a:r>
              <a:rPr lang="en-US" dirty="0" smtClean="0"/>
              <a:t> </a:t>
            </a:r>
            <a:r>
              <a:rPr lang="en-US" dirty="0"/>
              <a:t>(2) maintaining the current employment </a:t>
            </a:r>
            <a:r>
              <a:rPr lang="en-US" dirty="0" smtClean="0"/>
              <a:t>level of </a:t>
            </a:r>
            <a:r>
              <a:rPr lang="en-US" dirty="0"/>
              <a:t>4,000 employees</a:t>
            </a:r>
            <a:r>
              <a:rPr lang="en-US" dirty="0" smtClean="0"/>
              <a:t>,</a:t>
            </a:r>
          </a:p>
          <a:p>
            <a:pPr marL="457200" lvl="1" indent="0">
              <a:buNone/>
            </a:pPr>
            <a:endParaRPr lang="en-US" sz="800" dirty="0" smtClean="0"/>
          </a:p>
          <a:p>
            <a:pPr marL="457200" lvl="1" indent="0">
              <a:buNone/>
            </a:pPr>
            <a:r>
              <a:rPr lang="en-US" dirty="0" smtClean="0"/>
              <a:t> (</a:t>
            </a:r>
            <a:r>
              <a:rPr lang="en-US" dirty="0"/>
              <a:t>3) holding the capital investment to less than $55 million.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02399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However, it </a:t>
            </a:r>
            <a:r>
              <a:rPr lang="en-US" dirty="0"/>
              <a:t>probably will not be possible to attain all these goals simultaneously</a:t>
            </a:r>
            <a:r>
              <a:rPr lang="en-US" dirty="0" smtClean="0"/>
              <a:t>, priorities have been discussed leading to setting a </a:t>
            </a:r>
            <a:r>
              <a:rPr lang="en-US" i="1" dirty="0" smtClean="0">
                <a:solidFill>
                  <a:srgbClr val="C00000"/>
                </a:solidFill>
              </a:rPr>
              <a:t>penalty weight</a:t>
            </a:r>
            <a:r>
              <a:rPr lang="en-US" i="1" dirty="0" smtClean="0"/>
              <a:t>:</a:t>
            </a:r>
          </a:p>
          <a:p>
            <a:pPr marL="0" indent="0">
              <a:buNone/>
            </a:pPr>
            <a:endParaRPr lang="en-US" sz="800" i="1" dirty="0" smtClean="0"/>
          </a:p>
          <a:p>
            <a:pPr marL="914400" lvl="1" indent="-457200">
              <a:buFont typeface="+mj-lt"/>
              <a:buAutoNum type="arabicParenR"/>
            </a:pPr>
            <a:r>
              <a:rPr lang="en-US" dirty="0" smtClean="0"/>
              <a:t>5 </a:t>
            </a:r>
            <a:r>
              <a:rPr lang="en-US" dirty="0"/>
              <a:t>for missing the profit goal (per $1 million under), </a:t>
            </a:r>
            <a:endParaRPr lang="en-US" dirty="0" smtClean="0"/>
          </a:p>
          <a:p>
            <a:pPr marL="914400" lvl="1" indent="-457200">
              <a:buFont typeface="+mj-lt"/>
              <a:buAutoNum type="arabicParenR"/>
            </a:pPr>
            <a:r>
              <a:rPr lang="en-US" dirty="0" smtClean="0"/>
              <a:t>2 for going </a:t>
            </a:r>
            <a:r>
              <a:rPr lang="en-US" dirty="0"/>
              <a:t>over the employment goal (per 100 employees</a:t>
            </a:r>
            <a:r>
              <a:rPr lang="en-US" dirty="0" smtClean="0"/>
              <a:t>) and 4 </a:t>
            </a:r>
            <a:r>
              <a:rPr lang="en-US" dirty="0"/>
              <a:t>for going under this same </a:t>
            </a:r>
            <a:r>
              <a:rPr lang="en-US" dirty="0" smtClean="0"/>
              <a:t>goal</a:t>
            </a:r>
            <a:endParaRPr lang="en-US" dirty="0"/>
          </a:p>
          <a:p>
            <a:pPr marL="914400" lvl="1" indent="-457200">
              <a:buFont typeface="+mj-lt"/>
              <a:buAutoNum type="arabicParenR"/>
            </a:pPr>
            <a:r>
              <a:rPr lang="en-US" dirty="0" smtClean="0"/>
              <a:t>3 </a:t>
            </a:r>
            <a:r>
              <a:rPr lang="en-US" dirty="0"/>
              <a:t>for exceeding the capital investment goal (per $1 million over</a:t>
            </a:r>
            <a:r>
              <a:rPr lang="en-US" dirty="0" smtClean="0"/>
              <a:t>)</a:t>
            </a:r>
          </a:p>
          <a:p>
            <a:pPr marL="457200" lvl="1" indent="0">
              <a:buNone/>
            </a:pPr>
            <a:r>
              <a:rPr lang="en-US" dirty="0" smtClean="0"/>
              <a:t> </a:t>
            </a:r>
          </a:p>
          <a:p>
            <a:pPr marL="0" indent="0">
              <a:buNone/>
            </a:pPr>
            <a:r>
              <a:rPr lang="en-US" dirty="0" smtClean="0"/>
              <a:t>Each </a:t>
            </a:r>
            <a:r>
              <a:rPr lang="en-US" dirty="0"/>
              <a:t>new </a:t>
            </a:r>
            <a:r>
              <a:rPr lang="en-US" dirty="0" smtClean="0"/>
              <a:t>product’s contribution </a:t>
            </a:r>
            <a:r>
              <a:rPr lang="en-US" dirty="0"/>
              <a:t>to profit, employment level, and capital investment level is </a:t>
            </a:r>
            <a:r>
              <a:rPr lang="en-US" i="1" dirty="0"/>
              <a:t>proportional </a:t>
            </a:r>
            <a:r>
              <a:rPr lang="en-US" dirty="0" smtClean="0"/>
              <a:t>to the </a:t>
            </a:r>
            <a:r>
              <a:rPr lang="en-US" dirty="0"/>
              <a:t>rate of production.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230938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773605" y="1842510"/>
            <a:ext cx="4715107" cy="4556303"/>
            <a:chOff x="6773605" y="1842510"/>
            <a:chExt cx="4715107" cy="4556303"/>
          </a:xfrm>
        </p:grpSpPr>
        <p:pic>
          <p:nvPicPr>
            <p:cNvPr id="26" name="Picture 25"/>
            <p:cNvPicPr>
              <a:picLocks noChangeAspect="1"/>
            </p:cNvPicPr>
            <p:nvPr/>
          </p:nvPicPr>
          <p:blipFill rotWithShape="1">
            <a:blip r:embed="rId2"/>
            <a:srcRect r="49367"/>
            <a:stretch/>
          </p:blipFill>
          <p:spPr>
            <a:xfrm>
              <a:off x="6773605" y="1842510"/>
              <a:ext cx="4715107" cy="4556303"/>
            </a:xfrm>
            <a:prstGeom prst="rect">
              <a:avLst/>
            </a:prstGeom>
          </p:spPr>
        </p:pic>
        <p:sp>
          <p:nvSpPr>
            <p:cNvPr id="27" name="TextBox 26"/>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8" name="TextBox 27"/>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9" name="TextBox 28"/>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30" name="TextBox 29"/>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4838212"/>
          </a:xfrm>
        </p:spPr>
        <p:txBody>
          <a:bodyPr>
            <a:normAutofit fontScale="92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a:p>
          <a:p>
            <a:r>
              <a:rPr lang="en-US" sz="2200" dirty="0" smtClean="0"/>
              <a:t>we 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pPr marL="0" indent="0">
              <a:buNone/>
            </a:pPr>
            <a:endParaRPr lang="en-US" sz="800" dirty="0" smtClean="0"/>
          </a:p>
          <a:p>
            <a:pPr marL="0" indent="0" algn="ctr">
              <a:buNone/>
            </a:pPr>
            <a:r>
              <a:rPr lang="en-US" sz="2200" b="1" i="1" dirty="0" smtClean="0">
                <a:solidFill>
                  <a:schemeClr val="bg1"/>
                </a:solidFill>
              </a:rPr>
              <a:t>Brings us to the discussion of decision making </a:t>
            </a:r>
            <a:endParaRPr lang="en-US" sz="2200" b="1" i="1" dirty="0">
              <a:solidFill>
                <a:schemeClr val="bg1"/>
              </a:solidFill>
            </a:endParaRPr>
          </a:p>
        </p:txBody>
      </p:sp>
      <p:pic>
        <p:nvPicPr>
          <p:cNvPr id="14" name="Picture 13"/>
          <p:cNvPicPr>
            <a:picLocks noChangeAspect="1"/>
          </p:cNvPicPr>
          <p:nvPr/>
        </p:nvPicPr>
        <p:blipFill rotWithShape="1">
          <a:blip r:embed="rId3"/>
          <a:srcRect t="3931"/>
          <a:stretch/>
        </p:blipFill>
        <p:spPr>
          <a:xfrm>
            <a:off x="1408806" y="3131962"/>
            <a:ext cx="3918915" cy="2300746"/>
          </a:xfrm>
          <a:prstGeom prst="rect">
            <a:avLst/>
          </a:prstGeom>
        </p:spPr>
      </p:pic>
      <p:sp>
        <p:nvSpPr>
          <p:cNvPr id="3" name="Rectangle 2"/>
          <p:cNvSpPr/>
          <p:nvPr/>
        </p:nvSpPr>
        <p:spPr>
          <a:xfrm>
            <a:off x="4402317" y="3831336"/>
            <a:ext cx="437443" cy="269324"/>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29320" y="4869170"/>
            <a:ext cx="490194" cy="2684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31160" y="3382380"/>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617278" y="54884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387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These </a:t>
            </a:r>
            <a:r>
              <a:rPr lang="en-US" dirty="0"/>
              <a:t>contributions per unit rate of production are shown in </a:t>
            </a:r>
            <a:r>
              <a:rPr lang="en-US" dirty="0" smtClean="0"/>
              <a:t>the table </a:t>
            </a:r>
            <a:r>
              <a:rPr lang="en-US" dirty="0"/>
              <a:t>along with the goals and penalty weights.</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p:cNvPicPr>
            <a:picLocks noChangeAspect="1"/>
          </p:cNvPicPr>
          <p:nvPr/>
        </p:nvPicPr>
        <p:blipFill rotWithShape="1">
          <a:blip r:embed="rId2"/>
          <a:srcRect l="31758" t="62615" r="23450" b="15163"/>
          <a:stretch/>
        </p:blipFill>
        <p:spPr>
          <a:xfrm>
            <a:off x="838199" y="3027204"/>
            <a:ext cx="10698231" cy="2984129"/>
          </a:xfrm>
          <a:prstGeom prst="rect">
            <a:avLst/>
          </a:prstGeom>
        </p:spPr>
      </p:pic>
    </p:spTree>
    <p:extLst>
      <p:ext uri="{BB962C8B-B14F-4D97-AF65-F5344CB8AC3E}">
        <p14:creationId xmlns:p14="http://schemas.microsoft.com/office/powerpoint/2010/main" val="2291302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normAutofit/>
          </a:bodyPr>
          <a:lstStyle/>
          <a:p>
            <a:pPr marL="0" indent="0">
              <a:buNone/>
            </a:pPr>
            <a:r>
              <a:rPr lang="en-US" b="1" dirty="0" smtClean="0"/>
              <a:t>Goal Programming Formulation: </a:t>
            </a:r>
            <a:r>
              <a:rPr lang="en-US" dirty="0"/>
              <a:t>The </a:t>
            </a:r>
            <a:r>
              <a:rPr lang="en-US" dirty="0" err="1"/>
              <a:t>Dewright</a:t>
            </a:r>
            <a:r>
              <a:rPr lang="en-US" dirty="0"/>
              <a:t> Company problem includes all three possible types of </a:t>
            </a:r>
            <a:r>
              <a:rPr lang="en-US" b="1" dirty="0">
                <a:solidFill>
                  <a:schemeClr val="accent1"/>
                </a:solidFill>
              </a:rPr>
              <a:t>goals</a:t>
            </a:r>
            <a:r>
              <a:rPr lang="en-US" dirty="0" smtClean="0"/>
              <a:t>:</a:t>
            </a:r>
          </a:p>
          <a:p>
            <a:pPr marL="0" indent="0">
              <a:buNone/>
            </a:pPr>
            <a:endParaRPr lang="en-US" sz="800" dirty="0" smtClean="0"/>
          </a:p>
          <a:p>
            <a:endParaRPr lang="en-US" sz="900" dirty="0"/>
          </a:p>
          <a:p>
            <a:pPr lvl="1"/>
            <a:r>
              <a:rPr lang="en-US" dirty="0"/>
              <a:t>profit </a:t>
            </a:r>
            <a:r>
              <a:rPr lang="en-US" dirty="0" smtClean="0"/>
              <a:t>goal is a </a:t>
            </a:r>
            <a:r>
              <a:rPr lang="en-US" u="sng" dirty="0" smtClean="0"/>
              <a:t>lower </a:t>
            </a:r>
            <a:r>
              <a:rPr lang="en-US" u="sng" dirty="0"/>
              <a:t>one-sided </a:t>
            </a:r>
            <a:r>
              <a:rPr lang="en-US" dirty="0" smtClean="0"/>
              <a:t>goal:               </a:t>
            </a: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+ 15</a:t>
            </a:r>
            <a:r>
              <a:rPr lang="en-US" b="1" i="1" dirty="0" smtClean="0"/>
              <a:t>x</a:t>
            </a:r>
            <a:r>
              <a:rPr lang="en-US" b="1" baseline="-25000" dirty="0" smtClean="0"/>
              <a:t>3</a:t>
            </a:r>
            <a:r>
              <a:rPr lang="en-US" b="1" dirty="0" smtClean="0"/>
              <a:t> </a:t>
            </a:r>
            <a:r>
              <a:rPr lang="en-US" b="1" dirty="0"/>
              <a:t>≥ </a:t>
            </a:r>
            <a:r>
              <a:rPr lang="en-US" b="1" dirty="0" smtClean="0"/>
              <a:t>125</a:t>
            </a:r>
            <a:endParaRPr lang="en-US" b="1" dirty="0"/>
          </a:p>
          <a:p>
            <a:pPr lvl="1"/>
            <a:r>
              <a:rPr lang="en-US" dirty="0" smtClean="0"/>
              <a:t>employment goal is a </a:t>
            </a:r>
            <a:r>
              <a:rPr lang="en-US" u="sng" dirty="0" smtClean="0"/>
              <a:t>two-sided</a:t>
            </a:r>
            <a:r>
              <a:rPr lang="en-US" dirty="0" smtClean="0"/>
              <a:t> goal:               </a:t>
            </a:r>
            <a:r>
              <a:rPr lang="en-US" b="1" dirty="0" smtClean="0"/>
              <a:t>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lvl="1"/>
            <a:r>
              <a:rPr lang="en-US" dirty="0" smtClean="0"/>
              <a:t>investment goal is an </a:t>
            </a:r>
            <a:r>
              <a:rPr lang="en-US" u="sng" dirty="0" smtClean="0"/>
              <a:t>upper one-sided </a:t>
            </a:r>
            <a:r>
              <a:rPr lang="en-US" dirty="0" smtClean="0"/>
              <a:t>goal:    </a:t>
            </a:r>
            <a:r>
              <a:rPr lang="en-US" b="1" dirty="0" smtClean="0"/>
              <a:t>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dirty="0" smtClean="0"/>
          </a:p>
          <a:p>
            <a:pPr marL="0" indent="0">
              <a:buNone/>
            </a:pPr>
            <a:r>
              <a:rPr lang="en-US" sz="2400" dirty="0" smtClean="0"/>
              <a:t>Where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are the </a:t>
            </a:r>
            <a:r>
              <a:rPr lang="en-US" sz="2400" dirty="0"/>
              <a:t>decision variables </a:t>
            </a:r>
            <a:r>
              <a:rPr lang="en-US" sz="2400" dirty="0" smtClean="0"/>
              <a:t>representing the production rates of products 1, 2, and 3, respectively and </a:t>
            </a:r>
            <a:r>
              <a:rPr lang="en-US" sz="2400" i="1" dirty="0"/>
              <a:t>x</a:t>
            </a:r>
            <a:r>
              <a:rPr lang="en-US" sz="2400" baseline="-25000" dirty="0"/>
              <a:t>1</a:t>
            </a:r>
            <a:r>
              <a:rPr lang="en-US" sz="2400" dirty="0"/>
              <a:t>, </a:t>
            </a:r>
            <a:r>
              <a:rPr lang="en-US" sz="2400" i="1" dirty="0"/>
              <a:t>x</a:t>
            </a:r>
            <a:r>
              <a:rPr lang="en-US" sz="2400" baseline="-25000" dirty="0"/>
              <a:t>2</a:t>
            </a:r>
            <a:r>
              <a:rPr lang="en-US" sz="2400" dirty="0"/>
              <a:t>, </a:t>
            </a:r>
            <a:r>
              <a:rPr lang="en-US" sz="2400" i="1" dirty="0"/>
              <a:t>x</a:t>
            </a:r>
            <a:r>
              <a:rPr lang="en-US" sz="2400" baseline="-25000" dirty="0"/>
              <a:t>3</a:t>
            </a:r>
            <a:r>
              <a:rPr lang="en-US" sz="2400" dirty="0"/>
              <a:t> </a:t>
            </a:r>
            <a:r>
              <a:rPr lang="en-US" sz="2400" b="1" dirty="0"/>
              <a:t> </a:t>
            </a:r>
            <a:r>
              <a:rPr lang="en-US" sz="2400" dirty="0"/>
              <a:t>≥ </a:t>
            </a:r>
            <a:r>
              <a:rPr lang="en-US" sz="2400" dirty="0" smtClean="0"/>
              <a:t>0</a:t>
            </a:r>
          </a:p>
        </p:txBody>
      </p:sp>
    </p:spTree>
    <p:extLst>
      <p:ext uri="{BB962C8B-B14F-4D97-AF65-F5344CB8AC3E}">
        <p14:creationId xmlns:p14="http://schemas.microsoft.com/office/powerpoint/2010/main" val="23745464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b="1" dirty="0" smtClean="0"/>
              <a:t>Linear Programming Formulation: </a:t>
            </a:r>
            <a:r>
              <a:rPr lang="en-US" dirty="0" smtClean="0"/>
              <a:t>Transform </a:t>
            </a:r>
            <a:r>
              <a:rPr lang="en-US" b="1" dirty="0" smtClean="0">
                <a:solidFill>
                  <a:schemeClr val="accent1"/>
                </a:solidFill>
              </a:rPr>
              <a:t>goals</a:t>
            </a:r>
            <a:r>
              <a:rPr lang="en-US" dirty="0" smtClean="0"/>
              <a:t> into </a:t>
            </a:r>
            <a:r>
              <a:rPr lang="en-US" b="1" dirty="0" smtClean="0">
                <a:solidFill>
                  <a:schemeClr val="accent6"/>
                </a:solidFill>
              </a:rPr>
              <a:t>constraints</a:t>
            </a:r>
          </a:p>
          <a:p>
            <a:pPr marL="0" indent="0">
              <a:buNone/>
            </a:pPr>
            <a:endParaRPr lang="en-US" sz="1100" b="1" dirty="0" smtClean="0">
              <a:solidFill>
                <a:schemeClr val="accent6"/>
              </a:solidFill>
            </a:endParaRPr>
          </a:p>
          <a:p>
            <a:r>
              <a:rPr lang="en-US" sz="2600" dirty="0" smtClean="0"/>
              <a:t>Subject to:</a:t>
            </a:r>
          </a:p>
          <a:p>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457200" lvl="1" indent="0">
              <a:buNone/>
            </a:pPr>
            <a:endParaRPr lang="en-US" b="1" dirty="0" smtClean="0"/>
          </a:p>
          <a:p>
            <a:r>
              <a:rPr lang="en-US" sz="2600" dirty="0"/>
              <a:t>Objective </a:t>
            </a:r>
            <a:r>
              <a:rPr lang="en-US" sz="2600" dirty="0" smtClean="0"/>
              <a:t>function:</a:t>
            </a:r>
          </a:p>
          <a:p>
            <a:endParaRPr lang="en-US" sz="1300" dirty="0" smtClean="0"/>
          </a:p>
          <a:p>
            <a:pPr marL="0" indent="0">
              <a:buNone/>
            </a:pPr>
            <a:r>
              <a:rPr lang="en-US" sz="2600" i="1" dirty="0"/>
              <a:t> </a:t>
            </a:r>
            <a:r>
              <a:rPr lang="en-US" sz="2600" i="1" dirty="0" smtClean="0"/>
              <a:t>   The objective then </a:t>
            </a:r>
            <a:r>
              <a:rPr lang="en-US" sz="2600" i="1" dirty="0"/>
              <a:t>is to choose the values of x</a:t>
            </a:r>
            <a:r>
              <a:rPr lang="en-US" sz="2600" i="1" baseline="-25000" dirty="0"/>
              <a:t>1</a:t>
            </a:r>
            <a:r>
              <a:rPr lang="en-US" sz="2600" i="1" dirty="0"/>
              <a:t>, x</a:t>
            </a:r>
            <a:r>
              <a:rPr lang="en-US" sz="2600" i="1" baseline="-25000" dirty="0"/>
              <a:t>2</a:t>
            </a:r>
            <a:r>
              <a:rPr lang="en-US" sz="2600" i="1" dirty="0"/>
              <a:t>, and </a:t>
            </a:r>
            <a:r>
              <a:rPr lang="en-US" sz="2600" i="1" dirty="0" smtClean="0"/>
              <a:t>x</a:t>
            </a:r>
            <a:r>
              <a:rPr lang="en-US" sz="2600" i="1" baseline="-25000" dirty="0" smtClean="0"/>
              <a:t>3</a:t>
            </a:r>
            <a:r>
              <a:rPr lang="en-US" sz="2600" i="1" dirty="0"/>
              <a:t> </a:t>
            </a:r>
            <a:r>
              <a:rPr lang="en-US" sz="2600" i="1" dirty="0" smtClean="0"/>
              <a:t>that minimize</a:t>
            </a:r>
          </a:p>
          <a:p>
            <a:pPr marL="0" indent="0" algn="ctr">
              <a:buNone/>
            </a:pPr>
            <a:endParaRPr lang="en-US" sz="1300" i="1" dirty="0" smtClean="0"/>
          </a:p>
          <a:p>
            <a:pPr marL="457200" lvl="1" indent="0">
              <a:buNone/>
            </a:pPr>
            <a:r>
              <a:rPr lang="en-US" sz="2200" b="1" i="1" dirty="0" smtClean="0"/>
              <a:t>                 Z = </a:t>
            </a:r>
            <a:r>
              <a:rPr lang="en-US" sz="2200" b="1" dirty="0" smtClean="0"/>
              <a:t>5 (amount </a:t>
            </a:r>
            <a:r>
              <a:rPr lang="en-US" sz="2200" b="1" dirty="0"/>
              <a:t>under the long-run profit goal</a:t>
            </a:r>
            <a:r>
              <a:rPr lang="en-US" sz="2200" b="1" dirty="0" smtClean="0"/>
              <a:t>)  </a:t>
            </a:r>
          </a:p>
          <a:p>
            <a:pPr marL="457200" lvl="1" indent="0">
              <a:buNone/>
            </a:pPr>
            <a:r>
              <a:rPr lang="en-US" sz="2200" b="1" dirty="0"/>
              <a:t> </a:t>
            </a:r>
            <a:r>
              <a:rPr lang="en-US" sz="2200" b="1" dirty="0" smtClean="0"/>
              <a:t>                   + 2 (amount </a:t>
            </a:r>
            <a:r>
              <a:rPr lang="en-US" sz="2200" b="1" dirty="0"/>
              <a:t>over the employment level goal</a:t>
            </a:r>
            <a:r>
              <a:rPr lang="en-US" sz="2200" b="1" dirty="0" smtClean="0"/>
              <a:t>)</a:t>
            </a:r>
          </a:p>
          <a:p>
            <a:pPr marL="457200" lvl="1" indent="0">
              <a:buNone/>
            </a:pPr>
            <a:r>
              <a:rPr lang="en-US" sz="2200" b="1" dirty="0"/>
              <a:t> </a:t>
            </a:r>
            <a:r>
              <a:rPr lang="en-US" sz="2200" b="1" dirty="0" smtClean="0"/>
              <a:t>                   + 4 (</a:t>
            </a:r>
            <a:r>
              <a:rPr lang="en-US" sz="2200" b="1" dirty="0"/>
              <a:t>amount under the employment level goal</a:t>
            </a:r>
            <a:r>
              <a:rPr lang="en-US" sz="2200" b="1" dirty="0" smtClean="0"/>
              <a:t>)</a:t>
            </a:r>
          </a:p>
          <a:p>
            <a:pPr marL="457200" lvl="1" indent="0">
              <a:buNone/>
            </a:pPr>
            <a:r>
              <a:rPr lang="en-US" sz="2200" b="1" dirty="0"/>
              <a:t> </a:t>
            </a:r>
            <a:r>
              <a:rPr lang="en-US" sz="2200" b="1" dirty="0" smtClean="0"/>
              <a:t>                   + 3 (amount </a:t>
            </a:r>
            <a:r>
              <a:rPr lang="en-US" sz="2200" b="1" dirty="0"/>
              <a:t>over the capital investment goal</a:t>
            </a:r>
            <a:r>
              <a:rPr lang="en-US" sz="2200" b="1" dirty="0" smtClean="0"/>
              <a:t>)</a:t>
            </a:r>
          </a:p>
          <a:p>
            <a:pPr marL="457200" lvl="1" indent="0">
              <a:buNone/>
            </a:pPr>
            <a:endParaRPr lang="en-US" sz="2200" b="1" dirty="0" smtClean="0"/>
          </a:p>
        </p:txBody>
      </p:sp>
      <p:sp>
        <p:nvSpPr>
          <p:cNvPr id="3" name="TextBox 2"/>
          <p:cNvSpPr txBox="1"/>
          <p:nvPr/>
        </p:nvSpPr>
        <p:spPr>
          <a:xfrm>
            <a:off x="8314332" y="2606158"/>
            <a:ext cx="2853732" cy="1200329"/>
          </a:xfrm>
          <a:prstGeom prst="rect">
            <a:avLst/>
          </a:prstGeom>
          <a:noFill/>
        </p:spPr>
        <p:txBody>
          <a:bodyPr wrap="square" rtlCol="0">
            <a:spAutoFit/>
          </a:bodyPr>
          <a:lstStyle/>
          <a:p>
            <a:pPr algn="ctr"/>
            <a:r>
              <a:rPr lang="en-US" i="1" dirty="0" smtClean="0"/>
              <a:t>Maybe we can’t satisfy all goals, but we want to capture how much we can satisfy (find the deviations)</a:t>
            </a:r>
            <a:endParaRPr lang="pt-PT" i="1" dirty="0"/>
          </a:p>
        </p:txBody>
      </p:sp>
      <p:sp>
        <p:nvSpPr>
          <p:cNvPr id="6" name="TextBox 5"/>
          <p:cNvSpPr txBox="1"/>
          <p:nvPr/>
        </p:nvSpPr>
        <p:spPr>
          <a:xfrm>
            <a:off x="7797114" y="5286968"/>
            <a:ext cx="4394886" cy="1200329"/>
          </a:xfrm>
          <a:prstGeom prst="rect">
            <a:avLst/>
          </a:prstGeom>
          <a:noFill/>
        </p:spPr>
        <p:txBody>
          <a:bodyPr wrap="square" rtlCol="0">
            <a:spAutoFit/>
          </a:bodyPr>
          <a:lstStyle/>
          <a:p>
            <a:pPr algn="ctr"/>
            <a:r>
              <a:rPr lang="en-US" i="1" dirty="0" smtClean="0"/>
              <a:t>where </a:t>
            </a:r>
            <a:r>
              <a:rPr lang="en-US" i="1" dirty="0"/>
              <a:t>no </a:t>
            </a:r>
            <a:r>
              <a:rPr lang="en-US" i="1" dirty="0" smtClean="0"/>
              <a:t>penalties </a:t>
            </a:r>
            <a:r>
              <a:rPr lang="en-US" i="1" dirty="0"/>
              <a:t>are incurred for being over the long-run profit goal or for being under the capital investment goal</a:t>
            </a:r>
            <a:endParaRPr lang="en-US" b="1" i="1" dirty="0"/>
          </a:p>
          <a:p>
            <a:endParaRPr lang="pt-PT" dirty="0"/>
          </a:p>
        </p:txBody>
      </p:sp>
      <p:pic>
        <p:nvPicPr>
          <p:cNvPr id="7" name="Picture 6"/>
          <p:cNvPicPr>
            <a:picLocks noChangeAspect="1"/>
          </p:cNvPicPr>
          <p:nvPr/>
        </p:nvPicPr>
        <p:blipFill>
          <a:blip r:embed="rId2"/>
          <a:stretch>
            <a:fillRect/>
          </a:stretch>
        </p:blipFill>
        <p:spPr>
          <a:xfrm>
            <a:off x="10867414" y="10240"/>
            <a:ext cx="1324586" cy="2280474"/>
          </a:xfrm>
          <a:prstGeom prst="rect">
            <a:avLst/>
          </a:prstGeom>
        </p:spPr>
      </p:pic>
      <p:pic>
        <p:nvPicPr>
          <p:cNvPr id="8" name="Picture 7"/>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2207359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a:t>To express this </a:t>
            </a:r>
            <a:r>
              <a:rPr lang="en-US" dirty="0" smtClean="0"/>
              <a:t>mathematically</a:t>
            </a:r>
            <a:r>
              <a:rPr lang="en-US" dirty="0"/>
              <a:t>, we </a:t>
            </a:r>
            <a:r>
              <a:rPr lang="en-US" dirty="0" smtClean="0"/>
              <a:t>introduce some </a:t>
            </a:r>
            <a:r>
              <a:rPr lang="en-US" i="1" dirty="0"/>
              <a:t>auxiliary variables </a:t>
            </a:r>
            <a:r>
              <a:rPr lang="en-US" i="1" dirty="0" smtClean="0"/>
              <a:t>y</a:t>
            </a:r>
            <a:r>
              <a:rPr lang="en-US" baseline="-25000" dirty="0" smtClean="0"/>
              <a:t>1</a:t>
            </a:r>
            <a:r>
              <a:rPr lang="en-US" dirty="0"/>
              <a:t>, </a:t>
            </a:r>
            <a:r>
              <a:rPr lang="en-US" i="1" dirty="0"/>
              <a:t>y</a:t>
            </a:r>
            <a:r>
              <a:rPr lang="en-US" baseline="-25000" dirty="0"/>
              <a:t>2</a:t>
            </a:r>
            <a:r>
              <a:rPr lang="en-US" dirty="0"/>
              <a:t>, and </a:t>
            </a:r>
            <a:r>
              <a:rPr lang="en-US" i="1" dirty="0"/>
              <a:t>y</a:t>
            </a:r>
            <a:r>
              <a:rPr lang="en-US" baseline="-25000" dirty="0"/>
              <a:t>3</a:t>
            </a:r>
            <a:r>
              <a:rPr lang="en-US" dirty="0"/>
              <a:t>, </a:t>
            </a:r>
            <a:r>
              <a:rPr lang="en-US" dirty="0" smtClean="0"/>
              <a:t>to represent the deviations defined </a:t>
            </a:r>
            <a:r>
              <a:rPr lang="en-US" dirty="0"/>
              <a:t>as follows</a:t>
            </a:r>
            <a:r>
              <a:rPr lang="en-US" dirty="0" smtClean="0"/>
              <a:t>:</a:t>
            </a:r>
          </a:p>
          <a:p>
            <a:pPr marL="0" indent="0">
              <a:buNone/>
            </a:pPr>
            <a:endParaRPr lang="en-US" sz="900" dirty="0"/>
          </a:p>
          <a:p>
            <a:pPr marL="457200" lvl="1" indent="0">
              <a:buNone/>
            </a:pPr>
            <a:r>
              <a:rPr lang="en-US" sz="2000" i="1" dirty="0"/>
              <a:t>y</a:t>
            </a:r>
            <a:r>
              <a:rPr lang="en-US" sz="2000" baseline="-25000" dirty="0"/>
              <a:t>1</a:t>
            </a:r>
            <a:r>
              <a:rPr lang="en-US" sz="2000" dirty="0"/>
              <a:t>  </a:t>
            </a:r>
            <a:r>
              <a:rPr lang="en-US" sz="2000" dirty="0" smtClean="0"/>
              <a:t>= 12</a:t>
            </a:r>
            <a:r>
              <a:rPr lang="en-US" sz="2000" i="1" dirty="0" smtClean="0"/>
              <a:t>x</a:t>
            </a:r>
            <a:r>
              <a:rPr lang="en-US" sz="2000" baseline="-25000" dirty="0" smtClean="0"/>
              <a:t>1</a:t>
            </a:r>
            <a:r>
              <a:rPr lang="en-US" sz="2000" dirty="0" smtClean="0"/>
              <a:t> + </a:t>
            </a:r>
            <a:r>
              <a:rPr lang="en-US" sz="2000" dirty="0"/>
              <a:t>9</a:t>
            </a:r>
            <a:r>
              <a:rPr lang="en-US" sz="2000" i="1" dirty="0"/>
              <a:t>x</a:t>
            </a:r>
            <a:r>
              <a:rPr lang="en-US" sz="2000" baseline="-25000" dirty="0"/>
              <a:t>2</a:t>
            </a:r>
            <a:r>
              <a:rPr lang="en-US" sz="2000" dirty="0"/>
              <a:t> </a:t>
            </a:r>
            <a:r>
              <a:rPr lang="en-US" sz="2000" dirty="0" smtClean="0"/>
              <a:t>+ </a:t>
            </a:r>
            <a:r>
              <a:rPr lang="en-US" sz="2000" dirty="0"/>
              <a:t>15</a:t>
            </a:r>
            <a:r>
              <a:rPr lang="en-US" sz="2000" i="1" dirty="0"/>
              <a:t>x</a:t>
            </a:r>
            <a:r>
              <a:rPr lang="en-US" sz="2000" baseline="-25000" dirty="0"/>
              <a:t>3</a:t>
            </a:r>
            <a:r>
              <a:rPr lang="en-US" sz="2000" dirty="0"/>
              <a:t> </a:t>
            </a:r>
            <a:r>
              <a:rPr lang="en-US" sz="2000" dirty="0" smtClean="0"/>
              <a:t>- </a:t>
            </a:r>
            <a:r>
              <a:rPr lang="en-US" sz="2000" dirty="0"/>
              <a:t>125 (</a:t>
            </a:r>
            <a:r>
              <a:rPr lang="en-US" sz="2000" i="1" dirty="0"/>
              <a:t>long-run </a:t>
            </a:r>
            <a:r>
              <a:rPr lang="en-US" sz="2000" b="1" i="1" dirty="0"/>
              <a:t>profit</a:t>
            </a:r>
            <a:r>
              <a:rPr lang="en-US" sz="2000" i="1" dirty="0"/>
              <a:t> minus the target</a:t>
            </a:r>
            <a:r>
              <a:rPr lang="en-US" sz="2000" dirty="0" smtClean="0"/>
              <a:t>)</a:t>
            </a:r>
            <a:endParaRPr lang="en-US" sz="2000" dirty="0"/>
          </a:p>
          <a:p>
            <a:pPr marL="457200" lvl="1" indent="0">
              <a:buNone/>
            </a:pPr>
            <a:r>
              <a:rPr lang="en-US" sz="2000" i="1" dirty="0"/>
              <a:t>y</a:t>
            </a:r>
            <a:r>
              <a:rPr lang="en-US" sz="2000" baseline="-25000" dirty="0"/>
              <a:t>2</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3</a:t>
            </a:r>
            <a:r>
              <a:rPr lang="en-US" sz="2000" i="1" dirty="0"/>
              <a:t>x</a:t>
            </a:r>
            <a:r>
              <a:rPr lang="en-US" sz="2000" baseline="-25000" dirty="0"/>
              <a:t>2</a:t>
            </a:r>
            <a:r>
              <a:rPr lang="en-US" sz="2000" dirty="0"/>
              <a:t> </a:t>
            </a:r>
            <a:r>
              <a:rPr lang="en-US" sz="2000" dirty="0" smtClean="0"/>
              <a:t>+   </a:t>
            </a:r>
            <a:r>
              <a:rPr lang="en-US" sz="2000" dirty="0"/>
              <a:t>4</a:t>
            </a:r>
            <a:r>
              <a:rPr lang="en-US" sz="2000" i="1" dirty="0"/>
              <a:t>x</a:t>
            </a:r>
            <a:r>
              <a:rPr lang="en-US" sz="2000" baseline="-25000" dirty="0"/>
              <a:t>3</a:t>
            </a:r>
            <a:r>
              <a:rPr lang="en-US" sz="2000" dirty="0"/>
              <a:t> </a:t>
            </a:r>
            <a:r>
              <a:rPr lang="en-US" sz="2000" dirty="0" smtClean="0"/>
              <a:t>-   40 </a:t>
            </a:r>
            <a:r>
              <a:rPr lang="en-US" sz="2000" dirty="0"/>
              <a:t>(</a:t>
            </a:r>
            <a:r>
              <a:rPr lang="en-US" sz="2000" b="1" i="1" dirty="0"/>
              <a:t>employment</a:t>
            </a:r>
            <a:r>
              <a:rPr lang="en-US" sz="2000" i="1" dirty="0"/>
              <a:t> level minus the target</a:t>
            </a:r>
            <a:r>
              <a:rPr lang="en-US" sz="2000" dirty="0" smtClean="0"/>
              <a:t>)</a:t>
            </a:r>
            <a:endParaRPr lang="en-US" sz="2000" dirty="0"/>
          </a:p>
          <a:p>
            <a:pPr marL="457200" lvl="1" indent="0">
              <a:buNone/>
            </a:pPr>
            <a:r>
              <a:rPr lang="en-US" sz="2000" i="1" dirty="0"/>
              <a:t>y</a:t>
            </a:r>
            <a:r>
              <a:rPr lang="en-US" sz="2000" baseline="-25000" dirty="0"/>
              <a:t>3</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7</a:t>
            </a:r>
            <a:r>
              <a:rPr lang="en-US" sz="2000" i="1" dirty="0"/>
              <a:t>x</a:t>
            </a:r>
            <a:r>
              <a:rPr lang="en-US" sz="2000" baseline="-25000" dirty="0"/>
              <a:t>2</a:t>
            </a:r>
            <a:r>
              <a:rPr lang="en-US" sz="2000" dirty="0"/>
              <a:t> </a:t>
            </a:r>
            <a:r>
              <a:rPr lang="en-US" sz="2000" dirty="0" smtClean="0"/>
              <a:t>+   8</a:t>
            </a:r>
            <a:r>
              <a:rPr lang="en-US" sz="2000" i="1" dirty="0" smtClean="0"/>
              <a:t>x</a:t>
            </a:r>
            <a:r>
              <a:rPr lang="en-US" sz="2000" baseline="-25000" dirty="0" smtClean="0"/>
              <a:t>3</a:t>
            </a:r>
            <a:r>
              <a:rPr lang="en-US" sz="2000" dirty="0" smtClean="0"/>
              <a:t> -   55 </a:t>
            </a:r>
            <a:r>
              <a:rPr lang="en-US" sz="2000" dirty="0"/>
              <a:t>(</a:t>
            </a:r>
            <a:r>
              <a:rPr lang="en-US" sz="2000" i="1" dirty="0"/>
              <a:t>capital </a:t>
            </a:r>
            <a:r>
              <a:rPr lang="en-US" sz="2000" b="1" i="1" dirty="0"/>
              <a:t>investment</a:t>
            </a:r>
            <a:r>
              <a:rPr lang="en-US" sz="2000" i="1" dirty="0"/>
              <a:t> minus the target</a:t>
            </a:r>
            <a:r>
              <a:rPr lang="en-US" sz="2000" dirty="0" smtClean="0"/>
              <a:t>)</a:t>
            </a:r>
          </a:p>
          <a:p>
            <a:pPr marL="0" indent="0">
              <a:buNone/>
            </a:pPr>
            <a:endParaRPr lang="en-US" sz="1000" dirty="0" smtClean="0"/>
          </a:p>
          <a:p>
            <a:pPr marL="0" indent="0">
              <a:buNone/>
            </a:pPr>
            <a:r>
              <a:rPr lang="en-US" dirty="0"/>
              <a:t>Since each </a:t>
            </a:r>
            <a:r>
              <a:rPr lang="en-US" i="1" dirty="0" err="1"/>
              <a:t>y</a:t>
            </a:r>
            <a:r>
              <a:rPr lang="en-US" i="1" baseline="-25000" dirty="0" err="1"/>
              <a:t>i</a:t>
            </a:r>
            <a:r>
              <a:rPr lang="en-US" i="1" dirty="0"/>
              <a:t> </a:t>
            </a:r>
            <a:r>
              <a:rPr lang="en-US" dirty="0"/>
              <a:t>can be either positive or negative, </a:t>
            </a:r>
            <a:r>
              <a:rPr lang="en-US" dirty="0" smtClean="0"/>
              <a:t>and replace </a:t>
            </a:r>
            <a:r>
              <a:rPr lang="en-US" dirty="0"/>
              <a:t>each one by </a:t>
            </a:r>
            <a:r>
              <a:rPr lang="en-US" dirty="0" smtClean="0"/>
              <a:t>the difference </a:t>
            </a:r>
            <a:r>
              <a:rPr lang="en-US" dirty="0"/>
              <a:t>of two nonnegative variables</a:t>
            </a:r>
            <a:r>
              <a:rPr lang="en-US" dirty="0" smtClean="0"/>
              <a:t>:</a:t>
            </a:r>
          </a:p>
          <a:p>
            <a:pPr marL="0" indent="0">
              <a:buNone/>
            </a:pPr>
            <a:endParaRPr lang="en-US" sz="900" dirty="0" smtClean="0"/>
          </a:p>
          <a:p>
            <a:pPr marL="457200" lvl="1" indent="0">
              <a:buNone/>
            </a:pPr>
            <a:r>
              <a:rPr lang="pt-PT" sz="2000" i="1" dirty="0"/>
              <a:t>y</a:t>
            </a:r>
            <a:r>
              <a:rPr lang="pt-PT" sz="2000" baseline="-25000" dirty="0"/>
              <a:t>1</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pt-PT" sz="2000" dirty="0" smtClean="0"/>
              <a:t>  - </a:t>
            </a:r>
            <a:r>
              <a:rPr lang="pt-PT" sz="2000" i="1" dirty="0" smtClean="0"/>
              <a:t>y</a:t>
            </a:r>
            <a:r>
              <a:rPr lang="pt-PT" sz="2000" baseline="-25000" dirty="0" smtClean="0"/>
              <a:t>1</a:t>
            </a:r>
            <a:r>
              <a:rPr lang="pt-PT" sz="2000" baseline="30000" dirty="0" smtClean="0"/>
              <a:t>-</a:t>
            </a:r>
            <a:r>
              <a:rPr lang="pt-PT" sz="2000" dirty="0" smtClean="0"/>
              <a:t>,       </a:t>
            </a:r>
            <a:r>
              <a:rPr lang="pt-PT" sz="2000" dirty="0" err="1"/>
              <a:t>where</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en-US" sz="2000" b="1" dirty="0"/>
              <a:t> </a:t>
            </a:r>
            <a:r>
              <a:rPr lang="en-US" sz="2000" dirty="0"/>
              <a:t>≥</a:t>
            </a:r>
            <a:r>
              <a:rPr lang="en-US" sz="2000" b="1" dirty="0"/>
              <a:t> </a:t>
            </a:r>
            <a:r>
              <a:rPr lang="pt-PT" sz="2000" dirty="0" smtClean="0"/>
              <a:t>0</a:t>
            </a:r>
            <a:r>
              <a:rPr lang="pt-PT" sz="2000" dirty="0"/>
              <a:t>, </a:t>
            </a:r>
            <a:r>
              <a:rPr lang="pt-PT" sz="2000" i="1" dirty="0" smtClean="0"/>
              <a:t>y</a:t>
            </a:r>
            <a:r>
              <a:rPr lang="pt-PT" sz="2000" baseline="-25000" dirty="0" smtClean="0"/>
              <a:t>1</a:t>
            </a:r>
            <a:r>
              <a:rPr lang="pt-PT" sz="2000" baseline="30000" dirty="0" smtClean="0"/>
              <a:t>-</a:t>
            </a:r>
            <a:r>
              <a:rPr lang="en-US" sz="2000" b="1" dirty="0"/>
              <a:t> </a:t>
            </a:r>
            <a:r>
              <a:rPr lang="en-US" sz="2000" dirty="0" smtClean="0"/>
              <a:t>≥</a:t>
            </a:r>
            <a:r>
              <a:rPr lang="en-US" sz="2000" b="1" dirty="0" smtClean="0"/>
              <a:t> </a:t>
            </a:r>
            <a:r>
              <a:rPr lang="pt-PT" sz="2000" dirty="0" smtClean="0"/>
              <a:t>0</a:t>
            </a:r>
          </a:p>
          <a:p>
            <a:pPr marL="457200" lvl="1" indent="0">
              <a:buNone/>
            </a:pPr>
            <a:r>
              <a:rPr lang="pt-PT" sz="2000" i="1" dirty="0" smtClean="0"/>
              <a:t>y</a:t>
            </a:r>
            <a:r>
              <a:rPr lang="pt-PT" sz="2000" baseline="-25000" dirty="0" smtClean="0"/>
              <a:t>2</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smtClean="0"/>
              <a:t>0</a:t>
            </a:r>
          </a:p>
          <a:p>
            <a:pPr marL="457200" lvl="1" indent="0">
              <a:buNone/>
            </a:pPr>
            <a:r>
              <a:rPr lang="pt-PT" sz="2000" i="1" dirty="0" smtClean="0"/>
              <a:t>y</a:t>
            </a:r>
            <a:r>
              <a:rPr lang="pt-PT" sz="2000" baseline="-25000" dirty="0" smtClean="0"/>
              <a:t>3</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smtClean="0"/>
              <a:t>0</a:t>
            </a:r>
            <a:endParaRPr lang="pt-PT" sz="2000" dirty="0"/>
          </a:p>
          <a:p>
            <a:endParaRPr lang="pt-PT" dirty="0"/>
          </a:p>
        </p:txBody>
      </p:sp>
      <p:sp>
        <p:nvSpPr>
          <p:cNvPr id="6" name="TextBox 5"/>
          <p:cNvSpPr txBox="1"/>
          <p:nvPr/>
        </p:nvSpPr>
        <p:spPr>
          <a:xfrm>
            <a:off x="5295331" y="5637078"/>
            <a:ext cx="7096836" cy="646331"/>
          </a:xfrm>
          <a:prstGeom prst="rect">
            <a:avLst/>
          </a:prstGeom>
          <a:noFill/>
        </p:spPr>
        <p:txBody>
          <a:bodyPr wrap="square" rtlCol="0">
            <a:spAutoFit/>
          </a:bodyPr>
          <a:lstStyle/>
          <a:p>
            <a:pPr algn="ctr"/>
            <a:r>
              <a:rPr lang="pt-PT" i="1" dirty="0" err="1" smtClean="0"/>
              <a:t>y</a:t>
            </a:r>
            <a:r>
              <a:rPr lang="pt-PT" baseline="-25000" dirty="0" err="1" smtClean="0"/>
              <a:t>i</a:t>
            </a:r>
            <a:r>
              <a:rPr lang="pt-PT" baseline="30000" dirty="0" smtClean="0"/>
              <a:t>+</a:t>
            </a:r>
            <a:r>
              <a:rPr lang="pt-PT" dirty="0" smtClean="0"/>
              <a:t> </a:t>
            </a:r>
            <a:r>
              <a:rPr lang="en-US" dirty="0"/>
              <a:t>represents the positive part of </a:t>
            </a:r>
            <a:r>
              <a:rPr lang="en-US" dirty="0" err="1" smtClean="0"/>
              <a:t>y</a:t>
            </a:r>
            <a:r>
              <a:rPr lang="en-US" baseline="-25000" dirty="0" err="1" smtClean="0"/>
              <a:t>i</a:t>
            </a:r>
            <a:r>
              <a:rPr lang="en-US" dirty="0" smtClean="0"/>
              <a:t> variable (positive deviation)</a:t>
            </a:r>
          </a:p>
          <a:p>
            <a:pPr algn="ctr"/>
            <a:r>
              <a:rPr lang="en-US" dirty="0" smtClean="0"/>
              <a:t> </a:t>
            </a:r>
            <a:r>
              <a:rPr lang="pt-PT" i="1" dirty="0" err="1" smtClean="0"/>
              <a:t>y</a:t>
            </a:r>
            <a:r>
              <a:rPr lang="pt-PT" baseline="-25000" dirty="0" err="1" smtClean="0"/>
              <a:t>i</a:t>
            </a:r>
            <a:r>
              <a:rPr lang="pt-PT" baseline="30000" dirty="0" smtClean="0"/>
              <a:t>-</a:t>
            </a:r>
            <a:r>
              <a:rPr lang="pt-PT" dirty="0" smtClean="0"/>
              <a:t> </a:t>
            </a:r>
            <a:r>
              <a:rPr lang="en-US" dirty="0"/>
              <a:t>represents the </a:t>
            </a:r>
            <a:r>
              <a:rPr lang="en-US" dirty="0" smtClean="0"/>
              <a:t>negative </a:t>
            </a:r>
            <a:r>
              <a:rPr lang="en-US" dirty="0"/>
              <a:t>part of </a:t>
            </a:r>
            <a:r>
              <a:rPr lang="en-US" dirty="0" err="1"/>
              <a:t>y</a:t>
            </a:r>
            <a:r>
              <a:rPr lang="en-US" baseline="-25000" dirty="0" err="1"/>
              <a:t>i</a:t>
            </a:r>
            <a:r>
              <a:rPr lang="en-US" dirty="0"/>
              <a:t> variable </a:t>
            </a:r>
            <a:r>
              <a:rPr lang="en-US" dirty="0" smtClean="0"/>
              <a:t>(negative </a:t>
            </a:r>
            <a:r>
              <a:rPr lang="en-US" dirty="0"/>
              <a:t>deviation)</a:t>
            </a:r>
          </a:p>
        </p:txBody>
      </p:sp>
    </p:spTree>
    <p:extLst>
      <p:ext uri="{BB962C8B-B14F-4D97-AF65-F5344CB8AC3E}">
        <p14:creationId xmlns:p14="http://schemas.microsoft.com/office/powerpoint/2010/main" val="5139831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a:t>
            </a: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r>
              <a:rPr lang="en-US" b="1" dirty="0" smtClean="0"/>
              <a:t> </a:t>
            </a:r>
            <a:r>
              <a:rPr lang="en-US" b="1" dirty="0" smtClean="0">
                <a:solidFill>
                  <a:schemeClr val="bg1"/>
                </a:solidFill>
              </a:rPr>
              <a:t>+ 2 y</a:t>
            </a:r>
            <a:r>
              <a:rPr lang="en-US" b="1" baseline="-25000" dirty="0" smtClean="0">
                <a:solidFill>
                  <a:schemeClr val="bg1"/>
                </a:solidFill>
              </a:rPr>
              <a:t>2</a:t>
            </a:r>
            <a:r>
              <a:rPr lang="en-US" b="1" baseline="30000" dirty="0" smtClean="0">
                <a:solidFill>
                  <a:schemeClr val="bg1"/>
                </a:solidFill>
              </a:rPr>
              <a:t>+</a:t>
            </a:r>
            <a:r>
              <a:rPr lang="en-US" b="1" dirty="0" smtClean="0">
                <a:solidFill>
                  <a:schemeClr val="bg1"/>
                </a:solidFill>
              </a:rPr>
              <a:t> + 4 y</a:t>
            </a:r>
            <a:r>
              <a:rPr lang="en-US" b="1" baseline="-25000" dirty="0" smtClean="0">
                <a:solidFill>
                  <a:schemeClr val="bg1"/>
                </a:solidFill>
              </a:rPr>
              <a:t>2</a:t>
            </a:r>
            <a:r>
              <a:rPr lang="en-US" b="1" baseline="30000" dirty="0" smtClean="0">
                <a:solidFill>
                  <a:schemeClr val="bg1"/>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is no penalty for exceeding the profit goal of 125 or being under the investment goal </a:t>
            </a:r>
            <a:r>
              <a:rPr lang="pt-PT" dirty="0" err="1" smtClean="0">
                <a:solidFill>
                  <a:schemeClr val="bg1"/>
                </a:solidFill>
              </a:rPr>
              <a:t>of</a:t>
            </a:r>
            <a:r>
              <a:rPr lang="pt-PT" dirty="0" smtClean="0">
                <a:solidFill>
                  <a:schemeClr val="bg1"/>
                </a:solidFill>
              </a:rPr>
              <a:t> 55, </a:t>
            </a:r>
            <a:r>
              <a:rPr lang="pt-PT" dirty="0" err="1" smtClean="0">
                <a:solidFill>
                  <a:schemeClr val="bg1"/>
                </a:solidFill>
              </a:rPr>
              <a:t>neither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smtClean="0">
                <a:solidFill>
                  <a:schemeClr val="bg1"/>
                </a:solidFill>
              </a:rPr>
              <a:t>nor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smtClean="0">
                <a:solidFill>
                  <a:schemeClr val="bg1"/>
                </a:solidFill>
              </a:rPr>
              <a:t>should appear in this objective function representing the total penalty for deviations from the goals.</a:t>
            </a:r>
            <a:endParaRPr lang="en-US" sz="6600" b="1" dirty="0" smtClean="0">
              <a:solidFill>
                <a:schemeClr val="bg1"/>
              </a:solidFill>
            </a:endParaRPr>
          </a:p>
        </p:txBody>
      </p:sp>
      <p:sp>
        <p:nvSpPr>
          <p:cNvPr id="3" name="TextBox 2"/>
          <p:cNvSpPr txBox="1"/>
          <p:nvPr/>
        </p:nvSpPr>
        <p:spPr>
          <a:xfrm>
            <a:off x="5308978" y="2268894"/>
            <a:ext cx="5704764" cy="923330"/>
          </a:xfrm>
          <a:prstGeom prst="rect">
            <a:avLst/>
          </a:prstGeom>
          <a:noFill/>
          <a:ln>
            <a:solidFill>
              <a:schemeClr val="accent1"/>
            </a:solidFill>
          </a:ln>
        </p:spPr>
        <p:txBody>
          <a:bodyPr wrap="square" rtlCol="0">
            <a:spAutoFit/>
          </a:bodyPr>
          <a:lstStyle/>
          <a:p>
            <a:r>
              <a:rPr lang="en-US" dirty="0" smtClean="0"/>
              <a:t>If we’re above 125, we have a positive deviation y</a:t>
            </a:r>
            <a:r>
              <a:rPr lang="en-US" baseline="-25000" dirty="0" smtClean="0"/>
              <a:t>1</a:t>
            </a:r>
            <a:r>
              <a:rPr lang="en-US" baseline="30000" dirty="0" smtClean="0"/>
              <a:t>+</a:t>
            </a:r>
            <a:r>
              <a:rPr lang="en-US" dirty="0" smtClean="0"/>
              <a:t>, but it’s according to the goal, so there is no problem. However, we don’t want to have a negative deviation, </a:t>
            </a:r>
            <a:r>
              <a:rPr lang="en-US" b="1" dirty="0" smtClean="0">
                <a:solidFill>
                  <a:srgbClr val="C00000"/>
                </a:solidFill>
              </a:rPr>
              <a:t>so we penalize y</a:t>
            </a:r>
            <a:r>
              <a:rPr lang="en-US" b="1" baseline="-25000" dirty="0" smtClean="0">
                <a:solidFill>
                  <a:srgbClr val="C00000"/>
                </a:solidFill>
              </a:rPr>
              <a:t>1</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2879678"/>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730559"/>
            <a:ext cx="1037229" cy="3265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7971" y="3373916"/>
            <a:ext cx="574497" cy="369332"/>
          </a:xfrm>
          <a:prstGeom prst="rect">
            <a:avLst/>
          </a:prstGeom>
          <a:noFill/>
        </p:spPr>
        <p:txBody>
          <a:bodyPr wrap="square" rtlCol="0">
            <a:spAutoFit/>
          </a:bodyPr>
          <a:lstStyle/>
          <a:p>
            <a:pPr algn="ctr"/>
            <a:r>
              <a:rPr lang="en-US" dirty="0" smtClean="0"/>
              <a:t>125</a:t>
            </a:r>
            <a:endParaRPr lang="pt-PT" dirty="0"/>
          </a:p>
        </p:txBody>
      </p:sp>
      <p:cxnSp>
        <p:nvCxnSpPr>
          <p:cNvPr id="17" name="Elbow Connector 16"/>
          <p:cNvCxnSpPr>
            <a:stCxn id="12" idx="0"/>
          </p:cNvCxnSpPr>
          <p:nvPr/>
        </p:nvCxnSpPr>
        <p:spPr>
          <a:xfrm rot="5400000" flipH="1" flipV="1">
            <a:off x="8540412" y="3015102"/>
            <a:ext cx="244856" cy="106743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48468" y="3373916"/>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1</a:t>
            </a:r>
            <a:r>
              <a:rPr lang="en-US" b="1" baseline="30000" dirty="0" smtClean="0">
                <a:solidFill>
                  <a:schemeClr val="accent6"/>
                </a:solidFill>
              </a:rPr>
              <a:t>+</a:t>
            </a:r>
            <a:endParaRPr lang="pt-PT" dirty="0">
              <a:solidFill>
                <a:schemeClr val="accent6"/>
              </a:solidFill>
            </a:endParaRPr>
          </a:p>
        </p:txBody>
      </p:sp>
      <p:sp>
        <p:nvSpPr>
          <p:cNvPr id="25" name="TextBox 24"/>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endParaRPr lang="pt-PT" dirty="0">
              <a:solidFill>
                <a:srgbClr val="C00000"/>
              </a:solidFill>
            </a:endParaRPr>
          </a:p>
        </p:txBody>
      </p:sp>
      <p:pic>
        <p:nvPicPr>
          <p:cNvPr id="15" name="Picture 14"/>
          <p:cNvPicPr>
            <a:picLocks noChangeAspect="1"/>
          </p:cNvPicPr>
          <p:nvPr/>
        </p:nvPicPr>
        <p:blipFill>
          <a:blip r:embed="rId2"/>
          <a:stretch>
            <a:fillRect/>
          </a:stretch>
        </p:blipFill>
        <p:spPr>
          <a:xfrm>
            <a:off x="10867414" y="10240"/>
            <a:ext cx="1324586" cy="2280474"/>
          </a:xfrm>
          <a:prstGeom prst="rect">
            <a:avLst/>
          </a:prstGeom>
        </p:spPr>
      </p:pic>
      <p:pic>
        <p:nvPicPr>
          <p:cNvPr id="18" name="Picture 17"/>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469988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r>
              <a:rPr lang="en-US" b="1" dirty="0" smtClean="0">
                <a:solidFill>
                  <a:srgbClr val="C00000"/>
                </a:solidFill>
              </a:rPr>
              <a:t> </a:t>
            </a:r>
            <a:r>
              <a:rPr lang="en-US" b="1" dirty="0" smtClean="0"/>
              <a:t>+ 4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solidFill>
                <a:schemeClr val="bg1"/>
              </a:solidFill>
            </a:endParaRPr>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a:t>
            </a:r>
            <a:r>
              <a:rPr lang="en-US" dirty="0">
                <a:solidFill>
                  <a:schemeClr val="bg1"/>
                </a:solidFill>
              </a:rPr>
              <a:t>is no penalty for exceeding the profit goal of 125 or being under the </a:t>
            </a:r>
            <a:r>
              <a:rPr lang="en-US" dirty="0" smtClean="0">
                <a:solidFill>
                  <a:schemeClr val="bg1"/>
                </a:solidFill>
              </a:rPr>
              <a:t>investment goal </a:t>
            </a:r>
            <a:r>
              <a:rPr lang="pt-PT" dirty="0" err="1" smtClean="0">
                <a:solidFill>
                  <a:schemeClr val="bg1"/>
                </a:solidFill>
              </a:rPr>
              <a:t>of</a:t>
            </a:r>
            <a:r>
              <a:rPr lang="pt-PT" dirty="0" smtClean="0">
                <a:solidFill>
                  <a:schemeClr val="bg1"/>
                </a:solidFill>
              </a:rPr>
              <a:t> </a:t>
            </a:r>
            <a:r>
              <a:rPr lang="pt-PT" dirty="0">
                <a:solidFill>
                  <a:schemeClr val="bg1"/>
                </a:solidFill>
              </a:rPr>
              <a:t>55, </a:t>
            </a:r>
            <a:r>
              <a:rPr lang="pt-PT" dirty="0" err="1">
                <a:solidFill>
                  <a:schemeClr val="bg1"/>
                </a:solidFill>
              </a:rPr>
              <a:t>neither</a:t>
            </a:r>
            <a:r>
              <a:rPr lang="pt-PT" dirty="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a:solidFill>
                  <a:schemeClr val="bg1"/>
                </a:solidFill>
              </a:rPr>
              <a:t>nor</a:t>
            </a:r>
            <a:r>
              <a:rPr lang="pt-PT" dirty="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a:solidFill>
                  <a:schemeClr val="bg1"/>
                </a:solidFill>
              </a:rPr>
              <a:t>should appear in this objective function representing the </a:t>
            </a:r>
            <a:r>
              <a:rPr lang="en-US" dirty="0" smtClean="0">
                <a:solidFill>
                  <a:schemeClr val="bg1"/>
                </a:solidFill>
              </a:rPr>
              <a:t>total penalty </a:t>
            </a:r>
            <a:r>
              <a:rPr lang="en-US" dirty="0">
                <a:solidFill>
                  <a:schemeClr val="bg1"/>
                </a:solidFill>
              </a:rPr>
              <a:t>for deviations from the goals</a:t>
            </a:r>
            <a:r>
              <a:rPr lang="en-US" dirty="0" smtClean="0">
                <a:solidFill>
                  <a:schemeClr val="bg1"/>
                </a:solidFill>
              </a:rPr>
              <a:t>.</a:t>
            </a:r>
            <a:endParaRPr lang="en-US" sz="6600" b="1" dirty="0" smtClean="0">
              <a:solidFill>
                <a:schemeClr val="bg1"/>
              </a:solidFill>
            </a:endParaRPr>
          </a:p>
        </p:txBody>
      </p:sp>
      <p:sp>
        <p:nvSpPr>
          <p:cNvPr id="3" name="TextBox 2"/>
          <p:cNvSpPr txBox="1"/>
          <p:nvPr/>
        </p:nvSpPr>
        <p:spPr>
          <a:xfrm>
            <a:off x="5308978" y="2268894"/>
            <a:ext cx="5718414" cy="1200329"/>
          </a:xfrm>
          <a:prstGeom prst="rect">
            <a:avLst/>
          </a:prstGeom>
          <a:noFill/>
          <a:ln>
            <a:solidFill>
              <a:schemeClr val="accent1"/>
            </a:solidFill>
          </a:ln>
        </p:spPr>
        <p:txBody>
          <a:bodyPr wrap="square" rtlCol="0">
            <a:spAutoFit/>
          </a:bodyPr>
          <a:lstStyle/>
          <a:p>
            <a:r>
              <a:rPr lang="en-US" dirty="0" smtClean="0"/>
              <a:t>We don’t care if we meet exactly the goal of 40 (=40), but we don’t want to be above or below 40 (having positive or negative deviations, respectively), thus </a:t>
            </a:r>
            <a:r>
              <a:rPr lang="en-US" b="1" dirty="0" smtClean="0">
                <a:solidFill>
                  <a:srgbClr val="C00000"/>
                </a:solidFill>
              </a:rPr>
              <a:t>we penalize y</a:t>
            </a:r>
            <a:r>
              <a:rPr lang="en-US" b="1" baseline="-25000" dirty="0" smtClean="0">
                <a:solidFill>
                  <a:srgbClr val="C00000"/>
                </a:solidFill>
              </a:rPr>
              <a:t>2</a:t>
            </a:r>
            <a:r>
              <a:rPr lang="en-US" b="1" baseline="30000" dirty="0" smtClean="0">
                <a:solidFill>
                  <a:srgbClr val="C00000"/>
                </a:solidFill>
              </a:rPr>
              <a:t>+ </a:t>
            </a:r>
            <a:r>
              <a:rPr lang="en-US" b="1" dirty="0" smtClean="0">
                <a:solidFill>
                  <a:srgbClr val="C00000"/>
                </a:solidFill>
              </a:rPr>
              <a:t>both y</a:t>
            </a:r>
            <a:r>
              <a:rPr lang="en-US" b="1" baseline="-25000" dirty="0" smtClean="0">
                <a:solidFill>
                  <a:srgbClr val="C00000"/>
                </a:solidFill>
              </a:rPr>
              <a:t>2</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177036"/>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869059"/>
            <a:ext cx="1037229" cy="485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3" name="Elbow Connector 12"/>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971" y="3373916"/>
            <a:ext cx="574497" cy="369332"/>
          </a:xfrm>
          <a:prstGeom prst="rect">
            <a:avLst/>
          </a:prstGeom>
          <a:noFill/>
        </p:spPr>
        <p:txBody>
          <a:bodyPr wrap="square" rtlCol="0">
            <a:spAutoFit/>
          </a:bodyPr>
          <a:lstStyle/>
          <a:p>
            <a:pPr algn="ctr"/>
            <a:r>
              <a:rPr lang="en-US" dirty="0" smtClean="0"/>
              <a:t>40</a:t>
            </a:r>
            <a:endParaRPr lang="pt-PT" dirty="0"/>
          </a:p>
        </p:txBody>
      </p:sp>
      <p:cxnSp>
        <p:nvCxnSpPr>
          <p:cNvPr id="15" name="Elbow Connector 14"/>
          <p:cNvCxnSpPr>
            <a:stCxn id="12"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
        <p:nvSpPr>
          <p:cNvPr id="17" name="TextBox 16"/>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pic>
        <p:nvPicPr>
          <p:cNvPr id="18" name="Picture 17"/>
          <p:cNvPicPr>
            <a:picLocks noChangeAspect="1"/>
          </p:cNvPicPr>
          <p:nvPr/>
        </p:nvPicPr>
        <p:blipFill>
          <a:blip r:embed="rId2"/>
          <a:stretch>
            <a:fillRect/>
          </a:stretch>
        </p:blipFill>
        <p:spPr>
          <a:xfrm>
            <a:off x="10867414" y="10240"/>
            <a:ext cx="1324586" cy="2280474"/>
          </a:xfrm>
          <a:prstGeom prst="rect">
            <a:avLst/>
          </a:prstGeom>
        </p:spPr>
      </p:pic>
      <p:pic>
        <p:nvPicPr>
          <p:cNvPr id="19" name="Picture 18"/>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841464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y</a:t>
            </a:r>
            <a:r>
              <a:rPr lang="en-US" b="1" baseline="-25000" dirty="0" smtClean="0"/>
              <a:t>2</a:t>
            </a:r>
            <a:r>
              <a:rPr lang="en-US" b="1" baseline="30000" dirty="0" smtClean="0"/>
              <a:t>+</a:t>
            </a:r>
            <a:r>
              <a:rPr lang="en-US" b="1" dirty="0" smtClean="0"/>
              <a:t> + 4 y</a:t>
            </a:r>
            <a:r>
              <a:rPr lang="en-US" b="1" baseline="-25000" dirty="0" smtClean="0"/>
              <a:t>2</a:t>
            </a:r>
            <a:r>
              <a:rPr lang="en-US" b="1" baseline="30000" dirty="0" smtClean="0"/>
              <a:t>- </a:t>
            </a:r>
            <a:r>
              <a:rPr lang="en-US" b="1" dirty="0" smtClean="0"/>
              <a:t>+ 3 </a:t>
            </a: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r>
              <a:rPr lang="en-US" b="1" dirty="0" smtClean="0">
                <a:solidFill>
                  <a:srgbClr val="C00000"/>
                </a:solidFill>
              </a:rPr>
              <a:t> </a:t>
            </a:r>
          </a:p>
          <a:p>
            <a:pPr marL="457200" lvl="1" indent="0">
              <a:buNone/>
            </a:pPr>
            <a:endParaRPr lang="en-US" sz="1100" b="1" dirty="0" smtClean="0"/>
          </a:p>
          <a:p>
            <a:pPr marL="0" indent="0">
              <a:lnSpc>
                <a:spcPct val="120000"/>
              </a:lnSpc>
              <a:buNone/>
            </a:pPr>
            <a:r>
              <a:rPr lang="pt-PT" dirty="0" err="1" smtClean="0"/>
              <a:t>Because</a:t>
            </a:r>
            <a:r>
              <a:rPr lang="pt-PT" dirty="0" smtClean="0"/>
              <a:t> </a:t>
            </a:r>
            <a:r>
              <a:rPr lang="en-US" dirty="0" smtClean="0"/>
              <a:t>there </a:t>
            </a:r>
            <a:r>
              <a:rPr lang="en-US" dirty="0"/>
              <a:t>is no penalty for exceeding the profit goal of 125 or being under the </a:t>
            </a:r>
            <a:r>
              <a:rPr lang="en-US" dirty="0" smtClean="0"/>
              <a:t>investment goal </a:t>
            </a:r>
            <a:r>
              <a:rPr lang="pt-PT" dirty="0" err="1" smtClean="0"/>
              <a:t>of</a:t>
            </a:r>
            <a:r>
              <a:rPr lang="pt-PT" dirty="0" smtClean="0"/>
              <a:t> </a:t>
            </a:r>
            <a:r>
              <a:rPr lang="pt-PT" dirty="0"/>
              <a:t>55, </a:t>
            </a:r>
            <a:r>
              <a:rPr lang="pt-PT" dirty="0" err="1"/>
              <a:t>neither</a:t>
            </a:r>
            <a:r>
              <a:rPr lang="pt-PT" dirty="0"/>
              <a:t> </a:t>
            </a:r>
            <a:r>
              <a:rPr lang="pt-PT" i="1" dirty="0" smtClean="0"/>
              <a:t>y</a:t>
            </a:r>
            <a:r>
              <a:rPr lang="pt-PT" baseline="-25000" dirty="0" smtClean="0"/>
              <a:t>1</a:t>
            </a:r>
            <a:r>
              <a:rPr lang="pt-PT" baseline="30000" dirty="0" smtClean="0"/>
              <a:t>+</a:t>
            </a:r>
            <a:r>
              <a:rPr lang="pt-PT" sz="800" baseline="-25000" dirty="0" smtClean="0"/>
              <a:t> </a:t>
            </a:r>
            <a:r>
              <a:rPr lang="pt-PT" sz="800" dirty="0" smtClean="0"/>
              <a:t> </a:t>
            </a:r>
            <a:r>
              <a:rPr lang="pt-PT" dirty="0" err="1"/>
              <a:t>nor</a:t>
            </a:r>
            <a:r>
              <a:rPr lang="pt-PT" dirty="0"/>
              <a:t> </a:t>
            </a:r>
            <a:r>
              <a:rPr lang="pt-PT" i="1" dirty="0" smtClean="0"/>
              <a:t>y</a:t>
            </a:r>
            <a:r>
              <a:rPr lang="pt-PT" baseline="-25000" dirty="0" smtClean="0"/>
              <a:t>3</a:t>
            </a:r>
            <a:r>
              <a:rPr lang="pt-PT" baseline="30000" dirty="0" smtClean="0"/>
              <a:t>-</a:t>
            </a:r>
            <a:r>
              <a:rPr lang="pt-PT" dirty="0" smtClean="0"/>
              <a:t> </a:t>
            </a:r>
            <a:r>
              <a:rPr lang="en-US" sz="800" dirty="0" smtClean="0"/>
              <a:t> </a:t>
            </a:r>
            <a:r>
              <a:rPr lang="en-US" dirty="0"/>
              <a:t>should appear in this objective function representing the </a:t>
            </a:r>
            <a:r>
              <a:rPr lang="en-US" dirty="0" smtClean="0"/>
              <a:t>total penalty </a:t>
            </a:r>
            <a:r>
              <a:rPr lang="en-US" dirty="0"/>
              <a:t>for deviations from the goals</a:t>
            </a:r>
            <a:r>
              <a:rPr lang="en-US" dirty="0" smtClean="0"/>
              <a:t>.</a:t>
            </a:r>
            <a:endParaRPr lang="en-US" sz="6600" b="1" dirty="0" smtClean="0"/>
          </a:p>
        </p:txBody>
      </p:sp>
      <p:sp>
        <p:nvSpPr>
          <p:cNvPr id="3" name="TextBox 2"/>
          <p:cNvSpPr txBox="1"/>
          <p:nvPr/>
        </p:nvSpPr>
        <p:spPr>
          <a:xfrm>
            <a:off x="5308978" y="2268894"/>
            <a:ext cx="5718414" cy="646331"/>
          </a:xfrm>
          <a:prstGeom prst="rect">
            <a:avLst/>
          </a:prstGeom>
          <a:noFill/>
          <a:ln>
            <a:solidFill>
              <a:schemeClr val="accent1"/>
            </a:solidFill>
          </a:ln>
        </p:spPr>
        <p:txBody>
          <a:bodyPr wrap="square" rtlCol="0">
            <a:spAutoFit/>
          </a:bodyPr>
          <a:lstStyle/>
          <a:p>
            <a:r>
              <a:rPr lang="en-US" dirty="0" smtClean="0"/>
              <a:t>We don’t care if we’re below 55, but we don’t want to be above (having positive deviation), thus </a:t>
            </a:r>
            <a:r>
              <a:rPr lang="en-US" b="1" dirty="0" smtClean="0">
                <a:solidFill>
                  <a:srgbClr val="C00000"/>
                </a:solidFill>
              </a:rPr>
              <a:t>we penalize y</a:t>
            </a:r>
            <a:r>
              <a:rPr lang="en-US" b="1" baseline="-25000" dirty="0" smtClean="0">
                <a:solidFill>
                  <a:srgbClr val="C00000"/>
                </a:solidFill>
              </a:rPr>
              <a:t>3</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466330"/>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592060"/>
            <a:ext cx="1037229" cy="1051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Elbow Connector 10"/>
          <p:cNvCxnSpPr>
            <a:stCxn id="10" idx="4"/>
          </p:cNvCxnSpPr>
          <p:nvPr/>
        </p:nvCxnSpPr>
        <p:spPr>
          <a:xfrm rot="5400000">
            <a:off x="7396497" y="3238873"/>
            <a:ext cx="228251" cy="12370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7971" y="3373916"/>
            <a:ext cx="574497" cy="369332"/>
          </a:xfrm>
          <a:prstGeom prst="rect">
            <a:avLst/>
          </a:prstGeom>
          <a:noFill/>
        </p:spPr>
        <p:txBody>
          <a:bodyPr wrap="square" rtlCol="0">
            <a:spAutoFit/>
          </a:bodyPr>
          <a:lstStyle/>
          <a:p>
            <a:pPr algn="ctr"/>
            <a:r>
              <a:rPr lang="en-US" dirty="0" smtClean="0"/>
              <a:t>55</a:t>
            </a:r>
            <a:endParaRPr lang="pt-PT" dirty="0"/>
          </a:p>
        </p:txBody>
      </p:sp>
      <p:cxnSp>
        <p:nvCxnSpPr>
          <p:cNvPr id="13" name="Elbow Connector 12"/>
          <p:cNvCxnSpPr>
            <a:stCxn id="10"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endParaRPr lang="pt-PT" dirty="0">
              <a:solidFill>
                <a:srgbClr val="C00000"/>
              </a:solidFill>
            </a:endParaRPr>
          </a:p>
        </p:txBody>
      </p:sp>
      <p:sp>
        <p:nvSpPr>
          <p:cNvPr id="15" name="TextBox 14"/>
          <p:cNvSpPr txBox="1"/>
          <p:nvPr/>
        </p:nvSpPr>
        <p:spPr>
          <a:xfrm>
            <a:off x="7305262" y="3645184"/>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3</a:t>
            </a:r>
            <a:r>
              <a:rPr lang="en-US" b="1" baseline="30000" dirty="0" smtClean="0">
                <a:solidFill>
                  <a:schemeClr val="accent6"/>
                </a:solidFill>
              </a:rPr>
              <a:t>-</a:t>
            </a:r>
            <a:endParaRPr lang="pt-PT" dirty="0">
              <a:solidFill>
                <a:schemeClr val="accent6"/>
              </a:solidFill>
            </a:endParaRPr>
          </a:p>
        </p:txBody>
      </p:sp>
      <p:pic>
        <p:nvPicPr>
          <p:cNvPr id="16" name="Picture 15"/>
          <p:cNvPicPr>
            <a:picLocks noChangeAspect="1"/>
          </p:cNvPicPr>
          <p:nvPr/>
        </p:nvPicPr>
        <p:blipFill>
          <a:blip r:embed="rId2"/>
          <a:stretch>
            <a:fillRect/>
          </a:stretch>
        </p:blipFill>
        <p:spPr>
          <a:xfrm>
            <a:off x="10867414" y="10240"/>
            <a:ext cx="1324586" cy="2280474"/>
          </a:xfrm>
          <a:prstGeom prst="rect">
            <a:avLst/>
          </a:prstGeom>
        </p:spPr>
      </p:pic>
      <p:pic>
        <p:nvPicPr>
          <p:cNvPr id="17" name="Picture 16"/>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9071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900" b="1" dirty="0" smtClean="0">
              <a:solidFill>
                <a:schemeClr val="accent6"/>
              </a:solidFill>
            </a:endParaRPr>
          </a:p>
          <a:p>
            <a:pPr marL="0" indent="0">
              <a:buNone/>
            </a:pPr>
            <a:r>
              <a:rPr lang="en-US" dirty="0" smtClean="0"/>
              <a:t>Finally, we </a:t>
            </a:r>
            <a:r>
              <a:rPr lang="en-US" dirty="0"/>
              <a:t>must incorporate the above definitions of the </a:t>
            </a:r>
            <a:r>
              <a:rPr lang="en-US" dirty="0" err="1" smtClean="0"/>
              <a:t>y</a:t>
            </a:r>
            <a:r>
              <a:rPr lang="en-US" baseline="-25000" dirty="0" err="1" smtClean="0"/>
              <a:t>i</a:t>
            </a:r>
            <a:r>
              <a:rPr lang="en-US" baseline="30000" dirty="0" smtClean="0"/>
              <a:t>+</a:t>
            </a:r>
            <a:r>
              <a:rPr lang="en-US" dirty="0" smtClean="0"/>
              <a:t> and </a:t>
            </a:r>
            <a:r>
              <a:rPr lang="en-US" dirty="0" err="1" smtClean="0"/>
              <a:t>y</a:t>
            </a:r>
            <a:r>
              <a:rPr lang="en-US" baseline="-25000" dirty="0" err="1" smtClean="0"/>
              <a:t>i</a:t>
            </a:r>
            <a:r>
              <a:rPr lang="en-US" baseline="30000" dirty="0" smtClean="0"/>
              <a:t>- </a:t>
            </a:r>
            <a:r>
              <a:rPr lang="en-US" dirty="0" smtClean="0"/>
              <a:t> </a:t>
            </a:r>
            <a:r>
              <a:rPr lang="en-US" dirty="0"/>
              <a:t>directly into </a:t>
            </a:r>
            <a:r>
              <a:rPr lang="en-US" dirty="0" smtClean="0"/>
              <a:t>the model</a:t>
            </a:r>
            <a:r>
              <a:rPr lang="en-US" dirty="0"/>
              <a:t>,</a:t>
            </a:r>
            <a:r>
              <a:rPr lang="en-US" dirty="0" smtClean="0"/>
              <a:t> because </a:t>
            </a:r>
            <a:r>
              <a:rPr lang="en-US" dirty="0"/>
              <a:t>the </a:t>
            </a:r>
            <a:r>
              <a:rPr lang="en-US" dirty="0" smtClean="0"/>
              <a:t>simplex method </a:t>
            </a:r>
            <a:r>
              <a:rPr lang="en-US" dirty="0"/>
              <a:t>considers only the objective function and constraints that constitute </a:t>
            </a:r>
            <a:r>
              <a:rPr lang="en-US" dirty="0" smtClean="0"/>
              <a:t>the </a:t>
            </a:r>
            <a:r>
              <a:rPr lang="pt-PT" dirty="0" err="1" smtClean="0"/>
              <a:t>model</a:t>
            </a:r>
            <a:r>
              <a:rPr lang="pt-PT" dirty="0" smtClean="0"/>
              <a:t>.</a:t>
            </a:r>
          </a:p>
          <a:p>
            <a:pPr marL="0" indent="0">
              <a:buNone/>
            </a:pPr>
            <a:endParaRPr lang="pt-PT" sz="900" dirty="0" smtClean="0"/>
          </a:p>
          <a:p>
            <a:pPr marL="0" indent="0">
              <a:buNone/>
            </a:pPr>
            <a:r>
              <a:rPr lang="pt-PT" dirty="0" err="1" smtClean="0"/>
              <a:t>Since</a:t>
            </a:r>
            <a:r>
              <a:rPr lang="pt-PT" dirty="0" smtClean="0"/>
              <a:t> </a:t>
            </a:r>
            <a:r>
              <a:rPr lang="pt-PT" i="1" dirty="0" smtClean="0"/>
              <a:t>y</a:t>
            </a:r>
            <a:r>
              <a:rPr lang="pt-PT" baseline="-25000" dirty="0" smtClean="0"/>
              <a:t>1</a:t>
            </a:r>
            <a:r>
              <a:rPr lang="pt-PT" baseline="30000" dirty="0" smtClean="0"/>
              <a:t>+</a:t>
            </a:r>
            <a:r>
              <a:rPr lang="pt-PT" dirty="0" smtClean="0"/>
              <a:t> - </a:t>
            </a:r>
            <a:r>
              <a:rPr lang="pt-PT" i="1" dirty="0" smtClean="0"/>
              <a:t>y</a:t>
            </a:r>
            <a:r>
              <a:rPr lang="pt-PT" baseline="-25000" dirty="0" smtClean="0"/>
              <a:t>1</a:t>
            </a:r>
            <a:r>
              <a:rPr lang="pt-PT" baseline="30000" dirty="0" smtClean="0"/>
              <a:t>-</a:t>
            </a:r>
            <a:r>
              <a:rPr lang="pt-PT" dirty="0" smtClean="0"/>
              <a:t> =</a:t>
            </a:r>
            <a:r>
              <a:rPr lang="en-US" dirty="0" smtClean="0"/>
              <a:t> </a:t>
            </a:r>
            <a:r>
              <a:rPr lang="en-US" i="1" dirty="0"/>
              <a:t>y</a:t>
            </a:r>
            <a:r>
              <a:rPr lang="en-US" baseline="-25000" dirty="0"/>
              <a:t>1</a:t>
            </a:r>
            <a:r>
              <a:rPr lang="en-US" dirty="0"/>
              <a:t>, </a:t>
            </a:r>
            <a:r>
              <a:rPr lang="en-US" dirty="0" smtClean="0"/>
              <a:t>the expression </a:t>
            </a:r>
            <a:r>
              <a:rPr lang="en-US" dirty="0"/>
              <a:t>for </a:t>
            </a:r>
            <a:r>
              <a:rPr lang="en-US" i="1" dirty="0"/>
              <a:t>y</a:t>
            </a:r>
            <a:r>
              <a:rPr lang="en-US" baseline="-25000" dirty="0"/>
              <a:t>1</a:t>
            </a:r>
            <a:r>
              <a:rPr lang="en-US" dirty="0"/>
              <a:t> </a:t>
            </a:r>
            <a:r>
              <a:rPr lang="en-US" dirty="0" smtClean="0"/>
              <a:t>is</a:t>
            </a:r>
          </a:p>
          <a:p>
            <a:pPr marL="0" indent="0">
              <a:buNone/>
            </a:pPr>
            <a:endParaRPr lang="es-ES" sz="800" dirty="0" smtClean="0"/>
          </a:p>
          <a:p>
            <a:pPr marL="0" indent="0" algn="ctr">
              <a:buNone/>
            </a:pPr>
            <a:r>
              <a:rPr lang="es-ES" sz="2600" dirty="0" smtClean="0"/>
              <a:t>12</a:t>
            </a:r>
            <a:r>
              <a:rPr lang="es-ES" sz="2600" i="1" dirty="0" smtClean="0"/>
              <a:t>x</a:t>
            </a:r>
            <a:r>
              <a:rPr lang="es-ES" sz="2600" baseline="-25000" dirty="0" smtClean="0"/>
              <a:t>1</a:t>
            </a:r>
            <a:r>
              <a:rPr lang="es-ES" sz="2600" dirty="0" smtClean="0"/>
              <a:t> + </a:t>
            </a:r>
            <a:r>
              <a:rPr lang="es-ES" sz="2600" dirty="0"/>
              <a:t>9</a:t>
            </a:r>
            <a:r>
              <a:rPr lang="es-ES" sz="2600" i="1" dirty="0"/>
              <a:t>x</a:t>
            </a:r>
            <a:r>
              <a:rPr lang="es-ES" sz="2600" baseline="-25000" dirty="0"/>
              <a:t>2</a:t>
            </a:r>
            <a:r>
              <a:rPr lang="es-ES" sz="2600" dirty="0"/>
              <a:t> </a:t>
            </a:r>
            <a:r>
              <a:rPr lang="es-ES" sz="2600" dirty="0" smtClean="0"/>
              <a:t>+ </a:t>
            </a:r>
            <a:r>
              <a:rPr lang="es-ES" sz="2600" dirty="0"/>
              <a:t>15</a:t>
            </a:r>
            <a:r>
              <a:rPr lang="es-ES" sz="2600" i="1" dirty="0"/>
              <a:t>x</a:t>
            </a:r>
            <a:r>
              <a:rPr lang="es-ES" sz="2600" baseline="-25000" dirty="0"/>
              <a:t>3</a:t>
            </a:r>
            <a:r>
              <a:rPr lang="es-ES" sz="2600" dirty="0"/>
              <a:t> </a:t>
            </a:r>
            <a:r>
              <a:rPr lang="es-ES" sz="2600" dirty="0" smtClean="0"/>
              <a:t>- </a:t>
            </a:r>
            <a:r>
              <a:rPr lang="es-ES" sz="2600" dirty="0"/>
              <a:t>125 </a:t>
            </a:r>
            <a:r>
              <a:rPr lang="es-ES" sz="2600" dirty="0" smtClean="0"/>
              <a:t>= </a:t>
            </a:r>
            <a:r>
              <a:rPr lang="es-ES" sz="2600" i="1" dirty="0" smtClean="0"/>
              <a:t>y</a:t>
            </a:r>
            <a:r>
              <a:rPr lang="es-ES" sz="2600" baseline="-25000" dirty="0" smtClean="0"/>
              <a:t>1</a:t>
            </a:r>
            <a:r>
              <a:rPr lang="es-ES" sz="2600" baseline="30000" dirty="0" smtClean="0"/>
              <a:t>+</a:t>
            </a:r>
            <a:r>
              <a:rPr lang="es-ES" sz="2600" dirty="0"/>
              <a:t> </a:t>
            </a:r>
            <a:r>
              <a:rPr lang="pt-PT" sz="2600" dirty="0" smtClean="0"/>
              <a:t>- </a:t>
            </a:r>
            <a:r>
              <a:rPr lang="pt-PT" sz="2600" i="1" dirty="0" smtClean="0"/>
              <a:t>y</a:t>
            </a:r>
            <a:r>
              <a:rPr lang="pt-PT" sz="2600" baseline="-25000" dirty="0" smtClean="0"/>
              <a:t>1</a:t>
            </a:r>
            <a:r>
              <a:rPr lang="pt-PT" sz="2600" baseline="30000" dirty="0" smtClean="0"/>
              <a:t>-</a:t>
            </a:r>
          </a:p>
          <a:p>
            <a:pPr marL="0" indent="0">
              <a:buNone/>
            </a:pPr>
            <a:endParaRPr lang="pt-PT" sz="900" baseline="30000" dirty="0"/>
          </a:p>
          <a:p>
            <a:pPr marL="0" indent="0">
              <a:buNone/>
            </a:pPr>
            <a:endParaRPr lang="pt-PT" sz="900" dirty="0"/>
          </a:p>
          <a:p>
            <a:pPr marL="0" indent="0" algn="ctr">
              <a:buNone/>
            </a:pPr>
            <a:r>
              <a:rPr lang="es-ES" sz="2600" dirty="0"/>
              <a:t>12</a:t>
            </a:r>
            <a:r>
              <a:rPr lang="es-ES" sz="2600" i="1" dirty="0"/>
              <a:t>x</a:t>
            </a:r>
            <a:r>
              <a:rPr lang="es-ES" sz="2600" baseline="-25000" dirty="0"/>
              <a:t>1</a:t>
            </a:r>
            <a:r>
              <a:rPr lang="es-ES" sz="2600" dirty="0"/>
              <a:t> + 9</a:t>
            </a:r>
            <a:r>
              <a:rPr lang="es-ES" sz="2600" i="1" dirty="0"/>
              <a:t>x</a:t>
            </a:r>
            <a:r>
              <a:rPr lang="es-ES" sz="2600" baseline="-25000" dirty="0"/>
              <a:t>2</a:t>
            </a:r>
            <a:r>
              <a:rPr lang="es-ES" sz="2600" dirty="0"/>
              <a:t> + 15</a:t>
            </a:r>
            <a:r>
              <a:rPr lang="es-ES" sz="2600" i="1" dirty="0"/>
              <a:t>x</a:t>
            </a:r>
            <a:r>
              <a:rPr lang="es-ES" sz="2600" baseline="-25000" dirty="0"/>
              <a:t>3</a:t>
            </a:r>
            <a:r>
              <a:rPr lang="es-ES" sz="2600" dirty="0"/>
              <a:t> </a:t>
            </a:r>
            <a:r>
              <a:rPr lang="es-ES" sz="2600" dirty="0" smtClean="0"/>
              <a:t>- </a:t>
            </a:r>
            <a:r>
              <a:rPr lang="en-US" sz="2600" dirty="0"/>
              <a:t>(</a:t>
            </a:r>
            <a:r>
              <a:rPr lang="pt-PT" sz="2600" i="1" dirty="0"/>
              <a:t>y</a:t>
            </a:r>
            <a:r>
              <a:rPr lang="pt-PT" sz="2600" baseline="-25000" dirty="0"/>
              <a:t>1</a:t>
            </a:r>
            <a:r>
              <a:rPr lang="pt-PT" sz="2600" baseline="30000" dirty="0"/>
              <a:t>+</a:t>
            </a:r>
            <a:r>
              <a:rPr lang="pt-PT" sz="2600" dirty="0"/>
              <a:t> - </a:t>
            </a:r>
            <a:r>
              <a:rPr lang="pt-PT" sz="2600" i="1" dirty="0"/>
              <a:t>y</a:t>
            </a:r>
            <a:r>
              <a:rPr lang="pt-PT" sz="2600" baseline="-25000" dirty="0"/>
              <a:t>1</a:t>
            </a:r>
            <a:r>
              <a:rPr lang="pt-PT" sz="2600" baseline="30000" dirty="0"/>
              <a:t>-</a:t>
            </a:r>
            <a:r>
              <a:rPr lang="en-US" sz="2600" dirty="0"/>
              <a:t>) </a:t>
            </a:r>
            <a:r>
              <a:rPr lang="es-ES" sz="2600" dirty="0" smtClean="0"/>
              <a:t>= 125</a:t>
            </a:r>
          </a:p>
          <a:p>
            <a:pPr marL="0" indent="0" algn="ctr">
              <a:buNone/>
            </a:pPr>
            <a:endParaRPr lang="es-ES" sz="900" dirty="0" smtClean="0"/>
          </a:p>
          <a:p>
            <a:pPr marL="0" indent="0">
              <a:buNone/>
            </a:pPr>
            <a:r>
              <a:rPr lang="en-US" dirty="0" smtClean="0"/>
              <a:t>Now we have an </a:t>
            </a:r>
            <a:r>
              <a:rPr lang="en-US" dirty="0"/>
              <a:t>equality constraint for </a:t>
            </a:r>
            <a:r>
              <a:rPr lang="en-US" dirty="0" smtClean="0"/>
              <a:t>the </a:t>
            </a:r>
            <a:r>
              <a:rPr lang="en-US" dirty="0"/>
              <a:t>linear programming </a:t>
            </a:r>
            <a:r>
              <a:rPr lang="en-US" dirty="0" smtClean="0"/>
              <a:t>model</a:t>
            </a:r>
            <a:r>
              <a:rPr lang="es-ES" sz="2400" dirty="0" smtClean="0"/>
              <a:t>.</a:t>
            </a:r>
            <a:endParaRPr lang="en-US" sz="2600" i="1" dirty="0"/>
          </a:p>
        </p:txBody>
      </p:sp>
    </p:spTree>
    <p:extLst>
      <p:ext uri="{BB962C8B-B14F-4D97-AF65-F5344CB8AC3E}">
        <p14:creationId xmlns:p14="http://schemas.microsoft.com/office/powerpoint/2010/main" val="351372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Proceeding </a:t>
            </a:r>
            <a:r>
              <a:rPr lang="en-US" dirty="0"/>
              <a:t>in the same way for </a:t>
            </a:r>
            <a:r>
              <a:rPr lang="en-US" i="1" dirty="0" smtClean="0"/>
              <a:t>y</a:t>
            </a:r>
            <a:r>
              <a:rPr lang="en-US" baseline="-25000" dirty="0" smtClean="0"/>
              <a:t>2</a:t>
            </a:r>
            <a:r>
              <a:rPr lang="en-US" baseline="30000" dirty="0" smtClean="0"/>
              <a:t>+</a:t>
            </a:r>
            <a:r>
              <a:rPr lang="en-US" dirty="0" smtClean="0"/>
              <a:t> - </a:t>
            </a:r>
            <a:r>
              <a:rPr lang="pt-PT" i="1" dirty="0" smtClean="0"/>
              <a:t>y</a:t>
            </a:r>
            <a:r>
              <a:rPr lang="pt-PT" baseline="-25000" dirty="0" smtClean="0"/>
              <a:t>2</a:t>
            </a:r>
            <a:r>
              <a:rPr lang="pt-PT" baseline="30000" dirty="0" smtClean="0"/>
              <a:t>-</a:t>
            </a:r>
            <a:r>
              <a:rPr lang="pt-PT" dirty="0" smtClean="0"/>
              <a:t> </a:t>
            </a:r>
            <a:r>
              <a:rPr lang="pt-PT" dirty="0" err="1" smtClean="0"/>
              <a:t>and</a:t>
            </a:r>
            <a:r>
              <a:rPr lang="pt-PT" dirty="0" smtClean="0"/>
              <a:t> </a:t>
            </a:r>
            <a:r>
              <a:rPr lang="pt-PT" i="1" dirty="0" smtClean="0"/>
              <a:t>y</a:t>
            </a:r>
            <a:r>
              <a:rPr lang="pt-PT" baseline="-25000" dirty="0" smtClean="0"/>
              <a:t>3</a:t>
            </a:r>
            <a:r>
              <a:rPr lang="pt-PT" baseline="30000" dirty="0" smtClean="0"/>
              <a:t>+ </a:t>
            </a:r>
            <a:r>
              <a:rPr lang="pt-PT" dirty="0" smtClean="0"/>
              <a:t>- </a:t>
            </a:r>
            <a:r>
              <a:rPr lang="pt-PT" i="1" dirty="0" smtClean="0"/>
              <a:t>y</a:t>
            </a:r>
            <a:r>
              <a:rPr lang="pt-PT" baseline="-25000" dirty="0" smtClean="0"/>
              <a:t>3</a:t>
            </a:r>
            <a:r>
              <a:rPr lang="pt-PT" baseline="30000" dirty="0" smtClean="0"/>
              <a:t>-</a:t>
            </a:r>
            <a:r>
              <a:rPr lang="en-US" dirty="0" smtClean="0"/>
              <a:t>, </a:t>
            </a:r>
            <a:r>
              <a:rPr lang="en-US" dirty="0"/>
              <a:t>we obtain the following </a:t>
            </a:r>
            <a:r>
              <a:rPr lang="en-US" dirty="0" smtClean="0"/>
              <a:t>formulation for </a:t>
            </a:r>
            <a:r>
              <a:rPr lang="en-US" dirty="0"/>
              <a:t>this goal programming </a:t>
            </a:r>
            <a:r>
              <a:rPr lang="en-US" dirty="0" smtClean="0"/>
              <a:t>problem</a:t>
            </a:r>
          </a:p>
          <a:p>
            <a:pPr marL="0" indent="0">
              <a:buNone/>
            </a:pPr>
            <a:endParaRPr lang="en-US" sz="900" dirty="0" smtClean="0"/>
          </a:p>
          <a:p>
            <a:r>
              <a:rPr lang="en-US" dirty="0"/>
              <a:t>Objective function</a:t>
            </a:r>
            <a:r>
              <a:rPr lang="en-US" dirty="0" smtClean="0"/>
              <a:t>:</a:t>
            </a:r>
          </a:p>
          <a:p>
            <a:pPr marL="0" indent="0" algn="ctr">
              <a:buNone/>
            </a:pPr>
            <a:r>
              <a:rPr lang="en-US" sz="2400" b="1" i="1" dirty="0"/>
              <a:t> </a:t>
            </a:r>
            <a:r>
              <a:rPr lang="en-US" sz="2400" b="1" dirty="0"/>
              <a:t>Min </a:t>
            </a:r>
            <a:r>
              <a:rPr lang="en-US" sz="2400" b="1" i="1" dirty="0"/>
              <a:t> Z = </a:t>
            </a:r>
            <a:r>
              <a:rPr lang="en-US" sz="2400" b="1" dirty="0"/>
              <a:t>5y</a:t>
            </a:r>
            <a:r>
              <a:rPr lang="en-US" sz="2400" b="1" baseline="-25000" dirty="0"/>
              <a:t>1</a:t>
            </a:r>
            <a:r>
              <a:rPr lang="en-US" sz="2400" b="1" baseline="30000" dirty="0"/>
              <a:t>-</a:t>
            </a:r>
            <a:r>
              <a:rPr lang="en-US" sz="2400" b="1" dirty="0"/>
              <a:t> + 2 y</a:t>
            </a:r>
            <a:r>
              <a:rPr lang="en-US" sz="2400" b="1" baseline="-25000" dirty="0"/>
              <a:t>2</a:t>
            </a:r>
            <a:r>
              <a:rPr lang="en-US" sz="2400" b="1" baseline="30000" dirty="0"/>
              <a:t>+</a:t>
            </a:r>
            <a:r>
              <a:rPr lang="en-US" sz="2400" b="1" dirty="0"/>
              <a:t> + 4 y</a:t>
            </a:r>
            <a:r>
              <a:rPr lang="en-US" sz="2400" b="1" baseline="-25000" dirty="0"/>
              <a:t>2</a:t>
            </a:r>
            <a:r>
              <a:rPr lang="en-US" sz="2400" b="1" baseline="30000" dirty="0"/>
              <a:t>- </a:t>
            </a:r>
            <a:r>
              <a:rPr lang="en-US" sz="2400" b="1" dirty="0"/>
              <a:t>+ 3 y</a:t>
            </a:r>
            <a:r>
              <a:rPr lang="en-US" sz="2400" b="1" baseline="-25000" dirty="0"/>
              <a:t>3</a:t>
            </a:r>
            <a:r>
              <a:rPr lang="en-US" sz="2400" b="1" baseline="30000" dirty="0"/>
              <a:t>+</a:t>
            </a:r>
            <a:r>
              <a:rPr lang="en-US" sz="2400" b="1" dirty="0"/>
              <a:t> </a:t>
            </a:r>
            <a:endParaRPr lang="en-US" sz="2400" dirty="0"/>
          </a:p>
          <a:p>
            <a:r>
              <a:rPr lang="en-US"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pt-PT" b="1" i="1" dirty="0" smtClean="0"/>
              <a:t>y</a:t>
            </a:r>
            <a:r>
              <a:rPr lang="pt-PT" b="1" baseline="-25000" dirty="0" smtClean="0"/>
              <a:t>1</a:t>
            </a:r>
            <a:r>
              <a:rPr lang="pt-PT" b="1" baseline="30000" dirty="0" smtClean="0"/>
              <a:t>+</a:t>
            </a:r>
            <a:r>
              <a:rPr lang="pt-PT" b="1" dirty="0" smtClean="0"/>
              <a:t> - </a:t>
            </a:r>
            <a:r>
              <a:rPr lang="pt-PT" b="1" i="1" dirty="0" smtClean="0"/>
              <a:t>y</a:t>
            </a:r>
            <a:r>
              <a:rPr lang="pt-PT" b="1" baseline="-25000" dirty="0" smtClean="0"/>
              <a:t>1</a:t>
            </a:r>
            <a:r>
              <a:rPr lang="pt-PT" b="1" baseline="30000" dirty="0" smtClean="0"/>
              <a:t>-</a:t>
            </a:r>
            <a:r>
              <a:rPr lang="en-US" b="1" dirty="0" smtClean="0"/>
              <a:t>) =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i="1" dirty="0" smtClean="0"/>
              <a:t>y</a:t>
            </a:r>
            <a:r>
              <a:rPr lang="en-US" b="1" baseline="-25000" dirty="0" smtClean="0"/>
              <a:t>2</a:t>
            </a:r>
            <a:r>
              <a:rPr lang="en-US" b="1" baseline="30000" dirty="0" smtClean="0"/>
              <a:t>+</a:t>
            </a:r>
            <a:r>
              <a:rPr lang="en-US" b="1" dirty="0" smtClean="0"/>
              <a:t> - </a:t>
            </a:r>
            <a:r>
              <a:rPr lang="pt-PT" b="1" i="1" dirty="0" smtClean="0"/>
              <a:t>y</a:t>
            </a:r>
            <a:r>
              <a:rPr lang="pt-PT" b="1" baseline="-25000" dirty="0" smtClean="0"/>
              <a:t>2</a:t>
            </a:r>
            <a:r>
              <a:rPr lang="pt-PT" b="1" baseline="30000" dirty="0" smtClean="0"/>
              <a:t>-</a:t>
            </a:r>
            <a:r>
              <a:rPr lang="pt-PT" b="1" dirty="0" smtClean="0"/>
              <a:t>) =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pt-PT" b="1" i="1" dirty="0" smtClean="0"/>
              <a:t>y</a:t>
            </a:r>
            <a:r>
              <a:rPr lang="pt-PT" b="1" baseline="-25000" dirty="0" smtClean="0"/>
              <a:t>3</a:t>
            </a:r>
            <a:r>
              <a:rPr lang="pt-PT" b="1" baseline="30000" dirty="0" smtClean="0"/>
              <a:t>+ </a:t>
            </a:r>
            <a:r>
              <a:rPr lang="pt-PT" b="1" dirty="0" smtClean="0"/>
              <a:t>- </a:t>
            </a:r>
            <a:r>
              <a:rPr lang="pt-PT" b="1" i="1" dirty="0" smtClean="0"/>
              <a:t>y</a:t>
            </a:r>
            <a:r>
              <a:rPr lang="pt-PT" b="1" baseline="-25000" dirty="0" smtClean="0"/>
              <a:t>3</a:t>
            </a:r>
            <a:r>
              <a:rPr lang="pt-PT" b="1" baseline="30000" dirty="0" smtClean="0"/>
              <a:t>-</a:t>
            </a:r>
            <a:r>
              <a:rPr lang="pt-PT" b="1" dirty="0" smtClean="0"/>
              <a:t>)</a:t>
            </a:r>
            <a:r>
              <a:rPr lang="pt-PT" b="1" baseline="30000" dirty="0" smtClean="0"/>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2428955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lnSpcReduction="10000"/>
          </a:bodyPr>
          <a:lstStyle/>
          <a:p>
            <a:pPr marL="0" indent="0">
              <a:buNone/>
            </a:pPr>
            <a:r>
              <a:rPr lang="en-US" sz="3300" b="1" dirty="0" smtClean="0"/>
              <a:t>Excel Solver:</a:t>
            </a:r>
          </a:p>
          <a:p>
            <a:pPr marL="0" indent="0">
              <a:buNone/>
            </a:pPr>
            <a:endParaRPr lang="en-US" sz="900" b="1" dirty="0"/>
          </a:p>
          <a:p>
            <a:pPr marL="0" indent="0">
              <a:buNone/>
            </a:pPr>
            <a:r>
              <a:rPr lang="en-US" dirty="0"/>
              <a:t>Applying the simplex method to this formulation yields an optimal solution </a:t>
            </a:r>
            <a:r>
              <a:rPr lang="pt-PT" dirty="0" err="1" smtClean="0"/>
              <a:t>with</a:t>
            </a:r>
            <a:r>
              <a:rPr lang="pt-PT" dirty="0" smtClean="0"/>
              <a:t>: </a:t>
            </a:r>
          </a:p>
          <a:p>
            <a:pPr marL="0" indent="0">
              <a:buNone/>
            </a:pPr>
            <a:endParaRPr lang="pt-PT" sz="900" dirty="0"/>
          </a:p>
          <a:p>
            <a:pPr marL="0" indent="0">
              <a:buNone/>
            </a:pPr>
            <a:r>
              <a:rPr lang="en-US" i="1" dirty="0" smtClean="0"/>
              <a:t>x</a:t>
            </a:r>
            <a:r>
              <a:rPr lang="en-US" baseline="-25000" dirty="0" smtClean="0"/>
              <a:t>1 </a:t>
            </a:r>
            <a:r>
              <a:rPr lang="en-US" dirty="0" smtClean="0"/>
              <a:t>= </a:t>
            </a:r>
            <a:r>
              <a:rPr lang="pt-PT" dirty="0" smtClean="0"/>
              <a:t>23/5 , </a:t>
            </a:r>
            <a:r>
              <a:rPr lang="pt-PT" i="1" dirty="0" smtClean="0"/>
              <a:t>x</a:t>
            </a:r>
            <a:r>
              <a:rPr lang="pt-PT" baseline="-25000" dirty="0" smtClean="0"/>
              <a:t>2</a:t>
            </a:r>
            <a:r>
              <a:rPr lang="pt-PT" dirty="0" smtClean="0"/>
              <a:t> = 0</a:t>
            </a:r>
            <a:r>
              <a:rPr lang="pt-PT" dirty="0"/>
              <a:t>, </a:t>
            </a:r>
            <a:r>
              <a:rPr lang="pt-PT" i="1" dirty="0" smtClean="0"/>
              <a:t>x</a:t>
            </a:r>
            <a:r>
              <a:rPr lang="pt-PT" baseline="-25000" dirty="0" smtClean="0"/>
              <a:t>3</a:t>
            </a:r>
            <a:r>
              <a:rPr lang="pt-PT" dirty="0"/>
              <a:t> </a:t>
            </a:r>
            <a:r>
              <a:rPr lang="pt-PT" dirty="0" smtClean="0"/>
              <a:t>= 5/3</a:t>
            </a:r>
          </a:p>
          <a:p>
            <a:pPr marL="0" indent="0">
              <a:buNone/>
            </a:pPr>
            <a:r>
              <a:rPr lang="pt-PT" i="1" dirty="0" smtClean="0"/>
              <a:t>y</a:t>
            </a:r>
            <a:r>
              <a:rPr lang="pt-PT" baseline="-25000" dirty="0" smtClean="0"/>
              <a:t>1</a:t>
            </a:r>
            <a:r>
              <a:rPr lang="pt-PT" baseline="30000" dirty="0" smtClean="0"/>
              <a:t>+</a:t>
            </a:r>
            <a:r>
              <a:rPr lang="pt-PT" dirty="0" smtClean="0"/>
              <a:t>= 0 , </a:t>
            </a:r>
            <a:r>
              <a:rPr lang="pt-PT" i="1" dirty="0" smtClean="0"/>
              <a:t>y</a:t>
            </a:r>
            <a:r>
              <a:rPr lang="pt-PT" baseline="-25000" dirty="0" smtClean="0"/>
              <a:t>1</a:t>
            </a:r>
            <a:r>
              <a:rPr lang="pt-PT" baseline="30000" dirty="0" smtClean="0"/>
              <a:t>-</a:t>
            </a:r>
            <a:r>
              <a:rPr lang="pt-PT" dirty="0" smtClean="0"/>
              <a:t>= </a:t>
            </a:r>
            <a:r>
              <a:rPr lang="pt-PT" dirty="0"/>
              <a:t>0, </a:t>
            </a:r>
            <a:r>
              <a:rPr lang="pt-PT" i="1" dirty="0" smtClean="0"/>
              <a:t>y</a:t>
            </a:r>
            <a:r>
              <a:rPr lang="pt-PT" baseline="-25000" dirty="0" smtClean="0"/>
              <a:t>2</a:t>
            </a:r>
            <a:r>
              <a:rPr lang="pt-PT" baseline="30000" dirty="0" smtClean="0"/>
              <a:t>+</a:t>
            </a:r>
            <a:r>
              <a:rPr lang="pt-PT" dirty="0" smtClean="0"/>
              <a:t>= 23/5, </a:t>
            </a:r>
            <a:r>
              <a:rPr lang="pt-PT" i="1" dirty="0" smtClean="0"/>
              <a:t>y</a:t>
            </a:r>
            <a:r>
              <a:rPr lang="pt-PT" baseline="-25000" dirty="0" smtClean="0"/>
              <a:t>2</a:t>
            </a:r>
            <a:r>
              <a:rPr lang="pt-PT" baseline="30000" dirty="0" smtClean="0"/>
              <a:t>-</a:t>
            </a:r>
            <a:r>
              <a:rPr lang="pt-PT" dirty="0" smtClean="0"/>
              <a:t>= 0</a:t>
            </a:r>
            <a:r>
              <a:rPr lang="pt-PT" dirty="0"/>
              <a:t>, </a:t>
            </a:r>
            <a:r>
              <a:rPr lang="pt-PT" i="1" dirty="0" smtClean="0"/>
              <a:t>y</a:t>
            </a:r>
            <a:r>
              <a:rPr lang="pt-PT" baseline="-25000" dirty="0" smtClean="0"/>
              <a:t>3</a:t>
            </a:r>
            <a:r>
              <a:rPr lang="pt-PT" baseline="30000" dirty="0" smtClean="0"/>
              <a:t>+</a:t>
            </a:r>
            <a:r>
              <a:rPr lang="pt-PT" dirty="0" smtClean="0"/>
              <a:t>= </a:t>
            </a:r>
            <a:r>
              <a:rPr lang="pt-PT" dirty="0"/>
              <a:t>0, </a:t>
            </a:r>
            <a:r>
              <a:rPr lang="pt-PT" i="1" dirty="0" smtClean="0"/>
              <a:t>y</a:t>
            </a:r>
            <a:r>
              <a:rPr lang="pt-PT" baseline="-25000" dirty="0" smtClean="0"/>
              <a:t>3</a:t>
            </a:r>
            <a:r>
              <a:rPr lang="pt-PT" baseline="30000" dirty="0" smtClean="0"/>
              <a:t>- </a:t>
            </a:r>
            <a:r>
              <a:rPr lang="pt-PT" dirty="0" smtClean="0"/>
              <a:t>= 0</a:t>
            </a:r>
            <a:endParaRPr lang="pt-PT" dirty="0"/>
          </a:p>
          <a:p>
            <a:pPr marL="0" indent="0">
              <a:buNone/>
            </a:pPr>
            <a:endParaRPr lang="pt-PT" sz="900" dirty="0"/>
          </a:p>
          <a:p>
            <a:pPr marL="0" indent="0">
              <a:buNone/>
            </a:pPr>
            <a:r>
              <a:rPr lang="pt-PT" dirty="0" err="1" smtClean="0"/>
              <a:t>Therefore</a:t>
            </a:r>
            <a:r>
              <a:rPr lang="pt-PT" dirty="0" smtClean="0"/>
              <a:t>, </a:t>
            </a:r>
            <a:r>
              <a:rPr lang="pt-PT" i="1" dirty="0" smtClean="0"/>
              <a:t>y</a:t>
            </a:r>
            <a:r>
              <a:rPr lang="pt-PT" baseline="-25000" dirty="0" smtClean="0"/>
              <a:t>1</a:t>
            </a:r>
            <a:r>
              <a:rPr lang="pt-PT" dirty="0" smtClean="0"/>
              <a:t> = 0</a:t>
            </a:r>
            <a:r>
              <a:rPr lang="pt-PT" dirty="0"/>
              <a:t>, </a:t>
            </a:r>
            <a:r>
              <a:rPr lang="pt-PT" i="1" dirty="0"/>
              <a:t>y</a:t>
            </a:r>
            <a:r>
              <a:rPr lang="pt-PT" baseline="-25000" dirty="0"/>
              <a:t>2</a:t>
            </a:r>
            <a:r>
              <a:rPr lang="pt-PT" dirty="0"/>
              <a:t> </a:t>
            </a:r>
            <a:r>
              <a:rPr lang="pt-PT" dirty="0" smtClean="0"/>
              <a:t>= 23/5 </a:t>
            </a:r>
            <a:r>
              <a:rPr lang="en-US" dirty="0" smtClean="0"/>
              <a:t>, </a:t>
            </a:r>
            <a:r>
              <a:rPr lang="en-US" dirty="0"/>
              <a:t>and </a:t>
            </a:r>
            <a:r>
              <a:rPr lang="en-US" i="1" dirty="0"/>
              <a:t>y</a:t>
            </a:r>
            <a:r>
              <a:rPr lang="en-US" baseline="-25000" dirty="0"/>
              <a:t>3</a:t>
            </a:r>
            <a:r>
              <a:rPr lang="en-US" dirty="0"/>
              <a:t> </a:t>
            </a:r>
            <a:r>
              <a:rPr lang="en-US" dirty="0" smtClean="0"/>
              <a:t>= 0</a:t>
            </a:r>
            <a:r>
              <a:rPr lang="en-US" dirty="0"/>
              <a:t>, so the first and third goals are fully satisfied, but the </a:t>
            </a:r>
            <a:r>
              <a:rPr lang="en-US" dirty="0" smtClean="0"/>
              <a:t>employment level </a:t>
            </a:r>
            <a:r>
              <a:rPr lang="en-US" dirty="0"/>
              <a:t>goal of 40 is exceeded by </a:t>
            </a:r>
            <a:r>
              <a:rPr lang="en-US" dirty="0" smtClean="0"/>
              <a:t>8 </a:t>
            </a:r>
            <a:r>
              <a:rPr lang="pt-PT" dirty="0" smtClean="0"/>
              <a:t>1/3 </a:t>
            </a:r>
            <a:r>
              <a:rPr lang="en-US" dirty="0" smtClean="0"/>
              <a:t>(</a:t>
            </a:r>
            <a:r>
              <a:rPr lang="en-US" dirty="0"/>
              <a:t>833 employees). The resulting penalty </a:t>
            </a:r>
            <a:r>
              <a:rPr lang="en-US" dirty="0" smtClean="0"/>
              <a:t>for deviating </a:t>
            </a:r>
            <a:r>
              <a:rPr lang="en-US" dirty="0"/>
              <a:t>from the goals is </a:t>
            </a:r>
            <a:r>
              <a:rPr lang="en-US" i="1" dirty="0"/>
              <a:t>Z </a:t>
            </a:r>
            <a:r>
              <a:rPr lang="en-US" i="1" dirty="0" smtClean="0"/>
              <a:t>=</a:t>
            </a:r>
            <a:r>
              <a:rPr lang="en-US" dirty="0" smtClean="0"/>
              <a:t> 16 </a:t>
            </a:r>
            <a:r>
              <a:rPr lang="pt-PT" dirty="0" smtClean="0"/>
              <a:t>2/3</a:t>
            </a:r>
            <a:r>
              <a:rPr lang="pt-PT" dirty="0"/>
              <a:t>.</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217226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a:t>
            </a:r>
            <a:r>
              <a:rPr lang="en-US" sz="2200" i="1" baseline="-25000" dirty="0" smtClean="0">
                <a:solidFill>
                  <a:schemeClr val="accent4">
                    <a:lumMod val="75000"/>
                  </a:schemeClr>
                </a:solidFill>
              </a:rPr>
              <a:t>2</a:t>
            </a:r>
            <a:r>
              <a:rPr lang="en-US" sz="2200" i="1" dirty="0" smtClean="0">
                <a:solidFill>
                  <a:schemeClr val="accent4">
                    <a:lumMod val="75000"/>
                  </a:schemeClr>
                </a:solidFill>
              </a:rPr>
              <a:t>?</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Smaller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higher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2</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791823" y="4379053"/>
            <a:ext cx="410373" cy="19294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096000" y="980224"/>
            <a:ext cx="5933102" cy="4817856"/>
          </a:xfrm>
          <a:prstGeom prst="rect">
            <a:avLst/>
          </a:prstGeom>
        </p:spPr>
      </p:pic>
      <p:sp>
        <p:nvSpPr>
          <p:cNvPr id="3" name="TextBox 2"/>
          <p:cNvSpPr txBox="1"/>
          <p:nvPr/>
        </p:nvSpPr>
        <p:spPr>
          <a:xfrm>
            <a:off x="4304776" y="4290860"/>
            <a:ext cx="1450072" cy="369332"/>
          </a:xfrm>
          <a:prstGeom prst="rect">
            <a:avLst/>
          </a:prstGeom>
          <a:noFill/>
        </p:spPr>
        <p:txBody>
          <a:bodyPr wrap="square" rtlCol="0">
            <a:spAutoFit/>
          </a:bodyPr>
          <a:lstStyle/>
          <a:p>
            <a:r>
              <a:rPr lang="en-US" dirty="0" smtClean="0">
                <a:solidFill>
                  <a:srgbClr val="00CC99"/>
                </a:solidFill>
              </a:rPr>
              <a:t>Z</a:t>
            </a:r>
            <a:r>
              <a:rPr lang="en-US" baseline="-25000" dirty="0" smtClean="0">
                <a:solidFill>
                  <a:srgbClr val="00CC99"/>
                </a:solidFill>
              </a:rPr>
              <a:t>2 </a:t>
            </a:r>
            <a:r>
              <a:rPr lang="en-US" dirty="0" smtClean="0">
                <a:solidFill>
                  <a:srgbClr val="00CC99"/>
                </a:solidFill>
              </a:rPr>
              <a:t>minimum</a:t>
            </a:r>
            <a:endParaRPr lang="en-US" dirty="0">
              <a:solidFill>
                <a:srgbClr val="00CC99"/>
              </a:solidFill>
            </a:endParaRPr>
          </a:p>
        </p:txBody>
      </p:sp>
      <p:cxnSp>
        <p:nvCxnSpPr>
          <p:cNvPr id="5" name="Straight Arrow Connector 4"/>
          <p:cNvCxnSpPr/>
          <p:nvPr/>
        </p:nvCxnSpPr>
        <p:spPr>
          <a:xfrm flipH="1">
            <a:off x="9395670" y="3884103"/>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a:off x="8038051" y="2786004"/>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6"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13895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Tree>
    <p:extLst>
      <p:ext uri="{BB962C8B-B14F-4D97-AF65-F5344CB8AC3E}">
        <p14:creationId xmlns:p14="http://schemas.microsoft.com/office/powerpoint/2010/main" val="7635482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7232073"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8160328"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9088583"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below the goal</a:t>
            </a:r>
            <a:endParaRPr lang="pt-PT" dirty="0">
              <a:solidFill>
                <a:srgbClr val="C00000"/>
              </a:solidFill>
            </a:endParaRPr>
          </a:p>
        </p:txBody>
      </p:sp>
      <p:cxnSp>
        <p:nvCxnSpPr>
          <p:cNvPr id="11" name="Elbow Connector 10"/>
          <p:cNvCxnSpPr>
            <a:stCxn id="9" idx="1"/>
            <a:endCxn id="6" idx="0"/>
          </p:cNvCxnSpPr>
          <p:nvPr/>
        </p:nvCxnSpPr>
        <p:spPr>
          <a:xfrm rot="10800000" flipV="1">
            <a:off x="7460674"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1"/>
            <a:endCxn id="7" idx="0"/>
          </p:cNvCxnSpPr>
          <p:nvPr/>
        </p:nvCxnSpPr>
        <p:spPr>
          <a:xfrm rot="10800000" flipV="1">
            <a:off x="8388928"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9317184" y="1809232"/>
            <a:ext cx="367165"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98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6774866"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7703121"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8631376"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above the goal</a:t>
            </a:r>
            <a:endParaRPr lang="pt-PT" dirty="0">
              <a:solidFill>
                <a:srgbClr val="C00000"/>
              </a:solidFill>
            </a:endParaRPr>
          </a:p>
        </p:txBody>
      </p:sp>
      <p:cxnSp>
        <p:nvCxnSpPr>
          <p:cNvPr id="11" name="Elbow Connector 10"/>
          <p:cNvCxnSpPr>
            <a:endCxn id="6" idx="0"/>
          </p:cNvCxnSpPr>
          <p:nvPr/>
        </p:nvCxnSpPr>
        <p:spPr>
          <a:xfrm rot="10800000" flipV="1">
            <a:off x="7003467"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0800000" flipV="1">
            <a:off x="7931721"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8859976" y="1809232"/>
            <a:ext cx="824372"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3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8340436" y="2608453"/>
            <a:ext cx="3013364" cy="3010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5240817"/>
            <a:ext cx="480788" cy="3148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9431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92588" y="3564417"/>
            <a:ext cx="5261212" cy="2455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2752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75739" y="4201726"/>
            <a:ext cx="768406" cy="1486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1112485" y="3794880"/>
            <a:ext cx="3473370" cy="3287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7047925" y="4170316"/>
            <a:ext cx="768406" cy="148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79854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772143" y="4301359"/>
            <a:ext cx="792283" cy="1976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4876801" y="2729896"/>
            <a:ext cx="415637" cy="96926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4475019" y="2747286"/>
            <a:ext cx="401782" cy="95187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096000" y="4301358"/>
            <a:ext cx="547097" cy="1976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22891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678872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864523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81055" y="3740727"/>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4281055" y="315925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10030692" y="31592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30692" y="37688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71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7730837" y="4817393"/>
            <a:ext cx="443345"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67201" y="345670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16838" y="3467311"/>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39532"/>
              <a:gd name="adj4" fmla="val -7249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we’re 8.33 above the employment goal of 40 hundred (833 </a:t>
            </a:r>
            <a:r>
              <a:rPr lang="en-US" sz="1600" dirty="0">
                <a:solidFill>
                  <a:schemeClr val="accent2"/>
                </a:solidFill>
              </a:rPr>
              <a:t>employees</a:t>
            </a:r>
            <a:r>
              <a:rPr lang="en-US" sz="1600" dirty="0" smtClean="0">
                <a:solidFill>
                  <a:schemeClr val="accent2"/>
                </a:solidFill>
              </a:rPr>
              <a:t>)</a:t>
            </a:r>
            <a:endParaRPr lang="pt-PT" sz="1600" dirty="0">
              <a:solidFill>
                <a:schemeClr val="accent2"/>
              </a:solidFill>
            </a:endParaRPr>
          </a:p>
        </p:txBody>
      </p:sp>
    </p:spTree>
    <p:extLst>
      <p:ext uri="{BB962C8B-B14F-4D97-AF65-F5344CB8AC3E}">
        <p14:creationId xmlns:p14="http://schemas.microsoft.com/office/powerpoint/2010/main" val="3513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9" name="Rectangle 18"/>
          <p:cNvSpPr/>
          <p:nvPr/>
        </p:nvSpPr>
        <p:spPr>
          <a:xfrm>
            <a:off x="5389419" y="4817393"/>
            <a:ext cx="1385454"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40545"/>
              <a:gd name="adj4" fmla="val -13460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the best way  to achieve the goals given these penalties is not producing product X</a:t>
            </a:r>
            <a:r>
              <a:rPr lang="en-US" sz="1600" baseline="-25000" dirty="0" smtClean="0">
                <a:solidFill>
                  <a:schemeClr val="accent2"/>
                </a:solidFill>
              </a:rPr>
              <a:t>2</a:t>
            </a:r>
            <a:endParaRPr lang="pt-PT" sz="1600" baseline="-25000" dirty="0">
              <a:solidFill>
                <a:schemeClr val="accent2"/>
              </a:solidFill>
            </a:endParaRPr>
          </a:p>
        </p:txBody>
      </p:sp>
    </p:spTree>
    <p:extLst>
      <p:ext uri="{BB962C8B-B14F-4D97-AF65-F5344CB8AC3E}">
        <p14:creationId xmlns:p14="http://schemas.microsoft.com/office/powerpoint/2010/main" val="18537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Z2?</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Smaller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higher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2</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791823" y="3338817"/>
            <a:ext cx="410373" cy="19294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096000" y="980224"/>
            <a:ext cx="5933102" cy="4817856"/>
          </a:xfrm>
          <a:prstGeom prst="rect">
            <a:avLst/>
          </a:prstGeom>
        </p:spPr>
      </p:pic>
      <p:sp>
        <p:nvSpPr>
          <p:cNvPr id="3" name="TextBox 2"/>
          <p:cNvSpPr txBox="1"/>
          <p:nvPr/>
        </p:nvSpPr>
        <p:spPr>
          <a:xfrm>
            <a:off x="4304776" y="3250624"/>
            <a:ext cx="1450072" cy="369332"/>
          </a:xfrm>
          <a:prstGeom prst="rect">
            <a:avLst/>
          </a:prstGeom>
          <a:noFill/>
        </p:spPr>
        <p:txBody>
          <a:bodyPr wrap="square" rtlCol="0">
            <a:spAutoFit/>
          </a:bodyPr>
          <a:lstStyle/>
          <a:p>
            <a:r>
              <a:rPr lang="en-US" dirty="0" smtClean="0">
                <a:solidFill>
                  <a:srgbClr val="00CC99"/>
                </a:solidFill>
              </a:rPr>
              <a:t>Z</a:t>
            </a:r>
            <a:r>
              <a:rPr lang="en-US" baseline="-25000" dirty="0" smtClean="0">
                <a:solidFill>
                  <a:srgbClr val="00CC99"/>
                </a:solidFill>
              </a:rPr>
              <a:t>2 </a:t>
            </a:r>
            <a:r>
              <a:rPr lang="en-US" dirty="0" smtClean="0">
                <a:solidFill>
                  <a:srgbClr val="00CC99"/>
                </a:solidFill>
              </a:rPr>
              <a:t>maximum</a:t>
            </a:r>
            <a:endParaRPr lang="en-US" dirty="0">
              <a:solidFill>
                <a:srgbClr val="00CC99"/>
              </a:solidFill>
            </a:endParaRPr>
          </a:p>
        </p:txBody>
      </p:sp>
      <p:cxnSp>
        <p:nvCxnSpPr>
          <p:cNvPr id="5" name="Straight Arrow Connector 4"/>
          <p:cNvCxnSpPr/>
          <p:nvPr/>
        </p:nvCxnSpPr>
        <p:spPr>
          <a:xfrm flipH="1">
            <a:off x="9395670" y="3884103"/>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a:off x="8038051" y="2786004"/>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5" name="TextBox 14"/>
          <p:cNvSpPr txBox="1"/>
          <p:nvPr/>
        </p:nvSpPr>
        <p:spPr>
          <a:xfrm>
            <a:off x="6096000" y="6433449"/>
            <a:ext cx="5922628" cy="353943"/>
          </a:xfrm>
          <a:prstGeom prst="rect">
            <a:avLst/>
          </a:prstGeom>
          <a:noFill/>
        </p:spPr>
        <p:txBody>
          <a:bodyPr wrap="square" rtlCol="0">
            <a:spAutoFit/>
          </a:bodyPr>
          <a:lstStyle/>
          <a:p>
            <a:pPr algn="ctr"/>
            <a:r>
              <a:rPr lang="en-US" sz="1700" b="1" i="1" dirty="0" smtClean="0">
                <a:solidFill>
                  <a:schemeClr val="accent4">
                    <a:lumMod val="75000"/>
                  </a:schemeClr>
                </a:solidFill>
              </a:rPr>
              <a:t>B = (0 , 3.5)</a:t>
            </a:r>
            <a:endParaRPr lang="en-US" sz="1700" b="1" i="1" dirty="0">
              <a:solidFill>
                <a:schemeClr val="accent4">
                  <a:lumMod val="75000"/>
                </a:schemeClr>
              </a:solidFill>
            </a:endParaRPr>
          </a:p>
        </p:txBody>
      </p:sp>
      <p:pic>
        <p:nvPicPr>
          <p:cNvPr id="4" name="Picture 3"/>
          <p:cNvPicPr>
            <a:picLocks noChangeAspect="1"/>
          </p:cNvPicPr>
          <p:nvPr/>
        </p:nvPicPr>
        <p:blipFill>
          <a:blip r:embed="rId4"/>
          <a:stretch>
            <a:fillRect/>
          </a:stretch>
        </p:blipFill>
        <p:spPr>
          <a:xfrm>
            <a:off x="6106473" y="980224"/>
            <a:ext cx="5942271" cy="4817856"/>
          </a:xfrm>
          <a:prstGeom prst="rect">
            <a:avLst/>
          </a:prstGeom>
        </p:spPr>
      </p:pic>
      <p:sp>
        <p:nvSpPr>
          <p:cNvPr id="12" name="Oval 11"/>
          <p:cNvSpPr/>
          <p:nvPr/>
        </p:nvSpPr>
        <p:spPr>
          <a:xfrm>
            <a:off x="9127942" y="2033273"/>
            <a:ext cx="180000" cy="180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15569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5" grpId="0"/>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1548533"/>
            <a:ext cx="10515600" cy="5309467"/>
          </a:xfrm>
        </p:spPr>
        <p:txBody>
          <a:bodyPr>
            <a:normAutofit lnSpcReduction="10000"/>
          </a:bodyPr>
          <a:lstStyle/>
          <a:p>
            <a:pPr marL="0" indent="0">
              <a:buNone/>
            </a:pPr>
            <a:r>
              <a:rPr lang="en-US" sz="3300" b="1" dirty="0" smtClean="0"/>
              <a:t>Exercise 1:</a:t>
            </a:r>
          </a:p>
          <a:p>
            <a:pPr marL="0" indent="0">
              <a:buNone/>
            </a:pPr>
            <a:r>
              <a:rPr lang="en-US" sz="1800" dirty="0" smtClean="0"/>
              <a:t>A project manager wants to find the quantities of 3 products. Producing 1 unit of:</a:t>
            </a:r>
          </a:p>
          <a:p>
            <a:pPr lvl="1"/>
            <a:r>
              <a:rPr lang="en-US" sz="1600" dirty="0" smtClean="0"/>
              <a:t> product 1 requires </a:t>
            </a:r>
            <a:r>
              <a:rPr lang="en-US" sz="1600" b="1" dirty="0" smtClean="0"/>
              <a:t>40 employees</a:t>
            </a:r>
            <a:r>
              <a:rPr lang="en-US" sz="1600" dirty="0" smtClean="0"/>
              <a:t>, </a:t>
            </a:r>
            <a:r>
              <a:rPr lang="en-US" sz="1600" b="1" dirty="0" smtClean="0"/>
              <a:t>2 tons of raw material </a:t>
            </a:r>
            <a:r>
              <a:rPr lang="en-US" sz="1600" dirty="0" smtClean="0"/>
              <a:t>and will bring the company a </a:t>
            </a:r>
            <a:r>
              <a:rPr lang="en-US" sz="1600" b="1" dirty="0" smtClean="0"/>
              <a:t>profit of 5 hundred €</a:t>
            </a:r>
          </a:p>
          <a:p>
            <a:pPr lvl="1"/>
            <a:r>
              <a:rPr lang="en-US" sz="1600" dirty="0"/>
              <a:t>product </a:t>
            </a:r>
            <a:r>
              <a:rPr lang="en-US" sz="1600" dirty="0" smtClean="0"/>
              <a:t>2 </a:t>
            </a:r>
            <a:r>
              <a:rPr lang="en-US" sz="1600" dirty="0"/>
              <a:t>requires </a:t>
            </a:r>
            <a:r>
              <a:rPr lang="en-US" sz="1600" b="1" dirty="0" smtClean="0"/>
              <a:t>30 </a:t>
            </a:r>
            <a:r>
              <a:rPr lang="en-US" sz="1600" b="1" dirty="0"/>
              <a:t>employees</a:t>
            </a:r>
            <a:r>
              <a:rPr lang="en-US" sz="1600" dirty="0"/>
              <a:t>, </a:t>
            </a:r>
            <a:r>
              <a:rPr lang="en-US" sz="1600" b="1" dirty="0"/>
              <a:t>4</a:t>
            </a:r>
            <a:r>
              <a:rPr lang="en-US" sz="1600" b="1" dirty="0" smtClean="0"/>
              <a:t> </a:t>
            </a:r>
            <a:r>
              <a:rPr lang="en-US" sz="1600" b="1" dirty="0"/>
              <a:t>tons of raw material </a:t>
            </a:r>
            <a:r>
              <a:rPr lang="en-US" sz="1600" dirty="0"/>
              <a:t>and will bring the company a </a:t>
            </a:r>
            <a:r>
              <a:rPr lang="en-US" sz="1600" b="1" dirty="0"/>
              <a:t>profit of </a:t>
            </a:r>
            <a:r>
              <a:rPr lang="en-US" sz="1600" b="1" dirty="0" smtClean="0"/>
              <a:t>8 </a:t>
            </a:r>
            <a:r>
              <a:rPr lang="en-US" sz="1600" b="1" dirty="0"/>
              <a:t>hundred </a:t>
            </a:r>
            <a:r>
              <a:rPr lang="en-US" sz="1600" b="1" dirty="0" smtClean="0"/>
              <a:t>€</a:t>
            </a:r>
          </a:p>
          <a:p>
            <a:pPr lvl="1"/>
            <a:r>
              <a:rPr lang="en-US" sz="1600" dirty="0"/>
              <a:t>product </a:t>
            </a:r>
            <a:r>
              <a:rPr lang="en-US" sz="1600" dirty="0" smtClean="0"/>
              <a:t>3 </a:t>
            </a:r>
            <a:r>
              <a:rPr lang="en-US" sz="1600" dirty="0"/>
              <a:t>requires </a:t>
            </a:r>
            <a:r>
              <a:rPr lang="en-US" sz="1600" b="1" dirty="0"/>
              <a:t>2</a:t>
            </a:r>
            <a:r>
              <a:rPr lang="en-US" sz="1600" b="1" dirty="0" smtClean="0"/>
              <a:t>0 </a:t>
            </a:r>
            <a:r>
              <a:rPr lang="en-US" sz="1600" b="1" dirty="0"/>
              <a:t>employees</a:t>
            </a:r>
            <a:r>
              <a:rPr lang="en-US" sz="1600" dirty="0"/>
              <a:t>, </a:t>
            </a:r>
            <a:r>
              <a:rPr lang="en-US" sz="1600" b="1" dirty="0" smtClean="0"/>
              <a:t>3 </a:t>
            </a:r>
            <a:r>
              <a:rPr lang="en-US" sz="1600" b="1" dirty="0"/>
              <a:t>tons of raw material </a:t>
            </a:r>
            <a:r>
              <a:rPr lang="en-US" sz="1600" dirty="0"/>
              <a:t>and will bring the company a </a:t>
            </a:r>
            <a:r>
              <a:rPr lang="en-US" sz="1600" b="1" dirty="0"/>
              <a:t>profit of </a:t>
            </a:r>
            <a:r>
              <a:rPr lang="en-US" sz="1600" b="1" dirty="0" smtClean="0"/>
              <a:t>4 </a:t>
            </a:r>
            <a:r>
              <a:rPr lang="en-US" sz="1600" b="1" dirty="0"/>
              <a:t>hundred </a:t>
            </a:r>
            <a:r>
              <a:rPr lang="en-US" sz="1600" b="1" dirty="0" smtClean="0"/>
              <a:t>€</a:t>
            </a:r>
          </a:p>
          <a:p>
            <a:pPr marL="0" indent="0">
              <a:buNone/>
            </a:pPr>
            <a:r>
              <a:rPr lang="en-US" sz="1800" dirty="0" smtClean="0"/>
              <a:t>The manager has 3 goals:</a:t>
            </a:r>
          </a:p>
          <a:p>
            <a:pPr marL="800100" lvl="1" indent="-342900">
              <a:buAutoNum type="arabicParenR"/>
            </a:pPr>
            <a:r>
              <a:rPr lang="en-US" sz="1600" dirty="0" smtClean="0"/>
              <a:t>The </a:t>
            </a:r>
            <a:r>
              <a:rPr lang="en-US" sz="1600" u="sng" dirty="0" smtClean="0"/>
              <a:t>maximum</a:t>
            </a:r>
            <a:r>
              <a:rPr lang="en-US" sz="1600" dirty="0" smtClean="0"/>
              <a:t> number of employees that can be allocated to producing these 3 products is </a:t>
            </a:r>
            <a:r>
              <a:rPr lang="en-US" sz="1600" u="sng" dirty="0" smtClean="0"/>
              <a:t>100 employees</a:t>
            </a:r>
          </a:p>
          <a:p>
            <a:pPr marL="800100" lvl="1" indent="-342900">
              <a:buAutoNum type="arabicParenR"/>
            </a:pPr>
            <a:r>
              <a:rPr lang="en-US" sz="1600" dirty="0" smtClean="0"/>
              <a:t>There are </a:t>
            </a:r>
            <a:r>
              <a:rPr lang="en-US" sz="1600" u="sng" dirty="0" smtClean="0"/>
              <a:t>10 tons of raw material </a:t>
            </a:r>
            <a:r>
              <a:rPr lang="en-US" sz="1600" dirty="0" smtClean="0"/>
              <a:t>in the warehouse and he wants to consume no more no less than that</a:t>
            </a:r>
          </a:p>
          <a:p>
            <a:pPr marL="800100" lvl="1" indent="-342900">
              <a:buAutoNum type="arabicParenR"/>
            </a:pPr>
            <a:r>
              <a:rPr lang="en-US" sz="1600" dirty="0" smtClean="0"/>
              <a:t>The total profit is expected to be </a:t>
            </a:r>
            <a:r>
              <a:rPr lang="en-US" sz="1600" u="sng" dirty="0" smtClean="0"/>
              <a:t>at least 30 hundred €</a:t>
            </a:r>
          </a:p>
          <a:p>
            <a:pPr marL="0" indent="0">
              <a:buNone/>
            </a:pPr>
            <a:r>
              <a:rPr lang="en-US" sz="1800" dirty="0"/>
              <a:t>The manager </a:t>
            </a:r>
            <a:r>
              <a:rPr lang="en-US" sz="1800" dirty="0" smtClean="0"/>
              <a:t>suspects he might not be able to meet these </a:t>
            </a:r>
            <a:r>
              <a:rPr lang="en-US" sz="1800" dirty="0"/>
              <a:t>3 </a:t>
            </a:r>
            <a:r>
              <a:rPr lang="en-US" sz="1800" dirty="0" smtClean="0"/>
              <a:t>goals simultaneously therefore he sets some penalty weights to each of the goals:</a:t>
            </a:r>
          </a:p>
          <a:p>
            <a:pPr lvl="1"/>
            <a:r>
              <a:rPr lang="en-US" sz="1600" dirty="0" smtClean="0"/>
              <a:t>Each extra employee is associated to a penalty of 5</a:t>
            </a:r>
          </a:p>
          <a:p>
            <a:pPr lvl="1"/>
            <a:r>
              <a:rPr lang="en-US" sz="1600" dirty="0" smtClean="0"/>
              <a:t>Each ton below the goal is associated to a penalty of 8 (-) whereas each ton above the goal of 10 is associated to a penalty of 12 (+)</a:t>
            </a:r>
          </a:p>
          <a:p>
            <a:pPr lvl="1"/>
            <a:r>
              <a:rPr lang="en-US" sz="1600" dirty="0" smtClean="0"/>
              <a:t>If profit is less than 30 hundred €, each hundred € is associated to a penalty of 15</a:t>
            </a:r>
          </a:p>
          <a:p>
            <a:pPr marL="0" indent="0">
              <a:buNone/>
            </a:pPr>
            <a:r>
              <a:rPr lang="en-US" sz="2000" dirty="0" smtClean="0"/>
              <a:t>Formulate the problem as a linear programming problem and use excel solver (LP simplex) to find the combination of the 3 products that minimizes the penalties.</a:t>
            </a: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9368370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t>Exercise 2:</a:t>
            </a:r>
          </a:p>
          <a:p>
            <a:pPr marL="0" indent="0">
              <a:buNone/>
            </a:pPr>
            <a:r>
              <a:rPr lang="en-US" dirty="0"/>
              <a:t>Reconsider the original version of the </a:t>
            </a:r>
            <a:r>
              <a:rPr lang="en-US" dirty="0" err="1"/>
              <a:t>Dewright</a:t>
            </a:r>
            <a:r>
              <a:rPr lang="en-US" dirty="0"/>
              <a:t> </a:t>
            </a:r>
            <a:r>
              <a:rPr lang="en-US" dirty="0" smtClean="0"/>
              <a:t>Co. </a:t>
            </a:r>
            <a:r>
              <a:rPr lang="en-US" dirty="0"/>
              <a:t>After </a:t>
            </a:r>
            <a:r>
              <a:rPr lang="en-US" dirty="0" smtClean="0"/>
              <a:t>further reflection </a:t>
            </a:r>
            <a:r>
              <a:rPr lang="en-US" dirty="0"/>
              <a:t>about the solution obtained by the simplex method</a:t>
            </a:r>
            <a:r>
              <a:rPr lang="en-US" dirty="0" smtClean="0"/>
              <a:t>, management </a:t>
            </a:r>
            <a:r>
              <a:rPr lang="en-US" dirty="0"/>
              <a:t>now is asking some what-if questions</a:t>
            </a:r>
            <a:r>
              <a:rPr lang="en-US" dirty="0" smtClean="0"/>
              <a:t>. </a:t>
            </a:r>
          </a:p>
          <a:p>
            <a:pPr marL="0" indent="0">
              <a:buNone/>
            </a:pPr>
            <a:endParaRPr lang="en-US" sz="900" dirty="0" smtClean="0"/>
          </a:p>
          <a:p>
            <a:pPr marL="0" indent="0">
              <a:buNone/>
            </a:pPr>
            <a:r>
              <a:rPr lang="en-US" b="1" dirty="0" smtClean="0"/>
              <a:t>(</a:t>
            </a:r>
            <a:r>
              <a:rPr lang="en-US" b="1" dirty="0"/>
              <a:t>a) </a:t>
            </a:r>
            <a:r>
              <a:rPr lang="en-US" dirty="0"/>
              <a:t>Management wonders what would happen if the </a:t>
            </a:r>
            <a:r>
              <a:rPr lang="en-US" dirty="0" smtClean="0"/>
              <a:t>penalty weights </a:t>
            </a:r>
            <a:r>
              <a:rPr lang="en-US" dirty="0"/>
              <a:t>in the rightmost column of Table 7.5 were to </a:t>
            </a:r>
            <a:r>
              <a:rPr lang="en-US" dirty="0" smtClean="0"/>
              <a:t>be changed </a:t>
            </a:r>
            <a:r>
              <a:rPr lang="en-US" dirty="0"/>
              <a:t>to 7, 4, 1, and 3, respectively. Would you expect </a:t>
            </a:r>
            <a:r>
              <a:rPr lang="en-US" dirty="0" smtClean="0"/>
              <a:t>the optimal </a:t>
            </a:r>
            <a:r>
              <a:rPr lang="en-US" dirty="0"/>
              <a:t>solution to change? Why?</a:t>
            </a:r>
          </a:p>
          <a:p>
            <a:pPr marL="0" indent="0">
              <a:buNone/>
            </a:pPr>
            <a:r>
              <a:rPr lang="en-US" b="1" dirty="0" smtClean="0"/>
              <a:t>(b</a:t>
            </a:r>
            <a:r>
              <a:rPr lang="en-US" b="1" dirty="0"/>
              <a:t>) </a:t>
            </a:r>
            <a:r>
              <a:rPr lang="en-US" dirty="0"/>
              <a:t>Management is wondering what would happen if the </a:t>
            </a:r>
            <a:r>
              <a:rPr lang="en-US" dirty="0" smtClean="0"/>
              <a:t>total profit </a:t>
            </a:r>
            <a:r>
              <a:rPr lang="en-US" dirty="0"/>
              <a:t>goal were to be increased to wanting at least $</a:t>
            </a:r>
            <a:r>
              <a:rPr lang="en-US" dirty="0" smtClean="0"/>
              <a:t>140 million </a:t>
            </a:r>
            <a:r>
              <a:rPr lang="en-US" dirty="0"/>
              <a:t>(without any change in the original penalty weights</a:t>
            </a:r>
            <a:r>
              <a:rPr lang="en-US" dirty="0" smtClean="0"/>
              <a:t>). Solve </a:t>
            </a:r>
            <a:r>
              <a:rPr lang="en-US" dirty="0"/>
              <a:t>the revised model with this change.</a:t>
            </a:r>
          </a:p>
          <a:p>
            <a:pPr marL="0" indent="0">
              <a:buNone/>
            </a:pPr>
            <a:r>
              <a:rPr lang="en-US" b="1" dirty="0" smtClean="0"/>
              <a:t>(</a:t>
            </a:r>
            <a:r>
              <a:rPr lang="en-US" b="1" dirty="0"/>
              <a:t>c) </a:t>
            </a:r>
            <a:r>
              <a:rPr lang="en-US" dirty="0"/>
              <a:t>Solve the revised model if both changes are made.</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150046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758" t="62615" r="23450" b="15163"/>
          <a:stretch/>
        </p:blipFill>
        <p:spPr>
          <a:xfrm>
            <a:off x="838200" y="2492465"/>
            <a:ext cx="10489040" cy="2925695"/>
          </a:xfrm>
          <a:prstGeom prst="rect">
            <a:avLst/>
          </a:prstGeom>
        </p:spPr>
      </p:pic>
      <p:sp>
        <p:nvSpPr>
          <p:cNvPr id="5" name="Rectangle 4"/>
          <p:cNvSpPr/>
          <p:nvPr/>
        </p:nvSpPr>
        <p:spPr>
          <a:xfrm>
            <a:off x="838199" y="5418160"/>
            <a:ext cx="10325669" cy="1200329"/>
          </a:xfrm>
          <a:prstGeom prst="rect">
            <a:avLst/>
          </a:prstGeom>
        </p:spPr>
        <p:txBody>
          <a:bodyPr wrap="square">
            <a:spAutoFit/>
          </a:bodyPr>
          <a:lstStyle/>
          <a:p>
            <a:pPr marL="342900" indent="-342900">
              <a:buFont typeface="Arial" panose="020B0604020202020204" pitchFamily="34" charset="0"/>
              <a:buChar char="•"/>
            </a:pPr>
            <a:r>
              <a:rPr lang="en-US" sz="2400" dirty="0" smtClean="0"/>
              <a:t>New penalty </a:t>
            </a:r>
            <a:r>
              <a:rPr lang="en-US" sz="2400" dirty="0"/>
              <a:t>weights </a:t>
            </a:r>
            <a:r>
              <a:rPr lang="en-US" sz="2400" dirty="0" smtClean="0"/>
              <a:t>of: 7</a:t>
            </a:r>
            <a:r>
              <a:rPr lang="en-US" sz="2400" dirty="0"/>
              <a:t>, 4, 1, and 3, respectively. </a:t>
            </a:r>
            <a:endParaRPr lang="en-US" sz="2400" dirty="0" smtClean="0"/>
          </a:p>
          <a:p>
            <a:pPr marL="342900" indent="-342900">
              <a:buFont typeface="Arial" panose="020B0604020202020204" pitchFamily="34" charset="0"/>
              <a:buChar char="•"/>
            </a:pPr>
            <a:r>
              <a:rPr lang="en-US" sz="2400" dirty="0"/>
              <a:t>profit goal were to be increased to wanting at least $140 million</a:t>
            </a:r>
            <a:endParaRPr lang="en-US" sz="2400" dirty="0" smtClean="0"/>
          </a:p>
          <a:p>
            <a:endParaRPr lang="pt-PT" sz="2400" dirty="0"/>
          </a:p>
        </p:txBody>
      </p:sp>
      <p:sp>
        <p:nvSpPr>
          <p:cNvPr id="6" name="Rectangle 5"/>
          <p:cNvSpPr/>
          <p:nvPr/>
        </p:nvSpPr>
        <p:spPr>
          <a:xfrm>
            <a:off x="838199" y="1814577"/>
            <a:ext cx="1983172" cy="600164"/>
          </a:xfrm>
          <a:prstGeom prst="rect">
            <a:avLst/>
          </a:prstGeom>
        </p:spPr>
        <p:txBody>
          <a:bodyPr wrap="none">
            <a:spAutoFit/>
          </a:bodyPr>
          <a:lstStyle/>
          <a:p>
            <a:r>
              <a:rPr lang="en-US" sz="3300" b="1" dirty="0"/>
              <a:t>Exercise</a:t>
            </a:r>
            <a:r>
              <a:rPr lang="en-US" sz="3000" b="1" dirty="0"/>
              <a:t> 2:</a:t>
            </a:r>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718868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648" y="1282890"/>
            <a:ext cx="10076688" cy="5931177"/>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 additional remarks</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86560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deviations, which in our </a:t>
            </a:r>
            <a:r>
              <a:rPr lang="en-US" dirty="0" smtClean="0"/>
              <a:t>example</a:t>
            </a:r>
          </a:p>
          <a:p>
            <a:pPr marL="0" indent="0">
              <a:buNone/>
            </a:pPr>
            <a:endParaRPr lang="en-US" dirty="0"/>
          </a:p>
          <a:p>
            <a:pPr marL="0" indent="0">
              <a:buNone/>
            </a:pPr>
            <a:r>
              <a:rPr lang="en-US" dirty="0" smtClean="0"/>
              <a:t>Objective </a:t>
            </a:r>
            <a:r>
              <a:rPr lang="en-US" dirty="0"/>
              <a:t>function</a:t>
            </a:r>
            <a:r>
              <a:rPr lang="en-US" dirty="0" smtClean="0"/>
              <a:t>:</a:t>
            </a:r>
          </a:p>
          <a:p>
            <a:pPr marL="0" indent="0" algn="ctr">
              <a:buNone/>
            </a:pPr>
            <a:r>
              <a:rPr lang="en-US" sz="2400" b="1" i="1" dirty="0"/>
              <a:t> </a:t>
            </a:r>
            <a:r>
              <a:rPr lang="en-US" sz="2400" b="1" dirty="0"/>
              <a:t>Min </a:t>
            </a:r>
            <a:r>
              <a:rPr lang="en-US" sz="2400" b="1" i="1" dirty="0"/>
              <a:t> Z = </a:t>
            </a:r>
            <a:r>
              <a:rPr lang="pt-PT" sz="2400" i="1" dirty="0"/>
              <a:t>y</a:t>
            </a:r>
            <a:r>
              <a:rPr lang="pt-PT" sz="2400" baseline="-25000" dirty="0"/>
              <a:t>1</a:t>
            </a:r>
            <a:r>
              <a:rPr lang="pt-PT" sz="2400" baseline="30000" dirty="0" smtClean="0"/>
              <a:t>+</a:t>
            </a:r>
            <a:r>
              <a:rPr lang="pt-PT" sz="2400" dirty="0" smtClean="0"/>
              <a:t> + </a:t>
            </a:r>
            <a:r>
              <a:rPr lang="pt-PT" sz="2400" i="1" dirty="0" smtClean="0"/>
              <a:t>y</a:t>
            </a:r>
            <a:r>
              <a:rPr lang="pt-PT" sz="2400" baseline="-25000" dirty="0" smtClean="0"/>
              <a:t>1</a:t>
            </a:r>
            <a:r>
              <a:rPr lang="pt-PT" sz="2400" baseline="30000" dirty="0" smtClean="0"/>
              <a:t>-</a:t>
            </a:r>
            <a:r>
              <a:rPr lang="en-US" sz="2400" dirty="0" smtClean="0"/>
              <a:t> + </a:t>
            </a:r>
            <a:r>
              <a:rPr lang="en-US" sz="2400" i="1" dirty="0" smtClean="0"/>
              <a:t>y</a:t>
            </a:r>
            <a:r>
              <a:rPr lang="en-US" sz="2400" baseline="-25000" dirty="0" smtClean="0"/>
              <a:t>2</a:t>
            </a:r>
            <a:r>
              <a:rPr lang="en-US" sz="2400" baseline="30000" dirty="0" smtClean="0"/>
              <a:t>+</a:t>
            </a:r>
            <a:r>
              <a:rPr lang="en-US" sz="2400" dirty="0" smtClean="0"/>
              <a:t> + </a:t>
            </a:r>
            <a:r>
              <a:rPr lang="pt-PT" sz="2400" i="1" dirty="0" smtClean="0"/>
              <a:t>y</a:t>
            </a:r>
            <a:r>
              <a:rPr lang="pt-PT" sz="2400" baseline="-25000" dirty="0" smtClean="0"/>
              <a:t>2</a:t>
            </a:r>
            <a:r>
              <a:rPr lang="pt-PT" sz="2400" baseline="30000" dirty="0" smtClean="0"/>
              <a:t>-  </a:t>
            </a:r>
            <a:r>
              <a:rPr lang="pt-PT" sz="2400" i="1" dirty="0" smtClean="0"/>
              <a:t>+ y</a:t>
            </a:r>
            <a:r>
              <a:rPr lang="pt-PT" sz="2400" baseline="-25000" dirty="0" smtClean="0"/>
              <a:t>3</a:t>
            </a:r>
            <a:r>
              <a:rPr lang="pt-PT" sz="2400" baseline="30000" dirty="0"/>
              <a:t>+ </a:t>
            </a:r>
            <a:r>
              <a:rPr lang="pt-PT" sz="2400" dirty="0" smtClean="0"/>
              <a:t>+ </a:t>
            </a:r>
            <a:r>
              <a:rPr lang="pt-PT" sz="2400" i="1" dirty="0" smtClean="0"/>
              <a:t>y</a:t>
            </a:r>
            <a:r>
              <a:rPr lang="pt-PT" sz="2400" baseline="-25000" dirty="0" smtClean="0"/>
              <a:t>3</a:t>
            </a:r>
            <a:r>
              <a:rPr lang="pt-PT" sz="2400" baseline="30000" dirty="0" smtClean="0"/>
              <a:t>-</a:t>
            </a:r>
            <a:r>
              <a:rPr lang="en-US" sz="2400" b="1" dirty="0" smtClean="0"/>
              <a:t> </a:t>
            </a:r>
            <a:endParaRPr lang="en-US" sz="2400" dirty="0"/>
          </a:p>
          <a:p>
            <a:endParaRPr lang="en-US" dirty="0" smtClean="0"/>
          </a:p>
          <a:p>
            <a:pPr lvl="1">
              <a:buFont typeface="Wingdings" panose="05000000000000000000" pitchFamily="2" charset="2"/>
              <a:buChar char="§"/>
            </a:pPr>
            <a:r>
              <a:rPr lang="en-US" dirty="0" smtClean="0"/>
              <a:t>With the units </a:t>
            </a:r>
            <a:r>
              <a:rPr lang="en-US" dirty="0"/>
              <a:t>of </a:t>
            </a:r>
            <a:r>
              <a:rPr lang="en-US" b="1" dirty="0">
                <a:solidFill>
                  <a:schemeClr val="accent6"/>
                </a:solidFill>
              </a:rPr>
              <a:t>the DEWRIGHT COMPANY </a:t>
            </a:r>
            <a:r>
              <a:rPr lang="en-US" dirty="0" smtClean="0"/>
              <a:t>problem being </a:t>
            </a:r>
            <a:r>
              <a:rPr lang="pt-PT" i="1" dirty="0" smtClean="0"/>
              <a:t>(y</a:t>
            </a:r>
            <a:r>
              <a:rPr lang="pt-PT" baseline="-25000" dirty="0" smtClean="0"/>
              <a:t>1</a:t>
            </a:r>
            <a:r>
              <a:rPr lang="pt-PT" baseline="30000" dirty="0"/>
              <a:t>+</a:t>
            </a:r>
            <a:r>
              <a:rPr lang="pt-PT" dirty="0"/>
              <a:t> </a:t>
            </a:r>
            <a:r>
              <a:rPr lang="pt-PT" dirty="0" smtClean="0"/>
              <a:t>, </a:t>
            </a:r>
            <a:r>
              <a:rPr lang="pt-PT" i="1" dirty="0"/>
              <a:t>y</a:t>
            </a:r>
            <a:r>
              <a:rPr lang="pt-PT" baseline="-25000" dirty="0"/>
              <a:t>1</a:t>
            </a:r>
            <a:r>
              <a:rPr lang="pt-PT" baseline="30000" dirty="0"/>
              <a:t>-</a:t>
            </a:r>
            <a:r>
              <a:rPr lang="en-US" dirty="0"/>
              <a:t> </a:t>
            </a:r>
            <a:r>
              <a:rPr lang="en-US"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a:t>
            </a:r>
            <a:r>
              <a:rPr lang="en-US" dirty="0" smtClean="0"/>
              <a:t>) millions </a:t>
            </a:r>
            <a:r>
              <a:rPr lang="en-US" dirty="0"/>
              <a:t>of </a:t>
            </a:r>
            <a:r>
              <a:rPr lang="en-US" dirty="0" smtClean="0"/>
              <a:t>dollars and (</a:t>
            </a:r>
            <a:r>
              <a:rPr lang="en-US" i="1" dirty="0" smtClean="0"/>
              <a:t>y</a:t>
            </a:r>
            <a:r>
              <a:rPr lang="en-US" baseline="-25000" dirty="0" smtClean="0"/>
              <a:t>2</a:t>
            </a:r>
            <a:r>
              <a:rPr lang="en-US" baseline="30000" dirty="0"/>
              <a:t>+</a:t>
            </a:r>
            <a:r>
              <a:rPr lang="en-US" dirty="0"/>
              <a:t> </a:t>
            </a:r>
            <a:r>
              <a:rPr lang="en-US" dirty="0" smtClean="0"/>
              <a:t>, </a:t>
            </a:r>
            <a:r>
              <a:rPr lang="pt-PT" i="1" dirty="0" smtClean="0"/>
              <a:t>y</a:t>
            </a:r>
            <a:r>
              <a:rPr lang="pt-PT" baseline="-25000" dirty="0" smtClean="0"/>
              <a:t>2</a:t>
            </a:r>
            <a:r>
              <a:rPr lang="pt-PT" baseline="30000" dirty="0" smtClean="0"/>
              <a:t>-</a:t>
            </a:r>
            <a:r>
              <a:rPr lang="pt-PT" dirty="0" smtClean="0"/>
              <a:t>) h</a:t>
            </a:r>
            <a:r>
              <a:rPr lang="en-US" dirty="0" err="1" smtClean="0"/>
              <a:t>undreds</a:t>
            </a:r>
            <a:r>
              <a:rPr lang="en-US" dirty="0" smtClean="0"/>
              <a:t> </a:t>
            </a:r>
            <a:r>
              <a:rPr lang="en-US" dirty="0"/>
              <a:t>of </a:t>
            </a:r>
            <a:r>
              <a:rPr lang="en-US" dirty="0" smtClean="0"/>
              <a:t>employees</a:t>
            </a:r>
          </a:p>
          <a:p>
            <a:pPr lvl="1">
              <a:buFont typeface="Wingdings" panose="05000000000000000000" pitchFamily="2" charset="2"/>
              <a:buChar char="§"/>
            </a:pPr>
            <a:endParaRPr lang="en-US" sz="900" dirty="0" smtClean="0"/>
          </a:p>
          <a:p>
            <a:pPr lvl="1">
              <a:buFont typeface="Wingdings" panose="05000000000000000000" pitchFamily="2" charset="2"/>
              <a:buChar char="§"/>
            </a:pPr>
            <a:r>
              <a:rPr lang="en-US" dirty="0" smtClean="0"/>
              <a:t>With the </a:t>
            </a:r>
            <a:r>
              <a:rPr lang="en-US" dirty="0"/>
              <a:t>units of </a:t>
            </a:r>
            <a:r>
              <a:rPr lang="en-US" b="1" dirty="0">
                <a:solidFill>
                  <a:schemeClr val="accent1"/>
                </a:solidFill>
              </a:rPr>
              <a:t>the </a:t>
            </a:r>
            <a:r>
              <a:rPr lang="en-US" b="1" dirty="0" smtClean="0">
                <a:solidFill>
                  <a:schemeClr val="accent1"/>
                </a:solidFill>
              </a:rPr>
              <a:t>Keep the River Clean </a:t>
            </a:r>
            <a:r>
              <a:rPr lang="en-US" dirty="0"/>
              <a:t>problem being </a:t>
            </a:r>
            <a:r>
              <a:rPr lang="pt-PT" i="1" dirty="0"/>
              <a:t>(y</a:t>
            </a:r>
            <a:r>
              <a:rPr lang="pt-PT" baseline="-25000" dirty="0"/>
              <a:t>1</a:t>
            </a:r>
            <a:r>
              <a:rPr lang="pt-PT" baseline="30000" dirty="0"/>
              <a:t>+</a:t>
            </a:r>
            <a:r>
              <a:rPr lang="pt-PT" dirty="0"/>
              <a:t> , </a:t>
            </a:r>
            <a:r>
              <a:rPr lang="pt-PT" i="1" dirty="0"/>
              <a:t>y</a:t>
            </a:r>
            <a:r>
              <a:rPr lang="pt-PT" baseline="-25000" dirty="0"/>
              <a:t>1</a:t>
            </a:r>
            <a:r>
              <a:rPr lang="pt-PT" baseline="30000" dirty="0"/>
              <a:t>-</a:t>
            </a:r>
            <a:r>
              <a:rPr lang="en-US" dirty="0"/>
              <a:t> </a:t>
            </a:r>
            <a:r>
              <a:rPr lang="en-US" dirty="0" smtClean="0"/>
              <a:t>) workers, </a:t>
            </a:r>
            <a:r>
              <a:rPr lang="en-US" dirty="0"/>
              <a:t>(</a:t>
            </a:r>
            <a:r>
              <a:rPr lang="en-US" i="1" dirty="0"/>
              <a:t>y</a:t>
            </a:r>
            <a:r>
              <a:rPr lang="en-US" baseline="-25000" dirty="0"/>
              <a:t>2</a:t>
            </a:r>
            <a:r>
              <a:rPr lang="en-US" baseline="30000" dirty="0"/>
              <a:t>+</a:t>
            </a:r>
            <a:r>
              <a:rPr lang="en-US" dirty="0"/>
              <a:t> , </a:t>
            </a:r>
            <a:r>
              <a:rPr lang="pt-PT" i="1" dirty="0"/>
              <a:t>y</a:t>
            </a:r>
            <a:r>
              <a:rPr lang="pt-PT" baseline="-25000" dirty="0"/>
              <a:t>2</a:t>
            </a:r>
            <a:r>
              <a:rPr lang="pt-PT" baseline="30000" dirty="0"/>
              <a:t>-</a:t>
            </a:r>
            <a:r>
              <a:rPr lang="pt-PT" dirty="0"/>
              <a:t>) </a:t>
            </a:r>
            <a:r>
              <a:rPr lang="pt-PT" dirty="0" smtClean="0"/>
              <a:t>€</a:t>
            </a:r>
            <a:r>
              <a:rPr lang="en-US" dirty="0" smtClean="0"/>
              <a:t>/day </a:t>
            </a:r>
            <a:r>
              <a:rPr lang="pt-PT" dirty="0" err="1" smtClean="0"/>
              <a:t>and</a:t>
            </a:r>
            <a:r>
              <a:rPr lang="pt-PT" dirty="0" smtClean="0"/>
              <a:t> </a:t>
            </a:r>
            <a:r>
              <a:rPr lang="en-US" dirty="0"/>
              <a:t>(</a:t>
            </a:r>
            <a:r>
              <a:rPr lang="en-US" i="1" dirty="0" smtClean="0"/>
              <a:t>y</a:t>
            </a:r>
            <a:r>
              <a:rPr lang="en-US" baseline="-25000" dirty="0" smtClean="0"/>
              <a:t>3</a:t>
            </a:r>
            <a:r>
              <a:rPr lang="en-US" baseline="30000" dirty="0" smtClean="0"/>
              <a:t>+</a:t>
            </a:r>
            <a:r>
              <a:rPr lang="en-US" dirty="0" smtClean="0"/>
              <a:t> </a:t>
            </a:r>
            <a:r>
              <a:rPr lang="en-US" dirty="0"/>
              <a:t>, </a:t>
            </a:r>
            <a:r>
              <a:rPr lang="pt-PT" i="1" dirty="0" smtClean="0"/>
              <a:t>y</a:t>
            </a:r>
            <a:r>
              <a:rPr lang="pt-PT" baseline="-25000" dirty="0" smtClean="0"/>
              <a:t>3</a:t>
            </a:r>
            <a:r>
              <a:rPr lang="pt-PT" baseline="30000" dirty="0" smtClean="0"/>
              <a:t>-</a:t>
            </a:r>
            <a:r>
              <a:rPr lang="pt-PT" dirty="0"/>
              <a:t>) </a:t>
            </a:r>
            <a:r>
              <a:rPr lang="en-US" dirty="0" smtClean="0"/>
              <a:t>BOD/day</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463671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31464546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1707368" cy="4661672"/>
          </a:xfrm>
        </p:spPr>
        <p:txBody>
          <a:bodyPr>
            <a:normAutofit fontScale="92500" lnSpcReduction="20000"/>
          </a:bodyPr>
          <a:lstStyle/>
          <a:p>
            <a:pPr marL="0" indent="0">
              <a:buNone/>
            </a:pPr>
            <a:r>
              <a:rPr lang="en-US" b="1" dirty="0" smtClean="0"/>
              <a:t>Weighting the goals/ </a:t>
            </a:r>
            <a:r>
              <a:rPr lang="en-US" dirty="0" smtClean="0"/>
              <a:t>Simplifying the weights: </a:t>
            </a:r>
          </a:p>
          <a:p>
            <a:pPr marL="0" indent="0">
              <a:buNone/>
            </a:pPr>
            <a:endParaRPr lang="en-US" sz="900" dirty="0" smtClean="0"/>
          </a:p>
          <a:p>
            <a:pPr marL="0" indent="0">
              <a:buNone/>
            </a:pPr>
            <a:r>
              <a:rPr lang="en-US" dirty="0" smtClean="0"/>
              <a:t>1</a:t>
            </a:r>
            <a:r>
              <a:rPr lang="en-US" baseline="30000" dirty="0" smtClean="0"/>
              <a:t>st</a:t>
            </a:r>
            <a:r>
              <a:rPr lang="en-US" dirty="0" smtClean="0"/>
              <a:t> reduce </a:t>
            </a:r>
            <a:r>
              <a:rPr lang="en-US" dirty="0"/>
              <a:t>the objective function </a:t>
            </a:r>
            <a:r>
              <a:rPr lang="en-US" dirty="0" smtClean="0"/>
              <a:t>to the </a:t>
            </a:r>
            <a:r>
              <a:rPr lang="en-US" dirty="0"/>
              <a:t>simplest expression consistent with the problem at </a:t>
            </a:r>
            <a:r>
              <a:rPr lang="en-US" dirty="0" smtClean="0"/>
              <a:t>hand</a:t>
            </a:r>
          </a:p>
          <a:p>
            <a:pPr marL="0" indent="0">
              <a:buNone/>
            </a:pPr>
            <a:endParaRPr lang="en-US" sz="900" dirty="0"/>
          </a:p>
          <a:p>
            <a:pPr marL="0" indent="0">
              <a:buNone/>
            </a:pPr>
            <a:r>
              <a:rPr lang="en-US" dirty="0" smtClean="0"/>
              <a:t>make </a:t>
            </a:r>
            <a:r>
              <a:rPr lang="en-US" dirty="0"/>
              <a:t>all weighted deviations </a:t>
            </a:r>
            <a:r>
              <a:rPr lang="en-US" dirty="0" smtClean="0"/>
              <a:t>commensurate - work with </a:t>
            </a:r>
            <a:r>
              <a:rPr lang="en-US" i="1" dirty="0" smtClean="0"/>
              <a:t>relative </a:t>
            </a:r>
            <a:r>
              <a:rPr lang="en-US" i="1" dirty="0"/>
              <a:t>deviations </a:t>
            </a:r>
            <a:r>
              <a:rPr lang="en-US" i="1" dirty="0" smtClean="0"/>
              <a:t>      </a:t>
            </a:r>
            <a:r>
              <a:rPr lang="en-US" dirty="0" smtClean="0"/>
              <a:t>(divide the weight by the target value of the goal)</a:t>
            </a:r>
          </a:p>
          <a:p>
            <a:endParaRPr lang="en-US" sz="900" dirty="0" smtClean="0"/>
          </a:p>
          <a:p>
            <a:pPr marL="0" indent="0">
              <a:buNone/>
            </a:pPr>
            <a:r>
              <a:rPr lang="en-US" sz="2400" b="1" i="1" dirty="0" smtClean="0"/>
              <a:t>       </a:t>
            </a:r>
            <a:r>
              <a:rPr lang="en-US" sz="2400" b="1" dirty="0" smtClean="0"/>
              <a:t>Min </a:t>
            </a:r>
            <a:r>
              <a:rPr lang="en-US" sz="2400" b="1" i="1" dirty="0" smtClean="0"/>
              <a:t> </a:t>
            </a:r>
            <a:r>
              <a:rPr lang="en-US" sz="2400" b="1" i="1" dirty="0"/>
              <a:t>Z =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smtClean="0"/>
              <a:t>+</a:t>
            </a:r>
            <a:r>
              <a:rPr lang="pt-PT" sz="2400" dirty="0" smtClean="0"/>
              <a:t>)/ g</a:t>
            </a:r>
            <a:r>
              <a:rPr lang="pt-PT" sz="2400" baseline="-25000" dirty="0" smtClean="0"/>
              <a:t>1</a:t>
            </a:r>
            <a:r>
              <a:rPr lang="pt-PT" sz="2400" dirty="0" smtClean="0"/>
              <a:t> </a:t>
            </a:r>
            <a:r>
              <a:rPr lang="pt-PT" sz="2400" dirty="0"/>
              <a:t>+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a:t>-</a:t>
            </a:r>
            <a:r>
              <a:rPr lang="en-US" sz="2400" dirty="0" smtClean="0"/>
              <a:t>)/</a:t>
            </a:r>
            <a:r>
              <a:rPr lang="pt-PT" sz="2400" dirty="0"/>
              <a:t> g</a:t>
            </a:r>
            <a:r>
              <a:rPr lang="pt-PT" sz="2400" baseline="-25000" dirty="0" smtClean="0"/>
              <a:t>1</a:t>
            </a:r>
            <a:r>
              <a:rPr lang="pt-PT" sz="2400" dirty="0" smtClean="0"/>
              <a:t> </a:t>
            </a:r>
            <a:r>
              <a:rPr lang="en-US" sz="2400" dirty="0" smtClean="0"/>
              <a:t> </a:t>
            </a:r>
            <a:r>
              <a:rPr lang="en-US" sz="2400" dirty="0"/>
              <a:t>+ (</a:t>
            </a:r>
            <a:r>
              <a:rPr lang="en-US" sz="2400" i="1" dirty="0"/>
              <a:t>w</a:t>
            </a:r>
            <a:r>
              <a:rPr lang="en-US" sz="2400" i="1" baseline="-25000" dirty="0"/>
              <a:t>2</a:t>
            </a:r>
            <a:r>
              <a:rPr lang="en-US" sz="2400" i="1" baseline="30000" dirty="0"/>
              <a:t>+</a:t>
            </a:r>
            <a:r>
              <a:rPr lang="en-US" sz="2400" dirty="0"/>
              <a:t> </a:t>
            </a:r>
            <a:r>
              <a:rPr lang="en-US" sz="2400" i="1" dirty="0"/>
              <a:t>y</a:t>
            </a:r>
            <a:r>
              <a:rPr lang="en-US" sz="2400" baseline="-25000" dirty="0"/>
              <a:t>2</a:t>
            </a:r>
            <a:r>
              <a:rPr lang="en-US" sz="2400" baseline="30000" dirty="0" smtClean="0"/>
              <a:t>+</a:t>
            </a:r>
            <a:r>
              <a:rPr lang="en-US" sz="2400" dirty="0" smtClean="0"/>
              <a:t>)/</a:t>
            </a:r>
            <a:r>
              <a:rPr lang="pt-PT" sz="2400" dirty="0"/>
              <a:t> g</a:t>
            </a:r>
            <a:r>
              <a:rPr lang="pt-PT" sz="2400" baseline="-25000" dirty="0" smtClean="0"/>
              <a:t>2</a:t>
            </a:r>
            <a:r>
              <a:rPr lang="en-US" sz="2400" dirty="0" smtClean="0"/>
              <a:t> </a:t>
            </a:r>
            <a:r>
              <a:rPr lang="en-US" sz="2400" dirty="0"/>
              <a:t>+ (</a:t>
            </a:r>
            <a:r>
              <a:rPr lang="en-US" sz="2400" i="1" dirty="0"/>
              <a:t>w</a:t>
            </a:r>
            <a:r>
              <a:rPr lang="en-US" sz="2400" i="1" baseline="-25000" dirty="0"/>
              <a:t>2</a:t>
            </a:r>
            <a:r>
              <a:rPr lang="en-US" sz="2400" i="1" baseline="30000" dirty="0"/>
              <a:t>- </a:t>
            </a:r>
            <a:r>
              <a:rPr lang="pt-PT" sz="2400" i="1" dirty="0"/>
              <a:t>y</a:t>
            </a:r>
            <a:r>
              <a:rPr lang="pt-PT" sz="2400" baseline="-25000" dirty="0"/>
              <a:t>2</a:t>
            </a:r>
            <a:r>
              <a:rPr lang="pt-PT" sz="2400" baseline="30000" dirty="0"/>
              <a:t>- </a:t>
            </a:r>
            <a:r>
              <a:rPr lang="pt-PT" sz="2400" dirty="0" smtClean="0"/>
              <a:t>)/</a:t>
            </a:r>
            <a:r>
              <a:rPr lang="pt-PT" sz="2400" dirty="0"/>
              <a:t> g</a:t>
            </a:r>
            <a:r>
              <a:rPr lang="pt-PT" sz="2400" baseline="-25000" dirty="0" smtClean="0"/>
              <a:t>2</a:t>
            </a:r>
            <a:r>
              <a:rPr lang="pt-PT" sz="2400" dirty="0" smtClean="0"/>
              <a:t>  </a:t>
            </a:r>
            <a:r>
              <a:rPr lang="pt-PT" sz="2400" i="1" dirty="0"/>
              <a:t>+ (</a:t>
            </a:r>
            <a:r>
              <a:rPr lang="en-US" sz="2400" i="1" dirty="0"/>
              <a:t>w</a:t>
            </a:r>
            <a:r>
              <a:rPr lang="en-US" sz="2400" i="1" baseline="-25000" dirty="0"/>
              <a:t>3</a:t>
            </a:r>
            <a:r>
              <a:rPr lang="en-US" sz="2400" i="1" baseline="30000" dirty="0"/>
              <a:t>+</a:t>
            </a:r>
            <a:r>
              <a:rPr lang="en-US" sz="2400" dirty="0"/>
              <a:t> </a:t>
            </a:r>
            <a:r>
              <a:rPr lang="pt-PT" sz="2400" i="1" dirty="0"/>
              <a:t>y</a:t>
            </a:r>
            <a:r>
              <a:rPr lang="pt-PT" sz="2400" baseline="-25000" dirty="0"/>
              <a:t>3</a:t>
            </a:r>
            <a:r>
              <a:rPr lang="pt-PT" sz="2400" baseline="30000" dirty="0" smtClean="0"/>
              <a:t>+</a:t>
            </a:r>
            <a:r>
              <a:rPr lang="pt-PT" sz="2400" dirty="0" smtClean="0"/>
              <a:t>)/ </a:t>
            </a:r>
            <a:r>
              <a:rPr lang="pt-PT" sz="2400" dirty="0"/>
              <a:t>g</a:t>
            </a:r>
            <a:r>
              <a:rPr lang="pt-PT" sz="2400" baseline="-25000" dirty="0" smtClean="0"/>
              <a:t>3</a:t>
            </a:r>
            <a:r>
              <a:rPr lang="pt-PT" sz="2400" dirty="0" smtClean="0"/>
              <a:t> + </a:t>
            </a:r>
            <a:r>
              <a:rPr lang="pt-PT" sz="2400" dirty="0"/>
              <a:t>(</a:t>
            </a:r>
            <a:r>
              <a:rPr lang="en-US" sz="2400" i="1" dirty="0"/>
              <a:t>w</a:t>
            </a:r>
            <a:r>
              <a:rPr lang="en-US" sz="2400" i="1" baseline="-25000" dirty="0"/>
              <a:t>3</a:t>
            </a:r>
            <a:r>
              <a:rPr lang="en-US" sz="2400" i="1" baseline="30000" dirty="0"/>
              <a:t>- </a:t>
            </a:r>
            <a:r>
              <a:rPr lang="pt-PT" sz="2400" i="1" dirty="0"/>
              <a:t>y</a:t>
            </a:r>
            <a:r>
              <a:rPr lang="pt-PT" sz="2400" baseline="-25000" dirty="0"/>
              <a:t>3</a:t>
            </a:r>
            <a:r>
              <a:rPr lang="pt-PT" sz="2400" baseline="30000" dirty="0"/>
              <a:t>-</a:t>
            </a:r>
            <a:r>
              <a:rPr lang="en-US" sz="2400" dirty="0" smtClean="0"/>
              <a:t>)/</a:t>
            </a:r>
            <a:r>
              <a:rPr lang="pt-PT" sz="2400" dirty="0" smtClean="0"/>
              <a:t> </a:t>
            </a:r>
            <a:r>
              <a:rPr lang="pt-PT" sz="2400" dirty="0"/>
              <a:t>g</a:t>
            </a:r>
            <a:r>
              <a:rPr lang="pt-PT" sz="2400" baseline="-25000" dirty="0" smtClean="0"/>
              <a:t>3</a:t>
            </a:r>
            <a:r>
              <a:rPr lang="pt-PT" sz="2400" dirty="0" smtClean="0"/>
              <a:t> </a:t>
            </a:r>
            <a:endParaRPr lang="en-US" sz="2400" dirty="0"/>
          </a:p>
          <a:p>
            <a:pPr marL="0" indent="0">
              <a:buNone/>
            </a:pPr>
            <a:endParaRPr lang="en-US" sz="900" dirty="0"/>
          </a:p>
          <a:p>
            <a:pPr marL="0" indent="0">
              <a:buNone/>
            </a:pPr>
            <a:r>
              <a:rPr lang="en-US" dirty="0" smtClean="0"/>
              <a:t>express </a:t>
            </a:r>
            <a:r>
              <a:rPr lang="en-US" dirty="0"/>
              <a:t>the relative importance of each </a:t>
            </a:r>
            <a:r>
              <a:rPr lang="en-US" dirty="0" smtClean="0"/>
              <a:t>goal – if all goals have the same importance </a:t>
            </a:r>
            <a:r>
              <a:rPr lang="en-US" dirty="0" err="1" smtClean="0"/>
              <a:t>w</a:t>
            </a:r>
            <a:r>
              <a:rPr lang="en-US" baseline="-25000" dirty="0" err="1" smtClean="0"/>
              <a:t>i</a:t>
            </a:r>
            <a:r>
              <a:rPr lang="en-US" dirty="0" smtClean="0"/>
              <a:t> = 1/</a:t>
            </a:r>
            <a:r>
              <a:rPr lang="en-US" dirty="0" err="1" smtClean="0"/>
              <a:t>g</a:t>
            </a:r>
            <a:r>
              <a:rPr lang="en-US" baseline="-25000" dirty="0" err="1" smtClean="0"/>
              <a:t>i</a:t>
            </a:r>
            <a:r>
              <a:rPr lang="en-US" dirty="0" smtClean="0"/>
              <a:t> </a:t>
            </a:r>
          </a:p>
          <a:p>
            <a:pPr marL="0" indent="0">
              <a:buNone/>
            </a:pPr>
            <a:endParaRPr lang="en-US" sz="900" dirty="0" smtClean="0"/>
          </a:p>
          <a:p>
            <a:pPr marL="0" indent="0">
              <a:buNone/>
            </a:pPr>
            <a:r>
              <a:rPr lang="en-US" dirty="0" smtClean="0"/>
              <a:t>The coefficients may be </a:t>
            </a:r>
            <a:r>
              <a:rPr lang="en-US" dirty="0"/>
              <a:t>very </a:t>
            </a:r>
            <a:r>
              <a:rPr lang="en-US" dirty="0" smtClean="0"/>
              <a:t>small which can lead </a:t>
            </a:r>
            <a:r>
              <a:rPr lang="en-US" dirty="0"/>
              <a:t>to round-off problems </a:t>
            </a:r>
            <a:r>
              <a:rPr lang="en-US" dirty="0" smtClean="0"/>
              <a:t>when solving the problem. To </a:t>
            </a:r>
            <a:r>
              <a:rPr lang="en-US" dirty="0"/>
              <a:t>avoid this, </a:t>
            </a:r>
            <a:r>
              <a:rPr lang="en-US" dirty="0" smtClean="0"/>
              <a:t>multiply </a:t>
            </a:r>
            <a:r>
              <a:rPr lang="en-US" dirty="0"/>
              <a:t>all </a:t>
            </a:r>
            <a:r>
              <a:rPr lang="en-US" dirty="0" smtClean="0"/>
              <a:t>coefficients </a:t>
            </a:r>
            <a:r>
              <a:rPr lang="en-US" dirty="0"/>
              <a:t>by </a:t>
            </a:r>
            <a:r>
              <a:rPr lang="en-US" dirty="0" smtClean="0"/>
              <a:t>a </a:t>
            </a:r>
            <a:r>
              <a:rPr lang="en-US" dirty="0"/>
              <a:t>large </a:t>
            </a:r>
            <a:r>
              <a:rPr lang="en-US" dirty="0" smtClean="0"/>
              <a:t>number.</a:t>
            </a:r>
          </a:p>
          <a:p>
            <a:endParaRPr lang="en-US" sz="2600" i="1" dirty="0"/>
          </a:p>
        </p:txBody>
      </p:sp>
    </p:spTree>
    <p:extLst>
      <p:ext uri="{BB962C8B-B14F-4D97-AF65-F5344CB8AC3E}">
        <p14:creationId xmlns:p14="http://schemas.microsoft.com/office/powerpoint/2010/main" val="30029243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22397469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Final remarks on GP:</a:t>
            </a:r>
          </a:p>
          <a:p>
            <a:endParaRPr lang="en-US" sz="900" dirty="0" smtClean="0"/>
          </a:p>
          <a:p>
            <a:r>
              <a:rPr lang="en-US" dirty="0" smtClean="0"/>
              <a:t>Different GP solutions should not be compared only on the basis of their objective function values (because from one iteration to the next weights are changed and these measure different things) -&gt; </a:t>
            </a:r>
            <a:r>
              <a:rPr lang="en-US" b="1" dirty="0" smtClean="0">
                <a:solidFill>
                  <a:srgbClr val="0070C0"/>
                </a:solidFill>
              </a:rPr>
              <a:t>look at solutions as a whole (not only to Z value)</a:t>
            </a:r>
          </a:p>
          <a:p>
            <a:endParaRPr lang="en-US" sz="900" dirty="0"/>
          </a:p>
          <a:p>
            <a:r>
              <a:rPr lang="en-US" dirty="0" smtClean="0"/>
              <a:t>Sometimes, one or more goals might be considered infinitely more important than other: in such case assign arbitrarily large weights to the deviations from these goals to ensure undesirable deviations from them never occur (</a:t>
            </a:r>
            <a:r>
              <a:rPr lang="en-US" b="1" dirty="0" smtClean="0"/>
              <a:t>Preemptive GP</a:t>
            </a:r>
            <a:r>
              <a:rPr lang="en-US" dirty="0" smtClean="0"/>
              <a:t>) </a:t>
            </a:r>
            <a:r>
              <a:rPr lang="en-US" i="1" dirty="0" smtClean="0">
                <a:solidFill>
                  <a:schemeClr val="accent6"/>
                </a:solidFill>
              </a:rPr>
              <a:t>Note that if these goals can be achieved the use of these large weights transforms them into hard constraints never to be violated</a:t>
            </a:r>
            <a:endParaRPr lang="en-US" dirty="0" smtClean="0">
              <a:solidFill>
                <a:schemeClr val="accent6"/>
              </a:solidFill>
            </a:endParaRPr>
          </a:p>
          <a:p>
            <a:endParaRPr lang="en-US" dirty="0" smtClean="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11808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Summary of the steps involved in </a:t>
            </a:r>
            <a:r>
              <a:rPr lang="en-US" b="1" dirty="0"/>
              <a:t>goal </a:t>
            </a:r>
            <a:r>
              <a:rPr lang="en-US" b="1" dirty="0" smtClean="0"/>
              <a:t>programming</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smtClean="0"/>
              <a:t>Define the hard constraints (if any)</a:t>
            </a:r>
          </a:p>
          <a:p>
            <a:pPr marL="971550" lvl="1" indent="-514350">
              <a:buFont typeface="+mj-lt"/>
              <a:buAutoNum type="arabicParenR"/>
            </a:pPr>
            <a:r>
              <a:rPr lang="en-US" dirty="0" smtClean="0"/>
              <a:t>Define the goals of the problem and their target values</a:t>
            </a:r>
          </a:p>
          <a:p>
            <a:pPr marL="971550" lvl="1" indent="-514350">
              <a:buFont typeface="+mj-lt"/>
              <a:buAutoNum type="arabicParenR"/>
            </a:pPr>
            <a:r>
              <a:rPr lang="en-US" dirty="0" smtClean="0"/>
              <a:t>Define the goals and corresponding target values as soft constraints</a:t>
            </a:r>
          </a:p>
          <a:p>
            <a:pPr marL="971550" lvl="1" indent="-514350">
              <a:buFont typeface="+mj-lt"/>
              <a:buAutoNum type="arabicParenR"/>
            </a:pPr>
            <a:r>
              <a:rPr lang="en-US" dirty="0" smtClean="0"/>
              <a:t>Include deviational variables in the soft constraints </a:t>
            </a:r>
          </a:p>
          <a:p>
            <a:pPr marL="971550" lvl="1" indent="-514350">
              <a:buFont typeface="+mj-lt"/>
              <a:buAutoNum type="arabicParenR"/>
            </a:pPr>
            <a:r>
              <a:rPr lang="en-US" dirty="0" smtClean="0"/>
              <a:t>Determine which deviational variables represent undesirable deviations from the target</a:t>
            </a:r>
            <a:endParaRPr lang="en-US" sz="800" dirty="0" smtClean="0"/>
          </a:p>
          <a:p>
            <a:pPr marL="971550" lvl="1" indent="-514350">
              <a:buFont typeface="+mj-lt"/>
              <a:buAutoNum type="arabicParenR"/>
            </a:pPr>
            <a:r>
              <a:rPr lang="en-US" dirty="0"/>
              <a:t>F</a:t>
            </a:r>
            <a:r>
              <a:rPr lang="en-US" dirty="0" smtClean="0"/>
              <a:t>ormulate </a:t>
            </a:r>
            <a:r>
              <a:rPr lang="en-US" dirty="0"/>
              <a:t>an objective function </a:t>
            </a:r>
            <a:r>
              <a:rPr lang="en-US" dirty="0" smtClean="0"/>
              <a:t>that Min the weighted sum of undesirable deviations (or the % weighted sum </a:t>
            </a:r>
            <a:r>
              <a:rPr lang="en-US" dirty="0"/>
              <a:t>of </a:t>
            </a:r>
            <a:r>
              <a:rPr lang="en-US" dirty="0" smtClean="0"/>
              <a:t>undesirable </a:t>
            </a:r>
            <a:r>
              <a:rPr lang="en-US" dirty="0"/>
              <a:t>deviations)</a:t>
            </a:r>
            <a:endParaRPr lang="en-US" dirty="0" smtClean="0"/>
          </a:p>
          <a:p>
            <a:pPr marL="971550" lvl="1" indent="-514350">
              <a:buFont typeface="+mj-lt"/>
              <a:buAutoNum type="arabicParenR"/>
            </a:pPr>
            <a:r>
              <a:rPr lang="en-US" dirty="0" smtClean="0"/>
              <a:t>Identify appropriate weights for the objective function</a:t>
            </a:r>
          </a:p>
          <a:p>
            <a:pPr marL="971550" lvl="1" indent="-514350">
              <a:buFont typeface="+mj-lt"/>
              <a:buAutoNum type="arabicParenR"/>
            </a:pPr>
            <a:r>
              <a:rPr lang="en-US" dirty="0" smtClean="0"/>
              <a:t>Solve the problem, analyze the result and if the solution is unacceptable, go back to step 8</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5716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a:t>
            </a:r>
            <a:r>
              <a:rPr lang="en-US" sz="2200" i="1" baseline="-25000" dirty="0" smtClean="0">
                <a:solidFill>
                  <a:schemeClr val="accent4">
                    <a:lumMod val="75000"/>
                  </a:schemeClr>
                </a:solidFill>
              </a:rPr>
              <a:t>1</a:t>
            </a:r>
            <a:r>
              <a:rPr lang="en-US" sz="2200" i="1" dirty="0" smtClean="0">
                <a:solidFill>
                  <a:schemeClr val="accent4">
                    <a:lumMod val="75000"/>
                  </a:schemeClr>
                </a:solidFill>
              </a:rPr>
              <a:t>?</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Higher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smaller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1</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020036" y="3544103"/>
            <a:ext cx="486562" cy="2812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47213" y="3456048"/>
            <a:ext cx="1450072" cy="369332"/>
          </a:xfrm>
          <a:prstGeom prst="rect">
            <a:avLst/>
          </a:prstGeom>
          <a:noFill/>
        </p:spPr>
        <p:txBody>
          <a:bodyPr wrap="square" rtlCol="0">
            <a:spAutoFit/>
          </a:bodyPr>
          <a:lstStyle/>
          <a:p>
            <a:r>
              <a:rPr lang="en-US" dirty="0" smtClean="0">
                <a:solidFill>
                  <a:schemeClr val="accent2"/>
                </a:solidFill>
              </a:rPr>
              <a:t>Z</a:t>
            </a:r>
            <a:r>
              <a:rPr lang="en-US" baseline="-25000" dirty="0" smtClean="0">
                <a:solidFill>
                  <a:schemeClr val="accent2"/>
                </a:solidFill>
              </a:rPr>
              <a:t>1 </a:t>
            </a:r>
            <a:r>
              <a:rPr lang="en-US" dirty="0" smtClean="0">
                <a:solidFill>
                  <a:schemeClr val="accent2"/>
                </a:solidFill>
              </a:rPr>
              <a:t>minimum</a:t>
            </a:r>
            <a:endParaRPr lang="en-US" dirty="0">
              <a:solidFill>
                <a:schemeClr val="accent2"/>
              </a:solidFill>
            </a:endParaRPr>
          </a:p>
        </p:txBody>
      </p:sp>
      <p:pic>
        <p:nvPicPr>
          <p:cNvPr id="15" name="Picture 14"/>
          <p:cNvPicPr>
            <a:picLocks noChangeAspect="1"/>
          </p:cNvPicPr>
          <p:nvPr/>
        </p:nvPicPr>
        <p:blipFill>
          <a:blip r:embed="rId3"/>
          <a:stretch>
            <a:fillRect/>
          </a:stretch>
        </p:blipFill>
        <p:spPr>
          <a:xfrm>
            <a:off x="6106472" y="980224"/>
            <a:ext cx="5942271" cy="4817856"/>
          </a:xfrm>
          <a:prstGeom prst="rect">
            <a:avLst/>
          </a:prstGeom>
        </p:spPr>
      </p:pic>
      <p:cxnSp>
        <p:nvCxnSpPr>
          <p:cNvPr id="5" name="Straight Arrow Connector 4"/>
          <p:cNvCxnSpPr/>
          <p:nvPr/>
        </p:nvCxnSpPr>
        <p:spPr>
          <a:xfrm>
            <a:off x="9227891" y="3825380"/>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7979331" y="2786005"/>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8" name="Rounded Rectangle 1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971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be continued…</a:t>
            </a:r>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955153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a:t>
            </a:r>
            <a:r>
              <a:rPr lang="en-US" sz="2200" i="1" baseline="-25000" dirty="0" smtClean="0">
                <a:solidFill>
                  <a:schemeClr val="accent4">
                    <a:lumMod val="75000"/>
                  </a:schemeClr>
                </a:solidFill>
              </a:rPr>
              <a:t>1</a:t>
            </a:r>
            <a:r>
              <a:rPr lang="en-US" sz="2200" i="1" dirty="0" smtClean="0">
                <a:solidFill>
                  <a:schemeClr val="accent4">
                    <a:lumMod val="75000"/>
                  </a:schemeClr>
                </a:solidFill>
              </a:rPr>
              <a:t>?</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Higher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smaller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1</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020036" y="4307502"/>
            <a:ext cx="486562" cy="2812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57685" y="4263474"/>
            <a:ext cx="1450072" cy="369332"/>
          </a:xfrm>
          <a:prstGeom prst="rect">
            <a:avLst/>
          </a:prstGeom>
          <a:noFill/>
        </p:spPr>
        <p:txBody>
          <a:bodyPr wrap="square" rtlCol="0">
            <a:spAutoFit/>
          </a:bodyPr>
          <a:lstStyle/>
          <a:p>
            <a:r>
              <a:rPr lang="en-US" dirty="0" smtClean="0">
                <a:solidFill>
                  <a:schemeClr val="accent2"/>
                </a:solidFill>
              </a:rPr>
              <a:t>Z</a:t>
            </a:r>
            <a:r>
              <a:rPr lang="en-US" baseline="-25000" dirty="0" smtClean="0">
                <a:solidFill>
                  <a:schemeClr val="accent2"/>
                </a:solidFill>
              </a:rPr>
              <a:t>1 </a:t>
            </a:r>
            <a:r>
              <a:rPr lang="en-US" dirty="0" smtClean="0">
                <a:solidFill>
                  <a:schemeClr val="accent2"/>
                </a:solidFill>
              </a:rPr>
              <a:t>maximum</a:t>
            </a:r>
            <a:endParaRPr lang="en-US" dirty="0">
              <a:solidFill>
                <a:schemeClr val="accent2"/>
              </a:solidFill>
            </a:endParaRPr>
          </a:p>
        </p:txBody>
      </p:sp>
      <p:pic>
        <p:nvPicPr>
          <p:cNvPr id="15" name="Picture 14"/>
          <p:cNvPicPr>
            <a:picLocks noChangeAspect="1"/>
          </p:cNvPicPr>
          <p:nvPr/>
        </p:nvPicPr>
        <p:blipFill>
          <a:blip r:embed="rId3"/>
          <a:stretch>
            <a:fillRect/>
          </a:stretch>
        </p:blipFill>
        <p:spPr>
          <a:xfrm>
            <a:off x="6106472" y="980224"/>
            <a:ext cx="5942271" cy="4817856"/>
          </a:xfrm>
          <a:prstGeom prst="rect">
            <a:avLst/>
          </a:prstGeom>
        </p:spPr>
      </p:pic>
      <p:cxnSp>
        <p:nvCxnSpPr>
          <p:cNvPr id="5" name="Straight Arrow Connector 4"/>
          <p:cNvCxnSpPr/>
          <p:nvPr/>
        </p:nvCxnSpPr>
        <p:spPr>
          <a:xfrm>
            <a:off x="9227891" y="3825380"/>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7979331" y="2786005"/>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6106472" y="980224"/>
            <a:ext cx="5942271" cy="4823902"/>
          </a:xfrm>
          <a:prstGeom prst="rect">
            <a:avLst/>
          </a:prstGeom>
        </p:spPr>
      </p:pic>
      <p:sp>
        <p:nvSpPr>
          <p:cNvPr id="13" name="Oval 12"/>
          <p:cNvSpPr/>
          <p:nvPr/>
        </p:nvSpPr>
        <p:spPr>
          <a:xfrm>
            <a:off x="11211207" y="3389152"/>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6433449"/>
            <a:ext cx="5922628" cy="353943"/>
          </a:xfrm>
          <a:prstGeom prst="rect">
            <a:avLst/>
          </a:prstGeom>
          <a:noFill/>
        </p:spPr>
        <p:txBody>
          <a:bodyPr wrap="square" rtlCol="0">
            <a:spAutoFit/>
          </a:bodyPr>
          <a:lstStyle/>
          <a:p>
            <a:pPr algn="ctr"/>
            <a:r>
              <a:rPr lang="en-US" sz="1700" b="1" i="1" dirty="0" smtClean="0">
                <a:solidFill>
                  <a:schemeClr val="accent4">
                    <a:lumMod val="75000"/>
                  </a:schemeClr>
                </a:solidFill>
              </a:rPr>
              <a:t>F = ( 4, 0)</a:t>
            </a:r>
            <a:endParaRPr lang="en-US" sz="1700" b="1" i="1" dirty="0">
              <a:solidFill>
                <a:schemeClr val="accent4">
                  <a:lumMod val="75000"/>
                </a:schemeClr>
              </a:solidFill>
            </a:endParaRPr>
          </a:p>
        </p:txBody>
      </p:sp>
      <p:sp>
        <p:nvSpPr>
          <p:cNvPr id="12" name="TextBox 11"/>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7"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11035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18141</TotalTime>
  <Words>6485</Words>
  <Application>Microsoft Office PowerPoint</Application>
  <PresentationFormat>Widescreen</PresentationFormat>
  <Paragraphs>981</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Berkeley-Medium</vt:lpstr>
      <vt:lpstr>Calibri</vt:lpstr>
      <vt:lpstr>Calibri Light</vt:lpstr>
      <vt:lpstr>Wingdings</vt:lpstr>
      <vt:lpstr>Office Theme</vt:lpstr>
      <vt:lpstr>Multiple Objective Linear Programming Decision Analysis and Optimization</vt:lpstr>
      <vt:lpstr>Content</vt:lpstr>
      <vt:lpstr>PowerPoint Presentation</vt:lpstr>
      <vt:lpstr>Multi-objective Linear problems </vt:lpstr>
      <vt:lpstr>Multi-objective Linear problems </vt:lpstr>
      <vt:lpstr>MOLP – a few notes</vt:lpstr>
      <vt:lpstr>MOLP – a few notes</vt:lpstr>
      <vt:lpstr>MOLP – a few notes</vt:lpstr>
      <vt:lpstr>MOLP – a few notes</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Multiple Objective Decision Analysis</vt:lpstr>
      <vt:lpstr>Multiple Objective Decision Analysis</vt:lpstr>
      <vt:lpstr>Multiple Objective Decision Analysis</vt:lpstr>
      <vt:lpstr>PowerPoint Presentation</vt:lpstr>
      <vt:lpstr>PowerPoint Presentation</vt:lpstr>
      <vt:lpstr>Multi-objective linear problems </vt:lpstr>
      <vt:lpstr>Multi-objective linear problems </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MOLP - Goal Programming</vt:lpstr>
      <vt:lpstr>MOLP - Goal Programming</vt:lpstr>
      <vt:lpstr>MOLP - Goal Programming</vt:lpstr>
      <vt:lpstr>MOLP - Goal Programming</vt:lpstr>
      <vt:lpstr>MOLP - Goal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Barreiro</dc:creator>
  <cp:lastModifiedBy> </cp:lastModifiedBy>
  <cp:revision>616</cp:revision>
  <cp:lastPrinted>2020-03-06T14:10:09Z</cp:lastPrinted>
  <dcterms:created xsi:type="dcterms:W3CDTF">2020-02-13T15:04:48Z</dcterms:created>
  <dcterms:modified xsi:type="dcterms:W3CDTF">2025-05-07T20:52:54Z</dcterms:modified>
</cp:coreProperties>
</file>