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416" r:id="rId2"/>
    <p:sldId id="884" r:id="rId3"/>
    <p:sldId id="866" r:id="rId4"/>
    <p:sldId id="885" r:id="rId5"/>
    <p:sldId id="889" r:id="rId6"/>
    <p:sldId id="886" r:id="rId7"/>
    <p:sldId id="893" r:id="rId8"/>
    <p:sldId id="888" r:id="rId9"/>
    <p:sldId id="890" r:id="rId10"/>
    <p:sldId id="891" r:id="rId11"/>
    <p:sldId id="892" r:id="rId12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00"/>
    <a:srgbClr val="009900"/>
    <a:srgbClr val="FF0000"/>
    <a:srgbClr val="7CB042"/>
    <a:srgbClr val="008000"/>
    <a:srgbClr val="0000FF"/>
    <a:srgbClr val="FF3300"/>
    <a:srgbClr val="00206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8" autoAdjust="0"/>
    <p:restoredTop sz="95373" autoAdjust="0"/>
  </p:normalViewPr>
  <p:slideViewPr>
    <p:cSldViewPr showGuides="1">
      <p:cViewPr>
        <p:scale>
          <a:sx n="73" d="100"/>
          <a:sy n="73" d="100"/>
        </p:scale>
        <p:origin x="1008" y="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Diameter distribution models for even-aged stands</a:t>
            </a:r>
            <a:endParaRPr lang="pt-PT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</a:t>
            </a:r>
            <a:r>
              <a:rPr lang="en-US" sz="2800" b="1" dirty="0" smtClean="0">
                <a:solidFill>
                  <a:srgbClr val="663300"/>
                </a:solidFill>
              </a:rPr>
              <a:t>Tomé, Susana Barreiro</a:t>
            </a:r>
            <a:endParaRPr lang="en-US" sz="28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interface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6801" y="1484784"/>
            <a:ext cx="5452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Thinnings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majority of the maritime pine stands in Portugal are even-aged and are </a:t>
            </a:r>
            <a:r>
              <a:rPr lang="en-US" dirty="0" smtClean="0"/>
              <a:t>managed according to a thinning </a:t>
            </a:r>
            <a:r>
              <a:rPr lang="en-US" dirty="0"/>
              <a:t>regime.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09267" y="314096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Density regulation is usually based on the Wilson </a:t>
            </a:r>
            <a:r>
              <a:rPr lang="en-US" dirty="0" smtClean="0">
                <a:latin typeface="+mj-lt"/>
              </a:rPr>
              <a:t>factor. A typical </a:t>
            </a:r>
            <a:r>
              <a:rPr lang="en-US" dirty="0">
                <a:latin typeface="+mj-lt"/>
              </a:rPr>
              <a:t>value of </a:t>
            </a:r>
            <a:r>
              <a:rPr lang="en-US" b="1" i="1" dirty="0" err="1">
                <a:latin typeface="+mj-lt"/>
              </a:rPr>
              <a:t>Fw</a:t>
            </a:r>
            <a:r>
              <a:rPr lang="en-US" b="1" i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= 0.23 </a:t>
            </a:r>
            <a:r>
              <a:rPr lang="en-US" dirty="0">
                <a:latin typeface="+mj-lt"/>
              </a:rPr>
              <a:t>has been assumed in the maritime pine stands of the </a:t>
            </a:r>
            <a:r>
              <a:rPr lang="en-US" dirty="0" err="1">
                <a:latin typeface="+mj-lt"/>
              </a:rPr>
              <a:t>Tâmega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Valley Region.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rotation age </a:t>
            </a:r>
            <a:r>
              <a:rPr lang="en-US" dirty="0">
                <a:latin typeface="+mj-lt"/>
              </a:rPr>
              <a:t>is defined by the age at which occurs the</a:t>
            </a:r>
          </a:p>
          <a:p>
            <a:r>
              <a:rPr lang="en-US" dirty="0">
                <a:latin typeface="+mj-lt"/>
              </a:rPr>
              <a:t>maximum annual increment of tree stem </a:t>
            </a:r>
            <a:r>
              <a:rPr lang="en-US" dirty="0" smtClean="0">
                <a:latin typeface="+mj-lt"/>
              </a:rPr>
              <a:t>volume. Depending </a:t>
            </a:r>
            <a:r>
              <a:rPr lang="en-US" dirty="0">
                <a:latin typeface="+mj-lt"/>
              </a:rPr>
              <a:t>on site quality, stands </a:t>
            </a:r>
            <a:r>
              <a:rPr lang="en-US" dirty="0" smtClean="0">
                <a:latin typeface="+mj-lt"/>
              </a:rPr>
              <a:t>attain their </a:t>
            </a:r>
            <a:r>
              <a:rPr lang="en-US" dirty="0">
                <a:latin typeface="+mj-lt"/>
              </a:rPr>
              <a:t>absolute </a:t>
            </a:r>
            <a:r>
              <a:rPr lang="en-US" dirty="0" err="1" smtClean="0">
                <a:latin typeface="+mj-lt"/>
              </a:rPr>
              <a:t>explorability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term for the volume variable when the stand reaches </a:t>
            </a:r>
            <a:r>
              <a:rPr lang="en-US" b="1" dirty="0">
                <a:latin typeface="+mj-lt"/>
              </a:rPr>
              <a:t>35 (</a:t>
            </a:r>
            <a:r>
              <a:rPr lang="en-US" b="1" dirty="0" smtClean="0">
                <a:latin typeface="+mj-lt"/>
              </a:rPr>
              <a:t>high quality</a:t>
            </a:r>
            <a:r>
              <a:rPr lang="en-US" b="1" dirty="0">
                <a:latin typeface="+mj-lt"/>
              </a:rPr>
              <a:t>) </a:t>
            </a:r>
            <a:r>
              <a:rPr lang="en-US" dirty="0">
                <a:latin typeface="+mj-lt"/>
              </a:rPr>
              <a:t>years to </a:t>
            </a:r>
            <a:r>
              <a:rPr lang="en-US" b="1" dirty="0">
                <a:latin typeface="+mj-lt"/>
              </a:rPr>
              <a:t>45 (low quality</a:t>
            </a:r>
            <a:r>
              <a:rPr lang="en-US" b="1" dirty="0" smtClean="0">
                <a:latin typeface="+mj-lt"/>
              </a:rPr>
              <a:t>).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In </a:t>
            </a:r>
            <a:r>
              <a:rPr lang="en-US" dirty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area studied </a:t>
            </a:r>
            <a:r>
              <a:rPr lang="en-US" dirty="0">
                <a:latin typeface="+mj-lt"/>
              </a:rPr>
              <a:t>it is usual to set the lowest limit of stand age to </a:t>
            </a:r>
            <a:r>
              <a:rPr lang="en-US" b="1" dirty="0">
                <a:latin typeface="+mj-lt"/>
              </a:rPr>
              <a:t>harvest to 40-45 years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23" y="1124744"/>
            <a:ext cx="5775782" cy="5544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23" y="2087438"/>
            <a:ext cx="2952328" cy="40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4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interface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1340768"/>
            <a:ext cx="3735857" cy="5130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057" y="1081767"/>
            <a:ext cx="54529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Thinnings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There are 4 options for thinning simulation: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Wilson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/>
                </a:solidFill>
              </a:rPr>
              <a:t>Number of trees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900"/>
                </a:solidFill>
              </a:rPr>
              <a:t>Stand density Index (SDI)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C9900"/>
                </a:solidFill>
              </a:rPr>
              <a:t>Thinning diagram </a:t>
            </a:r>
            <a:r>
              <a:rPr lang="en-US" dirty="0" smtClean="0"/>
              <a:t>(</a:t>
            </a:r>
            <a:r>
              <a:rPr lang="en-US" dirty="0"/>
              <a:t>Cut trees by action on an interactive diameter distribution </a:t>
            </a:r>
            <a:r>
              <a:rPr lang="en-US" dirty="0" smtClean="0"/>
              <a:t>histogram)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167058"/>
            <a:ext cx="2926334" cy="18060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3392" y="3788215"/>
            <a:ext cx="7200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In each of these cases, the selection of the trees to remove from </a:t>
            </a:r>
            <a:r>
              <a:rPr lang="en-US" sz="2000" dirty="0" smtClean="0">
                <a:latin typeface="+mj-lt"/>
              </a:rPr>
              <a:t>the stand </a:t>
            </a:r>
            <a:r>
              <a:rPr lang="en-US" sz="2000" dirty="0">
                <a:latin typeface="+mj-lt"/>
              </a:rPr>
              <a:t>is made according to the algorithm of </a:t>
            </a:r>
            <a:r>
              <a:rPr lang="en-US" sz="2000" dirty="0" smtClean="0">
                <a:latin typeface="+mj-lt"/>
              </a:rPr>
              <a:t>Alder, which assures a </a:t>
            </a:r>
            <a:r>
              <a:rPr lang="en-US" sz="2000" dirty="0">
                <a:latin typeface="+mj-lt"/>
              </a:rPr>
              <a:t>probability of a tree to survive to cut being proportional to the tree´s size. </a:t>
            </a:r>
            <a:endParaRPr lang="en-US" sz="2000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Alternatively, the </a:t>
            </a:r>
            <a:r>
              <a:rPr lang="en-US" sz="2000" dirty="0">
                <a:latin typeface="+mj-lt"/>
              </a:rPr>
              <a:t>user can perform a selective thinning using the </a:t>
            </a:r>
            <a:r>
              <a:rPr lang="en-US" sz="2000" dirty="0" err="1">
                <a:latin typeface="+mj-lt"/>
              </a:rPr>
              <a:t>Capsis</a:t>
            </a:r>
            <a:r>
              <a:rPr lang="en-US" sz="2000" dirty="0">
                <a:latin typeface="+mj-lt"/>
              </a:rPr>
              <a:t> interactive diagram. With </a:t>
            </a:r>
            <a:r>
              <a:rPr lang="en-US" sz="2000" dirty="0" smtClean="0">
                <a:latin typeface="+mj-lt"/>
              </a:rPr>
              <a:t>this option</a:t>
            </a:r>
            <a:r>
              <a:rPr lang="en-US" sz="2000" dirty="0">
                <a:latin typeface="+mj-lt"/>
              </a:rPr>
              <a:t>, the trees are cut by action on an interactive diameter distribution diagram.</a:t>
            </a:r>
          </a:p>
        </p:txBody>
      </p:sp>
    </p:spTree>
    <p:extLst>
      <p:ext uri="{BB962C8B-B14F-4D97-AF65-F5344CB8AC3E}">
        <p14:creationId xmlns:p14="http://schemas.microsoft.com/office/powerpoint/2010/main" val="180455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1371" y="980729"/>
            <a:ext cx="11328000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endParaRPr lang="en-US" sz="800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Diameter distribution models for even-aged stands</a:t>
            </a:r>
          </a:p>
          <a:p>
            <a:pPr>
              <a:spcBef>
                <a:spcPts val="200"/>
              </a:spcBef>
            </a:pPr>
            <a:endParaRPr lang="en-US" sz="900" dirty="0" smtClean="0"/>
          </a:p>
          <a:p>
            <a:pPr lvl="1">
              <a:spcBef>
                <a:spcPts val="200"/>
              </a:spcBef>
            </a:pPr>
            <a:r>
              <a:rPr lang="en-US" sz="2200" dirty="0" smtClean="0"/>
              <a:t>Typology of different models: whole-stand, diameter-distribution and individual tree models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Introduction to diameter distributions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Modelling diameter distributions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PDF functions (Weibull and Johnson’s SB)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The PBRAVO Model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4000" y="332656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en-US" dirty="0" smtClean="0"/>
              <a:t>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</a:t>
            </a:r>
            <a:r>
              <a:rPr lang="pt-PT" dirty="0" err="1" smtClean="0"/>
              <a:t>summary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1330" y="1340768"/>
            <a:ext cx="111893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Author</a:t>
            </a:r>
            <a:r>
              <a:rPr lang="en-US" sz="2400" dirty="0" smtClean="0"/>
              <a:t>: Teresa Fonseca, professor UTAD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Model type</a:t>
            </a:r>
            <a:r>
              <a:rPr lang="en-US" sz="2400" dirty="0" smtClean="0"/>
              <a:t>: empirical growth </a:t>
            </a:r>
            <a:r>
              <a:rPr lang="en-US" sz="2400" dirty="0"/>
              <a:t>and </a:t>
            </a:r>
            <a:r>
              <a:rPr lang="en-US" sz="2400" dirty="0" smtClean="0"/>
              <a:t>yield diameter distribution model</a:t>
            </a:r>
          </a:p>
          <a:p>
            <a:pPr marL="2871788" indent="-2871788">
              <a:spcBef>
                <a:spcPts val="600"/>
              </a:spcBef>
            </a:pPr>
            <a:r>
              <a:rPr lang="en-US" sz="2400" b="1" dirty="0" smtClean="0"/>
              <a:t>Data </a:t>
            </a:r>
            <a:r>
              <a:rPr lang="en-US" sz="2400" b="1" dirty="0"/>
              <a:t>for model development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Data_Pinaster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large database on maritime pine that gathers data from temporary and permanent plots collected in northern Portugal, more precisely in stands located in the </a:t>
            </a:r>
            <a:r>
              <a:rPr lang="en-US" sz="2400" dirty="0" err="1"/>
              <a:t>Tâmega</a:t>
            </a:r>
            <a:r>
              <a:rPr lang="en-US" sz="2400" dirty="0"/>
              <a:t> Valley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Modules</a:t>
            </a:r>
            <a:r>
              <a:rPr lang="en-US" sz="2400" dirty="0" smtClean="0"/>
              <a:t>: growth, diameter distribution, wind risk</a:t>
            </a:r>
            <a:r>
              <a:rPr lang="en-US" sz="2400" dirty="0"/>
              <a:t> </a:t>
            </a:r>
            <a:r>
              <a:rPr lang="en-US" sz="2400" dirty="0" smtClean="0"/>
              <a:t>and management (thinning and final harvest)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Maximum rotation</a:t>
            </a:r>
            <a:r>
              <a:rPr lang="en-US" sz="2400" dirty="0" smtClean="0"/>
              <a:t>: 65 years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Time-step</a:t>
            </a:r>
            <a:r>
              <a:rPr lang="en-US" sz="2400" dirty="0" smtClean="0"/>
              <a:t>: 5 years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Simulator</a:t>
            </a:r>
            <a:r>
              <a:rPr lang="en-US" sz="2400" dirty="0" smtClean="0"/>
              <a:t>: model “available” in CAPSIS platform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8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</a:t>
            </a:r>
            <a:r>
              <a:rPr lang="pt-PT" dirty="0" err="1" smtClean="0"/>
              <a:t>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97829" y="1620801"/>
            <a:ext cx="1872208" cy="1224136"/>
            <a:chOff x="2639616" y="1556792"/>
            <a:chExt cx="1872208" cy="1224136"/>
          </a:xfrm>
        </p:grpSpPr>
        <p:sp>
          <p:nvSpPr>
            <p:cNvPr id="3" name="Rectangle 2"/>
            <p:cNvSpPr/>
            <p:nvPr/>
          </p:nvSpPr>
          <p:spPr>
            <a:xfrm>
              <a:off x="2639616" y="1556792"/>
              <a:ext cx="1872208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5640" y="1628800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Calculus module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7829" y="3276985"/>
            <a:ext cx="1872208" cy="1224136"/>
            <a:chOff x="2639616" y="1556792"/>
            <a:chExt cx="1872208" cy="1224136"/>
          </a:xfrm>
        </p:grpSpPr>
        <p:sp>
          <p:nvSpPr>
            <p:cNvPr id="7" name="Rectangle 6"/>
            <p:cNvSpPr/>
            <p:nvPr/>
          </p:nvSpPr>
          <p:spPr>
            <a:xfrm>
              <a:off x="2639616" y="1556792"/>
              <a:ext cx="1872208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5640" y="1628800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Diameter distribution model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6101" y="4581128"/>
            <a:ext cx="1872208" cy="1224136"/>
            <a:chOff x="2639616" y="1556792"/>
            <a:chExt cx="1872208" cy="1224136"/>
          </a:xfrm>
        </p:grpSpPr>
        <p:sp>
          <p:nvSpPr>
            <p:cNvPr id="10" name="Rectangle 9"/>
            <p:cNvSpPr/>
            <p:nvPr/>
          </p:nvSpPr>
          <p:spPr>
            <a:xfrm>
              <a:off x="2639616" y="1556792"/>
              <a:ext cx="1872208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5640" y="1628800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Thinning module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38389" y="2420888"/>
            <a:ext cx="1872208" cy="1224136"/>
            <a:chOff x="2639616" y="1556792"/>
            <a:chExt cx="1872208" cy="1224136"/>
          </a:xfrm>
        </p:grpSpPr>
        <p:sp>
          <p:nvSpPr>
            <p:cNvPr id="13" name="Rectangle 12"/>
            <p:cNvSpPr/>
            <p:nvPr/>
          </p:nvSpPr>
          <p:spPr>
            <a:xfrm>
              <a:off x="2639616" y="1556792"/>
              <a:ext cx="1872208" cy="1224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5640" y="1628800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Growth module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52385" y="2456319"/>
            <a:ext cx="1464811" cy="1212627"/>
            <a:chOff x="5423277" y="2225420"/>
            <a:chExt cx="1464811" cy="1337256"/>
          </a:xfrm>
        </p:grpSpPr>
        <p:sp>
          <p:nvSpPr>
            <p:cNvPr id="15" name="Flowchart: Decision 14"/>
            <p:cNvSpPr/>
            <p:nvPr/>
          </p:nvSpPr>
          <p:spPr>
            <a:xfrm>
              <a:off x="5423277" y="2225420"/>
              <a:ext cx="1464811" cy="1337256"/>
            </a:xfrm>
            <a:prstGeom prst="flowChartDecisi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53657" y="2691761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Thin?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7368" y="2456320"/>
            <a:ext cx="1008112" cy="1229888"/>
            <a:chOff x="887746" y="2821578"/>
            <a:chExt cx="1008112" cy="1229888"/>
          </a:xfrm>
        </p:grpSpPr>
        <p:sp>
          <p:nvSpPr>
            <p:cNvPr id="17" name="Can 16"/>
            <p:cNvSpPr/>
            <p:nvPr/>
          </p:nvSpPr>
          <p:spPr>
            <a:xfrm>
              <a:off x="887746" y="2821578"/>
              <a:ext cx="1008112" cy="122988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5842" y="3207640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Stand</a:t>
              </a:r>
            </a:p>
            <a:p>
              <a:pPr algn="ctr"/>
              <a:r>
                <a:rPr lang="en-US" dirty="0"/>
                <a:t>t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>
            <a:stCxn id="17" idx="4"/>
            <a:endCxn id="15" idx="1"/>
          </p:cNvCxnSpPr>
          <p:nvPr/>
        </p:nvCxnSpPr>
        <p:spPr>
          <a:xfrm flipV="1">
            <a:off x="1415480" y="3062633"/>
            <a:ext cx="3436905" cy="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3" idx="3"/>
            <a:endCxn id="7" idx="3"/>
          </p:cNvCxnSpPr>
          <p:nvPr/>
        </p:nvCxnSpPr>
        <p:spPr>
          <a:xfrm>
            <a:off x="4070037" y="2232869"/>
            <a:ext cx="12700" cy="165618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1"/>
            <a:endCxn id="7" idx="1"/>
          </p:cNvCxnSpPr>
          <p:nvPr/>
        </p:nvCxnSpPr>
        <p:spPr>
          <a:xfrm rot="10800000" flipV="1">
            <a:off x="2197829" y="2232869"/>
            <a:ext cx="12700" cy="1656184"/>
          </a:xfrm>
          <a:prstGeom prst="bentConnector3">
            <a:avLst>
              <a:gd name="adj1" fmla="val 180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3"/>
            <a:endCxn id="13" idx="1"/>
          </p:cNvCxnSpPr>
          <p:nvPr/>
        </p:nvCxnSpPr>
        <p:spPr>
          <a:xfrm flipV="1">
            <a:off x="6317196" y="3032956"/>
            <a:ext cx="921193" cy="29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</p:cNvCxnSpPr>
          <p:nvPr/>
        </p:nvCxnSpPr>
        <p:spPr>
          <a:xfrm>
            <a:off x="5584791" y="3668946"/>
            <a:ext cx="0" cy="91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73624" y="3890665"/>
            <a:ext cx="6331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97012" y="2837257"/>
            <a:ext cx="489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36" name="Elbow Connector 35"/>
          <p:cNvCxnSpPr>
            <a:stCxn id="13" idx="2"/>
            <a:endCxn id="17" idx="3"/>
          </p:cNvCxnSpPr>
          <p:nvPr/>
        </p:nvCxnSpPr>
        <p:spPr>
          <a:xfrm rot="5400000">
            <a:off x="4522367" y="34082"/>
            <a:ext cx="41184" cy="7263069"/>
          </a:xfrm>
          <a:prstGeom prst="bentConnector3">
            <a:avLst>
              <a:gd name="adj1" fmla="val 60503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071712" y="1448781"/>
            <a:ext cx="2088000" cy="320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>
            <a:stCxn id="10" idx="1"/>
            <a:endCxn id="39" idx="2"/>
          </p:cNvCxnSpPr>
          <p:nvPr/>
        </p:nvCxnSpPr>
        <p:spPr>
          <a:xfrm rot="10800000">
            <a:off x="3115713" y="4653136"/>
            <a:ext cx="1530389" cy="5400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4844" y="4706497"/>
            <a:ext cx="6331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t+i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336645" y="2348069"/>
            <a:ext cx="159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S, Ga , </a:t>
            </a:r>
            <a:r>
              <a:rPr lang="en-US" sz="1400" dirty="0" err="1" smtClean="0"/>
              <a:t>hi_tree</a:t>
            </a:r>
            <a:r>
              <a:rPr lang="en-US" sz="1400" dirty="0" smtClean="0"/>
              <a:t>, </a:t>
            </a:r>
            <a:r>
              <a:rPr lang="en-US" sz="1400" dirty="0" err="1" smtClean="0"/>
              <a:t>vi_tree</a:t>
            </a:r>
            <a:r>
              <a:rPr lang="en-US" sz="1400" dirty="0" smtClean="0"/>
              <a:t>,  </a:t>
            </a:r>
            <a:r>
              <a:rPr lang="en-US" sz="1400" dirty="0" err="1" smtClean="0"/>
              <a:t>Wi_tree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278703" y="3134939"/>
            <a:ext cx="179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hdom</a:t>
            </a:r>
            <a:r>
              <a:rPr lang="en-US" sz="1400" dirty="0"/>
              <a:t>, </a:t>
            </a:r>
            <a:r>
              <a:rPr lang="en-US" sz="1400" dirty="0" smtClean="0"/>
              <a:t>G2, N2, N2aj, </a:t>
            </a:r>
            <a:r>
              <a:rPr lang="en-US" sz="1400" dirty="0"/>
              <a:t>PI, </a:t>
            </a:r>
            <a:r>
              <a:rPr lang="en-US" sz="1400" dirty="0" err="1"/>
              <a:t>Poc</a:t>
            </a:r>
            <a:r>
              <a:rPr lang="en-US" sz="1400" dirty="0"/>
              <a:t>, </a:t>
            </a:r>
            <a:r>
              <a:rPr lang="en-US" sz="1400" dirty="0" smtClean="0"/>
              <a:t>P 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2210529" y="4226268"/>
            <a:ext cx="179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d- </a:t>
            </a:r>
            <a:r>
              <a:rPr lang="en-US" sz="1400" dirty="0" err="1" smtClean="0"/>
              <a:t>dist</a:t>
            </a:r>
            <a:r>
              <a:rPr lang="en-US" sz="1400" dirty="0" smtClean="0"/>
              <a:t>, </a:t>
            </a:r>
            <a:r>
              <a:rPr lang="en-US" sz="1400" dirty="0" err="1" smtClean="0"/>
              <a:t>Nja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877036" y="537147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Fw</a:t>
            </a:r>
            <a:r>
              <a:rPr lang="en-US" sz="1400" dirty="0" smtClean="0"/>
              <a:t>, SDI, …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9410683" y="1887054"/>
            <a:ext cx="24926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Calculus module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400" dirty="0" smtClean="0"/>
              <a:t>S (eq.2)</a:t>
            </a:r>
          </a:p>
          <a:p>
            <a:pPr algn="r"/>
            <a:r>
              <a:rPr lang="en-US" sz="1400" dirty="0" smtClean="0"/>
              <a:t>Ga (eq.11)</a:t>
            </a:r>
          </a:p>
          <a:p>
            <a:pPr algn="r"/>
            <a:r>
              <a:rPr lang="en-US" sz="1400" dirty="0" err="1" smtClean="0"/>
              <a:t>h_tree</a:t>
            </a:r>
            <a:endParaRPr lang="en-US" sz="1400" dirty="0" smtClean="0"/>
          </a:p>
          <a:p>
            <a:pPr algn="r"/>
            <a:r>
              <a:rPr lang="en-US" sz="1400" dirty="0" err="1" smtClean="0"/>
              <a:t>v_tree</a:t>
            </a:r>
            <a:endParaRPr lang="en-US" sz="1400" dirty="0" smtClean="0"/>
          </a:p>
          <a:p>
            <a:pPr algn="r"/>
            <a:r>
              <a:rPr lang="en-US" sz="1400" dirty="0" err="1" smtClean="0"/>
              <a:t>w_tree</a:t>
            </a:r>
            <a:endParaRPr lang="en-US" sz="1400" dirty="0" smtClean="0"/>
          </a:p>
          <a:p>
            <a:pPr algn="r"/>
            <a:endParaRPr lang="en-US" sz="1400" dirty="0"/>
          </a:p>
          <a:p>
            <a:pPr algn="r"/>
            <a:r>
              <a:rPr lang="en-US" sz="1400" b="1" dirty="0"/>
              <a:t>Diameter distribution </a:t>
            </a:r>
            <a:r>
              <a:rPr lang="en-US" sz="1400" b="1" dirty="0" smtClean="0"/>
              <a:t>module</a:t>
            </a:r>
          </a:p>
          <a:p>
            <a:pPr algn="r"/>
            <a:endParaRPr lang="en-US" sz="800" dirty="0"/>
          </a:p>
          <a:p>
            <a:pPr algn="r"/>
            <a:r>
              <a:rPr lang="en-US" sz="1400" dirty="0"/>
              <a:t>d- </a:t>
            </a:r>
            <a:r>
              <a:rPr lang="en-US" sz="1400" dirty="0" err="1" smtClean="0"/>
              <a:t>dist</a:t>
            </a:r>
            <a:r>
              <a:rPr lang="en-US" sz="1400" dirty="0" smtClean="0"/>
              <a:t> (eq.9)</a:t>
            </a:r>
          </a:p>
          <a:p>
            <a:pPr algn="r"/>
            <a:r>
              <a:rPr lang="en-US" sz="1400" dirty="0" smtClean="0"/>
              <a:t> </a:t>
            </a:r>
            <a:r>
              <a:rPr lang="en-US" sz="1400" dirty="0" err="1" smtClean="0"/>
              <a:t>Nja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eq.10)</a:t>
            </a:r>
          </a:p>
          <a:p>
            <a:pPr algn="r"/>
            <a:endParaRPr lang="en-US" sz="1400" dirty="0"/>
          </a:p>
          <a:p>
            <a:pPr algn="r"/>
            <a:r>
              <a:rPr lang="en-US" sz="1400" b="1" dirty="0"/>
              <a:t>Growth </a:t>
            </a:r>
            <a:r>
              <a:rPr lang="en-US" sz="1400" b="1" dirty="0" smtClean="0"/>
              <a:t>module</a:t>
            </a:r>
          </a:p>
          <a:p>
            <a:pPr algn="r"/>
            <a:endParaRPr lang="en-US" sz="800" dirty="0" smtClean="0"/>
          </a:p>
          <a:p>
            <a:pPr algn="r"/>
            <a:r>
              <a:rPr lang="en-US" sz="1400" dirty="0" err="1"/>
              <a:t>hdom</a:t>
            </a:r>
            <a:r>
              <a:rPr lang="en-US" sz="1400" dirty="0"/>
              <a:t> (eq.1)</a:t>
            </a:r>
          </a:p>
          <a:p>
            <a:pPr algn="r"/>
            <a:r>
              <a:rPr lang="en-US" sz="1400" dirty="0" smtClean="0"/>
              <a:t>G2 </a:t>
            </a:r>
            <a:r>
              <a:rPr lang="en-US" sz="1400" dirty="0"/>
              <a:t>(</a:t>
            </a:r>
            <a:r>
              <a:rPr lang="en-US" sz="1400" dirty="0" smtClean="0"/>
              <a:t>eq.3)</a:t>
            </a:r>
          </a:p>
          <a:p>
            <a:pPr algn="r"/>
            <a:r>
              <a:rPr lang="en-US" sz="1400" dirty="0"/>
              <a:t>PI (eq.4)</a:t>
            </a:r>
          </a:p>
          <a:p>
            <a:pPr algn="r"/>
            <a:r>
              <a:rPr lang="en-US" sz="1400" dirty="0" err="1"/>
              <a:t>Poc</a:t>
            </a:r>
            <a:r>
              <a:rPr lang="en-US" sz="1400" dirty="0"/>
              <a:t> (eq.5)</a:t>
            </a:r>
          </a:p>
          <a:p>
            <a:pPr algn="r"/>
            <a:r>
              <a:rPr lang="en-US" sz="1400" dirty="0"/>
              <a:t>P (eq.6</a:t>
            </a:r>
            <a:r>
              <a:rPr lang="en-US" sz="1400" dirty="0" smtClean="0"/>
              <a:t>)</a:t>
            </a:r>
            <a:endParaRPr lang="en-US" sz="1400" dirty="0"/>
          </a:p>
          <a:p>
            <a:pPr algn="r"/>
            <a:r>
              <a:rPr lang="en-US" sz="1400" dirty="0" smtClean="0"/>
              <a:t>N2 </a:t>
            </a:r>
            <a:r>
              <a:rPr lang="en-US" sz="1400" dirty="0"/>
              <a:t>(</a:t>
            </a:r>
            <a:r>
              <a:rPr lang="en-US" sz="1400" dirty="0" smtClean="0"/>
              <a:t>eq.7)</a:t>
            </a:r>
            <a:endParaRPr lang="en-US" sz="1400" dirty="0"/>
          </a:p>
          <a:p>
            <a:pPr algn="r"/>
            <a:r>
              <a:rPr lang="en-US" sz="1400" dirty="0" smtClean="0"/>
              <a:t>N2aj </a:t>
            </a:r>
            <a:r>
              <a:rPr lang="en-US" sz="1400" dirty="0"/>
              <a:t>(</a:t>
            </a:r>
            <a:r>
              <a:rPr lang="en-US" sz="1400" dirty="0" smtClean="0"/>
              <a:t>eq.8)</a:t>
            </a:r>
            <a:endParaRPr lang="en-US" sz="1400" dirty="0"/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940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76" y="2060848"/>
            <a:ext cx="10496247" cy="3600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</a:t>
            </a:r>
            <a:r>
              <a:rPr lang="pt-PT" dirty="0" err="1" smtClean="0"/>
              <a:t>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8780" y="5589240"/>
            <a:ext cx="10681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optional variables include: the median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0.50, cm), the average (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cm)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the diameter distribution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cm).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086" y="1484784"/>
            <a:ext cx="5452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Variables: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6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</a:t>
            </a:r>
            <a:r>
              <a:rPr lang="pt-PT" dirty="0" err="1" smtClean="0"/>
              <a:t>equations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889" t="40668"/>
          <a:stretch/>
        </p:blipFill>
        <p:spPr>
          <a:xfrm>
            <a:off x="349860" y="1443469"/>
            <a:ext cx="7217226" cy="1116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332" t="6548"/>
          <a:stretch/>
        </p:blipFill>
        <p:spPr>
          <a:xfrm>
            <a:off x="392081" y="2610674"/>
            <a:ext cx="7175005" cy="648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71992" y="1479757"/>
            <a:ext cx="39351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Variable </a:t>
            </a:r>
            <a:r>
              <a:rPr lang="en-US" sz="1600" b="1" dirty="0" err="1"/>
              <a:t>Qhdc</a:t>
            </a:r>
            <a:r>
              <a:rPr lang="en-US" sz="1600" dirty="0"/>
              <a:t> and the </a:t>
            </a:r>
            <a:r>
              <a:rPr lang="en-US" sz="1600" dirty="0" smtClean="0"/>
              <a:t>dummies </a:t>
            </a:r>
            <a:r>
              <a:rPr lang="en-US" sz="1600" b="1" dirty="0"/>
              <a:t>BF1</a:t>
            </a:r>
            <a:r>
              <a:rPr lang="en-US" sz="1600" dirty="0"/>
              <a:t> and </a:t>
            </a:r>
            <a:r>
              <a:rPr lang="en-US" sz="1600" b="1" dirty="0"/>
              <a:t>BF2</a:t>
            </a:r>
            <a:r>
              <a:rPr lang="en-US" sz="1600" dirty="0"/>
              <a:t> are related </a:t>
            </a:r>
            <a:r>
              <a:rPr lang="en-US" sz="1600" dirty="0" smtClean="0"/>
              <a:t>to the </a:t>
            </a:r>
            <a:r>
              <a:rPr lang="en-US" sz="1600" dirty="0"/>
              <a:t>stability of the stand;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ariable </a:t>
            </a:r>
            <a:r>
              <a:rPr lang="en-US" sz="1600" b="1" dirty="0" err="1"/>
              <a:t>RSb</a:t>
            </a:r>
            <a:r>
              <a:rPr lang="en-US" sz="1600" dirty="0"/>
              <a:t> </a:t>
            </a:r>
            <a:r>
              <a:rPr lang="en-US" sz="1600" dirty="0" smtClean="0"/>
              <a:t>refers </a:t>
            </a:r>
            <a:r>
              <a:rPr lang="en-US" sz="1600" dirty="0"/>
              <a:t>to </a:t>
            </a:r>
            <a:r>
              <a:rPr lang="en-US" sz="1600" dirty="0" smtClean="0"/>
              <a:t>the relative spacing </a:t>
            </a:r>
            <a:r>
              <a:rPr lang="en-US" sz="1600" dirty="0"/>
              <a:t>before thinning with </a:t>
            </a:r>
            <a:r>
              <a:rPr lang="en-US" sz="1600" b="1" dirty="0" smtClean="0"/>
              <a:t>BRS </a:t>
            </a:r>
            <a:r>
              <a:rPr lang="en-US" sz="1600" dirty="0" smtClean="0"/>
              <a:t>being </a:t>
            </a:r>
            <a:r>
              <a:rPr lang="en-US" sz="1600" dirty="0"/>
              <a:t>a </a:t>
            </a:r>
            <a:r>
              <a:rPr lang="en-US" sz="1600" dirty="0" smtClean="0"/>
              <a:t>dummy </a:t>
            </a:r>
            <a:r>
              <a:rPr lang="en-US" sz="1600" dirty="0"/>
              <a:t>that makes a distinction of the average space conditions between the trees </a:t>
            </a:r>
            <a:r>
              <a:rPr lang="en-US" sz="1600" dirty="0" smtClean="0"/>
              <a:t>for the </a:t>
            </a:r>
            <a:r>
              <a:rPr lang="en-US" sz="1600" dirty="0"/>
              <a:t>current stand;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dgMAX</a:t>
            </a:r>
            <a:r>
              <a:rPr lang="en-US" sz="1600" dirty="0" smtClean="0"/>
              <a:t> </a:t>
            </a:r>
            <a:r>
              <a:rPr lang="en-US" sz="1600" dirty="0"/>
              <a:t>is the maximum values of tree diameter allowed according to the self-thinning line for the </a:t>
            </a:r>
            <a:r>
              <a:rPr lang="en-US" sz="1600" dirty="0" smtClean="0"/>
              <a:t>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BAMPD</a:t>
            </a:r>
            <a:r>
              <a:rPr lang="en-US" sz="1600" dirty="0"/>
              <a:t> is a </a:t>
            </a:r>
            <a:r>
              <a:rPr lang="en-US" sz="1600" dirty="0" smtClean="0"/>
              <a:t>dummy used </a:t>
            </a:r>
            <a:r>
              <a:rPr lang="en-US" sz="1600" dirty="0"/>
              <a:t>to differentiate the stands according to the proximity to the self-thinning </a:t>
            </a:r>
            <a:r>
              <a:rPr lang="en-US" sz="1600" dirty="0" smtClean="0"/>
              <a:t>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BMA</a:t>
            </a:r>
            <a:r>
              <a:rPr lang="en-US" sz="1600" dirty="0"/>
              <a:t> </a:t>
            </a:r>
            <a:r>
              <a:rPr lang="en-US" sz="1600" dirty="0" smtClean="0"/>
              <a:t>is related to the occurrence </a:t>
            </a:r>
            <a:r>
              <a:rPr lang="en-US" sz="1600" dirty="0"/>
              <a:t>of recent </a:t>
            </a:r>
            <a:r>
              <a:rPr lang="en-US" sz="1600" dirty="0" smtClean="0"/>
              <a:t>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BSExp</a:t>
            </a:r>
            <a:r>
              <a:rPr lang="en-US" sz="1600" dirty="0"/>
              <a:t> </a:t>
            </a:r>
            <a:r>
              <a:rPr lang="en-US" sz="1600" dirty="0" smtClean="0"/>
              <a:t>intrinsic </a:t>
            </a:r>
            <a:r>
              <a:rPr lang="en-US" sz="1600" dirty="0"/>
              <a:t>risk of </a:t>
            </a:r>
            <a:r>
              <a:rPr lang="en-US" sz="1600" dirty="0" smtClean="0"/>
              <a:t>damage occurrence </a:t>
            </a:r>
            <a:r>
              <a:rPr lang="en-US" sz="1600" dirty="0"/>
              <a:t>due to </a:t>
            </a:r>
            <a:r>
              <a:rPr lang="en-US" sz="1600" dirty="0" smtClean="0"/>
              <a:t>aspect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60139" y="1023747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Calculus module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1245"/>
          <a:stretch/>
        </p:blipFill>
        <p:spPr>
          <a:xfrm>
            <a:off x="485468" y="3681304"/>
            <a:ext cx="7081618" cy="1348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1414" t="-1109"/>
          <a:stretch/>
        </p:blipFill>
        <p:spPr>
          <a:xfrm>
            <a:off x="485468" y="5134915"/>
            <a:ext cx="7081618" cy="6703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191" y="3309136"/>
            <a:ext cx="3027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Diameter distribution module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813" y="600562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h-diameter, tree volume, tree biomass equations to be applied to the average tree in the diameter class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7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</a:t>
            </a:r>
            <a:r>
              <a:rPr lang="pt-PT" dirty="0" err="1" smtClean="0"/>
              <a:t>equations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889" t="40668"/>
          <a:stretch/>
        </p:blipFill>
        <p:spPr>
          <a:xfrm>
            <a:off x="12720736" y="465339"/>
            <a:ext cx="7217226" cy="1116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27"/>
          <a:stretch/>
        </p:blipFill>
        <p:spPr>
          <a:xfrm>
            <a:off x="530563" y="4007583"/>
            <a:ext cx="7246226" cy="1851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152"/>
          <a:stretch/>
        </p:blipFill>
        <p:spPr>
          <a:xfrm>
            <a:off x="527789" y="5859403"/>
            <a:ext cx="7276362" cy="716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332" t="6548"/>
          <a:stretch/>
        </p:blipFill>
        <p:spPr>
          <a:xfrm>
            <a:off x="12720736" y="1819243"/>
            <a:ext cx="7175005" cy="648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71992" y="1479757"/>
            <a:ext cx="39351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Variable </a:t>
            </a:r>
            <a:r>
              <a:rPr lang="en-US" sz="1600" b="1" dirty="0" err="1"/>
              <a:t>Qhdc</a:t>
            </a:r>
            <a:r>
              <a:rPr lang="en-US" sz="1600" dirty="0"/>
              <a:t> and the </a:t>
            </a:r>
            <a:r>
              <a:rPr lang="en-US" sz="1600" dirty="0" smtClean="0"/>
              <a:t>dummies </a:t>
            </a:r>
            <a:r>
              <a:rPr lang="en-US" sz="1600" b="1" dirty="0"/>
              <a:t>BF1</a:t>
            </a:r>
            <a:r>
              <a:rPr lang="en-US" sz="1600" dirty="0"/>
              <a:t> and </a:t>
            </a:r>
            <a:r>
              <a:rPr lang="en-US" sz="1600" b="1" dirty="0"/>
              <a:t>BF2</a:t>
            </a:r>
            <a:r>
              <a:rPr lang="en-US" sz="1600" dirty="0"/>
              <a:t> are related </a:t>
            </a:r>
            <a:r>
              <a:rPr lang="en-US" sz="1600" dirty="0" smtClean="0"/>
              <a:t>to the </a:t>
            </a:r>
            <a:r>
              <a:rPr lang="en-US" sz="1600" dirty="0"/>
              <a:t>stability of the stand;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ariable </a:t>
            </a:r>
            <a:r>
              <a:rPr lang="en-US" sz="1600" b="1" dirty="0" err="1"/>
              <a:t>RSb</a:t>
            </a:r>
            <a:r>
              <a:rPr lang="en-US" sz="1600" dirty="0"/>
              <a:t> </a:t>
            </a:r>
            <a:r>
              <a:rPr lang="en-US" sz="1600" dirty="0" smtClean="0"/>
              <a:t>refers </a:t>
            </a:r>
            <a:r>
              <a:rPr lang="en-US" sz="1600" dirty="0"/>
              <a:t>to </a:t>
            </a:r>
            <a:r>
              <a:rPr lang="en-US" sz="1600" dirty="0" smtClean="0"/>
              <a:t>the relative spacing </a:t>
            </a:r>
            <a:r>
              <a:rPr lang="en-US" sz="1600" dirty="0"/>
              <a:t>before thinning with </a:t>
            </a:r>
            <a:r>
              <a:rPr lang="en-US" sz="1600" b="1" dirty="0" smtClean="0"/>
              <a:t>BRS </a:t>
            </a:r>
            <a:r>
              <a:rPr lang="en-US" sz="1600" dirty="0" smtClean="0"/>
              <a:t>being </a:t>
            </a:r>
            <a:r>
              <a:rPr lang="en-US" sz="1600" dirty="0"/>
              <a:t>a </a:t>
            </a:r>
            <a:r>
              <a:rPr lang="en-US" sz="1600" dirty="0" smtClean="0"/>
              <a:t>dummy </a:t>
            </a:r>
            <a:r>
              <a:rPr lang="en-US" sz="1600" dirty="0"/>
              <a:t>that makes a distinction of the average space conditions between the trees </a:t>
            </a:r>
            <a:r>
              <a:rPr lang="en-US" sz="1600" dirty="0" smtClean="0"/>
              <a:t>for the </a:t>
            </a:r>
            <a:r>
              <a:rPr lang="en-US" sz="1600" dirty="0"/>
              <a:t>current stand;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dgMAX</a:t>
            </a:r>
            <a:r>
              <a:rPr lang="en-US" sz="1600" dirty="0" smtClean="0"/>
              <a:t> </a:t>
            </a:r>
            <a:r>
              <a:rPr lang="en-US" sz="1600" dirty="0"/>
              <a:t>is the maximum values of tree diameter allowed according to the self-thinning line for the </a:t>
            </a:r>
            <a:r>
              <a:rPr lang="en-US" sz="1600" dirty="0" smtClean="0"/>
              <a:t>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BAMPD</a:t>
            </a:r>
            <a:r>
              <a:rPr lang="en-US" sz="1600" dirty="0"/>
              <a:t> is a </a:t>
            </a:r>
            <a:r>
              <a:rPr lang="en-US" sz="1600" dirty="0" smtClean="0"/>
              <a:t>dummy used </a:t>
            </a:r>
            <a:r>
              <a:rPr lang="en-US" sz="1600" dirty="0"/>
              <a:t>to differentiate the stands according to the proximity to the self-thinning </a:t>
            </a:r>
            <a:r>
              <a:rPr lang="en-US" sz="1600" dirty="0" smtClean="0"/>
              <a:t>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BMA</a:t>
            </a:r>
            <a:r>
              <a:rPr lang="en-US" sz="1600" dirty="0"/>
              <a:t> </a:t>
            </a:r>
            <a:r>
              <a:rPr lang="en-US" sz="1600" dirty="0" smtClean="0"/>
              <a:t>is related to the occurrence </a:t>
            </a:r>
            <a:r>
              <a:rPr lang="en-US" sz="1600" dirty="0"/>
              <a:t>of recent </a:t>
            </a:r>
            <a:r>
              <a:rPr lang="en-US" sz="1600" dirty="0" smtClean="0"/>
              <a:t>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BSExp</a:t>
            </a:r>
            <a:r>
              <a:rPr lang="en-US" sz="1600" dirty="0"/>
              <a:t> </a:t>
            </a:r>
            <a:r>
              <a:rPr lang="en-US" sz="1600" dirty="0" smtClean="0"/>
              <a:t>intrinsic </a:t>
            </a:r>
            <a:r>
              <a:rPr lang="en-US" sz="1600" dirty="0"/>
              <a:t>risk of </a:t>
            </a:r>
            <a:r>
              <a:rPr lang="en-US" sz="1600" dirty="0" smtClean="0"/>
              <a:t>damage occurrence </a:t>
            </a:r>
            <a:r>
              <a:rPr lang="en-US" sz="1600" dirty="0"/>
              <a:t>due to </a:t>
            </a:r>
            <a:r>
              <a:rPr lang="en-US" sz="1600" dirty="0" smtClean="0"/>
              <a:t>aspect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432704" y="2001877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>
                <a:latin typeface="BookAntiqua,Italic"/>
              </a:rPr>
              <a:t>Qhdc</a:t>
            </a:r>
            <a:r>
              <a:rPr lang="en-US" i="1" dirty="0">
                <a:latin typeface="BookAntiqua,Italic"/>
              </a:rPr>
              <a:t> </a:t>
            </a:r>
            <a:r>
              <a:rPr lang="en-US" dirty="0">
                <a:latin typeface="BookAntiqua"/>
              </a:rPr>
              <a:t>= 100 </a:t>
            </a:r>
            <a:r>
              <a:rPr lang="en-US" dirty="0" smtClean="0">
                <a:latin typeface="Symbol-Identity-H"/>
              </a:rPr>
              <a:t>x </a:t>
            </a:r>
            <a:r>
              <a:rPr lang="en-US" dirty="0">
                <a:latin typeface="BookAntiqua"/>
              </a:rPr>
              <a:t>(</a:t>
            </a:r>
            <a:r>
              <a:rPr lang="en-US" i="1" dirty="0" err="1">
                <a:latin typeface="BookAntiqua,Italic"/>
              </a:rPr>
              <a:t>hd</a:t>
            </a:r>
            <a:r>
              <a:rPr lang="en-US" i="1" dirty="0">
                <a:latin typeface="BookAntiqua,Italic"/>
              </a:rPr>
              <a:t> </a:t>
            </a:r>
            <a:r>
              <a:rPr lang="en-US" dirty="0">
                <a:latin typeface="BookAntiqua"/>
              </a:rPr>
              <a:t>–1.30m)/</a:t>
            </a:r>
            <a:r>
              <a:rPr lang="en-US" i="1" dirty="0" err="1">
                <a:latin typeface="BookAntiqua,Italic"/>
              </a:rPr>
              <a:t>dd</a:t>
            </a:r>
            <a:endParaRPr lang="en-US" i="1" dirty="0">
              <a:latin typeface="BookAntiqua,Italic"/>
            </a:endParaRPr>
          </a:p>
          <a:p>
            <a:r>
              <a:rPr lang="en-US" i="1" dirty="0">
                <a:latin typeface="BookAntiqua,Italic"/>
              </a:rPr>
              <a:t>BF</a:t>
            </a:r>
            <a:r>
              <a:rPr lang="en-US" sz="800" dirty="0">
                <a:latin typeface="BookAntiqua"/>
              </a:rPr>
              <a:t>1 </a:t>
            </a:r>
            <a:r>
              <a:rPr lang="en-US" dirty="0">
                <a:latin typeface="BookAntiqua"/>
              </a:rPr>
              <a:t>= 1 if </a:t>
            </a:r>
            <a:r>
              <a:rPr lang="en-US" i="1" dirty="0" err="1">
                <a:latin typeface="BookAntiqua,Italic"/>
              </a:rPr>
              <a:t>Qhdc</a:t>
            </a:r>
            <a:r>
              <a:rPr lang="en-US" i="1" dirty="0">
                <a:latin typeface="BookAntiqua,Italic"/>
              </a:rPr>
              <a:t> </a:t>
            </a:r>
            <a:r>
              <a:rPr lang="en-US" dirty="0">
                <a:latin typeface="BookAntiqua"/>
              </a:rPr>
              <a:t>&gt; 48; </a:t>
            </a:r>
            <a:r>
              <a:rPr lang="en-US" i="1" dirty="0">
                <a:latin typeface="BookAntiqua,Italic"/>
              </a:rPr>
              <a:t>BF</a:t>
            </a:r>
            <a:r>
              <a:rPr lang="en-US" sz="800" dirty="0">
                <a:latin typeface="BookAntiqua"/>
              </a:rPr>
              <a:t>1 </a:t>
            </a:r>
            <a:r>
              <a:rPr lang="en-US" dirty="0">
                <a:latin typeface="BookAntiqua"/>
              </a:rPr>
              <a:t>= 0, otherwise.</a:t>
            </a:r>
          </a:p>
          <a:p>
            <a:r>
              <a:rPr lang="en-US" i="1" dirty="0">
                <a:latin typeface="BookAntiqua,Italic"/>
              </a:rPr>
              <a:t>BF</a:t>
            </a:r>
            <a:r>
              <a:rPr lang="en-US" sz="800" dirty="0">
                <a:latin typeface="BookAntiqua"/>
              </a:rPr>
              <a:t>2 </a:t>
            </a:r>
            <a:r>
              <a:rPr lang="en-US" dirty="0">
                <a:latin typeface="BookAntiqua"/>
              </a:rPr>
              <a:t>= 1 if 100 </a:t>
            </a:r>
            <a:r>
              <a:rPr lang="en-US" dirty="0" smtClean="0">
                <a:latin typeface="Symbol-Identity-H"/>
              </a:rPr>
              <a:t>x </a:t>
            </a:r>
            <a:r>
              <a:rPr lang="en-US" i="1" dirty="0" err="1">
                <a:latin typeface="BookAntiqua,Italic"/>
              </a:rPr>
              <a:t>hd</a:t>
            </a:r>
            <a:r>
              <a:rPr lang="en-US" dirty="0">
                <a:latin typeface="BookAntiqua"/>
              </a:rPr>
              <a:t>/</a:t>
            </a:r>
            <a:r>
              <a:rPr lang="en-US" i="1" dirty="0" err="1">
                <a:latin typeface="BookAntiqua,Italic"/>
              </a:rPr>
              <a:t>dd</a:t>
            </a:r>
            <a:r>
              <a:rPr lang="en-US" i="1" dirty="0">
                <a:latin typeface="BookAntiqua,Italic"/>
              </a:rPr>
              <a:t> </a:t>
            </a:r>
            <a:r>
              <a:rPr lang="en-US" dirty="0">
                <a:latin typeface="BookAntiqua-Identity-H"/>
              </a:rPr>
              <a:t>≤ </a:t>
            </a:r>
            <a:r>
              <a:rPr lang="en-US" dirty="0">
                <a:latin typeface="BookAntiqua"/>
              </a:rPr>
              <a:t>54; </a:t>
            </a:r>
            <a:r>
              <a:rPr lang="en-US" i="1" dirty="0">
                <a:latin typeface="BookAntiqua,Italic"/>
              </a:rPr>
              <a:t>BF</a:t>
            </a:r>
            <a:r>
              <a:rPr lang="en-US" sz="800" dirty="0">
                <a:latin typeface="BookAntiqua"/>
              </a:rPr>
              <a:t>2</a:t>
            </a:r>
            <a:r>
              <a:rPr lang="en-US" dirty="0">
                <a:latin typeface="BookAntiqua"/>
              </a:rPr>
              <a:t>= 0, otherwise.</a:t>
            </a:r>
          </a:p>
          <a:p>
            <a:r>
              <a:rPr lang="en-US" i="1" dirty="0">
                <a:latin typeface="BookAntiqua,Italic"/>
              </a:rPr>
              <a:t>RS = </a:t>
            </a:r>
            <a:r>
              <a:rPr lang="en-US" dirty="0">
                <a:latin typeface="TimesNewRoman"/>
              </a:rPr>
              <a:t>100 </a:t>
            </a:r>
            <a:r>
              <a:rPr lang="en-US" sz="2000" dirty="0">
                <a:latin typeface="TimesNewRoman"/>
              </a:rPr>
              <a:t>/( </a:t>
            </a:r>
            <a:r>
              <a:rPr lang="en-US" sz="2000" dirty="0" smtClean="0">
                <a:latin typeface="Magneto" panose="04030805050802020D02" pitchFamily="82" charset="0"/>
              </a:rPr>
              <a:t>√</a:t>
            </a:r>
            <a:r>
              <a:rPr lang="en-US" sz="2000" i="1" dirty="0" smtClean="0">
                <a:latin typeface="TimesNewRoman,Italic"/>
              </a:rPr>
              <a:t>N </a:t>
            </a:r>
            <a:r>
              <a:rPr lang="en-US" sz="2000" dirty="0" smtClean="0">
                <a:latin typeface="Symbol-Identity-H"/>
              </a:rPr>
              <a:t>x </a:t>
            </a:r>
            <a:r>
              <a:rPr lang="en-US" sz="2000" i="1" dirty="0" err="1" smtClean="0">
                <a:latin typeface="TimesNewRoman,Italic"/>
              </a:rPr>
              <a:t>hd</a:t>
            </a:r>
            <a:r>
              <a:rPr lang="en-US" sz="2000" dirty="0">
                <a:latin typeface="TimesNewRoman"/>
              </a:rPr>
              <a:t>)</a:t>
            </a:r>
          </a:p>
          <a:p>
            <a:r>
              <a:rPr lang="pt-PT" i="1" dirty="0" err="1">
                <a:latin typeface="BookAntiqua,Italic"/>
              </a:rPr>
              <a:t>RS</a:t>
            </a:r>
            <a:r>
              <a:rPr lang="pt-PT" sz="800" i="1" dirty="0" err="1">
                <a:latin typeface="BookAntiqua,Italic"/>
              </a:rPr>
              <a:t>b</a:t>
            </a:r>
            <a:r>
              <a:rPr lang="pt-PT" sz="800" i="1" dirty="0">
                <a:latin typeface="BookAntiqua,Italic"/>
              </a:rPr>
              <a:t> </a:t>
            </a:r>
            <a:r>
              <a:rPr lang="pt-PT" i="1" dirty="0">
                <a:latin typeface="BookAntiqua,Italic"/>
              </a:rPr>
              <a:t>= </a:t>
            </a:r>
            <a:r>
              <a:rPr lang="pt-PT" dirty="0">
                <a:latin typeface="TimesNewRoman"/>
              </a:rPr>
              <a:t>100 </a:t>
            </a:r>
            <a:r>
              <a:rPr lang="pt-PT" sz="2000" dirty="0" smtClean="0">
                <a:latin typeface="TimesNewRoman"/>
              </a:rPr>
              <a:t>/(</a:t>
            </a:r>
            <a:r>
              <a:rPr lang="en-US" sz="2000" dirty="0">
                <a:latin typeface="Magneto" panose="04030805050802020D02" pitchFamily="82" charset="0"/>
              </a:rPr>
              <a:t>√</a:t>
            </a:r>
            <a:r>
              <a:rPr lang="pt-PT" sz="2000" dirty="0" smtClean="0">
                <a:latin typeface="TimesNewRoman"/>
              </a:rPr>
              <a:t> </a:t>
            </a:r>
            <a:r>
              <a:rPr lang="pt-PT" sz="800" i="1" dirty="0">
                <a:latin typeface="TimesNewRoman,Italic"/>
              </a:rPr>
              <a:t>b </a:t>
            </a:r>
            <a:r>
              <a:rPr lang="pt-PT" sz="2000" i="1" dirty="0">
                <a:latin typeface="TimesNewRoman,Italic"/>
              </a:rPr>
              <a:t>N </a:t>
            </a:r>
            <a:r>
              <a:rPr lang="pt-PT" sz="2000" dirty="0" smtClean="0">
                <a:latin typeface="Symbol-Identity-H"/>
              </a:rPr>
              <a:t>x </a:t>
            </a:r>
            <a:r>
              <a:rPr lang="pt-PT" sz="2000" i="1" dirty="0" err="1">
                <a:latin typeface="TimesNewRoman,Italic"/>
              </a:rPr>
              <a:t>hd</a:t>
            </a:r>
            <a:endParaRPr lang="pt-PT" sz="2000" i="1" dirty="0">
              <a:latin typeface="TimesNewRoman,Italic"/>
            </a:endParaRPr>
          </a:p>
          <a:p>
            <a:r>
              <a:rPr lang="en-US" i="1" dirty="0">
                <a:latin typeface="BookAntiqua,Italic"/>
              </a:rPr>
              <a:t>BRS </a:t>
            </a:r>
            <a:r>
              <a:rPr lang="en-US" dirty="0">
                <a:latin typeface="BookAntiqua"/>
              </a:rPr>
              <a:t>= 1 if </a:t>
            </a:r>
            <a:r>
              <a:rPr lang="en-US" i="1" dirty="0">
                <a:latin typeface="BookAntiqua,Italic"/>
              </a:rPr>
              <a:t>RS </a:t>
            </a:r>
            <a:r>
              <a:rPr lang="en-US" dirty="0">
                <a:latin typeface="BookAntiqua-Identity-H"/>
              </a:rPr>
              <a:t>≤ </a:t>
            </a:r>
            <a:r>
              <a:rPr lang="en-US" dirty="0">
                <a:latin typeface="BookAntiqua"/>
              </a:rPr>
              <a:t>0.20; </a:t>
            </a:r>
            <a:r>
              <a:rPr lang="en-US" i="1" dirty="0">
                <a:latin typeface="BookAntiqua,Italic"/>
              </a:rPr>
              <a:t>BRS </a:t>
            </a:r>
            <a:r>
              <a:rPr lang="en-US" dirty="0">
                <a:latin typeface="BookAntiqua"/>
              </a:rPr>
              <a:t>= 0, otherwise.</a:t>
            </a:r>
          </a:p>
          <a:p>
            <a:r>
              <a:rPr lang="en-US" i="1" dirty="0">
                <a:latin typeface="BookAntiqua,Italic"/>
              </a:rPr>
              <a:t>C </a:t>
            </a:r>
            <a:r>
              <a:rPr lang="en-US" dirty="0">
                <a:latin typeface="BookAntiqua"/>
              </a:rPr>
              <a:t>= 1 for recent thinning; </a:t>
            </a:r>
            <a:r>
              <a:rPr lang="en-US" i="1" dirty="0">
                <a:latin typeface="BookAntiqua,Italic"/>
              </a:rPr>
              <a:t>C </a:t>
            </a:r>
            <a:r>
              <a:rPr lang="en-US" dirty="0">
                <a:latin typeface="BookAntiqua"/>
              </a:rPr>
              <a:t>= 0, otherwise.</a:t>
            </a:r>
          </a:p>
          <a:p>
            <a:r>
              <a:rPr lang="en-US" i="1" dirty="0" err="1">
                <a:latin typeface="BookAntiqua,Italic"/>
              </a:rPr>
              <a:t>dg</a:t>
            </a:r>
            <a:r>
              <a:rPr lang="en-US" sz="800" i="1" dirty="0" err="1">
                <a:latin typeface="BookAntiqua,Italic"/>
              </a:rPr>
              <a:t>MAX</a:t>
            </a:r>
            <a:r>
              <a:rPr lang="en-US" sz="800" i="1" dirty="0">
                <a:latin typeface="BookAntiqua,Italic"/>
              </a:rPr>
              <a:t> </a:t>
            </a:r>
            <a:r>
              <a:rPr lang="en-US" dirty="0">
                <a:latin typeface="BookAntiqua"/>
              </a:rPr>
              <a:t>= 25 (1859/</a:t>
            </a:r>
            <a:r>
              <a:rPr lang="en-US" i="1" dirty="0">
                <a:latin typeface="BookAntiqua,Italic"/>
              </a:rPr>
              <a:t>N</a:t>
            </a:r>
            <a:r>
              <a:rPr lang="en-US" dirty="0">
                <a:latin typeface="BookAntiqua"/>
              </a:rPr>
              <a:t>)</a:t>
            </a:r>
            <a:r>
              <a:rPr lang="en-US" sz="800" dirty="0">
                <a:latin typeface="BookAntiqua"/>
              </a:rPr>
              <a:t>1/1.897</a:t>
            </a:r>
          </a:p>
          <a:p>
            <a:r>
              <a:rPr lang="en-US" i="1" dirty="0">
                <a:latin typeface="BookAntiqua,Italic"/>
              </a:rPr>
              <a:t>BAMPD </a:t>
            </a:r>
            <a:r>
              <a:rPr lang="en-US" dirty="0">
                <a:latin typeface="BookAntiqua"/>
              </a:rPr>
              <a:t>= 1 if (</a:t>
            </a:r>
            <a:r>
              <a:rPr lang="en-US" i="1" dirty="0" err="1">
                <a:latin typeface="BookAntiqua,Italic"/>
              </a:rPr>
              <a:t>dg</a:t>
            </a:r>
            <a:r>
              <a:rPr lang="en-US" sz="800" i="1" dirty="0" err="1">
                <a:latin typeface="BookAntiqua,Italic"/>
              </a:rPr>
              <a:t>MAX</a:t>
            </a:r>
            <a:r>
              <a:rPr lang="en-US" sz="800" i="1" dirty="0">
                <a:latin typeface="BookAntiqua,Italic"/>
              </a:rPr>
              <a:t> </a:t>
            </a:r>
            <a:r>
              <a:rPr lang="en-US" dirty="0">
                <a:latin typeface="BookAntiqua"/>
              </a:rPr>
              <a:t>– </a:t>
            </a:r>
            <a:r>
              <a:rPr lang="en-US" i="1" dirty="0">
                <a:latin typeface="BookAntiqua,Italic"/>
              </a:rPr>
              <a:t>dg</a:t>
            </a:r>
            <a:r>
              <a:rPr lang="en-US" dirty="0">
                <a:latin typeface="BookAntiqua"/>
              </a:rPr>
              <a:t>) </a:t>
            </a:r>
            <a:r>
              <a:rPr lang="en-US" dirty="0">
                <a:latin typeface="BookAntiqua-Identity-H"/>
              </a:rPr>
              <a:t>≤ </a:t>
            </a:r>
            <a:r>
              <a:rPr lang="en-US" dirty="0">
                <a:latin typeface="BookAntiqua"/>
              </a:rPr>
              <a:t>17.5cm; </a:t>
            </a:r>
            <a:r>
              <a:rPr lang="en-US" i="1" dirty="0">
                <a:latin typeface="BookAntiqua,Italic"/>
              </a:rPr>
              <a:t>BAMPD </a:t>
            </a:r>
            <a:r>
              <a:rPr lang="en-US" dirty="0">
                <a:latin typeface="BookAntiqua"/>
              </a:rPr>
              <a:t>= 0, otherwise.</a:t>
            </a:r>
          </a:p>
          <a:p>
            <a:r>
              <a:rPr lang="en-US" i="1" dirty="0">
                <a:latin typeface="BookAntiqua,Italic"/>
              </a:rPr>
              <a:t>BMA </a:t>
            </a:r>
            <a:r>
              <a:rPr lang="en-US" dirty="0">
                <a:latin typeface="BookAntiqua"/>
              </a:rPr>
              <a:t>= 1 for recent mortality; </a:t>
            </a:r>
            <a:r>
              <a:rPr lang="en-US" i="1" dirty="0">
                <a:latin typeface="BookAntiqua,Italic"/>
              </a:rPr>
              <a:t>BMA </a:t>
            </a:r>
            <a:r>
              <a:rPr lang="en-US" dirty="0">
                <a:latin typeface="BookAntiqua"/>
              </a:rPr>
              <a:t>= 0, otherwise.</a:t>
            </a:r>
          </a:p>
          <a:p>
            <a:r>
              <a:rPr lang="en-US" i="1" dirty="0" err="1">
                <a:latin typeface="BookAntiqua,Italic"/>
              </a:rPr>
              <a:t>BSExp</a:t>
            </a:r>
            <a:r>
              <a:rPr lang="en-US" i="1" dirty="0">
                <a:latin typeface="BookAntiqua,Italic"/>
              </a:rPr>
              <a:t> </a:t>
            </a:r>
            <a:r>
              <a:rPr lang="en-US" dirty="0">
                <a:latin typeface="BookAntiqua"/>
              </a:rPr>
              <a:t>= 1 if direction (º) belongs to ]60, 120] </a:t>
            </a:r>
            <a:r>
              <a:rPr lang="en-US" dirty="0">
                <a:latin typeface="Symbol-Identity-H"/>
              </a:rPr>
              <a:t> </a:t>
            </a:r>
            <a:r>
              <a:rPr lang="en-US" dirty="0">
                <a:latin typeface="BookAntiqua"/>
              </a:rPr>
              <a:t>]180, 240] </a:t>
            </a:r>
            <a:r>
              <a:rPr lang="en-US" dirty="0">
                <a:latin typeface="Symbol-Identity-H"/>
              </a:rPr>
              <a:t> </a:t>
            </a:r>
            <a:r>
              <a:rPr lang="en-US" dirty="0">
                <a:latin typeface="BookAntiqua"/>
              </a:rPr>
              <a:t>]300, 360]; </a:t>
            </a:r>
            <a:r>
              <a:rPr lang="en-US" i="1" dirty="0" err="1">
                <a:latin typeface="BookAntiqua,Italic"/>
              </a:rPr>
              <a:t>BSExp</a:t>
            </a:r>
            <a:r>
              <a:rPr lang="en-US" i="1" dirty="0">
                <a:latin typeface="BookAntiqua,Italic"/>
              </a:rPr>
              <a:t> </a:t>
            </a:r>
            <a:r>
              <a:rPr lang="en-US" dirty="0">
                <a:latin typeface="BookAntiqua"/>
              </a:rPr>
              <a:t>= 0,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8481" y="211335"/>
            <a:ext cx="1692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Growth </a:t>
            </a:r>
            <a:r>
              <a:rPr lang="en-US" b="1" dirty="0">
                <a:solidFill>
                  <a:srgbClr val="00B0F0"/>
                </a:solidFill>
              </a:rPr>
              <a:t>module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1279"/>
          <a:stretch/>
        </p:blipFill>
        <p:spPr>
          <a:xfrm>
            <a:off x="697871" y="1663177"/>
            <a:ext cx="7078918" cy="960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943"/>
          <a:stretch/>
        </p:blipFill>
        <p:spPr>
          <a:xfrm>
            <a:off x="301770" y="2405518"/>
            <a:ext cx="7526206" cy="1021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8538"/>
          <a:stretch/>
        </p:blipFill>
        <p:spPr>
          <a:xfrm>
            <a:off x="479376" y="3393593"/>
            <a:ext cx="7325484" cy="7696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889" b="62379"/>
          <a:stretch/>
        </p:blipFill>
        <p:spPr>
          <a:xfrm>
            <a:off x="559563" y="1017104"/>
            <a:ext cx="7217226" cy="7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interface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8546" y="6175296"/>
            <a:ext cx="7928989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merchantability limit </a:t>
            </a:r>
            <a:r>
              <a:rPr lang="en-US" dirty="0"/>
              <a:t>of a top diameter of 7 cm is specified for volume estimates.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864652"/>
            <a:ext cx="8032176" cy="4183743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7" idx="0"/>
            <a:endCxn id="18" idx="1"/>
          </p:cNvCxnSpPr>
          <p:nvPr/>
        </p:nvCxnSpPr>
        <p:spPr>
          <a:xfrm rot="16200000" flipV="1">
            <a:off x="2684102" y="4456356"/>
            <a:ext cx="1746462" cy="1691417"/>
          </a:xfrm>
          <a:prstGeom prst="bentConnector4">
            <a:avLst>
              <a:gd name="adj1" fmla="val 40188"/>
              <a:gd name="adj2" fmla="val 247904"/>
            </a:avLst>
          </a:prstGeom>
          <a:ln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48328" y="2060848"/>
            <a:ext cx="2727920" cy="1200329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By default, the stand </a:t>
            </a:r>
            <a:r>
              <a:rPr lang="en-US" dirty="0" smtClean="0"/>
              <a:t>is assumed </a:t>
            </a:r>
            <a:r>
              <a:rPr lang="en-US" dirty="0"/>
              <a:t>to be of homogeneous structure (even-aged). </a:t>
            </a:r>
          </a:p>
        </p:txBody>
      </p:sp>
      <p:cxnSp>
        <p:nvCxnSpPr>
          <p:cNvPr id="16" name="Elbow Connector 15"/>
          <p:cNvCxnSpPr>
            <a:stCxn id="10" idx="3"/>
            <a:endCxn id="14" idx="1"/>
          </p:cNvCxnSpPr>
          <p:nvPr/>
        </p:nvCxnSpPr>
        <p:spPr>
          <a:xfrm flipV="1">
            <a:off x="8184232" y="2661013"/>
            <a:ext cx="864096" cy="431958"/>
          </a:xfrm>
          <a:prstGeom prst="bentConnector3">
            <a:avLst/>
          </a:prstGeom>
          <a:ln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711624" y="2384466"/>
            <a:ext cx="5472608" cy="2387092"/>
            <a:chOff x="2783632" y="1871373"/>
            <a:chExt cx="5472608" cy="2387092"/>
          </a:xfrm>
        </p:grpSpPr>
        <p:sp>
          <p:nvSpPr>
            <p:cNvPr id="10" name="Rounded Rectangle 9"/>
            <p:cNvSpPr/>
            <p:nvPr/>
          </p:nvSpPr>
          <p:spPr>
            <a:xfrm>
              <a:off x="5663952" y="1871373"/>
              <a:ext cx="2592288" cy="141701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83632" y="3573016"/>
              <a:ext cx="2880320" cy="685449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5591944" y="3878049"/>
            <a:ext cx="2592288" cy="113512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048328" y="3566636"/>
            <a:ext cx="2727920" cy="1754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Other optional variables include: the median </a:t>
            </a:r>
            <a:r>
              <a:rPr lang="en-US" dirty="0" smtClean="0"/>
              <a:t>(</a:t>
            </a:r>
            <a:r>
              <a:rPr lang="en-US" i="1" dirty="0" smtClean="0"/>
              <a:t>d</a:t>
            </a:r>
            <a:r>
              <a:rPr lang="en-US" dirty="0" smtClean="0"/>
              <a:t>0.50</a:t>
            </a:r>
            <a:r>
              <a:rPr lang="en-US" dirty="0"/>
              <a:t>, cm), the average ( </a:t>
            </a:r>
            <a:r>
              <a:rPr lang="en-US" i="1" dirty="0"/>
              <a:t>d </a:t>
            </a:r>
            <a:r>
              <a:rPr lang="en-US" dirty="0"/>
              <a:t>, cm) and </a:t>
            </a:r>
            <a:r>
              <a:rPr lang="en-US" dirty="0" smtClean="0"/>
              <a:t>the minimum </a:t>
            </a:r>
            <a:r>
              <a:rPr lang="en-US" dirty="0"/>
              <a:t>value of the diameter distribution (</a:t>
            </a:r>
            <a:r>
              <a:rPr lang="en-US" i="1" dirty="0" err="1"/>
              <a:t>dmin</a:t>
            </a:r>
            <a:r>
              <a:rPr lang="en-US" dirty="0"/>
              <a:t>, cm).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2711624" y="2369069"/>
            <a:ext cx="2880320" cy="17170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36350" y="887582"/>
            <a:ext cx="11469997" cy="9233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variables that characterize the stand for the base year of simulation: age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dirty="0" err="1"/>
              <a:t>yrs</a:t>
            </a:r>
            <a:r>
              <a:rPr lang="en-US" dirty="0"/>
              <a:t>), dominant height (</a:t>
            </a:r>
            <a:r>
              <a:rPr lang="en-US" i="1" dirty="0" err="1" smtClean="0"/>
              <a:t>hdom</a:t>
            </a:r>
            <a:r>
              <a:rPr lang="en-US" dirty="0" smtClean="0"/>
              <a:t>, </a:t>
            </a:r>
            <a:r>
              <a:rPr lang="en-US" dirty="0"/>
              <a:t>m), number of trees (</a:t>
            </a:r>
            <a:r>
              <a:rPr lang="en-US" i="1" dirty="0"/>
              <a:t>N</a:t>
            </a:r>
            <a:r>
              <a:rPr lang="en-US" dirty="0"/>
              <a:t>, trees ha-1), and basal </a:t>
            </a:r>
            <a:r>
              <a:rPr lang="en-US" dirty="0" smtClean="0"/>
              <a:t>area (</a:t>
            </a:r>
            <a:r>
              <a:rPr lang="en-US" i="1" dirty="0"/>
              <a:t>G</a:t>
            </a:r>
            <a:r>
              <a:rPr lang="en-US" dirty="0"/>
              <a:t>, m2 ha-1), are </a:t>
            </a:r>
            <a:r>
              <a:rPr lang="en-US" dirty="0" smtClean="0"/>
              <a:t>updated </a:t>
            </a:r>
            <a:r>
              <a:rPr lang="en-US" dirty="0"/>
              <a:t>on an annual basis until the end of the growth period, using </a:t>
            </a:r>
            <a:r>
              <a:rPr lang="en-US" dirty="0" smtClean="0"/>
              <a:t>the set </a:t>
            </a:r>
            <a:r>
              <a:rPr lang="en-US" dirty="0"/>
              <a:t>of equations 1-8.</a:t>
            </a:r>
            <a:r>
              <a:rPr lang="en-US" dirty="0" smtClean="0"/>
              <a:t>). Site variables are also </a:t>
            </a:r>
            <a:r>
              <a:rPr lang="en-US" dirty="0"/>
              <a:t>provided terrain slope </a:t>
            </a:r>
            <a:r>
              <a:rPr lang="en-US" dirty="0" smtClean="0"/>
              <a:t>(</a:t>
            </a:r>
            <a:r>
              <a:rPr lang="en-US" dirty="0" err="1" smtClean="0"/>
              <a:t>Inc</a:t>
            </a:r>
            <a:r>
              <a:rPr lang="en-US" dirty="0" smtClean="0"/>
              <a:t>, º</a:t>
            </a:r>
            <a:r>
              <a:rPr lang="en-US" dirty="0"/>
              <a:t>.) and </a:t>
            </a:r>
            <a:r>
              <a:rPr lang="en-US" dirty="0" smtClean="0"/>
              <a:t>terrain direction (</a:t>
            </a:r>
            <a:r>
              <a:rPr lang="en-US" dirty="0" err="1" smtClean="0"/>
              <a:t>Exp</a:t>
            </a:r>
            <a:r>
              <a:rPr lang="en-US" dirty="0"/>
              <a:t>, º.).</a:t>
            </a:r>
          </a:p>
        </p:txBody>
      </p:sp>
      <p:cxnSp>
        <p:nvCxnSpPr>
          <p:cNvPr id="39" name="Elbow Connector 38"/>
          <p:cNvCxnSpPr>
            <a:stCxn id="36" idx="0"/>
            <a:endCxn id="37" idx="2"/>
          </p:cNvCxnSpPr>
          <p:nvPr/>
        </p:nvCxnSpPr>
        <p:spPr>
          <a:xfrm rot="5400000" flipH="1" flipV="1">
            <a:off x="4832488" y="1130209"/>
            <a:ext cx="558157" cy="1919565"/>
          </a:xfrm>
          <a:prstGeom prst="bentConnector3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3" idx="3"/>
            <a:endCxn id="35" idx="1"/>
          </p:cNvCxnSpPr>
          <p:nvPr/>
        </p:nvCxnSpPr>
        <p:spPr>
          <a:xfrm flipV="1">
            <a:off x="8184232" y="4443799"/>
            <a:ext cx="864096" cy="18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6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MoDisPinaster</a:t>
            </a:r>
            <a:r>
              <a:rPr lang="pt-PT" dirty="0" smtClean="0"/>
              <a:t> interface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99846" y="4586265"/>
            <a:ext cx="4403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Outputs</a:t>
            </a:r>
            <a:r>
              <a:rPr lang="en-US" dirty="0" smtClean="0"/>
              <a:t> refer to a stand table </a:t>
            </a:r>
            <a:r>
              <a:rPr lang="en-US" b="1" dirty="0" smtClean="0"/>
              <a:t>for the 5-year</a:t>
            </a:r>
            <a:r>
              <a:rPr lang="en-US" dirty="0" smtClean="0"/>
              <a:t> evolution period and to the </a:t>
            </a:r>
            <a:r>
              <a:rPr lang="en-US" b="1" dirty="0" smtClean="0"/>
              <a:t>number of trees by diameter class, at the initial stand age </a:t>
            </a:r>
            <a:r>
              <a:rPr lang="en-US" dirty="0" smtClean="0"/>
              <a:t>(20 </a:t>
            </a:r>
            <a:r>
              <a:rPr lang="en-US" dirty="0" err="1" smtClean="0"/>
              <a:t>yrs</a:t>
            </a:r>
            <a:r>
              <a:rPr lang="en-US" dirty="0" smtClean="0"/>
              <a:t>) and </a:t>
            </a:r>
            <a:r>
              <a:rPr lang="en-US" b="1" dirty="0" smtClean="0"/>
              <a:t>at the end of the simulation </a:t>
            </a:r>
            <a:r>
              <a:rPr lang="en-US" dirty="0" smtClean="0"/>
              <a:t>(25 </a:t>
            </a:r>
            <a:r>
              <a:rPr lang="en-US" dirty="0" err="1" smtClean="0"/>
              <a:t>yrs</a:t>
            </a:r>
            <a:r>
              <a:rPr lang="en-US" dirty="0" smtClean="0"/>
              <a:t>). The diameter distribution is presented for each simulation year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908720"/>
            <a:ext cx="6840760" cy="5702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876743"/>
            <a:ext cx="5807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The occurrence of </a:t>
            </a:r>
            <a:r>
              <a:rPr lang="en-US" b="1" dirty="0">
                <a:latin typeface="+mj-lt"/>
              </a:rPr>
              <a:t>mortality by </a:t>
            </a:r>
            <a:r>
              <a:rPr lang="en-US" b="1" dirty="0" smtClean="0">
                <a:latin typeface="+mj-lt"/>
              </a:rPr>
              <a:t>competition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>
                <a:latin typeface="+mj-lt"/>
              </a:rPr>
              <a:t>expected whenever </a:t>
            </a:r>
            <a:r>
              <a:rPr lang="en-US" i="1" dirty="0">
                <a:latin typeface="+mj-lt"/>
              </a:rPr>
              <a:t>SDI </a:t>
            </a:r>
            <a:r>
              <a:rPr lang="en-US" dirty="0">
                <a:latin typeface="+mj-lt"/>
              </a:rPr>
              <a:t>reaches the </a:t>
            </a:r>
            <a:r>
              <a:rPr lang="en-US" b="1" dirty="0">
                <a:latin typeface="+mj-lt"/>
              </a:rPr>
              <a:t>threshold of 60%. </a:t>
            </a:r>
            <a:r>
              <a:rPr lang="en-US" dirty="0">
                <a:latin typeface="+mj-lt"/>
              </a:rPr>
              <a:t>The limits can be modified by </a:t>
            </a:r>
            <a:r>
              <a:rPr lang="en-US" dirty="0" smtClean="0">
                <a:latin typeface="+mj-lt"/>
              </a:rPr>
              <a:t>the user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according </a:t>
            </a:r>
            <a:r>
              <a:rPr lang="en-US" dirty="0">
                <a:latin typeface="+mj-lt"/>
              </a:rPr>
              <a:t>to pre-determined management guidelines.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7175" y="1261644"/>
            <a:ext cx="5776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automatic management procedure, based on the </a:t>
            </a:r>
            <a:r>
              <a:rPr lang="en-US" b="1" dirty="0" smtClean="0"/>
              <a:t>self-thinning theory</a:t>
            </a:r>
            <a:r>
              <a:rPr lang="en-US" dirty="0" smtClean="0"/>
              <a:t> </a:t>
            </a:r>
            <a:r>
              <a:rPr lang="en-US" dirty="0"/>
              <a:t>is available in the Management/Self-thinning dialog. </a:t>
            </a:r>
            <a:r>
              <a:rPr lang="en-US" dirty="0" smtClean="0"/>
              <a:t>By </a:t>
            </a:r>
            <a:r>
              <a:rPr lang="en-US" dirty="0"/>
              <a:t>default, the limits </a:t>
            </a:r>
            <a:r>
              <a:rPr lang="en-US" dirty="0" smtClean="0"/>
              <a:t>specified for </a:t>
            </a:r>
            <a:r>
              <a:rPr lang="en-US" dirty="0"/>
              <a:t>the </a:t>
            </a:r>
            <a:r>
              <a:rPr lang="en-US" b="1" dirty="0" smtClean="0"/>
              <a:t>Stand </a:t>
            </a:r>
            <a:r>
              <a:rPr lang="en-US" b="1" dirty="0"/>
              <a:t>Density Index (</a:t>
            </a:r>
            <a:r>
              <a:rPr lang="en-US" b="1" i="1" dirty="0"/>
              <a:t>SDI</a:t>
            </a:r>
            <a:r>
              <a:rPr lang="en-US" i="1" dirty="0"/>
              <a:t>, </a:t>
            </a:r>
            <a:r>
              <a:rPr lang="en-US" dirty="0" err="1"/>
              <a:t>Reineke</a:t>
            </a:r>
            <a:r>
              <a:rPr lang="en-US" dirty="0"/>
              <a:t>, </a:t>
            </a:r>
            <a:r>
              <a:rPr lang="en-US" dirty="0" smtClean="0"/>
              <a:t>are </a:t>
            </a:r>
            <a:r>
              <a:rPr lang="en-US" dirty="0"/>
              <a:t>with respect to </a:t>
            </a:r>
            <a:r>
              <a:rPr lang="en-US" dirty="0" smtClean="0"/>
              <a:t>a stand </a:t>
            </a:r>
            <a:r>
              <a:rPr lang="en-US" dirty="0"/>
              <a:t>that grows under high values of density.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3771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10211</TotalTime>
  <Words>1187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BookAntiqua</vt:lpstr>
      <vt:lpstr>BookAntiqua,Italic</vt:lpstr>
      <vt:lpstr>BookAntiqua-Identity-H</vt:lpstr>
      <vt:lpstr>Calibri</vt:lpstr>
      <vt:lpstr>Magneto</vt:lpstr>
      <vt:lpstr>Symbol-Identity-H</vt:lpstr>
      <vt:lpstr>Times New Roman</vt:lpstr>
      <vt:lpstr>TimesNewRoman</vt:lpstr>
      <vt:lpstr>TimesNewRoman,Italic</vt:lpstr>
      <vt:lpstr>Trebuchet MS</vt:lpstr>
      <vt:lpstr>Wingdings</vt:lpstr>
      <vt:lpstr>Custom Design</vt:lpstr>
      <vt:lpstr>  Diameter distribution models for even-aged stands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 </cp:lastModifiedBy>
  <cp:revision>684</cp:revision>
  <cp:lastPrinted>2017-06-15T21:47:55Z</cp:lastPrinted>
  <dcterms:created xsi:type="dcterms:W3CDTF">2010-02-14T14:45:25Z</dcterms:created>
  <dcterms:modified xsi:type="dcterms:W3CDTF">2025-05-13T10:18:22Z</dcterms:modified>
</cp:coreProperties>
</file>