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9" r:id="rId3"/>
    <p:sldId id="301" r:id="rId4"/>
    <p:sldId id="303" r:id="rId5"/>
    <p:sldId id="304" r:id="rId6"/>
    <p:sldId id="305" r:id="rId7"/>
    <p:sldId id="307" r:id="rId8"/>
    <p:sldId id="345" r:id="rId9"/>
    <p:sldId id="351" r:id="rId10"/>
    <p:sldId id="344" r:id="rId11"/>
    <p:sldId id="348" r:id="rId12"/>
    <p:sldId id="337" r:id="rId13"/>
    <p:sldId id="352" r:id="rId14"/>
    <p:sldId id="335" r:id="rId15"/>
    <p:sldId id="338" r:id="rId16"/>
    <p:sldId id="339" r:id="rId17"/>
    <p:sldId id="340" r:id="rId18"/>
    <p:sldId id="372" r:id="rId19"/>
    <p:sldId id="341" r:id="rId20"/>
  </p:sldIdLst>
  <p:sldSz cx="12192000" cy="6858000"/>
  <p:notesSz cx="6858000" cy="95948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F1BD"/>
    <a:srgbClr val="FFF5D1"/>
    <a:srgbClr val="FFFFCC"/>
    <a:srgbClr val="FFE279"/>
    <a:srgbClr val="008000"/>
    <a:srgbClr val="CC0000"/>
    <a:srgbClr val="FFFF00"/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5" autoAdjust="0"/>
    <p:restoredTop sz="90896" autoAdjust="0"/>
  </p:normalViewPr>
  <p:slideViewPr>
    <p:cSldViewPr snapToGrid="0" showGuides="1">
      <p:cViewPr>
        <p:scale>
          <a:sx n="60" d="100"/>
          <a:sy n="60" d="100"/>
        </p:scale>
        <p:origin x="471" y="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7" Type="http://schemas.openxmlformats.org/officeDocument/2006/relationships/slide" Target="slides/slide19.xml"/><Relationship Id="rId2" Type="http://schemas.openxmlformats.org/officeDocument/2006/relationships/slide" Target="slides/slide8.xml"/><Relationship Id="rId1" Type="http://schemas.openxmlformats.org/officeDocument/2006/relationships/slide" Target="slides/slide1.xml"/><Relationship Id="rId6" Type="http://schemas.openxmlformats.org/officeDocument/2006/relationships/slide" Target="slides/slide18.xml"/><Relationship Id="rId5" Type="http://schemas.openxmlformats.org/officeDocument/2006/relationships/slide" Target="slides/slide13.xml"/><Relationship Id="rId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3675"/>
            <a:ext cx="2971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83675"/>
            <a:ext cx="2971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E34173-13CC-45A1-A768-AB6503EB2F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2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1869-32DC-40CF-AFE2-3F5D21E0524C}" type="datetimeFigureOut">
              <a:rPr lang="pt-PT" smtClean="0"/>
              <a:t>28/10/2020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52450" y="1200150"/>
            <a:ext cx="5753100" cy="3236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3778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3838"/>
            <a:ext cx="2971800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113838"/>
            <a:ext cx="2971800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66A0-F03E-478D-8A93-F9A7B5075F4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207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66A0-F03E-478D-8A93-F9A7B5075F4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685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1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2551" y="304800"/>
            <a:ext cx="2853267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304800"/>
            <a:ext cx="8362951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04800"/>
            <a:ext cx="1141941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600200"/>
            <a:ext cx="5607051" cy="495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6651" y="1600200"/>
            <a:ext cx="5609167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0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622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7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41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60705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600200"/>
            <a:ext cx="5609167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8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7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0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0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47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304800"/>
            <a:ext cx="11419417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1600201"/>
            <a:ext cx="11419417" cy="4816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" y="0"/>
            <a:ext cx="192617" cy="68580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988801" y="0"/>
            <a:ext cx="192617" cy="68580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"/>
            <a:ext cx="12192000" cy="144463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713538"/>
            <a:ext cx="12192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" name="TextBox 1"/>
          <p:cNvSpPr txBox="1"/>
          <p:nvPr userDrawn="1"/>
        </p:nvSpPr>
        <p:spPr>
          <a:xfrm>
            <a:off x="8468137" y="6416703"/>
            <a:ext cx="3554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663300"/>
                </a:solidFill>
                <a:latin typeface="Trebuchet MS" panose="020B0603020202020204" pitchFamily="34" charset="0"/>
              </a:rPr>
              <a:t>Margarida</a:t>
            </a:r>
            <a:r>
              <a:rPr lang="en-GB" sz="1600" b="1" baseline="0" dirty="0" smtClean="0">
                <a:solidFill>
                  <a:srgbClr val="663300"/>
                </a:solidFill>
                <a:latin typeface="Trebuchet MS" panose="020B0603020202020204" pitchFamily="34" charset="0"/>
              </a:rPr>
              <a:t> Tomé, last revision 2020</a:t>
            </a:r>
            <a:endParaRPr lang="pt-PT" sz="1600" b="1" dirty="0">
              <a:solidFill>
                <a:srgbClr val="663300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rebuchet MS" panose="020B0603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Wingdings 2" pitchFamily="18" charset="2"/>
        <a:buChar char="Ó"/>
        <a:defRPr sz="2400" b="1">
          <a:solidFill>
            <a:srgbClr val="008000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Wingdings 2" pitchFamily="18" charset="2"/>
        <a:buChar char=""/>
        <a:defRPr sz="2000" b="1">
          <a:solidFill>
            <a:srgbClr val="008000"/>
          </a:solidFill>
          <a:latin typeface="Trebuchet MS" panose="020B0603020202020204" pitchFamily="34" charset="0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Marlett" pitchFamily="2" charset="2"/>
        <a:buChar char="b"/>
        <a:defRPr b="1">
          <a:solidFill>
            <a:srgbClr val="8A5C2E"/>
          </a:solidFill>
          <a:latin typeface="Trebuchet MS" panose="020B0603020202020204" pitchFamily="34" charset="0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Marlett" pitchFamily="2" charset="2"/>
        <a:buChar char="b"/>
        <a:defRPr sz="1600" b="1">
          <a:solidFill>
            <a:srgbClr val="008000"/>
          </a:solidFill>
          <a:latin typeface="Trebuchet MS" panose="020B0603020202020204" pitchFamily="34" charset="0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Trebuchet MS" panose="020B0603020202020204" pitchFamily="34" charset="0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564543" y="577796"/>
            <a:ext cx="11020507" cy="1958671"/>
          </a:xfrm>
          <a:ln/>
        </p:spPr>
        <p:txBody>
          <a:bodyPr/>
          <a:lstStyle/>
          <a:p>
            <a:r>
              <a:rPr lang="en-GB" sz="4000" dirty="0"/>
              <a:t>Specificity of the cork oak system in PORTUGAL</a:t>
            </a:r>
            <a:endParaRPr lang="en-GB" sz="4400" dirty="0"/>
          </a:p>
        </p:txBody>
      </p:sp>
      <p:grpSp>
        <p:nvGrpSpPr>
          <p:cNvPr id="2060" name="Group 12"/>
          <p:cNvGrpSpPr>
            <a:grpSpLocks/>
          </p:cNvGrpSpPr>
          <p:nvPr/>
        </p:nvGrpSpPr>
        <p:grpSpPr bwMode="auto">
          <a:xfrm>
            <a:off x="1879601" y="3073400"/>
            <a:ext cx="8393113" cy="3530600"/>
            <a:chOff x="292" y="2088"/>
            <a:chExt cx="4805" cy="2022"/>
          </a:xfrm>
        </p:grpSpPr>
        <p:graphicFrame>
          <p:nvGraphicFramePr>
            <p:cNvPr id="2061" name="Object 13"/>
            <p:cNvGraphicFramePr>
              <a:graphicFrameLocks/>
            </p:cNvGraphicFramePr>
            <p:nvPr/>
          </p:nvGraphicFramePr>
          <p:xfrm>
            <a:off x="1937" y="2584"/>
            <a:ext cx="1253" cy="10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name="Clip" r:id="rId3" imgW="4748040" imgH="4146480" progId="MS_ClipArt_Gallery.2">
                    <p:embed/>
                  </p:oleObj>
                </mc:Choice>
                <mc:Fallback>
                  <p:oleObj name="Clip" r:id="rId3" imgW="4748040" imgH="4146480" progId="MS_ClipArt_Gallery.2">
                    <p:embed/>
                    <p:pic>
                      <p:nvPicPr>
                        <p:cNvPr id="0" name="Object 1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7" y="2584"/>
                          <a:ext cx="1253" cy="10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2" name="Object 14"/>
            <p:cNvGraphicFramePr>
              <a:graphicFrameLocks/>
            </p:cNvGraphicFramePr>
            <p:nvPr/>
          </p:nvGraphicFramePr>
          <p:xfrm>
            <a:off x="2511" y="2769"/>
            <a:ext cx="1536" cy="1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Clip" r:id="rId5" imgW="4748040" imgH="4146480" progId="MS_ClipArt_Gallery.2">
                    <p:embed/>
                  </p:oleObj>
                </mc:Choice>
                <mc:Fallback>
                  <p:oleObj name="Clip" r:id="rId5" imgW="4748040" imgH="4146480" progId="MS_ClipArt_Gallery.2">
                    <p:embed/>
                    <p:pic>
                      <p:nvPicPr>
                        <p:cNvPr id="0" name="Object 1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1" y="2769"/>
                          <a:ext cx="1536" cy="1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3" name="Object 15"/>
            <p:cNvGraphicFramePr>
              <a:graphicFrameLocks/>
            </p:cNvGraphicFramePr>
            <p:nvPr/>
          </p:nvGraphicFramePr>
          <p:xfrm>
            <a:off x="292" y="2288"/>
            <a:ext cx="2080" cy="1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Clip" r:id="rId7" imgW="4748040" imgH="4146480" progId="MS_ClipArt_Gallery.2">
                    <p:embed/>
                  </p:oleObj>
                </mc:Choice>
                <mc:Fallback>
                  <p:oleObj name="Clip" r:id="rId7" imgW="4748040" imgH="4146480" progId="MS_ClipArt_Gallery.2">
                    <p:embed/>
                    <p:pic>
                      <p:nvPicPr>
                        <p:cNvPr id="0" name="Object 1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" y="2288"/>
                          <a:ext cx="2080" cy="1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4" name="Object 16"/>
            <p:cNvGraphicFramePr>
              <a:graphicFrameLocks/>
            </p:cNvGraphicFramePr>
            <p:nvPr/>
          </p:nvGraphicFramePr>
          <p:xfrm>
            <a:off x="3017" y="2088"/>
            <a:ext cx="2080" cy="1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8" name="Clip" r:id="rId9" imgW="4748040" imgH="4146480" progId="MS_ClipArt_Gallery.2">
                    <p:embed/>
                  </p:oleObj>
                </mc:Choice>
                <mc:Fallback>
                  <p:oleObj name="Clip" r:id="rId9" imgW="4748040" imgH="4146480" progId="MS_ClipArt_Gallery.2">
                    <p:embed/>
                    <p:pic>
                      <p:nvPicPr>
                        <p:cNvPr id="0" name="Object 1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7" y="2088"/>
                          <a:ext cx="2080" cy="1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cork cambium is destroyed during the cork stripping process but the sustainability of production is ensured because the species has the ability of regenerating a new cambium in the inner part of the bark   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1828801" y="3681414"/>
            <a:ext cx="8564563" cy="2738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ahoma" pitchFamily="34" charset="0"/>
            </a:endParaRP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ahoma" pitchFamily="34" charset="0"/>
            </a:endParaRPr>
          </a:p>
        </p:txBody>
      </p:sp>
      <p:grpSp>
        <p:nvGrpSpPr>
          <p:cNvPr id="111621" name="Group 5"/>
          <p:cNvGrpSpPr>
            <a:grpSpLocks/>
          </p:cNvGrpSpPr>
          <p:nvPr/>
        </p:nvGrpSpPr>
        <p:grpSpPr bwMode="auto">
          <a:xfrm>
            <a:off x="2743200" y="3581400"/>
            <a:ext cx="7175500" cy="2751138"/>
            <a:chOff x="768" y="2256"/>
            <a:chExt cx="4520" cy="1733"/>
          </a:xfrm>
        </p:grpSpPr>
        <p:pic>
          <p:nvPicPr>
            <p:cNvPr id="111622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256"/>
              <a:ext cx="4520" cy="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3312" y="2688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cork</a:t>
              </a:r>
            </a:p>
          </p:txBody>
        </p:sp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912" y="3792"/>
              <a:ext cx="4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wood</a:t>
              </a:r>
            </a:p>
          </p:txBody>
        </p:sp>
        <p:sp>
          <p:nvSpPr>
            <p:cNvPr id="111625" name="Text Box 9"/>
            <p:cNvSpPr txBox="1">
              <a:spLocks noChangeArrowheads="1"/>
            </p:cNvSpPr>
            <p:nvPr/>
          </p:nvSpPr>
          <p:spPr bwMode="auto">
            <a:xfrm>
              <a:off x="1248" y="2784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bark</a:t>
              </a:r>
            </a:p>
          </p:txBody>
        </p:sp>
        <p:sp>
          <p:nvSpPr>
            <p:cNvPr id="111626" name="Text Box 10"/>
            <p:cNvSpPr txBox="1">
              <a:spLocks noChangeArrowheads="1"/>
            </p:cNvSpPr>
            <p:nvPr/>
          </p:nvSpPr>
          <p:spPr bwMode="auto">
            <a:xfrm>
              <a:off x="1632" y="2592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phellogen</a:t>
              </a:r>
            </a:p>
          </p:txBody>
        </p:sp>
        <p:sp>
          <p:nvSpPr>
            <p:cNvPr id="111627" name="Text Box 11"/>
            <p:cNvSpPr txBox="1">
              <a:spLocks noChangeArrowheads="1"/>
            </p:cNvSpPr>
            <p:nvPr/>
          </p:nvSpPr>
          <p:spPr bwMode="auto">
            <a:xfrm>
              <a:off x="2400" y="2448"/>
              <a:ext cx="384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cork back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 autoUpdateAnimBg="0"/>
      <p:bldP spid="111620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800"/>
          </a:p>
          <a:p>
            <a:r>
              <a:rPr lang="en-GB"/>
              <a:t>After the first debarking the new phellogen starts producing new layers of cork cells, originating the “second cork”, being cork cells production higher in the years immediately after debarking</a:t>
            </a:r>
          </a:p>
          <a:p>
            <a:endParaRPr lang="en-GB" sz="800"/>
          </a:p>
          <a:p>
            <a:r>
              <a:rPr lang="en-GB"/>
              <a:t>In most regions, 9 years of cork growth allow to obtain a thickness suitable for the production of cork wine stoppers</a:t>
            </a:r>
          </a:p>
          <a:p>
            <a:endParaRPr lang="en-GB" sz="800"/>
          </a:p>
          <a:p>
            <a:r>
              <a:rPr lang="en-GB"/>
              <a:t>The maximum legal height for second cork debarking is 2.5 times the perimeter at breast height  (debarking coefficient = 2.5)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bldLvl="5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866901" y="358775"/>
          <a:ext cx="4003675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6" name="Fotografia do Photo Editor" r:id="rId3" imgW="3296110" imgH="5038095" progId="MSPhotoEd.3">
                  <p:embed/>
                </p:oleObj>
              </mc:Choice>
              <mc:Fallback>
                <p:oleObj name="Fotografia do Photo Editor" r:id="rId3" imgW="3296110" imgH="50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1" y="358775"/>
                        <a:ext cx="4003675" cy="612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6008689" y="4167188"/>
          <a:ext cx="4344987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7" name="Photo Editor Photo" r:id="rId5" imgW="2156190" imgH="1226926" progId="MSPhotoEd.3">
                  <p:embed/>
                </p:oleObj>
              </mc:Choice>
              <mc:Fallback>
                <p:oleObj name="Photo Editor Photo" r:id="rId5" imgW="2156190" imgH="122692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9" y="4167188"/>
                        <a:ext cx="4344987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4749800" y="12827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86442C"/>
                </a:solidFill>
                <a:latin typeface="Tahoma" pitchFamily="34" charset="0"/>
              </a:rPr>
              <a:t>Virgin cork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4749800" y="31369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86442C"/>
                </a:solidFill>
                <a:latin typeface="Tahoma" pitchFamily="34" charset="0"/>
              </a:rPr>
              <a:t>Second cork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 animBg="1" autoUpdateAnimBg="0"/>
      <p:bldP spid="10445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800"/>
          </a:p>
          <a:p>
            <a:r>
              <a:rPr lang="en-GB"/>
              <a:t>After the extraction of the second cork, a new phellogen is again regenerated, cork properties stabilise in the following extractions – “mature cork”</a:t>
            </a:r>
          </a:p>
          <a:p>
            <a:endParaRPr lang="en-GB" sz="800"/>
          </a:p>
          <a:p>
            <a:r>
              <a:rPr lang="en-GB"/>
              <a:t>Maximum legal height for mature cork debarking is 3 times the perimeter at breast height  (debarking coefficient = 3)</a:t>
            </a:r>
          </a:p>
          <a:p>
            <a:endParaRPr lang="en-GB" sz="900"/>
          </a:p>
          <a:p>
            <a:r>
              <a:rPr lang="en-GB"/>
              <a:t>Mature cork is extracted periodically (9 years is the most common rotation period) and the process can be sustained until the tree is quite old, sometimes 150-200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bldLvl="5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:\Slides\SUBER\Hannover\na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"/>
            <a:ext cx="5826125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8001000" y="15240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Virgin cork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7924800" y="35052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Second cork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8001000" y="54102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Mature cork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 autoUpdateAnimBg="0"/>
      <p:bldP spid="102404" grpId="0" animBg="1" autoUpdateAnimBg="0"/>
      <p:bldP spid="10240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1735719158"/>
              </p:ext>
            </p:extLst>
          </p:nvPr>
        </p:nvGraphicFramePr>
        <p:xfrm>
          <a:off x="-26502" y="0"/>
          <a:ext cx="12343071" cy="704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3" name="Photo Editor Photo" r:id="rId3" imgW="4533333" imgH="3161905" progId="MSPhotoEd.3">
                  <p:embed/>
                </p:oleObj>
              </mc:Choice>
              <mc:Fallback>
                <p:oleObj name="Photo Editor Photo" r:id="rId3" imgW="4533333" imgH="3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379"/>
                      <a:stretch>
                        <a:fillRect/>
                      </a:stretch>
                    </p:blipFill>
                    <p:spPr bwMode="auto">
                      <a:xfrm>
                        <a:off x="-26502" y="0"/>
                        <a:ext cx="12343071" cy="704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286000" y="381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1795463" y="300038"/>
          <a:ext cx="3581400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4" name="Photo Editor Photo" r:id="rId5" imgW="5028571" imgH="3296110" progId="MSPhotoEd.3">
                  <p:embed/>
                </p:oleObj>
              </mc:Choice>
              <mc:Fallback>
                <p:oleObj name="Photo Editor Photo" r:id="rId5" imgW="5028571" imgH="32961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300038"/>
                        <a:ext cx="3581400" cy="2347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905000" y="2819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5478" name="Object 6"/>
          <p:cNvGraphicFramePr>
            <a:graphicFrameLocks noChangeAspect="1"/>
          </p:cNvGraphicFramePr>
          <p:nvPr/>
        </p:nvGraphicFramePr>
        <p:xfrm>
          <a:off x="2024063" y="2281239"/>
          <a:ext cx="2667000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5" name="Photo Editor Photo" r:id="rId7" imgW="4753639" imgH="3153215" progId="MSPhotoEd.3">
                  <p:embed/>
                </p:oleObj>
              </mc:Choice>
              <mc:Fallback>
                <p:oleObj name="Photo Editor Photo" r:id="rId7" imgW="4753639" imgH="3153215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2281239"/>
                        <a:ext cx="2667000" cy="176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2133600" y="4114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5480" name="Object 8"/>
          <p:cNvGraphicFramePr>
            <a:graphicFrameLocks noChangeAspect="1"/>
          </p:cNvGraphicFramePr>
          <p:nvPr/>
        </p:nvGraphicFramePr>
        <p:xfrm>
          <a:off x="2176463" y="4235450"/>
          <a:ext cx="29718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6" name="Photo Editor Photo" r:id="rId9" imgW="4610744" imgH="3134162" progId="MSPhotoEd.3">
                  <p:embed/>
                </p:oleObj>
              </mc:Choice>
              <mc:Fallback>
                <p:oleObj name="Photo Editor Photo" r:id="rId9" imgW="4610744" imgH="3134162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6463" y="4235450"/>
                        <a:ext cx="2971800" cy="2019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1" name="Object 9"/>
          <p:cNvGraphicFramePr>
            <a:graphicFrameLocks noChangeAspect="1"/>
          </p:cNvGraphicFramePr>
          <p:nvPr/>
        </p:nvGraphicFramePr>
        <p:xfrm>
          <a:off x="6248401" y="638175"/>
          <a:ext cx="395287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7" name="Photo Editor Photo" r:id="rId11" imgW="3123810" imgH="4458322" progId="MSPhotoEd.3">
                  <p:embed/>
                </p:oleObj>
              </mc:Choice>
              <mc:Fallback>
                <p:oleObj name="Photo Editor Photo" r:id="rId11" imgW="3123810" imgH="445832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638175"/>
                        <a:ext cx="3952875" cy="5638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3137108669"/>
              </p:ext>
            </p:extLst>
          </p:nvPr>
        </p:nvGraphicFramePr>
        <p:xfrm>
          <a:off x="3700" y="-23813"/>
          <a:ext cx="12188299" cy="694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5" name="Fotografia do Photo Editor" r:id="rId3" imgW="4533333" imgH="3161905" progId="MSPhotoEd.3">
                  <p:embed/>
                </p:oleObj>
              </mc:Choice>
              <mc:Fallback>
                <p:oleObj name="Fotografia do Photo Editor" r:id="rId3" imgW="4533333" imgH="3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631"/>
                      <a:stretch>
                        <a:fillRect/>
                      </a:stretch>
                    </p:blipFill>
                    <p:spPr bwMode="auto">
                      <a:xfrm>
                        <a:off x="3700" y="-23813"/>
                        <a:ext cx="12188299" cy="694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286000" y="381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905000" y="2819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133600" y="4114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638800" y="304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6503" name="Object 7"/>
          <p:cNvGraphicFramePr>
            <a:graphicFrameLocks noChangeAspect="1"/>
          </p:cNvGraphicFramePr>
          <p:nvPr/>
        </p:nvGraphicFramePr>
        <p:xfrm>
          <a:off x="2286000" y="681038"/>
          <a:ext cx="3886200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6" name="Fotografia do Photo Editor" r:id="rId5" imgW="3677163" imgH="2781688" progId="MSPhotoEd.3">
                  <p:embed/>
                </p:oleObj>
              </mc:Choice>
              <mc:Fallback>
                <p:oleObj name="Fotografia do Photo Editor" r:id="rId5" imgW="3677163" imgH="278168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681038"/>
                        <a:ext cx="3886200" cy="2940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4" name="Object 8"/>
          <p:cNvGraphicFramePr>
            <a:graphicFrameLocks noChangeAspect="1"/>
          </p:cNvGraphicFramePr>
          <p:nvPr/>
        </p:nvGraphicFramePr>
        <p:xfrm>
          <a:off x="6397625" y="701675"/>
          <a:ext cx="390525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7" name="Fotografia do Photo Editor" r:id="rId7" imgW="3285714" imgH="5009524" progId="MSPhotoEd.3">
                  <p:embed/>
                </p:oleObj>
              </mc:Choice>
              <mc:Fallback>
                <p:oleObj name="Fotografia do Photo Editor" r:id="rId7" imgW="3285714" imgH="5009524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25" y="701675"/>
                        <a:ext cx="3905250" cy="5638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960091"/>
              </p:ext>
            </p:extLst>
          </p:nvPr>
        </p:nvGraphicFramePr>
        <p:xfrm>
          <a:off x="2286000" y="3729038"/>
          <a:ext cx="388620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8" name="Fotografia do Photo Editor" r:id="rId9" imgW="5068007" imgH="3362794" progId="MSPhotoEd.3">
                  <p:embed/>
                </p:oleObj>
              </mc:Choice>
              <mc:Fallback>
                <p:oleObj name="Fotografia do Photo Editor" r:id="rId9" imgW="5068007" imgH="3362794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729038"/>
                        <a:ext cx="3886200" cy="2578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797300" y="4343401"/>
            <a:ext cx="50292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Range of tree production per harvest</a:t>
            </a:r>
          </a:p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7 - 11 kg / m</a:t>
            </a:r>
            <a:r>
              <a:rPr lang="en-GB" sz="2000" b="1" baseline="30000">
                <a:solidFill>
                  <a:srgbClr val="663300"/>
                </a:solidFill>
                <a:latin typeface="Trebuchet MS" panose="020B0603020202020204" pitchFamily="34" charset="0"/>
              </a:rPr>
              <a:t>2</a:t>
            </a: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 debarked area</a:t>
            </a:r>
          </a:p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Up to 150 kg per tree in one harvest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9906000" y="6319839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FFFF99"/>
                </a:solidFill>
                <a:latin typeface="Trebuchet MS" panose="020B0603020202020204" pitchFamily="34" charset="0"/>
              </a:rPr>
              <a:t>14</a:t>
            </a:r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438400" y="990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75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58690"/>
              </p:ext>
            </p:extLst>
          </p:nvPr>
        </p:nvGraphicFramePr>
        <p:xfrm>
          <a:off x="-159026" y="0"/>
          <a:ext cx="123510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7" name="Photo Editor Photo" r:id="rId3" imgW="4761905" imgH="3134162" progId="MSPhotoEd.3">
                  <p:embed/>
                </p:oleObj>
              </mc:Choice>
              <mc:Fallback>
                <p:oleObj name="Photo Editor Photo" r:id="rId3" imgW="4761905" imgH="31341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9026" y="0"/>
                        <a:ext cx="1235102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5334000" y="23622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7526" name="Object 6"/>
          <p:cNvGraphicFramePr>
            <a:graphicFrameLocks noChangeAspect="1"/>
          </p:cNvGraphicFramePr>
          <p:nvPr/>
        </p:nvGraphicFramePr>
        <p:xfrm>
          <a:off x="3048000" y="841376"/>
          <a:ext cx="6324600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name="Photo Editor Photo" r:id="rId5" imgW="4933333" imgH="2980952" progId="MSPhotoEd.3">
                  <p:embed/>
                </p:oleObj>
              </mc:Choice>
              <mc:Fallback>
                <p:oleObj name="Photo Editor Photo" r:id="rId5" imgW="4933333" imgH="2980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841376"/>
                        <a:ext cx="6324600" cy="382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3797300" y="5067301"/>
            <a:ext cx="50292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After extraction, the cork is usually stored in the farm in large stacks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643" y="304800"/>
            <a:ext cx="10630894" cy="2290197"/>
          </a:xfrm>
        </p:spPr>
        <p:txBody>
          <a:bodyPr/>
          <a:lstStyle/>
          <a:p>
            <a:endParaRPr lang="pt-PT" sz="700" dirty="0"/>
          </a:p>
          <a:p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raw</a:t>
            </a:r>
            <a:r>
              <a:rPr lang="pt-PT" sz="2000" dirty="0"/>
              <a:t> </a:t>
            </a:r>
            <a:r>
              <a:rPr lang="pt-PT" sz="2000" dirty="0" err="1"/>
              <a:t>cork</a:t>
            </a:r>
            <a:r>
              <a:rPr lang="pt-PT" sz="2000" dirty="0"/>
              <a:t>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then</a:t>
            </a:r>
            <a:r>
              <a:rPr lang="pt-PT" sz="2000" dirty="0"/>
              <a:t> </a:t>
            </a:r>
            <a:r>
              <a:rPr lang="pt-PT" sz="2000" dirty="0" err="1"/>
              <a:t>transported</a:t>
            </a:r>
            <a:r>
              <a:rPr lang="pt-PT" sz="2000" dirty="0"/>
              <a:t> to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mill</a:t>
            </a:r>
            <a:r>
              <a:rPr lang="pt-PT" sz="2000" dirty="0"/>
              <a:t> </a:t>
            </a:r>
            <a:r>
              <a:rPr lang="pt-PT" sz="2000" dirty="0" err="1"/>
              <a:t>where</a:t>
            </a:r>
            <a:r>
              <a:rPr lang="pt-PT" sz="2000" dirty="0"/>
              <a:t> </a:t>
            </a:r>
            <a:r>
              <a:rPr lang="pt-PT" sz="2000" dirty="0" err="1"/>
              <a:t>it</a:t>
            </a:r>
            <a:r>
              <a:rPr lang="pt-PT" sz="2000" dirty="0"/>
              <a:t> </a:t>
            </a:r>
            <a:r>
              <a:rPr lang="pt-PT" sz="2000" dirty="0" err="1"/>
              <a:t>will</a:t>
            </a:r>
            <a:r>
              <a:rPr lang="pt-PT" sz="2000" dirty="0"/>
              <a:t> </a:t>
            </a:r>
            <a:r>
              <a:rPr lang="pt-PT" sz="2000" dirty="0" err="1"/>
              <a:t>be</a:t>
            </a:r>
            <a:r>
              <a:rPr lang="pt-PT" sz="2000" dirty="0"/>
              <a:t> </a:t>
            </a:r>
            <a:r>
              <a:rPr lang="pt-PT" sz="2000" dirty="0" err="1"/>
              <a:t>processed</a:t>
            </a:r>
            <a:endParaRPr lang="en-US" sz="2000" dirty="0"/>
          </a:p>
        </p:txBody>
      </p:sp>
      <p:graphicFrame>
        <p:nvGraphicFramePr>
          <p:cNvPr id="1454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679042"/>
              </p:ext>
            </p:extLst>
          </p:nvPr>
        </p:nvGraphicFramePr>
        <p:xfrm>
          <a:off x="5722365" y="2822712"/>
          <a:ext cx="5811215" cy="348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4" name="Fotografia do Photo Editor" r:id="rId3" imgW="5133333" imgH="3076190" progId="MSPhotoEd.3">
                  <p:embed/>
                </p:oleObj>
              </mc:Choice>
              <mc:Fallback>
                <p:oleObj name="Fotografia do Photo Editor" r:id="rId3" imgW="5133333" imgH="307619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365" y="2822712"/>
                        <a:ext cx="5811215" cy="348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870148"/>
              </p:ext>
            </p:extLst>
          </p:nvPr>
        </p:nvGraphicFramePr>
        <p:xfrm>
          <a:off x="896311" y="2822713"/>
          <a:ext cx="4956417" cy="348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5" name="Fotografia do Photo Editor" r:id="rId5" imgW="5009524" imgH="3381847" progId="MSPhotoEd.3">
                  <p:embed/>
                </p:oleObj>
              </mc:Choice>
              <mc:Fallback>
                <p:oleObj name="Fotografia do Photo Editor" r:id="rId5" imgW="5009524" imgH="338184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951"/>
                      <a:stretch>
                        <a:fillRect/>
                      </a:stretch>
                    </p:blipFill>
                    <p:spPr bwMode="auto">
                      <a:xfrm>
                        <a:off x="896311" y="2822713"/>
                        <a:ext cx="4956417" cy="348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874643" y="839191"/>
            <a:ext cx="8564563" cy="119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endParaRPr lang="pt-PT" sz="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Time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between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harvest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and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processing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is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about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6-8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months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874643" y="1401197"/>
            <a:ext cx="8564563" cy="119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endParaRPr lang="pt-PT" sz="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Before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processing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cork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is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treated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with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boiling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water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in autoclaves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ambient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pressure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during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1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hour</a:t>
            </a: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autoUpdateAnimBg="0"/>
      <p:bldP spid="145413" grpId="0" animBg="1" autoUpdateAnimBg="0"/>
      <p:bldP spid="14541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3314700" y="5067301"/>
            <a:ext cx="5029200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Dimension expansion with boiling:  	radial – 10-15%                                   	tangencial and axial – 5%</a:t>
            </a:r>
          </a:p>
        </p:txBody>
      </p:sp>
      <p:grpSp>
        <p:nvGrpSpPr>
          <p:cNvPr id="108560" name="Group 16"/>
          <p:cNvGrpSpPr>
            <a:grpSpLocks/>
          </p:cNvGrpSpPr>
          <p:nvPr/>
        </p:nvGrpSpPr>
        <p:grpSpPr bwMode="auto">
          <a:xfrm>
            <a:off x="3289300" y="3984625"/>
            <a:ext cx="4724400" cy="831850"/>
            <a:chOff x="1408" y="1870"/>
            <a:chExt cx="2976" cy="1071"/>
          </a:xfrm>
        </p:grpSpPr>
        <p:graphicFrame>
          <p:nvGraphicFramePr>
            <p:cNvPr id="108561" name="Object 17"/>
            <p:cNvGraphicFramePr>
              <a:graphicFrameLocks noChangeAspect="1"/>
            </p:cNvGraphicFramePr>
            <p:nvPr/>
          </p:nvGraphicFramePr>
          <p:xfrm>
            <a:off x="1408" y="1870"/>
            <a:ext cx="2976" cy="1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1" name="Fotografia do Photo Editor" r:id="rId3" imgW="2857899" imgH="1028844" progId="MSPhotoEd.3">
                    <p:embed/>
                  </p:oleObj>
                </mc:Choice>
                <mc:Fallback>
                  <p:oleObj name="Fotografia do Photo Editor" r:id="rId3" imgW="2857899" imgH="1028844" progId="MSPhotoEd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8" y="1870"/>
                          <a:ext cx="2976" cy="10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62" name="AutoShape 18"/>
            <p:cNvSpPr>
              <a:spLocks noChangeArrowheads="1"/>
            </p:cNvSpPr>
            <p:nvPr/>
          </p:nvSpPr>
          <p:spPr bwMode="auto">
            <a:xfrm>
              <a:off x="2800" y="2009"/>
              <a:ext cx="96" cy="816"/>
            </a:xfrm>
            <a:prstGeom prst="upDownArrow">
              <a:avLst>
                <a:gd name="adj1" fmla="val 50000"/>
                <a:gd name="adj2" fmla="val 170000"/>
              </a:avLst>
            </a:prstGeom>
            <a:solidFill>
              <a:srgbClr val="FF6600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FFFFCC"/>
                </a:solidFill>
                <a:latin typeface="Trebuchet MS" panose="020B0603020202020204" pitchFamily="34" charset="0"/>
              </a:endParaRPr>
            </a:p>
          </p:txBody>
        </p:sp>
      </p:grpSp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6302375" y="298451"/>
          <a:ext cx="4052888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2" name="Fotografia do Photo Editor" r:id="rId5" imgW="5076190" imgH="3258005" progId="MSPhotoEd.3">
                  <p:embed/>
                </p:oleObj>
              </mc:Choice>
              <mc:Fallback>
                <p:oleObj name="Fotografia do Photo Editor" r:id="rId5" imgW="5076190" imgH="32580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2808"/>
                      <a:stretch>
                        <a:fillRect/>
                      </a:stretch>
                    </p:blipFill>
                    <p:spPr bwMode="auto">
                      <a:xfrm>
                        <a:off x="6302375" y="298451"/>
                        <a:ext cx="4052888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73184"/>
              </p:ext>
            </p:extLst>
          </p:nvPr>
        </p:nvGraphicFramePr>
        <p:xfrm>
          <a:off x="1163494" y="442914"/>
          <a:ext cx="4399106" cy="279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3" name="Fotografia do Photo Editor" r:id="rId7" imgW="5180952" imgH="3296110" progId="MSPhotoEd.3">
                  <p:embed/>
                </p:oleObj>
              </mc:Choice>
              <mc:Fallback>
                <p:oleObj name="Fotografia do Photo Editor" r:id="rId7" imgW="5180952" imgH="32961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494" y="442914"/>
                        <a:ext cx="4399106" cy="2797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80395"/>
              </p:ext>
            </p:extLst>
          </p:nvPr>
        </p:nvGraphicFramePr>
        <p:xfrm>
          <a:off x="3276600" y="3490914"/>
          <a:ext cx="5073650" cy="310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4" name="Fotografia do Photo Editor" r:id="rId9" imgW="5210902" imgH="3191320" progId="MSPhotoEd.3">
                  <p:embed/>
                </p:oleObj>
              </mc:Choice>
              <mc:Fallback>
                <p:oleObj name="Fotografia do Photo Editor" r:id="rId9" imgW="5210902" imgH="319132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90914"/>
                        <a:ext cx="5073650" cy="310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9" name="AutoShape 15"/>
          <p:cNvSpPr>
            <a:spLocks noChangeArrowheads="1"/>
          </p:cNvSpPr>
          <p:nvPr/>
        </p:nvSpPr>
        <p:spPr bwMode="auto">
          <a:xfrm>
            <a:off x="5626100" y="1244600"/>
            <a:ext cx="558800" cy="4191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4" name="AutoShape 20"/>
          <p:cNvSpPr>
            <a:spLocks noChangeArrowheads="1"/>
          </p:cNvSpPr>
          <p:nvPr/>
        </p:nvSpPr>
        <p:spPr bwMode="auto">
          <a:xfrm rot="2619521">
            <a:off x="8763000" y="3479800"/>
            <a:ext cx="419100" cy="812800"/>
          </a:xfrm>
          <a:prstGeom prst="downArrow">
            <a:avLst>
              <a:gd name="adj1" fmla="val 50000"/>
              <a:gd name="adj2" fmla="val 48485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0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3" grpId="0" animBg="1" autoUpdateAnimBg="0"/>
      <p:bldP spid="108559" grpId="0" animBg="1"/>
      <p:bldP spid="1085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  <a:p>
            <a:pPr lvl="1"/>
            <a:endParaRPr lang="en-GB" sz="700"/>
          </a:p>
          <a:p>
            <a:pPr lvl="1"/>
            <a:r>
              <a:rPr lang="en-GB"/>
              <a:t>the stands have a relatively small number of trees per ha (sparse forest)</a:t>
            </a:r>
          </a:p>
          <a:p>
            <a:pPr lvl="1"/>
            <a:endParaRPr lang="en-GB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77" y="3008769"/>
            <a:ext cx="741045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019632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the main product is not the wood but the cork (bark)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2247" name="Group 23"/>
          <p:cNvGrpSpPr>
            <a:grpSpLocks/>
          </p:cNvGrpSpPr>
          <p:nvPr/>
        </p:nvGrpSpPr>
        <p:grpSpPr bwMode="auto">
          <a:xfrm>
            <a:off x="965467" y="2051437"/>
            <a:ext cx="10317361" cy="4406513"/>
            <a:chOff x="170" y="1660"/>
            <a:chExt cx="5801" cy="2408"/>
          </a:xfrm>
        </p:grpSpPr>
        <p:graphicFrame>
          <p:nvGraphicFramePr>
            <p:cNvPr id="52245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2239427"/>
                </p:ext>
              </p:extLst>
            </p:nvPr>
          </p:nvGraphicFramePr>
          <p:xfrm>
            <a:off x="2610" y="1662"/>
            <a:ext cx="3361" cy="2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6" name="Photo Editor Photo" r:id="rId3" imgW="4761905" imgH="3134162" progId="MSPhotoEd.3">
                    <p:embed/>
                  </p:oleObj>
                </mc:Choice>
                <mc:Fallback>
                  <p:oleObj name="Photo Editor Photo" r:id="rId3" imgW="4761905" imgH="3134162" progId="MSPhotoEd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8108" r="13542" b="44305"/>
                        <a:stretch>
                          <a:fillRect/>
                        </a:stretch>
                      </p:blipFill>
                      <p:spPr bwMode="auto">
                        <a:xfrm>
                          <a:off x="2610" y="1662"/>
                          <a:ext cx="3361" cy="24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44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0020455"/>
                </p:ext>
              </p:extLst>
            </p:nvPr>
          </p:nvGraphicFramePr>
          <p:xfrm>
            <a:off x="170" y="1660"/>
            <a:ext cx="2490" cy="2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7" name="Photo Editor Photo" r:id="rId5" imgW="3123810" imgH="4458322" progId="MSPhotoEd.3">
                    <p:embed/>
                  </p:oleObj>
                </mc:Choice>
                <mc:Fallback>
                  <p:oleObj name="Photo Editor Photo" r:id="rId5" imgW="3123810" imgH="4458322" progId="MSPhotoEd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32201"/>
                        <a:stretch>
                          <a:fillRect/>
                        </a:stretch>
                      </p:blipFill>
                      <p:spPr bwMode="auto">
                        <a:xfrm>
                          <a:off x="170" y="1660"/>
                          <a:ext cx="2490" cy="2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99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it is an usual practice to grow agricultural crops or grass and herbage for cattle in association with the trees 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5301" name="Picture 5" descr="A:\Mont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4765" b="23146"/>
          <a:stretch>
            <a:fillRect/>
          </a:stretch>
        </p:blipFill>
        <p:spPr bwMode="auto">
          <a:xfrm>
            <a:off x="1576882" y="2027583"/>
            <a:ext cx="9306413" cy="4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conducting pruning is practised in order to improve tree shape for cork stripping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6327" name="Group 7"/>
          <p:cNvGrpSpPr>
            <a:grpSpLocks/>
          </p:cNvGrpSpPr>
          <p:nvPr/>
        </p:nvGrpSpPr>
        <p:grpSpPr bwMode="auto">
          <a:xfrm>
            <a:off x="1450979" y="2098677"/>
            <a:ext cx="9586915" cy="4348163"/>
            <a:chOff x="-46" y="1322"/>
            <a:chExt cx="6039" cy="2739"/>
          </a:xfrm>
        </p:grpSpPr>
        <p:pic>
          <p:nvPicPr>
            <p:cNvPr id="56325" name="Picture 5" descr="E:\Slides\SUBER\Hannover\mont_7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" y="1322"/>
              <a:ext cx="4473" cy="2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6" name="Picture 6" descr="E:\Slides\SUBER\Hannover\mont_7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5"/>
            <a:stretch>
              <a:fillRect/>
            </a:stretch>
          </p:blipFill>
          <p:spPr bwMode="auto">
            <a:xfrm>
              <a:off x="4081" y="1322"/>
              <a:ext cx="1912" cy="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7348" name="Rectangle 1028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pruning for fruit production used to be a common practice</a:t>
            </a:r>
          </a:p>
        </p:txBody>
      </p:sp>
      <p:pic>
        <p:nvPicPr>
          <p:cNvPr id="57349" name="Picture 1029" descr="E:\Slides\SUBER\Hannover\po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50153" b="2477"/>
          <a:stretch>
            <a:fillRect/>
          </a:stretch>
        </p:blipFill>
        <p:spPr bwMode="auto">
          <a:xfrm>
            <a:off x="1858534" y="2075291"/>
            <a:ext cx="8857837" cy="4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afforestation through plantation or artificial sowing, with initial densities higher than in the traditional stands, is relatively recent 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1452" name="Group 12"/>
          <p:cNvGrpSpPr>
            <a:grpSpLocks/>
          </p:cNvGrpSpPr>
          <p:nvPr/>
        </p:nvGrpSpPr>
        <p:grpSpPr bwMode="auto">
          <a:xfrm>
            <a:off x="1701579" y="2115047"/>
            <a:ext cx="8708882" cy="4107953"/>
            <a:chOff x="521" y="1677"/>
            <a:chExt cx="5088" cy="2268"/>
          </a:xfrm>
        </p:grpSpPr>
        <p:pic>
          <p:nvPicPr>
            <p:cNvPr id="61451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677"/>
              <a:ext cx="2022" cy="2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5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7"/>
            <a:stretch>
              <a:fillRect/>
            </a:stretch>
          </p:blipFill>
          <p:spPr bwMode="auto">
            <a:xfrm>
              <a:off x="3757" y="1677"/>
              <a:ext cx="1852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49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9"/>
            <a:stretch>
              <a:fillRect/>
            </a:stretch>
          </p:blipFill>
          <p:spPr bwMode="auto">
            <a:xfrm>
              <a:off x="2415" y="1677"/>
              <a:ext cx="1471" cy="2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  <a:p>
            <a:r>
              <a:rPr lang="en-GB" dirty="0"/>
              <a:t>Cork is a thick and continuous layer of </a:t>
            </a:r>
            <a:r>
              <a:rPr lang="en-GB" dirty="0" err="1"/>
              <a:t>suberised</a:t>
            </a:r>
            <a:r>
              <a:rPr lang="en-GB" dirty="0"/>
              <a:t> cells, produced by the meristematic cork cambium (</a:t>
            </a:r>
            <a:r>
              <a:rPr lang="en-GB" dirty="0" err="1"/>
              <a:t>phellogen</a:t>
            </a:r>
            <a:r>
              <a:rPr lang="en-GB" dirty="0"/>
              <a:t>), which makes up the external envelope of stem and branches</a:t>
            </a:r>
          </a:p>
          <a:p>
            <a:endParaRPr lang="en-GB" sz="800" dirty="0"/>
          </a:p>
          <a:p>
            <a:r>
              <a:rPr lang="en-GB" dirty="0"/>
              <a:t>Usually the first cork layer is removed when the tree attains an over bark perimeter at breast height of 70 cm (between 20-40 years of age) – “virgin cork”</a:t>
            </a:r>
          </a:p>
          <a:p>
            <a:endParaRPr lang="en-GB" sz="800" dirty="0"/>
          </a:p>
          <a:p>
            <a:r>
              <a:rPr lang="en-GB" dirty="0"/>
              <a:t>At that time the maximum legal height for debarking is 2 times the perimeter at breast height  (debarking coefficient =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6011863" y="396876"/>
          <a:ext cx="4356100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2" name="Fotografia do Photo Editor" r:id="rId3" imgW="3362794" imgH="4200000" progId="MSPhotoEd.3">
                  <p:embed/>
                </p:oleObj>
              </mc:Choice>
              <mc:Fallback>
                <p:oleObj name="Fotografia do Photo Editor" r:id="rId3" imgW="3362794" imgH="42000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255" r="12250"/>
                      <a:stretch>
                        <a:fillRect/>
                      </a:stretch>
                    </p:blipFill>
                    <p:spPr bwMode="auto">
                      <a:xfrm>
                        <a:off x="6011863" y="396876"/>
                        <a:ext cx="4356100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1839914" y="404814"/>
          <a:ext cx="4022725" cy="604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3" name="Fotografia do Photo Editor" r:id="rId5" imgW="3115110" imgH="4819048" progId="MSPhotoEd.3">
                  <p:embed/>
                </p:oleObj>
              </mc:Choice>
              <mc:Fallback>
                <p:oleObj name="Fotografia do Photo Editor" r:id="rId5" imgW="3115110" imgH="481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606"/>
                      <a:stretch>
                        <a:fillRect/>
                      </a:stretch>
                    </p:blipFill>
                    <p:spPr bwMode="auto">
                      <a:xfrm>
                        <a:off x="1839914" y="404814"/>
                        <a:ext cx="4022725" cy="604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4638</TotalTime>
  <Words>598</Words>
  <Application>Microsoft Office PowerPoint</Application>
  <PresentationFormat>Widescreen</PresentationFormat>
  <Paragraphs>66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Marlett</vt:lpstr>
      <vt:lpstr>Tahoma</vt:lpstr>
      <vt:lpstr>Times New Roman</vt:lpstr>
      <vt:lpstr>Trebuchet MS</vt:lpstr>
      <vt:lpstr>Wingdings 2</vt:lpstr>
      <vt:lpstr>Blank Presentation</vt:lpstr>
      <vt:lpstr>Clip</vt:lpstr>
      <vt:lpstr>Photo Editor Photo</vt:lpstr>
      <vt:lpstr>Fotografia do Photo Editor</vt:lpstr>
      <vt:lpstr>Specificity of the cork oak system in PORTUGAL</vt:lpstr>
      <vt:lpstr>Specificity of the cork oak system</vt:lpstr>
      <vt:lpstr>Specificity of the cork oak system</vt:lpstr>
      <vt:lpstr>Specificity of the cork oak system</vt:lpstr>
      <vt:lpstr>Specificity of the cork oak system</vt:lpstr>
      <vt:lpstr>Specificity of the cork oak system</vt:lpstr>
      <vt:lpstr>Specificity of the cork oak system</vt:lpstr>
      <vt:lpstr>Some information about cork</vt:lpstr>
      <vt:lpstr>PowerPoint Presentation</vt:lpstr>
      <vt:lpstr>Some information about cork</vt:lpstr>
      <vt:lpstr>Some information about cork</vt:lpstr>
      <vt:lpstr>PowerPoint Presentation</vt:lpstr>
      <vt:lpstr>Some information about cork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Instituto Superior de Agronomia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DEF</dc:creator>
  <cp:lastModifiedBy>Reviewer</cp:lastModifiedBy>
  <cp:revision>53</cp:revision>
  <cp:lastPrinted>2000-10-11T18:55:37Z</cp:lastPrinted>
  <dcterms:created xsi:type="dcterms:W3CDTF">2000-07-17T15:59:44Z</dcterms:created>
  <dcterms:modified xsi:type="dcterms:W3CDTF">2020-10-28T23:24:17Z</dcterms:modified>
</cp:coreProperties>
</file>