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41"/>
  </p:handoutMasterIdLst>
  <p:sldIdLst>
    <p:sldId id="256" r:id="rId2"/>
    <p:sldId id="411" r:id="rId3"/>
    <p:sldId id="441" r:id="rId4"/>
    <p:sldId id="410" r:id="rId5"/>
    <p:sldId id="408" r:id="rId6"/>
    <p:sldId id="392" r:id="rId7"/>
    <p:sldId id="393" r:id="rId8"/>
    <p:sldId id="394" r:id="rId9"/>
    <p:sldId id="395" r:id="rId10"/>
    <p:sldId id="412" r:id="rId11"/>
    <p:sldId id="398" r:id="rId12"/>
    <p:sldId id="413" r:id="rId13"/>
    <p:sldId id="414" r:id="rId14"/>
    <p:sldId id="415" r:id="rId15"/>
    <p:sldId id="418" r:id="rId16"/>
    <p:sldId id="419" r:id="rId17"/>
    <p:sldId id="443" r:id="rId18"/>
    <p:sldId id="421" r:id="rId19"/>
    <p:sldId id="422" r:id="rId20"/>
    <p:sldId id="444" r:id="rId21"/>
    <p:sldId id="445" r:id="rId22"/>
    <p:sldId id="446" r:id="rId23"/>
    <p:sldId id="447" r:id="rId24"/>
    <p:sldId id="457" r:id="rId25"/>
    <p:sldId id="448" r:id="rId26"/>
    <p:sldId id="423" r:id="rId27"/>
    <p:sldId id="424" r:id="rId28"/>
    <p:sldId id="425" r:id="rId29"/>
    <p:sldId id="426" r:id="rId30"/>
    <p:sldId id="427" r:id="rId31"/>
    <p:sldId id="428" r:id="rId32"/>
    <p:sldId id="449" r:id="rId33"/>
    <p:sldId id="451" r:id="rId34"/>
    <p:sldId id="452" r:id="rId35"/>
    <p:sldId id="453" r:id="rId36"/>
    <p:sldId id="454" r:id="rId37"/>
    <p:sldId id="455" r:id="rId38"/>
    <p:sldId id="456" r:id="rId39"/>
    <p:sldId id="440" r:id="rId40"/>
  </p:sldIdLst>
  <p:sldSz cx="9144000" cy="6858000" type="screen4x3"/>
  <p:notesSz cx="6854825" cy="97139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3300"/>
    <a:srgbClr val="8A5C2E"/>
    <a:srgbClr val="F9EFC3"/>
    <a:srgbClr val="FFFFCC"/>
    <a:srgbClr val="FFFF99"/>
    <a:srgbClr val="FFFFFF"/>
    <a:srgbClr val="CC6600"/>
    <a:srgbClr val="FF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1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6388"/>
            <a:ext cx="29702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96388"/>
            <a:ext cx="29702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55EDE2-ED68-4A88-8913-B35BD183CB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2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4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53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304800"/>
            <a:ext cx="2147888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304800"/>
            <a:ext cx="6294437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8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13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8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0528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00200"/>
            <a:ext cx="42068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21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02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87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9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1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SCN066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304800"/>
            <a:ext cx="8564562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64563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190800" rIns="378000" bIns="11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buChar char="è"/>
        <a:defRPr sz="2800" b="1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b"/>
        <a:defRPr sz="2400" b="1">
          <a:solidFill>
            <a:srgbClr val="008000"/>
          </a:solidFill>
          <a:latin typeface="+mn-lt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2000" b="1">
          <a:solidFill>
            <a:srgbClr val="663300"/>
          </a:solidFill>
          <a:latin typeface="+mn-lt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i"/>
        <a:defRPr sz="2000" b="1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isa.ulisboa.pt/cef/forchange/fct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://www.isa.ulisboa.pt/cef/forchange/fctoo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2438400"/>
          </a:xfrm>
        </p:spPr>
        <p:txBody>
          <a:bodyPr/>
          <a:lstStyle/>
          <a:p>
            <a:r>
              <a:rPr lang="en-GB" sz="4800" dirty="0"/>
              <a:t>SUBER model</a:t>
            </a:r>
            <a:br>
              <a:rPr lang="en-GB" sz="4800" dirty="0"/>
            </a:br>
            <a:br>
              <a:rPr lang="en-GB" sz="900" dirty="0"/>
            </a:br>
            <a:r>
              <a:rPr lang="en-US" sz="2800" dirty="0">
                <a:solidFill>
                  <a:srgbClr val="663300"/>
                </a:solidFill>
              </a:rPr>
              <a:t>The new version of the SUBER model – predicting multi products from the cork oak ecosystem</a:t>
            </a:r>
            <a:endParaRPr lang="en-GB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Methodology to estimate site productivity</a:t>
            </a:r>
          </a:p>
          <a:p>
            <a:pPr lvl="1"/>
            <a:r>
              <a:rPr lang="en-US" sz="2000" dirty="0"/>
              <a:t>Growth model for trees in the regeneration stage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Growth of trees in the regeneration stage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 dirty="0"/>
          </a:p>
          <a:p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model</a:t>
            </a:r>
            <a:r>
              <a:rPr lang="pt-PT" sz="2000" dirty="0"/>
              <a:t> for </a:t>
            </a:r>
            <a:r>
              <a:rPr lang="pt-PT" sz="2000" dirty="0" err="1"/>
              <a:t>trees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regeneration</a:t>
            </a:r>
            <a:r>
              <a:rPr lang="pt-PT" sz="2000" dirty="0"/>
              <a:t> </a:t>
            </a:r>
            <a:r>
              <a:rPr lang="pt-PT" sz="2000" dirty="0" err="1"/>
              <a:t>stage</a:t>
            </a:r>
            <a:r>
              <a:rPr lang="pt-PT" sz="2000" dirty="0"/>
              <a:t> </a:t>
            </a:r>
            <a:r>
              <a:rPr lang="pt-PT" sz="2000" dirty="0" err="1"/>
              <a:t>was</a:t>
            </a:r>
            <a:r>
              <a:rPr lang="pt-PT" sz="2000" dirty="0"/>
              <a:t> </a:t>
            </a:r>
            <a:r>
              <a:rPr lang="pt-PT" sz="2000" dirty="0" err="1"/>
              <a:t>based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data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provenance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regeneration</a:t>
            </a:r>
            <a:r>
              <a:rPr lang="pt-PT" sz="2000" dirty="0"/>
              <a:t> </a:t>
            </a:r>
            <a:r>
              <a:rPr lang="pt-PT" sz="2000" dirty="0" err="1"/>
              <a:t>trails</a:t>
            </a:r>
            <a:r>
              <a:rPr lang="pt-PT" sz="2000" dirty="0"/>
              <a:t> (M. H. Almeida)</a:t>
            </a:r>
            <a:endParaRPr lang="en-US" sz="2000" dirty="0"/>
          </a:p>
          <a:p>
            <a:pPr lvl="1"/>
            <a:r>
              <a:rPr lang="en-US" sz="2000" dirty="0"/>
              <a:t>Dominant height growth is modeled with the Spanish site index curves</a:t>
            </a:r>
          </a:p>
          <a:p>
            <a:pPr lvl="1"/>
            <a:r>
              <a:rPr lang="en-US" sz="2000" dirty="0"/>
              <a:t>Mean and minimum tree heights are predicted from dominant height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Height distribution is modeled from those variables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Each tree is given a height according to the height distribution</a:t>
            </a:r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Methodology to estimate site productivity</a:t>
            </a:r>
          </a:p>
          <a:p>
            <a:pPr lvl="1"/>
            <a:r>
              <a:rPr lang="en-US" sz="2000" dirty="0"/>
              <a:t>Growth model for trees in the juvenile stage</a:t>
            </a:r>
          </a:p>
          <a:p>
            <a:pPr lvl="1"/>
            <a:r>
              <a:rPr lang="en-US" sz="2000" dirty="0"/>
              <a:t>Transition between the regeneration and juvenile stages</a:t>
            </a:r>
          </a:p>
          <a:p>
            <a:pPr lvl="1"/>
            <a:r>
              <a:rPr lang="en-US" sz="2000" dirty="0"/>
              <a:t>Growth model for the juvenile stage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Transition regeneration </a:t>
            </a:r>
            <a:r>
              <a:rPr lang="en-US" sz="3200">
                <a:sym typeface="Symbol" pitchFamily="18" charset="2"/>
              </a:rPr>
              <a:t> </a:t>
            </a:r>
            <a:r>
              <a:rPr lang="en-US" sz="3200"/>
              <a:t>juvenile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 dirty="0"/>
          </a:p>
          <a:p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transition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a </a:t>
            </a:r>
            <a:r>
              <a:rPr lang="pt-PT" sz="2000" dirty="0" err="1"/>
              <a:t>tree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regeneration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juvenile</a:t>
            </a:r>
            <a:r>
              <a:rPr lang="pt-PT" sz="2000" dirty="0"/>
              <a:t> </a:t>
            </a:r>
            <a:r>
              <a:rPr lang="pt-PT" sz="2000" dirty="0" err="1"/>
              <a:t>stage</a:t>
            </a:r>
            <a:r>
              <a:rPr lang="pt-PT" sz="2000" dirty="0"/>
              <a:t> </a:t>
            </a:r>
            <a:r>
              <a:rPr lang="pt-PT" sz="2000" dirty="0" err="1"/>
              <a:t>was</a:t>
            </a:r>
            <a:r>
              <a:rPr lang="pt-PT" sz="2000" dirty="0"/>
              <a:t> </a:t>
            </a:r>
            <a:r>
              <a:rPr lang="pt-PT" sz="2000" dirty="0" err="1"/>
              <a:t>modelled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data </a:t>
            </a:r>
            <a:r>
              <a:rPr lang="pt-PT" sz="2000" dirty="0" err="1"/>
              <a:t>from</a:t>
            </a:r>
            <a:r>
              <a:rPr lang="pt-PT" sz="2000" dirty="0"/>
              <a:t> a </a:t>
            </a:r>
            <a:r>
              <a:rPr lang="pt-PT" sz="2000" dirty="0" err="1"/>
              <a:t>large</a:t>
            </a:r>
            <a:r>
              <a:rPr lang="pt-PT" sz="2000" dirty="0"/>
              <a:t> set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plots</a:t>
            </a:r>
            <a:r>
              <a:rPr lang="pt-PT" sz="2000" dirty="0"/>
              <a:t> </a:t>
            </a:r>
            <a:r>
              <a:rPr lang="pt-PT" sz="2000" dirty="0" err="1"/>
              <a:t>established</a:t>
            </a:r>
            <a:r>
              <a:rPr lang="pt-PT" sz="2000" dirty="0"/>
              <a:t> in </a:t>
            </a:r>
            <a:r>
              <a:rPr lang="pt-PT" sz="2000" dirty="0" err="1"/>
              <a:t>juvenile</a:t>
            </a:r>
            <a:r>
              <a:rPr lang="pt-PT" sz="2000" dirty="0"/>
              <a:t> stands</a:t>
            </a:r>
            <a:endParaRPr lang="en-US" sz="2000" dirty="0"/>
          </a:p>
          <a:p>
            <a:pPr lvl="1"/>
            <a:r>
              <a:rPr lang="en-US" sz="2000" dirty="0"/>
              <a:t>When a tree attains a height = 3 m, it comes to the juvenile stage and its diameter is predicted (with some random effect added):</a:t>
            </a: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584172"/>
            <a:ext cx="689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88925" y="3925888"/>
            <a:ext cx="8564563" cy="131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From then on tree </a:t>
            </a:r>
            <a:r>
              <a:rPr lang="en-US" sz="2000" b="1" dirty="0" err="1">
                <a:solidFill>
                  <a:srgbClr val="008000"/>
                </a:solidFill>
                <a:latin typeface="Trebuchet MS" pitchFamily="34" charset="0"/>
              </a:rPr>
              <a:t>dbh</a:t>
            </a: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 growth is modeled with an equation specifically developed for this stage: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740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729163"/>
            <a:ext cx="49117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288925" y="5346700"/>
            <a:ext cx="8564563" cy="131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Tree height and crown diameter are predicted with the same functions used for the adult stage, using du estimated from</a:t>
            </a:r>
          </a:p>
          <a:p>
            <a:pPr lvl="2" algn="just">
              <a:spcBef>
                <a:spcPct val="50000"/>
              </a:spcBef>
              <a:buClr>
                <a:srgbClr val="008000"/>
              </a:buClr>
            </a:pPr>
            <a:r>
              <a:rPr lang="pt-PT" sz="1800" dirty="0">
                <a:solidFill>
                  <a:srgbClr val="663300"/>
                </a:solidFill>
                <a:latin typeface="Trebuchet MS" pitchFamily="34" charset="0"/>
              </a:rPr>
              <a:t>du=-1.5276+0.8321 d</a:t>
            </a:r>
            <a:endParaRPr lang="en-US" sz="1800" dirty="0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  <p:bldP spid="174087" grpId="0" build="p" bldLvl="2" autoUpdateAnimBg="0"/>
      <p:bldP spid="17408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Methodology to estimate site productivity</a:t>
            </a:r>
          </a:p>
          <a:p>
            <a:pPr lvl="1"/>
            <a:r>
              <a:rPr lang="en-US" sz="2000" dirty="0"/>
              <a:t>Module to simulate growth of trees in the juvenile stage</a:t>
            </a:r>
          </a:p>
          <a:p>
            <a:pPr lvl="1"/>
            <a:r>
              <a:rPr lang="en-US" sz="2000" dirty="0"/>
              <a:t>Transition between the regeneration and juvenile stages</a:t>
            </a:r>
          </a:p>
          <a:p>
            <a:pPr lvl="1"/>
            <a:r>
              <a:rPr lang="en-US" sz="2000" dirty="0"/>
              <a:t>Growth model for trees in the juvenile stage</a:t>
            </a:r>
          </a:p>
          <a:p>
            <a:pPr lvl="1"/>
            <a:r>
              <a:rPr lang="en-US" sz="2000" dirty="0"/>
              <a:t>Transition between the juvenile and adult stages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Transition juvenile </a:t>
            </a:r>
            <a:r>
              <a:rPr lang="en-US" sz="3200">
                <a:sym typeface="Symbol" pitchFamily="18" charset="2"/>
              </a:rPr>
              <a:t> adult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/>
          </a:p>
          <a:p>
            <a:r>
              <a:rPr lang="pt-PT" sz="2000"/>
              <a:t>The transition of a tree from the juvenile to the adult stage includes three sub-models:</a:t>
            </a:r>
            <a:endParaRPr lang="en-US" sz="2000"/>
          </a:p>
          <a:p>
            <a:pPr lvl="1"/>
            <a:r>
              <a:rPr lang="en-US" sz="2000"/>
              <a:t>Decision about debarking (for even-aged stands, when p% of the trees have a d&gt;22.28 cm)</a:t>
            </a:r>
          </a:p>
          <a:p>
            <a:pPr lvl="1"/>
            <a:r>
              <a:rPr lang="en-US" sz="2000"/>
              <a:t>Prediction of diameter under cork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288925" y="3925888"/>
            <a:ext cx="8564563" cy="131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Simulation of height of branching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Simulation of the number of branches that will be debarked</a:t>
            </a:r>
          </a:p>
          <a:p>
            <a:pPr marL="1143000" lvl="2" indent="-22860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None/>
            </a:pPr>
            <a:r>
              <a:rPr lang="en-US" sz="1800" b="1" dirty="0">
                <a:solidFill>
                  <a:srgbClr val="663300"/>
                </a:solidFill>
                <a:latin typeface="Trebuchet MS" pitchFamily="34" charset="0"/>
              </a:rPr>
              <a:t>	Monte-Carlo simulation using observed distributions by NUTII or a user defined distribution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565525"/>
            <a:ext cx="2349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  <p:bldP spid="179205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Methodology to estimate site productivity</a:t>
            </a:r>
          </a:p>
          <a:p>
            <a:pPr lvl="1"/>
            <a:r>
              <a:rPr lang="en-US" sz="2000" dirty="0"/>
              <a:t>Module to simulate growth of trees in the juvenile stage</a:t>
            </a:r>
          </a:p>
          <a:p>
            <a:pPr lvl="1"/>
            <a:r>
              <a:rPr lang="en-US" sz="2000" dirty="0"/>
              <a:t>Transition between the regeneration and juvenile stages</a:t>
            </a:r>
          </a:p>
          <a:p>
            <a:pPr lvl="1"/>
            <a:r>
              <a:rPr lang="en-US" sz="2000" dirty="0"/>
              <a:t>Growth model for trees in the juvenile stage</a:t>
            </a:r>
          </a:p>
          <a:p>
            <a:pPr lvl="1"/>
            <a:r>
              <a:rPr lang="en-US" sz="2000" dirty="0"/>
              <a:t>Transition between the juvenile and adult stages</a:t>
            </a:r>
          </a:p>
          <a:p>
            <a:pPr lvl="1"/>
            <a:r>
              <a:rPr lang="en-US" sz="2000" dirty="0"/>
              <a:t>Growth model for trees in the adult stage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04800" y="1676400"/>
            <a:ext cx="8610600" cy="49164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304800" y="2100263"/>
            <a:ext cx="3962400" cy="4433887"/>
            <a:chOff x="144" y="1287"/>
            <a:chExt cx="2496" cy="2793"/>
          </a:xfrm>
        </p:grpSpPr>
        <p:grpSp>
          <p:nvGrpSpPr>
            <p:cNvPr id="29711" name="Group 15"/>
            <p:cNvGrpSpPr>
              <a:grpSpLocks/>
            </p:cNvGrpSpPr>
            <p:nvPr/>
          </p:nvGrpSpPr>
          <p:grpSpPr bwMode="auto">
            <a:xfrm>
              <a:off x="144" y="1287"/>
              <a:ext cx="2496" cy="2793"/>
              <a:chOff x="144" y="1287"/>
              <a:chExt cx="2496" cy="2793"/>
            </a:xfrm>
          </p:grpSpPr>
          <p:sp>
            <p:nvSpPr>
              <p:cNvPr id="29710" name="Rectangle 14"/>
              <p:cNvSpPr>
                <a:spLocks noChangeArrowheads="1"/>
              </p:cNvSpPr>
              <p:nvPr/>
            </p:nvSpPr>
            <p:spPr bwMode="auto">
              <a:xfrm>
                <a:off x="144" y="1287"/>
                <a:ext cx="2496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703" name="Picture 7" descr="A:\rodela_sb.JPG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0" t="6911" r="49098" b="5078"/>
              <a:stretch>
                <a:fillRect/>
              </a:stretch>
            </p:blipFill>
            <p:spPr bwMode="auto">
              <a:xfrm>
                <a:off x="144" y="1584"/>
                <a:ext cx="2493" cy="2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544" y="3360"/>
              <a:ext cx="9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43113"/>
            <a:ext cx="4860925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043113"/>
            <a:ext cx="4854575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04800" y="304800"/>
            <a:ext cx="8564563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600" b="1">
                <a:solidFill>
                  <a:srgbClr val="8A5C2E"/>
                </a:solidFill>
                <a:latin typeface="+mj-lt"/>
              </a:rPr>
              <a:t>SUBER - tree growth at dbh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04800" y="1676400"/>
            <a:ext cx="861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+mj-lt"/>
              </a:rPr>
              <a:t>data from stem analysis</a:t>
            </a:r>
          </a:p>
        </p:txBody>
      </p:sp>
    </p:spTree>
    <p:extLst>
      <p:ext uri="{BB962C8B-B14F-4D97-AF65-F5344CB8AC3E}">
        <p14:creationId xmlns:p14="http://schemas.microsoft.com/office/powerpoint/2010/main" val="39101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Growth of trees in the adult stage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 dirty="0"/>
          </a:p>
          <a:p>
            <a:r>
              <a:rPr lang="pt-PT" sz="2000" dirty="0"/>
              <a:t>Diameter under cork growth model for dominant trees was developed using the Richards function formulated as an age-independent difference equation  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19088" y="4087813"/>
            <a:ext cx="85344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If stand age is known, S can be directly estimated, if not it can be predicted from soil and climate characteristics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Genetic variability is simulated through the k parameter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Tree height and crown diameter are also predicted with prediction functions common to juvenile and mature stages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44788"/>
            <a:ext cx="6229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63886" y="2225449"/>
            <a:ext cx="914400" cy="769257"/>
            <a:chOff x="4963886" y="2225449"/>
            <a:chExt cx="914400" cy="769257"/>
          </a:xfrm>
        </p:grpSpPr>
        <p:sp>
          <p:nvSpPr>
            <p:cNvPr id="3" name="Rounded Rectangular Callout 2"/>
            <p:cNvSpPr/>
            <p:nvPr/>
          </p:nvSpPr>
          <p:spPr bwMode="auto">
            <a:xfrm>
              <a:off x="4963886" y="2225449"/>
              <a:ext cx="899886" cy="769257"/>
            </a:xfrm>
            <a:prstGeom prst="wedgeRoundRectCallout">
              <a:avLst>
                <a:gd name="adj1" fmla="val -177285"/>
                <a:gd name="adj2" fmla="val 47404"/>
                <a:gd name="adj3" fmla="val 16667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63886" y="2394633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k parameter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bldLvl="2" autoUpdateAnimBg="0"/>
      <p:bldP spid="183300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Methodology to estimate site productivity</a:t>
            </a:r>
          </a:p>
          <a:p>
            <a:pPr lvl="1"/>
            <a:r>
              <a:rPr lang="en-US" sz="2000" dirty="0"/>
              <a:t>Module to simulate growth of trees in the juvenile stage</a:t>
            </a:r>
          </a:p>
          <a:p>
            <a:pPr lvl="1"/>
            <a:r>
              <a:rPr lang="en-US" sz="2000" dirty="0"/>
              <a:t>Transition between the regeneration and juvenile stages</a:t>
            </a:r>
          </a:p>
          <a:p>
            <a:pPr lvl="1"/>
            <a:r>
              <a:rPr lang="en-US" sz="2000" dirty="0"/>
              <a:t>Growth model for trees in the juvenile stage</a:t>
            </a:r>
          </a:p>
          <a:p>
            <a:pPr lvl="1"/>
            <a:r>
              <a:rPr lang="en-US" sz="2000" dirty="0"/>
              <a:t>Transition between the juvenile and adult stages</a:t>
            </a:r>
          </a:p>
          <a:p>
            <a:pPr lvl="1"/>
            <a:r>
              <a:rPr lang="en-US" sz="2000" dirty="0"/>
              <a:t>Growth model for trees in the adult stage</a:t>
            </a:r>
          </a:p>
          <a:p>
            <a:pPr lvl="1"/>
            <a:r>
              <a:rPr lang="en-US" sz="2000" dirty="0"/>
              <a:t>Prediction of cork weight as a function of cork age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modules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Estimation of site productivity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Model initialization</a:t>
            </a:r>
          </a:p>
          <a:p>
            <a:pPr lvl="1">
              <a:lnSpc>
                <a:spcPct val="90000"/>
              </a:lnSpc>
              <a:buFont typeface="Marlett" pitchFamily="2" charset="2"/>
              <a:buNone/>
            </a:pPr>
            <a:r>
              <a:rPr lang="en-US" sz="1800" dirty="0"/>
              <a:t>	in which the model simulates the variables that are not available from forest inventory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Simulation of the growth of each tree (individual tree model)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Simulation of cork parameters</a:t>
            </a:r>
          </a:p>
          <a:p>
            <a:pPr lvl="1">
              <a:lnSpc>
                <a:spcPct val="90000"/>
              </a:lnSpc>
              <a:buFont typeface="Marlett" pitchFamily="2" charset="2"/>
              <a:buNone/>
            </a:pPr>
            <a:r>
              <a:rPr lang="en-US" sz="1800" dirty="0"/>
              <a:t>	cork growth, evolution of cork thickness, cork weight prediction, cork quality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Simulation of </a:t>
            </a:r>
            <a:r>
              <a:rPr lang="en-US" sz="2000" dirty="0" err="1"/>
              <a:t>silvicultural</a:t>
            </a:r>
            <a:r>
              <a:rPr lang="en-US" sz="2000" dirty="0"/>
              <a:t> practices</a:t>
            </a:r>
          </a:p>
          <a:p>
            <a:pPr lvl="1">
              <a:lnSpc>
                <a:spcPct val="90000"/>
              </a:lnSpc>
              <a:buFont typeface="Marlett" pitchFamily="2" charset="2"/>
              <a:buNone/>
            </a:pPr>
            <a:r>
              <a:rPr lang="en-US" sz="1800" dirty="0"/>
              <a:t>	Thinning (uniform system, selection system)</a:t>
            </a:r>
          </a:p>
          <a:p>
            <a:pPr lvl="1">
              <a:lnSpc>
                <a:spcPct val="90000"/>
              </a:lnSpc>
              <a:buFont typeface="Marlett" pitchFamily="2" charset="2"/>
              <a:buNone/>
            </a:pPr>
            <a:r>
              <a:rPr lang="en-US" sz="1800" dirty="0"/>
              <a:t>	Regeneration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Non-cork products and services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GB" sz="2800">
                <a:latin typeface="+mj-lt"/>
              </a:rPr>
              <a:t>Example with a cork with 9 years</a:t>
            </a:r>
            <a:endParaRPr lang="en-GB" sz="2400">
              <a:latin typeface="+mj-lt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Modelling options - cork growth</a:t>
            </a:r>
          </a:p>
        </p:txBody>
      </p:sp>
      <p:pic>
        <p:nvPicPr>
          <p:cNvPr id="68617" name="Picture 9" descr="E:\P_GIMREF\nani\cortic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4953000" y="22860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663300"/>
                </a:solidFill>
                <a:latin typeface="+mj-lt"/>
              </a:rPr>
              <a:t>1st half year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4953000" y="614045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last half year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4745180" y="4235450"/>
            <a:ext cx="2306782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8 complete years</a:t>
            </a:r>
          </a:p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(cork growth index)</a:t>
            </a:r>
          </a:p>
        </p:txBody>
      </p:sp>
      <p:sp>
        <p:nvSpPr>
          <p:cNvPr id="68628" name="AutoShape 20"/>
          <p:cNvSpPr>
            <a:spLocks/>
          </p:cNvSpPr>
          <p:nvPr/>
        </p:nvSpPr>
        <p:spPr bwMode="auto">
          <a:xfrm>
            <a:off x="4267200" y="2743200"/>
            <a:ext cx="609600" cy="3352800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6705600" y="2514600"/>
            <a:ext cx="609600" cy="3733800"/>
            <a:chOff x="4080" y="1584"/>
            <a:chExt cx="528" cy="2352"/>
          </a:xfrm>
        </p:grpSpPr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4080" y="1584"/>
              <a:ext cx="480" cy="110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V="1">
              <a:off x="4128" y="2880"/>
              <a:ext cx="432" cy="105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 flipV="1">
              <a:off x="4320" y="2784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7391400" y="3962400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total  cork thickness</a:t>
            </a:r>
          </a:p>
        </p:txBody>
      </p:sp>
    </p:spTree>
    <p:extLst>
      <p:ext uri="{BB962C8B-B14F-4D97-AF65-F5344CB8AC3E}">
        <p14:creationId xmlns:p14="http://schemas.microsoft.com/office/powerpoint/2010/main" val="39852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build="p" bldLvl="2" autoUpdateAnimBg="0"/>
      <p:bldP spid="68626" grpId="0" animBg="1" autoUpdateAnimBg="0"/>
      <p:bldP spid="68627" grpId="0" animBg="1" autoUpdateAnimBg="0"/>
      <p:bldP spid="68629" grpId="0" animBg="1" autoUpdateAnimBg="0"/>
      <p:bldP spid="68628" grpId="0" animBg="1"/>
      <p:bldP spid="6863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Modelling options - cork growth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Cork growth sub-models:</a:t>
            </a:r>
            <a:endParaRPr lang="en-GB" sz="800" dirty="0"/>
          </a:p>
          <a:p>
            <a:pPr lvl="1"/>
            <a:r>
              <a:rPr lang="en-GB" dirty="0"/>
              <a:t>juvenile stage</a:t>
            </a:r>
          </a:p>
          <a:p>
            <a:pPr lvl="2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cork thickness distribution </a:t>
            </a:r>
            <a:endParaRPr lang="en-GB" sz="800" dirty="0"/>
          </a:p>
          <a:p>
            <a:pPr lvl="1"/>
            <a:r>
              <a:rPr lang="en-GB" dirty="0"/>
              <a:t>intermediate and mature stages</a:t>
            </a:r>
          </a:p>
          <a:p>
            <a:pPr lvl="2">
              <a:spcBef>
                <a:spcPct val="35000"/>
              </a:spcBef>
            </a:pPr>
            <a:r>
              <a:rPr lang="en-GB" dirty="0"/>
              <a:t>cork growth prediction</a:t>
            </a:r>
            <a:r>
              <a:rPr lang="pt-PT" dirty="0"/>
              <a:t> (complete years)</a:t>
            </a:r>
          </a:p>
          <a:p>
            <a:pPr lvl="2">
              <a:spcBef>
                <a:spcPct val="35000"/>
              </a:spcBef>
            </a:pPr>
            <a:r>
              <a:rPr lang="en-GB" dirty="0"/>
              <a:t>total cork thickness prediction</a:t>
            </a:r>
            <a:r>
              <a:rPr lang="pt-PT" dirty="0"/>
              <a:t> </a:t>
            </a:r>
          </a:p>
          <a:p>
            <a:pPr lvl="4">
              <a:spcBef>
                <a:spcPct val="35000"/>
              </a:spcBef>
              <a:buFontTx/>
              <a:buNone/>
            </a:pPr>
            <a:r>
              <a:rPr lang="pt-PT" sz="2000" dirty="0"/>
              <a:t>(as a function of the thickness of complete years)</a:t>
            </a:r>
            <a:endParaRPr lang="en-GB" sz="2000" dirty="0"/>
          </a:p>
          <a:p>
            <a:pPr lvl="2">
              <a:spcBef>
                <a:spcPct val="35000"/>
              </a:spcBef>
            </a:pPr>
            <a:r>
              <a:rPr lang="en-GB" dirty="0"/>
              <a:t>evolution of cork growth index through successive cork extractions</a:t>
            </a:r>
          </a:p>
          <a:p>
            <a:pPr lvl="2">
              <a:spcBef>
                <a:spcPct val="35000"/>
              </a:spcBef>
            </a:pPr>
            <a:r>
              <a:rPr lang="en-GB" dirty="0">
                <a:solidFill>
                  <a:srgbClr val="CC6600"/>
                </a:solidFill>
              </a:rPr>
              <a:t>modification of cork growth index as a consequence of cork extraction intensity??? -&gt; next topic!</a:t>
            </a:r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5638800" y="1828800"/>
            <a:ext cx="3022600" cy="1276350"/>
            <a:chOff x="3596" y="3276"/>
            <a:chExt cx="1904" cy="804"/>
          </a:xfrm>
        </p:grpSpPr>
        <p:graphicFrame>
          <p:nvGraphicFramePr>
            <p:cNvPr id="78853" name="Object 5"/>
            <p:cNvGraphicFramePr>
              <a:graphicFrameLocks/>
            </p:cNvGraphicFramePr>
            <p:nvPr/>
          </p:nvGraphicFramePr>
          <p:xfrm>
            <a:off x="4116" y="3403"/>
            <a:ext cx="773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6" name="Clip" r:id="rId3" imgW="4748040" imgH="4146480" progId="MS_ClipArt_Gallery.2">
                    <p:embed/>
                  </p:oleObj>
                </mc:Choice>
                <mc:Fallback>
                  <p:oleObj name="Clip" r:id="rId3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6" y="3403"/>
                          <a:ext cx="773" cy="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" name="Object 6"/>
            <p:cNvGraphicFramePr>
              <a:graphicFrameLocks/>
            </p:cNvGraphicFramePr>
            <p:nvPr/>
          </p:nvGraphicFramePr>
          <p:xfrm>
            <a:off x="4579" y="3276"/>
            <a:ext cx="921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7" name="Clip" r:id="rId5" imgW="4748040" imgH="4146480" progId="MS_ClipArt_Gallery.2">
                    <p:embed/>
                  </p:oleObj>
                </mc:Choice>
                <mc:Fallback>
                  <p:oleObj name="Clip" r:id="rId5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" y="3276"/>
                          <a:ext cx="921" cy="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5" name="Object 7"/>
            <p:cNvGraphicFramePr>
              <a:graphicFrameLocks/>
            </p:cNvGraphicFramePr>
            <p:nvPr/>
          </p:nvGraphicFramePr>
          <p:xfrm>
            <a:off x="3596" y="3685"/>
            <a:ext cx="434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8" name="Clip" r:id="rId7" imgW="4748040" imgH="4146480" progId="MS_ClipArt_Gallery.2">
                    <p:embed/>
                  </p:oleObj>
                </mc:Choice>
                <mc:Fallback>
                  <p:oleObj name="Clip" r:id="rId7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" y="3685"/>
                          <a:ext cx="434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6" name="Object 8"/>
            <p:cNvGraphicFramePr>
              <a:graphicFrameLocks/>
            </p:cNvGraphicFramePr>
            <p:nvPr/>
          </p:nvGraphicFramePr>
          <p:xfrm>
            <a:off x="3821" y="3535"/>
            <a:ext cx="606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9" name="Clip" r:id="rId9" imgW="4748040" imgH="4146480" progId="MS_ClipArt_Gallery.2">
                    <p:embed/>
                  </p:oleObj>
                </mc:Choice>
                <mc:Fallback>
                  <p:oleObj name="Clip" r:id="rId9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" y="3535"/>
                          <a:ext cx="606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862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4800" y="1676400"/>
            <a:ext cx="8607425" cy="4991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SUBER - cork growth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04800" y="1676400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663300"/>
                </a:solidFill>
                <a:latin typeface="+mj-lt"/>
              </a:rPr>
              <a:t>Data from cork ring measurements in cork samples with ages ranging from 7 to 16 years</a:t>
            </a: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304800" y="2590800"/>
            <a:ext cx="4343400" cy="4038600"/>
            <a:chOff x="192" y="1632"/>
            <a:chExt cx="2736" cy="2544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92" y="1632"/>
              <a:ext cx="2736" cy="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08" name="Picture 4" descr="A:\aneis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 r="19482"/>
            <a:stretch>
              <a:fillRect/>
            </a:stretch>
          </p:blipFill>
          <p:spPr bwMode="auto">
            <a:xfrm>
              <a:off x="240" y="2016"/>
              <a:ext cx="256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" b="2936"/>
          <a:stretch>
            <a:fillRect/>
          </a:stretch>
        </p:blipFill>
        <p:spPr bwMode="auto">
          <a:xfrm>
            <a:off x="4572000" y="2514600"/>
            <a:ext cx="43449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7" b="3021"/>
          <a:stretch>
            <a:fillRect/>
          </a:stretch>
        </p:blipFill>
        <p:spPr bwMode="auto">
          <a:xfrm>
            <a:off x="4570413" y="2514600"/>
            <a:ext cx="4195762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3" name="AutoShape 9"/>
          <p:cNvSpPr>
            <a:spLocks noChangeArrowheads="1"/>
          </p:cNvSpPr>
          <p:nvPr/>
        </p:nvSpPr>
        <p:spPr bwMode="auto">
          <a:xfrm rot="-3338319">
            <a:off x="3276600" y="5334000"/>
            <a:ext cx="609600" cy="12192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 autoUpdateAnimBg="0"/>
      <p:bldP spid="727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04800" y="1676400"/>
            <a:ext cx="8607425" cy="4991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04800" y="1676400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663300"/>
                </a:solidFill>
                <a:latin typeface="+mj-lt"/>
              </a:rPr>
              <a:t>Data from cork ring measurements in cork samples with ages ranging from 7 to 16 years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SUBER - cork growth</a:t>
            </a:r>
          </a:p>
        </p:txBody>
      </p:sp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17775"/>
            <a:ext cx="43116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04800" y="1690914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+mj-lt"/>
              </a:rPr>
              <a:t>Data on the relationship between total cork thickness and thickness of complete rings</a:t>
            </a:r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4495800" y="2511878"/>
            <a:ext cx="4416425" cy="4141788"/>
            <a:chOff x="2832" y="1567"/>
            <a:chExt cx="2782" cy="2609"/>
          </a:xfrm>
        </p:grpSpPr>
        <p:pic>
          <p:nvPicPr>
            <p:cNvPr id="7374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7"/>
              <a:ext cx="2686" cy="2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2832" y="1584"/>
              <a:ext cx="144" cy="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17775"/>
            <a:ext cx="4308475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GB" sz="2000" dirty="0">
                <a:latin typeface="+mj-lt"/>
              </a:rPr>
              <a:t>Predict cork </a:t>
            </a:r>
            <a:r>
              <a:rPr lang="en-GB" sz="2000" dirty="0" err="1">
                <a:latin typeface="+mj-lt"/>
              </a:rPr>
              <a:t>caliber</a:t>
            </a:r>
            <a:r>
              <a:rPr lang="en-GB" sz="2000" dirty="0">
                <a:latin typeface="+mj-lt"/>
              </a:rPr>
              <a:t> with 9 years from a measurement at 4 years</a:t>
            </a:r>
            <a:endParaRPr lang="en-GB" sz="1800" dirty="0">
              <a:latin typeface="+mj-lt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options - cork growth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1644669" y="3928603"/>
            <a:ext cx="144486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Start with cork calibre with 4 years (measured in the field)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5855" y="2546430"/>
            <a:ext cx="1382400" cy="1458412"/>
            <a:chOff x="527838" y="2546430"/>
            <a:chExt cx="1382400" cy="1458412"/>
          </a:xfrm>
        </p:grpSpPr>
        <p:pic>
          <p:nvPicPr>
            <p:cNvPr id="68617" name="Picture 9" descr="E:\P_GIMREF\nani\cortica_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6" r="45868" b="50873"/>
            <a:stretch/>
          </p:blipFill>
          <p:spPr bwMode="auto">
            <a:xfrm>
              <a:off x="527838" y="2546430"/>
              <a:ext cx="1381986" cy="116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E:\P_GIMREF\nani\cortica_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00" r="46322" b="16839"/>
            <a:stretch/>
          </p:blipFill>
          <p:spPr bwMode="auto">
            <a:xfrm>
              <a:off x="527838" y="3703284"/>
              <a:ext cx="1382400" cy="301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3198689" y="3928603"/>
            <a:ext cx="1136996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Discount the cork back and the 2 half years to obtain cork thickness in 3 complete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3)</a:t>
            </a:r>
          </a:p>
        </p:txBody>
      </p:sp>
      <p:pic>
        <p:nvPicPr>
          <p:cNvPr id="34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45868" b="50873"/>
          <a:stretch/>
        </p:blipFill>
        <p:spPr bwMode="auto">
          <a:xfrm>
            <a:off x="3076194" y="2882096"/>
            <a:ext cx="1381986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45868" b="25541"/>
          <a:stretch/>
        </p:blipFill>
        <p:spPr bwMode="auto">
          <a:xfrm>
            <a:off x="4490233" y="2895595"/>
            <a:ext cx="1381986" cy="16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4635875" y="4567134"/>
            <a:ext cx="1136996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Predict cork thickness in 8 complete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1)</a:t>
            </a:r>
          </a:p>
        </p:txBody>
      </p:sp>
      <p:pic>
        <p:nvPicPr>
          <p:cNvPr id="38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r="45868" b="21861"/>
          <a:stretch/>
        </p:blipFill>
        <p:spPr bwMode="auto">
          <a:xfrm>
            <a:off x="6031588" y="2766350"/>
            <a:ext cx="1381986" cy="18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6165661" y="4719534"/>
            <a:ext cx="113699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Predict cork calibre with 9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2)</a:t>
            </a:r>
          </a:p>
        </p:txBody>
      </p:sp>
    </p:spTree>
    <p:extLst>
      <p:ext uri="{BB962C8B-B14F-4D97-AF65-F5344CB8AC3E}">
        <p14:creationId xmlns:p14="http://schemas.microsoft.com/office/powerpoint/2010/main" val="17389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build="p" bldLvl="2" autoUpdateAnimBg="0"/>
      <p:bldP spid="68626" grpId="0" animBg="1" autoUpdateAnimBg="0"/>
      <p:bldP spid="30" grpId="0" animBg="1" autoUpdateAnimBg="0"/>
      <p:bldP spid="37" grpId="0" animBg="1" autoUpdateAnimBg="0"/>
      <p:bldP spid="3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304800" y="1106488"/>
            <a:ext cx="8564563" cy="544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378000" bIns="118800"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en-US" sz="800" b="1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en-US" sz="700" b="1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None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74638" y="304800"/>
            <a:ext cx="8564562" cy="63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600" b="1" dirty="0">
                <a:solidFill>
                  <a:srgbClr val="008000"/>
                </a:solidFill>
                <a:latin typeface="Trebuchet MS" pitchFamily="34" charset="0"/>
              </a:rPr>
              <a:t>Evolution of </a:t>
            </a:r>
            <a:r>
              <a:rPr lang="en-GB" sz="2600" b="1" dirty="0" err="1">
                <a:solidFill>
                  <a:srgbClr val="008000"/>
                </a:solidFill>
                <a:latin typeface="Trebuchet MS" pitchFamily="34" charset="0"/>
              </a:rPr>
              <a:t>cgi</a:t>
            </a:r>
            <a:r>
              <a:rPr lang="en-GB" sz="2600" b="1" dirty="0">
                <a:solidFill>
                  <a:srgbClr val="008000"/>
                </a:solidFill>
                <a:latin typeface="Trebuchet MS" pitchFamily="34" charset="0"/>
              </a:rPr>
              <a:t> in </a:t>
            </a:r>
            <a:r>
              <a:rPr lang="en-GB" sz="2600" b="1" dirty="0" err="1">
                <a:solidFill>
                  <a:srgbClr val="008000"/>
                </a:solidFill>
                <a:latin typeface="Trebuchet MS" pitchFamily="34" charset="0"/>
              </a:rPr>
              <a:t>sucessive</a:t>
            </a:r>
            <a:r>
              <a:rPr lang="en-GB" sz="2600" b="1" dirty="0">
                <a:solidFill>
                  <a:srgbClr val="008000"/>
                </a:solidFill>
                <a:latin typeface="Trebuchet MS" pitchFamily="34" charset="0"/>
              </a:rPr>
              <a:t> </a:t>
            </a:r>
            <a:r>
              <a:rPr lang="en-GB" sz="2600" b="1" dirty="0" err="1">
                <a:solidFill>
                  <a:srgbClr val="008000"/>
                </a:solidFill>
                <a:latin typeface="Trebuchet MS" pitchFamily="34" charset="0"/>
              </a:rPr>
              <a:t>debarkings</a:t>
            </a:r>
            <a:endParaRPr lang="en-US" sz="26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9163" y="1474788"/>
            <a:ext cx="7267575" cy="4592637"/>
            <a:chOff x="919163" y="1474788"/>
            <a:chExt cx="7267575" cy="4592637"/>
          </a:xfrm>
        </p:grpSpPr>
        <p:grpSp>
          <p:nvGrpSpPr>
            <p:cNvPr id="23556" name="Group 11"/>
            <p:cNvGrpSpPr>
              <a:grpSpLocks/>
            </p:cNvGrpSpPr>
            <p:nvPr/>
          </p:nvGrpSpPr>
          <p:grpSpPr bwMode="auto">
            <a:xfrm>
              <a:off x="919163" y="1474788"/>
              <a:ext cx="7267575" cy="4592637"/>
              <a:chOff x="579" y="929"/>
              <a:chExt cx="4578" cy="2893"/>
            </a:xfrm>
          </p:grpSpPr>
          <p:pic>
            <p:nvPicPr>
              <p:cNvPr id="2355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" y="929"/>
                <a:ext cx="4554" cy="2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5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54" y="1920"/>
                <a:ext cx="938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PT" b="1" dirty="0">
                    <a:solidFill>
                      <a:srgbClr val="663300"/>
                    </a:solidFill>
                    <a:latin typeface="Arial" pitchFamily="34" charset="0"/>
                  </a:rPr>
                  <a:t>cgi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367315" y="5196117"/>
              <a:ext cx="2728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rgbClr val="8A5C2E"/>
                  </a:solidFill>
                  <a:latin typeface="Arial" pitchFamily="34" charset="0"/>
                  <a:cs typeface="Arial" pitchFamily="34" charset="0"/>
                </a:rPr>
                <a:t>Successive debarkings</a:t>
              </a:r>
              <a:endParaRPr lang="en-US" sz="1800" b="1" dirty="0">
                <a:solidFill>
                  <a:srgbClr val="8A5C2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58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 dirty="0"/>
              <a:t>Prediction of cork weight using cork age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 dirty="0"/>
          </a:p>
          <a:p>
            <a:r>
              <a:rPr lang="pt-PT" sz="2000" dirty="0"/>
              <a:t>Equation to predict cork weight for corks with 9 </a:t>
            </a:r>
            <a:r>
              <a:rPr lang="pt-PT" sz="2000" dirty="0" err="1"/>
              <a:t>years</a:t>
            </a:r>
            <a:r>
              <a:rPr lang="pt-PT" sz="2000" dirty="0"/>
              <a:t> 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377825" y="2007394"/>
            <a:ext cx="8491538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en-US" sz="2000" b="1" dirty="0">
                <a:solidFill>
                  <a:srgbClr val="663300"/>
                </a:solidFill>
                <a:latin typeface="Trebuchet MS" pitchFamily="34" charset="0"/>
              </a:rPr>
              <a:t>Equation to predict % cork back weight at 9 years of age (cbp</a:t>
            </a:r>
            <a:r>
              <a:rPr lang="en-US" sz="2000" b="1" baseline="-25000" dirty="0">
                <a:solidFill>
                  <a:srgbClr val="663300"/>
                </a:solidFill>
                <a:latin typeface="Trebuchet MS" pitchFamily="34" charset="0"/>
              </a:rPr>
              <a:t>9</a:t>
            </a:r>
            <a:r>
              <a:rPr lang="en-US" sz="2000" b="1" dirty="0">
                <a:solidFill>
                  <a:srgbClr val="663300"/>
                </a:solidFill>
                <a:latin typeface="Trebuchet MS" pitchFamily="34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pt-PT" sz="2000" b="1" dirty="0">
                <a:solidFill>
                  <a:srgbClr val="663300"/>
                </a:solidFill>
                <a:latin typeface="Trebuchet MS" pitchFamily="34" charset="0"/>
              </a:rPr>
              <a:t>Estimate the biomass of cork tissue free from the cork back</a:t>
            </a: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pt-PT" sz="2000" b="1" dirty="0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pt-PT" sz="1400" b="1" dirty="0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pt-PT" sz="2000" b="1" dirty="0">
                <a:solidFill>
                  <a:srgbClr val="663300"/>
                </a:solidFill>
                <a:latin typeface="Trebuchet MS" pitchFamily="34" charset="0"/>
              </a:rPr>
              <a:t>Estimate the cork biomass for t years of growth</a:t>
            </a:r>
            <a:endParaRPr lang="en-US" sz="2000" b="1" dirty="0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12" y="2975041"/>
            <a:ext cx="4324320" cy="83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12" y="4422311"/>
            <a:ext cx="3293334" cy="8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bldLvl="2" autoUpdateAnimBg="0"/>
      <p:bldP spid="185348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Percentage of cork back (in weight)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/>
          </a:p>
          <a:p>
            <a:endParaRPr lang="en-US" sz="700"/>
          </a:p>
          <a:p>
            <a:pPr lvl="1">
              <a:buFont typeface="Marlett" pitchFamily="2" charset="2"/>
              <a:buNone/>
            </a:pPr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1" y="1525360"/>
            <a:ext cx="4611281" cy="444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Methodology to estimate site productivity</a:t>
            </a:r>
          </a:p>
          <a:p>
            <a:pPr lvl="1"/>
            <a:r>
              <a:rPr lang="en-US" sz="2000" dirty="0"/>
              <a:t>Module to simulate growth of trees in the juvenile stage</a:t>
            </a:r>
          </a:p>
          <a:p>
            <a:pPr lvl="1"/>
            <a:r>
              <a:rPr lang="en-US" sz="2000" dirty="0"/>
              <a:t>Transition between the regeneration and juvenile stages</a:t>
            </a:r>
          </a:p>
          <a:p>
            <a:pPr lvl="1"/>
            <a:r>
              <a:rPr lang="en-US" sz="2000" dirty="0"/>
              <a:t>Growth model for trees in the juvenile stage</a:t>
            </a:r>
          </a:p>
          <a:p>
            <a:pPr lvl="1"/>
            <a:r>
              <a:rPr lang="en-US" sz="2000" dirty="0"/>
              <a:t>Transition between the juvenile and adult stages</a:t>
            </a:r>
          </a:p>
          <a:p>
            <a:pPr lvl="1"/>
            <a:r>
              <a:rPr lang="en-US" sz="2000" dirty="0"/>
              <a:t>Growth model for trees in the adult stage</a:t>
            </a:r>
          </a:p>
          <a:p>
            <a:pPr lvl="1"/>
            <a:r>
              <a:rPr lang="en-US" sz="2000" dirty="0"/>
              <a:t>Prediction of cork weight as a function of cork age</a:t>
            </a:r>
          </a:p>
          <a:p>
            <a:pPr lvl="1"/>
            <a:r>
              <a:rPr lang="en-US" sz="2000" dirty="0"/>
              <a:t>Simulation of </a:t>
            </a:r>
            <a:r>
              <a:rPr lang="en-US" sz="2000" dirty="0" err="1"/>
              <a:t>thinnings</a:t>
            </a:r>
            <a:r>
              <a:rPr lang="en-US" sz="2000" dirty="0"/>
              <a:t> without using competition indices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Simulation of thinnings without CI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/>
          </a:p>
          <a:p>
            <a:r>
              <a:rPr lang="pt-PT" sz="2000"/>
              <a:t>The SUBER 3 model was used to simulate the development of several plots with alternative thinning strategies</a:t>
            </a:r>
          </a:p>
          <a:p>
            <a:r>
              <a:rPr lang="pt-PT" sz="2000"/>
              <a:t>These simulated data were used to develop a model that predicts the probability of a tree being thinned (logistic regression):  </a:t>
            </a:r>
            <a:endParaRPr lang="en-US" sz="2400"/>
          </a:p>
          <a:p>
            <a:pPr lvl="1"/>
            <a:endParaRPr lang="en-US" sz="2000"/>
          </a:p>
          <a:p>
            <a:endParaRPr lang="en-US" sz="700"/>
          </a:p>
          <a:p>
            <a:pPr lvl="1">
              <a:buFont typeface="Marlett" pitchFamily="2" charset="2"/>
              <a:buNone/>
            </a:pPr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339725" y="4843463"/>
            <a:ext cx="8477250" cy="170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en-US" sz="2000" b="1">
                <a:solidFill>
                  <a:srgbClr val="663300"/>
                </a:solidFill>
                <a:latin typeface="Trebuchet MS" pitchFamily="34" charset="0"/>
              </a:rPr>
              <a:t>Trees are “thinned” with Monte-Carlo simulation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Uniform system: all trees at the same time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Selection system: by diameter class, towards a target distribution</a:t>
            </a: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300413"/>
            <a:ext cx="80930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bldLvl="2" autoUpdateAnimBg="0"/>
      <p:bldP spid="188420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46743" y="1016000"/>
            <a:ext cx="8606971" cy="5733143"/>
          </a:xfrm>
          <a:prstGeom prst="rect">
            <a:avLst/>
          </a:prstGeom>
          <a:solidFill>
            <a:srgbClr val="F9EF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4802" name="Line 2"/>
          <p:cNvSpPr>
            <a:spLocks noChangeShapeType="1"/>
          </p:cNvSpPr>
          <p:nvPr/>
        </p:nvSpPr>
        <p:spPr bwMode="auto">
          <a:xfrm>
            <a:off x="7199088" y="2362200"/>
            <a:ext cx="0" cy="5334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7199088" y="3581400"/>
            <a:ext cx="0" cy="304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7199088" y="4724400"/>
            <a:ext cx="609600" cy="609600"/>
            <a:chOff x="4608" y="2976"/>
            <a:chExt cx="384" cy="384"/>
          </a:xfrm>
        </p:grpSpPr>
        <p:sp>
          <p:nvSpPr>
            <p:cNvPr id="4145" name="Line 5"/>
            <p:cNvSpPr>
              <a:spLocks noChangeShapeType="1"/>
            </p:cNvSpPr>
            <p:nvPr/>
          </p:nvSpPr>
          <p:spPr bwMode="auto">
            <a:xfrm>
              <a:off x="4608" y="2976"/>
              <a:ext cx="0" cy="38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6" name="Text Box 6"/>
            <p:cNvSpPr txBox="1">
              <a:spLocks noChangeArrowheads="1"/>
            </p:cNvSpPr>
            <p:nvPr/>
          </p:nvSpPr>
          <p:spPr bwMode="auto">
            <a:xfrm>
              <a:off x="4704" y="30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latin typeface="+mj-lt"/>
                </a:rPr>
                <a:t>Y</a:t>
              </a:r>
            </a:p>
          </p:txBody>
        </p:sp>
      </p:grpSp>
      <p:sp>
        <p:nvSpPr>
          <p:cNvPr id="4101" name="Rectangle 7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85800"/>
          </a:xfrm>
          <a:solidFill>
            <a:srgbClr val="F9EFC3"/>
          </a:solidFill>
        </p:spPr>
        <p:txBody>
          <a:bodyPr/>
          <a:lstStyle/>
          <a:p>
            <a:r>
              <a:rPr lang="en-US" dirty="0"/>
              <a:t>Structure of the model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417288" y="1143000"/>
            <a:ext cx="2848428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err="1">
                <a:solidFill>
                  <a:srgbClr val="8A5C2E"/>
                </a:solidFill>
                <a:latin typeface="+mj-lt"/>
              </a:rPr>
              <a:t>Inicialization</a:t>
            </a:r>
            <a:endParaRPr lang="en-US" sz="2000" b="1" dirty="0">
              <a:solidFill>
                <a:srgbClr val="008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008000"/>
                </a:solidFill>
                <a:latin typeface="+mj-lt"/>
              </a:rPr>
              <a:t>Simulate data not available from the forest inventory</a:t>
            </a:r>
            <a:endParaRPr lang="en-US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5522688" y="1143000"/>
            <a:ext cx="3200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Growth</a:t>
            </a:r>
            <a:endParaRPr lang="en-US" b="1" dirty="0">
              <a:solidFill>
                <a:srgbClr val="008000"/>
              </a:solidFill>
              <a:latin typeface="+mj-lt"/>
            </a:endParaRPr>
          </a:p>
          <a:p>
            <a:r>
              <a:rPr lang="en-US" sz="1800" b="1" dirty="0">
                <a:solidFill>
                  <a:srgbClr val="008000"/>
                </a:solidFill>
                <a:latin typeface="+mj-lt"/>
              </a:rPr>
              <a:t>Set of functions to predict tree and cork growth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6056088" y="2911475"/>
            <a:ext cx="2209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446316" y="1146630"/>
            <a:ext cx="28194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</a:t>
            </a:r>
          </a:p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age t</a:t>
            </a:r>
          </a:p>
          <a:p>
            <a:pPr algn="ctr"/>
            <a:endParaRPr lang="en-US" sz="1000" b="1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04812" name="Group 12"/>
          <p:cNvGrpSpPr>
            <a:grpSpLocks/>
          </p:cNvGrpSpPr>
          <p:nvPr/>
        </p:nvGrpSpPr>
        <p:grpSpPr bwMode="auto">
          <a:xfrm>
            <a:off x="6132288" y="3886202"/>
            <a:ext cx="2133600" cy="982663"/>
            <a:chOff x="2304" y="2880"/>
            <a:chExt cx="1344" cy="619"/>
          </a:xfrm>
        </p:grpSpPr>
        <p:sp>
          <p:nvSpPr>
            <p:cNvPr id="4143" name="AutoShape 13"/>
            <p:cNvSpPr>
              <a:spLocks noChangeArrowheads="1"/>
            </p:cNvSpPr>
            <p:nvPr/>
          </p:nvSpPr>
          <p:spPr bwMode="auto">
            <a:xfrm>
              <a:off x="2304" y="2880"/>
              <a:ext cx="1344" cy="576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4" name="Text Box 14"/>
            <p:cNvSpPr txBox="1">
              <a:spLocks noChangeArrowheads="1"/>
            </p:cNvSpPr>
            <p:nvPr/>
          </p:nvSpPr>
          <p:spPr bwMode="auto">
            <a:xfrm>
              <a:off x="2352" y="29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Debark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6132288" y="53340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Debarking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3160488" y="5087938"/>
            <a:ext cx="2514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After debarking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04817" name="Group 17"/>
          <p:cNvGrpSpPr>
            <a:grpSpLocks/>
          </p:cNvGrpSpPr>
          <p:nvPr/>
        </p:nvGrpSpPr>
        <p:grpSpPr bwMode="auto">
          <a:xfrm>
            <a:off x="3312888" y="3886202"/>
            <a:ext cx="2133600" cy="982663"/>
            <a:chOff x="2304" y="2880"/>
            <a:chExt cx="1344" cy="619"/>
          </a:xfrm>
        </p:grpSpPr>
        <p:sp>
          <p:nvSpPr>
            <p:cNvPr id="4141" name="AutoShape 18"/>
            <p:cNvSpPr>
              <a:spLocks noChangeArrowheads="1"/>
            </p:cNvSpPr>
            <p:nvPr/>
          </p:nvSpPr>
          <p:spPr bwMode="auto">
            <a:xfrm>
              <a:off x="2304" y="2880"/>
              <a:ext cx="1344" cy="576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2" name="Text Box 19"/>
            <p:cNvSpPr txBox="1">
              <a:spLocks noChangeArrowheads="1"/>
            </p:cNvSpPr>
            <p:nvPr/>
          </p:nvSpPr>
          <p:spPr bwMode="auto">
            <a:xfrm>
              <a:off x="2352" y="29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Thin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569688" y="4038600"/>
            <a:ext cx="1905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PT" b="1" dirty="0">
                <a:solidFill>
                  <a:srgbClr val="8A5C2E"/>
                </a:solidFill>
                <a:latin typeface="+mj-lt"/>
              </a:rPr>
              <a:t>Apply thinning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417288" y="2590800"/>
            <a:ext cx="22098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After thinning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3389088" y="2362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8A5C2E"/>
                </a:solidFill>
                <a:latin typeface="+mj-lt"/>
              </a:rPr>
              <a:t>t=t+1</a:t>
            </a:r>
            <a:endParaRPr lang="en-US" b="1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236688" y="1600200"/>
            <a:ext cx="2286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>
            <a:off x="5675088" y="5562600"/>
            <a:ext cx="381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25" name="Group 25"/>
          <p:cNvGrpSpPr>
            <a:grpSpLocks/>
          </p:cNvGrpSpPr>
          <p:nvPr/>
        </p:nvGrpSpPr>
        <p:grpSpPr bwMode="auto">
          <a:xfrm>
            <a:off x="2474688" y="4343400"/>
            <a:ext cx="838200" cy="533400"/>
            <a:chOff x="1632" y="2736"/>
            <a:chExt cx="528" cy="336"/>
          </a:xfrm>
        </p:grpSpPr>
        <p:sp>
          <p:nvSpPr>
            <p:cNvPr id="4139" name="Text Box 26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latin typeface="+mj-lt"/>
                </a:rPr>
                <a:t>Y</a:t>
              </a:r>
            </a:p>
          </p:txBody>
        </p:sp>
        <p:sp>
          <p:nvSpPr>
            <p:cNvPr id="4140" name="Line 27"/>
            <p:cNvSpPr>
              <a:spLocks noChangeShapeType="1"/>
            </p:cNvSpPr>
            <p:nvPr/>
          </p:nvSpPr>
          <p:spPr bwMode="auto">
            <a:xfrm flipH="1">
              <a:off x="1632" y="2736"/>
              <a:ext cx="52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1484088" y="3657600"/>
            <a:ext cx="0" cy="3810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29" name="Group 29"/>
          <p:cNvGrpSpPr>
            <a:grpSpLocks/>
          </p:cNvGrpSpPr>
          <p:nvPr/>
        </p:nvGrpSpPr>
        <p:grpSpPr bwMode="auto">
          <a:xfrm>
            <a:off x="4379688" y="3886200"/>
            <a:ext cx="1785938" cy="1201738"/>
            <a:chOff x="2832" y="2448"/>
            <a:chExt cx="1125" cy="757"/>
          </a:xfrm>
        </p:grpSpPr>
        <p:sp>
          <p:nvSpPr>
            <p:cNvPr id="4136" name="Line 30"/>
            <p:cNvSpPr>
              <a:spLocks noChangeShapeType="1"/>
            </p:cNvSpPr>
            <p:nvPr/>
          </p:nvSpPr>
          <p:spPr bwMode="auto">
            <a:xfrm flipV="1">
              <a:off x="2832" y="3024"/>
              <a:ext cx="0" cy="181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7" name="Line 31"/>
            <p:cNvSpPr>
              <a:spLocks noChangeShapeType="1"/>
            </p:cNvSpPr>
            <p:nvPr/>
          </p:nvSpPr>
          <p:spPr bwMode="auto">
            <a:xfrm flipH="1">
              <a:off x="3504" y="2736"/>
              <a:ext cx="453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8" name="Text Box 32"/>
            <p:cNvSpPr txBox="1">
              <a:spLocks noChangeArrowheads="1"/>
            </p:cNvSpPr>
            <p:nvPr/>
          </p:nvSpPr>
          <p:spPr bwMode="auto">
            <a:xfrm>
              <a:off x="3648" y="24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+mj-lt"/>
                </a:rPr>
                <a:t>N</a:t>
              </a:r>
            </a:p>
          </p:txBody>
        </p:sp>
      </p:grpSp>
      <p:grpSp>
        <p:nvGrpSpPr>
          <p:cNvPr id="204833" name="Group 33"/>
          <p:cNvGrpSpPr>
            <a:grpSpLocks/>
          </p:cNvGrpSpPr>
          <p:nvPr/>
        </p:nvGrpSpPr>
        <p:grpSpPr bwMode="auto">
          <a:xfrm>
            <a:off x="2627088" y="2743200"/>
            <a:ext cx="1752600" cy="1143000"/>
            <a:chOff x="1728" y="1728"/>
            <a:chExt cx="1104" cy="720"/>
          </a:xfrm>
        </p:grpSpPr>
        <p:grpSp>
          <p:nvGrpSpPr>
            <p:cNvPr id="4132" name="Group 34"/>
            <p:cNvGrpSpPr>
              <a:grpSpLocks/>
            </p:cNvGrpSpPr>
            <p:nvPr/>
          </p:nvGrpSpPr>
          <p:grpSpPr bwMode="auto">
            <a:xfrm>
              <a:off x="2496" y="1776"/>
              <a:ext cx="336" cy="672"/>
              <a:chOff x="2496" y="1776"/>
              <a:chExt cx="336" cy="672"/>
            </a:xfrm>
          </p:grpSpPr>
          <p:sp>
            <p:nvSpPr>
              <p:cNvPr id="4134" name="Text Box 35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8000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4135" name="Line 36"/>
              <p:cNvSpPr>
                <a:spLocks noChangeShapeType="1"/>
              </p:cNvSpPr>
              <p:nvPr/>
            </p:nvSpPr>
            <p:spPr bwMode="auto">
              <a:xfrm flipV="1">
                <a:off x="2832" y="1776"/>
                <a:ext cx="0" cy="67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728" y="1728"/>
              <a:ext cx="48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4838" name="Group 38"/>
          <p:cNvGrpSpPr>
            <a:grpSpLocks/>
          </p:cNvGrpSpPr>
          <p:nvPr/>
        </p:nvGrpSpPr>
        <p:grpSpPr bwMode="auto">
          <a:xfrm>
            <a:off x="3236688" y="1905000"/>
            <a:ext cx="762000" cy="457200"/>
            <a:chOff x="2112" y="1200"/>
            <a:chExt cx="480" cy="288"/>
          </a:xfrm>
        </p:grpSpPr>
        <p:sp>
          <p:nvSpPr>
            <p:cNvPr id="4130" name="Line 39"/>
            <p:cNvSpPr>
              <a:spLocks noChangeShapeType="1"/>
            </p:cNvSpPr>
            <p:nvPr/>
          </p:nvSpPr>
          <p:spPr bwMode="auto">
            <a:xfrm flipV="1">
              <a:off x="2592" y="1200"/>
              <a:ext cx="0" cy="28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1" name="Line 40"/>
            <p:cNvSpPr>
              <a:spLocks noChangeShapeType="1"/>
            </p:cNvSpPr>
            <p:nvPr/>
          </p:nvSpPr>
          <p:spPr bwMode="auto">
            <a:xfrm flipH="1">
              <a:off x="2112" y="1200"/>
              <a:ext cx="48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41" name="Text Box 41"/>
          <p:cNvSpPr txBox="1">
            <a:spLocks noChangeArrowheads="1"/>
          </p:cNvSpPr>
          <p:nvPr/>
        </p:nvSpPr>
        <p:spPr bwMode="auto">
          <a:xfrm>
            <a:off x="6132288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Predict cork weight</a:t>
            </a:r>
          </a:p>
        </p:txBody>
      </p:sp>
      <p:grpSp>
        <p:nvGrpSpPr>
          <p:cNvPr id="204842" name="Group 42"/>
          <p:cNvGrpSpPr>
            <a:grpSpLocks/>
          </p:cNvGrpSpPr>
          <p:nvPr/>
        </p:nvGrpSpPr>
        <p:grpSpPr bwMode="auto">
          <a:xfrm>
            <a:off x="8265888" y="5562600"/>
            <a:ext cx="457200" cy="685800"/>
            <a:chOff x="5232" y="3504"/>
            <a:chExt cx="288" cy="432"/>
          </a:xfrm>
        </p:grpSpPr>
        <p:sp>
          <p:nvSpPr>
            <p:cNvPr id="4127" name="Line 43"/>
            <p:cNvSpPr>
              <a:spLocks noChangeShapeType="1"/>
            </p:cNvSpPr>
            <p:nvPr/>
          </p:nvSpPr>
          <p:spPr bwMode="auto">
            <a:xfrm>
              <a:off x="5280" y="3504"/>
              <a:ext cx="24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28" name="Line 44"/>
            <p:cNvSpPr>
              <a:spLocks noChangeShapeType="1"/>
            </p:cNvSpPr>
            <p:nvPr/>
          </p:nvSpPr>
          <p:spPr bwMode="auto">
            <a:xfrm>
              <a:off x="5520" y="3504"/>
              <a:ext cx="0" cy="43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29" name="Line 45"/>
            <p:cNvSpPr>
              <a:spLocks noChangeShapeType="1"/>
            </p:cNvSpPr>
            <p:nvPr/>
          </p:nvSpPr>
          <p:spPr bwMode="auto">
            <a:xfrm flipH="1">
              <a:off x="5232" y="3936"/>
              <a:ext cx="28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46" name="Text Box 46"/>
          <p:cNvSpPr txBox="1">
            <a:spLocks noChangeArrowheads="1"/>
          </p:cNvSpPr>
          <p:nvPr/>
        </p:nvSpPr>
        <p:spPr bwMode="auto">
          <a:xfrm>
            <a:off x="417288" y="53340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Predict 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mortality</a:t>
            </a:r>
          </a:p>
        </p:txBody>
      </p:sp>
      <p:sp>
        <p:nvSpPr>
          <p:cNvPr id="204850" name="Line 50"/>
          <p:cNvSpPr>
            <a:spLocks noChangeShapeType="1"/>
          </p:cNvSpPr>
          <p:nvPr/>
        </p:nvSpPr>
        <p:spPr bwMode="auto">
          <a:xfrm>
            <a:off x="2550888" y="5562600"/>
            <a:ext cx="6096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3687" y="5805512"/>
            <a:ext cx="2286001" cy="495752"/>
            <a:chOff x="2093687" y="5805512"/>
            <a:chExt cx="2286001" cy="495752"/>
          </a:xfrm>
        </p:grpSpPr>
        <p:grpSp>
          <p:nvGrpSpPr>
            <p:cNvPr id="204847" name="Group 47"/>
            <p:cNvGrpSpPr>
              <a:grpSpLocks/>
            </p:cNvGrpSpPr>
            <p:nvPr/>
          </p:nvGrpSpPr>
          <p:grpSpPr bwMode="auto">
            <a:xfrm>
              <a:off x="2093687" y="5943600"/>
              <a:ext cx="2285999" cy="357664"/>
              <a:chOff x="1392" y="3744"/>
              <a:chExt cx="1200" cy="192"/>
            </a:xfrm>
          </p:grpSpPr>
          <p:sp>
            <p:nvSpPr>
              <p:cNvPr id="4125" name="Line 48"/>
              <p:cNvSpPr>
                <a:spLocks noChangeShapeType="1"/>
              </p:cNvSpPr>
              <p:nvPr/>
            </p:nvSpPr>
            <p:spPr bwMode="auto">
              <a:xfrm flipH="1">
                <a:off x="1392" y="3936"/>
                <a:ext cx="1200" cy="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26" name="Line 49"/>
              <p:cNvSpPr>
                <a:spLocks noChangeShapeType="1"/>
              </p:cNvSpPr>
              <p:nvPr/>
            </p:nvSpPr>
            <p:spPr bwMode="auto">
              <a:xfrm flipV="1">
                <a:off x="1392" y="3744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>
              <a:off x="4379688" y="5805512"/>
              <a:ext cx="0" cy="4639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70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nimBg="1"/>
      <p:bldP spid="204803" grpId="0" animBg="1"/>
      <p:bldP spid="204808" grpId="0" animBg="1" autoUpdateAnimBg="0"/>
      <p:bldP spid="204809" grpId="0" animBg="1" autoUpdateAnimBg="0"/>
      <p:bldP spid="204810" grpId="0" animBg="1" autoUpdateAnimBg="0"/>
      <p:bldP spid="204811" grpId="0" animBg="1" autoUpdateAnimBg="0"/>
      <p:bldP spid="204815" grpId="0" animBg="1" autoUpdateAnimBg="0"/>
      <p:bldP spid="204816" grpId="0" animBg="1" autoUpdateAnimBg="0"/>
      <p:bldP spid="204820" grpId="0" animBg="1" autoUpdateAnimBg="0"/>
      <p:bldP spid="204821" grpId="0" animBg="1" autoUpdateAnimBg="0"/>
      <p:bldP spid="204822" grpId="0" animBg="1" autoUpdateAnimBg="0"/>
      <p:bldP spid="204823" grpId="0" animBg="1"/>
      <p:bldP spid="204824" grpId="0" animBg="1"/>
      <p:bldP spid="204828" grpId="0" animBg="1"/>
      <p:bldP spid="204841" grpId="0" animBg="1" autoUpdateAnimBg="0"/>
      <p:bldP spid="204846" grpId="0" animBg="1" autoUpdateAnimBg="0"/>
      <p:bldP spid="2048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Methodology to estimate site productivity</a:t>
            </a:r>
          </a:p>
          <a:p>
            <a:pPr lvl="1"/>
            <a:r>
              <a:rPr lang="en-US" sz="2000" dirty="0"/>
              <a:t>Module to simulate growth of trees in the juvenile stage</a:t>
            </a:r>
          </a:p>
          <a:p>
            <a:pPr lvl="1"/>
            <a:r>
              <a:rPr lang="en-US" sz="2000" dirty="0"/>
              <a:t>Transition between the regeneration and juvenile stages</a:t>
            </a:r>
          </a:p>
          <a:p>
            <a:pPr lvl="1"/>
            <a:r>
              <a:rPr lang="en-US" sz="2000" dirty="0"/>
              <a:t>Growth model for trees in the juvenile stage</a:t>
            </a:r>
          </a:p>
          <a:p>
            <a:pPr lvl="1"/>
            <a:r>
              <a:rPr lang="en-US" sz="2000" dirty="0"/>
              <a:t>Transition between the juvenile and adult stages</a:t>
            </a:r>
          </a:p>
          <a:p>
            <a:pPr lvl="1"/>
            <a:r>
              <a:rPr lang="en-US" sz="2000" dirty="0"/>
              <a:t>Growth model for trees in the adult stage</a:t>
            </a:r>
          </a:p>
          <a:p>
            <a:pPr lvl="1"/>
            <a:r>
              <a:rPr lang="en-US" sz="2000" dirty="0"/>
              <a:t>Prediction of cork weight as a function of cork age</a:t>
            </a:r>
          </a:p>
          <a:p>
            <a:pPr lvl="1"/>
            <a:r>
              <a:rPr lang="en-US" sz="2000" dirty="0"/>
              <a:t>Simulation of </a:t>
            </a:r>
            <a:r>
              <a:rPr lang="en-US" sz="2000" dirty="0" err="1"/>
              <a:t>thinnings</a:t>
            </a:r>
            <a:r>
              <a:rPr lang="en-US" sz="2000" dirty="0"/>
              <a:t> without using competition indices</a:t>
            </a:r>
          </a:p>
          <a:p>
            <a:pPr lvl="1"/>
            <a:r>
              <a:rPr lang="en-US" sz="2000" dirty="0"/>
              <a:t>Non-cork products and services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Non-cork products and services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 dirty="0"/>
          </a:p>
          <a:p>
            <a:r>
              <a:rPr lang="en-US" sz="2000" dirty="0"/>
              <a:t>Products considered:</a:t>
            </a:r>
          </a:p>
          <a:p>
            <a:pPr lvl="1"/>
            <a:r>
              <a:rPr lang="en-US" sz="1800" dirty="0"/>
              <a:t>Wood from </a:t>
            </a:r>
            <a:r>
              <a:rPr lang="en-US" sz="1800" dirty="0" err="1"/>
              <a:t>thinnings</a:t>
            </a:r>
            <a:r>
              <a:rPr lang="en-US" sz="1800" dirty="0"/>
              <a:t> and harvests (under implementation)</a:t>
            </a:r>
          </a:p>
          <a:p>
            <a:pPr lvl="1"/>
            <a:r>
              <a:rPr lang="en-US" sz="1800" dirty="0"/>
              <a:t>Total biomass by tree components</a:t>
            </a:r>
          </a:p>
          <a:p>
            <a:pPr lvl="1"/>
            <a:r>
              <a:rPr lang="en-US" sz="1800" dirty="0"/>
              <a:t>Carbon (total and by tree components)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 dirty="0"/>
              <a:t>Just a few words on…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 dirty="0"/>
          </a:p>
          <a:p>
            <a:r>
              <a:rPr lang="en-US" sz="2400" dirty="0" err="1"/>
              <a:t>sIMfLOR</a:t>
            </a:r>
            <a:r>
              <a:rPr lang="en-US" sz="2400" dirty="0"/>
              <a:t> forest simulators platform </a:t>
            </a:r>
          </a:p>
          <a:p>
            <a:pPr lvl="1"/>
            <a:r>
              <a:rPr lang="en-US" sz="2000" dirty="0">
                <a:hlinkClick r:id="rId2"/>
              </a:rPr>
              <a:t>www.isa.ulisboa.pt/cef/forchange/fctools</a:t>
            </a:r>
            <a:endParaRPr lang="en-US" sz="1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95" y="2540687"/>
            <a:ext cx="6650172" cy="37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17" y="3174443"/>
            <a:ext cx="4464272" cy="25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 dirty="0"/>
              <a:t>Just a few words on…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6488"/>
            <a:ext cx="8564563" cy="5446712"/>
          </a:xfrm>
        </p:spPr>
        <p:txBody>
          <a:bodyPr/>
          <a:lstStyle/>
          <a:p>
            <a:endParaRPr lang="en-US" sz="800" dirty="0"/>
          </a:p>
          <a:p>
            <a:r>
              <a:rPr lang="en-US" sz="2400" dirty="0" err="1"/>
              <a:t>sIMfLOR</a:t>
            </a:r>
            <a:r>
              <a:rPr lang="en-US" sz="2400" dirty="0"/>
              <a:t> forest simulators platform </a:t>
            </a:r>
          </a:p>
          <a:p>
            <a:pPr lvl="1"/>
            <a:r>
              <a:rPr lang="en-US" sz="2000" dirty="0">
                <a:hlinkClick r:id="rId2"/>
              </a:rPr>
              <a:t>www.isa.ulisboa.pt/cef/forchange/fctools</a:t>
            </a:r>
            <a:endParaRPr lang="en-US" sz="1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2" y="2781691"/>
            <a:ext cx="2297372" cy="143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84" y="2793995"/>
            <a:ext cx="2200824" cy="142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72" y="2849615"/>
            <a:ext cx="2384527" cy="19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3" y="5002482"/>
            <a:ext cx="1637127" cy="13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60" y="4977399"/>
            <a:ext cx="1550878" cy="13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68" y="5136272"/>
            <a:ext cx="1998068" cy="120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90" y="5317021"/>
            <a:ext cx="2708890" cy="8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400" u="sng"/>
              <a:t>THE PROBLEM</a:t>
            </a:r>
          </a:p>
          <a:p>
            <a:pPr>
              <a:buFont typeface="Wingdings" pitchFamily="2" charset="2"/>
              <a:buNone/>
            </a:pPr>
            <a:endParaRPr lang="pt-PT" sz="900" u="sng"/>
          </a:p>
          <a:p>
            <a:r>
              <a:rPr lang="pt-PT" sz="2000"/>
              <a:t>During the last decades cork oak stands have been used as a silvopastoral system with sheep grazing underneath the trees</a:t>
            </a:r>
          </a:p>
          <a:p>
            <a:r>
              <a:rPr lang="pt-PT" sz="2000"/>
              <a:t>Some landowners think that grazing is no more profitable, so they are considering several alternatives:</a:t>
            </a:r>
            <a:endParaRPr lang="pt-PT" sz="700"/>
          </a:p>
          <a:p>
            <a:pPr lvl="1"/>
            <a:r>
              <a:rPr lang="pt-PT" sz="1800"/>
              <a:t>Increase stand density at least for 50% crown cover (OPTION 1)</a:t>
            </a:r>
          </a:p>
          <a:p>
            <a:pPr lvl="1"/>
            <a:r>
              <a:rPr lang="pt-PT" sz="1800"/>
              <a:t>Maintain a lower stand density (40%) and move to a selection system (OPTION 2)</a:t>
            </a:r>
          </a:p>
          <a:p>
            <a:pPr lvl="1"/>
            <a:r>
              <a:rPr lang="pt-PT" sz="1800"/>
              <a:t>Maintain a lower stand density (40%) combined with read deer to increase the income (OPTION 3)</a:t>
            </a:r>
          </a:p>
        </p:txBody>
      </p:sp>
    </p:spTree>
    <p:extLst>
      <p:ext uri="{BB962C8B-B14F-4D97-AF65-F5344CB8AC3E}">
        <p14:creationId xmlns:p14="http://schemas.microsoft.com/office/powerpoint/2010/main" val="6221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u="sng"/>
              <a:t>AN EXAMPLE</a:t>
            </a:r>
          </a:p>
          <a:p>
            <a:pPr lvl="1"/>
            <a:r>
              <a:rPr lang="pt-PT" sz="2000"/>
              <a:t>Application to a stand with 252 ha</a:t>
            </a:r>
          </a:p>
          <a:p>
            <a:pPr lvl="1"/>
            <a:r>
              <a:rPr lang="pt-PT" sz="2000"/>
              <a:t>Stand density: 136 ha</a:t>
            </a:r>
            <a:r>
              <a:rPr lang="pt-PT" sz="2000" baseline="30000"/>
              <a:t>-1</a:t>
            </a:r>
          </a:p>
          <a:p>
            <a:pPr lvl="1"/>
            <a:r>
              <a:rPr lang="pt-PT" sz="2000"/>
              <a:t>Basal area: 7.76 m</a:t>
            </a:r>
            <a:r>
              <a:rPr lang="pt-PT" sz="2000" baseline="30000"/>
              <a:t>2</a:t>
            </a:r>
            <a:r>
              <a:rPr lang="pt-PT" sz="2000"/>
              <a:t> ha</a:t>
            </a:r>
            <a:r>
              <a:rPr lang="pt-PT" sz="2000" baseline="30000"/>
              <a:t>-1</a:t>
            </a:r>
            <a:r>
              <a:rPr lang="pt-PT" sz="2000"/>
              <a:t> (under bark)</a:t>
            </a:r>
          </a:p>
          <a:p>
            <a:pPr lvl="1"/>
            <a:r>
              <a:rPr lang="pt-PT" sz="2000"/>
              <a:t>Quadratic mean dbh: 28 cm</a:t>
            </a:r>
          </a:p>
          <a:p>
            <a:pPr lvl="1"/>
            <a:r>
              <a:rPr lang="pt-PT" sz="2000"/>
              <a:t>Crown cover: 40%</a:t>
            </a:r>
          </a:p>
          <a:p>
            <a:r>
              <a:rPr lang="pt-PT" sz="2000"/>
              <a:t>It is a relatively young stand, “more or less” even-aged</a:t>
            </a:r>
          </a:p>
          <a:p>
            <a:r>
              <a:rPr lang="pt-PT" sz="2000"/>
              <a:t>Cork rotation is 9 years, with two extractions in a 9 years period (two cork ages)</a:t>
            </a:r>
          </a:p>
        </p:txBody>
      </p:sp>
    </p:spTree>
    <p:extLst>
      <p:ext uri="{BB962C8B-B14F-4D97-AF65-F5344CB8AC3E}">
        <p14:creationId xmlns:p14="http://schemas.microsoft.com/office/powerpoint/2010/main" val="30402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15900" y="0"/>
            <a:ext cx="9683750" cy="6858000"/>
          </a:xfrm>
          <a:ln/>
        </p:spPr>
        <p:txBody>
          <a:bodyPr lIns="180000" tIns="288000" rIns="360000" bIns="180000"/>
          <a:lstStyle/>
          <a:p>
            <a:pPr>
              <a:buFont typeface="Wingdings" pitchFamily="2" charset="2"/>
              <a:buNone/>
            </a:pPr>
            <a:r>
              <a:rPr lang="pt-PT"/>
              <a:t> </a:t>
            </a: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 flipH="1">
            <a:off x="2519363" y="1736725"/>
            <a:ext cx="1008062" cy="28733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 rot="13462496" flipH="1">
            <a:off x="5618163" y="1746250"/>
            <a:ext cx="958850" cy="32385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rot="17462127" flipH="1">
            <a:off x="4388644" y="1904206"/>
            <a:ext cx="323850" cy="12223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73025" y="2276475"/>
            <a:ext cx="2987675" cy="4581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1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=16238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6192838" y="2276475"/>
            <a:ext cx="2987675" cy="4581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3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=14174 </a:t>
            </a: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3132138" y="2290763"/>
            <a:ext cx="2987675" cy="45672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2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=13539</a:t>
            </a: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</p:txBody>
      </p:sp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768600"/>
            <a:ext cx="188277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768600"/>
            <a:ext cx="188277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595" name="Group 11"/>
          <p:cNvGrpSpPr>
            <a:grpSpLocks/>
          </p:cNvGrpSpPr>
          <p:nvPr/>
        </p:nvGrpSpPr>
        <p:grpSpPr bwMode="auto">
          <a:xfrm>
            <a:off x="865188" y="0"/>
            <a:ext cx="8062912" cy="1931988"/>
            <a:chOff x="545" y="0"/>
            <a:chExt cx="5079" cy="1217"/>
          </a:xfrm>
        </p:grpSpPr>
        <p:pic>
          <p:nvPicPr>
            <p:cNvPr id="19559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0"/>
              <a:ext cx="1565" cy="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545" y="323"/>
              <a:ext cx="12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Present status of the stand</a:t>
              </a:r>
            </a:p>
          </p:txBody>
        </p:sp>
        <p:sp>
          <p:nvSpPr>
            <p:cNvPr id="195598" name="Text Box 14"/>
            <p:cNvSpPr txBox="1">
              <a:spLocks noChangeArrowheads="1"/>
            </p:cNvSpPr>
            <p:nvPr/>
          </p:nvSpPr>
          <p:spPr bwMode="auto">
            <a:xfrm>
              <a:off x="3856" y="368"/>
              <a:ext cx="17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Net present value ha</a:t>
              </a:r>
              <a:r>
                <a:rPr lang="pt-PT" sz="2000" baseline="30000">
                  <a:solidFill>
                    <a:srgbClr val="663300"/>
                  </a:solidFill>
                  <a:latin typeface="Trebuchet MS" pitchFamily="34" charset="0"/>
                </a:rPr>
                <a:t>-1</a:t>
              </a: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  13975.1</a:t>
              </a:r>
            </a:p>
          </p:txBody>
        </p:sp>
      </p:grpSp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781300"/>
            <a:ext cx="18827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89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/>
      <p:bldP spid="195588" grpId="0" animBg="1"/>
      <p:bldP spid="195589" grpId="0" animBg="1"/>
      <p:bldP spid="195590" grpId="0" animBg="1"/>
      <p:bldP spid="195591" grpId="0" animBg="1"/>
      <p:bldP spid="1955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u="sng"/>
              <a:t>CONSEQUENCES</a:t>
            </a:r>
          </a:p>
          <a:p>
            <a:pPr>
              <a:buFont typeface="Wingdings" pitchFamily="2" charset="2"/>
              <a:buNone/>
            </a:pPr>
            <a:endParaRPr lang="pt-PT" sz="900" u="sng"/>
          </a:p>
          <a:p>
            <a:r>
              <a:rPr lang="pt-PT" sz="2000"/>
              <a:t>After this first application the landowners put other questions:</a:t>
            </a:r>
          </a:p>
          <a:p>
            <a:pPr lvl="1"/>
            <a:r>
              <a:rPr lang="pt-PT" sz="1800"/>
              <a:t>Is 9 years the best cork extraction rotation?</a:t>
            </a:r>
          </a:p>
          <a:p>
            <a:pPr lvl="1"/>
            <a:r>
              <a:rPr lang="pt-PT" sz="1800"/>
              <a:t>Is it wise to concentrate cork extraction on every i</a:t>
            </a:r>
            <a:r>
              <a:rPr lang="pt-PT" sz="1800" baseline="30000"/>
              <a:t>th</a:t>
            </a:r>
            <a:r>
              <a:rPr lang="pt-PT" sz="1800"/>
              <a:t> year?</a:t>
            </a:r>
          </a:p>
          <a:p>
            <a:pPr lvl="1"/>
            <a:r>
              <a:rPr lang="pt-PT" sz="1800"/>
              <a:t>Should cork extraction intensity be increased from now or from the next debarking?</a:t>
            </a:r>
          </a:p>
          <a:p>
            <a:r>
              <a:rPr lang="pt-PT" sz="2000"/>
              <a:t>Again, the SUBER model was used to give answer to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2121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-180975" y="0"/>
            <a:ext cx="9505950" cy="6858000"/>
            <a:chOff x="-114" y="0"/>
            <a:chExt cx="5988" cy="4320"/>
          </a:xfrm>
        </p:grpSpPr>
        <p:sp>
          <p:nvSpPr>
            <p:cNvPr id="197635" name="Rectangle 3"/>
            <p:cNvSpPr>
              <a:spLocks noChangeArrowheads="1"/>
            </p:cNvSpPr>
            <p:nvPr/>
          </p:nvSpPr>
          <p:spPr bwMode="auto">
            <a:xfrm>
              <a:off x="-114" y="0"/>
              <a:ext cx="5988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76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91"/>
              <a:ext cx="3923" cy="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42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 descr="DSCN06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4332288" y="4446588"/>
            <a:ext cx="4464050" cy="2232025"/>
            <a:chOff x="2789" y="2727"/>
            <a:chExt cx="2812" cy="1406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2789" y="2727"/>
              <a:ext cx="2812" cy="140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6" name="Text Box 4"/>
            <p:cNvSpPr txBox="1">
              <a:spLocks noChangeArrowheads="1"/>
            </p:cNvSpPr>
            <p:nvPr/>
          </p:nvSpPr>
          <p:spPr bwMode="auto">
            <a:xfrm>
              <a:off x="3311" y="3224"/>
              <a:ext cx="17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3200" b="1" dirty="0">
                  <a:solidFill>
                    <a:srgbClr val="663300"/>
                  </a:solidFill>
                  <a:latin typeface="Trebuchet MS" pitchFamily="34" charset="0"/>
                </a:rPr>
                <a:t>The END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19" name="Rectangle 35"/>
          <p:cNvSpPr>
            <a:spLocks noChangeArrowheads="1"/>
          </p:cNvSpPr>
          <p:nvPr/>
        </p:nvSpPr>
        <p:spPr bwMode="auto">
          <a:xfrm>
            <a:off x="304800" y="1600200"/>
            <a:ext cx="8564563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378000" bIns="118800"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en-US" b="1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685800" y="4800600"/>
            <a:ext cx="877888" cy="1735138"/>
            <a:chOff x="308" y="1921"/>
            <a:chExt cx="917" cy="1992"/>
          </a:xfrm>
        </p:grpSpPr>
        <p:pic>
          <p:nvPicPr>
            <p:cNvPr id="169987" name="Picture 3" descr="est_LV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88" name="Rectangle 4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9989" name="Group 5"/>
          <p:cNvGrpSpPr>
            <a:grpSpLocks/>
          </p:cNvGrpSpPr>
          <p:nvPr/>
        </p:nvGrpSpPr>
        <p:grpSpPr bwMode="auto">
          <a:xfrm>
            <a:off x="685800" y="4306888"/>
            <a:ext cx="1096963" cy="2170112"/>
            <a:chOff x="308" y="1921"/>
            <a:chExt cx="917" cy="1992"/>
          </a:xfrm>
        </p:grpSpPr>
        <p:pic>
          <p:nvPicPr>
            <p:cNvPr id="169990" name="Picture 6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9992" name="Group 8"/>
          <p:cNvGrpSpPr>
            <a:grpSpLocks/>
          </p:cNvGrpSpPr>
          <p:nvPr/>
        </p:nvGrpSpPr>
        <p:grpSpPr bwMode="auto">
          <a:xfrm>
            <a:off x="381000" y="2971800"/>
            <a:ext cx="1752600" cy="3467100"/>
            <a:chOff x="308" y="1921"/>
            <a:chExt cx="917" cy="1992"/>
          </a:xfrm>
        </p:grpSpPr>
        <p:pic>
          <p:nvPicPr>
            <p:cNvPr id="169993" name="Picture 9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94" name="Rectangle 10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69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Stages of tree development</a:t>
            </a:r>
          </a:p>
        </p:txBody>
      </p:sp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84151" b="3944"/>
          <a:stretch>
            <a:fillRect/>
          </a:stretch>
        </p:blipFill>
        <p:spPr bwMode="auto">
          <a:xfrm>
            <a:off x="3352800" y="1600200"/>
            <a:ext cx="7270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r="70564" b="3944"/>
          <a:stretch>
            <a:fillRect/>
          </a:stretch>
        </p:blipFill>
        <p:spPr bwMode="auto">
          <a:xfrm>
            <a:off x="3429000" y="1600200"/>
            <a:ext cx="582613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r="53279" b="3944"/>
          <a:stretch>
            <a:fillRect/>
          </a:stretch>
        </p:blipFill>
        <p:spPr bwMode="auto">
          <a:xfrm>
            <a:off x="5334000" y="1558925"/>
            <a:ext cx="7302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4" r="35872" b="3944"/>
          <a:stretch>
            <a:fillRect/>
          </a:stretch>
        </p:blipFill>
        <p:spPr bwMode="auto">
          <a:xfrm>
            <a:off x="5334000" y="1600200"/>
            <a:ext cx="7620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5" r="16846" b="3944"/>
          <a:stretch>
            <a:fillRect/>
          </a:stretch>
        </p:blipFill>
        <p:spPr bwMode="auto">
          <a:xfrm>
            <a:off x="7315200" y="1600200"/>
            <a:ext cx="8382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7" b="3944"/>
          <a:stretch>
            <a:fillRect/>
          </a:stretch>
        </p:blipFill>
        <p:spPr bwMode="auto">
          <a:xfrm>
            <a:off x="7315200" y="1600200"/>
            <a:ext cx="7747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0002" name="Group 18"/>
          <p:cNvGrpSpPr>
            <a:grpSpLocks/>
          </p:cNvGrpSpPr>
          <p:nvPr/>
        </p:nvGrpSpPr>
        <p:grpSpPr bwMode="auto">
          <a:xfrm>
            <a:off x="6096000" y="2819400"/>
            <a:ext cx="1371600" cy="3810000"/>
            <a:chOff x="3840" y="1776"/>
            <a:chExt cx="864" cy="2400"/>
          </a:xfrm>
        </p:grpSpPr>
        <p:sp>
          <p:nvSpPr>
            <p:cNvPr id="170003" name="Text Box 19"/>
            <p:cNvSpPr txBox="1">
              <a:spLocks noChangeArrowheads="1"/>
            </p:cNvSpPr>
            <p:nvPr/>
          </p:nvSpPr>
          <p:spPr bwMode="auto">
            <a:xfrm>
              <a:off x="3840" y="3926"/>
              <a:ext cx="86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solidFill>
                    <a:srgbClr val="008000"/>
                  </a:solidFill>
                  <a:latin typeface="+mj-lt"/>
                </a:rPr>
                <a:t>Mature</a:t>
              </a:r>
            </a:p>
          </p:txBody>
        </p:sp>
        <p:sp>
          <p:nvSpPr>
            <p:cNvPr id="170004" name="Line 20"/>
            <p:cNvSpPr>
              <a:spLocks noChangeShapeType="1"/>
            </p:cNvSpPr>
            <p:nvPr/>
          </p:nvSpPr>
          <p:spPr bwMode="auto">
            <a:xfrm flipV="1">
              <a:off x="3936" y="1776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0005" name="Group 21"/>
          <p:cNvGrpSpPr>
            <a:grpSpLocks/>
          </p:cNvGrpSpPr>
          <p:nvPr/>
        </p:nvGrpSpPr>
        <p:grpSpPr bwMode="auto">
          <a:xfrm>
            <a:off x="3733800" y="3505200"/>
            <a:ext cx="1905000" cy="3124200"/>
            <a:chOff x="2352" y="2208"/>
            <a:chExt cx="1200" cy="1968"/>
          </a:xfrm>
        </p:grpSpPr>
        <p:sp>
          <p:nvSpPr>
            <p:cNvPr id="170006" name="Line 22"/>
            <p:cNvSpPr>
              <a:spLocks noChangeShapeType="1"/>
            </p:cNvSpPr>
            <p:nvPr/>
          </p:nvSpPr>
          <p:spPr bwMode="auto">
            <a:xfrm flipV="1">
              <a:off x="2688" y="2208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07" name="Text Box 23"/>
            <p:cNvSpPr txBox="1">
              <a:spLocks noChangeArrowheads="1"/>
            </p:cNvSpPr>
            <p:nvPr/>
          </p:nvSpPr>
          <p:spPr bwMode="auto">
            <a:xfrm>
              <a:off x="2352" y="3926"/>
              <a:ext cx="120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2000" b="1">
                  <a:solidFill>
                    <a:srgbClr val="008000"/>
                  </a:solidFill>
                  <a:latin typeface="+mj-lt"/>
                </a:rPr>
                <a:t>Intermediate</a:t>
              </a:r>
            </a:p>
          </p:txBody>
        </p:sp>
      </p:grpSp>
      <p:grpSp>
        <p:nvGrpSpPr>
          <p:cNvPr id="170008" name="Group 24"/>
          <p:cNvGrpSpPr>
            <a:grpSpLocks/>
          </p:cNvGrpSpPr>
          <p:nvPr/>
        </p:nvGrpSpPr>
        <p:grpSpPr bwMode="auto">
          <a:xfrm>
            <a:off x="381000" y="2971800"/>
            <a:ext cx="1752600" cy="3467100"/>
            <a:chOff x="1632" y="1488"/>
            <a:chExt cx="1075" cy="2184"/>
          </a:xfrm>
        </p:grpSpPr>
        <p:pic>
          <p:nvPicPr>
            <p:cNvPr id="170009" name="Picture 25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29" t="48795" r="594"/>
            <a:stretch>
              <a:fillRect/>
            </a:stretch>
          </p:blipFill>
          <p:spPr bwMode="auto">
            <a:xfrm>
              <a:off x="1640" y="1488"/>
              <a:ext cx="1067" cy="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010" name="Rectangle 26"/>
            <p:cNvSpPr>
              <a:spLocks noChangeArrowheads="1"/>
            </p:cNvSpPr>
            <p:nvPr/>
          </p:nvSpPr>
          <p:spPr bwMode="auto">
            <a:xfrm>
              <a:off x="1632" y="3539"/>
              <a:ext cx="124" cy="10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0011" name="Group 27"/>
          <p:cNvGrpSpPr>
            <a:grpSpLocks/>
          </p:cNvGrpSpPr>
          <p:nvPr/>
        </p:nvGrpSpPr>
        <p:grpSpPr bwMode="auto">
          <a:xfrm>
            <a:off x="2209800" y="4114800"/>
            <a:ext cx="1371600" cy="2514600"/>
            <a:chOff x="1392" y="2592"/>
            <a:chExt cx="864" cy="1584"/>
          </a:xfrm>
        </p:grpSpPr>
        <p:sp>
          <p:nvSpPr>
            <p:cNvPr id="170012" name="Line 28"/>
            <p:cNvSpPr>
              <a:spLocks noChangeShapeType="1"/>
            </p:cNvSpPr>
            <p:nvPr/>
          </p:nvSpPr>
          <p:spPr bwMode="auto">
            <a:xfrm flipV="1">
              <a:off x="1392" y="2592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13" name="Text Box 29"/>
            <p:cNvSpPr txBox="1">
              <a:spLocks noChangeArrowheads="1"/>
            </p:cNvSpPr>
            <p:nvPr/>
          </p:nvSpPr>
          <p:spPr bwMode="auto">
            <a:xfrm>
              <a:off x="1440" y="3926"/>
              <a:ext cx="81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8000"/>
                  </a:solidFill>
                  <a:latin typeface="+mj-lt"/>
                </a:rPr>
                <a:t>Juvenile</a:t>
              </a:r>
            </a:p>
          </p:txBody>
        </p:sp>
      </p:grp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228600" y="6248400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008000"/>
                </a:solidFill>
                <a:latin typeface="+mj-lt"/>
              </a:rPr>
              <a:t>Regeneration</a:t>
            </a:r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266700" y="2733675"/>
            <a:ext cx="2381250" cy="274638"/>
            <a:chOff x="168" y="1722"/>
            <a:chExt cx="1500" cy="173"/>
          </a:xfrm>
        </p:grpSpPr>
        <p:sp>
          <p:nvSpPr>
            <p:cNvPr id="170016" name="Line 32"/>
            <p:cNvSpPr>
              <a:spLocks noChangeShapeType="1"/>
            </p:cNvSpPr>
            <p:nvPr/>
          </p:nvSpPr>
          <p:spPr bwMode="auto">
            <a:xfrm flipV="1">
              <a:off x="168" y="1864"/>
              <a:ext cx="133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990" y="1722"/>
              <a:ext cx="6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1200" b="1">
                  <a:latin typeface="+mj-lt"/>
                </a:rPr>
                <a:t>h=3.00 m</a:t>
              </a:r>
              <a:endParaRPr lang="en-GB" sz="1200" b="1">
                <a:latin typeface="+mj-lt"/>
              </a:endParaRPr>
            </a:p>
          </p:txBody>
        </p:sp>
      </p:grpSp>
      <p:sp>
        <p:nvSpPr>
          <p:cNvPr id="170018" name="Oval 34"/>
          <p:cNvSpPr>
            <a:spLocks noChangeArrowheads="1"/>
          </p:cNvSpPr>
          <p:nvPr/>
        </p:nvSpPr>
        <p:spPr bwMode="auto">
          <a:xfrm>
            <a:off x="4935538" y="1566863"/>
            <a:ext cx="3570287" cy="4614862"/>
          </a:xfrm>
          <a:prstGeom prst="ellips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9" grpId="0" build="p" bldLvl="2" autoUpdateAnimBg="0"/>
      <p:bldP spid="170014" grpId="0" animBg="1" autoUpdateAnimBg="0"/>
      <p:bldP spid="1700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SUBER model – modules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Modules:</a:t>
            </a:r>
          </a:p>
          <a:p>
            <a:pPr lvl="1"/>
            <a:r>
              <a:rPr lang="en-US" sz="2000" dirty="0"/>
              <a:t>Prediction of site productivity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635000"/>
          </a:xfrm>
        </p:spPr>
        <p:txBody>
          <a:bodyPr/>
          <a:lstStyle/>
          <a:p>
            <a:r>
              <a:rPr lang="en-US" sz="3200"/>
              <a:t>Prediction of site productivity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564563" cy="5461000"/>
          </a:xfrm>
        </p:spPr>
        <p:txBody>
          <a:bodyPr rIns="414000"/>
          <a:lstStyle/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000" dirty="0"/>
              <a:t>The development of this module was based on several plots established in juvenile stands (age known) representative of the cork oak stands in Portugal (contrasting climate and soil)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Each site was object of a detailed characterization of the soil, including the study of the whole profile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Climate was characterized by the nearest weather station (IM) and by available soil digital information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site index curves for cork oak developed for Spain – Mariola </a:t>
            </a:r>
            <a:r>
              <a:rPr lang="en-US" sz="2000" dirty="0" err="1"/>
              <a:t>Gonzaléz</a:t>
            </a:r>
            <a:r>
              <a:rPr lang="en-US" sz="2000" dirty="0"/>
              <a:t> – were used to estimate site index (S) for each plot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relationship between S and climate and soil characteristics was then modeled (reduced model and full model)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520700"/>
          </a:xfrm>
        </p:spPr>
        <p:txBody>
          <a:bodyPr/>
          <a:lstStyle/>
          <a:p>
            <a:r>
              <a:rPr lang="pt-PT" sz="3200"/>
              <a:t>Prediction of site productivity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93688" y="898525"/>
            <a:ext cx="8574087" cy="570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 flipH="1" flipV="1">
            <a:off x="8523288" y="1501775"/>
            <a:ext cx="17462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85" y="1069441"/>
            <a:ext cx="6379063" cy="53112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520700"/>
          </a:xfrm>
        </p:spPr>
        <p:txBody>
          <a:bodyPr/>
          <a:lstStyle/>
          <a:p>
            <a:r>
              <a:rPr lang="pt-PT" sz="3200" dirty="0" err="1"/>
              <a:t>Estimation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site </a:t>
            </a:r>
            <a:r>
              <a:rPr lang="pt-PT" sz="3200" dirty="0" err="1"/>
              <a:t>productivity</a:t>
            </a:r>
            <a:endParaRPr lang="pt-PT" sz="3200" dirty="0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93688" y="898525"/>
            <a:ext cx="8574087" cy="570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63" y="1026344"/>
            <a:ext cx="2791681" cy="5453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1" y="1576386"/>
            <a:ext cx="4791075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8564562" cy="520700"/>
          </a:xfrm>
        </p:spPr>
        <p:txBody>
          <a:bodyPr/>
          <a:lstStyle/>
          <a:p>
            <a:r>
              <a:rPr lang="pt-PT" sz="3200"/>
              <a:t>Prediction of site productivity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93688" y="898525"/>
            <a:ext cx="8574087" cy="570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0343" r="19675" b="11336"/>
          <a:stretch/>
        </p:blipFill>
        <p:spPr>
          <a:xfrm>
            <a:off x="2688609" y="1211637"/>
            <a:ext cx="3343702" cy="508242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95331" y="5431812"/>
            <a:ext cx="3572444" cy="109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190800" rIns="378000" bIns="11880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è"/>
              <a:defRPr sz="2800" b="1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b"/>
              <a:defRPr sz="2400" b="1">
                <a:solidFill>
                  <a:srgbClr val="008000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0"/>
              <a:defRPr sz="2000" b="1">
                <a:solidFill>
                  <a:srgbClr val="6633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i"/>
              <a:defRPr sz="2000" b="1">
                <a:solidFill>
                  <a:srgbClr val="66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Presently working on the prediction and mapping of cork growth index distribution  </a:t>
            </a:r>
            <a:endParaRPr lang="en-US" sz="1400" kern="0" dirty="0"/>
          </a:p>
          <a:p>
            <a:pPr lvl="1"/>
            <a:endParaRPr lang="en-US" sz="1400" kern="0" dirty="0"/>
          </a:p>
          <a:p>
            <a:pPr lvl="1"/>
            <a:endParaRPr lang="en-U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3220</TotalTime>
  <Words>1706</Words>
  <Application>Microsoft Office PowerPoint</Application>
  <PresentationFormat>On-screen Show (4:3)</PresentationFormat>
  <Paragraphs>315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Marlett</vt:lpstr>
      <vt:lpstr>Times New Roman</vt:lpstr>
      <vt:lpstr>Trebuchet MS</vt:lpstr>
      <vt:lpstr>Wingdings</vt:lpstr>
      <vt:lpstr>Wingdings 2</vt:lpstr>
      <vt:lpstr>Blank Presentation</vt:lpstr>
      <vt:lpstr>Clip</vt:lpstr>
      <vt:lpstr>SUBER model  The new version of the SUBER model – predicting multi products from the cork oak ecosystem</vt:lpstr>
      <vt:lpstr>SUBER model – modules</vt:lpstr>
      <vt:lpstr>Structure of the model</vt:lpstr>
      <vt:lpstr>Stages of tree development</vt:lpstr>
      <vt:lpstr>SUBER model – modules</vt:lpstr>
      <vt:lpstr>Prediction of site productivity</vt:lpstr>
      <vt:lpstr>Prediction of site productivity</vt:lpstr>
      <vt:lpstr>Estimation of site productivity</vt:lpstr>
      <vt:lpstr>Prediction of site productivity</vt:lpstr>
      <vt:lpstr>SUBER model – modules</vt:lpstr>
      <vt:lpstr>Growth of trees in the regeneration stage</vt:lpstr>
      <vt:lpstr>SUBER model – modules</vt:lpstr>
      <vt:lpstr>Transition regeneration  juvenile</vt:lpstr>
      <vt:lpstr>SUBER model – modules</vt:lpstr>
      <vt:lpstr>Transition juvenile  adult</vt:lpstr>
      <vt:lpstr>SUBER model – modules</vt:lpstr>
      <vt:lpstr>PowerPoint Presentation</vt:lpstr>
      <vt:lpstr>Growth of trees in the adult stage</vt:lpstr>
      <vt:lpstr>SUBER model – modules</vt:lpstr>
      <vt:lpstr>Modelling options - cork growth</vt:lpstr>
      <vt:lpstr>Modelling options - cork growth</vt:lpstr>
      <vt:lpstr>SUBER - cork growth</vt:lpstr>
      <vt:lpstr>SUBER - cork growth</vt:lpstr>
      <vt:lpstr>Modelling options - cork growth</vt:lpstr>
      <vt:lpstr>PowerPoint Presentation</vt:lpstr>
      <vt:lpstr>Prediction of cork weight using cork age</vt:lpstr>
      <vt:lpstr>Percentage of cork back (in weight)</vt:lpstr>
      <vt:lpstr>SUBER model – modules</vt:lpstr>
      <vt:lpstr>Simulation of thinnings without CI</vt:lpstr>
      <vt:lpstr>SUBER model – modules</vt:lpstr>
      <vt:lpstr>Non-cork products and services</vt:lpstr>
      <vt:lpstr>Just a few words on…</vt:lpstr>
      <vt:lpstr>Just a few words on…</vt:lpstr>
      <vt:lpstr>SUBER model – application</vt:lpstr>
      <vt:lpstr>SUBER model – application</vt:lpstr>
      <vt:lpstr>PowerPoint Presentation</vt:lpstr>
      <vt:lpstr>SUBER model – application</vt:lpstr>
      <vt:lpstr>PowerPoint Presentation</vt:lpstr>
      <vt:lpstr>PowerPoint Presentation</vt:lpstr>
    </vt:vector>
  </TitlesOfParts>
  <Company>Instituto Superior de Agronomia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DEF</dc:creator>
  <cp:lastModifiedBy>Margarida Tomé</cp:lastModifiedBy>
  <cp:revision>98</cp:revision>
  <cp:lastPrinted>2000-07-18T13:36:07Z</cp:lastPrinted>
  <dcterms:created xsi:type="dcterms:W3CDTF">2000-07-17T15:59:44Z</dcterms:created>
  <dcterms:modified xsi:type="dcterms:W3CDTF">2025-05-27T11:55:12Z</dcterms:modified>
</cp:coreProperties>
</file>