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70" r:id="rId3"/>
    <p:sldId id="294" r:id="rId4"/>
    <p:sldId id="276" r:id="rId5"/>
    <p:sldId id="257" r:id="rId6"/>
    <p:sldId id="258" r:id="rId7"/>
    <p:sldId id="259" r:id="rId8"/>
    <p:sldId id="260" r:id="rId9"/>
    <p:sldId id="261" r:id="rId10"/>
    <p:sldId id="263" r:id="rId11"/>
    <p:sldId id="264" r:id="rId12"/>
    <p:sldId id="265" r:id="rId13"/>
    <p:sldId id="266" r:id="rId14"/>
    <p:sldId id="267" r:id="rId15"/>
    <p:sldId id="268" r:id="rId16"/>
    <p:sldId id="278" r:id="rId17"/>
    <p:sldId id="287" r:id="rId18"/>
    <p:sldId id="288" r:id="rId19"/>
    <p:sldId id="289" r:id="rId20"/>
    <p:sldId id="290" r:id="rId21"/>
    <p:sldId id="295" r:id="rId22"/>
    <p:sldId id="277" r:id="rId23"/>
    <p:sldId id="292" r:id="rId24"/>
    <p:sldId id="293" r:id="rId25"/>
    <p:sldId id="274" r:id="rId26"/>
    <p:sldId id="279" r:id="rId27"/>
    <p:sldId id="273" r:id="rId28"/>
    <p:sldId id="280" r:id="rId29"/>
    <p:sldId id="286" r:id="rId30"/>
    <p:sldId id="296" r:id="rId31"/>
    <p:sldId id="297" r:id="rId32"/>
    <p:sldId id="298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>
        <p:scale>
          <a:sx n="84" d="100"/>
          <a:sy n="84" d="100"/>
        </p:scale>
        <p:origin x="581" y="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09913-37DB-4B62-956D-9E6C91A9075D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D0203-9B14-419B-9B94-0D44F206E9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5970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09913-37DB-4B62-956D-9E6C91A9075D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D0203-9B14-419B-9B94-0D44F206E9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5491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09913-37DB-4B62-956D-9E6C91A9075D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D0203-9B14-419B-9B94-0D44F206E9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00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09913-37DB-4B62-956D-9E6C91A9075D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D0203-9B14-419B-9B94-0D44F206E9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9876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09913-37DB-4B62-956D-9E6C91A9075D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D0203-9B14-419B-9B94-0D44F206E9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725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09913-37DB-4B62-956D-9E6C91A9075D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D0203-9B14-419B-9B94-0D44F206E9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937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09913-37DB-4B62-956D-9E6C91A9075D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D0203-9B14-419B-9B94-0D44F206E9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759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09913-37DB-4B62-956D-9E6C91A9075D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D0203-9B14-419B-9B94-0D44F206E9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813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09913-37DB-4B62-956D-9E6C91A9075D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D0203-9B14-419B-9B94-0D44F206E9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670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09913-37DB-4B62-956D-9E6C91A9075D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D0203-9B14-419B-9B94-0D44F206E9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112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09913-37DB-4B62-956D-9E6C91A9075D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D0203-9B14-419B-9B94-0D44F206E9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870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709913-37DB-4B62-956D-9E6C91A9075D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5D0203-9B14-419B-9B94-0D44F206E9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086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7161" y="157150"/>
            <a:ext cx="7296911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/>
              <a:t>Em 1995, uma empresa de celulose fez um contrato de arrendamento de </a:t>
            </a:r>
            <a:r>
              <a:rPr lang="pt-PT" b="1" dirty="0">
                <a:solidFill>
                  <a:schemeClr val="accent6">
                    <a:lumMod val="75000"/>
                  </a:schemeClr>
                </a:solidFill>
              </a:rPr>
              <a:t>62 </a:t>
            </a:r>
            <a:r>
              <a:rPr lang="pt-PT" b="1" dirty="0" err="1">
                <a:solidFill>
                  <a:schemeClr val="accent6">
                    <a:lumMod val="75000"/>
                  </a:schemeClr>
                </a:solidFill>
              </a:rPr>
              <a:t>ha</a:t>
            </a:r>
            <a:r>
              <a:rPr lang="pt-PT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pt-PT" dirty="0"/>
              <a:t>a um proprietário privado</a:t>
            </a:r>
            <a:r>
              <a:rPr lang="pt-PT" dirty="0" smtClean="0"/>
              <a:t>.</a:t>
            </a:r>
          </a:p>
          <a:p>
            <a:endParaRPr lang="pt-PT" sz="600" dirty="0"/>
          </a:p>
          <a:p>
            <a:r>
              <a:rPr lang="pt-PT" dirty="0" smtClean="0"/>
              <a:t>A </a:t>
            </a:r>
            <a:r>
              <a:rPr lang="pt-PT" dirty="0"/>
              <a:t>área, localizada em </a:t>
            </a:r>
            <a:r>
              <a:rPr lang="pt-PT" b="1" dirty="0">
                <a:solidFill>
                  <a:schemeClr val="accent6">
                    <a:lumMod val="75000"/>
                  </a:schemeClr>
                </a:solidFill>
              </a:rPr>
              <a:t>Grândola</a:t>
            </a:r>
            <a:r>
              <a:rPr lang="pt-PT" dirty="0"/>
              <a:t> e a uma altitude de </a:t>
            </a:r>
            <a:r>
              <a:rPr lang="pt-PT" b="1" dirty="0">
                <a:solidFill>
                  <a:schemeClr val="accent6">
                    <a:lumMod val="75000"/>
                  </a:schemeClr>
                </a:solidFill>
              </a:rPr>
              <a:t>53 metros</a:t>
            </a:r>
            <a:r>
              <a:rPr lang="pt-PT" dirty="0"/>
              <a:t>, </a:t>
            </a:r>
            <a:r>
              <a:rPr lang="pt-PT" dirty="0" smtClean="0"/>
              <a:t>encontrava-se coberta </a:t>
            </a:r>
            <a:r>
              <a:rPr lang="pt-PT" dirty="0"/>
              <a:t>de mato desde um incêndio rural que ocorreu uns anos antes levando ao corte raso de um povoamento de pinheiro-bravo</a:t>
            </a:r>
            <a:r>
              <a:rPr lang="pt-PT" dirty="0" smtClean="0"/>
              <a:t>.</a:t>
            </a:r>
          </a:p>
          <a:p>
            <a:endParaRPr lang="pt-PT" sz="600" dirty="0" smtClean="0"/>
          </a:p>
          <a:p>
            <a:r>
              <a:rPr lang="pt-PT" dirty="0" smtClean="0"/>
              <a:t>O </a:t>
            </a:r>
            <a:r>
              <a:rPr lang="pt-PT" dirty="0"/>
              <a:t>contrato foi feito por um período de </a:t>
            </a:r>
            <a:r>
              <a:rPr lang="pt-PT" b="1" dirty="0">
                <a:solidFill>
                  <a:schemeClr val="accent6">
                    <a:lumMod val="75000"/>
                  </a:schemeClr>
                </a:solidFill>
              </a:rPr>
              <a:t>36 anos </a:t>
            </a:r>
            <a:r>
              <a:rPr lang="pt-PT" dirty="0"/>
              <a:t>cedendo à celulose o direito gerir uma plantação de eucalipto a instalar sendo ao proprietário pago </a:t>
            </a:r>
            <a:r>
              <a:rPr lang="pt-PT" b="1" dirty="0">
                <a:solidFill>
                  <a:schemeClr val="accent6">
                    <a:lumMod val="75000"/>
                  </a:schemeClr>
                </a:solidFill>
              </a:rPr>
              <a:t>45% do lucro</a:t>
            </a:r>
            <a:r>
              <a:rPr lang="pt-PT" dirty="0"/>
              <a:t> resultante da venda da madeira proveniente de cada corte final</a:t>
            </a:r>
            <a:r>
              <a:rPr lang="pt-PT" dirty="0" smtClean="0"/>
              <a:t>. </a:t>
            </a:r>
            <a:r>
              <a:rPr lang="pt-PT" dirty="0"/>
              <a:t>O preço acordado pela madeira foi de </a:t>
            </a:r>
            <a:r>
              <a:rPr lang="pt-PT" b="1" dirty="0">
                <a:solidFill>
                  <a:schemeClr val="accent6">
                    <a:lumMod val="75000"/>
                  </a:schemeClr>
                </a:solidFill>
              </a:rPr>
              <a:t>35€/m</a:t>
            </a:r>
            <a:r>
              <a:rPr lang="pt-PT" b="1" baseline="30000" dirty="0">
                <a:solidFill>
                  <a:schemeClr val="accent6">
                    <a:lumMod val="75000"/>
                  </a:schemeClr>
                </a:solidFill>
              </a:rPr>
              <a:t>3</a:t>
            </a:r>
            <a:r>
              <a:rPr lang="pt-PT" b="1" dirty="0">
                <a:solidFill>
                  <a:schemeClr val="accent6">
                    <a:lumMod val="75000"/>
                  </a:schemeClr>
                </a:solidFill>
              </a:rPr>
              <a:t> (volume sem cepo e sem casca</a:t>
            </a:r>
            <a:r>
              <a:rPr lang="pt-PT" dirty="0"/>
              <a:t>)</a:t>
            </a:r>
            <a:endParaRPr lang="en-US" b="1" dirty="0"/>
          </a:p>
          <a:p>
            <a:endParaRPr lang="pt-PT" sz="600" dirty="0" smtClean="0"/>
          </a:p>
          <a:p>
            <a:endParaRPr lang="pt-PT" sz="600" dirty="0"/>
          </a:p>
          <a:p>
            <a:r>
              <a:rPr lang="pt-PT" dirty="0"/>
              <a:t>A empresa planeou </a:t>
            </a:r>
            <a:r>
              <a:rPr lang="pt-PT" b="1" dirty="0" smtClean="0">
                <a:solidFill>
                  <a:schemeClr val="accent6">
                    <a:lumMod val="75000"/>
                  </a:schemeClr>
                </a:solidFill>
              </a:rPr>
              <a:t>1 </a:t>
            </a:r>
            <a:r>
              <a:rPr lang="pt-PT" b="1" dirty="0">
                <a:solidFill>
                  <a:schemeClr val="accent6">
                    <a:lumMod val="75000"/>
                  </a:schemeClr>
                </a:solidFill>
              </a:rPr>
              <a:t>plantação </a:t>
            </a:r>
            <a:r>
              <a:rPr lang="pt-PT" b="1" dirty="0" smtClean="0">
                <a:solidFill>
                  <a:schemeClr val="accent6">
                    <a:lumMod val="75000"/>
                  </a:schemeClr>
                </a:solidFill>
              </a:rPr>
              <a:t>+ </a:t>
            </a:r>
            <a:r>
              <a:rPr lang="pt-PT" b="1" dirty="0">
                <a:solidFill>
                  <a:schemeClr val="accent6">
                    <a:lumMod val="75000"/>
                  </a:schemeClr>
                </a:solidFill>
              </a:rPr>
              <a:t>de 2 talhadias </a:t>
            </a:r>
            <a:r>
              <a:rPr lang="pt-PT" dirty="0"/>
              <a:t>com </a:t>
            </a:r>
            <a:r>
              <a:rPr lang="pt-PT" dirty="0" smtClean="0"/>
              <a:t>corte aos 12 anos e o </a:t>
            </a:r>
            <a:r>
              <a:rPr lang="pt-PT" dirty="0"/>
              <a:t>seguinte calendário </a:t>
            </a:r>
            <a:r>
              <a:rPr lang="pt-PT" dirty="0" smtClean="0"/>
              <a:t>descrito à direita.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2067" r="8058"/>
          <a:stretch/>
        </p:blipFill>
        <p:spPr>
          <a:xfrm>
            <a:off x="7366352" y="576834"/>
            <a:ext cx="5005479" cy="26692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7907797" y="3995678"/>
            <a:ext cx="428420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/>
              <a:t>Porém, em 2010, o proprietário descontente com a gestão da celulose revoltou-se e </a:t>
            </a:r>
            <a:r>
              <a:rPr lang="pt-PT" dirty="0" smtClean="0"/>
              <a:t>pagou </a:t>
            </a:r>
            <a:r>
              <a:rPr lang="pt-PT" dirty="0"/>
              <a:t>um </a:t>
            </a:r>
            <a:r>
              <a:rPr lang="pt-PT" b="1" dirty="0">
                <a:solidFill>
                  <a:schemeClr val="accent6">
                    <a:lumMod val="75000"/>
                  </a:schemeClr>
                </a:solidFill>
              </a:rPr>
              <a:t>corte raso em 32 </a:t>
            </a:r>
            <a:r>
              <a:rPr lang="pt-PT" b="1" dirty="0" err="1">
                <a:solidFill>
                  <a:schemeClr val="accent6">
                    <a:lumMod val="75000"/>
                  </a:schemeClr>
                </a:solidFill>
              </a:rPr>
              <a:t>ha</a:t>
            </a:r>
            <a:r>
              <a:rPr lang="pt-PT" dirty="0"/>
              <a:t> sendo que em </a:t>
            </a:r>
            <a:r>
              <a:rPr lang="pt-PT" b="1" dirty="0">
                <a:solidFill>
                  <a:schemeClr val="accent6">
                    <a:lumMod val="75000"/>
                  </a:schemeClr>
                </a:solidFill>
              </a:rPr>
              <a:t>18 </a:t>
            </a:r>
            <a:r>
              <a:rPr lang="pt-PT" b="1" dirty="0" err="1">
                <a:solidFill>
                  <a:schemeClr val="accent6">
                    <a:lumMod val="75000"/>
                  </a:schemeClr>
                </a:solidFill>
              </a:rPr>
              <a:t>ha</a:t>
            </a:r>
            <a:r>
              <a:rPr lang="pt-PT" b="1" dirty="0">
                <a:solidFill>
                  <a:schemeClr val="accent6">
                    <a:lumMod val="75000"/>
                  </a:schemeClr>
                </a:solidFill>
              </a:rPr>
              <a:t> desta área cortada ainda arrancou os cepos</a:t>
            </a:r>
            <a:r>
              <a:rPr lang="pt-PT" dirty="0"/>
              <a:t>, motivo pelo qual foi levado a tribunal pela empresa por alegadamente lhe ter causado uma </a:t>
            </a:r>
            <a:r>
              <a:rPr lang="pt-PT" b="1" dirty="0">
                <a:solidFill>
                  <a:srgbClr val="FF0000"/>
                </a:solidFill>
              </a:rPr>
              <a:t>perda de volume da ordem dos 10000 m</a:t>
            </a:r>
            <a:r>
              <a:rPr lang="pt-PT" b="1" baseline="30000" dirty="0">
                <a:solidFill>
                  <a:srgbClr val="FF0000"/>
                </a:solidFill>
              </a:rPr>
              <a:t>3</a:t>
            </a:r>
            <a:r>
              <a:rPr lang="pt-PT" b="1" dirty="0">
                <a:solidFill>
                  <a:srgbClr val="FF0000"/>
                </a:solidFill>
              </a:rPr>
              <a:t> </a:t>
            </a:r>
            <a:r>
              <a:rPr lang="pt-PT" dirty="0"/>
              <a:t>(para o horizonte de planeamento em causa).</a:t>
            </a:r>
            <a:endParaRPr lang="en-US" b="1" dirty="0"/>
          </a:p>
          <a:p>
            <a:endParaRPr lang="en-US" dirty="0"/>
          </a:p>
        </p:txBody>
      </p:sp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65803"/>
            <a:ext cx="7644384" cy="28630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62306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266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48000" y="-171450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009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499728" y="-1714500"/>
            <a:ext cx="18288000" cy="10287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095134" y="618994"/>
            <a:ext cx="331236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S=15</a:t>
            </a:r>
            <a:endParaRPr lang="en-US" b="1" dirty="0">
              <a:solidFill>
                <a:srgbClr val="0000FF"/>
              </a:solidFill>
            </a:endParaRPr>
          </a:p>
          <a:p>
            <a:endParaRPr lang="en-US" sz="600" dirty="0" smtClean="0"/>
          </a:p>
          <a:p>
            <a:r>
              <a:rPr lang="en-US" dirty="0" err="1" smtClean="0"/>
              <a:t>Vu_st</a:t>
            </a:r>
            <a:r>
              <a:rPr lang="en-US" dirty="0" smtClean="0"/>
              <a:t> = 67.83 </a:t>
            </a:r>
            <a:r>
              <a:rPr lang="en-US" dirty="0" smtClean="0"/>
              <a:t>* 62 ha </a:t>
            </a:r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           = </a:t>
            </a:r>
            <a:r>
              <a:rPr lang="en-US" dirty="0" smtClean="0"/>
              <a:t>4205.46   </a:t>
            </a:r>
            <a:r>
              <a:rPr lang="en-US" dirty="0" smtClean="0"/>
              <a:t>(&lt;5000 m</a:t>
            </a:r>
            <a:r>
              <a:rPr lang="en-US" baseline="30000" dirty="0" smtClean="0"/>
              <a:t>3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185410" y="369570"/>
            <a:ext cx="33794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 </a:t>
            </a:r>
            <a:r>
              <a:rPr lang="en-US" dirty="0" err="1" smtClean="0"/>
              <a:t>Vu_st</a:t>
            </a:r>
            <a:r>
              <a:rPr lang="en-US" dirty="0" smtClean="0"/>
              <a:t> é o volume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pé</a:t>
            </a:r>
            <a:r>
              <a:rPr lang="en-US" dirty="0" smtClean="0"/>
              <a:t> </a:t>
            </a:r>
            <a:r>
              <a:rPr lang="en-US" dirty="0" err="1" smtClean="0"/>
              <a:t>sem</a:t>
            </a:r>
            <a:r>
              <a:rPr lang="en-US" dirty="0" smtClean="0"/>
              <a:t> </a:t>
            </a:r>
            <a:r>
              <a:rPr lang="en-US" dirty="0" err="1" smtClean="0"/>
              <a:t>casca</a:t>
            </a:r>
            <a:r>
              <a:rPr lang="en-US" dirty="0" smtClean="0"/>
              <a:t> e </a:t>
            </a:r>
            <a:r>
              <a:rPr lang="en-US" dirty="0" err="1" smtClean="0"/>
              <a:t>sem</a:t>
            </a:r>
            <a:r>
              <a:rPr lang="en-US" dirty="0" smtClean="0"/>
              <a:t> </a:t>
            </a:r>
            <a:r>
              <a:rPr lang="en-US" dirty="0" err="1" smtClean="0"/>
              <a:t>cepo</a:t>
            </a:r>
            <a:r>
              <a:rPr lang="en-US" dirty="0" smtClean="0"/>
              <a:t> (tem a </a:t>
            </a:r>
            <a:r>
              <a:rPr lang="en-US" dirty="0" err="1" smtClean="0"/>
              <a:t>bicada</a:t>
            </a:r>
            <a:r>
              <a:rPr lang="en-US" dirty="0" smtClean="0"/>
              <a:t> e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isso</a:t>
            </a:r>
            <a:r>
              <a:rPr lang="en-US" dirty="0" smtClean="0"/>
              <a:t> </a:t>
            </a:r>
            <a:r>
              <a:rPr lang="en-US" dirty="0" err="1" smtClean="0"/>
              <a:t>não</a:t>
            </a:r>
            <a:r>
              <a:rPr lang="en-US" dirty="0" smtClean="0"/>
              <a:t> </a:t>
            </a:r>
            <a:r>
              <a:rPr lang="en-US" dirty="0" err="1" smtClean="0"/>
              <a:t>corresponde</a:t>
            </a:r>
            <a:r>
              <a:rPr lang="en-US" dirty="0" smtClean="0"/>
              <a:t> </a:t>
            </a:r>
            <a:r>
              <a:rPr lang="en-US" dirty="0" err="1" smtClean="0"/>
              <a:t>ao</a:t>
            </a:r>
            <a:r>
              <a:rPr lang="en-US" dirty="0" smtClean="0"/>
              <a:t> que </a:t>
            </a:r>
            <a:r>
              <a:rPr lang="en-US" dirty="0" err="1" smtClean="0"/>
              <a:t>vai</a:t>
            </a:r>
            <a:r>
              <a:rPr lang="en-US" dirty="0" smtClean="0"/>
              <a:t> para a </a:t>
            </a:r>
            <a:r>
              <a:rPr lang="en-US" dirty="0" err="1" smtClean="0"/>
              <a:t>industria</a:t>
            </a:r>
            <a:r>
              <a:rPr lang="en-US" dirty="0" smtClean="0"/>
              <a:t>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7627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48000" y="-171450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958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481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48000" y="-1714500"/>
            <a:ext cx="18288000" cy="10287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095134" y="618994"/>
            <a:ext cx="331236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S=16.5</a:t>
            </a:r>
            <a:endParaRPr lang="en-US" b="1" dirty="0">
              <a:solidFill>
                <a:srgbClr val="0000FF"/>
              </a:solidFill>
            </a:endParaRPr>
          </a:p>
          <a:p>
            <a:endParaRPr lang="en-US" sz="600" dirty="0" smtClean="0"/>
          </a:p>
          <a:p>
            <a:r>
              <a:rPr lang="en-US" dirty="0" err="1" smtClean="0"/>
              <a:t>Vu_st</a:t>
            </a:r>
            <a:r>
              <a:rPr lang="en-US" dirty="0" smtClean="0"/>
              <a:t> = 82.04 </a:t>
            </a:r>
            <a:r>
              <a:rPr lang="en-US" dirty="0" smtClean="0"/>
              <a:t>* 62 ha </a:t>
            </a:r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           = 5086</a:t>
            </a:r>
            <a:r>
              <a:rPr lang="en-US" dirty="0" smtClean="0"/>
              <a:t>.48   (~5000 </a:t>
            </a:r>
            <a:r>
              <a:rPr lang="en-US" dirty="0" smtClean="0"/>
              <a:t>m</a:t>
            </a:r>
            <a:r>
              <a:rPr lang="en-US" baseline="30000" dirty="0" smtClean="0"/>
              <a:t>3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8873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836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680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32919" y="1207834"/>
            <a:ext cx="331236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S=17</a:t>
            </a:r>
            <a:endParaRPr lang="en-US" b="1" dirty="0">
              <a:solidFill>
                <a:srgbClr val="0000FF"/>
              </a:solidFill>
            </a:endParaRPr>
          </a:p>
          <a:p>
            <a:endParaRPr lang="en-US" sz="600" dirty="0" smtClean="0"/>
          </a:p>
          <a:p>
            <a:r>
              <a:rPr lang="en-US" dirty="0" smtClean="0"/>
              <a:t>Vu_as1 = 83.35 </a:t>
            </a:r>
            <a:r>
              <a:rPr lang="en-US" dirty="0" smtClean="0"/>
              <a:t>* 62 ha </a:t>
            </a:r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           = 5161</a:t>
            </a:r>
            <a:r>
              <a:rPr lang="en-US" dirty="0" smtClean="0"/>
              <a:t>.5   (&gt;5000 </a:t>
            </a:r>
            <a:r>
              <a:rPr lang="en-US" dirty="0" smtClean="0"/>
              <a:t>m</a:t>
            </a:r>
            <a:r>
              <a:rPr lang="en-US" baseline="30000" dirty="0" smtClean="0"/>
              <a:t>3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5223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764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3350" y="135886"/>
            <a:ext cx="12058650" cy="51783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69875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</a:pPr>
            <a:r>
              <a:rPr lang="pt-PT" dirty="0">
                <a:solidFill>
                  <a:srgbClr val="012639"/>
                </a:solidFill>
                <a:latin typeface="Arial" panose="020B0604020202020204" pitchFamily="34" charset="0"/>
                <a:ea typeface="MS Gothic" panose="020B0609070205080204" pitchFamily="49" charset="-128"/>
                <a:cs typeface="Times New Roman" panose="02020603050405020304" pitchFamily="18" charset="0"/>
              </a:rPr>
              <a:t>1.6.1 Determine o site índex sabendo que quando a primeira </a:t>
            </a:r>
            <a:r>
              <a:rPr lang="pt-PT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Times New Roman" panose="02020603050405020304" pitchFamily="18" charset="0"/>
              </a:rPr>
              <a:t>rotação foi cortada aos 12 anos</a:t>
            </a:r>
            <a:r>
              <a:rPr lang="pt-PT" dirty="0">
                <a:solidFill>
                  <a:srgbClr val="012639"/>
                </a:solidFill>
                <a:latin typeface="Arial" panose="020B0604020202020204" pitchFamily="34" charset="0"/>
                <a:ea typeface="MS Gothic" panose="020B0609070205080204" pitchFamily="49" charset="-128"/>
                <a:cs typeface="Times New Roman" panose="02020603050405020304" pitchFamily="18" charset="0"/>
              </a:rPr>
              <a:t> se obtiveram </a:t>
            </a:r>
            <a:r>
              <a:rPr lang="pt-PT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Times New Roman" panose="02020603050405020304" pitchFamily="18" charset="0"/>
              </a:rPr>
              <a:t>5000 m</a:t>
            </a:r>
            <a:r>
              <a:rPr lang="pt-PT" b="1" baseline="30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Times New Roman" panose="02020603050405020304" pitchFamily="18" charset="0"/>
              </a:rPr>
              <a:t>3</a:t>
            </a:r>
            <a:r>
              <a:rPr lang="pt-PT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Times New Roman" panose="02020603050405020304" pitchFamily="18" charset="0"/>
              </a:rPr>
              <a:t> de volume sem cepo e sem casca com desponta a 6 cm </a:t>
            </a:r>
            <a:endParaRPr lang="pt-PT" b="1" dirty="0" smtClean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ea typeface="MS Gothic" panose="020B0609070205080204" pitchFamily="49" charset="-128"/>
              <a:cs typeface="Times New Roman" panose="02020603050405020304" pitchFamily="18" charset="0"/>
            </a:endParaRPr>
          </a:p>
          <a:p>
            <a:pPr indent="-269875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</a:pPr>
            <a:endParaRPr lang="pt-PT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ea typeface="MS Gothic" panose="020B0609070205080204" pitchFamily="49" charset="-128"/>
              <a:cs typeface="Times New Roman" panose="02020603050405020304" pitchFamily="18" charset="0"/>
            </a:endParaRPr>
          </a:p>
          <a:p>
            <a:pPr indent="-269875">
              <a:lnSpc>
                <a:spcPct val="115000"/>
              </a:lnSpc>
              <a:spcBef>
                <a:spcPts val="200"/>
              </a:spcBef>
            </a:pPr>
            <a:r>
              <a:rPr lang="pt-PT" dirty="0"/>
              <a:t>1.6.2 Crie e descreva as </a:t>
            </a:r>
            <a:r>
              <a:rPr lang="pt-PT" dirty="0" err="1"/>
              <a:t>FMAs</a:t>
            </a:r>
            <a:r>
              <a:rPr lang="pt-PT" dirty="0"/>
              <a:t> e as prescrições que lhe pareçam necessárias para conseguir comparar</a:t>
            </a:r>
            <a:r>
              <a:rPr lang="pt-PT" dirty="0" smtClean="0"/>
              <a:t>:</a:t>
            </a:r>
          </a:p>
          <a:p>
            <a:pPr indent="-269875">
              <a:lnSpc>
                <a:spcPct val="115000"/>
              </a:lnSpc>
              <a:spcBef>
                <a:spcPts val="200"/>
              </a:spcBef>
            </a:pPr>
            <a:endParaRPr lang="pt-PT" b="1" dirty="0"/>
          </a:p>
          <a:p>
            <a:pPr indent="-269875">
              <a:lnSpc>
                <a:spcPct val="115000"/>
              </a:lnSpc>
              <a:spcBef>
                <a:spcPts val="200"/>
              </a:spcBef>
            </a:pPr>
            <a:r>
              <a:rPr lang="pt-PT" dirty="0"/>
              <a:t>1.6.2.1 O cenário que se teria verificado caso o proprietário não tivesse </a:t>
            </a:r>
            <a:r>
              <a:rPr lang="pt-PT" dirty="0" err="1" smtClean="0"/>
              <a:t>intervido</a:t>
            </a:r>
            <a:r>
              <a:rPr lang="pt-PT" dirty="0" smtClean="0"/>
              <a:t> </a:t>
            </a:r>
            <a:r>
              <a:rPr lang="pt-PT" dirty="0"/>
              <a:t>na gestão da celulose (a mesma gestão aplicada aos 62 </a:t>
            </a:r>
            <a:r>
              <a:rPr lang="pt-PT" dirty="0" err="1"/>
              <a:t>ha</a:t>
            </a:r>
            <a:r>
              <a:rPr lang="pt-PT" dirty="0" smtClean="0"/>
              <a:t>)</a:t>
            </a:r>
          </a:p>
          <a:p>
            <a:pPr indent="-269875">
              <a:lnSpc>
                <a:spcPct val="115000"/>
              </a:lnSpc>
              <a:spcBef>
                <a:spcPts val="200"/>
              </a:spcBef>
            </a:pPr>
            <a:endParaRPr lang="pt-PT" dirty="0"/>
          </a:p>
          <a:p>
            <a:pPr indent="-269875">
              <a:lnSpc>
                <a:spcPct val="115000"/>
              </a:lnSpc>
              <a:spcBef>
                <a:spcPts val="200"/>
              </a:spcBef>
            </a:pPr>
            <a:endParaRPr lang="pt-PT" dirty="0" smtClean="0"/>
          </a:p>
          <a:p>
            <a:pPr indent="-269875">
              <a:lnSpc>
                <a:spcPct val="115000"/>
              </a:lnSpc>
              <a:spcBef>
                <a:spcPts val="200"/>
              </a:spcBef>
            </a:pPr>
            <a:endParaRPr lang="pt-PT" dirty="0"/>
          </a:p>
          <a:p>
            <a:pPr indent="-269875">
              <a:lnSpc>
                <a:spcPct val="115000"/>
              </a:lnSpc>
              <a:spcBef>
                <a:spcPts val="200"/>
              </a:spcBef>
            </a:pPr>
            <a:endParaRPr lang="pt-PT" dirty="0" smtClean="0"/>
          </a:p>
          <a:p>
            <a:pPr indent="-269875">
              <a:lnSpc>
                <a:spcPct val="115000"/>
              </a:lnSpc>
              <a:spcBef>
                <a:spcPts val="200"/>
              </a:spcBef>
            </a:pPr>
            <a:endParaRPr lang="pt-PT" dirty="0" smtClean="0"/>
          </a:p>
          <a:p>
            <a:pPr indent="-269875">
              <a:lnSpc>
                <a:spcPct val="115000"/>
              </a:lnSpc>
              <a:spcBef>
                <a:spcPts val="200"/>
              </a:spcBef>
            </a:pPr>
            <a:endParaRPr lang="en-US" b="1" dirty="0"/>
          </a:p>
          <a:p>
            <a:pPr indent="-269875">
              <a:lnSpc>
                <a:spcPct val="115000"/>
              </a:lnSpc>
              <a:spcBef>
                <a:spcPts val="200"/>
              </a:spcBef>
            </a:pPr>
            <a:endParaRPr lang="en-US" b="1" dirty="0" smtClean="0"/>
          </a:p>
          <a:p>
            <a:pPr indent="-269875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</a:pPr>
            <a:endParaRPr lang="en-US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ea typeface="MS Gothic" panose="020B0609070205080204" pitchFamily="49" charset="-128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5222" y="2725056"/>
            <a:ext cx="9574906" cy="318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347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81912" y="1358305"/>
            <a:ext cx="331236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S=16.7</a:t>
            </a:r>
            <a:endParaRPr lang="en-US" b="1" dirty="0">
              <a:solidFill>
                <a:srgbClr val="0000FF"/>
              </a:solidFill>
            </a:endParaRPr>
          </a:p>
          <a:p>
            <a:endParaRPr lang="en-US" sz="600" dirty="0" smtClean="0"/>
          </a:p>
          <a:p>
            <a:r>
              <a:rPr lang="en-US" dirty="0" smtClean="0"/>
              <a:t>Vu_as1 = 80.27 </a:t>
            </a:r>
            <a:r>
              <a:rPr lang="en-US" dirty="0" smtClean="0"/>
              <a:t>* 62 ha </a:t>
            </a:r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           = 4976.4</a:t>
            </a:r>
            <a:r>
              <a:rPr lang="en-US" dirty="0" smtClean="0"/>
              <a:t>   (~5000 </a:t>
            </a:r>
            <a:r>
              <a:rPr lang="en-US" dirty="0" smtClean="0"/>
              <a:t>m</a:t>
            </a:r>
            <a:r>
              <a:rPr lang="en-US" baseline="30000" dirty="0" smtClean="0"/>
              <a:t>3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8847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81912" y="1358305"/>
            <a:ext cx="331236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S=16.7</a:t>
            </a:r>
            <a:endParaRPr lang="en-US" b="1" dirty="0">
              <a:solidFill>
                <a:srgbClr val="0000FF"/>
              </a:solidFill>
            </a:endParaRPr>
          </a:p>
          <a:p>
            <a:endParaRPr lang="en-US" sz="600" dirty="0" smtClean="0"/>
          </a:p>
          <a:p>
            <a:r>
              <a:rPr lang="en-US" dirty="0" smtClean="0"/>
              <a:t>Vu_as1 = 80.27 </a:t>
            </a:r>
            <a:r>
              <a:rPr lang="en-US" dirty="0" smtClean="0"/>
              <a:t>* 62 ha </a:t>
            </a:r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           = 4976.4</a:t>
            </a:r>
            <a:r>
              <a:rPr lang="en-US" dirty="0" smtClean="0"/>
              <a:t>   (~5000 </a:t>
            </a:r>
            <a:r>
              <a:rPr lang="en-US" dirty="0" smtClean="0"/>
              <a:t>m</a:t>
            </a:r>
            <a:r>
              <a:rPr lang="en-US" baseline="30000" dirty="0" smtClean="0"/>
              <a:t>3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188121" y="4900555"/>
            <a:ext cx="381097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600" dirty="0" smtClean="0"/>
          </a:p>
          <a:p>
            <a:pPr algn="ctr"/>
            <a:r>
              <a:rPr lang="en-US" dirty="0" smtClean="0"/>
              <a:t>Vu_as1_rot1+rot2 = 137.86 m</a:t>
            </a:r>
            <a:r>
              <a:rPr lang="en-US" baseline="30000" dirty="0" smtClean="0"/>
              <a:t>3</a:t>
            </a:r>
            <a:r>
              <a:rPr lang="en-US" dirty="0" smtClean="0"/>
              <a:t> ha</a:t>
            </a:r>
            <a:r>
              <a:rPr lang="en-US" baseline="30000" dirty="0" smtClean="0"/>
              <a:t>-1</a:t>
            </a:r>
            <a:endParaRPr lang="en-US" baseline="30000" dirty="0"/>
          </a:p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936309" y="1345195"/>
            <a:ext cx="31572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600" dirty="0" smtClean="0"/>
          </a:p>
          <a:p>
            <a:r>
              <a:rPr lang="en-US" dirty="0" smtClean="0"/>
              <a:t>Vu_as1_rot2 </a:t>
            </a:r>
            <a:r>
              <a:rPr lang="en-US" dirty="0"/>
              <a:t>= </a:t>
            </a:r>
            <a:r>
              <a:rPr lang="en-US" dirty="0" smtClean="0"/>
              <a:t>73.31 m</a:t>
            </a:r>
            <a:r>
              <a:rPr lang="en-US" baseline="30000" dirty="0" smtClean="0"/>
              <a:t>3</a:t>
            </a:r>
            <a:r>
              <a:rPr lang="en-US" dirty="0" smtClean="0"/>
              <a:t> </a:t>
            </a:r>
            <a:r>
              <a:rPr lang="en-US" dirty="0"/>
              <a:t>ha</a:t>
            </a:r>
            <a:r>
              <a:rPr lang="en-US" baseline="30000" dirty="0"/>
              <a:t>-1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883844" y="1345196"/>
            <a:ext cx="30695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600" dirty="0" smtClean="0"/>
          </a:p>
          <a:p>
            <a:r>
              <a:rPr lang="en-US" dirty="0" smtClean="0"/>
              <a:t>Vu_as1_rot3 </a:t>
            </a:r>
            <a:r>
              <a:rPr lang="en-US" dirty="0"/>
              <a:t>= 64.55 m</a:t>
            </a:r>
            <a:r>
              <a:rPr lang="en-US" baseline="30000" dirty="0"/>
              <a:t>3</a:t>
            </a:r>
            <a:r>
              <a:rPr lang="en-US" dirty="0"/>
              <a:t> ha</a:t>
            </a:r>
            <a:r>
              <a:rPr lang="en-US" baseline="30000" dirty="0"/>
              <a:t>-1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883567" y="5467661"/>
            <a:ext cx="381097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600" dirty="0" smtClean="0"/>
          </a:p>
          <a:p>
            <a:pPr algn="ctr"/>
            <a:r>
              <a:rPr lang="en-US" dirty="0" smtClean="0"/>
              <a:t>62 ha x 137.86 m</a:t>
            </a:r>
            <a:r>
              <a:rPr lang="en-US" baseline="30000" dirty="0" smtClean="0"/>
              <a:t>3</a:t>
            </a:r>
            <a:r>
              <a:rPr lang="en-US" dirty="0" smtClean="0"/>
              <a:t> ha</a:t>
            </a:r>
            <a:r>
              <a:rPr lang="en-US" baseline="30000" dirty="0" smtClean="0"/>
              <a:t>-1</a:t>
            </a:r>
          </a:p>
          <a:p>
            <a:pPr algn="ctr"/>
            <a:r>
              <a:rPr lang="en-US" dirty="0" smtClean="0"/>
              <a:t>=</a:t>
            </a:r>
          </a:p>
          <a:p>
            <a:pPr algn="ctr"/>
            <a:r>
              <a:rPr lang="en-US" dirty="0" smtClean="0"/>
              <a:t>8547</a:t>
            </a:r>
            <a:endParaRPr lang="en-US" dirty="0"/>
          </a:p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883844" y="5467661"/>
            <a:ext cx="381097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600" dirty="0" smtClean="0"/>
          </a:p>
          <a:p>
            <a:pPr algn="ctr"/>
            <a:r>
              <a:rPr lang="en-US" dirty="0" smtClean="0"/>
              <a:t>30 ha x 137.86 m</a:t>
            </a:r>
            <a:r>
              <a:rPr lang="en-US" baseline="30000" dirty="0" smtClean="0"/>
              <a:t>3</a:t>
            </a:r>
            <a:r>
              <a:rPr lang="en-US" dirty="0" smtClean="0"/>
              <a:t> ha</a:t>
            </a:r>
            <a:r>
              <a:rPr lang="en-US" baseline="30000" dirty="0" smtClean="0"/>
              <a:t>-1</a:t>
            </a:r>
          </a:p>
          <a:p>
            <a:pPr algn="ctr"/>
            <a:r>
              <a:rPr lang="en-US" dirty="0" smtClean="0"/>
              <a:t>=</a:t>
            </a:r>
          </a:p>
          <a:p>
            <a:pPr algn="ctr"/>
            <a:r>
              <a:rPr lang="en-US" dirty="0" smtClean="0"/>
              <a:t>4135.8</a:t>
            </a:r>
            <a:endParaRPr lang="en-US" dirty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4413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 - </a:t>
            </a:r>
            <a:r>
              <a:rPr lang="en-US" dirty="0" err="1" smtClean="0"/>
              <a:t>Gestão</a:t>
            </a:r>
            <a:r>
              <a:rPr lang="en-US" dirty="0" smtClean="0"/>
              <a:t> </a:t>
            </a:r>
            <a:r>
              <a:rPr lang="en-US" dirty="0" err="1" smtClean="0"/>
              <a:t>planeada</a:t>
            </a:r>
            <a:r>
              <a:rPr lang="en-US" dirty="0" smtClean="0"/>
              <a:t> 14 ha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982" y="3925311"/>
            <a:ext cx="11406909" cy="1486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340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985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85691" y="1382141"/>
            <a:ext cx="31572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600" dirty="0" smtClean="0"/>
          </a:p>
          <a:p>
            <a:r>
              <a:rPr lang="en-US" dirty="0" smtClean="0"/>
              <a:t>Vu_as1_rot3 </a:t>
            </a:r>
            <a:r>
              <a:rPr lang="en-US" dirty="0"/>
              <a:t>= </a:t>
            </a:r>
            <a:r>
              <a:rPr lang="en-US" dirty="0" smtClean="0"/>
              <a:t>66.98 m</a:t>
            </a:r>
            <a:r>
              <a:rPr lang="en-US" baseline="30000" dirty="0" smtClean="0"/>
              <a:t>3</a:t>
            </a:r>
            <a:r>
              <a:rPr lang="en-US" dirty="0" smtClean="0"/>
              <a:t> </a:t>
            </a:r>
            <a:r>
              <a:rPr lang="en-US" dirty="0"/>
              <a:t>ha</a:t>
            </a:r>
            <a:r>
              <a:rPr lang="en-US" baseline="30000" dirty="0"/>
              <a:t>-1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883567" y="5467661"/>
            <a:ext cx="381097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600" dirty="0" smtClean="0"/>
          </a:p>
          <a:p>
            <a:pPr algn="ctr"/>
            <a:r>
              <a:rPr lang="en-US" dirty="0" smtClean="0"/>
              <a:t>14 ha </a:t>
            </a:r>
            <a:r>
              <a:rPr lang="en-US" dirty="0"/>
              <a:t>x </a:t>
            </a:r>
            <a:r>
              <a:rPr lang="en-US" dirty="0" smtClean="0"/>
              <a:t>66.98 </a:t>
            </a:r>
            <a:r>
              <a:rPr lang="en-US" dirty="0" smtClean="0"/>
              <a:t>m</a:t>
            </a:r>
            <a:r>
              <a:rPr lang="en-US" baseline="30000" dirty="0" smtClean="0"/>
              <a:t>3</a:t>
            </a:r>
            <a:r>
              <a:rPr lang="en-US" dirty="0" smtClean="0"/>
              <a:t> ha</a:t>
            </a:r>
            <a:r>
              <a:rPr lang="en-US" baseline="30000" dirty="0" smtClean="0"/>
              <a:t>-1</a:t>
            </a:r>
          </a:p>
          <a:p>
            <a:pPr algn="ctr"/>
            <a:r>
              <a:rPr lang="en-US" dirty="0" smtClean="0"/>
              <a:t>=</a:t>
            </a:r>
          </a:p>
          <a:p>
            <a:pPr algn="ctr"/>
            <a:r>
              <a:rPr lang="en-US" dirty="0" smtClean="0"/>
              <a:t>937.72</a:t>
            </a:r>
            <a:endParaRPr lang="en-US" dirty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5426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98567"/>
            <a:ext cx="7658100" cy="38633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011390" y="62346"/>
            <a:ext cx="507092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600" dirty="0" smtClean="0"/>
          </a:p>
          <a:p>
            <a:pPr algn="ctr"/>
            <a:r>
              <a:rPr lang="en-US" dirty="0" smtClean="0"/>
              <a:t>62 ha x 137.86 m</a:t>
            </a:r>
            <a:r>
              <a:rPr lang="en-US" baseline="30000" dirty="0" smtClean="0"/>
              <a:t>3</a:t>
            </a:r>
            <a:r>
              <a:rPr lang="en-US" dirty="0" smtClean="0"/>
              <a:t> ha</a:t>
            </a:r>
            <a:r>
              <a:rPr lang="en-US" baseline="30000" dirty="0" smtClean="0"/>
              <a:t>-1</a:t>
            </a:r>
          </a:p>
          <a:p>
            <a:pPr algn="ctr"/>
            <a:r>
              <a:rPr lang="en-US" dirty="0" smtClean="0"/>
              <a:t>=</a:t>
            </a:r>
          </a:p>
          <a:p>
            <a:pPr algn="ctr"/>
            <a:r>
              <a:rPr lang="en-US" dirty="0" smtClean="0"/>
              <a:t>8547 m</a:t>
            </a:r>
            <a:r>
              <a:rPr lang="en-US" baseline="30000" dirty="0" smtClean="0"/>
              <a:t>3</a:t>
            </a:r>
            <a:endParaRPr lang="en-US" baseline="30000" dirty="0"/>
          </a:p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650152" y="2560905"/>
            <a:ext cx="529679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600" dirty="0" smtClean="0"/>
          </a:p>
          <a:p>
            <a:pPr algn="ctr"/>
            <a:r>
              <a:rPr lang="en-US" dirty="0" smtClean="0"/>
              <a:t>30 ha x </a:t>
            </a:r>
            <a:r>
              <a:rPr lang="en-US" dirty="0" smtClean="0">
                <a:solidFill>
                  <a:schemeClr val="accent2"/>
                </a:solidFill>
              </a:rPr>
              <a:t>137.86</a:t>
            </a:r>
            <a:r>
              <a:rPr lang="en-US" dirty="0" smtClean="0"/>
              <a:t> m</a:t>
            </a:r>
            <a:r>
              <a:rPr lang="en-US" baseline="30000" dirty="0" smtClean="0"/>
              <a:t>3</a:t>
            </a:r>
            <a:r>
              <a:rPr lang="en-US" dirty="0" smtClean="0"/>
              <a:t> ha</a:t>
            </a:r>
            <a:r>
              <a:rPr lang="en-US" baseline="30000" dirty="0" smtClean="0"/>
              <a:t>-1 </a:t>
            </a:r>
            <a:r>
              <a:rPr lang="en-US" dirty="0" smtClean="0"/>
              <a:t>= </a:t>
            </a:r>
            <a:r>
              <a:rPr lang="en-US" dirty="0" smtClean="0"/>
              <a:t>4135.8</a:t>
            </a:r>
            <a:endParaRPr lang="en-US" dirty="0"/>
          </a:p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354006" y="3342074"/>
            <a:ext cx="381097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600" dirty="0" smtClean="0"/>
          </a:p>
          <a:p>
            <a:pPr algn="ctr"/>
            <a:r>
              <a:rPr lang="en-US" dirty="0" smtClean="0"/>
              <a:t>14 ha </a:t>
            </a:r>
            <a:r>
              <a:rPr lang="en-US" dirty="0"/>
              <a:t>x </a:t>
            </a:r>
            <a:r>
              <a:rPr lang="en-US" dirty="0" smtClean="0">
                <a:solidFill>
                  <a:schemeClr val="accent2"/>
                </a:solidFill>
              </a:rPr>
              <a:t>66.98</a:t>
            </a:r>
            <a:r>
              <a:rPr lang="en-US" dirty="0" smtClean="0"/>
              <a:t> </a:t>
            </a:r>
            <a:r>
              <a:rPr lang="en-US" dirty="0" smtClean="0"/>
              <a:t>m</a:t>
            </a:r>
            <a:r>
              <a:rPr lang="en-US" baseline="30000" dirty="0" smtClean="0"/>
              <a:t>3</a:t>
            </a:r>
            <a:r>
              <a:rPr lang="en-US" dirty="0" smtClean="0"/>
              <a:t> ha</a:t>
            </a:r>
            <a:r>
              <a:rPr lang="en-US" baseline="30000" dirty="0" smtClean="0"/>
              <a:t>-1 </a:t>
            </a:r>
            <a:r>
              <a:rPr lang="en-US" dirty="0" smtClean="0"/>
              <a:t>=  </a:t>
            </a:r>
            <a:r>
              <a:rPr lang="en-US" dirty="0" smtClean="0"/>
              <a:t>937.72</a:t>
            </a:r>
            <a:endParaRPr lang="en-US" dirty="0"/>
          </a:p>
          <a:p>
            <a:pPr algn="ctr"/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7477118" y="4119563"/>
            <a:ext cx="3771900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Cross 7"/>
          <p:cNvSpPr/>
          <p:nvPr/>
        </p:nvSpPr>
        <p:spPr>
          <a:xfrm>
            <a:off x="7513277" y="3805238"/>
            <a:ext cx="214312" cy="227875"/>
          </a:xfrm>
          <a:prstGeom prst="plus">
            <a:avLst>
              <a:gd name="adj" fmla="val 47222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393062" y="4200894"/>
            <a:ext cx="416076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600" dirty="0" smtClean="0"/>
          </a:p>
          <a:p>
            <a:pPr algn="ctr"/>
            <a:r>
              <a:rPr lang="en-US" dirty="0" smtClean="0"/>
              <a:t>14 ha </a:t>
            </a:r>
            <a:r>
              <a:rPr lang="en-US" dirty="0"/>
              <a:t>x </a:t>
            </a:r>
            <a:r>
              <a:rPr lang="en-US" dirty="0" smtClean="0">
                <a:solidFill>
                  <a:schemeClr val="accent2"/>
                </a:solidFill>
              </a:rPr>
              <a:t>66.98</a:t>
            </a:r>
            <a:r>
              <a:rPr lang="en-US" dirty="0" smtClean="0"/>
              <a:t> </a:t>
            </a:r>
            <a:r>
              <a:rPr lang="en-US" dirty="0" smtClean="0"/>
              <a:t>m</a:t>
            </a:r>
            <a:r>
              <a:rPr lang="en-US" baseline="30000" dirty="0" smtClean="0"/>
              <a:t>3</a:t>
            </a:r>
            <a:r>
              <a:rPr lang="en-US" dirty="0" smtClean="0"/>
              <a:t> ha</a:t>
            </a:r>
            <a:r>
              <a:rPr lang="en-US" baseline="30000" dirty="0" smtClean="0"/>
              <a:t>-1 </a:t>
            </a:r>
            <a:r>
              <a:rPr lang="en-US" dirty="0" smtClean="0"/>
              <a:t>=  </a:t>
            </a:r>
            <a:r>
              <a:rPr lang="en-US" dirty="0" smtClean="0"/>
              <a:t>5073.52 m</a:t>
            </a:r>
            <a:r>
              <a:rPr lang="en-US" baseline="30000" dirty="0" smtClean="0"/>
              <a:t>3</a:t>
            </a:r>
            <a:endParaRPr lang="en-US" baseline="30000" dirty="0"/>
          </a:p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8072438" y="5314950"/>
            <a:ext cx="36242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O </a:t>
            </a:r>
            <a:r>
              <a:rPr lang="en-US" dirty="0" err="1" smtClean="0">
                <a:solidFill>
                  <a:srgbClr val="C00000"/>
                </a:solidFill>
              </a:rPr>
              <a:t>proprietário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causou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uma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perda</a:t>
            </a:r>
            <a:r>
              <a:rPr lang="en-US" dirty="0" smtClean="0">
                <a:solidFill>
                  <a:srgbClr val="C00000"/>
                </a:solidFill>
              </a:rPr>
              <a:t> de volume da </a:t>
            </a:r>
            <a:r>
              <a:rPr lang="en-US" dirty="0" err="1" smtClean="0">
                <a:solidFill>
                  <a:srgbClr val="C00000"/>
                </a:solidFill>
              </a:rPr>
              <a:t>ordem</a:t>
            </a:r>
            <a:r>
              <a:rPr lang="en-US" dirty="0" smtClean="0">
                <a:solidFill>
                  <a:srgbClr val="C00000"/>
                </a:solidFill>
              </a:rPr>
              <a:t> dos 4926.48 m</a:t>
            </a:r>
            <a:r>
              <a:rPr lang="en-US" baseline="30000" dirty="0" smtClean="0">
                <a:solidFill>
                  <a:srgbClr val="C00000"/>
                </a:solidFill>
              </a:rPr>
              <a:t>3 </a:t>
            </a:r>
            <a:r>
              <a:rPr lang="en-US" dirty="0" smtClean="0">
                <a:solidFill>
                  <a:srgbClr val="C00000"/>
                </a:solidFill>
              </a:rPr>
              <a:t>(~5000 e </a:t>
            </a:r>
            <a:r>
              <a:rPr lang="en-US" dirty="0" err="1" smtClean="0">
                <a:solidFill>
                  <a:srgbClr val="C00000"/>
                </a:solidFill>
              </a:rPr>
              <a:t>não</a:t>
            </a:r>
            <a:r>
              <a:rPr lang="en-US" dirty="0" smtClean="0">
                <a:solidFill>
                  <a:srgbClr val="C00000"/>
                </a:solidFill>
              </a:rPr>
              <a:t> 10000 m</a:t>
            </a:r>
            <a:r>
              <a:rPr lang="en-US" baseline="30000" dirty="0" smtClean="0">
                <a:solidFill>
                  <a:srgbClr val="C00000"/>
                </a:solidFill>
              </a:rPr>
              <a:t>3</a:t>
            </a:r>
            <a:r>
              <a:rPr lang="en-US" dirty="0" smtClean="0">
                <a:solidFill>
                  <a:srgbClr val="C00000"/>
                </a:solidFill>
              </a:rPr>
              <a:t>)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8647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9291" y="1122363"/>
            <a:ext cx="9932565" cy="2387600"/>
          </a:xfrm>
        </p:spPr>
        <p:txBody>
          <a:bodyPr/>
          <a:lstStyle/>
          <a:p>
            <a:r>
              <a:rPr lang="en-US" dirty="0" smtClean="0"/>
              <a:t>B - </a:t>
            </a:r>
            <a:r>
              <a:rPr lang="en-US" dirty="0" err="1" smtClean="0"/>
              <a:t>Gestão</a:t>
            </a:r>
            <a:r>
              <a:rPr lang="en-US" dirty="0" smtClean="0"/>
              <a:t> </a:t>
            </a:r>
            <a:r>
              <a:rPr lang="en-US" dirty="0" err="1" smtClean="0"/>
              <a:t>compensatória</a:t>
            </a:r>
            <a:r>
              <a:rPr lang="en-US" dirty="0" smtClean="0"/>
              <a:t> 14 ha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82723" y="3602038"/>
            <a:ext cx="9144000" cy="3255962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B1 – nº </a:t>
            </a:r>
            <a:r>
              <a:rPr lang="en-US" dirty="0" err="1" smtClean="0"/>
              <a:t>varas</a:t>
            </a:r>
            <a:r>
              <a:rPr lang="en-US" dirty="0" smtClean="0"/>
              <a:t> para 2.2 e tcorte_rot3=12 </a:t>
            </a:r>
            <a:r>
              <a:rPr lang="en-US" dirty="0"/>
              <a:t>e  </a:t>
            </a:r>
            <a:r>
              <a:rPr lang="en-US" dirty="0" smtClean="0"/>
              <a:t>tcorte_rot4=9</a:t>
            </a:r>
          </a:p>
          <a:p>
            <a:pPr algn="l"/>
            <a:r>
              <a:rPr lang="en-US" dirty="0" smtClean="0"/>
              <a:t>B2 – </a:t>
            </a:r>
            <a:r>
              <a:rPr lang="en-US" dirty="0"/>
              <a:t>nº </a:t>
            </a:r>
            <a:r>
              <a:rPr lang="en-US" dirty="0" err="1"/>
              <a:t>varas</a:t>
            </a:r>
            <a:r>
              <a:rPr lang="en-US" dirty="0"/>
              <a:t> para 2.2 </a:t>
            </a:r>
            <a:r>
              <a:rPr lang="en-US" dirty="0" smtClean="0"/>
              <a:t>e corte_rot3=11 </a:t>
            </a:r>
            <a:r>
              <a:rPr lang="en-US" dirty="0"/>
              <a:t>e  </a:t>
            </a:r>
            <a:r>
              <a:rPr lang="en-US" dirty="0" smtClean="0"/>
              <a:t>tcorte_rot4=10 </a:t>
            </a:r>
            <a:endParaRPr lang="en-US" dirty="0"/>
          </a:p>
          <a:p>
            <a:pPr algn="l"/>
            <a:r>
              <a:rPr lang="en-US" dirty="0" smtClean="0"/>
              <a:t>B3 – </a:t>
            </a:r>
            <a:r>
              <a:rPr lang="en-US" dirty="0"/>
              <a:t>nº </a:t>
            </a:r>
            <a:r>
              <a:rPr lang="en-US" dirty="0" err="1"/>
              <a:t>varas</a:t>
            </a:r>
            <a:r>
              <a:rPr lang="en-US" dirty="0"/>
              <a:t> para </a:t>
            </a:r>
            <a:r>
              <a:rPr lang="en-US" dirty="0" smtClean="0"/>
              <a:t>1.6 e tcorte_rot3=11 e  tcorte_rot4=10</a:t>
            </a:r>
          </a:p>
        </p:txBody>
      </p:sp>
    </p:spTree>
    <p:extLst>
      <p:ext uri="{BB962C8B-B14F-4D97-AF65-F5344CB8AC3E}">
        <p14:creationId xmlns:p14="http://schemas.microsoft.com/office/powerpoint/2010/main" val="654120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28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4020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1977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3350" y="135886"/>
            <a:ext cx="12058650" cy="27689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69875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</a:pPr>
            <a:r>
              <a:rPr lang="pt-PT" dirty="0">
                <a:solidFill>
                  <a:srgbClr val="012639"/>
                </a:solidFill>
                <a:latin typeface="Arial" panose="020B0604020202020204" pitchFamily="34" charset="0"/>
                <a:ea typeface="MS Gothic" panose="020B0609070205080204" pitchFamily="49" charset="-128"/>
                <a:cs typeface="Times New Roman" panose="02020603050405020304" pitchFamily="18" charset="0"/>
              </a:rPr>
              <a:t>1.6.1 Determine o site índex sabendo que quando a primeira </a:t>
            </a:r>
            <a:r>
              <a:rPr lang="pt-PT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Times New Roman" panose="02020603050405020304" pitchFamily="18" charset="0"/>
              </a:rPr>
              <a:t>rotação foi cortada aos 12 anos</a:t>
            </a:r>
            <a:r>
              <a:rPr lang="pt-PT" dirty="0">
                <a:solidFill>
                  <a:srgbClr val="012639"/>
                </a:solidFill>
                <a:latin typeface="Arial" panose="020B0604020202020204" pitchFamily="34" charset="0"/>
                <a:ea typeface="MS Gothic" panose="020B0609070205080204" pitchFamily="49" charset="-128"/>
                <a:cs typeface="Times New Roman" panose="02020603050405020304" pitchFamily="18" charset="0"/>
              </a:rPr>
              <a:t> se obtiveram </a:t>
            </a:r>
            <a:r>
              <a:rPr lang="pt-PT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Times New Roman" panose="02020603050405020304" pitchFamily="18" charset="0"/>
              </a:rPr>
              <a:t>5000 m</a:t>
            </a:r>
            <a:r>
              <a:rPr lang="pt-PT" b="1" baseline="30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Times New Roman" panose="02020603050405020304" pitchFamily="18" charset="0"/>
              </a:rPr>
              <a:t>3</a:t>
            </a:r>
            <a:r>
              <a:rPr lang="pt-PT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  <a:cs typeface="Times New Roman" panose="02020603050405020304" pitchFamily="18" charset="0"/>
              </a:rPr>
              <a:t> de volume sem cepo e sem casca com desponta a 6 cm </a:t>
            </a:r>
            <a:endParaRPr lang="pt-PT" b="1" dirty="0" smtClean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ea typeface="MS Gothic" panose="020B0609070205080204" pitchFamily="49" charset="-128"/>
              <a:cs typeface="Times New Roman" panose="02020603050405020304" pitchFamily="18" charset="0"/>
            </a:endParaRPr>
          </a:p>
          <a:p>
            <a:pPr indent="-269875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</a:pPr>
            <a:endParaRPr lang="pt-PT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ea typeface="MS Gothic" panose="020B0609070205080204" pitchFamily="49" charset="-128"/>
              <a:cs typeface="Times New Roman" panose="02020603050405020304" pitchFamily="18" charset="0"/>
            </a:endParaRPr>
          </a:p>
          <a:p>
            <a:pPr indent="-269875">
              <a:lnSpc>
                <a:spcPct val="115000"/>
              </a:lnSpc>
              <a:spcBef>
                <a:spcPts val="200"/>
              </a:spcBef>
            </a:pPr>
            <a:r>
              <a:rPr lang="pt-PT" dirty="0"/>
              <a:t>1.6.2 Crie e descreva as </a:t>
            </a:r>
            <a:r>
              <a:rPr lang="pt-PT" dirty="0" err="1"/>
              <a:t>FMAs</a:t>
            </a:r>
            <a:r>
              <a:rPr lang="pt-PT" dirty="0"/>
              <a:t> e as prescrições que lhe pareçam necessárias para conseguir comparar</a:t>
            </a:r>
            <a:r>
              <a:rPr lang="pt-PT" dirty="0" smtClean="0"/>
              <a:t>:</a:t>
            </a:r>
          </a:p>
          <a:p>
            <a:pPr indent="-269875">
              <a:lnSpc>
                <a:spcPct val="115000"/>
              </a:lnSpc>
              <a:spcBef>
                <a:spcPts val="200"/>
              </a:spcBef>
            </a:pPr>
            <a:endParaRPr lang="pt-PT" b="1" dirty="0"/>
          </a:p>
          <a:p>
            <a:pPr indent="-269875">
              <a:lnSpc>
                <a:spcPct val="115000"/>
              </a:lnSpc>
              <a:spcBef>
                <a:spcPts val="200"/>
              </a:spcBef>
            </a:pPr>
            <a:r>
              <a:rPr lang="pt-PT" dirty="0"/>
              <a:t>1.6.2.1 O cenário que se teria verificado caso o proprietário não tivesse </a:t>
            </a:r>
            <a:r>
              <a:rPr lang="pt-PT" dirty="0" err="1" smtClean="0"/>
              <a:t>intervido</a:t>
            </a:r>
            <a:r>
              <a:rPr lang="pt-PT" dirty="0" smtClean="0"/>
              <a:t> </a:t>
            </a:r>
            <a:r>
              <a:rPr lang="pt-PT" dirty="0"/>
              <a:t>na gestão da celulose (a mesma gestão aplicada aos 62 </a:t>
            </a:r>
            <a:r>
              <a:rPr lang="pt-PT" dirty="0" err="1" smtClean="0"/>
              <a:t>ha</a:t>
            </a:r>
            <a:r>
              <a:rPr lang="pt-PT" dirty="0" smtClean="0"/>
              <a:t>)</a:t>
            </a:r>
          </a:p>
          <a:p>
            <a:pPr indent="-269875">
              <a:lnSpc>
                <a:spcPct val="115000"/>
              </a:lnSpc>
              <a:spcBef>
                <a:spcPts val="200"/>
              </a:spcBef>
            </a:pPr>
            <a:endParaRPr lang="en-US" b="1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2768" y="2624167"/>
            <a:ext cx="7658100" cy="386334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33350" y="2904849"/>
            <a:ext cx="3870036" cy="33034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69875">
              <a:lnSpc>
                <a:spcPct val="115000"/>
              </a:lnSpc>
              <a:spcBef>
                <a:spcPts val="200"/>
              </a:spcBef>
            </a:pPr>
            <a:r>
              <a:rPr lang="pt-PT" dirty="0"/>
              <a:t>1.6.2.2 O cenário que se verificou efetivamente após a intervenção do proprietário (levou a que dos 62 </a:t>
            </a:r>
            <a:r>
              <a:rPr lang="pt-PT" dirty="0" err="1"/>
              <a:t>ha</a:t>
            </a:r>
            <a:r>
              <a:rPr lang="pt-PT" dirty="0"/>
              <a:t>, 30 tivessem mantido a gestão planeada, mas 14 + 18 tivessem sido forçados a uma gestão diferente), assumindo que a celulose manteria a mesma gestão planeada aquando da assinatura do contrato. </a:t>
            </a:r>
            <a:endParaRPr lang="en-US" b="1" dirty="0"/>
          </a:p>
          <a:p>
            <a:pPr indent="-269875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</a:pPr>
            <a:endParaRPr lang="en-US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ea typeface="MS Gothic" panose="020B0609070205080204" pitchFamily="49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0169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77570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400800" y="1382141"/>
            <a:ext cx="29421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600" dirty="0" smtClean="0"/>
          </a:p>
          <a:p>
            <a:r>
              <a:rPr lang="en-US" dirty="0" smtClean="0"/>
              <a:t>Vu_as1_rot3 </a:t>
            </a:r>
            <a:r>
              <a:rPr lang="en-US" dirty="0"/>
              <a:t>= </a:t>
            </a:r>
            <a:r>
              <a:rPr lang="en-US" dirty="0" smtClean="0"/>
              <a:t>75.39 m</a:t>
            </a:r>
            <a:r>
              <a:rPr lang="en-US" baseline="30000" dirty="0" smtClean="0"/>
              <a:t>3</a:t>
            </a:r>
            <a:r>
              <a:rPr lang="en-US" dirty="0" smtClean="0"/>
              <a:t> </a:t>
            </a:r>
            <a:r>
              <a:rPr lang="en-US" dirty="0"/>
              <a:t>ha</a:t>
            </a:r>
            <a:r>
              <a:rPr lang="en-US" baseline="30000" dirty="0"/>
              <a:t>-1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417513" y="1382140"/>
            <a:ext cx="29421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600" dirty="0" smtClean="0"/>
          </a:p>
          <a:p>
            <a:r>
              <a:rPr lang="en-US" dirty="0" smtClean="0"/>
              <a:t>Vu_as1_rot4 </a:t>
            </a:r>
            <a:r>
              <a:rPr lang="en-US" dirty="0"/>
              <a:t>= </a:t>
            </a:r>
            <a:r>
              <a:rPr lang="en-US" dirty="0" smtClean="0"/>
              <a:t>41.63 m</a:t>
            </a:r>
            <a:r>
              <a:rPr lang="en-US" baseline="30000" dirty="0" smtClean="0"/>
              <a:t>3</a:t>
            </a:r>
            <a:r>
              <a:rPr lang="en-US" dirty="0" smtClean="0"/>
              <a:t> </a:t>
            </a:r>
            <a:r>
              <a:rPr lang="en-US" dirty="0"/>
              <a:t>ha</a:t>
            </a:r>
            <a:r>
              <a:rPr lang="en-US" baseline="30000" dirty="0"/>
              <a:t>-1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801293" y="5052862"/>
            <a:ext cx="26160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600" dirty="0" smtClean="0"/>
          </a:p>
          <a:p>
            <a:r>
              <a:rPr lang="en-US" dirty="0" smtClean="0"/>
              <a:t>B1 - 14 x ( 75.39 m</a:t>
            </a:r>
            <a:r>
              <a:rPr lang="en-US" baseline="30000" dirty="0" smtClean="0"/>
              <a:t>3</a:t>
            </a:r>
            <a:r>
              <a:rPr lang="en-US" dirty="0" smtClean="0"/>
              <a:t> </a:t>
            </a:r>
            <a:r>
              <a:rPr lang="en-US" dirty="0"/>
              <a:t>ha</a:t>
            </a:r>
            <a:r>
              <a:rPr lang="en-US" baseline="30000" dirty="0"/>
              <a:t>-1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996295" y="5052861"/>
            <a:ext cx="29421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600" dirty="0" smtClean="0"/>
          </a:p>
          <a:p>
            <a:r>
              <a:rPr lang="en-US" dirty="0" smtClean="0"/>
              <a:t>  +   41.63 m</a:t>
            </a:r>
            <a:r>
              <a:rPr lang="en-US" baseline="30000" dirty="0" smtClean="0"/>
              <a:t>3</a:t>
            </a:r>
            <a:r>
              <a:rPr lang="en-US" dirty="0" smtClean="0"/>
              <a:t> ha</a:t>
            </a:r>
            <a:r>
              <a:rPr lang="en-US" baseline="30000" dirty="0" smtClean="0"/>
              <a:t>-1</a:t>
            </a:r>
            <a:r>
              <a:rPr lang="en-US" dirty="0" smtClean="0"/>
              <a:t>) =1638.28</a:t>
            </a:r>
            <a:endParaRPr lang="en-US" baseline="30000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550357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2109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Gestão</a:t>
            </a:r>
            <a:r>
              <a:rPr lang="en-US" dirty="0" smtClean="0"/>
              <a:t> </a:t>
            </a:r>
            <a:r>
              <a:rPr lang="en-US" dirty="0" err="1" smtClean="0"/>
              <a:t>planeada</a:t>
            </a:r>
            <a:r>
              <a:rPr lang="en-US" dirty="0" smtClean="0"/>
              <a:t> 62 ha</a:t>
            </a:r>
            <a:br>
              <a:rPr lang="en-US" dirty="0" smtClean="0"/>
            </a:br>
            <a:r>
              <a:rPr lang="en-US" dirty="0" smtClean="0"/>
              <a:t>A </a:t>
            </a:r>
            <a:r>
              <a:rPr lang="en-US" dirty="0"/>
              <a:t>- </a:t>
            </a:r>
            <a:r>
              <a:rPr lang="en-US" dirty="0" err="1"/>
              <a:t>Gestão</a:t>
            </a:r>
            <a:r>
              <a:rPr lang="en-US" dirty="0"/>
              <a:t> </a:t>
            </a:r>
            <a:r>
              <a:rPr lang="en-US" dirty="0" err="1"/>
              <a:t>planeada</a:t>
            </a:r>
            <a:r>
              <a:rPr lang="en-US" dirty="0"/>
              <a:t> 30 ha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787" y="3738669"/>
            <a:ext cx="11420646" cy="1382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623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866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228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990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162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875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1407</TotalTime>
  <Words>684</Words>
  <Application>Microsoft Office PowerPoint</Application>
  <PresentationFormat>Widescreen</PresentationFormat>
  <Paragraphs>92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8" baseType="lpstr">
      <vt:lpstr>MS Gothic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Gestão planeada 62 ha A - Gestão planeada 30 ha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 - Gestão planeada 14 ha</vt:lpstr>
      <vt:lpstr>PowerPoint Presentation</vt:lpstr>
      <vt:lpstr>PowerPoint Presentation</vt:lpstr>
      <vt:lpstr>PowerPoint Presentation</vt:lpstr>
      <vt:lpstr>B - Gestão compensatória 14 ha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ISA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smb</dc:creator>
  <cp:lastModifiedBy> </cp:lastModifiedBy>
  <cp:revision>24</cp:revision>
  <dcterms:created xsi:type="dcterms:W3CDTF">2025-10-14T07:47:02Z</dcterms:created>
  <dcterms:modified xsi:type="dcterms:W3CDTF">2025-10-21T16:36:15Z</dcterms:modified>
</cp:coreProperties>
</file>