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1"/>
  </p:notesMasterIdLst>
  <p:sldIdLst>
    <p:sldId id="334" r:id="rId2"/>
    <p:sldId id="367" r:id="rId3"/>
    <p:sldId id="370" r:id="rId4"/>
    <p:sldId id="371" r:id="rId5"/>
    <p:sldId id="307" r:id="rId6"/>
    <p:sldId id="258" r:id="rId7"/>
    <p:sldId id="259" r:id="rId8"/>
    <p:sldId id="262" r:id="rId9"/>
    <p:sldId id="263" r:id="rId10"/>
    <p:sldId id="264" r:id="rId11"/>
    <p:sldId id="265" r:id="rId12"/>
    <p:sldId id="257" r:id="rId13"/>
    <p:sldId id="260" r:id="rId14"/>
    <p:sldId id="267" r:id="rId15"/>
    <p:sldId id="266" r:id="rId16"/>
    <p:sldId id="261" r:id="rId17"/>
    <p:sldId id="308" r:id="rId18"/>
    <p:sldId id="268" r:id="rId19"/>
    <p:sldId id="276" r:id="rId20"/>
    <p:sldId id="275" r:id="rId21"/>
    <p:sldId id="274" r:id="rId22"/>
    <p:sldId id="278" r:id="rId23"/>
    <p:sldId id="277" r:id="rId24"/>
    <p:sldId id="273" r:id="rId25"/>
    <p:sldId id="272" r:id="rId26"/>
    <p:sldId id="271" r:id="rId27"/>
    <p:sldId id="270" r:id="rId28"/>
    <p:sldId id="282" r:id="rId29"/>
    <p:sldId id="285" r:id="rId30"/>
    <p:sldId id="286" r:id="rId31"/>
    <p:sldId id="283" r:id="rId32"/>
    <p:sldId id="279" r:id="rId33"/>
    <p:sldId id="306" r:id="rId34"/>
    <p:sldId id="281" r:id="rId35"/>
    <p:sldId id="280" r:id="rId36"/>
    <p:sldId id="291" r:id="rId37"/>
    <p:sldId id="290" r:id="rId38"/>
    <p:sldId id="289" r:id="rId39"/>
    <p:sldId id="288" r:id="rId40"/>
    <p:sldId id="293" r:id="rId41"/>
    <p:sldId id="294" r:id="rId42"/>
    <p:sldId id="295" r:id="rId43"/>
    <p:sldId id="305" r:id="rId44"/>
    <p:sldId id="304" r:id="rId45"/>
    <p:sldId id="303" r:id="rId46"/>
    <p:sldId id="302" r:id="rId47"/>
    <p:sldId id="296" r:id="rId48"/>
    <p:sldId id="297" r:id="rId49"/>
    <p:sldId id="298" r:id="rId50"/>
    <p:sldId id="299" r:id="rId51"/>
    <p:sldId id="300" r:id="rId52"/>
    <p:sldId id="321" r:id="rId53"/>
    <p:sldId id="337" r:id="rId54"/>
    <p:sldId id="336" r:id="rId55"/>
    <p:sldId id="335" r:id="rId56"/>
    <p:sldId id="322" r:id="rId57"/>
    <p:sldId id="325" r:id="rId58"/>
    <p:sldId id="331" r:id="rId59"/>
    <p:sldId id="330" r:id="rId60"/>
    <p:sldId id="344" r:id="rId61"/>
    <p:sldId id="343" r:id="rId62"/>
    <p:sldId id="342" r:id="rId63"/>
    <p:sldId id="341" r:id="rId64"/>
    <p:sldId id="340" r:id="rId65"/>
    <p:sldId id="339" r:id="rId66"/>
    <p:sldId id="338" r:id="rId67"/>
    <p:sldId id="345" r:id="rId68"/>
    <p:sldId id="346" r:id="rId69"/>
    <p:sldId id="347" r:id="rId70"/>
    <p:sldId id="348" r:id="rId71"/>
    <p:sldId id="349" r:id="rId72"/>
    <p:sldId id="350" r:id="rId73"/>
    <p:sldId id="356" r:id="rId74"/>
    <p:sldId id="354" r:id="rId75"/>
    <p:sldId id="355" r:id="rId76"/>
    <p:sldId id="353" r:id="rId77"/>
    <p:sldId id="352" r:id="rId78"/>
    <p:sldId id="351" r:id="rId79"/>
    <p:sldId id="357" r:id="rId80"/>
    <p:sldId id="358" r:id="rId81"/>
    <p:sldId id="359" r:id="rId82"/>
    <p:sldId id="360" r:id="rId83"/>
    <p:sldId id="362" r:id="rId84"/>
    <p:sldId id="363" r:id="rId85"/>
    <p:sldId id="364" r:id="rId86"/>
    <p:sldId id="365" r:id="rId87"/>
    <p:sldId id="333" r:id="rId88"/>
    <p:sldId id="422" r:id="rId89"/>
    <p:sldId id="328" r:id="rId90"/>
    <p:sldId id="361" r:id="rId91"/>
    <p:sldId id="374" r:id="rId92"/>
    <p:sldId id="377" r:id="rId93"/>
    <p:sldId id="373" r:id="rId94"/>
    <p:sldId id="375" r:id="rId95"/>
    <p:sldId id="376" r:id="rId96"/>
    <p:sldId id="372" r:id="rId97"/>
    <p:sldId id="329" r:id="rId98"/>
    <p:sldId id="383" r:id="rId99"/>
    <p:sldId id="402" r:id="rId100"/>
    <p:sldId id="382" r:id="rId101"/>
    <p:sldId id="381" r:id="rId102"/>
    <p:sldId id="386" r:id="rId103"/>
    <p:sldId id="380" r:id="rId104"/>
    <p:sldId id="385" r:id="rId105"/>
    <p:sldId id="403" r:id="rId106"/>
    <p:sldId id="405" r:id="rId107"/>
    <p:sldId id="384" r:id="rId108"/>
    <p:sldId id="389" r:id="rId109"/>
    <p:sldId id="388" r:id="rId110"/>
    <p:sldId id="387" r:id="rId111"/>
    <p:sldId id="391" r:id="rId112"/>
    <p:sldId id="404" r:id="rId113"/>
    <p:sldId id="406" r:id="rId114"/>
    <p:sldId id="390" r:id="rId115"/>
    <p:sldId id="379" r:id="rId116"/>
    <p:sldId id="396" r:id="rId117"/>
    <p:sldId id="395" r:id="rId118"/>
    <p:sldId id="394" r:id="rId119"/>
    <p:sldId id="393" r:id="rId120"/>
    <p:sldId id="407" r:id="rId121"/>
    <p:sldId id="399" r:id="rId122"/>
    <p:sldId id="398" r:id="rId123"/>
    <p:sldId id="392" r:id="rId124"/>
    <p:sldId id="400" r:id="rId125"/>
    <p:sldId id="401" r:id="rId126"/>
    <p:sldId id="397" r:id="rId127"/>
    <p:sldId id="421" r:id="rId128"/>
    <p:sldId id="417" r:id="rId129"/>
    <p:sldId id="418" r:id="rId130"/>
    <p:sldId id="419" r:id="rId131"/>
    <p:sldId id="378" r:id="rId132"/>
    <p:sldId id="420" r:id="rId133"/>
    <p:sldId id="416" r:id="rId134"/>
    <p:sldId id="415" r:id="rId135"/>
    <p:sldId id="413" r:id="rId136"/>
    <p:sldId id="414" r:id="rId137"/>
    <p:sldId id="412" r:id="rId138"/>
    <p:sldId id="411" r:id="rId139"/>
    <p:sldId id="410" r:id="rId140"/>
    <p:sldId id="409" r:id="rId141"/>
    <p:sldId id="309" r:id="rId142"/>
    <p:sldId id="301" r:id="rId143"/>
    <p:sldId id="269" r:id="rId144"/>
    <p:sldId id="310" r:id="rId145"/>
    <p:sldId id="311" r:id="rId146"/>
    <p:sldId id="312" r:id="rId147"/>
    <p:sldId id="316" r:id="rId148"/>
    <p:sldId id="315" r:id="rId149"/>
    <p:sldId id="320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81" y="8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4E5BC-75E6-41E4-81A0-6A496F37F88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0F2E4-0FF8-432D-B19E-2C1D04C19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2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1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9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1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9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3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0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4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3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2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CEEF-404D-4C42-B617-CDC16DF5AD5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emf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Picture 1"/>
          <p:cNvPicPr>
            <a:picLocks noChangeAspect="1"/>
          </p:cNvPicPr>
          <p:nvPr/>
        </p:nvPicPr>
        <p:blipFill>
          <a:blip r:embed="rId2"/>
          <a:srcRect l="9665" t="10417" b="38690"/>
          <a:stretch>
            <a:fillRect/>
          </a:stretch>
        </p:blipFill>
        <p:spPr>
          <a:xfrm>
            <a:off x="19049" y="0"/>
            <a:ext cx="1217295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2000"/>
            </a:srgbClr>
          </a:solidFill>
          <a:ln w="3175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0" name="Rectangle 2"/>
          <p:cNvGrpSpPr/>
          <p:nvPr/>
        </p:nvGrpSpPr>
        <p:grpSpPr>
          <a:xfrm>
            <a:off x="1947655" y="980728"/>
            <a:ext cx="8296689" cy="3384377"/>
            <a:chOff x="0" y="0"/>
            <a:chExt cx="8296688" cy="3384375"/>
          </a:xfrm>
        </p:grpSpPr>
        <p:sp>
          <p:nvSpPr>
            <p:cNvPr id="408" name="Rectangle"/>
            <p:cNvSpPr/>
            <p:nvPr/>
          </p:nvSpPr>
          <p:spPr>
            <a:xfrm>
              <a:off x="-1" y="0"/>
              <a:ext cx="8296690" cy="33843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81000"/>
                </a:lnSpc>
                <a:defRPr sz="2800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09" name="MODELOS E SIMULADORES PARA APOIO À GESTÃO DA FLORESTA…"/>
            <p:cNvSpPr txBox="1"/>
            <p:nvPr/>
          </p:nvSpPr>
          <p:spPr>
            <a:xfrm>
              <a:off x="45719" y="0"/>
              <a:ext cx="8205249" cy="3384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algn="ctr" defTabSz="841247">
                <a:lnSpc>
                  <a:spcPct val="81000"/>
                </a:lnSpc>
                <a:defRPr sz="4048">
                  <a:solidFill>
                    <a:srgbClr val="5D8432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  <a:p>
              <a:pPr algn="ctr" defTabSz="841247">
                <a:lnSpc>
                  <a:spcPct val="81000"/>
                </a:lnSpc>
                <a:defRPr sz="4048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MODELOS E SIMULADORES PARA APOIO À GESTÃO DA FLORESTA</a:t>
              </a:r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 err="1"/>
                <a:t>em</a:t>
              </a:r>
              <a:r>
                <a:rPr dirty="0"/>
                <a:t> Portugal</a:t>
              </a: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Simflor.online\StandsSIM.md</a:t>
              </a: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/>
                <a:t>Pinheiro-bravo </a:t>
              </a:r>
              <a:r>
                <a:rPr lang="pt-PT" dirty="0" smtClean="0"/>
                <a:t>Regular (PINASTER) e Irregular PBIRROL</a:t>
              </a:r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 </a:t>
              </a:r>
              <a:r>
                <a:rPr lang="pt-PT" dirty="0"/>
                <a:t>(2025)</a:t>
              </a:r>
              <a:endParaRPr dirty="0"/>
            </a:p>
          </p:txBody>
        </p:sp>
      </p:grpSp>
      <p:grpSp>
        <p:nvGrpSpPr>
          <p:cNvPr id="413" name="Subtitle 1"/>
          <p:cNvGrpSpPr/>
          <p:nvPr/>
        </p:nvGrpSpPr>
        <p:grpSpPr>
          <a:xfrm>
            <a:off x="1947655" y="4810445"/>
            <a:ext cx="8296689" cy="1775049"/>
            <a:chOff x="0" y="0"/>
            <a:chExt cx="8296688" cy="1775048"/>
          </a:xfrm>
        </p:grpSpPr>
        <p:sp>
          <p:nvSpPr>
            <p:cNvPr id="411" name="Rectangle"/>
            <p:cNvSpPr/>
            <p:nvPr/>
          </p:nvSpPr>
          <p:spPr>
            <a:xfrm>
              <a:off x="-1" y="-1"/>
              <a:ext cx="8296690" cy="17750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endParaRPr/>
            </a:p>
          </p:txBody>
        </p:sp>
        <p:sp>
          <p:nvSpPr>
            <p:cNvPr id="412" name="Susana Barreiro, Nuno Leitão, Margarida Tomé…"/>
            <p:cNvSpPr txBox="1"/>
            <p:nvPr/>
          </p:nvSpPr>
          <p:spPr>
            <a:xfrm>
              <a:off x="45719" y="-1"/>
              <a:ext cx="8205249" cy="1775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228600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900" b="1">
                  <a:solidFill>
                    <a:srgbClr val="663300"/>
                  </a:solidFill>
                </a:defRPr>
              </a:pP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800" b="1">
                  <a:solidFill>
                    <a:srgbClr val="5D8432"/>
                  </a:solidFill>
                </a:defRPr>
              </a:pPr>
              <a:r>
                <a:rPr dirty="0"/>
                <a:t>Susana Barreiro, Nuno Leitão, Margarida Tomé </a:t>
              </a: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/>
                <a:t>Instituto Superior de </a:t>
              </a:r>
              <a:r>
                <a:rPr dirty="0" err="1"/>
                <a:t>Agronomia</a:t>
              </a: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 err="1"/>
                <a:t>Universidade</a:t>
              </a:r>
              <a:r>
                <a:rPr dirty="0"/>
                <a:t> de </a:t>
              </a:r>
              <a:r>
                <a:rPr dirty="0" err="1"/>
                <a:t>Lisboa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66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4792" y="5733288"/>
            <a:ext cx="4142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</a:t>
            </a:r>
            <a:r>
              <a:rPr lang="en-US" dirty="0" err="1" smtClean="0"/>
              <a:t>desbaste</a:t>
            </a:r>
            <a:r>
              <a:rPr lang="en-US" dirty="0" smtClean="0"/>
              <a:t> - &gt;8 </a:t>
            </a:r>
            <a:r>
              <a:rPr lang="en-US" dirty="0" err="1" smtClean="0"/>
              <a:t>anos</a:t>
            </a:r>
            <a:endParaRPr lang="en-US" dirty="0" smtClean="0"/>
          </a:p>
          <a:p>
            <a:r>
              <a:rPr lang="en-US" dirty="0" smtClean="0"/>
              <a:t>2º </a:t>
            </a:r>
            <a:r>
              <a:rPr lang="en-US" dirty="0" err="1" smtClean="0"/>
              <a:t>desbaste</a:t>
            </a:r>
            <a:r>
              <a:rPr lang="en-US" dirty="0" smtClean="0"/>
              <a:t> - &lt;8 </a:t>
            </a:r>
            <a:r>
              <a:rPr lang="en-US" dirty="0" err="1" smtClean="0"/>
              <a:t>anos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8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1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0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74" y="1836282"/>
            <a:ext cx="4298052" cy="3185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554" y="1217385"/>
            <a:ext cx="4328535" cy="5166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9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Baixa</a:t>
            </a:r>
            <a:r>
              <a:rPr lang="en-US" dirty="0" smtClean="0"/>
              <a:t> </a:t>
            </a:r>
            <a:r>
              <a:rPr lang="en-US" dirty="0" err="1" smtClean="0"/>
              <a:t>densidade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6004" y="2168516"/>
            <a:ext cx="6290216" cy="4161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70" y="1234250"/>
            <a:ext cx="4374259" cy="438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8" y="5747659"/>
            <a:ext cx="955273" cy="63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88062" y="3938954"/>
            <a:ext cx="1929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Deu</a:t>
            </a:r>
            <a:r>
              <a:rPr lang="en-US" dirty="0" smtClean="0"/>
              <a:t> </a:t>
            </a:r>
            <a:r>
              <a:rPr lang="en-US" dirty="0" err="1" smtClean="0"/>
              <a:t>erro</a:t>
            </a:r>
            <a:endParaRPr lang="en-US" dirty="0" smtClean="0"/>
          </a:p>
          <a:p>
            <a:r>
              <a:rPr lang="en-US" dirty="0" err="1" smtClean="0"/>
              <a:t>Verifique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 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restrições</a:t>
            </a:r>
            <a:r>
              <a:rPr lang="en-US" dirty="0" smtClean="0"/>
              <a:t> </a:t>
            </a:r>
            <a:r>
              <a:rPr lang="en-US" dirty="0" err="1" smtClean="0"/>
              <a:t>tecnicas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88062" y="3938954"/>
            <a:ext cx="1929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Deu</a:t>
            </a:r>
            <a:r>
              <a:rPr lang="en-US" dirty="0" smtClean="0"/>
              <a:t> </a:t>
            </a:r>
            <a:r>
              <a:rPr lang="en-US" dirty="0" err="1" smtClean="0"/>
              <a:t>erro</a:t>
            </a:r>
            <a:endParaRPr lang="en-US" dirty="0" smtClean="0"/>
          </a:p>
          <a:p>
            <a:r>
              <a:rPr lang="en-US" dirty="0" err="1" smtClean="0"/>
              <a:t>Verifique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 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restrições</a:t>
            </a:r>
            <a:r>
              <a:rPr lang="en-US" dirty="0" smtClean="0"/>
              <a:t> </a:t>
            </a:r>
            <a:r>
              <a:rPr lang="en-US" dirty="0" err="1" smtClean="0"/>
              <a:t>tecnicas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753" y="102601"/>
            <a:ext cx="6003036" cy="6652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166" y="1392094"/>
            <a:ext cx="5679353" cy="2854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166" y="4694916"/>
            <a:ext cx="5679353" cy="1681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42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2.7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836" y="214740"/>
            <a:ext cx="6307836" cy="3092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38874" y="654787"/>
            <a:ext cx="5828384" cy="2555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4" y="3627209"/>
            <a:ext cx="5828383" cy="2778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88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Picture 1"/>
          <p:cNvPicPr>
            <a:picLocks noChangeAspect="1"/>
          </p:cNvPicPr>
          <p:nvPr/>
        </p:nvPicPr>
        <p:blipFill>
          <a:blip r:embed="rId2"/>
          <a:srcRect l="9665" t="10417" b="38690"/>
          <a:stretch>
            <a:fillRect/>
          </a:stretch>
        </p:blipFill>
        <p:spPr>
          <a:xfrm>
            <a:off x="19049" y="0"/>
            <a:ext cx="1217295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2000"/>
            </a:srgbClr>
          </a:solidFill>
          <a:ln w="3175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0" name="Rectangle 2"/>
          <p:cNvGrpSpPr/>
          <p:nvPr/>
        </p:nvGrpSpPr>
        <p:grpSpPr>
          <a:xfrm>
            <a:off x="210295" y="230920"/>
            <a:ext cx="4453145" cy="6444200"/>
            <a:chOff x="-1737361" y="-630936"/>
            <a:chExt cx="8321559" cy="3384376"/>
          </a:xfrm>
        </p:grpSpPr>
        <p:sp>
          <p:nvSpPr>
            <p:cNvPr id="408" name="Rectangle"/>
            <p:cNvSpPr/>
            <p:nvPr/>
          </p:nvSpPr>
          <p:spPr>
            <a:xfrm>
              <a:off x="-1737361" y="-630936"/>
              <a:ext cx="8296690" cy="33843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81000"/>
                </a:lnSpc>
                <a:defRPr sz="2800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09" name="MODELOS E SIMULADORES PARA APOIO À GESTÃO DA FLORESTA…"/>
            <p:cNvSpPr txBox="1"/>
            <p:nvPr/>
          </p:nvSpPr>
          <p:spPr>
            <a:xfrm>
              <a:off x="-1626871" y="-630936"/>
              <a:ext cx="8211069" cy="2808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92500" lnSpcReduction="10000"/>
            </a:bodyPr>
            <a:lstStyle/>
            <a:p>
              <a:pPr algn="ctr" defTabSz="841247">
                <a:lnSpc>
                  <a:spcPct val="81000"/>
                </a:lnSpc>
                <a:defRPr sz="4048">
                  <a:solidFill>
                    <a:srgbClr val="5D8432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  <a:p>
              <a:pPr defTabSz="841247">
                <a:lnSpc>
                  <a:spcPct val="81000"/>
                </a:lnSpc>
                <a:defRPr sz="4048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en-US" dirty="0" err="1" smtClean="0"/>
                <a:t>Exercicios</a:t>
              </a:r>
              <a:r>
                <a:rPr lang="en-US" dirty="0" smtClean="0"/>
                <a:t> </a:t>
              </a:r>
              <a:r>
                <a:rPr lang="en-US" dirty="0" err="1" smtClean="0"/>
                <a:t>resolvidos</a:t>
              </a:r>
              <a:endParaRPr sz="4048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700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Simflor.online\StandsSIM.md</a:t>
              </a:r>
              <a:endParaRPr sz="4048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/>
                <a:t>Pinheiro-bravo </a:t>
              </a:r>
              <a:r>
                <a:rPr lang="pt-PT" dirty="0" smtClean="0"/>
                <a:t>Regular (PINASTER) e Irregular PBIRROL 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(</a:t>
              </a:r>
              <a:r>
                <a:rPr lang="pt-PT" dirty="0"/>
                <a:t>2025</a:t>
              </a:r>
              <a:r>
                <a:rPr lang="pt-PT" dirty="0" smtClean="0"/>
                <a:t>)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2.1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2.2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2.4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2.5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2.6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2.7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2.8</a:t>
              </a:r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42382" y="291484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Novas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plantações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382" y="3648149"/>
            <a:ext cx="341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Pov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existentes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regulares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2382" y="4248401"/>
            <a:ext cx="341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Pov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existentes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irregulares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382" y="4874759"/>
            <a:ext cx="341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Conversões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7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Novo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pinheiro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bravo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0622" y="1386188"/>
            <a:ext cx="11785599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TIPOS DE DESBASTE no standsSIM.md v2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:</a:t>
            </a:r>
          </a:p>
          <a:p>
            <a:endParaRPr lang="pt-PT" sz="800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r>
              <a:rPr lang="pt-PT" b="1" dirty="0" smtClean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“</a:t>
            </a:r>
            <a:r>
              <a:rPr lang="pt-PT" b="1" dirty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desbaste pelo baixo”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- aplica-se </a:t>
            </a:r>
            <a:r>
              <a:rPr lang="pt-PT" dirty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aos povoamentos regulares e remove as árvores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dominadas favorecendo as dominantes</a:t>
            </a: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1333" y="3816102"/>
            <a:ext cx="4821606" cy="21544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O </a:t>
            </a:r>
            <a:r>
              <a:rPr lang="en-US" u="sng" dirty="0" err="1" smtClean="0"/>
              <a:t>algoritmo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u="sng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</a:t>
            </a:r>
            <a:r>
              <a:rPr lang="en-US" dirty="0" err="1" smtClean="0"/>
              <a:t>rdena</a:t>
            </a:r>
            <a:r>
              <a:rPr lang="en-US" dirty="0" smtClean="0"/>
              <a:t> as </a:t>
            </a:r>
            <a:r>
              <a:rPr lang="en-US" dirty="0" err="1" smtClean="0"/>
              <a:t>árvores</a:t>
            </a:r>
            <a:r>
              <a:rPr lang="en-US" dirty="0" smtClean="0"/>
              <a:t> da </a:t>
            </a:r>
            <a:r>
              <a:rPr lang="en-US" dirty="0" err="1" smtClean="0"/>
              <a:t>parcela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Distribui</a:t>
            </a:r>
            <a:r>
              <a:rPr lang="en-US" dirty="0" smtClean="0"/>
              <a:t>-as </a:t>
            </a:r>
            <a:r>
              <a:rPr lang="en-US" dirty="0" err="1" smtClean="0"/>
              <a:t>por</a:t>
            </a:r>
            <a:r>
              <a:rPr lang="en-US" dirty="0" smtClean="0"/>
              <a:t> 3 classes de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Começa</a:t>
            </a:r>
            <a:r>
              <a:rPr lang="en-US" dirty="0" smtClean="0"/>
              <a:t> a </a:t>
            </a:r>
            <a:r>
              <a:rPr lang="en-US" dirty="0" err="1" smtClean="0"/>
              <a:t>desbastar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baixa</a:t>
            </a:r>
            <a:r>
              <a:rPr lang="en-US" dirty="0" smtClean="0"/>
              <a:t> (se for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baixo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sair</a:t>
            </a:r>
            <a:r>
              <a:rPr lang="en-US" dirty="0" smtClean="0"/>
              <a:t> </a:t>
            </a:r>
            <a:r>
              <a:rPr lang="en-US" dirty="0" err="1" smtClean="0"/>
              <a:t>árvores</a:t>
            </a:r>
            <a:r>
              <a:rPr lang="en-US" dirty="0" smtClean="0"/>
              <a:t> das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duas</a:t>
            </a:r>
            <a:r>
              <a:rPr lang="en-US" dirty="0" smtClean="0"/>
              <a:t> classes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81333" y="2374360"/>
            <a:ext cx="482160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Os</a:t>
            </a:r>
            <a:r>
              <a:rPr lang="en-US" u="sng" dirty="0" smtClean="0"/>
              <a:t> </a:t>
            </a:r>
            <a:r>
              <a:rPr lang="en-US" u="sng" dirty="0" err="1" smtClean="0"/>
              <a:t>critérios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Fator</a:t>
            </a:r>
            <a:r>
              <a:rPr lang="en-US" b="1" dirty="0" smtClean="0"/>
              <a:t> de Wilson ( </a:t>
            </a:r>
            <a:r>
              <a:rPr lang="en-US" b="1" dirty="0" err="1" smtClean="0"/>
              <a:t>árv</a:t>
            </a:r>
            <a:r>
              <a:rPr lang="en-US" b="1" dirty="0" smtClean="0"/>
              <a:t>. </a:t>
            </a:r>
            <a:r>
              <a:rPr lang="en-US" b="1" dirty="0"/>
              <a:t>ha</a:t>
            </a:r>
            <a:r>
              <a:rPr lang="en-US" b="1" baseline="30000" dirty="0"/>
              <a:t>-1</a:t>
            </a:r>
            <a:r>
              <a:rPr lang="en-US" b="1" dirty="0" smtClean="0"/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residual (m</a:t>
            </a:r>
            <a:r>
              <a:rPr lang="en-US" baseline="30000" dirty="0" smtClean="0"/>
              <a:t>2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, o que </a:t>
            </a:r>
            <a:r>
              <a:rPr lang="en-US" dirty="0" err="1" smtClean="0"/>
              <a:t>fica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pé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</a:t>
            </a:r>
            <a:r>
              <a:rPr lang="en-US" dirty="0" err="1" smtClean="0"/>
              <a:t>removida</a:t>
            </a:r>
            <a:r>
              <a:rPr lang="en-US" dirty="0" smtClean="0"/>
              <a:t> (%)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30954" y="3868586"/>
            <a:ext cx="7716347" cy="2815351"/>
            <a:chOff x="230954" y="3868586"/>
            <a:chExt cx="7716347" cy="2815351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54" y="6044558"/>
              <a:ext cx="7716347" cy="639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60653" y="3868586"/>
              <a:ext cx="3382016" cy="215443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A </a:t>
              </a:r>
              <a:r>
                <a:rPr lang="en-US" u="sng" dirty="0" err="1" smtClean="0"/>
                <a:t>intensidade</a:t>
              </a:r>
              <a:r>
                <a:rPr lang="en-US" u="sng" dirty="0" smtClean="0"/>
                <a:t> de </a:t>
              </a:r>
              <a:r>
                <a:rPr lang="en-US" u="sng" dirty="0" err="1" smtClean="0"/>
                <a:t>desbaste</a:t>
              </a:r>
              <a:r>
                <a:rPr lang="en-US" u="sng" dirty="0" smtClean="0"/>
                <a:t>:</a:t>
              </a:r>
            </a:p>
            <a:p>
              <a:endParaRPr lang="en-US" sz="800" dirty="0" smtClean="0"/>
            </a:p>
            <a:p>
              <a:r>
                <a:rPr lang="en-US" sz="1200" dirty="0" smtClean="0"/>
                <a:t>Para um </a:t>
              </a:r>
              <a:r>
                <a:rPr lang="en-US" sz="1200" dirty="0" err="1" smtClean="0"/>
                <a:t>povoamento</a:t>
              </a:r>
              <a:r>
                <a:rPr lang="en-US" sz="1200" dirty="0" smtClean="0"/>
                <a:t> com </a:t>
              </a:r>
              <a:r>
                <a:rPr lang="en-US" sz="1200" b="1" dirty="0" err="1" smtClean="0"/>
                <a:t>hdom</a:t>
              </a:r>
              <a:r>
                <a:rPr lang="en-US" sz="1200" b="1" dirty="0" smtClean="0"/>
                <a:t>=17.5 m</a:t>
              </a:r>
            </a:p>
            <a:p>
              <a:endParaRPr lang="en-US" sz="1200" dirty="0"/>
            </a:p>
            <a:p>
              <a:endParaRPr lang="en-US" sz="1200" dirty="0" smtClean="0"/>
            </a:p>
            <a:p>
              <a:endParaRPr lang="en-US" sz="1200" dirty="0"/>
            </a:p>
            <a:p>
              <a:endParaRPr lang="en-US" sz="1200" dirty="0" smtClean="0"/>
            </a:p>
            <a:p>
              <a:endParaRPr lang="en-US" sz="1200" dirty="0"/>
            </a:p>
            <a:p>
              <a:endParaRPr lang="en-US" sz="1200" dirty="0" smtClean="0"/>
            </a:p>
            <a:p>
              <a:endParaRPr lang="en-US" sz="1200" dirty="0" smtClean="0"/>
            </a:p>
            <a:p>
              <a:endParaRPr lang="en-US" sz="1200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299015" y="4575421"/>
                  <a:ext cx="1764842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altLang="en-US" b="1" i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𝐅𝐰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hdom</m:t>
                            </m:r>
                            <m:rad>
                              <m:radPr>
                                <m:degHide m:val="on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 smtClean="0">
                                    <a:solidFill>
                                      <a:srgbClr val="DA6208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15" y="4575421"/>
                  <a:ext cx="1764842" cy="66460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696784" y="5312497"/>
                  <a:ext cx="1951688" cy="5558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DA62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DA6208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rgbClr val="DA6208"/>
                                </a:solidFill>
                                <a:latin typeface="Cambria Math" panose="02040503050406030204" pitchFamily="18" charset="0"/>
                              </a:rPr>
                              <m:t>FW</m:t>
                            </m:r>
                          </m:sub>
                        </m:sSub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hdom</m:t>
                                </m:r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𝐅𝐖</m:t>
                                </m:r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784" y="5312497"/>
                  <a:ext cx="1951688" cy="5558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Elbow Connector 19"/>
            <p:cNvCxnSpPr>
              <a:stCxn id="17" idx="2"/>
              <a:endCxn id="18" idx="1"/>
            </p:cNvCxnSpPr>
            <p:nvPr/>
          </p:nvCxnSpPr>
          <p:spPr>
            <a:xfrm rot="16200000" flipH="1">
              <a:off x="1263911" y="5157552"/>
              <a:ext cx="350399" cy="515348"/>
            </a:xfrm>
            <a:prstGeom prst="bentConnector2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80622" y="2298212"/>
            <a:ext cx="6860840" cy="3333074"/>
            <a:chOff x="180622" y="2298212"/>
            <a:chExt cx="6860840" cy="33330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r="54112" b="65333"/>
            <a:stretch/>
          </p:blipFill>
          <p:spPr>
            <a:xfrm>
              <a:off x="217939" y="2322911"/>
              <a:ext cx="2961894" cy="101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51382" t="53572" r="975" b="14858"/>
            <a:stretch/>
          </p:blipFill>
          <p:spPr>
            <a:xfrm>
              <a:off x="3966283" y="4702617"/>
              <a:ext cx="3075179" cy="9286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50865" r="951" b="65333"/>
            <a:stretch/>
          </p:blipFill>
          <p:spPr>
            <a:xfrm>
              <a:off x="3924356" y="3529962"/>
              <a:ext cx="3110131" cy="101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53571" r="54928" b="13737"/>
            <a:stretch/>
          </p:blipFill>
          <p:spPr>
            <a:xfrm>
              <a:off x="3935413" y="2298212"/>
              <a:ext cx="3099074" cy="1024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80622" y="3364233"/>
              <a:ext cx="22170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solidFill>
                    <a:schemeClr val="bg2">
                      <a:lumMod val="50000"/>
                    </a:schemeClr>
                  </a:solidFill>
                </a:rPr>
                <a:t>Não</a:t>
              </a:r>
              <a:r>
                <a:rPr lang="en-US" sz="1200" i="1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200" i="1" dirty="0" err="1" smtClean="0">
                  <a:solidFill>
                    <a:schemeClr val="bg2">
                      <a:lumMod val="50000"/>
                    </a:schemeClr>
                  </a:solidFill>
                </a:rPr>
                <a:t>desbastado</a:t>
              </a:r>
              <a:endParaRPr lang="en-US" sz="12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5" idx="3"/>
              <a:endCxn id="8" idx="1"/>
            </p:cNvCxnSpPr>
            <p:nvPr/>
          </p:nvCxnSpPr>
          <p:spPr>
            <a:xfrm flipV="1">
              <a:off x="3179833" y="2810414"/>
              <a:ext cx="755580" cy="22381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3"/>
              <a:endCxn id="7" idx="1"/>
            </p:cNvCxnSpPr>
            <p:nvPr/>
          </p:nvCxnSpPr>
          <p:spPr>
            <a:xfrm>
              <a:off x="3179833" y="2832795"/>
              <a:ext cx="744523" cy="1207051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5" idx="3"/>
              <a:endCxn id="6" idx="1"/>
            </p:cNvCxnSpPr>
            <p:nvPr/>
          </p:nvCxnSpPr>
          <p:spPr>
            <a:xfrm>
              <a:off x="3179833" y="2832795"/>
              <a:ext cx="786450" cy="2334157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2.2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836" y="222504"/>
            <a:ext cx="6307836" cy="3901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322" y="2526792"/>
            <a:ext cx="6307836" cy="4331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3" y="1040671"/>
            <a:ext cx="4458086" cy="5105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67" t="-44" r="25133" b="14533"/>
          <a:stretch/>
        </p:blipFill>
        <p:spPr>
          <a:xfrm>
            <a:off x="4566858" y="1763919"/>
            <a:ext cx="7279899" cy="4738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85" y="2222042"/>
            <a:ext cx="4359018" cy="4458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Novo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pinheiro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bravo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0622" y="1386188"/>
            <a:ext cx="11785599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TIPOS DE DESBASTE no standsSIM.md v2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:</a:t>
            </a:r>
          </a:p>
          <a:p>
            <a:endParaRPr lang="pt-PT" sz="800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r>
              <a:rPr lang="pt-PT" b="1" dirty="0" smtClean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“</a:t>
            </a:r>
            <a:r>
              <a:rPr lang="pt-PT" b="1" dirty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desbaste pelo </a:t>
            </a:r>
            <a:r>
              <a:rPr lang="pt-PT" b="1" dirty="0" smtClean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alto”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- remove </a:t>
            </a:r>
            <a:r>
              <a:rPr lang="pt-PT" dirty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as árvores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dominantes libertando recursos para as dominadas e permitindo maior receita</a:t>
            </a: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1333" y="3816102"/>
            <a:ext cx="4821606" cy="24314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O </a:t>
            </a:r>
            <a:r>
              <a:rPr lang="en-US" u="sng" dirty="0" err="1" smtClean="0"/>
              <a:t>algoritmo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u="sng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probabilidade</a:t>
            </a:r>
            <a:r>
              <a:rPr lang="en-US" dirty="0" smtClean="0"/>
              <a:t> de </a:t>
            </a:r>
            <a:r>
              <a:rPr lang="en-US" dirty="0" err="1" smtClean="0"/>
              <a:t>sair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desbaste</a:t>
            </a:r>
            <a:r>
              <a:rPr lang="en-US" dirty="0" smtClean="0"/>
              <a:t> é </a:t>
            </a:r>
            <a:r>
              <a:rPr lang="en-US" dirty="0" err="1" smtClean="0"/>
              <a:t>função</a:t>
            </a:r>
            <a:r>
              <a:rPr lang="en-US" dirty="0" smtClean="0"/>
              <a:t> do </a:t>
            </a:r>
            <a:r>
              <a:rPr lang="en-US" dirty="0" err="1" smtClean="0"/>
              <a:t>diâmetro</a:t>
            </a:r>
            <a:r>
              <a:rPr lang="en-US" dirty="0" smtClean="0"/>
              <a:t> da </a:t>
            </a:r>
            <a:r>
              <a:rPr lang="en-US" dirty="0" err="1" smtClean="0"/>
              <a:t>árvore</a:t>
            </a:r>
            <a:r>
              <a:rPr lang="en-US" dirty="0" smtClean="0"/>
              <a:t>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d &gt; 40 cm  tem </a:t>
            </a:r>
            <a:r>
              <a:rPr lang="en-US" dirty="0" err="1" smtClean="0"/>
              <a:t>Prob_desb</a:t>
            </a:r>
            <a:r>
              <a:rPr lang="en-US" dirty="0" smtClean="0"/>
              <a:t> =        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&gt; </a:t>
            </a:r>
            <a:r>
              <a:rPr lang="en-US" dirty="0" smtClean="0"/>
              <a:t>30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    0.9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&gt; </a:t>
            </a:r>
            <a:r>
              <a:rPr lang="en-US" dirty="0" smtClean="0"/>
              <a:t>20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  0.25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&gt; </a:t>
            </a:r>
            <a:r>
              <a:rPr lang="en-US" dirty="0" smtClean="0"/>
              <a:t>10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    0.1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</a:t>
            </a:r>
            <a:r>
              <a:rPr lang="en-US" dirty="0" smtClean="0"/>
              <a:t>&lt;= 10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0.05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1333" y="2374360"/>
            <a:ext cx="482160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Os</a:t>
            </a:r>
            <a:r>
              <a:rPr lang="en-US" u="sng" dirty="0" smtClean="0"/>
              <a:t> </a:t>
            </a:r>
            <a:r>
              <a:rPr lang="en-US" u="sng" dirty="0" err="1" smtClean="0"/>
              <a:t>critérios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Fator</a:t>
            </a:r>
            <a:r>
              <a:rPr lang="en-US" b="1" dirty="0" smtClean="0"/>
              <a:t> de Wilson ( </a:t>
            </a:r>
            <a:r>
              <a:rPr lang="en-US" b="1" dirty="0" err="1" smtClean="0"/>
              <a:t>árv</a:t>
            </a:r>
            <a:r>
              <a:rPr lang="en-US" b="1" dirty="0" smtClean="0"/>
              <a:t>. </a:t>
            </a:r>
            <a:r>
              <a:rPr lang="en-US" b="1" dirty="0"/>
              <a:t>ha</a:t>
            </a:r>
            <a:r>
              <a:rPr lang="en-US" b="1" baseline="30000" dirty="0"/>
              <a:t>-1</a:t>
            </a:r>
            <a:r>
              <a:rPr lang="en-US" b="1" dirty="0" smtClean="0"/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residual (m</a:t>
            </a:r>
            <a:r>
              <a:rPr lang="en-US" baseline="30000" dirty="0" smtClean="0"/>
              <a:t>2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, o que </a:t>
            </a:r>
            <a:r>
              <a:rPr lang="en-US" dirty="0" err="1" smtClean="0"/>
              <a:t>fica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pé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</a:t>
            </a:r>
            <a:r>
              <a:rPr lang="en-US" dirty="0" err="1" smtClean="0"/>
              <a:t>removida</a:t>
            </a:r>
            <a:r>
              <a:rPr lang="en-US" dirty="0" smtClean="0"/>
              <a:t> (%)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64" t="14362" r="53099" b="57532"/>
          <a:stretch/>
        </p:blipFill>
        <p:spPr>
          <a:xfrm>
            <a:off x="203200" y="2413457"/>
            <a:ext cx="3092927" cy="96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1069" t="60020" r="3047" b="12552"/>
          <a:stretch/>
        </p:blipFill>
        <p:spPr>
          <a:xfrm>
            <a:off x="3928534" y="4662320"/>
            <a:ext cx="3151095" cy="94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1472" t="14362" r="3660" b="57532"/>
          <a:stretch/>
        </p:blipFill>
        <p:spPr>
          <a:xfrm>
            <a:off x="3928534" y="3576226"/>
            <a:ext cx="3081321" cy="96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375" t="60020" r="53926" b="12552"/>
          <a:stretch/>
        </p:blipFill>
        <p:spPr>
          <a:xfrm>
            <a:off x="3939824" y="2436034"/>
            <a:ext cx="3069715" cy="94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>
            <a:off x="3296127" y="2896004"/>
            <a:ext cx="643697" cy="1093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3"/>
            <a:endCxn id="20" idx="1"/>
          </p:cNvCxnSpPr>
          <p:nvPr/>
        </p:nvCxnSpPr>
        <p:spPr>
          <a:xfrm>
            <a:off x="3296127" y="2896004"/>
            <a:ext cx="632407" cy="116276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>
            <a:off x="3296127" y="2896004"/>
            <a:ext cx="632407" cy="223722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5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4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9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459" y="154315"/>
            <a:ext cx="6307836" cy="4893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22" y="3884243"/>
            <a:ext cx="6307836" cy="279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38874" y="654787"/>
            <a:ext cx="5828384" cy="2555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2.4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429" y="340720"/>
            <a:ext cx="6307836" cy="3927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69" y="4025463"/>
            <a:ext cx="4184431" cy="28325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76" y="3429000"/>
            <a:ext cx="5082980" cy="33530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186052" y="3776353"/>
            <a:ext cx="3259777" cy="17516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868883" y="5611091"/>
            <a:ext cx="3075709" cy="165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0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0" y="1465726"/>
            <a:ext cx="6537670" cy="4225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84" y="1215198"/>
            <a:ext cx="4290432" cy="44276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048" y="2697480"/>
            <a:ext cx="201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Há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mortalidade</a:t>
            </a:r>
            <a:r>
              <a:rPr lang="en-US" b="1" dirty="0" smtClean="0">
                <a:solidFill>
                  <a:srgbClr val="C00000"/>
                </a:solidFill>
              </a:rPr>
              <a:t> mas </a:t>
            </a:r>
            <a:r>
              <a:rPr lang="en-US" b="1" dirty="0" err="1" smtClean="0">
                <a:solidFill>
                  <a:srgbClr val="C00000"/>
                </a:solidFill>
              </a:rPr>
              <a:t>não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há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desbaste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4624" y="2967335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Avanço</a:t>
            </a:r>
            <a:r>
              <a:rPr lang="en-US" b="1" dirty="0" smtClean="0">
                <a:solidFill>
                  <a:srgbClr val="C00000"/>
                </a:solidFill>
              </a:rPr>
              <a:t> um </a:t>
            </a:r>
            <a:r>
              <a:rPr lang="en-US" b="1" dirty="0" err="1" smtClean="0">
                <a:solidFill>
                  <a:srgbClr val="C00000"/>
                </a:solidFill>
              </a:rPr>
              <a:t>ano</a:t>
            </a:r>
            <a:r>
              <a:rPr lang="en-US" b="1" dirty="0" smtClean="0">
                <a:solidFill>
                  <a:srgbClr val="C00000"/>
                </a:solidFill>
              </a:rPr>
              <a:t> no </a:t>
            </a:r>
            <a:r>
              <a:rPr lang="en-US" b="1" dirty="0" err="1" smtClean="0">
                <a:solidFill>
                  <a:srgbClr val="C00000"/>
                </a:solidFill>
              </a:rPr>
              <a:t>desbaste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304" y="3003848"/>
            <a:ext cx="2249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Há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desbaste</a:t>
            </a:r>
            <a:r>
              <a:rPr lang="en-US" b="1" dirty="0" smtClean="0">
                <a:solidFill>
                  <a:srgbClr val="C00000"/>
                </a:solidFill>
              </a:rPr>
              <a:t>, mas </a:t>
            </a:r>
            <a:r>
              <a:rPr lang="en-US" b="1" dirty="0" err="1" smtClean="0">
                <a:solidFill>
                  <a:srgbClr val="C00000"/>
                </a:solidFill>
              </a:rPr>
              <a:t>fica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longe</a:t>
            </a:r>
            <a:r>
              <a:rPr lang="en-US" b="1" dirty="0" smtClean="0">
                <a:solidFill>
                  <a:srgbClr val="C00000"/>
                </a:solidFill>
              </a:rPr>
              <a:t> do </a:t>
            </a:r>
            <a:r>
              <a:rPr lang="en-US" b="1" dirty="0" err="1" smtClean="0">
                <a:solidFill>
                  <a:srgbClr val="C00000"/>
                </a:solidFill>
              </a:rPr>
              <a:t>objetivo</a:t>
            </a:r>
            <a:r>
              <a:rPr lang="en-US" b="1" dirty="0" smtClean="0">
                <a:solidFill>
                  <a:srgbClr val="C00000"/>
                </a:solidFill>
              </a:rPr>
              <a:t> de 250 </a:t>
            </a:r>
            <a:r>
              <a:rPr lang="en-US" b="1" dirty="0" err="1">
                <a:solidFill>
                  <a:srgbClr val="C00000"/>
                </a:solidFill>
              </a:rPr>
              <a:t>á</a:t>
            </a:r>
            <a:r>
              <a:rPr lang="en-US" b="1" dirty="0" err="1" smtClean="0">
                <a:solidFill>
                  <a:srgbClr val="C00000"/>
                </a:solidFill>
              </a:rPr>
              <a:t>rv</a:t>
            </a:r>
            <a:r>
              <a:rPr lang="en-US" b="1" dirty="0" smtClean="0">
                <a:solidFill>
                  <a:srgbClr val="C00000"/>
                </a:solidFill>
              </a:rPr>
              <a:t> ha</a:t>
            </a:r>
            <a:r>
              <a:rPr lang="en-US" b="1" baseline="30000" dirty="0" smtClean="0">
                <a:solidFill>
                  <a:srgbClr val="C00000"/>
                </a:solidFill>
              </a:rPr>
              <a:t>-1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304" y="3003848"/>
            <a:ext cx="2249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Há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desbaste</a:t>
            </a:r>
            <a:r>
              <a:rPr lang="en-US" b="1" dirty="0" smtClean="0">
                <a:solidFill>
                  <a:srgbClr val="C00000"/>
                </a:solidFill>
              </a:rPr>
              <a:t>, e </a:t>
            </a:r>
            <a:r>
              <a:rPr lang="en-US" b="1" dirty="0" err="1" smtClean="0">
                <a:solidFill>
                  <a:srgbClr val="C00000"/>
                </a:solidFill>
              </a:rPr>
              <a:t>já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fica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mais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proximo</a:t>
            </a:r>
            <a:r>
              <a:rPr lang="en-US" b="1" dirty="0" smtClean="0">
                <a:solidFill>
                  <a:srgbClr val="C00000"/>
                </a:solidFill>
              </a:rPr>
              <a:t> do </a:t>
            </a:r>
            <a:r>
              <a:rPr lang="en-US" b="1" dirty="0" err="1" smtClean="0">
                <a:solidFill>
                  <a:srgbClr val="C00000"/>
                </a:solidFill>
              </a:rPr>
              <a:t>objetivo</a:t>
            </a:r>
            <a:r>
              <a:rPr lang="en-US" b="1" dirty="0" smtClean="0">
                <a:solidFill>
                  <a:srgbClr val="C00000"/>
                </a:solidFill>
              </a:rPr>
              <a:t> de 250 </a:t>
            </a:r>
            <a:r>
              <a:rPr lang="en-US" b="1" dirty="0" err="1">
                <a:solidFill>
                  <a:srgbClr val="C00000"/>
                </a:solidFill>
              </a:rPr>
              <a:t>á</a:t>
            </a:r>
            <a:r>
              <a:rPr lang="en-US" b="1" dirty="0" err="1" smtClean="0">
                <a:solidFill>
                  <a:srgbClr val="C00000"/>
                </a:solidFill>
              </a:rPr>
              <a:t>rv</a:t>
            </a:r>
            <a:r>
              <a:rPr lang="en-US" b="1" dirty="0" smtClean="0">
                <a:solidFill>
                  <a:srgbClr val="C00000"/>
                </a:solidFill>
              </a:rPr>
              <a:t> ha</a:t>
            </a:r>
            <a:r>
              <a:rPr lang="en-US" b="1" baseline="30000" dirty="0" smtClean="0">
                <a:solidFill>
                  <a:srgbClr val="C00000"/>
                </a:solidFill>
              </a:rPr>
              <a:t>-1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304" y="3003848"/>
            <a:ext cx="2249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Há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desbastemas</a:t>
            </a:r>
            <a:r>
              <a:rPr lang="en-US" b="1" dirty="0" smtClean="0">
                <a:solidFill>
                  <a:srgbClr val="C00000"/>
                </a:solidFill>
              </a:rPr>
              <a:t> o </a:t>
            </a:r>
            <a:r>
              <a:rPr lang="en-US" b="1" dirty="0" err="1" smtClean="0">
                <a:solidFill>
                  <a:srgbClr val="C00000"/>
                </a:solidFill>
              </a:rPr>
              <a:t>fator</a:t>
            </a:r>
            <a:r>
              <a:rPr lang="en-US" b="1" dirty="0" smtClean="0">
                <a:solidFill>
                  <a:srgbClr val="C00000"/>
                </a:solidFill>
              </a:rPr>
              <a:t> de Wilson </a:t>
            </a:r>
            <a:r>
              <a:rPr lang="en-US" b="1" dirty="0" err="1" smtClean="0">
                <a:solidFill>
                  <a:srgbClr val="C00000"/>
                </a:solidFill>
              </a:rPr>
              <a:t>parece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nao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conseguir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tirar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mais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árvores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7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748" y="1591056"/>
            <a:ext cx="6671402" cy="4310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5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6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2.5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AutoShape 6" descr="blob:https://web.whatsapp.com/a5b8a21e-24fc-41ff-8c9d-b5c95017149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8" descr="blob:https://web.whatsapp.com/a5b8a21e-24fc-41ff-8c9d-b5c95017149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28" y="553660"/>
            <a:ext cx="2424575" cy="323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265" y="1852040"/>
            <a:ext cx="2978890" cy="223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" y="302849"/>
            <a:ext cx="6307836" cy="5474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344" y="4475206"/>
            <a:ext cx="5841492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0951" b="5879"/>
          <a:stretch/>
        </p:blipFill>
        <p:spPr>
          <a:xfrm>
            <a:off x="6721265" y="4901602"/>
            <a:ext cx="5080814" cy="1955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5879187"/>
            <a:ext cx="631240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média</a:t>
            </a:r>
            <a:r>
              <a:rPr lang="en-US" dirty="0" smtClean="0"/>
              <a:t> </a:t>
            </a:r>
            <a:r>
              <a:rPr lang="en-US" dirty="0" err="1" smtClean="0"/>
              <a:t>densidade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846" y="1511224"/>
            <a:ext cx="6710846" cy="4598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607" y="5787851"/>
            <a:ext cx="922466" cy="6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2.6 </a:t>
            </a:r>
            <a:r>
              <a:rPr lang="en-US" b="1" dirty="0" err="1" smtClean="0">
                <a:solidFill>
                  <a:schemeClr val="bg1"/>
                </a:solidFill>
              </a:rPr>
              <a:t>Pb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712</Words>
  <Application>Microsoft Office PowerPoint</Application>
  <PresentationFormat>Widescreen</PresentationFormat>
  <Paragraphs>260</Paragraphs>
  <Slides>149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7" baseType="lpstr">
      <vt:lpstr>Arial</vt:lpstr>
      <vt:lpstr>Calibri</vt:lpstr>
      <vt:lpstr>Calibri Light</vt:lpstr>
      <vt:lpstr>Cambria Math</vt:lpstr>
      <vt:lpstr>MS Mincho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média densidade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Baixa densidade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 </cp:lastModifiedBy>
  <cp:revision>75</cp:revision>
  <dcterms:created xsi:type="dcterms:W3CDTF">2025-10-15T11:48:49Z</dcterms:created>
  <dcterms:modified xsi:type="dcterms:W3CDTF">2025-10-24T13:44:35Z</dcterms:modified>
</cp:coreProperties>
</file>