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334" r:id="rId2"/>
    <p:sldId id="367" r:id="rId3"/>
    <p:sldId id="370" r:id="rId4"/>
    <p:sldId id="371" r:id="rId5"/>
    <p:sldId id="319" r:id="rId6"/>
    <p:sldId id="450" r:id="rId7"/>
    <p:sldId id="449" r:id="rId8"/>
    <p:sldId id="452" r:id="rId9"/>
    <p:sldId id="454" r:id="rId10"/>
    <p:sldId id="453" r:id="rId11"/>
    <p:sldId id="459" r:id="rId12"/>
    <p:sldId id="460" r:id="rId13"/>
    <p:sldId id="458" r:id="rId14"/>
    <p:sldId id="457" r:id="rId15"/>
    <p:sldId id="462" r:id="rId16"/>
    <p:sldId id="448" r:id="rId17"/>
    <p:sldId id="318" r:id="rId18"/>
    <p:sldId id="317" r:id="rId19"/>
    <p:sldId id="314" r:id="rId20"/>
    <p:sldId id="423" r:id="rId21"/>
    <p:sldId id="424" r:id="rId22"/>
    <p:sldId id="425" r:id="rId23"/>
    <p:sldId id="427" r:id="rId24"/>
    <p:sldId id="426" r:id="rId25"/>
    <p:sldId id="428" r:id="rId26"/>
    <p:sldId id="433" r:id="rId27"/>
    <p:sldId id="432" r:id="rId28"/>
    <p:sldId id="431" r:id="rId29"/>
    <p:sldId id="430" r:id="rId30"/>
    <p:sldId id="429" r:id="rId31"/>
    <p:sldId id="434" r:id="rId32"/>
    <p:sldId id="435" r:id="rId33"/>
    <p:sldId id="436" r:id="rId34"/>
    <p:sldId id="437" r:id="rId35"/>
    <p:sldId id="438" r:id="rId36"/>
    <p:sldId id="439" r:id="rId37"/>
    <p:sldId id="440" r:id="rId38"/>
    <p:sldId id="441" r:id="rId39"/>
    <p:sldId id="447" r:id="rId40"/>
    <p:sldId id="446" r:id="rId41"/>
    <p:sldId id="445" r:id="rId42"/>
    <p:sldId id="444" r:id="rId43"/>
    <p:sldId id="464" r:id="rId44"/>
    <p:sldId id="463" r:id="rId45"/>
    <p:sldId id="477" r:id="rId46"/>
    <p:sldId id="465" r:id="rId47"/>
    <p:sldId id="466" r:id="rId48"/>
    <p:sldId id="442" r:id="rId49"/>
    <p:sldId id="470" r:id="rId50"/>
    <p:sldId id="469" r:id="rId51"/>
    <p:sldId id="468" r:id="rId52"/>
    <p:sldId id="443" r:id="rId53"/>
    <p:sldId id="467" r:id="rId54"/>
    <p:sldId id="408" r:id="rId55"/>
    <p:sldId id="471" r:id="rId56"/>
    <p:sldId id="475" r:id="rId57"/>
    <p:sldId id="474" r:id="rId58"/>
    <p:sldId id="476" r:id="rId59"/>
    <p:sldId id="473" r:id="rId60"/>
    <p:sldId id="502" r:id="rId61"/>
    <p:sldId id="492" r:id="rId62"/>
    <p:sldId id="505" r:id="rId63"/>
    <p:sldId id="507" r:id="rId64"/>
    <p:sldId id="508" r:id="rId65"/>
    <p:sldId id="509" r:id="rId66"/>
    <p:sldId id="514" r:id="rId67"/>
    <p:sldId id="515" r:id="rId68"/>
    <p:sldId id="520" r:id="rId69"/>
    <p:sldId id="521" r:id="rId70"/>
    <p:sldId id="522" r:id="rId71"/>
    <p:sldId id="523" r:id="rId72"/>
    <p:sldId id="516" r:id="rId73"/>
    <p:sldId id="479" r:id="rId74"/>
    <p:sldId id="480" r:id="rId75"/>
    <p:sldId id="481" r:id="rId76"/>
    <p:sldId id="482" r:id="rId77"/>
    <p:sldId id="472" r:id="rId78"/>
    <p:sldId id="478" r:id="rId79"/>
    <p:sldId id="486" r:id="rId80"/>
    <p:sldId id="487" r:id="rId81"/>
    <p:sldId id="488" r:id="rId82"/>
    <p:sldId id="485" r:id="rId83"/>
    <p:sldId id="484" r:id="rId84"/>
    <p:sldId id="483" r:id="rId85"/>
    <p:sldId id="489" r:id="rId86"/>
    <p:sldId id="490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6" d="100"/>
          <a:sy n="86" d="100"/>
        </p:scale>
        <p:origin x="485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4E5BC-75E6-41E4-81A0-6A496F37F88E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0F2E4-0FF8-432D-B19E-2C1D04C19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20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1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9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1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9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13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3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0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4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3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2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CEEF-404D-4C42-B617-CDC16DF5AD5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AF026-B1DC-4CE3-8F8B-D7ED6B91D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5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emf"/><Relationship Id="rId4" Type="http://schemas.openxmlformats.org/officeDocument/2006/relationships/image" Target="../media/image97.png"/><Relationship Id="rId9" Type="http://schemas.openxmlformats.org/officeDocument/2006/relationships/image" Target="../media/image102.e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1" descr="Picture 1"/>
          <p:cNvPicPr>
            <a:picLocks noChangeAspect="1"/>
          </p:cNvPicPr>
          <p:nvPr/>
        </p:nvPicPr>
        <p:blipFill>
          <a:blip r:embed="rId2"/>
          <a:srcRect l="9665" t="10417" b="38690"/>
          <a:stretch>
            <a:fillRect/>
          </a:stretch>
        </p:blipFill>
        <p:spPr>
          <a:xfrm>
            <a:off x="19049" y="0"/>
            <a:ext cx="1217295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2000"/>
            </a:srgbClr>
          </a:solidFill>
          <a:ln w="3175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10" name="Rectangle 2"/>
          <p:cNvGrpSpPr/>
          <p:nvPr/>
        </p:nvGrpSpPr>
        <p:grpSpPr>
          <a:xfrm>
            <a:off x="1947655" y="980728"/>
            <a:ext cx="8296689" cy="3384377"/>
            <a:chOff x="0" y="0"/>
            <a:chExt cx="8296688" cy="3384375"/>
          </a:xfrm>
        </p:grpSpPr>
        <p:sp>
          <p:nvSpPr>
            <p:cNvPr id="408" name="Rectangle"/>
            <p:cNvSpPr/>
            <p:nvPr/>
          </p:nvSpPr>
          <p:spPr>
            <a:xfrm>
              <a:off x="-1" y="0"/>
              <a:ext cx="8296690" cy="33843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81000"/>
                </a:lnSpc>
                <a:defRPr sz="2800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09" name="MODELOS E SIMULADORES PARA APOIO À GESTÃO DA FLORESTA…"/>
            <p:cNvSpPr txBox="1"/>
            <p:nvPr/>
          </p:nvSpPr>
          <p:spPr>
            <a:xfrm>
              <a:off x="45719" y="0"/>
              <a:ext cx="8205249" cy="3384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algn="ctr" defTabSz="841247">
                <a:lnSpc>
                  <a:spcPct val="81000"/>
                </a:lnSpc>
                <a:defRPr sz="4048">
                  <a:solidFill>
                    <a:srgbClr val="5D8432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dirty="0"/>
            </a:p>
            <a:p>
              <a:pPr algn="ctr" defTabSz="841247">
                <a:lnSpc>
                  <a:spcPct val="81000"/>
                </a:lnSpc>
                <a:defRPr sz="4048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MODELOS E SIMULADORES PARA APOIO À GESTÃO DA FLORESTA</a:t>
              </a:r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 err="1"/>
                <a:t>em</a:t>
              </a:r>
              <a:r>
                <a:rPr dirty="0"/>
                <a:t> Portugal</a:t>
              </a:r>
              <a:endParaRPr sz="4048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4048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Simflor.online\StandsSIM.md</a:t>
              </a:r>
              <a:endParaRPr sz="4048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/>
                <a:t>Pinheiro-bravo </a:t>
              </a:r>
              <a:r>
                <a:rPr lang="pt-PT" dirty="0" smtClean="0"/>
                <a:t>Regular (PINASTER) e Irregular PBIRROL</a:t>
              </a:r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 </a:t>
              </a:r>
              <a:r>
                <a:rPr lang="pt-PT" dirty="0"/>
                <a:t>(2025)</a:t>
              </a:r>
              <a:endParaRPr dirty="0"/>
            </a:p>
          </p:txBody>
        </p:sp>
      </p:grpSp>
      <p:grpSp>
        <p:nvGrpSpPr>
          <p:cNvPr id="413" name="Subtitle 1"/>
          <p:cNvGrpSpPr/>
          <p:nvPr/>
        </p:nvGrpSpPr>
        <p:grpSpPr>
          <a:xfrm>
            <a:off x="1947655" y="4810445"/>
            <a:ext cx="8296689" cy="1775049"/>
            <a:chOff x="0" y="0"/>
            <a:chExt cx="8296688" cy="1775048"/>
          </a:xfrm>
        </p:grpSpPr>
        <p:sp>
          <p:nvSpPr>
            <p:cNvPr id="411" name="Rectangle"/>
            <p:cNvSpPr/>
            <p:nvPr/>
          </p:nvSpPr>
          <p:spPr>
            <a:xfrm>
              <a:off x="-1" y="-1"/>
              <a:ext cx="8296690" cy="17750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endParaRPr/>
            </a:p>
          </p:txBody>
        </p:sp>
        <p:sp>
          <p:nvSpPr>
            <p:cNvPr id="412" name="Susana Barreiro, Nuno Leitão, Margarida Tomé…"/>
            <p:cNvSpPr txBox="1"/>
            <p:nvPr/>
          </p:nvSpPr>
          <p:spPr>
            <a:xfrm>
              <a:off x="45719" y="-1"/>
              <a:ext cx="8205249" cy="1775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228600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/>
                <a:buChar char="•"/>
                <a:defRPr sz="900" b="1">
                  <a:solidFill>
                    <a:srgbClr val="663300"/>
                  </a:solidFill>
                </a:defRPr>
              </a:pPr>
              <a:endParaRPr dirty="0"/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800" b="1">
                  <a:solidFill>
                    <a:srgbClr val="5D8432"/>
                  </a:solidFill>
                </a:defRPr>
              </a:pPr>
              <a:r>
                <a:rPr dirty="0"/>
                <a:t>Susana Barreiro, Nuno Leitão, Margarida Tomé </a:t>
              </a:r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r>
                <a:rPr dirty="0"/>
                <a:t>Instituto Superior de </a:t>
              </a:r>
              <a:r>
                <a:rPr dirty="0" err="1"/>
                <a:t>Agronomia</a:t>
              </a:r>
              <a:endParaRPr dirty="0"/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r>
                <a:rPr dirty="0" err="1"/>
                <a:t>Universidade</a:t>
              </a:r>
              <a:r>
                <a:rPr dirty="0"/>
                <a:t> de </a:t>
              </a:r>
              <a:r>
                <a:rPr dirty="0" err="1"/>
                <a:t>Lisboa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668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2.9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2.9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2.9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6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2.9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2.9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6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2.9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542" b="5410"/>
          <a:stretch/>
        </p:blipFill>
        <p:spPr>
          <a:xfrm>
            <a:off x="5669280" y="3229138"/>
            <a:ext cx="6025678" cy="2923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3"/>
          <a:srcRect l="18678"/>
          <a:stretch/>
        </p:blipFill>
        <p:spPr>
          <a:xfrm>
            <a:off x="311499" y="4433533"/>
            <a:ext cx="5133384" cy="1719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05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0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1" descr="Picture 1"/>
          <p:cNvPicPr>
            <a:picLocks noChangeAspect="1"/>
          </p:cNvPicPr>
          <p:nvPr/>
        </p:nvPicPr>
        <p:blipFill>
          <a:blip r:embed="rId2"/>
          <a:srcRect l="9665" t="10417" b="38690"/>
          <a:stretch>
            <a:fillRect/>
          </a:stretch>
        </p:blipFill>
        <p:spPr>
          <a:xfrm>
            <a:off x="19049" y="0"/>
            <a:ext cx="1217295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2000"/>
            </a:srgbClr>
          </a:solidFill>
          <a:ln w="3175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10" name="Rectangle 2"/>
          <p:cNvGrpSpPr/>
          <p:nvPr/>
        </p:nvGrpSpPr>
        <p:grpSpPr>
          <a:xfrm>
            <a:off x="210295" y="230920"/>
            <a:ext cx="4453145" cy="6444200"/>
            <a:chOff x="-1737361" y="-630936"/>
            <a:chExt cx="8321559" cy="3384376"/>
          </a:xfrm>
        </p:grpSpPr>
        <p:sp>
          <p:nvSpPr>
            <p:cNvPr id="408" name="Rectangle"/>
            <p:cNvSpPr/>
            <p:nvPr/>
          </p:nvSpPr>
          <p:spPr>
            <a:xfrm>
              <a:off x="-1737361" y="-630936"/>
              <a:ext cx="8296690" cy="33843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81000"/>
                </a:lnSpc>
                <a:defRPr sz="2800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09" name="MODELOS E SIMULADORES PARA APOIO À GESTÃO DA FLORESTA…"/>
            <p:cNvSpPr txBox="1"/>
            <p:nvPr/>
          </p:nvSpPr>
          <p:spPr>
            <a:xfrm>
              <a:off x="-1626871" y="-630936"/>
              <a:ext cx="8211069" cy="2808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 fontScale="92500" lnSpcReduction="10000"/>
            </a:bodyPr>
            <a:lstStyle/>
            <a:p>
              <a:pPr algn="ctr" defTabSz="841247">
                <a:lnSpc>
                  <a:spcPct val="81000"/>
                </a:lnSpc>
                <a:defRPr sz="4048">
                  <a:solidFill>
                    <a:srgbClr val="5D8432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dirty="0"/>
            </a:p>
            <a:p>
              <a:pPr defTabSz="841247">
                <a:lnSpc>
                  <a:spcPct val="81000"/>
                </a:lnSpc>
                <a:defRPr sz="4048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en-US" dirty="0" err="1" smtClean="0"/>
                <a:t>Exercicios</a:t>
              </a:r>
              <a:r>
                <a:rPr lang="en-US" dirty="0" smtClean="0"/>
                <a:t> </a:t>
              </a:r>
              <a:r>
                <a:rPr lang="en-US" dirty="0" err="1" smtClean="0"/>
                <a:t>resolvidos</a:t>
              </a:r>
              <a:endParaRPr sz="4048" dirty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1700" dirty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Simflor.online\StandsSIM.md</a:t>
              </a:r>
              <a:endParaRPr sz="4048" dirty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/>
                <a:t>Pinheiro-bravo </a:t>
              </a:r>
              <a:r>
                <a:rPr lang="pt-PT" dirty="0" smtClean="0"/>
                <a:t>Regular (PINASTER) e Irregular PBIRROL 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(</a:t>
              </a:r>
              <a:r>
                <a:rPr lang="pt-PT" dirty="0"/>
                <a:t>2025</a:t>
              </a:r>
              <a:r>
                <a:rPr lang="pt-PT" dirty="0" smtClean="0"/>
                <a:t>)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2.1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2.2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2.4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2.5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2.6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2.7</a:t>
              </a:r>
            </a:p>
            <a:p>
              <a:pPr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pt-PT" dirty="0" smtClean="0"/>
                <a:t>2.8</a:t>
              </a:r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lang="pt-PT" dirty="0" smtClean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42382" y="2914844"/>
            <a:ext cx="229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Novas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plantações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382" y="3648149"/>
            <a:ext cx="341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Pov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existentes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regulares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2382" y="4248401"/>
            <a:ext cx="341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Pov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existentes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irregulares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2382" y="4874759"/>
            <a:ext cx="341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</a:rPr>
              <a:t>Conversões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0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4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9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5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3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8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Novo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pinheiro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bravo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0622" y="1386188"/>
            <a:ext cx="11785599" cy="4339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TIPOS DE DESBASTE no standsSIM.md v2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:</a:t>
            </a:r>
          </a:p>
          <a:p>
            <a:endParaRPr lang="pt-PT" sz="800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r>
              <a:rPr lang="pt-PT" b="1" dirty="0" smtClean="0">
                <a:solidFill>
                  <a:srgbClr val="5D8431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“</a:t>
            </a:r>
            <a:r>
              <a:rPr lang="pt-PT" b="1" dirty="0">
                <a:solidFill>
                  <a:srgbClr val="5D8431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desbaste pelo baixo” 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- aplica-se </a:t>
            </a:r>
            <a:r>
              <a:rPr lang="pt-PT" dirty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aos povoamentos regulares e remove as árvores 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dominadas favorecendo as dominantes</a:t>
            </a: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sz="800" dirty="0">
              <a:solidFill>
                <a:srgbClr val="5D8431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sz="800" dirty="0">
              <a:solidFill>
                <a:srgbClr val="5D8431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1333" y="3816102"/>
            <a:ext cx="4821606" cy="215443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O </a:t>
            </a:r>
            <a:r>
              <a:rPr lang="en-US" u="sng" dirty="0" err="1" smtClean="0"/>
              <a:t>algoritmo</a:t>
            </a:r>
            <a:r>
              <a:rPr lang="en-US" u="sng" dirty="0" smtClean="0"/>
              <a:t> de </a:t>
            </a:r>
            <a:r>
              <a:rPr lang="en-US" u="sng" dirty="0" err="1" smtClean="0"/>
              <a:t>desbaste</a:t>
            </a:r>
            <a:r>
              <a:rPr lang="en-US" u="sng" dirty="0" smtClean="0"/>
              <a:t>: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</a:t>
            </a:r>
            <a:r>
              <a:rPr lang="en-US" dirty="0" err="1" smtClean="0"/>
              <a:t>rdena</a:t>
            </a:r>
            <a:r>
              <a:rPr lang="en-US" dirty="0" smtClean="0"/>
              <a:t> as </a:t>
            </a:r>
            <a:r>
              <a:rPr lang="en-US" dirty="0" err="1" smtClean="0"/>
              <a:t>árvores</a:t>
            </a:r>
            <a:r>
              <a:rPr lang="en-US" dirty="0" smtClean="0"/>
              <a:t> da </a:t>
            </a:r>
            <a:r>
              <a:rPr lang="en-US" dirty="0" err="1" smtClean="0"/>
              <a:t>parcela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diâmetro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Distribui</a:t>
            </a:r>
            <a:r>
              <a:rPr lang="en-US" dirty="0" smtClean="0"/>
              <a:t>-as </a:t>
            </a:r>
            <a:r>
              <a:rPr lang="en-US" dirty="0" err="1" smtClean="0"/>
              <a:t>por</a:t>
            </a:r>
            <a:r>
              <a:rPr lang="en-US" dirty="0" smtClean="0"/>
              <a:t> 3 classes de </a:t>
            </a:r>
            <a:r>
              <a:rPr lang="en-US" dirty="0" err="1" smtClean="0"/>
              <a:t>diâmetro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Começa</a:t>
            </a:r>
            <a:r>
              <a:rPr lang="en-US" dirty="0" smtClean="0"/>
              <a:t> a </a:t>
            </a:r>
            <a:r>
              <a:rPr lang="en-US" dirty="0" err="1" smtClean="0"/>
              <a:t>desbastar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classe</a:t>
            </a:r>
            <a:r>
              <a:rPr lang="en-US" dirty="0" smtClean="0"/>
              <a:t> de </a:t>
            </a:r>
            <a:r>
              <a:rPr lang="en-US" dirty="0" err="1" smtClean="0"/>
              <a:t>diâmetros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baixa</a:t>
            </a:r>
            <a:r>
              <a:rPr lang="en-US" dirty="0" smtClean="0"/>
              <a:t> (se for </a:t>
            </a:r>
            <a:r>
              <a:rPr lang="en-US" dirty="0" err="1" smtClean="0"/>
              <a:t>desbaste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baixo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sair</a:t>
            </a:r>
            <a:r>
              <a:rPr lang="en-US" dirty="0" smtClean="0"/>
              <a:t> </a:t>
            </a:r>
            <a:r>
              <a:rPr lang="en-US" dirty="0" err="1" smtClean="0"/>
              <a:t>árvores</a:t>
            </a:r>
            <a:r>
              <a:rPr lang="en-US" dirty="0" smtClean="0"/>
              <a:t> das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duas</a:t>
            </a:r>
            <a:r>
              <a:rPr lang="en-US" dirty="0" smtClean="0"/>
              <a:t> classes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81333" y="2374360"/>
            <a:ext cx="4821606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Os</a:t>
            </a:r>
            <a:r>
              <a:rPr lang="en-US" u="sng" dirty="0" smtClean="0"/>
              <a:t> </a:t>
            </a:r>
            <a:r>
              <a:rPr lang="en-US" u="sng" dirty="0" err="1" smtClean="0"/>
              <a:t>critérios</a:t>
            </a:r>
            <a:r>
              <a:rPr lang="en-US" u="sng" dirty="0" smtClean="0"/>
              <a:t> de </a:t>
            </a:r>
            <a:r>
              <a:rPr lang="en-US" u="sng" dirty="0" err="1" smtClean="0"/>
              <a:t>desbaste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Fator</a:t>
            </a:r>
            <a:r>
              <a:rPr lang="en-US" b="1" dirty="0" smtClean="0"/>
              <a:t> de Wilson ( </a:t>
            </a:r>
            <a:r>
              <a:rPr lang="en-US" b="1" dirty="0" err="1" smtClean="0"/>
              <a:t>árv</a:t>
            </a:r>
            <a:r>
              <a:rPr lang="en-US" b="1" dirty="0" smtClean="0"/>
              <a:t>. </a:t>
            </a:r>
            <a:r>
              <a:rPr lang="en-US" b="1" dirty="0"/>
              <a:t>ha</a:t>
            </a:r>
            <a:r>
              <a:rPr lang="en-US" b="1" baseline="30000" dirty="0"/>
              <a:t>-1</a:t>
            </a:r>
            <a:r>
              <a:rPr lang="en-US" b="1" dirty="0" smtClean="0"/>
              <a:t>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Área</a:t>
            </a:r>
            <a:r>
              <a:rPr lang="en-US" dirty="0" smtClean="0"/>
              <a:t> basal residual (m</a:t>
            </a:r>
            <a:r>
              <a:rPr lang="en-US" baseline="30000" dirty="0" smtClean="0"/>
              <a:t>2</a:t>
            </a:r>
            <a:r>
              <a:rPr lang="en-US" dirty="0" smtClean="0"/>
              <a:t> ha</a:t>
            </a:r>
            <a:r>
              <a:rPr lang="en-US" baseline="30000" dirty="0" smtClean="0"/>
              <a:t>-1</a:t>
            </a:r>
            <a:r>
              <a:rPr lang="en-US" dirty="0" smtClean="0"/>
              <a:t>, o que </a:t>
            </a:r>
            <a:r>
              <a:rPr lang="en-US" dirty="0" err="1" smtClean="0"/>
              <a:t>fica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pé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Área</a:t>
            </a:r>
            <a:r>
              <a:rPr lang="en-US" dirty="0" smtClean="0"/>
              <a:t> basal </a:t>
            </a:r>
            <a:r>
              <a:rPr lang="en-US" dirty="0" err="1" smtClean="0"/>
              <a:t>removida</a:t>
            </a:r>
            <a:r>
              <a:rPr lang="en-US" dirty="0" smtClean="0"/>
              <a:t> (%)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230954" y="3868586"/>
            <a:ext cx="7716347" cy="2815351"/>
            <a:chOff x="230954" y="3868586"/>
            <a:chExt cx="7716347" cy="2815351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54" y="6044558"/>
              <a:ext cx="7716347" cy="639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60653" y="3868586"/>
              <a:ext cx="3382016" cy="215443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u="sng" dirty="0" smtClean="0"/>
                <a:t>A </a:t>
              </a:r>
              <a:r>
                <a:rPr lang="en-US" u="sng" dirty="0" err="1" smtClean="0"/>
                <a:t>intensidade</a:t>
              </a:r>
              <a:r>
                <a:rPr lang="en-US" u="sng" dirty="0" smtClean="0"/>
                <a:t> de </a:t>
              </a:r>
              <a:r>
                <a:rPr lang="en-US" u="sng" dirty="0" err="1" smtClean="0"/>
                <a:t>desbaste</a:t>
              </a:r>
              <a:r>
                <a:rPr lang="en-US" u="sng" dirty="0" smtClean="0"/>
                <a:t>:</a:t>
              </a:r>
            </a:p>
            <a:p>
              <a:endParaRPr lang="en-US" sz="800" dirty="0" smtClean="0"/>
            </a:p>
            <a:p>
              <a:r>
                <a:rPr lang="en-US" sz="1200" dirty="0" smtClean="0"/>
                <a:t>Para um </a:t>
              </a:r>
              <a:r>
                <a:rPr lang="en-US" sz="1200" dirty="0" err="1" smtClean="0"/>
                <a:t>povoamento</a:t>
              </a:r>
              <a:r>
                <a:rPr lang="en-US" sz="1200" dirty="0" smtClean="0"/>
                <a:t> com </a:t>
              </a:r>
              <a:r>
                <a:rPr lang="en-US" sz="1200" b="1" dirty="0" err="1" smtClean="0"/>
                <a:t>hdom</a:t>
              </a:r>
              <a:r>
                <a:rPr lang="en-US" sz="1200" b="1" dirty="0" smtClean="0"/>
                <a:t>=17.5 m</a:t>
              </a:r>
            </a:p>
            <a:p>
              <a:endParaRPr lang="en-US" sz="1200" dirty="0"/>
            </a:p>
            <a:p>
              <a:endParaRPr lang="en-US" sz="1200" dirty="0" smtClean="0"/>
            </a:p>
            <a:p>
              <a:endParaRPr lang="en-US" sz="1200" dirty="0"/>
            </a:p>
            <a:p>
              <a:endParaRPr lang="en-US" sz="1200" dirty="0" smtClean="0"/>
            </a:p>
            <a:p>
              <a:endParaRPr lang="en-US" sz="1200" dirty="0"/>
            </a:p>
            <a:p>
              <a:endParaRPr lang="en-US" sz="1200" dirty="0" smtClean="0"/>
            </a:p>
            <a:p>
              <a:endParaRPr lang="en-US" sz="1200" dirty="0" smtClean="0"/>
            </a:p>
            <a:p>
              <a:endParaRPr lang="en-US" sz="1200" dirty="0" smtClean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299015" y="4575421"/>
                  <a:ext cx="1764842" cy="664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altLang="en-US" b="1" i="0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𝐅𝐰</m:t>
                        </m:r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PT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altLang="en-US" i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pt-PT" altLang="en-US" i="0">
                                <a:latin typeface="Cambria Math" panose="02040503050406030204" pitchFamily="18" charset="0"/>
                              </a:rPr>
                              <m:t>hdom</m:t>
                            </m:r>
                            <m:rad>
                              <m:radPr>
                                <m:degHide m:val="on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pt-PT" altLang="en-US" i="0" smtClean="0">
                                    <a:solidFill>
                                      <a:srgbClr val="DA6208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15" y="4575421"/>
                  <a:ext cx="1764842" cy="66460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696784" y="5312497"/>
                  <a:ext cx="1951688" cy="5558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DA620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DA6208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rgbClr val="DA6208"/>
                                </a:solidFill>
                                <a:latin typeface="Cambria Math" panose="02040503050406030204" pitchFamily="18" charset="0"/>
                              </a:rPr>
                              <m:t>FW</m:t>
                            </m:r>
                          </m:sub>
                        </m:sSub>
                        <m:r>
                          <a:rPr lang="en-US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e>
                              <m:sup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hdom</m:t>
                                </m:r>
                              </m:e>
                              <m:sup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𝐅𝐖</m:t>
                                </m:r>
                              </m:e>
                              <m:sup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6784" y="5312497"/>
                  <a:ext cx="1951688" cy="55585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Elbow Connector 19"/>
            <p:cNvCxnSpPr>
              <a:stCxn id="17" idx="2"/>
              <a:endCxn id="18" idx="1"/>
            </p:cNvCxnSpPr>
            <p:nvPr/>
          </p:nvCxnSpPr>
          <p:spPr>
            <a:xfrm rot="16200000" flipH="1">
              <a:off x="1263911" y="5157552"/>
              <a:ext cx="350399" cy="515348"/>
            </a:xfrm>
            <a:prstGeom prst="bentConnector2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80622" y="2298212"/>
            <a:ext cx="6860840" cy="3333074"/>
            <a:chOff x="180622" y="2298212"/>
            <a:chExt cx="6860840" cy="33330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r="54112" b="65333"/>
            <a:stretch/>
          </p:blipFill>
          <p:spPr>
            <a:xfrm>
              <a:off x="217939" y="2322911"/>
              <a:ext cx="2961894" cy="1019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51382" t="53572" r="975" b="14858"/>
            <a:stretch/>
          </p:blipFill>
          <p:spPr>
            <a:xfrm>
              <a:off x="3966283" y="4702617"/>
              <a:ext cx="3075179" cy="9286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50865" r="951" b="65333"/>
            <a:stretch/>
          </p:blipFill>
          <p:spPr>
            <a:xfrm>
              <a:off x="3924356" y="3529962"/>
              <a:ext cx="3110131" cy="1019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53571" r="54928" b="13737"/>
            <a:stretch/>
          </p:blipFill>
          <p:spPr>
            <a:xfrm>
              <a:off x="3935413" y="2298212"/>
              <a:ext cx="3099074" cy="10244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80622" y="3364233"/>
              <a:ext cx="22170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solidFill>
                    <a:schemeClr val="bg2">
                      <a:lumMod val="50000"/>
                    </a:schemeClr>
                  </a:solidFill>
                </a:rPr>
                <a:t>Não</a:t>
              </a:r>
              <a:r>
                <a:rPr lang="en-US" sz="1200" i="1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sz="1200" i="1" dirty="0" err="1" smtClean="0">
                  <a:solidFill>
                    <a:schemeClr val="bg2">
                      <a:lumMod val="50000"/>
                    </a:schemeClr>
                  </a:solidFill>
                </a:rPr>
                <a:t>desbastado</a:t>
              </a:r>
              <a:endParaRPr lang="en-US" sz="12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22" name="Straight Arrow Connector 21"/>
            <p:cNvCxnSpPr>
              <a:stCxn id="5" idx="3"/>
              <a:endCxn id="8" idx="1"/>
            </p:cNvCxnSpPr>
            <p:nvPr/>
          </p:nvCxnSpPr>
          <p:spPr>
            <a:xfrm flipV="1">
              <a:off x="3179833" y="2810414"/>
              <a:ext cx="755580" cy="22381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5" idx="3"/>
              <a:endCxn id="7" idx="1"/>
            </p:cNvCxnSpPr>
            <p:nvPr/>
          </p:nvCxnSpPr>
          <p:spPr>
            <a:xfrm>
              <a:off x="3179833" y="2832795"/>
              <a:ext cx="744523" cy="1207051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5" idx="3"/>
              <a:endCxn id="6" idx="1"/>
            </p:cNvCxnSpPr>
            <p:nvPr/>
          </p:nvCxnSpPr>
          <p:spPr>
            <a:xfrm>
              <a:off x="3179833" y="2832795"/>
              <a:ext cx="786450" cy="2334157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1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6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3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Novo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pinheiro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bravo regular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0622" y="1386188"/>
            <a:ext cx="11785599" cy="4339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TIPOS DE DESBASTE no standsSIM.md v2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:</a:t>
            </a:r>
          </a:p>
          <a:p>
            <a:endParaRPr lang="pt-PT" sz="800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r>
              <a:rPr lang="pt-PT" b="1" dirty="0" smtClean="0">
                <a:solidFill>
                  <a:srgbClr val="5D8431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“</a:t>
            </a:r>
            <a:r>
              <a:rPr lang="pt-PT" b="1" dirty="0">
                <a:solidFill>
                  <a:srgbClr val="5D8431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desbaste pelo </a:t>
            </a:r>
            <a:r>
              <a:rPr lang="pt-PT" b="1" dirty="0" smtClean="0">
                <a:solidFill>
                  <a:srgbClr val="5D8431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alto” 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- remove </a:t>
            </a:r>
            <a:r>
              <a:rPr lang="pt-PT" dirty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as árvores </a:t>
            </a:r>
            <a:r>
              <a:rPr lang="pt-PT" dirty="0" smtClean="0">
                <a:solidFill>
                  <a:srgbClr val="082A75"/>
                </a:solidFill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dominantes libertando recursos para as dominadas e permitindo maior receita</a:t>
            </a: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sz="800" dirty="0">
              <a:solidFill>
                <a:srgbClr val="5D8431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endParaRPr lang="pt-PT" sz="800" dirty="0">
              <a:solidFill>
                <a:srgbClr val="5D8431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1333" y="3816102"/>
            <a:ext cx="4821606" cy="24314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O </a:t>
            </a:r>
            <a:r>
              <a:rPr lang="en-US" u="sng" dirty="0" err="1" smtClean="0"/>
              <a:t>algoritmo</a:t>
            </a:r>
            <a:r>
              <a:rPr lang="en-US" u="sng" dirty="0" smtClean="0"/>
              <a:t> de </a:t>
            </a:r>
            <a:r>
              <a:rPr lang="en-US" u="sng" dirty="0" err="1" smtClean="0"/>
              <a:t>desbaste</a:t>
            </a:r>
            <a:r>
              <a:rPr lang="en-US" u="sng" dirty="0" smtClean="0"/>
              <a:t>: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 err="1" smtClean="0"/>
              <a:t>probabilidade</a:t>
            </a:r>
            <a:r>
              <a:rPr lang="en-US" dirty="0" smtClean="0"/>
              <a:t> de </a:t>
            </a:r>
            <a:r>
              <a:rPr lang="en-US" dirty="0" err="1" smtClean="0"/>
              <a:t>sair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desbaste</a:t>
            </a:r>
            <a:r>
              <a:rPr lang="en-US" dirty="0" smtClean="0"/>
              <a:t> é </a:t>
            </a:r>
            <a:r>
              <a:rPr lang="en-US" dirty="0" err="1" smtClean="0"/>
              <a:t>função</a:t>
            </a:r>
            <a:r>
              <a:rPr lang="en-US" dirty="0" smtClean="0"/>
              <a:t> do </a:t>
            </a:r>
            <a:r>
              <a:rPr lang="en-US" dirty="0" err="1" smtClean="0"/>
              <a:t>diâmetro</a:t>
            </a:r>
            <a:r>
              <a:rPr lang="en-US" dirty="0" smtClean="0"/>
              <a:t> da </a:t>
            </a:r>
            <a:r>
              <a:rPr lang="en-US" dirty="0" err="1" smtClean="0"/>
              <a:t>árvore</a:t>
            </a:r>
            <a:r>
              <a:rPr lang="en-US" dirty="0" smtClean="0"/>
              <a:t>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d &gt; 40 cm  tem </a:t>
            </a:r>
            <a:r>
              <a:rPr lang="en-US" dirty="0" err="1" smtClean="0"/>
              <a:t>Prob_desb</a:t>
            </a:r>
            <a:r>
              <a:rPr lang="en-US" dirty="0" smtClean="0"/>
              <a:t> =        1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d &gt; </a:t>
            </a:r>
            <a:r>
              <a:rPr lang="en-US" dirty="0" smtClean="0"/>
              <a:t>30 </a:t>
            </a:r>
            <a:r>
              <a:rPr lang="en-US" dirty="0"/>
              <a:t>cm  tem </a:t>
            </a:r>
            <a:r>
              <a:rPr lang="en-US" dirty="0" err="1"/>
              <a:t>Prob_desb</a:t>
            </a:r>
            <a:r>
              <a:rPr lang="en-US" dirty="0"/>
              <a:t> = </a:t>
            </a:r>
            <a:r>
              <a:rPr lang="en-US" dirty="0" smtClean="0"/>
              <a:t>    0.9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d &gt; </a:t>
            </a:r>
            <a:r>
              <a:rPr lang="en-US" dirty="0" smtClean="0"/>
              <a:t>20 </a:t>
            </a:r>
            <a:r>
              <a:rPr lang="en-US" dirty="0"/>
              <a:t>cm  tem </a:t>
            </a:r>
            <a:r>
              <a:rPr lang="en-US" dirty="0" err="1"/>
              <a:t>Prob_desb</a:t>
            </a:r>
            <a:r>
              <a:rPr lang="en-US" dirty="0"/>
              <a:t> = </a:t>
            </a:r>
            <a:r>
              <a:rPr lang="en-US" dirty="0" smtClean="0"/>
              <a:t>  0.25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d &gt; </a:t>
            </a:r>
            <a:r>
              <a:rPr lang="en-US" dirty="0" smtClean="0"/>
              <a:t>10 </a:t>
            </a:r>
            <a:r>
              <a:rPr lang="en-US" dirty="0"/>
              <a:t>cm  tem </a:t>
            </a:r>
            <a:r>
              <a:rPr lang="en-US" dirty="0" err="1"/>
              <a:t>Prob_desb</a:t>
            </a:r>
            <a:r>
              <a:rPr lang="en-US" dirty="0"/>
              <a:t> = </a:t>
            </a:r>
            <a:r>
              <a:rPr lang="en-US" dirty="0" smtClean="0"/>
              <a:t>    0.1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d </a:t>
            </a:r>
            <a:r>
              <a:rPr lang="en-US" dirty="0" smtClean="0"/>
              <a:t>&lt;= 10 </a:t>
            </a:r>
            <a:r>
              <a:rPr lang="en-US" dirty="0"/>
              <a:t>cm  tem </a:t>
            </a:r>
            <a:r>
              <a:rPr lang="en-US" dirty="0" err="1"/>
              <a:t>Prob_desb</a:t>
            </a:r>
            <a:r>
              <a:rPr lang="en-US" dirty="0"/>
              <a:t> = </a:t>
            </a:r>
            <a:r>
              <a:rPr lang="en-US" dirty="0" smtClean="0"/>
              <a:t>0.05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1333" y="2374360"/>
            <a:ext cx="4821606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Os</a:t>
            </a:r>
            <a:r>
              <a:rPr lang="en-US" u="sng" dirty="0" smtClean="0"/>
              <a:t> </a:t>
            </a:r>
            <a:r>
              <a:rPr lang="en-US" u="sng" dirty="0" err="1" smtClean="0"/>
              <a:t>critérios</a:t>
            </a:r>
            <a:r>
              <a:rPr lang="en-US" u="sng" dirty="0" smtClean="0"/>
              <a:t> de </a:t>
            </a:r>
            <a:r>
              <a:rPr lang="en-US" u="sng" dirty="0" err="1" smtClean="0"/>
              <a:t>desbaste</a:t>
            </a:r>
            <a:r>
              <a:rPr lang="en-US" dirty="0" smtClean="0"/>
              <a:t>: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Fator</a:t>
            </a:r>
            <a:r>
              <a:rPr lang="en-US" b="1" dirty="0" smtClean="0"/>
              <a:t> de Wilson ( </a:t>
            </a:r>
            <a:r>
              <a:rPr lang="en-US" b="1" dirty="0" err="1" smtClean="0"/>
              <a:t>árv</a:t>
            </a:r>
            <a:r>
              <a:rPr lang="en-US" b="1" dirty="0" smtClean="0"/>
              <a:t>. </a:t>
            </a:r>
            <a:r>
              <a:rPr lang="en-US" b="1" dirty="0"/>
              <a:t>ha</a:t>
            </a:r>
            <a:r>
              <a:rPr lang="en-US" b="1" baseline="30000" dirty="0"/>
              <a:t>-1</a:t>
            </a:r>
            <a:r>
              <a:rPr lang="en-US" b="1" dirty="0" smtClean="0"/>
              <a:t>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Área</a:t>
            </a:r>
            <a:r>
              <a:rPr lang="en-US" dirty="0" smtClean="0"/>
              <a:t> basal residual (m</a:t>
            </a:r>
            <a:r>
              <a:rPr lang="en-US" baseline="30000" dirty="0" smtClean="0"/>
              <a:t>2</a:t>
            </a:r>
            <a:r>
              <a:rPr lang="en-US" dirty="0" smtClean="0"/>
              <a:t> ha</a:t>
            </a:r>
            <a:r>
              <a:rPr lang="en-US" baseline="30000" dirty="0" smtClean="0"/>
              <a:t>-1</a:t>
            </a:r>
            <a:r>
              <a:rPr lang="en-US" dirty="0" smtClean="0"/>
              <a:t>, o que </a:t>
            </a:r>
            <a:r>
              <a:rPr lang="en-US" dirty="0" err="1" smtClean="0"/>
              <a:t>fica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pé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Área</a:t>
            </a:r>
            <a:r>
              <a:rPr lang="en-US" dirty="0" smtClean="0"/>
              <a:t> basal </a:t>
            </a:r>
            <a:r>
              <a:rPr lang="en-US" dirty="0" err="1" smtClean="0"/>
              <a:t>removida</a:t>
            </a:r>
            <a:r>
              <a:rPr lang="en-US" dirty="0" smtClean="0"/>
              <a:t> (%)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864" t="14362" r="53099" b="57532"/>
          <a:stretch/>
        </p:blipFill>
        <p:spPr>
          <a:xfrm>
            <a:off x="203200" y="2413457"/>
            <a:ext cx="3092927" cy="96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1069" t="60020" r="3047" b="12552"/>
          <a:stretch/>
        </p:blipFill>
        <p:spPr>
          <a:xfrm>
            <a:off x="3928534" y="4662320"/>
            <a:ext cx="3151095" cy="94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51472" t="14362" r="3660" b="57532"/>
          <a:stretch/>
        </p:blipFill>
        <p:spPr>
          <a:xfrm>
            <a:off x="3928534" y="3576226"/>
            <a:ext cx="3081321" cy="96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375" t="60020" r="53926" b="12552"/>
          <a:stretch/>
        </p:blipFill>
        <p:spPr>
          <a:xfrm>
            <a:off x="3939824" y="2436034"/>
            <a:ext cx="3069715" cy="94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Straight Arrow Connector 21"/>
          <p:cNvCxnSpPr>
            <a:stCxn id="18" idx="3"/>
            <a:endCxn id="21" idx="1"/>
          </p:cNvCxnSpPr>
          <p:nvPr/>
        </p:nvCxnSpPr>
        <p:spPr>
          <a:xfrm>
            <a:off x="3296127" y="2896004"/>
            <a:ext cx="643697" cy="10936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8" idx="3"/>
            <a:endCxn id="20" idx="1"/>
          </p:cNvCxnSpPr>
          <p:nvPr/>
        </p:nvCxnSpPr>
        <p:spPr>
          <a:xfrm>
            <a:off x="3296127" y="2896004"/>
            <a:ext cx="632407" cy="116276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>
            <a:off x="3296127" y="2896004"/>
            <a:ext cx="632407" cy="2237222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2.10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9480" y="832104"/>
            <a:ext cx="4922520" cy="3710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820" t="41230" b="1"/>
          <a:stretch/>
        </p:blipFill>
        <p:spPr>
          <a:xfrm>
            <a:off x="6541220" y="4642216"/>
            <a:ext cx="5503164" cy="1776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511"/>
          <a:stretch/>
        </p:blipFill>
        <p:spPr>
          <a:xfrm>
            <a:off x="203136" y="3026776"/>
            <a:ext cx="5892864" cy="2834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b="50277"/>
          <a:stretch/>
        </p:blipFill>
        <p:spPr>
          <a:xfrm>
            <a:off x="-107760" y="730758"/>
            <a:ext cx="6303264" cy="16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4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1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2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78"/>
          <a:stretch/>
        </p:blipFill>
        <p:spPr>
          <a:xfrm>
            <a:off x="284067" y="4433533"/>
            <a:ext cx="5133384" cy="1719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2.9 Pm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67023"/>
          <a:stretch/>
        </p:blipFill>
        <p:spPr>
          <a:xfrm>
            <a:off x="0" y="681445"/>
            <a:ext cx="6312408" cy="13850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66795"/>
          <a:stretch/>
        </p:blipFill>
        <p:spPr>
          <a:xfrm>
            <a:off x="-216408" y="2139695"/>
            <a:ext cx="6312408" cy="1394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542" b="5410"/>
          <a:stretch/>
        </p:blipFill>
        <p:spPr>
          <a:xfrm>
            <a:off x="5669280" y="3229138"/>
            <a:ext cx="6025678" cy="2923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454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2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5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8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2.11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" r="13731" b="26522"/>
          <a:stretch/>
        </p:blipFill>
        <p:spPr bwMode="auto">
          <a:xfrm>
            <a:off x="8026203" y="528048"/>
            <a:ext cx="4165798" cy="2279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59" y="1953075"/>
            <a:ext cx="2277687" cy="1708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8563" y="4058042"/>
            <a:ext cx="6312408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1836" y="369332"/>
            <a:ext cx="6307836" cy="3619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1807"/>
          <a:stretch/>
        </p:blipFill>
        <p:spPr>
          <a:xfrm>
            <a:off x="346229" y="4792455"/>
            <a:ext cx="5563044" cy="1697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5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2.9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094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513" y="4955959"/>
            <a:ext cx="4012117" cy="15125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556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3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9309" y="4705165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Gestão</a:t>
            </a:r>
            <a:r>
              <a:rPr lang="en-US" b="1" dirty="0" smtClean="0">
                <a:solidFill>
                  <a:schemeClr val="accent6"/>
                </a:solidFill>
              </a:rPr>
              <a:t> para </a:t>
            </a:r>
            <a:r>
              <a:rPr lang="en-US" b="1" dirty="0" err="1" smtClean="0">
                <a:solidFill>
                  <a:schemeClr val="accent6"/>
                </a:solidFill>
              </a:rPr>
              <a:t>produção</a:t>
            </a:r>
            <a:r>
              <a:rPr lang="en-US" b="1" dirty="0" smtClean="0">
                <a:solidFill>
                  <a:schemeClr val="accent6"/>
                </a:solidFill>
              </a:rPr>
              <a:t> de </a:t>
            </a:r>
            <a:r>
              <a:rPr lang="en-US" b="1" dirty="0" err="1" smtClean="0">
                <a:solidFill>
                  <a:schemeClr val="accent6"/>
                </a:solidFill>
              </a:rPr>
              <a:t>pinha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299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9309" y="4705165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Gestão</a:t>
            </a:r>
            <a:r>
              <a:rPr lang="en-US" b="1" dirty="0" smtClean="0">
                <a:solidFill>
                  <a:schemeClr val="accent6"/>
                </a:solidFill>
              </a:rPr>
              <a:t> para </a:t>
            </a:r>
            <a:r>
              <a:rPr lang="en-US" b="1" dirty="0" err="1" smtClean="0">
                <a:solidFill>
                  <a:schemeClr val="accent6"/>
                </a:solidFill>
              </a:rPr>
              <a:t>produção</a:t>
            </a:r>
            <a:r>
              <a:rPr lang="en-US" b="1" dirty="0" smtClean="0">
                <a:solidFill>
                  <a:schemeClr val="accent6"/>
                </a:solidFill>
              </a:rPr>
              <a:t> de </a:t>
            </a:r>
            <a:r>
              <a:rPr lang="en-US" b="1" dirty="0" err="1" smtClean="0">
                <a:solidFill>
                  <a:schemeClr val="accent6"/>
                </a:solidFill>
              </a:rPr>
              <a:t>pinha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08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562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071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764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026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9309" y="4705165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Gestão</a:t>
            </a:r>
            <a:r>
              <a:rPr lang="en-US" b="1" dirty="0" smtClean="0">
                <a:solidFill>
                  <a:schemeClr val="accent6"/>
                </a:solidFill>
              </a:rPr>
              <a:t> para </a:t>
            </a:r>
            <a:r>
              <a:rPr lang="en-US" b="1" dirty="0" err="1" smtClean="0">
                <a:solidFill>
                  <a:schemeClr val="accent6"/>
                </a:solidFill>
              </a:rPr>
              <a:t>produção</a:t>
            </a:r>
            <a:r>
              <a:rPr lang="en-US" b="1" dirty="0" smtClean="0">
                <a:solidFill>
                  <a:schemeClr val="accent6"/>
                </a:solidFill>
              </a:rPr>
              <a:t> de madeira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726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9309" y="4705165"/>
            <a:ext cx="249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6"/>
                </a:solidFill>
              </a:rPr>
              <a:t>Gestão</a:t>
            </a:r>
            <a:r>
              <a:rPr lang="en-US" b="1" dirty="0" smtClean="0">
                <a:solidFill>
                  <a:schemeClr val="accent6"/>
                </a:solidFill>
              </a:rPr>
              <a:t> para </a:t>
            </a:r>
            <a:r>
              <a:rPr lang="en-US" b="1" dirty="0" err="1" smtClean="0">
                <a:solidFill>
                  <a:schemeClr val="accent6"/>
                </a:solidFill>
              </a:rPr>
              <a:t>produção</a:t>
            </a:r>
            <a:r>
              <a:rPr lang="en-US" b="1" dirty="0" smtClean="0">
                <a:solidFill>
                  <a:schemeClr val="accent6"/>
                </a:solidFill>
              </a:rPr>
              <a:t> de madeira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2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2.9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6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88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521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31441" y="4270159"/>
            <a:ext cx="33468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Notem</a:t>
            </a:r>
            <a:r>
              <a:rPr lang="en-US" sz="1600" dirty="0" smtClean="0">
                <a:solidFill>
                  <a:srgbClr val="FF0000"/>
                </a:solidFill>
              </a:rPr>
              <a:t> que </a:t>
            </a:r>
            <a:r>
              <a:rPr lang="en-US" sz="1600" dirty="0" err="1" smtClean="0">
                <a:solidFill>
                  <a:srgbClr val="FF0000"/>
                </a:solidFill>
              </a:rPr>
              <a:t>como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os</a:t>
            </a:r>
            <a:r>
              <a:rPr lang="en-US" sz="1600" dirty="0" smtClean="0">
                <a:solidFill>
                  <a:srgbClr val="FF0000"/>
                </a:solidFill>
              </a:rPr>
              <a:t> dados </a:t>
            </a:r>
            <a:r>
              <a:rPr lang="en-US" sz="1600" dirty="0" err="1" smtClean="0">
                <a:solidFill>
                  <a:srgbClr val="FF0000"/>
                </a:solidFill>
              </a:rPr>
              <a:t>climaticos</a:t>
            </a:r>
            <a:r>
              <a:rPr lang="en-US" sz="1600" dirty="0" smtClean="0">
                <a:solidFill>
                  <a:srgbClr val="FF0000"/>
                </a:solidFill>
              </a:rPr>
              <a:t> que </a:t>
            </a:r>
            <a:r>
              <a:rPr lang="en-US" sz="1600" dirty="0" err="1" smtClean="0">
                <a:solidFill>
                  <a:srgbClr val="FF0000"/>
                </a:solidFill>
              </a:rPr>
              <a:t>refletem</a:t>
            </a:r>
            <a:r>
              <a:rPr lang="en-US" sz="1600" dirty="0" smtClean="0">
                <a:solidFill>
                  <a:srgbClr val="FF0000"/>
                </a:solidFill>
              </a:rPr>
              <a:t> a prod de </a:t>
            </a:r>
            <a:r>
              <a:rPr lang="en-US" sz="1600" dirty="0" err="1" smtClean="0">
                <a:solidFill>
                  <a:srgbClr val="FF0000"/>
                </a:solidFill>
              </a:rPr>
              <a:t>pinha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não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estão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implementados</a:t>
            </a:r>
            <a:r>
              <a:rPr lang="en-US" sz="1600" dirty="0" smtClean="0">
                <a:solidFill>
                  <a:srgbClr val="FF0000"/>
                </a:solidFill>
              </a:rPr>
              <a:t> para </a:t>
            </a:r>
            <a:r>
              <a:rPr lang="en-US" sz="1600" dirty="0" err="1" smtClean="0">
                <a:solidFill>
                  <a:srgbClr val="FF0000"/>
                </a:solidFill>
              </a:rPr>
              <a:t>refletir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anos</a:t>
            </a:r>
            <a:r>
              <a:rPr lang="en-US" sz="1600" dirty="0" smtClean="0">
                <a:solidFill>
                  <a:srgbClr val="FF0000"/>
                </a:solidFill>
              </a:rPr>
              <a:t> de </a:t>
            </a:r>
            <a:r>
              <a:rPr lang="en-US" sz="1600" dirty="0" err="1" smtClean="0">
                <a:solidFill>
                  <a:srgbClr val="FF0000"/>
                </a:solidFill>
              </a:rPr>
              <a:t>safra</a:t>
            </a:r>
            <a:r>
              <a:rPr lang="en-US" sz="1600" dirty="0" smtClean="0">
                <a:solidFill>
                  <a:srgbClr val="FF0000"/>
                </a:solidFill>
              </a:rPr>
              <a:t> e contra-</a:t>
            </a:r>
            <a:r>
              <a:rPr lang="en-US" sz="1600" dirty="0" err="1" smtClean="0">
                <a:solidFill>
                  <a:srgbClr val="FF0000"/>
                </a:solidFill>
              </a:rPr>
              <a:t>safra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os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valores</a:t>
            </a:r>
            <a:r>
              <a:rPr lang="en-US" sz="1600" dirty="0" smtClean="0">
                <a:solidFill>
                  <a:srgbClr val="FF0000"/>
                </a:solidFill>
              </a:rPr>
              <a:t> de </a:t>
            </a:r>
            <a:r>
              <a:rPr lang="en-US" sz="1600" dirty="0" err="1" smtClean="0">
                <a:solidFill>
                  <a:srgbClr val="FF0000"/>
                </a:solidFill>
              </a:rPr>
              <a:t>Wpmnuts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não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deve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ser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tidos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em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conta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até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sair</a:t>
            </a:r>
            <a:r>
              <a:rPr lang="en-US" sz="1600" dirty="0" smtClean="0">
                <a:solidFill>
                  <a:srgbClr val="FF0000"/>
                </a:solidFill>
              </a:rPr>
              <a:t> a nova </a:t>
            </a:r>
            <a:r>
              <a:rPr lang="en-US" sz="1600" dirty="0" err="1" smtClean="0">
                <a:solidFill>
                  <a:srgbClr val="FF0000"/>
                </a:solidFill>
              </a:rPr>
              <a:t>versão</a:t>
            </a:r>
            <a:r>
              <a:rPr lang="en-US" sz="1600" dirty="0" smtClean="0">
                <a:solidFill>
                  <a:srgbClr val="FF0000"/>
                </a:solidFill>
              </a:rPr>
              <a:t> do </a:t>
            </a:r>
            <a:r>
              <a:rPr lang="en-US" sz="1600" dirty="0" err="1" smtClean="0">
                <a:solidFill>
                  <a:srgbClr val="FF0000"/>
                </a:solidFill>
              </a:rPr>
              <a:t>simulador</a:t>
            </a:r>
            <a:r>
              <a:rPr lang="en-US" sz="1600" dirty="0" smtClean="0">
                <a:solidFill>
                  <a:srgbClr val="FF0000"/>
                </a:solidFill>
              </a:rPr>
              <a:t> ( e </a:t>
            </a:r>
            <a:r>
              <a:rPr lang="en-US" sz="1600" dirty="0" err="1" smtClean="0">
                <a:solidFill>
                  <a:srgbClr val="FF0000"/>
                </a:solidFill>
              </a:rPr>
              <a:t>consequentemente</a:t>
            </a:r>
            <a:r>
              <a:rPr lang="en-US" sz="1600" dirty="0" smtClean="0">
                <a:solidFill>
                  <a:srgbClr val="FF0000"/>
                </a:solidFill>
              </a:rPr>
              <a:t> as </a:t>
            </a:r>
            <a:r>
              <a:rPr lang="en-US" sz="1600" dirty="0" err="1" smtClean="0">
                <a:solidFill>
                  <a:srgbClr val="FF0000"/>
                </a:solidFill>
              </a:rPr>
              <a:t>suas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receitas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2.12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506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árvore, relva, exterior, floresta&#10;&#10;Descrição gerada automaticamente">
            <a:extLst>
              <a:ext uri="{FF2B5EF4-FFF2-40B4-BE49-F238E27FC236}">
                <a16:creationId xmlns:a16="http://schemas.microsoft.com/office/drawing/2014/main" id="{B36470E3-8F54-4C9D-8FD5-881A0C74C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504" b="-3"/>
          <a:stretch/>
        </p:blipFill>
        <p:spPr>
          <a:xfrm>
            <a:off x="8532133" y="847453"/>
            <a:ext cx="3440106" cy="2535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711" y="509124"/>
            <a:ext cx="1769008" cy="1606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975" y="5962783"/>
            <a:ext cx="6303264" cy="807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120"/>
          <a:stretch/>
        </p:blipFill>
        <p:spPr>
          <a:xfrm>
            <a:off x="73151" y="425895"/>
            <a:ext cx="6106601" cy="6079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503" y="3383280"/>
            <a:ext cx="6035040" cy="23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4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7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5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3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6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2.9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4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123" y="3124959"/>
            <a:ext cx="642555" cy="340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355" y="2909665"/>
            <a:ext cx="739668" cy="359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593" y="2654583"/>
            <a:ext cx="777307" cy="34293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512887" y="2458260"/>
            <a:ext cx="0" cy="1261872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576955" y="2458260"/>
            <a:ext cx="0" cy="1008000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649275" y="2457513"/>
            <a:ext cx="0" cy="828000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601900" y="2457513"/>
            <a:ext cx="0" cy="540000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47" y="1993003"/>
            <a:ext cx="1920406" cy="9068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904" y="3124959"/>
            <a:ext cx="2115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Descobrir</a:t>
            </a:r>
            <a:r>
              <a:rPr lang="en-US" dirty="0" smtClean="0"/>
              <a:t> o nº de </a:t>
            </a:r>
            <a:r>
              <a:rPr lang="en-US" dirty="0" err="1" smtClean="0"/>
              <a:t>árvores</a:t>
            </a:r>
            <a:r>
              <a:rPr lang="en-US" dirty="0" smtClean="0"/>
              <a:t> a </a:t>
            </a:r>
            <a:r>
              <a:rPr lang="en-US" dirty="0" err="1" smtClean="0"/>
              <a:t>deixar</a:t>
            </a:r>
            <a:r>
              <a:rPr lang="en-US" dirty="0" smtClean="0"/>
              <a:t> </a:t>
            </a:r>
            <a:r>
              <a:rPr lang="en-US" dirty="0" err="1" smtClean="0"/>
              <a:t>ficar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pé</a:t>
            </a:r>
            <a:r>
              <a:rPr lang="en-US" dirty="0" smtClean="0"/>
              <a:t> para </a:t>
            </a:r>
            <a:r>
              <a:rPr lang="en-US" dirty="0" err="1" smtClean="0"/>
              <a:t>cada</a:t>
            </a:r>
            <a:r>
              <a:rPr lang="en-US" dirty="0" smtClean="0"/>
              <a:t> valor de </a:t>
            </a:r>
            <a:r>
              <a:rPr lang="en-US" dirty="0" err="1" smtClean="0"/>
              <a:t>hdom</a:t>
            </a:r>
            <a:r>
              <a:rPr lang="en-US" dirty="0" smtClean="0"/>
              <a:t> </a:t>
            </a:r>
            <a:r>
              <a:rPr lang="en-US" dirty="0" err="1" smtClean="0"/>
              <a:t>às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idades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22, 28, 34 , 45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870" y="5166252"/>
            <a:ext cx="1828959" cy="10851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47" y="5184953"/>
            <a:ext cx="1828959" cy="10912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9658" y="1162070"/>
            <a:ext cx="1844040" cy="1112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1970" y="1043940"/>
            <a:ext cx="1844040" cy="1112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9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6787" y="3706761"/>
            <a:ext cx="222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FMA com </a:t>
            </a:r>
            <a:r>
              <a:rPr lang="en-US" b="1" dirty="0" err="1" smtClean="0">
                <a:solidFill>
                  <a:srgbClr val="0066FF"/>
                </a:solidFill>
              </a:rPr>
              <a:t>os</a:t>
            </a:r>
            <a:r>
              <a:rPr lang="en-US" b="1" dirty="0" smtClean="0">
                <a:solidFill>
                  <a:srgbClr val="0066FF"/>
                </a:solidFill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</a:rPr>
              <a:t>desbastes</a:t>
            </a:r>
            <a:endParaRPr lang="en-US" b="1" dirty="0">
              <a:solidFill>
                <a:srgbClr val="00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410632" y="2871019"/>
            <a:ext cx="3097162" cy="1189704"/>
          </a:xfrm>
          <a:prstGeom prst="straightConnector1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662" y="3056779"/>
            <a:ext cx="556042" cy="297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647" y="3429000"/>
            <a:ext cx="617273" cy="350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266" y="3692366"/>
            <a:ext cx="617273" cy="358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192" y="3857455"/>
            <a:ext cx="624894" cy="3657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2.17 Ct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464" y="2962656"/>
            <a:ext cx="1810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Agora </a:t>
            </a:r>
            <a:r>
              <a:rPr lang="en-US" b="1" dirty="0" err="1" smtClean="0">
                <a:solidFill>
                  <a:srgbClr val="0066FF"/>
                </a:solidFill>
              </a:rPr>
              <a:t>fica</a:t>
            </a:r>
            <a:r>
              <a:rPr lang="en-US" b="1" dirty="0" smtClean="0">
                <a:solidFill>
                  <a:srgbClr val="0066FF"/>
                </a:solidFill>
              </a:rPr>
              <a:t> a </a:t>
            </a:r>
            <a:r>
              <a:rPr lang="en-US" b="1" dirty="0" err="1" smtClean="0">
                <a:solidFill>
                  <a:srgbClr val="0066FF"/>
                </a:solidFill>
              </a:rPr>
              <a:t>faltar</a:t>
            </a:r>
            <a:r>
              <a:rPr lang="en-US" b="1" dirty="0" smtClean="0">
                <a:solidFill>
                  <a:srgbClr val="0066FF"/>
                </a:solidFill>
              </a:rPr>
              <a:t> completer a FMA de </a:t>
            </a:r>
            <a:r>
              <a:rPr lang="en-US" b="1" dirty="0" err="1" smtClean="0">
                <a:solidFill>
                  <a:srgbClr val="0066FF"/>
                </a:solidFill>
              </a:rPr>
              <a:t>acordo</a:t>
            </a:r>
            <a:r>
              <a:rPr lang="en-US" b="1" dirty="0" smtClean="0">
                <a:solidFill>
                  <a:srgbClr val="0066FF"/>
                </a:solidFill>
              </a:rPr>
              <a:t> com as </a:t>
            </a:r>
            <a:r>
              <a:rPr lang="en-US" b="1" dirty="0" err="1" smtClean="0">
                <a:solidFill>
                  <a:srgbClr val="0066FF"/>
                </a:solidFill>
              </a:rPr>
              <a:t>outras</a:t>
            </a:r>
            <a:r>
              <a:rPr lang="en-US" b="1" dirty="0" smtClean="0">
                <a:solidFill>
                  <a:srgbClr val="0066FF"/>
                </a:solidFill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</a:rPr>
              <a:t>operações</a:t>
            </a:r>
            <a:r>
              <a:rPr lang="en-US" b="1" dirty="0" smtClean="0">
                <a:solidFill>
                  <a:srgbClr val="0066FF"/>
                </a:solidFill>
              </a:rPr>
              <a:t> que </a:t>
            </a:r>
            <a:r>
              <a:rPr lang="en-US" b="1" dirty="0" err="1" smtClean="0">
                <a:solidFill>
                  <a:srgbClr val="0066FF"/>
                </a:solidFill>
              </a:rPr>
              <a:t>dependem</a:t>
            </a:r>
            <a:r>
              <a:rPr lang="en-US" b="1" dirty="0" smtClean="0">
                <a:solidFill>
                  <a:srgbClr val="0066FF"/>
                </a:solidFill>
              </a:rPr>
              <a:t> da </a:t>
            </a:r>
            <a:r>
              <a:rPr lang="en-US" b="1" dirty="0" err="1" smtClean="0">
                <a:solidFill>
                  <a:srgbClr val="0066FF"/>
                </a:solidFill>
              </a:rPr>
              <a:t>hdom</a:t>
            </a:r>
            <a:r>
              <a:rPr lang="en-US" b="1" dirty="0">
                <a:solidFill>
                  <a:srgbClr val="0066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50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1947" y="0"/>
            <a:ext cx="38300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2.9 Pm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1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4440</TotalTime>
  <Words>620</Words>
  <Application>Microsoft Office PowerPoint</Application>
  <PresentationFormat>Widescreen</PresentationFormat>
  <Paragraphs>193</Paragraphs>
  <Slides>86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4" baseType="lpstr">
      <vt:lpstr>Arial</vt:lpstr>
      <vt:lpstr>Calibri</vt:lpstr>
      <vt:lpstr>Calibri Light</vt:lpstr>
      <vt:lpstr>Cambria Math</vt:lpstr>
      <vt:lpstr>MS Mincho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smb</dc:creator>
  <cp:lastModifiedBy> </cp:lastModifiedBy>
  <cp:revision>102</cp:revision>
  <dcterms:created xsi:type="dcterms:W3CDTF">2025-10-15T11:48:49Z</dcterms:created>
  <dcterms:modified xsi:type="dcterms:W3CDTF">2025-10-27T11:34:51Z</dcterms:modified>
</cp:coreProperties>
</file>