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79" r:id="rId3"/>
    <p:sldId id="278" r:id="rId4"/>
    <p:sldId id="271" r:id="rId5"/>
    <p:sldId id="272" r:id="rId6"/>
    <p:sldId id="273" r:id="rId7"/>
    <p:sldId id="274" r:id="rId8"/>
    <p:sldId id="275" r:id="rId9"/>
    <p:sldId id="284" r:id="rId10"/>
    <p:sldId id="283" r:id="rId11"/>
    <p:sldId id="285" r:id="rId12"/>
    <p:sldId id="286" r:id="rId13"/>
    <p:sldId id="288" r:id="rId14"/>
    <p:sldId id="289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D7D31"/>
    <a:srgbClr val="5B9BD5"/>
    <a:srgbClr val="4BACC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60"/>
  </p:normalViewPr>
  <p:slideViewPr>
    <p:cSldViewPr snapToGrid="0" showGuides="1">
      <p:cViewPr>
        <p:scale>
          <a:sx n="36" d="100"/>
          <a:sy n="36" d="100"/>
        </p:scale>
        <p:origin x="2266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69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48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938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12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16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945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09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613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083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6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70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8082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63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378073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077217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156972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2203668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75624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4880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356609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06160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63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90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4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7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4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217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927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73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382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8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96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27/11/2025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Susana Barreiro - 2025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420208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9367-F95E-45EE-8289-18DBEE21AA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B0611-8397-43CF-A22D-62938151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0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Tratamento</a:t>
            </a:r>
            <a:r>
              <a:rPr lang="en-US" sz="2800" dirty="0" smtClean="0"/>
              <a:t> de dados </a:t>
            </a:r>
            <a:r>
              <a:rPr lang="en-US" sz="2800" dirty="0" err="1" smtClean="0"/>
              <a:t>em</a:t>
            </a:r>
            <a:r>
              <a:rPr lang="en-US" sz="2800" dirty="0" smtClean="0"/>
              <a:t> Python</a:t>
            </a:r>
            <a:br>
              <a:rPr lang="en-US" sz="2800" dirty="0" smtClean="0"/>
            </a:br>
            <a:r>
              <a:rPr lang="en-US" sz="2800" b="0" dirty="0" err="1" smtClean="0">
                <a:solidFill>
                  <a:schemeClr val="accent5"/>
                </a:solidFill>
              </a:rPr>
              <a:t>Amostragem</a:t>
            </a:r>
            <a:r>
              <a:rPr lang="en-US" sz="2800" b="0" dirty="0" smtClean="0">
                <a:solidFill>
                  <a:schemeClr val="accent5"/>
                </a:solidFill>
              </a:rPr>
              <a:t> simples </a:t>
            </a:r>
            <a:r>
              <a:rPr lang="en-US" sz="2800" b="0" dirty="0" err="1" smtClean="0">
                <a:solidFill>
                  <a:schemeClr val="accent5"/>
                </a:solidFill>
              </a:rPr>
              <a:t>quantitativa</a:t>
            </a:r>
            <a:endParaRPr lang="pt-PT" sz="2800" b="0" dirty="0">
              <a:solidFill>
                <a:schemeClr val="accent5"/>
              </a:solidFill>
            </a:endParaRP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67"/>
          <a:stretch/>
        </p:blipFill>
        <p:spPr>
          <a:xfrm>
            <a:off x="0" y="0"/>
            <a:ext cx="12192000" cy="6517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7671" y="457148"/>
            <a:ext cx="3064329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print(plots)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print('')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6448" y="1472612"/>
            <a:ext cx="5575552" cy="21544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Imprimindo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vetor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duplo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pt-PT" sz="2400" kern="0" dirty="0">
                <a:solidFill>
                  <a:srgbClr val="4BACC6"/>
                </a:solidFill>
              </a:rPr>
              <a:t>Manipulação de vetores para construção de tabelas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83616" y="3545840"/>
            <a:ext cx="5023104" cy="304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706"/>
          <a:stretch/>
        </p:blipFill>
        <p:spPr>
          <a:xfrm>
            <a:off x="0" y="0"/>
            <a:ext cx="12192000" cy="653527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pt-PT" sz="2400" kern="0" dirty="0">
                <a:solidFill>
                  <a:srgbClr val="4BACC6"/>
                </a:solidFill>
              </a:rPr>
              <a:t>Manipulação de vetores para construção de tabelas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6449" y="457148"/>
            <a:ext cx="5575552" cy="8002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dirty="0" err="1" smtClean="0">
                <a:solidFill>
                  <a:srgbClr val="0000FF"/>
                </a:solidFill>
              </a:rPr>
              <a:t>plots_df</a:t>
            </a:r>
            <a:r>
              <a:rPr lang="en-US" sz="1000" dirty="0" smtClean="0">
                <a:solidFill>
                  <a:srgbClr val="0000FF"/>
                </a:solidFill>
              </a:rPr>
              <a:t> = </a:t>
            </a:r>
            <a:r>
              <a:rPr lang="en-US" sz="1000" dirty="0" err="1" smtClean="0">
                <a:solidFill>
                  <a:srgbClr val="0000FF"/>
                </a:solidFill>
              </a:rPr>
              <a:t>pd.DataFrame</a:t>
            </a:r>
            <a:r>
              <a:rPr lang="en-US" sz="1000" dirty="0" smtClean="0">
                <a:solidFill>
                  <a:srgbClr val="0000FF"/>
                </a:solidFill>
              </a:rPr>
              <a:t>(plots) #convert array plots[] to </a:t>
            </a:r>
            <a:r>
              <a:rPr lang="en-US" sz="1000" dirty="0" err="1" smtClean="0">
                <a:solidFill>
                  <a:srgbClr val="0000FF"/>
                </a:solidFill>
              </a:rPr>
              <a:t>DataFrame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plots_df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print(</a:t>
            </a:r>
            <a:r>
              <a:rPr lang="en-US" sz="1000" dirty="0" err="1" smtClean="0">
                <a:solidFill>
                  <a:srgbClr val="0000FF"/>
                </a:solidFill>
              </a:rPr>
              <a:t>plots_df</a:t>
            </a:r>
            <a:r>
              <a:rPr lang="en-US" sz="1000" dirty="0" smtClean="0">
                <a:solidFill>
                  <a:srgbClr val="0000FF"/>
                </a:solidFill>
              </a:rPr>
              <a:t>) #output </a:t>
            </a:r>
            <a:r>
              <a:rPr lang="en-US" sz="1000" dirty="0" err="1" smtClean="0">
                <a:solidFill>
                  <a:srgbClr val="0000FF"/>
                </a:solidFill>
              </a:rPr>
              <a:t>DataFrame</a:t>
            </a:r>
            <a:endParaRPr lang="en-US" sz="100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6448" y="1304384"/>
            <a:ext cx="5575552" cy="21544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Convertendo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vetor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duplo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plots_df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recurso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package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pandas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qual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chamamos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‘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aquando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import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:</a:t>
            </a:r>
          </a:p>
          <a:p>
            <a:pPr lvl="5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pd.DataFrame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(plots)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Mandando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imprimir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98"/>
          <a:stretch/>
        </p:blipFill>
        <p:spPr>
          <a:xfrm>
            <a:off x="0" y="0"/>
            <a:ext cx="12192000" cy="650837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pt-PT" sz="2400" kern="0" dirty="0">
                <a:solidFill>
                  <a:srgbClr val="4BACC6"/>
                </a:solidFill>
              </a:rPr>
              <a:t>Manipulação de vetores para construção de tabelas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0353" y="435593"/>
            <a:ext cx="3781648" cy="66479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print('##### DB table: </a:t>
            </a:r>
            <a:r>
              <a:rPr lang="en-US" sz="1000" dirty="0" err="1" smtClean="0">
                <a:solidFill>
                  <a:srgbClr val="0000FF"/>
                </a:solidFill>
              </a:rPr>
              <a:t>TM_Arvores</a:t>
            </a:r>
            <a:r>
              <a:rPr lang="en-US" sz="1000" dirty="0" smtClean="0">
                <a:solidFill>
                  <a:srgbClr val="0000FF"/>
                </a:solidFill>
              </a:rPr>
              <a:t> #####')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trees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if(</a:t>
            </a:r>
            <a:r>
              <a:rPr lang="en-US" sz="1000" dirty="0" err="1" smtClean="0">
                <a:solidFill>
                  <a:srgbClr val="0000FF"/>
                </a:solidFill>
              </a:rPr>
              <a:t>db_source</a:t>
            </a:r>
            <a:r>
              <a:rPr lang="en-US" sz="1000" dirty="0" smtClean="0">
                <a:solidFill>
                  <a:srgbClr val="0000FF"/>
                </a:solidFill>
              </a:rPr>
              <a:t> == 1): #from DB################################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for a in </a:t>
            </a:r>
            <a:r>
              <a:rPr lang="en-US" sz="1000" dirty="0" err="1" smtClean="0">
                <a:solidFill>
                  <a:srgbClr val="0000FF"/>
                </a:solidFill>
              </a:rPr>
              <a:t>arvores</a:t>
            </a:r>
            <a:r>
              <a:rPr lang="en-US" sz="1000" dirty="0" smtClean="0">
                <a:solidFill>
                  <a:srgbClr val="0000FF"/>
                </a:solidFill>
              </a:rPr>
              <a:t>: #build array (trees[]) with data from </a:t>
            </a:r>
            <a:r>
              <a:rPr lang="en-US" sz="1000" dirty="0" err="1" smtClean="0">
                <a:solidFill>
                  <a:srgbClr val="0000FF"/>
                </a:solidFill>
              </a:rPr>
              <a:t>arvores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  <a:r>
              <a:rPr lang="en-US" sz="1000" dirty="0" err="1" smtClean="0">
                <a:solidFill>
                  <a:srgbClr val="0000FF"/>
                </a:solidFill>
              </a:rPr>
              <a:t>trees.append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{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'</a:t>
            </a:r>
            <a:r>
              <a:rPr lang="en-US" sz="1000" dirty="0" err="1" smtClean="0">
                <a:solidFill>
                  <a:srgbClr val="0000FF"/>
                </a:solidFill>
              </a:rPr>
              <a:t>ID_par</a:t>
            </a:r>
            <a:r>
              <a:rPr lang="en-US" sz="1000" dirty="0" smtClean="0">
                <a:solidFill>
                  <a:srgbClr val="0000FF"/>
                </a:solidFill>
              </a:rPr>
              <a:t>': </a:t>
            </a:r>
            <a:r>
              <a:rPr lang="en-US" sz="1000" dirty="0" err="1" smtClean="0">
                <a:solidFill>
                  <a:srgbClr val="0000FF"/>
                </a:solidFill>
              </a:rPr>
              <a:t>a.ID_par</a:t>
            </a:r>
            <a:r>
              <a:rPr lang="en-US" sz="1000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'</a:t>
            </a:r>
            <a:r>
              <a:rPr lang="en-US" sz="1000" dirty="0" err="1" smtClean="0">
                <a:solidFill>
                  <a:srgbClr val="0000FF"/>
                </a:solidFill>
              </a:rPr>
              <a:t>ID_arv</a:t>
            </a:r>
            <a:r>
              <a:rPr lang="en-US" sz="1000" dirty="0" smtClean="0">
                <a:solidFill>
                  <a:srgbClr val="0000FF"/>
                </a:solidFill>
              </a:rPr>
              <a:t>': </a:t>
            </a:r>
            <a:r>
              <a:rPr lang="en-US" sz="1000" dirty="0" err="1" smtClean="0">
                <a:solidFill>
                  <a:srgbClr val="0000FF"/>
                </a:solidFill>
              </a:rPr>
              <a:t>a.ID_arv</a:t>
            </a:r>
            <a:r>
              <a:rPr lang="en-US" sz="1000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'</a:t>
            </a:r>
            <a:r>
              <a:rPr lang="en-US" sz="1000" dirty="0" err="1" smtClean="0">
                <a:solidFill>
                  <a:srgbClr val="0000FF"/>
                </a:solidFill>
              </a:rPr>
              <a:t>ID_vara</a:t>
            </a:r>
            <a:r>
              <a:rPr lang="en-US" sz="1000" dirty="0" smtClean="0">
                <a:solidFill>
                  <a:srgbClr val="0000FF"/>
                </a:solidFill>
              </a:rPr>
              <a:t>': </a:t>
            </a:r>
            <a:r>
              <a:rPr lang="en-US" sz="1000" dirty="0" err="1" smtClean="0">
                <a:solidFill>
                  <a:srgbClr val="0000FF"/>
                </a:solidFill>
              </a:rPr>
              <a:t>a.ID_vara</a:t>
            </a:r>
            <a:r>
              <a:rPr lang="en-US" sz="1000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'd': </a:t>
            </a:r>
            <a:r>
              <a:rPr lang="en-US" sz="1000" dirty="0" err="1" smtClean="0">
                <a:solidFill>
                  <a:srgbClr val="0000FF"/>
                </a:solidFill>
              </a:rPr>
              <a:t>a.d</a:t>
            </a:r>
            <a:r>
              <a:rPr lang="en-US" sz="1000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'</a:t>
            </a:r>
            <a:r>
              <a:rPr lang="en-US" sz="1000" dirty="0" err="1" smtClean="0">
                <a:solidFill>
                  <a:srgbClr val="0000FF"/>
                </a:solidFill>
              </a:rPr>
              <a:t>hdasdom</a:t>
            </a:r>
            <a:r>
              <a:rPr lang="en-US" sz="1000" dirty="0" smtClean="0">
                <a:solidFill>
                  <a:srgbClr val="0000FF"/>
                </a:solidFill>
              </a:rPr>
              <a:t>': </a:t>
            </a:r>
            <a:r>
              <a:rPr lang="en-US" sz="1000" dirty="0" err="1" smtClean="0">
                <a:solidFill>
                  <a:srgbClr val="0000FF"/>
                </a:solidFill>
              </a:rPr>
              <a:t>a.hdasdom</a:t>
            </a:r>
            <a:r>
              <a:rPr lang="en-US" sz="1000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}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####    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if(</a:t>
            </a:r>
            <a:r>
              <a:rPr lang="en-US" sz="1000" dirty="0" err="1" smtClean="0">
                <a:solidFill>
                  <a:srgbClr val="0000FF"/>
                </a:solidFill>
              </a:rPr>
              <a:t>db_source</a:t>
            </a:r>
            <a:r>
              <a:rPr lang="en-US" sz="1000" dirty="0" smtClean="0">
                <a:solidFill>
                  <a:srgbClr val="0000FF"/>
                </a:solidFill>
              </a:rPr>
              <a:t> == 2): #from excel##############################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for </a:t>
            </a:r>
            <a:r>
              <a:rPr lang="en-US" sz="1000" dirty="0" err="1" smtClean="0">
                <a:solidFill>
                  <a:srgbClr val="0000FF"/>
                </a:solidFill>
              </a:rPr>
              <a:t>i</a:t>
            </a:r>
            <a:r>
              <a:rPr lang="en-US" sz="1000" dirty="0" smtClean="0">
                <a:solidFill>
                  <a:srgbClr val="0000FF"/>
                </a:solidFill>
              </a:rPr>
              <a:t> in </a:t>
            </a:r>
            <a:r>
              <a:rPr lang="en-US" sz="1000" dirty="0" err="1" smtClean="0">
                <a:solidFill>
                  <a:srgbClr val="0000FF"/>
                </a:solidFill>
              </a:rPr>
              <a:t>idsaPar</a:t>
            </a:r>
            <a:r>
              <a:rPr lang="en-US" sz="10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  <a:r>
              <a:rPr lang="en-US" sz="1000" dirty="0" err="1" smtClean="0">
                <a:solidFill>
                  <a:srgbClr val="0000FF"/>
                </a:solidFill>
              </a:rPr>
              <a:t>trees.append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{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'</a:t>
            </a:r>
            <a:r>
              <a:rPr lang="en-US" sz="1000" dirty="0" err="1" smtClean="0">
                <a:solidFill>
                  <a:srgbClr val="0000FF"/>
                </a:solidFill>
              </a:rPr>
              <a:t>ID_par</a:t>
            </a:r>
            <a:r>
              <a:rPr lang="en-US" sz="1000" dirty="0" smtClean="0">
                <a:solidFill>
                  <a:srgbClr val="0000FF"/>
                </a:solidFill>
              </a:rPr>
              <a:t>': </a:t>
            </a:r>
            <a:r>
              <a:rPr lang="en-US" sz="1000" dirty="0" err="1" smtClean="0">
                <a:solidFill>
                  <a:srgbClr val="0000FF"/>
                </a:solidFill>
              </a:rPr>
              <a:t>i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}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 = 0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for a in trees: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trees[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]['</a:t>
            </a:r>
            <a:r>
              <a:rPr lang="en-US" sz="1000" dirty="0" err="1" smtClean="0">
                <a:solidFill>
                  <a:srgbClr val="0000FF"/>
                </a:solidFill>
              </a:rPr>
              <a:t>ID_arv</a:t>
            </a:r>
            <a:r>
              <a:rPr lang="en-US" sz="1000" dirty="0" smtClean="0">
                <a:solidFill>
                  <a:srgbClr val="0000FF"/>
                </a:solidFill>
              </a:rPr>
              <a:t>'] = </a:t>
            </a:r>
            <a:r>
              <a:rPr lang="en-US" sz="1000" dirty="0" err="1" smtClean="0">
                <a:solidFill>
                  <a:srgbClr val="0000FF"/>
                </a:solidFill>
              </a:rPr>
              <a:t>idsArv</a:t>
            </a:r>
            <a:r>
              <a:rPr lang="en-US" sz="1000" dirty="0" smtClean="0">
                <a:solidFill>
                  <a:srgbClr val="0000FF"/>
                </a:solidFill>
              </a:rPr>
              <a:t>[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trees[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]['</a:t>
            </a:r>
            <a:r>
              <a:rPr lang="en-US" sz="1000" dirty="0" err="1" smtClean="0">
                <a:solidFill>
                  <a:srgbClr val="0000FF"/>
                </a:solidFill>
              </a:rPr>
              <a:t>ID_vara</a:t>
            </a:r>
            <a:r>
              <a:rPr lang="en-US" sz="1000" dirty="0" smtClean="0">
                <a:solidFill>
                  <a:srgbClr val="0000FF"/>
                </a:solidFill>
              </a:rPr>
              <a:t>'] = </a:t>
            </a:r>
            <a:r>
              <a:rPr lang="en-US" sz="1000" dirty="0" err="1" smtClean="0">
                <a:solidFill>
                  <a:srgbClr val="0000FF"/>
                </a:solidFill>
              </a:rPr>
              <a:t>idsVaras</a:t>
            </a:r>
            <a:r>
              <a:rPr lang="en-US" sz="1000" dirty="0" smtClean="0">
                <a:solidFill>
                  <a:srgbClr val="0000FF"/>
                </a:solidFill>
              </a:rPr>
              <a:t>[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trees[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]['d'] = ds[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trees[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]['</a:t>
            </a:r>
            <a:r>
              <a:rPr lang="en-US" sz="1000" dirty="0" err="1" smtClean="0">
                <a:solidFill>
                  <a:srgbClr val="0000FF"/>
                </a:solidFill>
              </a:rPr>
              <a:t>hdasdom</a:t>
            </a:r>
            <a:r>
              <a:rPr lang="en-US" sz="1000" dirty="0" smtClean="0">
                <a:solidFill>
                  <a:srgbClr val="0000FF"/>
                </a:solidFill>
              </a:rPr>
              <a:t>'] = </a:t>
            </a:r>
            <a:r>
              <a:rPr lang="en-US" sz="1000" dirty="0" err="1" smtClean="0">
                <a:solidFill>
                  <a:srgbClr val="0000FF"/>
                </a:solidFill>
              </a:rPr>
              <a:t>hs</a:t>
            </a:r>
            <a:r>
              <a:rPr lang="en-US" sz="1000" dirty="0" smtClean="0">
                <a:solidFill>
                  <a:srgbClr val="0000FF"/>
                </a:solidFill>
              </a:rPr>
              <a:t>[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 += 1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del trees[0]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</a:p>
          <a:p>
            <a:r>
              <a:rPr lang="en-US" sz="1000" dirty="0" err="1" smtClean="0">
                <a:solidFill>
                  <a:srgbClr val="0000FF"/>
                </a:solidFill>
              </a:rPr>
              <a:t>trees_df</a:t>
            </a:r>
            <a:r>
              <a:rPr lang="en-US" sz="1000" dirty="0" smtClean="0">
                <a:solidFill>
                  <a:srgbClr val="0000FF"/>
                </a:solidFill>
              </a:rPr>
              <a:t> = </a:t>
            </a:r>
            <a:r>
              <a:rPr lang="en-US" sz="1000" dirty="0" err="1" smtClean="0">
                <a:solidFill>
                  <a:srgbClr val="0000FF"/>
                </a:solidFill>
              </a:rPr>
              <a:t>pd.DataFrame</a:t>
            </a:r>
            <a:r>
              <a:rPr lang="en-US" sz="1000" dirty="0" smtClean="0">
                <a:solidFill>
                  <a:srgbClr val="0000FF"/>
                </a:solidFill>
              </a:rPr>
              <a:t>(trees)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</a:t>
            </a:r>
            <a:r>
              <a:rPr lang="en-US" sz="1000" dirty="0" err="1" smtClean="0">
                <a:solidFill>
                  <a:srgbClr val="0000FF"/>
                </a:solidFill>
              </a:rPr>
              <a:t>trees_df</a:t>
            </a:r>
            <a:r>
              <a:rPr lang="en-US" sz="1000" dirty="0" smtClean="0">
                <a:solidFill>
                  <a:srgbClr val="0000FF"/>
                </a:solidFill>
              </a:rPr>
              <a:t>) #output </a:t>
            </a:r>
            <a:r>
              <a:rPr lang="en-US" sz="1000" dirty="0" err="1" smtClean="0">
                <a:solidFill>
                  <a:srgbClr val="0000FF"/>
                </a:solidFill>
              </a:rPr>
              <a:t>DataFrame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###############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print('')</a:t>
            </a:r>
          </a:p>
          <a:p>
            <a:endParaRPr lang="en-US" sz="1000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2660" y="1659285"/>
            <a:ext cx="4564913" cy="21544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Convertendo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vetores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idsaPar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idsArv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idsVaras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], ds = [ ],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DataFrame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trees_df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recurso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package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pandas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qual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chamamos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‘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aquando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import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: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4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pd.DataFrame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(trees)</a:t>
            </a:r>
          </a:p>
        </p:txBody>
      </p:sp>
    </p:spTree>
    <p:extLst>
      <p:ext uri="{BB962C8B-B14F-4D97-AF65-F5344CB8AC3E}">
        <p14:creationId xmlns:p14="http://schemas.microsoft.com/office/powerpoint/2010/main" val="17741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944" y="0"/>
            <a:ext cx="12475534" cy="701748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pt-PT" sz="2400" kern="0" dirty="0">
                <a:solidFill>
                  <a:srgbClr val="4BACC6"/>
                </a:solidFill>
              </a:rPr>
              <a:t>Manipulação de vetores para construção de tabelas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6629"/>
            <a:ext cx="7353937" cy="440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906" y="2126955"/>
            <a:ext cx="7315834" cy="4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5360" y="2514600"/>
            <a:ext cx="964684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en-US" dirty="0" err="1" smtClean="0"/>
              <a:t>Preparação</a:t>
            </a:r>
            <a:r>
              <a:rPr lang="en-US" dirty="0" smtClean="0"/>
              <a:t> dos </a:t>
            </a:r>
            <a:r>
              <a:rPr lang="en-US" dirty="0" err="1" smtClean="0"/>
              <a:t>cálculos</a:t>
            </a:r>
            <a:r>
              <a:rPr lang="en-US" dirty="0" smtClean="0"/>
              <a:t> de </a:t>
            </a:r>
            <a:r>
              <a:rPr lang="en-US" dirty="0" err="1" smtClean="0"/>
              <a:t>inventário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5360" y="3533092"/>
            <a:ext cx="9001000" cy="6940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2400" kern="0" dirty="0" err="1" smtClean="0">
                <a:solidFill>
                  <a:schemeClr val="accent5"/>
                </a:solidFill>
              </a:rPr>
              <a:t>Tratamento</a:t>
            </a:r>
            <a:r>
              <a:rPr lang="en-US" sz="2400" kern="0" dirty="0" smtClean="0">
                <a:solidFill>
                  <a:schemeClr val="accent5"/>
                </a:solidFill>
              </a:rPr>
              <a:t> dos dados</a:t>
            </a:r>
          </a:p>
          <a:p>
            <a:pPr algn="l"/>
            <a:r>
              <a:rPr lang="en-US" sz="2400" kern="0" dirty="0" err="1" smtClean="0">
                <a:solidFill>
                  <a:schemeClr val="accent5"/>
                </a:solidFill>
              </a:rPr>
              <a:t>Criação</a:t>
            </a:r>
            <a:r>
              <a:rPr lang="en-US" sz="2400" kern="0" dirty="0" smtClean="0">
                <a:solidFill>
                  <a:schemeClr val="accent5"/>
                </a:solidFill>
              </a:rPr>
              <a:t> de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uma</a:t>
            </a:r>
            <a:r>
              <a:rPr lang="en-US" sz="2400" kern="0" dirty="0" smtClean="0">
                <a:solidFill>
                  <a:schemeClr val="accent5"/>
                </a:solidFill>
              </a:rPr>
              <a:t> Library de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funções</a:t>
            </a:r>
            <a:endParaRPr lang="en-US" sz="2400" kern="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5360" y="2514600"/>
            <a:ext cx="9646840" cy="1143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Font typeface="Wingdings" pitchFamily="2" charset="2"/>
              <a:buNone/>
            </a:pPr>
            <a:r>
              <a:rPr lang="en-US" dirty="0" err="1" smtClean="0"/>
              <a:t>Preparação</a:t>
            </a:r>
            <a:r>
              <a:rPr lang="en-US" dirty="0" smtClean="0"/>
              <a:t> dos </a:t>
            </a:r>
            <a:r>
              <a:rPr lang="en-US" dirty="0" err="1" smtClean="0"/>
              <a:t>cálculos</a:t>
            </a:r>
            <a:r>
              <a:rPr lang="en-US" dirty="0" smtClean="0"/>
              <a:t> de </a:t>
            </a:r>
            <a:r>
              <a:rPr lang="en-US" dirty="0" err="1" smtClean="0"/>
              <a:t>inventário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5360" y="3533092"/>
            <a:ext cx="9001000" cy="13405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2400" kern="0" dirty="0" err="1" smtClean="0">
                <a:solidFill>
                  <a:schemeClr val="accent5"/>
                </a:solidFill>
              </a:rPr>
              <a:t>Importação</a:t>
            </a:r>
            <a:r>
              <a:rPr lang="en-US" sz="2400" kern="0" dirty="0" smtClean="0">
                <a:solidFill>
                  <a:schemeClr val="accent5"/>
                </a:solidFill>
              </a:rPr>
              <a:t> de packages</a:t>
            </a:r>
            <a:r>
              <a:rPr lang="en-US" sz="2400" kern="0" dirty="0">
                <a:solidFill>
                  <a:schemeClr val="accent5"/>
                </a:solidFill>
              </a:rPr>
              <a:t> </a:t>
            </a:r>
          </a:p>
          <a:p>
            <a:pPr algn="l"/>
            <a:r>
              <a:rPr lang="en-US" sz="2400" kern="0" dirty="0" err="1" smtClean="0">
                <a:solidFill>
                  <a:schemeClr val="accent5"/>
                </a:solidFill>
              </a:rPr>
              <a:t>Importação</a:t>
            </a:r>
            <a:r>
              <a:rPr lang="en-US" sz="2400" kern="0" dirty="0" smtClean="0">
                <a:solidFill>
                  <a:schemeClr val="accent5"/>
                </a:solidFill>
              </a:rPr>
              <a:t> de dados a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partir</a:t>
            </a:r>
            <a:r>
              <a:rPr lang="en-US" sz="2400" kern="0" dirty="0" smtClean="0">
                <a:solidFill>
                  <a:schemeClr val="accent5"/>
                </a:solidFill>
              </a:rPr>
              <a:t> do ACCESS/EXCEL</a:t>
            </a:r>
          </a:p>
          <a:p>
            <a:pPr algn="l"/>
            <a:r>
              <a:rPr lang="en-US" sz="2400" kern="0" dirty="0" err="1" smtClean="0">
                <a:solidFill>
                  <a:schemeClr val="accent5"/>
                </a:solidFill>
              </a:rPr>
              <a:t>Manipulação</a:t>
            </a:r>
            <a:r>
              <a:rPr lang="en-US" sz="2400" kern="0" dirty="0" smtClean="0">
                <a:solidFill>
                  <a:schemeClr val="accent5"/>
                </a:solidFill>
              </a:rPr>
              <a:t> de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vetores</a:t>
            </a:r>
            <a:r>
              <a:rPr lang="en-US" sz="2400" kern="0" dirty="0" smtClean="0">
                <a:solidFill>
                  <a:schemeClr val="accent5"/>
                </a:solidFill>
              </a:rPr>
              <a:t> para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construção</a:t>
            </a:r>
            <a:r>
              <a:rPr lang="en-US" sz="2400" kern="0" dirty="0" smtClean="0">
                <a:solidFill>
                  <a:schemeClr val="accent5"/>
                </a:solidFill>
              </a:rPr>
              <a:t> de </a:t>
            </a:r>
            <a:r>
              <a:rPr lang="en-US" sz="2400" kern="0" dirty="0" err="1" smtClean="0">
                <a:solidFill>
                  <a:schemeClr val="accent5"/>
                </a:solidFill>
              </a:rPr>
              <a:t>tabelas</a:t>
            </a:r>
            <a:endParaRPr lang="en-US" sz="2400" kern="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836"/>
          <a:stretch/>
        </p:blipFill>
        <p:spPr>
          <a:xfrm>
            <a:off x="0" y="0"/>
            <a:ext cx="12192000" cy="6526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90290" y="820262"/>
            <a:ext cx="30960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pandas </a:t>
            </a:r>
            <a:r>
              <a:rPr lang="en-US" sz="1000" b="1" dirty="0" smtClean="0">
                <a:solidFill>
                  <a:srgbClr val="0000FF"/>
                </a:solidFill>
              </a:rPr>
              <a:t>as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pd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scipy.stats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b="1" dirty="0" smtClean="0">
                <a:solidFill>
                  <a:srgbClr val="0000FF"/>
                </a:solidFill>
              </a:rPr>
              <a:t>as</a:t>
            </a:r>
            <a:r>
              <a:rPr lang="en-US" sz="1000" dirty="0" smtClean="0">
                <a:solidFill>
                  <a:srgbClr val="0000FF"/>
                </a:solidFill>
              </a:rPr>
              <a:t> stats</a:t>
            </a: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pyodbc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b="1" dirty="0" smtClean="0">
                <a:solidFill>
                  <a:srgbClr val="0000FF"/>
                </a:solidFill>
              </a:rPr>
              <a:t>import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openpyxl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b="1" dirty="0" smtClean="0">
                <a:solidFill>
                  <a:srgbClr val="0000FF"/>
                </a:solidFill>
              </a:rPr>
              <a:t>as</a:t>
            </a:r>
            <a:r>
              <a:rPr lang="en-US" sz="1000" dirty="0" smtClean="0">
                <a:solidFill>
                  <a:srgbClr val="0000FF"/>
                </a:solidFill>
              </a:rPr>
              <a:t> xl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Importação</a:t>
            </a:r>
            <a:r>
              <a:rPr lang="en-US" sz="2400" kern="0" dirty="0" smtClean="0">
                <a:solidFill>
                  <a:srgbClr val="4BACC6"/>
                </a:solidFill>
              </a:rPr>
              <a:t> de packages</a:t>
            </a:r>
            <a:r>
              <a:rPr lang="en-US" sz="2400" kern="0" dirty="0">
                <a:solidFill>
                  <a:srgbClr val="4BACC6"/>
                </a:solidFill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2336" y="1033272"/>
            <a:ext cx="18836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2336" y="1194816"/>
            <a:ext cx="18836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2336" y="1365504"/>
            <a:ext cx="18836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36"/>
          <a:stretch/>
        </p:blipFill>
        <p:spPr>
          <a:xfrm>
            <a:off x="0" y="0"/>
            <a:ext cx="12192000" cy="6526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2481" y="834817"/>
            <a:ext cx="3087373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##### configurations #####</a:t>
            </a: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err="1" smtClean="0">
                <a:solidFill>
                  <a:srgbClr val="0000FF"/>
                </a:solidFill>
              </a:rPr>
              <a:t>db_source</a:t>
            </a:r>
            <a:r>
              <a:rPr lang="en-US" sz="1000" dirty="0" smtClean="0">
                <a:solidFill>
                  <a:srgbClr val="0000FF"/>
                </a:solidFill>
              </a:rPr>
              <a:t> = 1 # 1 from MS Access / 2 from Excel files</a:t>
            </a: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err="1" smtClean="0">
                <a:solidFill>
                  <a:srgbClr val="0000FF"/>
                </a:solidFill>
              </a:rPr>
              <a:t>pd.set_option</a:t>
            </a:r>
            <a:r>
              <a:rPr lang="en-US" sz="1000" dirty="0" smtClean="0">
                <a:solidFill>
                  <a:srgbClr val="0000FF"/>
                </a:solidFill>
              </a:rPr>
              <a:t>('</a:t>
            </a:r>
            <a:r>
              <a:rPr lang="en-US" sz="1000" dirty="0" err="1" smtClean="0">
                <a:solidFill>
                  <a:srgbClr val="0000FF"/>
                </a:solidFill>
              </a:rPr>
              <a:t>display.max_rows</a:t>
            </a:r>
            <a:r>
              <a:rPr lang="en-US" sz="1000" dirty="0" smtClean="0">
                <a:solidFill>
                  <a:srgbClr val="0000FF"/>
                </a:solidFill>
              </a:rPr>
              <a:t>', 500)</a:t>
            </a:r>
          </a:p>
          <a:p>
            <a:r>
              <a:rPr lang="en-US" sz="1000" dirty="0" err="1" smtClean="0">
                <a:solidFill>
                  <a:srgbClr val="0000FF"/>
                </a:solidFill>
              </a:rPr>
              <a:t>pd.set_option</a:t>
            </a:r>
            <a:r>
              <a:rPr lang="en-US" sz="1000" dirty="0" smtClean="0">
                <a:solidFill>
                  <a:srgbClr val="0000FF"/>
                </a:solidFill>
              </a:rPr>
              <a:t>('</a:t>
            </a:r>
            <a:r>
              <a:rPr lang="en-US" sz="1000" dirty="0" err="1" smtClean="0">
                <a:solidFill>
                  <a:srgbClr val="0000FF"/>
                </a:solidFill>
              </a:rPr>
              <a:t>display.max_columns</a:t>
            </a:r>
            <a:r>
              <a:rPr lang="en-US" sz="1000" dirty="0" smtClean="0">
                <a:solidFill>
                  <a:srgbClr val="0000FF"/>
                </a:solidFill>
              </a:rPr>
              <a:t>', None)</a:t>
            </a:r>
          </a:p>
          <a:p>
            <a:r>
              <a:rPr lang="en-US" sz="1000" dirty="0" err="1" smtClean="0">
                <a:solidFill>
                  <a:srgbClr val="0000FF"/>
                </a:solidFill>
              </a:rPr>
              <a:t>pd.set_option</a:t>
            </a:r>
            <a:r>
              <a:rPr lang="en-US" sz="1000" dirty="0" smtClean="0">
                <a:solidFill>
                  <a:srgbClr val="0000FF"/>
                </a:solidFill>
              </a:rPr>
              <a:t>('</a:t>
            </a:r>
            <a:r>
              <a:rPr lang="en-US" sz="1000" dirty="0" err="1" smtClean="0">
                <a:solidFill>
                  <a:srgbClr val="0000FF"/>
                </a:solidFill>
              </a:rPr>
              <a:t>display.width</a:t>
            </a:r>
            <a:r>
              <a:rPr lang="en-US" sz="1000" dirty="0" smtClean="0">
                <a:solidFill>
                  <a:srgbClr val="0000FF"/>
                </a:solidFill>
              </a:rPr>
              <a:t>', 1700)</a:t>
            </a: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###################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8460" y="2895749"/>
            <a:ext cx="6545371" cy="38933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##### configurations #####</a:t>
            </a: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db_source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= 2 #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define se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dados de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inventário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utilizar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se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encontram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organizados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Access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ou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Excel</a:t>
            </a:r>
            <a:endParaRPr lang="en-US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pd.set_option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('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display.max_rows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', 500) #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define o nº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limite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linhas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numa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tabela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para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efeitos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visualização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pd.set_option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('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display.max_columns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', None) #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define o nº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limite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linhas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numa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tabela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para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efeitos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visualização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pd.set_option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('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display.width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', 1700) #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define a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largura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da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tabela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tabela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para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efeitos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visualização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###################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Formatação</a:t>
            </a:r>
            <a:r>
              <a:rPr lang="en-US" sz="2400" kern="0" dirty="0" smtClean="0">
                <a:solidFill>
                  <a:srgbClr val="4BACC6"/>
                </a:solidFill>
              </a:rPr>
              <a:t> da </a:t>
            </a:r>
            <a:r>
              <a:rPr lang="en-US" sz="2400" kern="0" dirty="0" err="1" smtClean="0">
                <a:solidFill>
                  <a:srgbClr val="4BACC6"/>
                </a:solidFill>
              </a:rPr>
              <a:t>visualização</a:t>
            </a:r>
            <a:endParaRPr lang="en-US" sz="2400" kern="0" dirty="0">
              <a:solidFill>
                <a:srgbClr val="4BACC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2336" y="1194816"/>
            <a:ext cx="18836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2336" y="1347216"/>
            <a:ext cx="18836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2336" y="1032256"/>
            <a:ext cx="18836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4836"/>
          <a:stretch/>
        </p:blipFill>
        <p:spPr>
          <a:xfrm>
            <a:off x="46892" y="0"/>
            <a:ext cx="12192000" cy="6526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0061" y="818033"/>
            <a:ext cx="4569972" cy="329320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#####</a:t>
            </a:r>
            <a:r>
              <a:rPr lang="en-US" sz="1000" dirty="0" err="1" smtClean="0">
                <a:solidFill>
                  <a:srgbClr val="0000FF"/>
                </a:solidFill>
              </a:rPr>
              <a:t>pov</a:t>
            </a:r>
            <a:r>
              <a:rPr lang="en-US" sz="1000" dirty="0" smtClean="0">
                <a:solidFill>
                  <a:srgbClr val="0000FF"/>
                </a:solidFill>
              </a:rPr>
              <a:t>#####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local = '</a:t>
            </a:r>
            <a:r>
              <a:rPr lang="en-US" sz="1000" dirty="0" err="1" smtClean="0">
                <a:solidFill>
                  <a:srgbClr val="0000FF"/>
                </a:solidFill>
              </a:rPr>
              <a:t>Ec</a:t>
            </a:r>
            <a:r>
              <a:rPr lang="en-US" sz="1000" dirty="0" smtClean="0">
                <a:solidFill>
                  <a:srgbClr val="0000FF"/>
                </a:solidFill>
              </a:rPr>
              <a:t> </a:t>
            </a:r>
            <a:r>
              <a:rPr lang="en-US" sz="1000" dirty="0" err="1" smtClean="0">
                <a:solidFill>
                  <a:srgbClr val="0000FF"/>
                </a:solidFill>
              </a:rPr>
              <a:t>Alentejo</a:t>
            </a:r>
            <a:r>
              <a:rPr lang="en-US" sz="1000" dirty="0" smtClean="0">
                <a:solidFill>
                  <a:srgbClr val="0000FF"/>
                </a:solidFill>
              </a:rPr>
              <a:t>'</a:t>
            </a:r>
          </a:p>
          <a:p>
            <a:r>
              <a:rPr lang="en-US" sz="1000" dirty="0" err="1" smtClean="0">
                <a:solidFill>
                  <a:srgbClr val="0000FF"/>
                </a:solidFill>
              </a:rPr>
              <a:t>area_ha</a:t>
            </a:r>
            <a:r>
              <a:rPr lang="en-US" sz="1000" dirty="0" smtClean="0">
                <a:solidFill>
                  <a:srgbClr val="0000FF"/>
                </a:solidFill>
              </a:rPr>
              <a:t> = 285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structure = 'R'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t = 9</a:t>
            </a: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print('##### Forest Engineering and Natural Resources </a:t>
            </a:r>
            <a:r>
              <a:rPr lang="en-US" sz="1000" dirty="0" smtClean="0">
                <a:solidFill>
                  <a:srgbClr val="0000FF"/>
                </a:solidFill>
              </a:rPr>
              <a:t>2025/2026 </a:t>
            </a:r>
            <a:r>
              <a:rPr lang="en-US" sz="1000" dirty="0" smtClean="0">
                <a:solidFill>
                  <a:srgbClr val="0000FF"/>
                </a:solidFill>
              </a:rPr>
              <a:t>#####')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print('################ FOREST INVENTORY </a:t>
            </a:r>
            <a:r>
              <a:rPr lang="en-US" sz="1000" dirty="0" smtClean="0">
                <a:solidFill>
                  <a:srgbClr val="0000FF"/>
                </a:solidFill>
              </a:rPr>
              <a:t>2025/2026 </a:t>
            </a:r>
            <a:r>
              <a:rPr lang="en-US" sz="1000" dirty="0" smtClean="0">
                <a:solidFill>
                  <a:srgbClr val="0000FF"/>
                </a:solidFill>
              </a:rPr>
              <a:t>##################')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print('####################### Professor: Barreiro, S. ##############')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print('##############################################################')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print('########### CALCULATION OF TREE &amp; STAND VARIABLES ############')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info = 'STAND (Local: '+ </a:t>
            </a:r>
            <a:r>
              <a:rPr lang="en-US" sz="1000" dirty="0" err="1" smtClean="0">
                <a:solidFill>
                  <a:srgbClr val="0000FF"/>
                </a:solidFill>
              </a:rPr>
              <a:t>str</a:t>
            </a:r>
            <a:r>
              <a:rPr lang="en-US" sz="1000" dirty="0" smtClean="0">
                <a:solidFill>
                  <a:srgbClr val="0000FF"/>
                </a:solidFill>
              </a:rPr>
              <a:t>(local) + ' | Area:' + </a:t>
            </a:r>
            <a:r>
              <a:rPr lang="en-US" sz="1000" dirty="0" err="1" smtClean="0">
                <a:solidFill>
                  <a:srgbClr val="0000FF"/>
                </a:solidFill>
              </a:rPr>
              <a:t>str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area_ha</a:t>
            </a:r>
            <a:r>
              <a:rPr lang="en-US" sz="1000" dirty="0" smtClean="0">
                <a:solidFill>
                  <a:srgbClr val="0000FF"/>
                </a:solidFill>
              </a:rPr>
              <a:t>) + ' ha | Structure:' + </a:t>
            </a:r>
            <a:r>
              <a:rPr lang="en-US" sz="1000" dirty="0" err="1" smtClean="0">
                <a:solidFill>
                  <a:srgbClr val="0000FF"/>
                </a:solidFill>
              </a:rPr>
              <a:t>str</a:t>
            </a:r>
            <a:r>
              <a:rPr lang="en-US" sz="1000" dirty="0" smtClean="0">
                <a:solidFill>
                  <a:srgbClr val="0000FF"/>
                </a:solidFill>
              </a:rPr>
              <a:t>(structure) + ' | Age:' + </a:t>
            </a:r>
            <a:r>
              <a:rPr lang="en-US" sz="1000" dirty="0" err="1" smtClean="0">
                <a:solidFill>
                  <a:srgbClr val="0000FF"/>
                </a:solidFill>
              </a:rPr>
              <a:t>str</a:t>
            </a:r>
            <a:r>
              <a:rPr lang="en-US" sz="1000" dirty="0" smtClean="0">
                <a:solidFill>
                  <a:srgbClr val="0000FF"/>
                </a:solidFill>
              </a:rPr>
              <a:t>(t) + ')'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print(info)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############### 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print('')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0074" y="4180245"/>
            <a:ext cx="6545371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#####</a:t>
            </a:r>
            <a:r>
              <a:rPr lang="en-US" sz="1000" b="1" dirty="0" err="1" smtClean="0">
                <a:solidFill>
                  <a:schemeClr val="accent6">
                    <a:lumMod val="75000"/>
                  </a:schemeClr>
                </a:solidFill>
              </a:rPr>
              <a:t>pov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#####</a:t>
            </a:r>
          </a:p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local = '</a:t>
            </a:r>
            <a:r>
              <a:rPr lang="en-US" sz="1000" b="1" dirty="0" err="1" smtClean="0">
                <a:solidFill>
                  <a:schemeClr val="accent6">
                    <a:lumMod val="75000"/>
                  </a:schemeClr>
                </a:solidFill>
              </a:rPr>
              <a:t>Ec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6">
                    <a:lumMod val="75000"/>
                  </a:schemeClr>
                </a:solidFill>
              </a:rPr>
              <a:t>Alentejo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'</a:t>
            </a:r>
          </a:p>
          <a:p>
            <a:r>
              <a:rPr lang="en-US" sz="1000" b="1" dirty="0" err="1" smtClean="0">
                <a:solidFill>
                  <a:schemeClr val="accent6">
                    <a:lumMod val="75000"/>
                  </a:schemeClr>
                </a:solidFill>
              </a:rPr>
              <a:t>area_ha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 = 285</a:t>
            </a:r>
          </a:p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structure = 'R'</a:t>
            </a:r>
          </a:p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t = 9</a:t>
            </a:r>
          </a:p>
          <a:p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Declara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algumas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variáveis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caracterizam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povoamento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 que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podem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vir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fazer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falta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 o resto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imprime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um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cabeçalho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incluindo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informação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acerca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destas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variáveis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consola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sz="2400" kern="0" dirty="0" err="1" smtClean="0">
                <a:solidFill>
                  <a:srgbClr val="4BACC6"/>
                </a:solidFill>
              </a:rPr>
              <a:t>Construção</a:t>
            </a:r>
            <a:r>
              <a:rPr lang="en-US" sz="2400" kern="0" dirty="0" smtClean="0">
                <a:solidFill>
                  <a:srgbClr val="4BACC6"/>
                </a:solidFill>
              </a:rPr>
              <a:t> de um </a:t>
            </a:r>
            <a:r>
              <a:rPr lang="en-US" sz="2400" kern="0" dirty="0" err="1" smtClean="0">
                <a:solidFill>
                  <a:srgbClr val="4BACC6"/>
                </a:solidFill>
              </a:rPr>
              <a:t>cabeçalho</a:t>
            </a:r>
            <a:endParaRPr lang="en-US" sz="2400" kern="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36"/>
          <a:stretch/>
        </p:blipFill>
        <p:spPr>
          <a:xfrm>
            <a:off x="0" y="0"/>
            <a:ext cx="12192000" cy="6526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1044" y="770325"/>
            <a:ext cx="6019136" cy="283154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1000" i="1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if(</a:t>
            </a:r>
            <a:r>
              <a:rPr lang="en-US" sz="1000" dirty="0" err="1" smtClean="0">
                <a:solidFill>
                  <a:srgbClr val="0000FF"/>
                </a:solidFill>
              </a:rPr>
              <a:t>db_source</a:t>
            </a:r>
            <a:r>
              <a:rPr lang="en-US" sz="1000" dirty="0" smtClean="0">
                <a:solidFill>
                  <a:srgbClr val="0000FF"/>
                </a:solidFill>
              </a:rPr>
              <a:t> == 1):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###DB connection###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my_path</a:t>
            </a:r>
            <a:r>
              <a:rPr lang="en-US" sz="1000" dirty="0" smtClean="0">
                <a:solidFill>
                  <a:srgbClr val="0000FF"/>
                </a:solidFill>
              </a:rPr>
              <a:t> = </a:t>
            </a:r>
            <a:r>
              <a:rPr lang="en-US" sz="1000" dirty="0" err="1" smtClean="0">
                <a:solidFill>
                  <a:srgbClr val="0000FF"/>
                </a:solidFill>
              </a:rPr>
              <a:t>r'C</a:t>
            </a:r>
            <a:r>
              <a:rPr lang="en-US" sz="1000" dirty="0" smtClean="0">
                <a:solidFill>
                  <a:srgbClr val="0000FF"/>
                </a:solidFill>
              </a:rPr>
              <a:t>:\</a:t>
            </a:r>
            <a:r>
              <a:rPr lang="en-US" sz="1000" dirty="0" err="1" smtClean="0">
                <a:solidFill>
                  <a:srgbClr val="0000FF"/>
                </a:solidFill>
              </a:rPr>
              <a:t>LG_Backup</a:t>
            </a:r>
            <a:r>
              <a:rPr lang="en-US" sz="1000" dirty="0" smtClean="0">
                <a:solidFill>
                  <a:srgbClr val="0000FF"/>
                </a:solidFill>
              </a:rPr>
              <a:t>\Susana\</a:t>
            </a:r>
            <a:r>
              <a:rPr lang="en-US" sz="1000" dirty="0" err="1" smtClean="0">
                <a:solidFill>
                  <a:srgbClr val="0000FF"/>
                </a:solidFill>
              </a:rPr>
              <a:t>Aulas</a:t>
            </a:r>
            <a:r>
              <a:rPr lang="en-US" sz="1000" dirty="0" smtClean="0">
                <a:solidFill>
                  <a:srgbClr val="0000FF"/>
                </a:solidFill>
              </a:rPr>
              <a:t>\1_InventarioFlorestal\Python\</a:t>
            </a:r>
            <a:r>
              <a:rPr lang="en-US" sz="1000" dirty="0" err="1" smtClean="0">
                <a:solidFill>
                  <a:srgbClr val="0000FF"/>
                </a:solidFill>
              </a:rPr>
              <a:t>AmostSimples</a:t>
            </a:r>
            <a:r>
              <a:rPr lang="en-US" sz="1000" dirty="0" smtClean="0">
                <a:solidFill>
                  <a:srgbClr val="0000FF"/>
                </a:solidFill>
              </a:rPr>
              <a:t>\dataEcAlentejo.accdb'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connection = </a:t>
            </a:r>
            <a:r>
              <a:rPr lang="en-US" sz="1000" dirty="0" err="1" smtClean="0">
                <a:solidFill>
                  <a:srgbClr val="0000FF"/>
                </a:solidFill>
              </a:rPr>
              <a:t>pyodbc.connect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r'Driver</a:t>
            </a:r>
            <a:r>
              <a:rPr lang="en-US" sz="1000" dirty="0" smtClean="0">
                <a:solidFill>
                  <a:srgbClr val="0000FF"/>
                </a:solidFill>
              </a:rPr>
              <a:t>={Microsoft Access Driver (*.</a:t>
            </a:r>
            <a:r>
              <a:rPr lang="en-US" sz="1000" dirty="0" err="1" smtClean="0">
                <a:solidFill>
                  <a:srgbClr val="0000FF"/>
                </a:solidFill>
              </a:rPr>
              <a:t>mdb</a:t>
            </a:r>
            <a:r>
              <a:rPr lang="en-US" sz="1000" dirty="0" smtClean="0">
                <a:solidFill>
                  <a:srgbClr val="0000FF"/>
                </a:solidFill>
              </a:rPr>
              <a:t>, *.</a:t>
            </a:r>
            <a:r>
              <a:rPr lang="en-US" sz="1000" dirty="0" err="1" smtClean="0">
                <a:solidFill>
                  <a:srgbClr val="0000FF"/>
                </a:solidFill>
              </a:rPr>
              <a:t>accdb</a:t>
            </a:r>
            <a:r>
              <a:rPr lang="en-US" sz="1000" dirty="0" smtClean="0">
                <a:solidFill>
                  <a:srgbClr val="0000FF"/>
                </a:solidFill>
              </a:rPr>
              <a:t>)};DBQ='+</a:t>
            </a:r>
            <a:r>
              <a:rPr lang="en-US" sz="1000" dirty="0" err="1" smtClean="0">
                <a:solidFill>
                  <a:srgbClr val="0000FF"/>
                </a:solidFill>
              </a:rPr>
              <a:t>my_path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cursor = </a:t>
            </a:r>
            <a:r>
              <a:rPr lang="en-US" sz="1000" dirty="0" err="1" smtClean="0">
                <a:solidFill>
                  <a:srgbClr val="0000FF"/>
                </a:solidFill>
              </a:rPr>
              <a:t>connection.cursor</a:t>
            </a:r>
            <a:r>
              <a:rPr lang="en-US" sz="1000" dirty="0" smtClean="0">
                <a:solidFill>
                  <a:srgbClr val="0000FF"/>
                </a:solidFill>
              </a:rPr>
              <a:t>()</a:t>
            </a: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    ###</a:t>
            </a:r>
            <a:r>
              <a:rPr lang="en-US" sz="1000" dirty="0" err="1" smtClean="0">
                <a:solidFill>
                  <a:srgbClr val="0000FF"/>
                </a:solidFill>
              </a:rPr>
              <a:t>tabelas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cursor.execute</a:t>
            </a:r>
            <a:r>
              <a:rPr lang="en-US" sz="1000" dirty="0" smtClean="0">
                <a:solidFill>
                  <a:srgbClr val="0000FF"/>
                </a:solidFill>
              </a:rPr>
              <a:t>('SELECT * FROM </a:t>
            </a:r>
            <a:r>
              <a:rPr lang="en-US" sz="1000" dirty="0" err="1" smtClean="0">
                <a:solidFill>
                  <a:srgbClr val="0000FF"/>
                </a:solidFill>
              </a:rPr>
              <a:t>TD_Parcelas</a:t>
            </a:r>
            <a:r>
              <a:rPr lang="en-US" sz="1000" dirty="0" smtClean="0">
                <a:solidFill>
                  <a:srgbClr val="0000FF"/>
                </a:solidFill>
              </a:rPr>
              <a:t>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parcelas</a:t>
            </a:r>
            <a:r>
              <a:rPr lang="en-US" sz="1000" dirty="0" smtClean="0">
                <a:solidFill>
                  <a:srgbClr val="0000FF"/>
                </a:solidFill>
              </a:rPr>
              <a:t> = </a:t>
            </a:r>
            <a:r>
              <a:rPr lang="en-US" sz="1000" dirty="0" err="1" smtClean="0">
                <a:solidFill>
                  <a:srgbClr val="0000FF"/>
                </a:solidFill>
              </a:rPr>
              <a:t>cursor.fetchall</a:t>
            </a:r>
            <a:r>
              <a:rPr lang="en-US" sz="1000" dirty="0" smtClean="0">
                <a:solidFill>
                  <a:srgbClr val="0000FF"/>
                </a:solidFill>
              </a:rPr>
              <a:t>() #data from </a:t>
            </a:r>
            <a:r>
              <a:rPr lang="en-US" sz="1000" dirty="0" err="1" smtClean="0">
                <a:solidFill>
                  <a:srgbClr val="0000FF"/>
                </a:solidFill>
              </a:rPr>
              <a:t>DataBase</a:t>
            </a:r>
            <a:r>
              <a:rPr lang="en-US" sz="1000" dirty="0" smtClean="0">
                <a:solidFill>
                  <a:srgbClr val="0000FF"/>
                </a:solidFill>
              </a:rPr>
              <a:t> table </a:t>
            </a:r>
            <a:r>
              <a:rPr lang="en-US" sz="1000" dirty="0" err="1" smtClean="0">
                <a:solidFill>
                  <a:srgbClr val="0000FF"/>
                </a:solidFill>
              </a:rPr>
              <a:t>TD_Parcelas</a:t>
            </a:r>
            <a:endParaRPr lang="en-US" sz="1000" dirty="0" smtClean="0">
              <a:solidFill>
                <a:srgbClr val="0000FF"/>
              </a:solidFill>
            </a:endParaRP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cursor.execute</a:t>
            </a:r>
            <a:r>
              <a:rPr lang="en-US" sz="1000" dirty="0" smtClean="0">
                <a:solidFill>
                  <a:srgbClr val="0000FF"/>
                </a:solidFill>
              </a:rPr>
              <a:t>('SELECT * FROM </a:t>
            </a:r>
            <a:r>
              <a:rPr lang="en-US" sz="1000" dirty="0" err="1" smtClean="0">
                <a:solidFill>
                  <a:srgbClr val="0000FF"/>
                </a:solidFill>
              </a:rPr>
              <a:t>TM_Arvores</a:t>
            </a:r>
            <a:r>
              <a:rPr lang="en-US" sz="1000" dirty="0" smtClean="0">
                <a:solidFill>
                  <a:srgbClr val="0000FF"/>
                </a:solidFill>
              </a:rPr>
              <a:t>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arvores</a:t>
            </a:r>
            <a:r>
              <a:rPr lang="en-US" sz="1000" dirty="0" smtClean="0">
                <a:solidFill>
                  <a:srgbClr val="0000FF"/>
                </a:solidFill>
              </a:rPr>
              <a:t> = </a:t>
            </a:r>
            <a:r>
              <a:rPr lang="en-US" sz="1000" dirty="0" err="1" smtClean="0">
                <a:solidFill>
                  <a:srgbClr val="0000FF"/>
                </a:solidFill>
              </a:rPr>
              <a:t>cursor.fetchall</a:t>
            </a:r>
            <a:r>
              <a:rPr lang="en-US" sz="1000" dirty="0" smtClean="0">
                <a:solidFill>
                  <a:srgbClr val="0000FF"/>
                </a:solidFill>
              </a:rPr>
              <a:t>() #data from </a:t>
            </a:r>
            <a:r>
              <a:rPr lang="en-US" sz="1000" dirty="0" err="1" smtClean="0">
                <a:solidFill>
                  <a:srgbClr val="0000FF"/>
                </a:solidFill>
              </a:rPr>
              <a:t>DataBase</a:t>
            </a:r>
            <a:r>
              <a:rPr lang="en-US" sz="1000" dirty="0" smtClean="0">
                <a:solidFill>
                  <a:srgbClr val="0000FF"/>
                </a:solidFill>
              </a:rPr>
              <a:t> table </a:t>
            </a:r>
            <a:r>
              <a:rPr lang="en-US" sz="1000" dirty="0" err="1" smtClean="0">
                <a:solidFill>
                  <a:srgbClr val="0000FF"/>
                </a:solidFill>
              </a:rPr>
              <a:t>TM_Arvores</a:t>
            </a:r>
            <a:endParaRPr lang="en-US" sz="1000" dirty="0" smtClean="0">
              <a:solidFill>
                <a:srgbClr val="0000FF"/>
              </a:solidFill>
            </a:endParaRP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connection.close</a:t>
            </a:r>
            <a:r>
              <a:rPr lang="en-US" sz="1000" dirty="0" smtClean="0">
                <a:solidFill>
                  <a:srgbClr val="0000FF"/>
                </a:solidFill>
              </a:rPr>
              <a:t>()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###################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6629" y="3680625"/>
            <a:ext cx="6545371" cy="270843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Inicio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do IF que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dados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necessários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tratamento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de dados 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My_path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define 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caminho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está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 base de dados (</a:t>
            </a:r>
            <a:r>
              <a:rPr lang="en-US" dirty="0" smtClean="0"/>
              <a:t>SUBSTITUIR PELO VOSSO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Connection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estaleceler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ligação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com a base de dados Access</a:t>
            </a: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Cursor.execute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corer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query SQL para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tabela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Cursor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fetchall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função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guarda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todos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valores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que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constavam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tabela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variáveis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parcelas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arvores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pt-PT" sz="2400" kern="0" dirty="0">
                <a:solidFill>
                  <a:srgbClr val="4BACC6"/>
                </a:solidFill>
              </a:rPr>
              <a:t>Importação de dados a partir do </a:t>
            </a:r>
            <a:r>
              <a:rPr lang="pt-PT" sz="2400" kern="0" dirty="0" smtClean="0">
                <a:solidFill>
                  <a:srgbClr val="4BACC6"/>
                </a:solidFill>
              </a:rPr>
              <a:t>ACCESS</a:t>
            </a:r>
            <a:endParaRPr lang="pt-PT" sz="2400" kern="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36"/>
          <a:stretch/>
        </p:blipFill>
        <p:spPr>
          <a:xfrm>
            <a:off x="0" y="0"/>
            <a:ext cx="12192000" cy="6526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7671" y="226248"/>
            <a:ext cx="3064329" cy="69865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if(</a:t>
            </a:r>
            <a:r>
              <a:rPr lang="en-US" sz="1000" dirty="0" err="1" smtClean="0">
                <a:solidFill>
                  <a:srgbClr val="0000FF"/>
                </a:solidFill>
              </a:rPr>
              <a:t>db_source</a:t>
            </a:r>
            <a:r>
              <a:rPr lang="en-US" sz="1000" dirty="0" smtClean="0">
                <a:solidFill>
                  <a:srgbClr val="0000FF"/>
                </a:solidFill>
              </a:rPr>
              <a:t> == 2):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###from Excel </a:t>
            </a:r>
            <a:r>
              <a:rPr lang="en-US" sz="1000" dirty="0" err="1" smtClean="0">
                <a:solidFill>
                  <a:srgbClr val="0000FF"/>
                </a:solidFill>
              </a:rPr>
              <a:t>TD_Parcelas</a:t>
            </a:r>
            <a:r>
              <a:rPr lang="en-US" sz="1000" dirty="0" smtClean="0">
                <a:solidFill>
                  <a:srgbClr val="0000FF"/>
                </a:solidFill>
              </a:rPr>
              <a:t>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idsPar</a:t>
            </a:r>
            <a:r>
              <a:rPr lang="en-US" sz="1000" dirty="0" smtClean="0">
                <a:solidFill>
                  <a:srgbClr val="0000FF"/>
                </a:solidFill>
              </a:rPr>
              <a:t>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Areas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workbook = </a:t>
            </a:r>
            <a:r>
              <a:rPr lang="en-US" sz="1000" dirty="0" err="1" smtClean="0">
                <a:solidFill>
                  <a:srgbClr val="0000FF"/>
                </a:solidFill>
              </a:rPr>
              <a:t>xl.load_workbook</a:t>
            </a:r>
            <a:r>
              <a:rPr lang="en-US" sz="1000" dirty="0" smtClean="0">
                <a:solidFill>
                  <a:srgbClr val="0000FF"/>
                </a:solidFill>
              </a:rPr>
              <a:t>('TD_Parcelas.xlsx')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sheet = </a:t>
            </a:r>
            <a:r>
              <a:rPr lang="en-US" sz="1000" dirty="0" err="1" smtClean="0">
                <a:solidFill>
                  <a:srgbClr val="0000FF"/>
                </a:solidFill>
              </a:rPr>
              <a:t>workbook.worksheets</a:t>
            </a:r>
            <a:r>
              <a:rPr lang="en-US" sz="1000" dirty="0" smtClean="0">
                <a:solidFill>
                  <a:srgbClr val="0000FF"/>
                </a:solidFill>
              </a:rPr>
              <a:t>[0]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for column in </a:t>
            </a:r>
            <a:r>
              <a:rPr lang="en-US" sz="1000" dirty="0" err="1" smtClean="0">
                <a:solidFill>
                  <a:srgbClr val="0000FF"/>
                </a:solidFill>
              </a:rPr>
              <a:t>sheet.iter_cols</a:t>
            </a:r>
            <a:r>
              <a:rPr lang="en-US" sz="1000" dirty="0" smtClean="0">
                <a:solidFill>
                  <a:srgbClr val="0000FF"/>
                </a:solidFill>
              </a:rPr>
              <a:t>():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 column[0].value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</a:t>
            </a:r>
            <a:r>
              <a:rPr lang="en-US" sz="1000" dirty="0" err="1" smtClean="0">
                <a:solidFill>
                  <a:srgbClr val="0000FF"/>
                </a:solidFill>
              </a:rPr>
              <a:t>ID_par</a:t>
            </a:r>
            <a:r>
              <a:rPr lang="en-US" sz="1000" dirty="0" smtClean="0">
                <a:solidFill>
                  <a:srgbClr val="0000FF"/>
                </a:solidFill>
              </a:rPr>
              <a:t>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idsPar.append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'Area'):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Areas.append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###from Excel </a:t>
            </a:r>
            <a:r>
              <a:rPr lang="en-US" sz="1000" dirty="0" err="1" smtClean="0">
                <a:solidFill>
                  <a:srgbClr val="0000FF"/>
                </a:solidFill>
              </a:rPr>
              <a:t>TM_Arvores</a:t>
            </a:r>
            <a:r>
              <a:rPr lang="en-US" sz="1000" dirty="0" smtClean="0">
                <a:solidFill>
                  <a:srgbClr val="0000FF"/>
                </a:solidFill>
              </a:rPr>
              <a:t>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idsaPar</a:t>
            </a:r>
            <a:r>
              <a:rPr lang="en-US" sz="1000" dirty="0" smtClean="0">
                <a:solidFill>
                  <a:srgbClr val="0000FF"/>
                </a:solidFill>
              </a:rPr>
              <a:t>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idsArv</a:t>
            </a:r>
            <a:r>
              <a:rPr lang="en-US" sz="1000" dirty="0" smtClean="0">
                <a:solidFill>
                  <a:srgbClr val="0000FF"/>
                </a:solidFill>
              </a:rPr>
              <a:t>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idsVaras</a:t>
            </a:r>
            <a:r>
              <a:rPr lang="en-US" sz="1000" dirty="0" smtClean="0">
                <a:solidFill>
                  <a:srgbClr val="0000FF"/>
                </a:solidFill>
              </a:rPr>
              <a:t>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ds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hs</a:t>
            </a:r>
            <a:r>
              <a:rPr lang="en-US" sz="1000" dirty="0" smtClean="0">
                <a:solidFill>
                  <a:srgbClr val="0000FF"/>
                </a:solidFill>
              </a:rPr>
              <a:t>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workbook = </a:t>
            </a:r>
            <a:r>
              <a:rPr lang="en-US" sz="1000" dirty="0" err="1" smtClean="0">
                <a:solidFill>
                  <a:srgbClr val="0000FF"/>
                </a:solidFill>
              </a:rPr>
              <a:t>xl.load_workbook</a:t>
            </a:r>
            <a:r>
              <a:rPr lang="en-US" sz="1000" dirty="0" smtClean="0">
                <a:solidFill>
                  <a:srgbClr val="0000FF"/>
                </a:solidFill>
              </a:rPr>
              <a:t>('TM_Arvores.xlsx')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sheet = </a:t>
            </a:r>
            <a:r>
              <a:rPr lang="en-US" sz="1000" dirty="0" err="1" smtClean="0">
                <a:solidFill>
                  <a:srgbClr val="0000FF"/>
                </a:solidFill>
              </a:rPr>
              <a:t>workbook.worksheets</a:t>
            </a:r>
            <a:r>
              <a:rPr lang="en-US" sz="1000" dirty="0" smtClean="0">
                <a:solidFill>
                  <a:srgbClr val="0000FF"/>
                </a:solidFill>
              </a:rPr>
              <a:t>[0]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for column in </a:t>
            </a:r>
            <a:r>
              <a:rPr lang="en-US" sz="1000" dirty="0" err="1" smtClean="0">
                <a:solidFill>
                  <a:srgbClr val="0000FF"/>
                </a:solidFill>
              </a:rPr>
              <a:t>sheet.iter_cols</a:t>
            </a:r>
            <a:r>
              <a:rPr lang="en-US" sz="1000" dirty="0" smtClean="0">
                <a:solidFill>
                  <a:srgbClr val="0000FF"/>
                </a:solidFill>
              </a:rPr>
              <a:t>():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 column[0].value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</a:t>
            </a:r>
            <a:r>
              <a:rPr lang="en-US" sz="1000" dirty="0" err="1" smtClean="0">
                <a:solidFill>
                  <a:srgbClr val="0000FF"/>
                </a:solidFill>
              </a:rPr>
              <a:t>ID_par</a:t>
            </a:r>
            <a:r>
              <a:rPr lang="en-US" sz="1000" dirty="0" smtClean="0">
                <a:solidFill>
                  <a:srgbClr val="0000FF"/>
                </a:solidFill>
              </a:rPr>
              <a:t>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idsaPar.append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</a:t>
            </a:r>
            <a:r>
              <a:rPr lang="en-US" sz="1000" dirty="0" err="1" smtClean="0">
                <a:solidFill>
                  <a:srgbClr val="0000FF"/>
                </a:solidFill>
              </a:rPr>
              <a:t>ID_arv</a:t>
            </a:r>
            <a:r>
              <a:rPr lang="en-US" sz="1000" dirty="0" smtClean="0">
                <a:solidFill>
                  <a:srgbClr val="0000FF"/>
                </a:solidFill>
              </a:rPr>
              <a:t>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idsArv.append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</a:t>
            </a:r>
            <a:r>
              <a:rPr lang="en-US" sz="1000" dirty="0" err="1" smtClean="0">
                <a:solidFill>
                  <a:srgbClr val="0000FF"/>
                </a:solidFill>
              </a:rPr>
              <a:t>ID_vara</a:t>
            </a:r>
            <a:r>
              <a:rPr lang="en-US" sz="1000" dirty="0" smtClean="0">
                <a:solidFill>
                  <a:srgbClr val="0000FF"/>
                </a:solidFill>
              </a:rPr>
              <a:t>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idsVaras.append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'd'):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ds.append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</a:t>
            </a:r>
            <a:r>
              <a:rPr lang="en-US" sz="1000" dirty="0" err="1" smtClean="0">
                <a:solidFill>
                  <a:srgbClr val="0000FF"/>
                </a:solidFill>
              </a:rPr>
              <a:t>hdasdom</a:t>
            </a:r>
            <a:r>
              <a:rPr lang="en-US" sz="1000" dirty="0" smtClean="0">
                <a:solidFill>
                  <a:srgbClr val="0000FF"/>
                </a:solidFill>
              </a:rPr>
              <a:t>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hs.append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################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3123" y="435593"/>
            <a:ext cx="4411770" cy="627864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Continuação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do IF que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dados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necessários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tratamento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de dados </a:t>
            </a:r>
          </a:p>
          <a:p>
            <a:endParaRPr lang="en-US" sz="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xl.load_workbook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define 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nome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ficheiro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excel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estão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dados (</a:t>
            </a:r>
            <a:r>
              <a:rPr lang="en-US" dirty="0" smtClean="0"/>
              <a:t>tem de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da </a:t>
            </a:r>
            <a:r>
              <a:rPr lang="en-US" dirty="0" err="1" smtClean="0"/>
              <a:t>mesma</a:t>
            </a:r>
            <a:r>
              <a:rPr lang="en-US" dirty="0" smtClean="0"/>
              <a:t> pasta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o </a:t>
            </a:r>
            <a:r>
              <a:rPr lang="en-US" dirty="0" err="1" smtClean="0"/>
              <a:t>programa</a:t>
            </a:r>
            <a:r>
              <a:rPr lang="en-US" dirty="0" smtClean="0"/>
              <a:t> python)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Cria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vetores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idsPar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=[ ] e Areas = [ ] ) para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buscar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dados das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ID_par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 Area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ficheiro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TD_Parcelas.xlsx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Este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codigo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permite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carregar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conteudo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dos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vetores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independentemente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ordem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pela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qual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variaveis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apareçam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no EXCEL DESDE QUE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cabeçalhos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encontrem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1ª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linha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tenham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exatamente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nomes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acima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descritos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en-US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idsaPar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idsArv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idsVaras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], ds = [ ],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]) para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buscar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dados das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ID_par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ID_Arv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ID_vara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d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hdasdom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ficheiro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TM_Arvores.xlsx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pt-PT" sz="2400" kern="0" dirty="0">
                <a:solidFill>
                  <a:srgbClr val="4BACC6"/>
                </a:solidFill>
              </a:rPr>
              <a:t>Importação de dados a partir do </a:t>
            </a:r>
            <a:r>
              <a:rPr lang="pt-PT" sz="2400" kern="0" dirty="0" smtClean="0">
                <a:solidFill>
                  <a:srgbClr val="4BACC6"/>
                </a:solidFill>
              </a:rPr>
              <a:t>EXCEL</a:t>
            </a:r>
            <a:endParaRPr lang="pt-PT" sz="2400" kern="0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8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67"/>
          <a:stretch/>
        </p:blipFill>
        <p:spPr>
          <a:xfrm>
            <a:off x="0" y="0"/>
            <a:ext cx="12192000" cy="6517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7671" y="226248"/>
            <a:ext cx="3064329" cy="69865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if(</a:t>
            </a:r>
            <a:r>
              <a:rPr lang="en-US" sz="1000" dirty="0" err="1" smtClean="0">
                <a:solidFill>
                  <a:srgbClr val="0000FF"/>
                </a:solidFill>
              </a:rPr>
              <a:t>db_source</a:t>
            </a:r>
            <a:r>
              <a:rPr lang="en-US" sz="1000" dirty="0" smtClean="0">
                <a:solidFill>
                  <a:srgbClr val="0000FF"/>
                </a:solidFill>
              </a:rPr>
              <a:t> == 2):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###from Excel </a:t>
            </a:r>
            <a:r>
              <a:rPr lang="en-US" sz="1000" dirty="0" err="1" smtClean="0">
                <a:solidFill>
                  <a:srgbClr val="0000FF"/>
                </a:solidFill>
              </a:rPr>
              <a:t>TD_Parcelas</a:t>
            </a:r>
            <a:r>
              <a:rPr lang="en-US" sz="1000" dirty="0" smtClean="0">
                <a:solidFill>
                  <a:srgbClr val="0000FF"/>
                </a:solidFill>
              </a:rPr>
              <a:t>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idsPar</a:t>
            </a:r>
            <a:r>
              <a:rPr lang="en-US" sz="1000" dirty="0" smtClean="0">
                <a:solidFill>
                  <a:srgbClr val="0000FF"/>
                </a:solidFill>
              </a:rPr>
              <a:t>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Areas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workbook = </a:t>
            </a:r>
            <a:r>
              <a:rPr lang="en-US" sz="1000" dirty="0" err="1" smtClean="0">
                <a:solidFill>
                  <a:srgbClr val="0000FF"/>
                </a:solidFill>
              </a:rPr>
              <a:t>xl.load_workbook</a:t>
            </a:r>
            <a:r>
              <a:rPr lang="en-US" sz="1000" dirty="0" smtClean="0">
                <a:solidFill>
                  <a:srgbClr val="0000FF"/>
                </a:solidFill>
              </a:rPr>
              <a:t>('TD_Parcelas.xlsx')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sheet = </a:t>
            </a:r>
            <a:r>
              <a:rPr lang="en-US" sz="1000" dirty="0" err="1" smtClean="0">
                <a:solidFill>
                  <a:srgbClr val="0000FF"/>
                </a:solidFill>
              </a:rPr>
              <a:t>workbook.worksheets</a:t>
            </a:r>
            <a:r>
              <a:rPr lang="en-US" sz="1000" dirty="0" smtClean="0">
                <a:solidFill>
                  <a:srgbClr val="0000FF"/>
                </a:solidFill>
              </a:rPr>
              <a:t>[0]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for column in </a:t>
            </a:r>
            <a:r>
              <a:rPr lang="en-US" sz="1000" dirty="0" err="1" smtClean="0">
                <a:solidFill>
                  <a:srgbClr val="0000FF"/>
                </a:solidFill>
              </a:rPr>
              <a:t>sheet.iter_cols</a:t>
            </a:r>
            <a:r>
              <a:rPr lang="en-US" sz="1000" dirty="0" smtClean="0">
                <a:solidFill>
                  <a:srgbClr val="0000FF"/>
                </a:solidFill>
              </a:rPr>
              <a:t>():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 column[0].value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</a:t>
            </a:r>
            <a:r>
              <a:rPr lang="en-US" sz="1000" dirty="0" err="1" smtClean="0">
                <a:solidFill>
                  <a:srgbClr val="0000FF"/>
                </a:solidFill>
              </a:rPr>
              <a:t>ID_par</a:t>
            </a:r>
            <a:r>
              <a:rPr lang="en-US" sz="1000" dirty="0" smtClean="0">
                <a:solidFill>
                  <a:srgbClr val="0000FF"/>
                </a:solidFill>
              </a:rPr>
              <a:t>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idsPar.append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'Area'):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Areas.append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###from Excel </a:t>
            </a:r>
            <a:r>
              <a:rPr lang="en-US" sz="1000" dirty="0" err="1" smtClean="0">
                <a:solidFill>
                  <a:srgbClr val="0000FF"/>
                </a:solidFill>
              </a:rPr>
              <a:t>TM_Arvores</a:t>
            </a:r>
            <a:r>
              <a:rPr lang="en-US" sz="1000" dirty="0" smtClean="0">
                <a:solidFill>
                  <a:srgbClr val="0000FF"/>
                </a:solidFill>
              </a:rPr>
              <a:t>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idsaPar</a:t>
            </a:r>
            <a:r>
              <a:rPr lang="en-US" sz="1000" dirty="0" smtClean="0">
                <a:solidFill>
                  <a:srgbClr val="0000FF"/>
                </a:solidFill>
              </a:rPr>
              <a:t>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idsArv</a:t>
            </a:r>
            <a:r>
              <a:rPr lang="en-US" sz="1000" dirty="0" smtClean="0">
                <a:solidFill>
                  <a:srgbClr val="0000FF"/>
                </a:solidFill>
              </a:rPr>
              <a:t>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idsVaras</a:t>
            </a:r>
            <a:r>
              <a:rPr lang="en-US" sz="1000" dirty="0" smtClean="0">
                <a:solidFill>
                  <a:srgbClr val="0000FF"/>
                </a:solidFill>
              </a:rPr>
              <a:t>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ds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hs</a:t>
            </a:r>
            <a:r>
              <a:rPr lang="en-US" sz="1000" dirty="0" smtClean="0">
                <a:solidFill>
                  <a:srgbClr val="0000FF"/>
                </a:solidFill>
              </a:rPr>
              <a:t>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workbook = </a:t>
            </a:r>
            <a:r>
              <a:rPr lang="en-US" sz="1000" dirty="0" err="1" smtClean="0">
                <a:solidFill>
                  <a:srgbClr val="0000FF"/>
                </a:solidFill>
              </a:rPr>
              <a:t>xl.load_workbook</a:t>
            </a:r>
            <a:r>
              <a:rPr lang="en-US" sz="1000" dirty="0" smtClean="0">
                <a:solidFill>
                  <a:srgbClr val="0000FF"/>
                </a:solidFill>
              </a:rPr>
              <a:t>('TM_Arvores.xlsx')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sheet = </a:t>
            </a:r>
            <a:r>
              <a:rPr lang="en-US" sz="1000" dirty="0" err="1" smtClean="0">
                <a:solidFill>
                  <a:srgbClr val="0000FF"/>
                </a:solidFill>
              </a:rPr>
              <a:t>workbook.worksheets</a:t>
            </a:r>
            <a:r>
              <a:rPr lang="en-US" sz="1000" dirty="0" smtClean="0">
                <a:solidFill>
                  <a:srgbClr val="0000FF"/>
                </a:solidFill>
              </a:rPr>
              <a:t>[0]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for column in </a:t>
            </a:r>
            <a:r>
              <a:rPr lang="en-US" sz="1000" dirty="0" err="1" smtClean="0">
                <a:solidFill>
                  <a:srgbClr val="0000FF"/>
                </a:solidFill>
              </a:rPr>
              <a:t>sheet.iter_cols</a:t>
            </a:r>
            <a:r>
              <a:rPr lang="en-US" sz="1000" dirty="0" smtClean="0">
                <a:solidFill>
                  <a:srgbClr val="0000FF"/>
                </a:solidFill>
              </a:rPr>
              <a:t>():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 column[0].value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</a:t>
            </a:r>
            <a:r>
              <a:rPr lang="en-US" sz="1000" dirty="0" err="1" smtClean="0">
                <a:solidFill>
                  <a:srgbClr val="0000FF"/>
                </a:solidFill>
              </a:rPr>
              <a:t>ID_par</a:t>
            </a:r>
            <a:r>
              <a:rPr lang="en-US" sz="1000" dirty="0" smtClean="0">
                <a:solidFill>
                  <a:srgbClr val="0000FF"/>
                </a:solidFill>
              </a:rPr>
              <a:t>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idsaPar.append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</a:t>
            </a:r>
            <a:r>
              <a:rPr lang="en-US" sz="1000" dirty="0" err="1" smtClean="0">
                <a:solidFill>
                  <a:srgbClr val="0000FF"/>
                </a:solidFill>
              </a:rPr>
              <a:t>ID_arv</a:t>
            </a:r>
            <a:r>
              <a:rPr lang="en-US" sz="1000" dirty="0" smtClean="0">
                <a:solidFill>
                  <a:srgbClr val="0000FF"/>
                </a:solidFill>
              </a:rPr>
              <a:t>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idsArv.append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</a:t>
            </a:r>
            <a:r>
              <a:rPr lang="en-US" sz="1000" dirty="0" err="1" smtClean="0">
                <a:solidFill>
                  <a:srgbClr val="0000FF"/>
                </a:solidFill>
              </a:rPr>
              <a:t>ID_vara</a:t>
            </a:r>
            <a:r>
              <a:rPr lang="en-US" sz="1000" dirty="0" smtClean="0">
                <a:solidFill>
                  <a:srgbClr val="0000FF"/>
                </a:solidFill>
              </a:rPr>
              <a:t>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idsVaras.append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'd'):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ds.append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if(</a:t>
            </a:r>
            <a:r>
              <a:rPr lang="en-US" sz="1000" dirty="0" err="1" smtClean="0">
                <a:solidFill>
                  <a:srgbClr val="0000FF"/>
                </a:solidFill>
              </a:rPr>
              <a:t>column_name</a:t>
            </a:r>
            <a:r>
              <a:rPr lang="en-US" sz="1000" dirty="0" smtClean="0">
                <a:solidFill>
                  <a:srgbClr val="0000FF"/>
                </a:solidFill>
              </a:rPr>
              <a:t> == '</a:t>
            </a:r>
            <a:r>
              <a:rPr lang="en-US" sz="1000" dirty="0" err="1" smtClean="0">
                <a:solidFill>
                  <a:srgbClr val="0000FF"/>
                </a:solidFill>
              </a:rPr>
              <a:t>hdasdom</a:t>
            </a:r>
            <a:r>
              <a:rPr lang="en-US" sz="1000" dirty="0" smtClean="0">
                <a:solidFill>
                  <a:srgbClr val="0000FF"/>
                </a:solidFill>
              </a:rPr>
              <a:t>'):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for cell in column: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</a:t>
            </a:r>
            <a:r>
              <a:rPr lang="en-US" sz="1000" dirty="0" err="1" smtClean="0">
                <a:solidFill>
                  <a:srgbClr val="0000FF"/>
                </a:solidFill>
              </a:rPr>
              <a:t>hs.append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  <a:r>
              <a:rPr lang="en-US" sz="1000" dirty="0" err="1" smtClean="0">
                <a:solidFill>
                  <a:srgbClr val="0000FF"/>
                </a:solidFill>
              </a:rPr>
              <a:t>cell.value</a:t>
            </a:r>
            <a:r>
              <a:rPr lang="en-US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################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7957" y="457789"/>
            <a:ext cx="4411770" cy="46166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Continuação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do IF que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dados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necessários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tratamento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de dados </a:t>
            </a:r>
          </a:p>
          <a:p>
            <a:endParaRPr lang="en-US" sz="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xl.load_workbook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define 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nome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ficheiro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excel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onde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estão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dados (</a:t>
            </a:r>
            <a:r>
              <a:rPr lang="en-US" dirty="0" smtClean="0"/>
              <a:t>tem de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da </a:t>
            </a:r>
            <a:r>
              <a:rPr lang="en-US" dirty="0" err="1" smtClean="0"/>
              <a:t>mesma</a:t>
            </a:r>
            <a:r>
              <a:rPr lang="en-US" dirty="0" smtClean="0"/>
              <a:t> pasta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o </a:t>
            </a:r>
            <a:r>
              <a:rPr lang="en-US" dirty="0" err="1" smtClean="0"/>
              <a:t>programa</a:t>
            </a:r>
            <a:r>
              <a:rPr lang="en-US" dirty="0" smtClean="0"/>
              <a:t> python)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Cria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vetores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idsPar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=[ ] e Areas = [ ] ) para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buscar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dados das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ID_par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 Area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ficheiro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TD_Parcelas.xlsx</a:t>
            </a:r>
          </a:p>
          <a:p>
            <a:endParaRPr lang="en-US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idsaPar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idsArv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idsVaras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], ds = [ ],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[ ]) para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buscar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dados das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colunas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ID_par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ID_Arv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ID_vara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d 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hdasdom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ficheiro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TM_Arvores.xlsx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8730" y="1036949"/>
            <a:ext cx="5460499" cy="5372566"/>
            <a:chOff x="678730" y="1036949"/>
            <a:chExt cx="5460499" cy="5372566"/>
          </a:xfrm>
        </p:grpSpPr>
        <p:sp>
          <p:nvSpPr>
            <p:cNvPr id="9" name="Rectangle 8"/>
            <p:cNvSpPr/>
            <p:nvPr/>
          </p:nvSpPr>
          <p:spPr>
            <a:xfrm>
              <a:off x="678730" y="1036949"/>
              <a:ext cx="3704734" cy="22039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6028" y="1036949"/>
              <a:ext cx="1623201" cy="537256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680299" y="1053723"/>
            <a:ext cx="9646789" cy="5372566"/>
            <a:chOff x="680299" y="1053723"/>
            <a:chExt cx="9646789" cy="5372566"/>
          </a:xfrm>
        </p:grpSpPr>
        <p:sp>
          <p:nvSpPr>
            <p:cNvPr id="10" name="Rectangle 9"/>
            <p:cNvSpPr/>
            <p:nvPr/>
          </p:nvSpPr>
          <p:spPr>
            <a:xfrm>
              <a:off x="680299" y="3329233"/>
              <a:ext cx="3704734" cy="220399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7173" y="1053723"/>
              <a:ext cx="4099915" cy="537256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pt-PT" sz="2400" kern="0" dirty="0">
                <a:solidFill>
                  <a:srgbClr val="4BACC6"/>
                </a:solidFill>
              </a:rPr>
              <a:t>Importação de dados a partir do </a:t>
            </a:r>
            <a:r>
              <a:rPr lang="pt-PT" sz="2400" kern="0" dirty="0" smtClean="0">
                <a:solidFill>
                  <a:srgbClr val="4BACC6"/>
                </a:solidFill>
              </a:rPr>
              <a:t>EXCEL</a:t>
            </a:r>
            <a:endParaRPr lang="pt-PT" sz="2400" kern="0" dirty="0">
              <a:solidFill>
                <a:srgbClr val="4BACC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799" y="3052552"/>
            <a:ext cx="5190837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Ficamos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com 7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vetores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isolados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Agora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vamos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montar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tabelas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”,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criar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DataFrame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67"/>
          <a:stretch/>
        </p:blipFill>
        <p:spPr>
          <a:xfrm>
            <a:off x="0" y="0"/>
            <a:ext cx="12192000" cy="6517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27671" y="226248"/>
            <a:ext cx="3064329" cy="55707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i="1" dirty="0" smtClean="0">
                <a:solidFill>
                  <a:srgbClr val="0000FF"/>
                </a:solidFill>
              </a:rPr>
              <a:t>Code-box:</a:t>
            </a:r>
          </a:p>
          <a:p>
            <a:endParaRPr lang="en-US" sz="800" i="1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################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print('### DB table: </a:t>
            </a:r>
            <a:r>
              <a:rPr lang="en-US" sz="1000" dirty="0" err="1" smtClean="0">
                <a:solidFill>
                  <a:srgbClr val="0000FF"/>
                </a:solidFill>
              </a:rPr>
              <a:t>TD_Parcelas</a:t>
            </a:r>
            <a:r>
              <a:rPr lang="en-US" sz="1000" dirty="0" smtClean="0">
                <a:solidFill>
                  <a:srgbClr val="0000FF"/>
                </a:solidFill>
              </a:rPr>
              <a:t> ###') #output </a:t>
            </a:r>
            <a:r>
              <a:rPr lang="en-US" sz="1000" dirty="0" err="1" smtClean="0">
                <a:solidFill>
                  <a:srgbClr val="0000FF"/>
                </a:solidFill>
              </a:rPr>
              <a:t>DataTable</a:t>
            </a:r>
            <a:r>
              <a:rPr lang="en-US" sz="1000" dirty="0" smtClean="0">
                <a:solidFill>
                  <a:srgbClr val="0000FF"/>
                </a:solidFill>
              </a:rPr>
              <a:t> title string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plots = []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if(</a:t>
            </a:r>
            <a:r>
              <a:rPr lang="en-US" sz="1000" dirty="0" err="1" smtClean="0">
                <a:solidFill>
                  <a:srgbClr val="0000FF"/>
                </a:solidFill>
              </a:rPr>
              <a:t>db_source</a:t>
            </a:r>
            <a:r>
              <a:rPr lang="en-US" sz="1000" dirty="0" smtClean="0">
                <a:solidFill>
                  <a:srgbClr val="0000FF"/>
                </a:solidFill>
              </a:rPr>
              <a:t> == 1): #from DB################################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for p in </a:t>
            </a:r>
            <a:r>
              <a:rPr lang="en-US" sz="1000" dirty="0" err="1" smtClean="0">
                <a:solidFill>
                  <a:srgbClr val="0000FF"/>
                </a:solidFill>
              </a:rPr>
              <a:t>parcelas</a:t>
            </a:r>
            <a:r>
              <a:rPr lang="en-US" sz="1000" dirty="0" smtClean="0">
                <a:solidFill>
                  <a:srgbClr val="0000FF"/>
                </a:solidFill>
              </a:rPr>
              <a:t>: #build array (plots[]) with data from `</a:t>
            </a:r>
            <a:r>
              <a:rPr lang="en-US" sz="1000" dirty="0" err="1" smtClean="0">
                <a:solidFill>
                  <a:srgbClr val="0000FF"/>
                </a:solidFill>
              </a:rPr>
              <a:t>parcelas</a:t>
            </a:r>
            <a:r>
              <a:rPr lang="en-US" sz="1000" dirty="0" smtClean="0">
                <a:solidFill>
                  <a:srgbClr val="0000FF"/>
                </a:solidFill>
              </a:rPr>
              <a:t>` </a:t>
            </a:r>
            <a:r>
              <a:rPr lang="en-US" sz="1000" dirty="0" err="1" smtClean="0">
                <a:solidFill>
                  <a:srgbClr val="0000FF"/>
                </a:solidFill>
              </a:rPr>
              <a:t>DataBase</a:t>
            </a:r>
            <a:r>
              <a:rPr lang="en-US" sz="1000" dirty="0" smtClean="0">
                <a:solidFill>
                  <a:srgbClr val="0000FF"/>
                </a:solidFill>
              </a:rPr>
              <a:t> table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  <a:r>
              <a:rPr lang="en-US" sz="1000" dirty="0" err="1" smtClean="0">
                <a:solidFill>
                  <a:srgbClr val="0000FF"/>
                </a:solidFill>
              </a:rPr>
              <a:t>plots.append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{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'</a:t>
            </a:r>
            <a:r>
              <a:rPr lang="en-US" sz="1000" dirty="0" err="1" smtClean="0">
                <a:solidFill>
                  <a:srgbClr val="0000FF"/>
                </a:solidFill>
              </a:rPr>
              <a:t>ID_par</a:t>
            </a:r>
            <a:r>
              <a:rPr lang="en-US" sz="1000" dirty="0" smtClean="0">
                <a:solidFill>
                  <a:srgbClr val="0000FF"/>
                </a:solidFill>
              </a:rPr>
              <a:t>': </a:t>
            </a:r>
            <a:r>
              <a:rPr lang="en-US" sz="1000" dirty="0" err="1" smtClean="0">
                <a:solidFill>
                  <a:srgbClr val="0000FF"/>
                </a:solidFill>
              </a:rPr>
              <a:t>p.ID_par</a:t>
            </a:r>
            <a:r>
              <a:rPr lang="en-US" sz="1000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'Area': </a:t>
            </a:r>
            <a:r>
              <a:rPr lang="en-US" sz="1000" dirty="0" err="1" smtClean="0">
                <a:solidFill>
                  <a:srgbClr val="0000FF"/>
                </a:solidFill>
              </a:rPr>
              <a:t>p.Area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}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####    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if(</a:t>
            </a:r>
            <a:r>
              <a:rPr lang="en-US" sz="1000" dirty="0" err="1" smtClean="0">
                <a:solidFill>
                  <a:srgbClr val="0000FF"/>
                </a:solidFill>
              </a:rPr>
              <a:t>db_source</a:t>
            </a:r>
            <a:r>
              <a:rPr lang="en-US" sz="1000" dirty="0" smtClean="0">
                <a:solidFill>
                  <a:srgbClr val="0000FF"/>
                </a:solidFill>
              </a:rPr>
              <a:t> == 2): #from excel##############################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for </a:t>
            </a:r>
            <a:r>
              <a:rPr lang="en-US" sz="1000" dirty="0" err="1" smtClean="0">
                <a:solidFill>
                  <a:srgbClr val="0000FF"/>
                </a:solidFill>
              </a:rPr>
              <a:t>i</a:t>
            </a:r>
            <a:r>
              <a:rPr lang="en-US" sz="1000" dirty="0" smtClean="0">
                <a:solidFill>
                  <a:srgbClr val="0000FF"/>
                </a:solidFill>
              </a:rPr>
              <a:t> in </a:t>
            </a:r>
            <a:r>
              <a:rPr lang="en-US" sz="1000" dirty="0" err="1" smtClean="0">
                <a:solidFill>
                  <a:srgbClr val="0000FF"/>
                </a:solidFill>
              </a:rPr>
              <a:t>idsPar</a:t>
            </a:r>
            <a:r>
              <a:rPr lang="en-US" sz="1000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  <a:r>
              <a:rPr lang="en-US" sz="1000" dirty="0" err="1" smtClean="0">
                <a:solidFill>
                  <a:srgbClr val="0000FF"/>
                </a:solidFill>
              </a:rPr>
              <a:t>plots.append</a:t>
            </a:r>
            <a:r>
              <a:rPr lang="en-US" sz="1000" dirty="0" smtClean="0">
                <a:solidFill>
                  <a:srgbClr val="0000FF"/>
                </a:solidFill>
              </a:rPr>
              <a:t>(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{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    '</a:t>
            </a:r>
            <a:r>
              <a:rPr lang="en-US" sz="1000" dirty="0" err="1" smtClean="0">
                <a:solidFill>
                  <a:srgbClr val="0000FF"/>
                </a:solidFill>
              </a:rPr>
              <a:t>ID_par</a:t>
            </a:r>
            <a:r>
              <a:rPr lang="en-US" sz="1000" dirty="0" smtClean="0">
                <a:solidFill>
                  <a:srgbClr val="0000FF"/>
                </a:solidFill>
              </a:rPr>
              <a:t>': </a:t>
            </a:r>
            <a:r>
              <a:rPr lang="en-US" sz="1000" dirty="0" err="1" smtClean="0">
                <a:solidFill>
                  <a:srgbClr val="0000FF"/>
                </a:solidFill>
              </a:rPr>
              <a:t>i</a:t>
            </a:r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1000" dirty="0" smtClean="0">
                <a:solidFill>
                  <a:srgbClr val="0000FF"/>
                </a:solidFill>
              </a:rPr>
              <a:t>            }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)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 = 0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for p in plots: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plots[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]['Area'] = Areas[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  <a:r>
              <a:rPr lang="en-US" sz="1000" dirty="0" err="1" smtClean="0">
                <a:solidFill>
                  <a:srgbClr val="0000FF"/>
                </a:solidFill>
              </a:rPr>
              <a:t>idx</a:t>
            </a:r>
            <a:r>
              <a:rPr lang="en-US" sz="1000" dirty="0" smtClean="0">
                <a:solidFill>
                  <a:srgbClr val="0000FF"/>
                </a:solidFill>
              </a:rPr>
              <a:t> += 1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    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    del plots[0]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####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1000" y="-25462"/>
            <a:ext cx="9001000" cy="4355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r"/>
            <a:r>
              <a:rPr lang="pt-PT" sz="2400" kern="0" dirty="0">
                <a:solidFill>
                  <a:srgbClr val="4BACC6"/>
                </a:solidFill>
              </a:rPr>
              <a:t>Manipulação de vetores para construção de tabelas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6085" y="1981134"/>
            <a:ext cx="5575552" cy="49244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Explanation-box:</a:t>
            </a:r>
          </a:p>
          <a:p>
            <a:endParaRPr lang="en-US" sz="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IF que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montam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DataFrame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das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parcelas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( plots [ ] ) 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partir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do ACCESS e do EXCEL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240" y="3011626"/>
            <a:ext cx="4313294" cy="4877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240" y="3011626"/>
            <a:ext cx="3520745" cy="48162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88363" y="3429000"/>
            <a:ext cx="877454" cy="4329545"/>
          </a:xfrm>
          <a:prstGeom prst="rect">
            <a:avLst/>
          </a:prstGeom>
          <a:solidFill>
            <a:srgbClr val="ED7D31">
              <a:alpha val="23922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271" y="3011626"/>
            <a:ext cx="3353091" cy="47552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79140" y="3480177"/>
            <a:ext cx="1366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Neste</a:t>
            </a:r>
            <a:r>
              <a:rPr lang="en-US" sz="1400" dirty="0" smtClean="0"/>
              <a:t> </a:t>
            </a:r>
            <a:r>
              <a:rPr lang="en-US" sz="1400" dirty="0" err="1" smtClean="0"/>
              <a:t>momento</a:t>
            </a:r>
            <a:r>
              <a:rPr lang="en-US" sz="1400" dirty="0" smtClean="0"/>
              <a:t> </a:t>
            </a:r>
            <a:r>
              <a:rPr lang="en-US" sz="1400" dirty="0" err="1" smtClean="0"/>
              <a:t>temos</a:t>
            </a:r>
            <a:r>
              <a:rPr lang="en-US" sz="1400" dirty="0" smtClean="0"/>
              <a:t> um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“vector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duplo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”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1656</Words>
  <Application>Microsoft Office PowerPoint</Application>
  <PresentationFormat>Widescreen</PresentationFormat>
  <Paragraphs>334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Custom Design</vt:lpstr>
      <vt:lpstr>Office Theme</vt:lpstr>
      <vt:lpstr>Inventário Florestal Tratamento de dados em Python Amostragem simples quantitativa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 </cp:lastModifiedBy>
  <cp:revision>53</cp:revision>
  <dcterms:created xsi:type="dcterms:W3CDTF">2024-11-21T10:21:39Z</dcterms:created>
  <dcterms:modified xsi:type="dcterms:W3CDTF">2025-11-28T07:58:40Z</dcterms:modified>
</cp:coreProperties>
</file>