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79" r:id="rId3"/>
    <p:sldId id="295" r:id="rId4"/>
    <p:sldId id="343" r:id="rId5"/>
    <p:sldId id="342" r:id="rId6"/>
    <p:sldId id="344" r:id="rId7"/>
    <p:sldId id="345" r:id="rId8"/>
    <p:sldId id="346" r:id="rId9"/>
    <p:sldId id="347" r:id="rId10"/>
    <p:sldId id="278" r:id="rId11"/>
    <p:sldId id="348" r:id="rId12"/>
    <p:sldId id="292" r:id="rId13"/>
    <p:sldId id="290" r:id="rId14"/>
    <p:sldId id="298" r:id="rId15"/>
    <p:sldId id="299" r:id="rId16"/>
    <p:sldId id="300" r:id="rId17"/>
    <p:sldId id="303" r:id="rId18"/>
    <p:sldId id="304" r:id="rId19"/>
    <p:sldId id="305" r:id="rId20"/>
    <p:sldId id="306" r:id="rId21"/>
    <p:sldId id="296" r:id="rId22"/>
    <p:sldId id="338" r:id="rId23"/>
    <p:sldId id="308" r:id="rId24"/>
    <p:sldId id="309" r:id="rId25"/>
    <p:sldId id="310" r:id="rId26"/>
    <p:sldId id="311" r:id="rId27"/>
    <p:sldId id="312" r:id="rId28"/>
    <p:sldId id="316" r:id="rId29"/>
    <p:sldId id="313" r:id="rId30"/>
    <p:sldId id="339" r:id="rId31"/>
    <p:sldId id="317" r:id="rId32"/>
    <p:sldId id="318" r:id="rId33"/>
    <p:sldId id="319" r:id="rId34"/>
    <p:sldId id="320" r:id="rId35"/>
    <p:sldId id="323" r:id="rId36"/>
    <p:sldId id="321" r:id="rId37"/>
    <p:sldId id="340" r:id="rId38"/>
    <p:sldId id="324" r:id="rId39"/>
    <p:sldId id="330" r:id="rId40"/>
    <p:sldId id="325" r:id="rId41"/>
    <p:sldId id="326" r:id="rId42"/>
    <p:sldId id="327" r:id="rId43"/>
    <p:sldId id="328" r:id="rId44"/>
    <p:sldId id="341" r:id="rId45"/>
    <p:sldId id="331" r:id="rId46"/>
    <p:sldId id="332" r:id="rId47"/>
    <p:sldId id="333" r:id="rId48"/>
    <p:sldId id="334" r:id="rId49"/>
    <p:sldId id="33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BACC6"/>
    <a:srgbClr val="5B9BD5"/>
    <a:srgbClr val="BFAF4D"/>
    <a:srgbClr val="E2F0D9"/>
    <a:srgbClr val="ED7D31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1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504" y="115"/>
      </p:cViewPr>
      <p:guideLst>
        <p:guide orient="horz" pos="2183"/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69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96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948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938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2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16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9452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09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613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83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76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82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70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563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78073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07721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156972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203668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75624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4880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56609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06160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633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22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0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4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4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3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070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3217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592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673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382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68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27/11/2025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Susana Barreiro - 2025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20208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1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9367-F95E-45EE-8289-18DBEE21AAC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0611-8397-43CF-A22D-62938151C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Phyton</a:t>
            </a:r>
            <a:endParaRPr lang="pt-PT" sz="2800" dirty="0"/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013" y="521268"/>
            <a:ext cx="285020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/>
              <a:t>,</a:t>
            </a:r>
            <a:r>
              <a:rPr lang="en-US" sz="1400" dirty="0" smtClean="0"/>
              <a:t> d, </a:t>
            </a:r>
            <a:r>
              <a:rPr lang="en-US" sz="1400" dirty="0" err="1" smtClean="0"/>
              <a:t>hdasdom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012" y="1809023"/>
            <a:ext cx="285020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dominant_df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 smtClean="0"/>
              <a:t>, </a:t>
            </a:r>
            <a:r>
              <a:rPr lang="en-US" sz="1400" dirty="0" err="1" smtClean="0"/>
              <a:t>ID_vara</a:t>
            </a:r>
            <a:r>
              <a:rPr lang="en-US" sz="1400" dirty="0" smtClean="0"/>
              <a:t>, d, </a:t>
            </a:r>
            <a:r>
              <a:rPr lang="en-US" sz="1400" dirty="0" err="1" smtClean="0"/>
              <a:t>hdasdom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135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0310" y="1809022"/>
            <a:ext cx="197471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</a:t>
            </a:r>
            <a:r>
              <a:rPr lang="en-US" b="1" dirty="0" err="1" smtClean="0"/>
              <a:t>oms_df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d 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135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/>
          <p:cNvCxnSpPr>
            <a:stCxn id="5" idx="2"/>
            <a:endCxn id="6" idx="0"/>
          </p:cNvCxnSpPr>
          <p:nvPr/>
        </p:nvCxnSpPr>
        <p:spPr>
          <a:xfrm flipH="1">
            <a:off x="1746115" y="1321487"/>
            <a:ext cx="1" cy="4875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3171217" y="2209132"/>
            <a:ext cx="1099093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51032" y="1812265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d_column</a:t>
            </a:r>
            <a:endParaRPr lang="en-US" b="1" dirty="0" smtClean="0"/>
          </a:p>
          <a:p>
            <a:r>
              <a:rPr lang="en-US" sz="1400" dirty="0" smtClean="0"/>
              <a:t>d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135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56196" y="1809021"/>
            <a:ext cx="185311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new_d_column</a:t>
            </a:r>
            <a:endParaRPr lang="en-US" b="1" dirty="0" smtClean="0"/>
          </a:p>
          <a:p>
            <a:r>
              <a:rPr lang="en-US" sz="1400" dirty="0" smtClean="0"/>
              <a:t>d2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135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2300" y="3281752"/>
            <a:ext cx="2347071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doms_df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</a:t>
            </a:r>
            <a:r>
              <a:rPr lang="en-US" sz="1400" dirty="0"/>
              <a:t> d, </a:t>
            </a:r>
            <a:r>
              <a:rPr lang="en-US" sz="1400" dirty="0" smtClean="0"/>
              <a:t>d2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135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38925" y="4694813"/>
            <a:ext cx="249381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d2dom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39" name="Straight Arrow Connector 38"/>
          <p:cNvCxnSpPr>
            <a:stCxn id="17" idx="3"/>
            <a:endCxn id="29" idx="1"/>
          </p:cNvCxnSpPr>
          <p:nvPr/>
        </p:nvCxnSpPr>
        <p:spPr>
          <a:xfrm flipV="1">
            <a:off x="9029636" y="2209131"/>
            <a:ext cx="926560" cy="324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7" idx="2"/>
            <a:endCxn id="29" idx="2"/>
          </p:cNvCxnSpPr>
          <p:nvPr/>
        </p:nvCxnSpPr>
        <p:spPr>
          <a:xfrm rot="5400000" flipH="1" flipV="1">
            <a:off x="8070211" y="-203303"/>
            <a:ext cx="1" cy="5625087"/>
          </a:xfrm>
          <a:prstGeom prst="bentConnector3">
            <a:avLst>
              <a:gd name="adj1" fmla="val -228600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32" idx="0"/>
          </p:cNvCxnSpPr>
          <p:nvPr/>
        </p:nvCxnSpPr>
        <p:spPr>
          <a:xfrm>
            <a:off x="7885836" y="2833477"/>
            <a:ext cx="0" cy="4482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32" idx="2"/>
            <a:endCxn id="33" idx="0"/>
          </p:cNvCxnSpPr>
          <p:nvPr/>
        </p:nvCxnSpPr>
        <p:spPr>
          <a:xfrm flipH="1">
            <a:off x="7885835" y="4081971"/>
            <a:ext cx="1" cy="61284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7" idx="3"/>
            <a:endCxn id="17" idx="1"/>
          </p:cNvCxnSpPr>
          <p:nvPr/>
        </p:nvCxnSpPr>
        <p:spPr>
          <a:xfrm>
            <a:off x="6245027" y="2209132"/>
            <a:ext cx="1306005" cy="32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0128738" y="4683998"/>
            <a:ext cx="168057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d2dom_column</a:t>
            </a:r>
          </a:p>
          <a:p>
            <a:r>
              <a:rPr lang="en-US" sz="1400" dirty="0" smtClean="0"/>
              <a:t>d2dom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128738" y="6002007"/>
            <a:ext cx="168057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dgdom_column</a:t>
            </a:r>
            <a:endParaRPr lang="en-US" b="1" dirty="0" smtClean="0"/>
          </a:p>
          <a:p>
            <a:r>
              <a:rPr lang="en-US" sz="1400" dirty="0" smtClean="0"/>
              <a:t>d2dom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9" name="Straight Arrow Connector 88"/>
          <p:cNvCxnSpPr>
            <a:stCxn id="86" idx="2"/>
            <a:endCxn id="87" idx="0"/>
          </p:cNvCxnSpPr>
          <p:nvPr/>
        </p:nvCxnSpPr>
        <p:spPr>
          <a:xfrm>
            <a:off x="10969027" y="5484217"/>
            <a:ext cx="0" cy="51779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33" idx="1"/>
            <a:endCxn id="87" idx="1"/>
          </p:cNvCxnSpPr>
          <p:nvPr/>
        </p:nvCxnSpPr>
        <p:spPr>
          <a:xfrm rot="10800000" flipH="1" flipV="1">
            <a:off x="6638924" y="5094923"/>
            <a:ext cx="3489813" cy="1307194"/>
          </a:xfrm>
          <a:prstGeom prst="bentConnector3">
            <a:avLst>
              <a:gd name="adj1" fmla="val -655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08019" y="5294978"/>
            <a:ext cx="2489706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7" name="Straight Arrow Connector 96"/>
          <p:cNvCxnSpPr>
            <a:stCxn id="33" idx="3"/>
            <a:endCxn id="86" idx="1"/>
          </p:cNvCxnSpPr>
          <p:nvPr/>
        </p:nvCxnSpPr>
        <p:spPr>
          <a:xfrm flipV="1">
            <a:off x="9132744" y="5084108"/>
            <a:ext cx="995994" cy="108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3" idx="3"/>
          </p:cNvCxnSpPr>
          <p:nvPr/>
        </p:nvCxnSpPr>
        <p:spPr>
          <a:xfrm flipH="1">
            <a:off x="2797725" y="5695088"/>
            <a:ext cx="3619482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909726" y="2853342"/>
            <a:ext cx="1366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doms_df</a:t>
            </a:r>
            <a:r>
              <a:rPr lang="en-US" sz="1200" dirty="0">
                <a:solidFill>
                  <a:srgbClr val="0000FF"/>
                </a:solidFill>
              </a:rPr>
              <a:t>['d2'] = </a:t>
            </a:r>
            <a:r>
              <a:rPr lang="en-US" sz="1200" dirty="0" err="1">
                <a:solidFill>
                  <a:srgbClr val="0000FF"/>
                </a:solidFill>
              </a:rPr>
              <a:t>new_d_column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8841116" y="1259325"/>
            <a:ext cx="214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new_d_column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b="1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f_squared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417206" y="1666265"/>
            <a:ext cx="987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doms_df</a:t>
            </a:r>
            <a:r>
              <a:rPr lang="en-US" sz="1200" dirty="0">
                <a:solidFill>
                  <a:srgbClr val="0000FF"/>
                </a:solidFill>
              </a:rPr>
              <a:t>['d']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1702660" y="2594296"/>
            <a:ext cx="3371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doms_df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dominant_df.</a:t>
            </a:r>
            <a:r>
              <a:rPr lang="en-US" sz="1200" b="1" dirty="0" err="1" smtClean="0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dirty="0" smtClean="0">
                <a:solidFill>
                  <a:srgbClr val="0000FF"/>
                </a:solidFill>
              </a:rPr>
              <a:t>(items</a:t>
            </a:r>
            <a:r>
              <a:rPr lang="en-US" sz="1200" dirty="0">
                <a:solidFill>
                  <a:srgbClr val="0000FF"/>
                </a:solidFill>
              </a:rPr>
              <a:t>=['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', '</a:t>
            </a:r>
            <a:r>
              <a:rPr lang="en-US" sz="1200" dirty="0" err="1">
                <a:solidFill>
                  <a:srgbClr val="0000FF"/>
                </a:solidFill>
              </a:rPr>
              <a:t>hdasdom</a:t>
            </a:r>
            <a:r>
              <a:rPr lang="en-US" sz="1200" dirty="0">
                <a:solidFill>
                  <a:srgbClr val="0000FF"/>
                </a:solidFill>
              </a:rPr>
              <a:t>', 'd'])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702660" y="1300747"/>
            <a:ext cx="2285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dominant_df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trees_df</a:t>
            </a:r>
            <a:r>
              <a:rPr lang="en-US" sz="1200" dirty="0" smtClean="0">
                <a:solidFill>
                  <a:srgbClr val="0000FF"/>
                </a:solidFill>
              </a:rPr>
              <a:t>[</a:t>
            </a:r>
            <a:r>
              <a:rPr lang="en-US" sz="1200" dirty="0" err="1" smtClean="0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['</a:t>
            </a:r>
            <a:r>
              <a:rPr lang="en-US" sz="1200" dirty="0" err="1">
                <a:solidFill>
                  <a:srgbClr val="0000FF"/>
                </a:solidFill>
              </a:rPr>
              <a:t>hdasdom</a:t>
            </a:r>
            <a:r>
              <a:rPr lang="en-US" sz="1200" dirty="0">
                <a:solidFill>
                  <a:srgbClr val="0000FF"/>
                </a:solidFill>
              </a:rPr>
              <a:t>'] &gt; 0]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364389" y="4139298"/>
            <a:ext cx="2428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doms_df.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dirty="0">
                <a:solidFill>
                  <a:srgbClr val="0000FF"/>
                </a:solidFill>
              </a:rPr>
              <a:t>('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').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mean</a:t>
            </a:r>
            <a:r>
              <a:rPr lang="en-US" sz="1200" dirty="0">
                <a:solidFill>
                  <a:srgbClr val="0000FF"/>
                </a:solidFill>
              </a:rPr>
              <a:t>() 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9033177" y="4204668"/>
            <a:ext cx="1443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d2dom_column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means_df</a:t>
            </a:r>
            <a:r>
              <a:rPr lang="en-US" sz="1200" dirty="0">
                <a:solidFill>
                  <a:srgbClr val="0000FF"/>
                </a:solidFill>
              </a:rPr>
              <a:t>['d2dom']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923406" y="5501569"/>
            <a:ext cx="2065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dgdom_column</a:t>
            </a:r>
            <a:r>
              <a:rPr lang="en-US" sz="1200" dirty="0">
                <a:solidFill>
                  <a:srgbClr val="0000FF"/>
                </a:solidFill>
              </a:rPr>
              <a:t> = d2dom_column.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f_sqrt</a:t>
            </a:r>
            <a:r>
              <a:rPr lang="en-US" sz="1200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38743" y="515191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means_df</a:t>
            </a:r>
            <a:r>
              <a:rPr lang="en-US" sz="1200" dirty="0">
                <a:solidFill>
                  <a:srgbClr val="0000FF"/>
                </a:solidFill>
              </a:rPr>
              <a:t>['d2dom']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dgdom_column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means_df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means_df.</a:t>
            </a:r>
            <a:r>
              <a:rPr lang="en-US" sz="1200" b="1" dirty="0" err="1" smtClean="0">
                <a:solidFill>
                  <a:schemeClr val="accent4">
                    <a:lumMod val="75000"/>
                  </a:schemeClr>
                </a:solidFill>
              </a:rPr>
              <a:t>rename</a:t>
            </a:r>
            <a:r>
              <a:rPr lang="en-US" sz="1200" dirty="0" smtClean="0">
                <a:solidFill>
                  <a:srgbClr val="0000FF"/>
                </a:solidFill>
              </a:rPr>
              <a:t>(columns</a:t>
            </a:r>
            <a:r>
              <a:rPr lang="en-US" sz="1200" dirty="0">
                <a:solidFill>
                  <a:srgbClr val="0000FF"/>
                </a:solidFill>
              </a:rPr>
              <a:t>={"d2dom": "</a:t>
            </a:r>
            <a:r>
              <a:rPr lang="en-US" sz="1200" dirty="0" err="1">
                <a:solidFill>
                  <a:srgbClr val="0000FF"/>
                </a:solidFill>
              </a:rPr>
              <a:t>dgdom</a:t>
            </a:r>
            <a:r>
              <a:rPr lang="en-US" sz="1200" dirty="0">
                <a:solidFill>
                  <a:srgbClr val="0000FF"/>
                </a:solidFill>
              </a:rPr>
              <a:t>"})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0231578" y="369824"/>
            <a:ext cx="179429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f_squared</a:t>
            </a:r>
            <a:r>
              <a:rPr lang="en-US" sz="1200" dirty="0">
                <a:solidFill>
                  <a:srgbClr val="0000FF"/>
                </a:solidFill>
              </a:rPr>
              <a:t>(x):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x**</a:t>
            </a:r>
            <a:r>
              <a:rPr lang="en-US" sz="1200" dirty="0" smtClean="0">
                <a:solidFill>
                  <a:srgbClr val="0000FF"/>
                </a:solidFill>
              </a:rPr>
              <a:t>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231577" y="3398459"/>
            <a:ext cx="179429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f_sqrt</a:t>
            </a:r>
            <a:r>
              <a:rPr lang="en-US" sz="1200" dirty="0">
                <a:solidFill>
                  <a:srgbClr val="0000FF"/>
                </a:solidFill>
              </a:rPr>
              <a:t>(x):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b="1" dirty="0" err="1">
                <a:solidFill>
                  <a:srgbClr val="0000FF"/>
                </a:solidFill>
              </a:rPr>
              <a:t>np</a:t>
            </a:r>
            <a:r>
              <a:rPr lang="en-US" sz="1200" dirty="0" err="1">
                <a:solidFill>
                  <a:srgbClr val="0000FF"/>
                </a:solidFill>
              </a:rPr>
              <a:t>.sqrt</a:t>
            </a:r>
            <a:r>
              <a:rPr lang="en-US" sz="1200" dirty="0">
                <a:solidFill>
                  <a:srgbClr val="0000FF"/>
                </a:solidFill>
              </a:rPr>
              <a:t>(x)</a:t>
            </a: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9956195" y="4204667"/>
            <a:ext cx="1172529" cy="129493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2" idx="1"/>
          </p:cNvCxnSpPr>
          <p:nvPr/>
        </p:nvCxnSpPr>
        <p:spPr>
          <a:xfrm flipH="1">
            <a:off x="9915050" y="754545"/>
            <a:ext cx="316528" cy="54620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2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62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1558" y="435593"/>
            <a:ext cx="4740442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Q1_Dominantes with 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  &amp;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 &gt; 0] #select subset of data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rows of dominant trees into </a:t>
            </a:r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dominant_df.filter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', 'd']) #filter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columns to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['d'] #get 'd' column  from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new_d_column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d_column.apply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cp.f_squared</a:t>
            </a:r>
            <a:r>
              <a:rPr lang="en-US" sz="1000" i="1" dirty="0">
                <a:solidFill>
                  <a:srgbClr val="0000FF"/>
                </a:solidFill>
              </a:rPr>
              <a:t>) #calculate squared 'd' values (using </a:t>
            </a:r>
            <a:r>
              <a:rPr lang="en-US" sz="1000" i="1" dirty="0" err="1">
                <a:solidFill>
                  <a:srgbClr val="0000FF"/>
                </a:solidFill>
              </a:rPr>
              <a:t>f_squared</a:t>
            </a:r>
            <a:r>
              <a:rPr lang="en-US" sz="1000" i="1" dirty="0">
                <a:solidFill>
                  <a:srgbClr val="0000FF"/>
                </a:solidFill>
              </a:rPr>
              <a:t> function)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['d2'] = </a:t>
            </a:r>
            <a:r>
              <a:rPr lang="en-US" sz="1000" i="1" dirty="0" err="1">
                <a:solidFill>
                  <a:srgbClr val="0000FF"/>
                </a:solidFill>
              </a:rPr>
              <a:t>new_d_column</a:t>
            </a:r>
            <a:r>
              <a:rPr lang="en-US" sz="1000" i="1" dirty="0">
                <a:solidFill>
                  <a:srgbClr val="0000FF"/>
                </a:solidFill>
              </a:rPr>
              <a:t> #add 'd' column with the squared values to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').mean() # mean dominant heights (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) and mean dominant squared diameters for each plot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 "d": "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", "d2": "d2dom"}) #rename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columns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d2dom_column =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['d2dom'] #get 'd2dom' column from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= d2dom_column.apply(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) #calculate square root from column values (using </a:t>
            </a:r>
            <a:r>
              <a:rPr lang="en-US" sz="1000" i="1" dirty="0" err="1">
                <a:solidFill>
                  <a:srgbClr val="0000FF"/>
                </a:solidFill>
              </a:rPr>
              <a:t>f_sqrt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['d2dom'] = </a:t>
            </a:r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#replace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'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' with final calculations for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(columns={"d2dom": "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"})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Calcula</a:t>
            </a:r>
            <a:r>
              <a:rPr lang="en-US" sz="2400" kern="0" dirty="0" smtClean="0">
                <a:solidFill>
                  <a:srgbClr val="4BACC6"/>
                </a:solidFill>
              </a:rPr>
              <a:t>  </a:t>
            </a:r>
            <a:r>
              <a:rPr lang="en-US" sz="2400" kern="0" dirty="0" err="1" smtClean="0">
                <a:solidFill>
                  <a:srgbClr val="4BACC6"/>
                </a:solidFill>
              </a:rPr>
              <a:t>diametros</a:t>
            </a:r>
            <a:r>
              <a:rPr lang="en-US" sz="2400" kern="0" dirty="0" smtClean="0">
                <a:solidFill>
                  <a:srgbClr val="4BACC6"/>
                </a:solidFill>
              </a:rPr>
              <a:t> e </a:t>
            </a:r>
            <a:r>
              <a:rPr lang="en-US" sz="2400" kern="0" dirty="0" err="1" smtClean="0">
                <a:solidFill>
                  <a:srgbClr val="4BACC6"/>
                </a:solidFill>
              </a:rPr>
              <a:t>altura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dominante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Seleciona</a:t>
            </a:r>
            <a:r>
              <a:rPr lang="en-US" sz="2400" kern="0" dirty="0" smtClean="0">
                <a:solidFill>
                  <a:srgbClr val="4BACC6"/>
                </a:solidFill>
              </a:rPr>
              <a:t>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dominantes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Q1_Dominantes with 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  &amp;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 &gt; 0</a:t>
            </a:r>
            <a:r>
              <a:rPr lang="en-US" sz="1000" i="1" dirty="0" smtClean="0">
                <a:solidFill>
                  <a:srgbClr val="0000FF"/>
                </a:solidFill>
              </a:rPr>
              <a:t>]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1558" y="1878208"/>
            <a:ext cx="4740442" cy="33855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Filtrar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Neste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particular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tinham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sido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apenas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para as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filtro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seleciona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[‘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hdasdom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’ &gt;0]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SE as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tivessem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codificadas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com 1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numa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cod_dom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código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teria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adaptado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[‘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cod_dom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’ =1]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Filtra</a:t>
            </a:r>
            <a:r>
              <a:rPr lang="en-US" sz="2400" kern="0" dirty="0" smtClean="0">
                <a:solidFill>
                  <a:srgbClr val="4BACC6"/>
                </a:solidFill>
              </a:rPr>
              <a:t>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colunas</a:t>
            </a:r>
            <a:r>
              <a:rPr lang="en-US" sz="2400" kern="0" dirty="0" smtClean="0">
                <a:solidFill>
                  <a:srgbClr val="4BACC6"/>
                </a:solidFill>
              </a:rPr>
              <a:t> que </a:t>
            </a:r>
            <a:r>
              <a:rPr lang="en-US" sz="2400" kern="0" dirty="0" err="1" smtClean="0">
                <a:solidFill>
                  <a:srgbClr val="4BACC6"/>
                </a:solidFill>
              </a:rPr>
              <a:t>interessam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dominant_df.filter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', 'd']) </a:t>
            </a:r>
            <a:r>
              <a:rPr lang="en-US" sz="1000" i="1" dirty="0" smtClean="0">
                <a:solidFill>
                  <a:srgbClr val="0000FF"/>
                </a:solidFill>
              </a:rPr>
              <a:t>print(</a:t>
            </a:r>
            <a:r>
              <a:rPr lang="en-US" sz="1000" i="1" dirty="0" err="1" smtClean="0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print(</a:t>
            </a:r>
            <a:r>
              <a:rPr lang="en-US" sz="1000" i="1" dirty="0" err="1" smtClean="0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 smtClean="0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1558" y="1878208"/>
            <a:ext cx="4740442" cy="227754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Filtrar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dos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diâmetros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poder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passo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seguinte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fazer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(antes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ainda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Isola o d, </a:t>
            </a:r>
            <a:r>
              <a:rPr lang="en-US" sz="2400" kern="0" dirty="0" err="1" smtClean="0">
                <a:solidFill>
                  <a:srgbClr val="4BACC6"/>
                </a:solidFill>
              </a:rPr>
              <a:t>coloca</a:t>
            </a:r>
            <a:r>
              <a:rPr lang="en-US" sz="2400" kern="0" dirty="0" smtClean="0">
                <a:solidFill>
                  <a:srgbClr val="4BACC6"/>
                </a:solidFill>
              </a:rPr>
              <a:t>-o </a:t>
            </a:r>
            <a:r>
              <a:rPr lang="en-US" sz="2400" kern="0" dirty="0" err="1" smtClean="0">
                <a:solidFill>
                  <a:srgbClr val="4BACC6"/>
                </a:solidFill>
              </a:rPr>
              <a:t>ao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quadrado</a:t>
            </a:r>
            <a:r>
              <a:rPr lang="en-US" sz="2400" kern="0" dirty="0" smtClean="0">
                <a:solidFill>
                  <a:srgbClr val="4BACC6"/>
                </a:solidFill>
              </a:rPr>
              <a:t> e </a:t>
            </a:r>
            <a:r>
              <a:rPr lang="en-US" sz="2400" kern="0" dirty="0" err="1" smtClean="0">
                <a:solidFill>
                  <a:srgbClr val="4BACC6"/>
                </a:solidFill>
              </a:rPr>
              <a:t>acrescenta</a:t>
            </a:r>
            <a:r>
              <a:rPr lang="en-US" sz="2400" kern="0" dirty="0" smtClean="0">
                <a:solidFill>
                  <a:srgbClr val="4BACC6"/>
                </a:solidFill>
              </a:rPr>
              <a:t>-o à </a:t>
            </a:r>
            <a:r>
              <a:rPr lang="en-US" sz="2400" kern="0" dirty="0" err="1" smtClean="0">
                <a:solidFill>
                  <a:srgbClr val="4BACC6"/>
                </a:solidFill>
              </a:rPr>
              <a:t>df</a:t>
            </a:r>
            <a:r>
              <a:rPr lang="en-US" sz="2400" kern="0" dirty="0" smtClean="0">
                <a:solidFill>
                  <a:srgbClr val="4BACC6"/>
                </a:solidFill>
              </a:rPr>
              <a:t> anterior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['d']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new_d_column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d_column.apply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cp.f_squared</a:t>
            </a:r>
            <a:r>
              <a:rPr lang="en-US" sz="1000" i="1" dirty="0">
                <a:solidFill>
                  <a:srgbClr val="0000FF"/>
                </a:solidFill>
              </a:rPr>
              <a:t>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['d2'] = </a:t>
            </a:r>
            <a:r>
              <a:rPr lang="en-US" sz="1000" i="1" dirty="0" err="1">
                <a:solidFill>
                  <a:srgbClr val="0000FF"/>
                </a:solidFill>
              </a:rPr>
              <a:t>new_d_column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1477" y="2018885"/>
            <a:ext cx="5650522" cy="39087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Isolamos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d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nova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‘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d_column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’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f_squared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capsulas.py, e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importar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renomeamos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cp.f_square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icamos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o novo d (que é o d^2)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arrumado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‘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new_d_column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’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Acrescentamos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‘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new_d_column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’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anterior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doms_df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guardamo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-la com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‘d2’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(antes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ainda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Faz</a:t>
            </a:r>
            <a:r>
              <a:rPr lang="en-US" sz="2400" kern="0" dirty="0" smtClean="0">
                <a:solidFill>
                  <a:srgbClr val="4BACC6"/>
                </a:solidFill>
              </a:rPr>
              <a:t> a media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hdasdom</a:t>
            </a:r>
            <a:r>
              <a:rPr lang="en-US" sz="2400" kern="0" dirty="0" smtClean="0">
                <a:solidFill>
                  <a:srgbClr val="4BACC6"/>
                </a:solidFill>
              </a:rPr>
              <a:t>, d, e d2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').mean()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print(</a:t>
            </a:r>
            <a:r>
              <a:rPr lang="en-US" sz="1000" i="1" dirty="0" err="1" smtClean="0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1477" y="2018885"/>
            <a:ext cx="5650522" cy="32316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agrupar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dados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doms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_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valor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médio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todas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variaveis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estão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hdasdom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d e d2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Contudo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agora com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médios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devem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passar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chamar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-se: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d2dom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falta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renomear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raiz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quadrada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d2dom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termos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Muda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nomes</a:t>
            </a:r>
            <a:r>
              <a:rPr lang="en-US" sz="2400" kern="0" dirty="0" smtClean="0">
                <a:solidFill>
                  <a:srgbClr val="4BACC6"/>
                </a:solidFill>
              </a:rPr>
              <a:t> para </a:t>
            </a:r>
            <a:r>
              <a:rPr lang="en-US" sz="2400" kern="0" dirty="0" err="1" smtClean="0">
                <a:solidFill>
                  <a:srgbClr val="4BACC6"/>
                </a:solidFill>
              </a:rPr>
              <a:t>hdom</a:t>
            </a:r>
            <a:r>
              <a:rPr lang="en-US" sz="2400" kern="0" dirty="0" smtClean="0">
                <a:solidFill>
                  <a:srgbClr val="4BACC6"/>
                </a:solidFill>
              </a:rPr>
              <a:t>, </a:t>
            </a:r>
            <a:r>
              <a:rPr lang="en-US" sz="2400" kern="0" dirty="0" err="1" smtClean="0">
                <a:solidFill>
                  <a:srgbClr val="4BACC6"/>
                </a:solidFill>
              </a:rPr>
              <a:t>ddom</a:t>
            </a:r>
            <a:r>
              <a:rPr lang="en-US" sz="2400" kern="0" dirty="0" smtClean="0">
                <a:solidFill>
                  <a:srgbClr val="4BACC6"/>
                </a:solidFill>
              </a:rPr>
              <a:t>, e d2dom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 "d": "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", "d2": "d2dom</a:t>
            </a:r>
            <a:r>
              <a:rPr lang="en-US" sz="1000" i="1" dirty="0" smtClean="0">
                <a:solidFill>
                  <a:srgbClr val="0000FF"/>
                </a:solidFill>
              </a:rPr>
              <a:t>"})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1477" y="2018885"/>
            <a:ext cx="5650522" cy="20005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Muda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hdasdom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d e d2 para </a:t>
            </a:r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d2dom,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respetivamente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falta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renomear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raiz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quadrada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d2dom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termos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Isola o d2dom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1558" y="435593"/>
            <a:ext cx="474044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 "d": "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", "d2": "d2dom</a:t>
            </a:r>
            <a:r>
              <a:rPr lang="en-US" sz="1000" i="1" dirty="0" smtClean="0">
                <a:solidFill>
                  <a:srgbClr val="0000FF"/>
                </a:solidFill>
              </a:rPr>
              <a:t>"})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1477" y="2018885"/>
            <a:ext cx="5650522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Isolamos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d2dom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numa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nova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‘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d2dom_column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’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Calcula</a:t>
            </a:r>
            <a:r>
              <a:rPr lang="en-US" sz="2400" kern="0" dirty="0" smtClean="0">
                <a:solidFill>
                  <a:srgbClr val="4BACC6"/>
                </a:solidFill>
              </a:rPr>
              <a:t> a </a:t>
            </a:r>
            <a:r>
              <a:rPr lang="en-US" sz="2400" kern="0" dirty="0" err="1" smtClean="0">
                <a:solidFill>
                  <a:srgbClr val="4BACC6"/>
                </a:solidFill>
              </a:rPr>
              <a:t>raiz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quadrada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ao</a:t>
            </a:r>
            <a:r>
              <a:rPr lang="en-US" sz="2400" kern="0" dirty="0" smtClean="0">
                <a:solidFill>
                  <a:srgbClr val="4BACC6"/>
                </a:solidFill>
              </a:rPr>
              <a:t> d2dom e </a:t>
            </a:r>
            <a:r>
              <a:rPr lang="en-US" sz="2400" kern="0" dirty="0" err="1" smtClean="0">
                <a:solidFill>
                  <a:srgbClr val="4BACC6"/>
                </a:solidFill>
              </a:rPr>
              <a:t>guarda</a:t>
            </a:r>
            <a:r>
              <a:rPr lang="en-US" sz="2400" kern="0" dirty="0" smtClean="0">
                <a:solidFill>
                  <a:srgbClr val="4BACC6"/>
                </a:solidFill>
              </a:rPr>
              <a:t>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calculo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df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558" y="435593"/>
            <a:ext cx="4740442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= d2dom_column.apply(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) #calculate square root from column values (using </a:t>
            </a:r>
            <a:r>
              <a:rPr lang="en-US" sz="1000" i="1" dirty="0" err="1">
                <a:solidFill>
                  <a:srgbClr val="0000FF"/>
                </a:solidFill>
              </a:rPr>
              <a:t>f_sqrt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['d2dom'] = </a:t>
            </a:r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#replace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'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' with final calculations for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(columns={"d2dom": "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 smtClean="0">
                <a:solidFill>
                  <a:srgbClr val="0000FF"/>
                </a:solidFill>
              </a:rPr>
              <a:t>"})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1477" y="2126685"/>
            <a:ext cx="5650522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Aplicamos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f_sqrt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criámos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no capsulas.py, e que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importar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renomeamos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como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cp.f_sqrt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icamos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com o novo d (que é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arrumado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‘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dgdom_column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’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Substituimos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valor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d2dom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valor da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‘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dgdom_column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’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anterior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means_df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 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guardamo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-la com o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nome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‘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’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1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477754" y="2274261"/>
            <a:ext cx="5115084" cy="2561271"/>
            <a:chOff x="2477754" y="2274261"/>
            <a:chExt cx="5115084" cy="2561271"/>
          </a:xfrm>
        </p:grpSpPr>
        <p:cxnSp>
          <p:nvCxnSpPr>
            <p:cNvPr id="31" name="Straight Arrow Connector 30"/>
            <p:cNvCxnSpPr>
              <a:stCxn id="5" idx="3"/>
            </p:cNvCxnSpPr>
            <p:nvPr/>
          </p:nvCxnSpPr>
          <p:spPr>
            <a:xfrm flipV="1">
              <a:off x="2477754" y="2287646"/>
              <a:ext cx="5115084" cy="167074"/>
            </a:xfrm>
            <a:prstGeom prst="straightConnector1">
              <a:avLst/>
            </a:prstGeom>
            <a:ln>
              <a:solidFill>
                <a:srgbClr val="BFAF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7" idx="3"/>
            </p:cNvCxnSpPr>
            <p:nvPr/>
          </p:nvCxnSpPr>
          <p:spPr>
            <a:xfrm flipV="1">
              <a:off x="2477754" y="2274261"/>
              <a:ext cx="5081286" cy="15080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9" idx="3"/>
            </p:cNvCxnSpPr>
            <p:nvPr/>
          </p:nvCxnSpPr>
          <p:spPr>
            <a:xfrm flipV="1">
              <a:off x="2477754" y="2307035"/>
              <a:ext cx="4995942" cy="2528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Criar </a:t>
            </a:r>
            <a:r>
              <a:rPr lang="pt-PT" dirty="0"/>
              <a:t>o nosso próprio package de funções 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35280" y="1716056"/>
            <a:ext cx="2142474" cy="4921465"/>
            <a:chOff x="335280" y="1716056"/>
            <a:chExt cx="2142474" cy="4921465"/>
          </a:xfrm>
        </p:grpSpPr>
        <p:sp>
          <p:nvSpPr>
            <p:cNvPr id="4" name="Rectangle 3"/>
            <p:cNvSpPr/>
            <p:nvPr/>
          </p:nvSpPr>
          <p:spPr>
            <a:xfrm>
              <a:off x="335280" y="1716056"/>
              <a:ext cx="2142474" cy="1477328"/>
            </a:xfrm>
            <a:prstGeom prst="rect">
              <a:avLst/>
            </a:prstGeom>
            <a:solidFill>
              <a:srgbClr val="BFAF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5280" y="1716056"/>
              <a:ext cx="214247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</a:t>
              </a:r>
              <a:r>
                <a:rPr lang="en-US" b="1" dirty="0" smtClean="0">
                  <a:solidFill>
                    <a:schemeClr val="bg1"/>
                  </a:solidFill>
                </a:rPr>
                <a:t>andas as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pd</a:t>
              </a:r>
              <a:endParaRPr lang="en-US" b="1" dirty="0" smtClean="0">
                <a:solidFill>
                  <a:schemeClr val="bg1"/>
                </a:solidFill>
              </a:endParaRPr>
            </a:p>
            <a:p>
              <a:endParaRPr lang="en-US" sz="800" b="1" dirty="0">
                <a:solidFill>
                  <a:schemeClr val="bg1"/>
                </a:solidFill>
              </a:endParaRP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apply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mean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Rename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…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5280" y="5437192"/>
              <a:ext cx="2142474" cy="1200329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/>
                <a:t>scipy.stats</a:t>
              </a:r>
              <a:r>
                <a:rPr lang="en-US" b="1" dirty="0"/>
                <a:t> as </a:t>
              </a:r>
              <a:r>
                <a:rPr lang="en-US" b="1" dirty="0" smtClean="0"/>
                <a:t>stats</a:t>
              </a:r>
            </a:p>
            <a:p>
              <a:endParaRPr lang="en-US" b="1" dirty="0"/>
            </a:p>
            <a:p>
              <a:r>
                <a:rPr lang="en-US" sz="1600" dirty="0" err="1" smtClean="0"/>
                <a:t>t.ppf</a:t>
              </a:r>
              <a:r>
                <a:rPr lang="en-US" sz="1600" dirty="0" smtClean="0"/>
                <a:t> (t-student)</a:t>
              </a:r>
            </a:p>
            <a:p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" y="3336026"/>
              <a:ext cx="2142474" cy="8925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math</a:t>
              </a:r>
            </a:p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pi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5280" y="4376513"/>
              <a:ext cx="2142474" cy="9180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280" y="4371220"/>
              <a:ext cx="145138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n</a:t>
              </a:r>
              <a:r>
                <a:rPr lang="en-US" b="1" dirty="0" err="1" smtClean="0">
                  <a:solidFill>
                    <a:schemeClr val="bg1"/>
                  </a:solidFill>
                </a:rPr>
                <a:t>umpy</a:t>
              </a:r>
              <a:r>
                <a:rPr lang="en-US" b="1" dirty="0" smtClean="0">
                  <a:solidFill>
                    <a:schemeClr val="bg1"/>
                  </a:solidFill>
                </a:rPr>
                <a:t> as np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sz="1600" dirty="0" err="1" smtClean="0">
                  <a:solidFill>
                    <a:schemeClr val="bg1"/>
                  </a:solidFill>
                </a:rPr>
                <a:t>sqrt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669792" y="1716056"/>
            <a:ext cx="2731008" cy="49214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3060" y="1121651"/>
            <a:ext cx="241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Packages para </a:t>
            </a:r>
            <a:r>
              <a:rPr lang="en-US" b="1" i="1" dirty="0" err="1" smtClean="0"/>
              <a:t>instalar</a:t>
            </a:r>
            <a:r>
              <a:rPr lang="en-US" b="1" i="1" dirty="0" smtClean="0"/>
              <a:t>: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69792" y="1121651"/>
            <a:ext cx="257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Nosso</a:t>
            </a:r>
            <a:r>
              <a:rPr lang="en-US" b="1" i="1" dirty="0" smtClean="0"/>
              <a:t> </a:t>
            </a:r>
            <a:r>
              <a:rPr lang="en-US" b="1" i="1" dirty="0" err="1" smtClean="0"/>
              <a:t>programa</a:t>
            </a:r>
            <a:r>
              <a:rPr lang="en-US" b="1" i="1" dirty="0" smtClean="0"/>
              <a:t>: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AmostSimples_EcAlen.py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77754" y="1716056"/>
            <a:ext cx="3923046" cy="4321301"/>
            <a:chOff x="2477754" y="1716056"/>
            <a:chExt cx="3923046" cy="4321301"/>
          </a:xfrm>
        </p:grpSpPr>
        <p:sp>
          <p:nvSpPr>
            <p:cNvPr id="10" name="TextBox 9"/>
            <p:cNvSpPr txBox="1"/>
            <p:nvPr/>
          </p:nvSpPr>
          <p:spPr>
            <a:xfrm>
              <a:off x="3669792" y="1716056"/>
              <a:ext cx="273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import </a:t>
              </a:r>
              <a:r>
                <a:rPr lang="en-US" b="1" dirty="0">
                  <a:solidFill>
                    <a:srgbClr val="BFAF4D"/>
                  </a:solidFill>
                </a:rPr>
                <a:t>pandas </a:t>
              </a:r>
              <a:r>
                <a:rPr lang="en-US" b="1" dirty="0">
                  <a:solidFill>
                    <a:schemeClr val="bg1"/>
                  </a:solidFill>
                </a:rPr>
                <a:t>as</a:t>
              </a:r>
              <a:r>
                <a:rPr lang="en-US" b="1" dirty="0">
                  <a:solidFill>
                    <a:srgbClr val="BFAF4D"/>
                  </a:solidFill>
                </a:rPr>
                <a:t> </a:t>
              </a:r>
              <a:r>
                <a:rPr lang="en-US" b="1" dirty="0" err="1">
                  <a:solidFill>
                    <a:srgbClr val="BFAF4D"/>
                  </a:solidFill>
                </a:rPr>
                <a:t>pd</a:t>
              </a:r>
              <a:endParaRPr lang="en-US" b="1" dirty="0">
                <a:solidFill>
                  <a:srgbClr val="BFAF4D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import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accent5"/>
                  </a:solidFill>
                </a:rPr>
                <a:t>scipy.stats</a:t>
              </a:r>
              <a:r>
                <a:rPr lang="en-US" dirty="0">
                  <a:solidFill>
                    <a:schemeClr val="accent5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as</a:t>
              </a:r>
              <a:r>
                <a:rPr lang="en-US" dirty="0">
                  <a:solidFill>
                    <a:schemeClr val="accent5"/>
                  </a:solidFill>
                </a:rPr>
                <a:t> </a:t>
              </a:r>
              <a:r>
                <a:rPr lang="en-US" b="1" dirty="0" smtClean="0">
                  <a:solidFill>
                    <a:schemeClr val="accent5"/>
                  </a:solidFill>
                </a:rPr>
                <a:t>stats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5" idx="3"/>
              <a:endCxn id="10" idx="1"/>
            </p:cNvCxnSpPr>
            <p:nvPr/>
          </p:nvCxnSpPr>
          <p:spPr>
            <a:xfrm flipV="1">
              <a:off x="2477754" y="2039222"/>
              <a:ext cx="1192038" cy="415498"/>
            </a:xfrm>
            <a:prstGeom prst="straightConnector1">
              <a:avLst/>
            </a:prstGeom>
            <a:ln>
              <a:solidFill>
                <a:srgbClr val="BFAF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3"/>
              <a:endCxn id="10" idx="1"/>
            </p:cNvCxnSpPr>
            <p:nvPr/>
          </p:nvCxnSpPr>
          <p:spPr>
            <a:xfrm flipV="1">
              <a:off x="2477754" y="2039222"/>
              <a:ext cx="1192038" cy="39981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7592838" y="1716056"/>
            <a:ext cx="3774870" cy="5026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>
                <a:solidFill>
                  <a:srgbClr val="BFAF4D"/>
                </a:solidFill>
              </a:rPr>
              <a:t>pandas </a:t>
            </a:r>
            <a:r>
              <a:rPr lang="en-US" sz="1600" b="1" dirty="0">
                <a:solidFill>
                  <a:schemeClr val="bg1"/>
                </a:solidFill>
              </a:rPr>
              <a:t>as</a:t>
            </a:r>
            <a:r>
              <a:rPr lang="en-US" sz="1600" b="1" dirty="0">
                <a:solidFill>
                  <a:srgbClr val="BFAF4D"/>
                </a:solidFill>
              </a:rPr>
              <a:t> </a:t>
            </a:r>
            <a:r>
              <a:rPr lang="en-US" sz="1600" b="1" dirty="0" err="1">
                <a:solidFill>
                  <a:srgbClr val="BFAF4D"/>
                </a:solidFill>
              </a:rPr>
              <a:t>pd</a:t>
            </a:r>
            <a:endParaRPr lang="en-US" sz="1600" b="1" dirty="0">
              <a:solidFill>
                <a:srgbClr val="BFAF4D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import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numpy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as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np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import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math</a:t>
            </a:r>
          </a:p>
          <a:p>
            <a:endParaRPr lang="en-US" sz="800" b="1" dirty="0" smtClean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/>
              <a:t>f_squared</a:t>
            </a:r>
            <a:r>
              <a:rPr lang="en-US" sz="1600" dirty="0"/>
              <a:t>(x):</a:t>
            </a:r>
          </a:p>
          <a:p>
            <a:r>
              <a:rPr lang="en-US" sz="1600" dirty="0"/>
              <a:t>    return x**2</a:t>
            </a:r>
          </a:p>
          <a:p>
            <a:endParaRPr lang="en-US" sz="800" dirty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/>
              <a:t>f_sqrt</a:t>
            </a:r>
            <a:r>
              <a:rPr lang="en-US" sz="1600" dirty="0"/>
              <a:t>(x):</a:t>
            </a:r>
          </a:p>
          <a:p>
            <a:r>
              <a:rPr lang="en-US" sz="1600" dirty="0"/>
              <a:t>    return </a:t>
            </a:r>
            <a:r>
              <a:rPr lang="en-US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np</a:t>
            </a:r>
            <a:r>
              <a:rPr lang="en-US" sz="1600" dirty="0" err="1" smtClean="0"/>
              <a:t>.sqrt</a:t>
            </a:r>
            <a:r>
              <a:rPr lang="en-US" sz="1600" dirty="0" smtClean="0"/>
              <a:t>(x</a:t>
            </a:r>
            <a:r>
              <a:rPr lang="en-US" sz="1600" dirty="0"/>
              <a:t>)</a:t>
            </a:r>
          </a:p>
          <a:p>
            <a:endParaRPr lang="en-US" sz="800" dirty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/>
              <a:t>f_exp</a:t>
            </a:r>
            <a:r>
              <a:rPr lang="en-US" sz="1600" dirty="0"/>
              <a:t>(x):</a:t>
            </a:r>
          </a:p>
          <a:p>
            <a:r>
              <a:rPr lang="en-US" sz="1600" dirty="0"/>
              <a:t>    return </a:t>
            </a:r>
            <a:r>
              <a:rPr 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math</a:t>
            </a:r>
            <a:r>
              <a:rPr lang="en-US" sz="1600" dirty="0" err="1"/>
              <a:t>.exp</a:t>
            </a:r>
            <a:r>
              <a:rPr lang="en-US" sz="1600" dirty="0"/>
              <a:t>(x)</a:t>
            </a:r>
          </a:p>
          <a:p>
            <a:endParaRPr lang="en-US" sz="800" dirty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 smtClean="0"/>
              <a:t>f_fha</a:t>
            </a:r>
            <a:r>
              <a:rPr lang="en-US" sz="1600" dirty="0" smtClean="0"/>
              <a:t>(area</a:t>
            </a:r>
            <a:r>
              <a:rPr lang="en-US" sz="1600" dirty="0"/>
              <a:t>):</a:t>
            </a:r>
          </a:p>
          <a:p>
            <a:r>
              <a:rPr lang="en-US" sz="1600" dirty="0"/>
              <a:t>    return </a:t>
            </a:r>
            <a:r>
              <a:rPr lang="en-US" sz="1600" dirty="0" smtClean="0"/>
              <a:t>10000/area</a:t>
            </a:r>
            <a:endParaRPr lang="en-US" sz="1600" dirty="0"/>
          </a:p>
          <a:p>
            <a:endParaRPr lang="en-US" sz="800" dirty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 smtClean="0"/>
              <a:t>f_ba</a:t>
            </a:r>
            <a:r>
              <a:rPr lang="en-US" sz="1600" dirty="0" smtClean="0"/>
              <a:t>(d):</a:t>
            </a:r>
            <a:endParaRPr lang="en-US" sz="1600" dirty="0"/>
          </a:p>
          <a:p>
            <a:r>
              <a:rPr lang="en-US" sz="1600" b="1" dirty="0"/>
              <a:t>    </a:t>
            </a:r>
            <a:r>
              <a:rPr lang="en-US" sz="1600" dirty="0"/>
              <a:t>return </a:t>
            </a:r>
            <a:r>
              <a:rPr 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math</a:t>
            </a:r>
            <a:r>
              <a:rPr lang="en-US" sz="1600" dirty="0" err="1"/>
              <a:t>.pi</a:t>
            </a:r>
            <a:r>
              <a:rPr lang="en-US" sz="1600" dirty="0"/>
              <a:t> * </a:t>
            </a:r>
            <a:r>
              <a:rPr lang="en-US" sz="1600" dirty="0" smtClean="0"/>
              <a:t>d</a:t>
            </a:r>
            <a:r>
              <a:rPr lang="en-US" sz="1600" dirty="0"/>
              <a:t>**</a:t>
            </a:r>
            <a:r>
              <a:rPr lang="en-US" sz="1600" dirty="0" smtClean="0"/>
              <a:t>2/40000</a:t>
            </a:r>
          </a:p>
          <a:p>
            <a:endParaRPr lang="en-US" sz="800" dirty="0"/>
          </a:p>
          <a:p>
            <a:r>
              <a:rPr lang="en-US" sz="1600" dirty="0" smtClean="0"/>
              <a:t> - </a:t>
            </a:r>
            <a:r>
              <a:rPr lang="en-US" sz="1600" dirty="0" err="1" smtClean="0"/>
              <a:t>def</a:t>
            </a:r>
            <a:r>
              <a:rPr lang="en-US" sz="1600" dirty="0" smtClean="0"/>
              <a:t> </a:t>
            </a:r>
            <a:r>
              <a:rPr lang="en-US" sz="1600" dirty="0" err="1"/>
              <a:t>f_g</a:t>
            </a:r>
            <a:r>
              <a:rPr lang="en-US" sz="1600" dirty="0"/>
              <a:t>(</a:t>
            </a:r>
            <a:r>
              <a:rPr lang="en-US" sz="1600" dirty="0" err="1"/>
              <a:t>d_column</a:t>
            </a:r>
            <a:r>
              <a:rPr lang="en-US" sz="1600" dirty="0"/>
              <a:t>, </a:t>
            </a:r>
            <a:r>
              <a:rPr lang="en-US" sz="1600" dirty="0" err="1"/>
              <a:t>fha_column</a:t>
            </a:r>
            <a:r>
              <a:rPr lang="en-US" sz="1600" dirty="0"/>
              <a:t>):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g_column</a:t>
            </a:r>
            <a:r>
              <a:rPr lang="en-US" sz="1600" dirty="0"/>
              <a:t> = </a:t>
            </a:r>
            <a:r>
              <a:rPr lang="en-US" sz="1600" dirty="0" err="1"/>
              <a:t>d_column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apply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f</a:t>
            </a:r>
            <a:r>
              <a:rPr lang="en-US" sz="1600" dirty="0" err="1"/>
              <a:t>_ba</a:t>
            </a:r>
            <a:r>
              <a:rPr lang="en-US" sz="1600" dirty="0"/>
              <a:t>)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g_column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g_column</a:t>
            </a:r>
            <a:r>
              <a:rPr lang="en-US" sz="1600" dirty="0"/>
              <a:t> * </a:t>
            </a:r>
            <a:r>
              <a:rPr lang="en-US" sz="1600" dirty="0" err="1"/>
              <a:t>fha_column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return  </a:t>
            </a:r>
            <a:r>
              <a:rPr lang="en-US" sz="1600" dirty="0" err="1"/>
              <a:t>g_column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559040" y="1121651"/>
            <a:ext cx="168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Nosso</a:t>
            </a:r>
            <a:r>
              <a:rPr lang="en-US" b="1" i="1" dirty="0" smtClean="0"/>
              <a:t> package:</a:t>
            </a:r>
          </a:p>
          <a:p>
            <a:r>
              <a:rPr lang="en-US" i="1" dirty="0">
                <a:solidFill>
                  <a:srgbClr val="0000FF"/>
                </a:solidFill>
              </a:rPr>
              <a:t>c</a:t>
            </a:r>
            <a:r>
              <a:rPr lang="en-US" i="1" dirty="0" smtClean="0">
                <a:solidFill>
                  <a:srgbClr val="0000FF"/>
                </a:solidFill>
              </a:rPr>
              <a:t>apsulas.py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9792" y="2296263"/>
            <a:ext cx="273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import </a:t>
            </a:r>
            <a:r>
              <a:rPr lang="en-US" b="1" dirty="0" err="1" smtClean="0">
                <a:solidFill>
                  <a:srgbClr val="92D050"/>
                </a:solidFill>
              </a:rPr>
              <a:t>capsulas</a:t>
            </a:r>
            <a:r>
              <a:rPr lang="en-US" b="1" dirty="0" smtClean="0">
                <a:solidFill>
                  <a:srgbClr val="BFAF4D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as</a:t>
            </a:r>
            <a:r>
              <a:rPr lang="en-US" b="1" dirty="0">
                <a:solidFill>
                  <a:srgbClr val="BFAF4D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cp</a:t>
            </a:r>
            <a:endParaRPr lang="en-US" b="1" dirty="0">
              <a:solidFill>
                <a:srgbClr val="92D050"/>
              </a:solidFill>
            </a:endParaRPr>
          </a:p>
        </p:txBody>
      </p:sp>
      <p:cxnSp>
        <p:nvCxnSpPr>
          <p:cNvPr id="42" name="Straight Arrow Connector 41"/>
          <p:cNvCxnSpPr>
            <a:stCxn id="22" idx="1"/>
          </p:cNvCxnSpPr>
          <p:nvPr/>
        </p:nvCxnSpPr>
        <p:spPr>
          <a:xfrm flipH="1" flipV="1">
            <a:off x="5035296" y="2745515"/>
            <a:ext cx="2557542" cy="1483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62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1558" y="435593"/>
            <a:ext cx="4740442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Q1_Dominantes with 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  &amp;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 &gt; 0] #select subset of data =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rows of dominant trees into </a:t>
            </a:r>
            <a:r>
              <a:rPr lang="en-US" sz="1000" i="1" dirty="0" err="1">
                <a:solidFill>
                  <a:srgbClr val="0000FF"/>
                </a:solidFill>
              </a:rPr>
              <a:t>dominant_df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doms_df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dominant_df.filter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', 'd']) #filter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columns to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['d'] #get 'd' column  from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new_d_column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d_column.apply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f_squared</a:t>
            </a:r>
            <a:r>
              <a:rPr lang="en-US" sz="1000" i="1" dirty="0">
                <a:solidFill>
                  <a:srgbClr val="0000FF"/>
                </a:solidFill>
              </a:rPr>
              <a:t>) #calculate squared 'd' values (using </a:t>
            </a:r>
            <a:r>
              <a:rPr lang="en-US" sz="1000" i="1" dirty="0" err="1">
                <a:solidFill>
                  <a:srgbClr val="0000FF"/>
                </a:solidFill>
              </a:rPr>
              <a:t>f_squared</a:t>
            </a:r>
            <a:r>
              <a:rPr lang="en-US" sz="1000" i="1" dirty="0">
                <a:solidFill>
                  <a:srgbClr val="0000FF"/>
                </a:solidFill>
              </a:rPr>
              <a:t> function)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r>
              <a:rPr lang="en-US" sz="1000" i="1" dirty="0">
                <a:solidFill>
                  <a:srgbClr val="0000FF"/>
                </a:solidFill>
              </a:rPr>
              <a:t>['d2'] = </a:t>
            </a:r>
            <a:r>
              <a:rPr lang="en-US" sz="1000" i="1" dirty="0" err="1">
                <a:solidFill>
                  <a:srgbClr val="0000FF"/>
                </a:solidFill>
              </a:rPr>
              <a:t>new_d_column</a:t>
            </a:r>
            <a:r>
              <a:rPr lang="en-US" sz="1000" i="1" dirty="0">
                <a:solidFill>
                  <a:srgbClr val="0000FF"/>
                </a:solidFill>
              </a:rPr>
              <a:t> #add 'd' column with the squared values to </a:t>
            </a:r>
            <a:r>
              <a:rPr lang="en-US" sz="1000" i="1" dirty="0" err="1">
                <a:solidFill>
                  <a:srgbClr val="0000FF"/>
                </a:solidFill>
              </a:rPr>
              <a:t>doms_df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doms_df.groupby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').mean() # mean dominant heights (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) and mean dominant squared diameters for each plot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", "d": "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", "d2": "d2dom"}) #rename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columns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d2dom_column =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['d2dom'] #get 'd2dom' column from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= d2dom_column.apply(</a:t>
            </a:r>
            <a:r>
              <a:rPr lang="en-US" sz="1000" i="1" dirty="0" err="1">
                <a:solidFill>
                  <a:srgbClr val="0000FF"/>
                </a:solidFill>
              </a:rPr>
              <a:t>f_sqrt</a:t>
            </a:r>
            <a:r>
              <a:rPr lang="en-US" sz="1000" i="1" dirty="0">
                <a:solidFill>
                  <a:srgbClr val="0000FF"/>
                </a:solidFill>
              </a:rPr>
              <a:t>) #calculate square root from column values (using </a:t>
            </a:r>
            <a:r>
              <a:rPr lang="en-US" sz="1000" i="1" dirty="0" err="1">
                <a:solidFill>
                  <a:srgbClr val="0000FF"/>
                </a:solidFill>
              </a:rPr>
              <a:t>f_sqrt</a:t>
            </a:r>
            <a:r>
              <a:rPr lang="en-US" sz="1000" i="1" dirty="0">
                <a:solidFill>
                  <a:srgbClr val="0000FF"/>
                </a:solidFill>
              </a:rPr>
              <a:t> function)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['d2dom'] = </a:t>
            </a:r>
            <a:r>
              <a:rPr lang="en-US" sz="1000" i="1" dirty="0" err="1">
                <a:solidFill>
                  <a:srgbClr val="0000FF"/>
                </a:solidFill>
              </a:rPr>
              <a:t>dgdom_column</a:t>
            </a:r>
            <a:r>
              <a:rPr lang="en-US" sz="1000" i="1" dirty="0">
                <a:solidFill>
                  <a:srgbClr val="0000FF"/>
                </a:solidFill>
              </a:rPr>
              <a:t> #replace 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'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' with final calculations for 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 values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means_df.rename</a:t>
            </a:r>
            <a:r>
              <a:rPr lang="en-US" sz="1000" i="1" dirty="0">
                <a:solidFill>
                  <a:srgbClr val="0000FF"/>
                </a:solidFill>
              </a:rPr>
              <a:t>(columns={"d2dom": "</a:t>
            </a:r>
            <a:r>
              <a:rPr lang="en-US" sz="1000" i="1" dirty="0" err="1">
                <a:solidFill>
                  <a:srgbClr val="0000FF"/>
                </a:solidFill>
              </a:rPr>
              <a:t>dgdom</a:t>
            </a:r>
            <a:r>
              <a:rPr lang="en-US" sz="1000" i="1" dirty="0">
                <a:solidFill>
                  <a:srgbClr val="0000FF"/>
                </a:solidFill>
              </a:rPr>
              <a:t>"})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) #output </a:t>
            </a:r>
            <a:r>
              <a:rPr lang="en-US" sz="1000" i="1" dirty="0" err="1">
                <a:solidFill>
                  <a:srgbClr val="0000FF"/>
                </a:solidFill>
              </a:rPr>
              <a:t>DataFrame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Calcula</a:t>
            </a:r>
            <a:r>
              <a:rPr lang="en-US" sz="2400" kern="0" dirty="0" smtClean="0">
                <a:solidFill>
                  <a:srgbClr val="4BACC6"/>
                </a:solidFill>
              </a:rPr>
              <a:t>  </a:t>
            </a:r>
            <a:r>
              <a:rPr lang="en-US" sz="2400" kern="0" dirty="0" err="1" smtClean="0">
                <a:solidFill>
                  <a:srgbClr val="4BACC6"/>
                </a:solidFill>
              </a:rPr>
              <a:t>diâmetros</a:t>
            </a:r>
            <a:r>
              <a:rPr lang="en-US" sz="2400" kern="0" dirty="0" smtClean="0">
                <a:solidFill>
                  <a:srgbClr val="4BACC6"/>
                </a:solidFill>
              </a:rPr>
              <a:t> e </a:t>
            </a:r>
            <a:r>
              <a:rPr lang="en-US" sz="2400" kern="0" dirty="0" err="1" smtClean="0">
                <a:solidFill>
                  <a:srgbClr val="4BACC6"/>
                </a:solidFill>
              </a:rPr>
              <a:t>altura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dominante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77662" y="3352495"/>
            <a:ext cx="820615" cy="22603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4585" y="2191910"/>
            <a:ext cx="1113692" cy="23867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10417984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r>
              <a:rPr lang="en-US" dirty="0" smtClean="0"/>
              <a:t> - </a:t>
            </a:r>
            <a:r>
              <a:rPr lang="en-US" dirty="0" err="1" smtClean="0"/>
              <a:t>parcelas</a:t>
            </a:r>
            <a:r>
              <a:rPr lang="en-US" dirty="0" smtClean="0"/>
              <a:t> de </a:t>
            </a:r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</a:t>
            </a:r>
            <a:r>
              <a:rPr lang="en-US" sz="2400" kern="0" dirty="0" smtClean="0">
                <a:solidFill>
                  <a:schemeClr val="accent5"/>
                </a:solidFill>
              </a:rPr>
              <a:t> (1)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N, G e dg</a:t>
            </a:r>
          </a:p>
        </p:txBody>
      </p:sp>
    </p:spTree>
    <p:extLst>
      <p:ext uri="{BB962C8B-B14F-4D97-AF65-F5344CB8AC3E}">
        <p14:creationId xmlns:p14="http://schemas.microsoft.com/office/powerpoint/2010/main" val="18098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/>
          <p:cNvSpPr/>
          <p:nvPr/>
        </p:nvSpPr>
        <p:spPr>
          <a:xfrm>
            <a:off x="-6823" y="11902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013" y="521268"/>
            <a:ext cx="285020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 smtClean="0"/>
              <a:t>; </a:t>
            </a:r>
            <a:r>
              <a:rPr lang="en-US" sz="1400" dirty="0" err="1" smtClean="0"/>
              <a:t>ID_vara</a:t>
            </a:r>
            <a:r>
              <a:rPr lang="en-US" sz="1400" dirty="0" smtClean="0"/>
              <a:t>; d; </a:t>
            </a:r>
            <a:r>
              <a:rPr lang="en-US" sz="1400" dirty="0" err="1" smtClean="0"/>
              <a:t>hdasdom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-62453" y="1552247"/>
            <a:ext cx="3037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plots_df.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merge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trees_df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')]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02182" y="521268"/>
            <a:ext cx="117664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plots_df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Area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3" name="Elbow Connector 2"/>
          <p:cNvCxnSpPr>
            <a:stCxn id="5" idx="2"/>
            <a:endCxn id="34" idx="2"/>
          </p:cNvCxnSpPr>
          <p:nvPr/>
        </p:nvCxnSpPr>
        <p:spPr>
          <a:xfrm rot="16200000" flipH="1">
            <a:off x="2968311" y="99292"/>
            <a:ext cx="12700" cy="2444390"/>
          </a:xfrm>
          <a:prstGeom prst="bentConnector3">
            <a:avLst>
              <a:gd name="adj1" fmla="val 18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60025" y="2242863"/>
            <a:ext cx="322927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Area,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 smtClean="0"/>
              <a:t>; d; </a:t>
            </a:r>
            <a:r>
              <a:rPr lang="en-US" sz="1400" dirty="0" err="1" smtClean="0"/>
              <a:t>hdasdom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88065" y="2242863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a</a:t>
            </a:r>
            <a:r>
              <a:rPr lang="en-US" b="1" dirty="0" err="1" smtClean="0"/>
              <a:t>rea_column</a:t>
            </a:r>
            <a:endParaRPr lang="en-US" b="1" dirty="0" smtClean="0"/>
          </a:p>
          <a:p>
            <a:r>
              <a:rPr lang="en-US" sz="1400" dirty="0" smtClean="0"/>
              <a:t>Area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93230" y="2239619"/>
            <a:ext cx="147587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fha_column</a:t>
            </a:r>
            <a:endParaRPr lang="en-US" b="1" dirty="0" smtClean="0"/>
          </a:p>
          <a:p>
            <a:r>
              <a:rPr lang="en-US" sz="1400" dirty="0" err="1" smtClean="0"/>
              <a:t>fha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>
            <a:endCxn id="37" idx="0"/>
          </p:cNvCxnSpPr>
          <p:nvPr/>
        </p:nvCxnSpPr>
        <p:spPr>
          <a:xfrm>
            <a:off x="2974661" y="1589314"/>
            <a:ext cx="0" cy="6535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418793" y="1759055"/>
            <a:ext cx="1439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area_column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['Area'] </a:t>
            </a:r>
          </a:p>
        </p:txBody>
      </p:sp>
      <p:cxnSp>
        <p:nvCxnSpPr>
          <p:cNvPr id="11" name="Straight Arrow Connector 10"/>
          <p:cNvCxnSpPr>
            <a:stCxn id="37" idx="3"/>
          </p:cNvCxnSpPr>
          <p:nvPr/>
        </p:nvCxnSpPr>
        <p:spPr>
          <a:xfrm>
            <a:off x="4589297" y="2642973"/>
            <a:ext cx="1098768" cy="22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696728" y="1736913"/>
            <a:ext cx="20256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area_column.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cp.f_fha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46" name="Straight Arrow Connector 45"/>
          <p:cNvCxnSpPr>
            <a:stCxn id="38" idx="3"/>
            <a:endCxn id="40" idx="1"/>
          </p:cNvCxnSpPr>
          <p:nvPr/>
        </p:nvCxnSpPr>
        <p:spPr>
          <a:xfrm flipV="1">
            <a:off x="7166669" y="2639729"/>
            <a:ext cx="926561" cy="324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35359" y="3870314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d_column</a:t>
            </a:r>
            <a:endParaRPr lang="en-US" b="1" dirty="0" smtClean="0"/>
          </a:p>
          <a:p>
            <a:r>
              <a:rPr lang="en-US" sz="1400" dirty="0" smtClean="0"/>
              <a:t>d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6" name="Elbow Connector 15"/>
          <p:cNvCxnSpPr>
            <a:stCxn id="37" idx="2"/>
            <a:endCxn id="49" idx="0"/>
          </p:cNvCxnSpPr>
          <p:nvPr/>
        </p:nvCxnSpPr>
        <p:spPr>
          <a:xfrm rot="5400000">
            <a:off x="2567395" y="3463048"/>
            <a:ext cx="827232" cy="0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7504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043464" y="3047952"/>
            <a:ext cx="1439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d</a:t>
            </a:r>
            <a:r>
              <a:rPr lang="en-US" sz="1200" dirty="0" err="1" smtClean="0">
                <a:solidFill>
                  <a:srgbClr val="0000FF"/>
                </a:solidFill>
              </a:rPr>
              <a:t>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</a:p>
          <a:p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 smtClean="0">
                <a:solidFill>
                  <a:srgbClr val="0000FF"/>
                </a:solidFill>
              </a:rPr>
              <a:t>[‘d']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708387" y="3561666"/>
            <a:ext cx="21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1200" b="1" dirty="0" err="1" smtClean="0">
                <a:solidFill>
                  <a:schemeClr val="accent6"/>
                </a:solidFill>
              </a:rPr>
              <a:t>cp.f_g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495669" y="2247733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n_column</a:t>
            </a:r>
            <a:endParaRPr lang="en-US" b="1" dirty="0" smtClean="0"/>
          </a:p>
          <a:p>
            <a:r>
              <a:rPr lang="en-US" sz="1400" dirty="0" smtClean="0"/>
              <a:t>n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>
            <a:stCxn id="40" idx="3"/>
            <a:endCxn id="56" idx="1"/>
          </p:cNvCxnSpPr>
          <p:nvPr/>
        </p:nvCxnSpPr>
        <p:spPr>
          <a:xfrm>
            <a:off x="9569108" y="2639729"/>
            <a:ext cx="926561" cy="811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9534760" y="1766834"/>
            <a:ext cx="1439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 = 1*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35" name="Elbow Connector 34"/>
          <p:cNvCxnSpPr>
            <a:endCxn id="40" idx="2"/>
          </p:cNvCxnSpPr>
          <p:nvPr/>
        </p:nvCxnSpPr>
        <p:spPr>
          <a:xfrm flipV="1">
            <a:off x="3713963" y="3039838"/>
            <a:ext cx="5117206" cy="1230585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>
            <a:off x="9050309" y="3690656"/>
            <a:ext cx="0" cy="39460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9247613" y="3509617"/>
            <a:ext cx="147860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g_column</a:t>
            </a:r>
            <a:endParaRPr lang="en-US" b="1" dirty="0" smtClean="0"/>
          </a:p>
          <a:p>
            <a:r>
              <a:rPr lang="en-US" sz="1400" dirty="0"/>
              <a:t>g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" name="Elbow Connector 43"/>
          <p:cNvCxnSpPr>
            <a:endCxn id="56" idx="2"/>
          </p:cNvCxnSpPr>
          <p:nvPr/>
        </p:nvCxnSpPr>
        <p:spPr>
          <a:xfrm>
            <a:off x="1360025" y="2647842"/>
            <a:ext cx="9874946" cy="400110"/>
          </a:xfrm>
          <a:prstGeom prst="bentConnector4">
            <a:avLst>
              <a:gd name="adj1" fmla="val -7326"/>
              <a:gd name="adj2" fmla="val 605728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73" idx="2"/>
          </p:cNvCxnSpPr>
          <p:nvPr/>
        </p:nvCxnSpPr>
        <p:spPr>
          <a:xfrm>
            <a:off x="9986915" y="4309836"/>
            <a:ext cx="0" cy="145153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979434" y="5770728"/>
            <a:ext cx="3987196" cy="8002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Aplot</a:t>
            </a:r>
            <a:r>
              <a:rPr lang="en-US" sz="1400" dirty="0" smtClean="0"/>
              <a:t>, </a:t>
            </a:r>
            <a:r>
              <a:rPr lang="en-US" sz="1400" dirty="0" err="1" smtClean="0"/>
              <a:t>ID_arv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ID_vara</a:t>
            </a:r>
            <a:r>
              <a:rPr lang="en-US" sz="1400" dirty="0" smtClean="0"/>
              <a:t>, 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313741" y="4404803"/>
            <a:ext cx="570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['n'] =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endParaRPr lang="en-US" sz="1200" dirty="0">
              <a:solidFill>
                <a:srgbClr val="0000FF"/>
              </a:solidFill>
            </a:endParaRPr>
          </a:p>
          <a:p>
            <a:pPr algn="r"/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['g'] =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endParaRPr lang="en-US" sz="1200" dirty="0">
              <a:solidFill>
                <a:srgbClr val="0000FF"/>
              </a:solidFill>
            </a:endParaRPr>
          </a:p>
          <a:p>
            <a:pPr algn="r"/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trees_ha_df.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rename</a:t>
            </a:r>
            <a:r>
              <a:rPr lang="en-US" sz="1200" dirty="0">
                <a:solidFill>
                  <a:srgbClr val="0000FF"/>
                </a:solidFill>
              </a:rPr>
              <a:t>(columns={"Area": </a:t>
            </a:r>
            <a:r>
              <a:rPr lang="en-US" sz="1200" dirty="0" smtClean="0">
                <a:solidFill>
                  <a:srgbClr val="0000FF"/>
                </a:solidFill>
              </a:rPr>
              <a:t>“</a:t>
            </a:r>
            <a:r>
              <a:rPr lang="en-US" sz="1200" dirty="0" err="1" smtClean="0">
                <a:solidFill>
                  <a:srgbClr val="0000FF"/>
                </a:solidFill>
              </a:rPr>
              <a:t>Aplot</a:t>
            </a:r>
            <a:r>
              <a:rPr lang="en-US" sz="1200" dirty="0" smtClean="0">
                <a:solidFill>
                  <a:srgbClr val="0000FF"/>
                </a:solidFill>
              </a:rPr>
              <a:t>"})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671961" y="778916"/>
            <a:ext cx="1794293" cy="76944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f_fha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>
                <a:solidFill>
                  <a:srgbClr val="0000FF"/>
                </a:solidFill>
              </a:rPr>
              <a:t>area):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10000/area</a:t>
            </a:r>
          </a:p>
        </p:txBody>
      </p:sp>
      <p:cxnSp>
        <p:nvCxnSpPr>
          <p:cNvPr id="63" name="Straight Arrow Connector 62"/>
          <p:cNvCxnSpPr>
            <a:stCxn id="90" idx="2"/>
          </p:cNvCxnSpPr>
          <p:nvPr/>
        </p:nvCxnSpPr>
        <p:spPr>
          <a:xfrm flipH="1">
            <a:off x="8722396" y="1548357"/>
            <a:ext cx="846712" cy="40411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3304430" y="5150573"/>
            <a:ext cx="2588018" cy="169277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f_ba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(d):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return </a:t>
            </a:r>
            <a:r>
              <a:rPr lang="en-US" sz="1200" b="1" dirty="0" err="1">
                <a:solidFill>
                  <a:srgbClr val="0000FF"/>
                </a:solidFill>
              </a:rPr>
              <a:t>math</a:t>
            </a:r>
            <a:r>
              <a:rPr lang="en-US" sz="1200" dirty="0" err="1">
                <a:solidFill>
                  <a:srgbClr val="0000FF"/>
                </a:solidFill>
              </a:rPr>
              <a:t>.pi</a:t>
            </a:r>
            <a:r>
              <a:rPr lang="en-US" sz="1200" dirty="0">
                <a:solidFill>
                  <a:srgbClr val="0000FF"/>
                </a:solidFill>
              </a:rPr>
              <a:t> * d**</a:t>
            </a:r>
            <a:r>
              <a:rPr lang="en-US" sz="1200" dirty="0" smtClean="0">
                <a:solidFill>
                  <a:srgbClr val="0000FF"/>
                </a:solidFill>
              </a:rPr>
              <a:t>2/40000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f_g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f_ba</a:t>
            </a:r>
            <a:r>
              <a:rPr lang="en-US" sz="1200" dirty="0">
                <a:solidFill>
                  <a:srgbClr val="0000FF"/>
                </a:solidFill>
              </a:rPr>
              <a:t>)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g_column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fha_column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return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67" name="Straight Arrow Connector 66"/>
          <p:cNvCxnSpPr>
            <a:stCxn id="94" idx="3"/>
          </p:cNvCxnSpPr>
          <p:nvPr/>
        </p:nvCxnSpPr>
        <p:spPr>
          <a:xfrm flipV="1">
            <a:off x="5892448" y="4023331"/>
            <a:ext cx="2054305" cy="197362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Vai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buscar</a:t>
            </a:r>
            <a:r>
              <a:rPr lang="en-US" sz="2400" kern="0" dirty="0" smtClean="0">
                <a:solidFill>
                  <a:srgbClr val="4BACC6"/>
                </a:solidFill>
              </a:rPr>
              <a:t> a Area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cada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parcela</a:t>
            </a:r>
            <a:r>
              <a:rPr lang="en-US" sz="2400" kern="0" dirty="0" smtClean="0">
                <a:solidFill>
                  <a:srgbClr val="4BACC6"/>
                </a:solidFill>
              </a:rPr>
              <a:t> para </a:t>
            </a:r>
            <a:r>
              <a:rPr lang="en-US" sz="2400" kern="0" dirty="0" err="1" smtClean="0">
                <a:solidFill>
                  <a:srgbClr val="4BACC6"/>
                </a:solidFill>
              </a:rPr>
              <a:t>juntar</a:t>
            </a:r>
            <a:r>
              <a:rPr lang="en-US" sz="2400" kern="0" dirty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às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8617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plots_df.merge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 #merge </a:t>
            </a:r>
            <a:r>
              <a:rPr lang="en-US" sz="1000" i="1" dirty="0" err="1">
                <a:solidFill>
                  <a:srgbClr val="0000FF"/>
                </a:solidFill>
              </a:rPr>
              <a:t>DataFrames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err="1">
                <a:solidFill>
                  <a:srgbClr val="0000FF"/>
                </a:solidFill>
              </a:rPr>
              <a:t>plot_df</a:t>
            </a:r>
            <a:r>
              <a:rPr lang="en-US" sz="1000" i="1" dirty="0">
                <a:solidFill>
                  <a:srgbClr val="0000FF"/>
                </a:solidFill>
              </a:rPr>
              <a:t> with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9" y="3989829"/>
            <a:ext cx="4740441" cy="17235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distribui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-las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1477" y="435593"/>
            <a:ext cx="565052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area_column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['Area</a:t>
            </a:r>
            <a:r>
              <a:rPr lang="en-US" sz="1000" i="1" dirty="0" smtClean="0">
                <a:solidFill>
                  <a:srgbClr val="0000FF"/>
                </a:solidFill>
              </a:rPr>
              <a:t>']  </a:t>
            </a:r>
            <a:r>
              <a:rPr lang="en-US" sz="1000" i="1" dirty="0">
                <a:solidFill>
                  <a:srgbClr val="0000FF"/>
                </a:solidFill>
              </a:rPr>
              <a:t>#get 'Area'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fha_column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area_column.apply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cp.f_fha</a:t>
            </a:r>
            <a:r>
              <a:rPr lang="en-US" sz="1000" i="1" dirty="0">
                <a:solidFill>
                  <a:srgbClr val="0000FF"/>
                </a:solidFill>
              </a:rPr>
              <a:t>) </a:t>
            </a:r>
            <a:r>
              <a:rPr lang="en-US" sz="1000" i="1" dirty="0" smtClean="0">
                <a:solidFill>
                  <a:srgbClr val="0000FF"/>
                </a:solidFill>
              </a:rPr>
              <a:t> #</a:t>
            </a:r>
            <a:r>
              <a:rPr lang="en-US" sz="1000" i="1" dirty="0">
                <a:solidFill>
                  <a:srgbClr val="0000FF"/>
                </a:solidFill>
              </a:rPr>
              <a:t>calculate expansion factor to ha (using </a:t>
            </a:r>
            <a:r>
              <a:rPr lang="en-US" sz="1000" i="1" dirty="0" err="1">
                <a:solidFill>
                  <a:srgbClr val="0000FF"/>
                </a:solidFill>
              </a:rPr>
              <a:t>f_fha</a:t>
            </a:r>
            <a:r>
              <a:rPr lang="en-US" sz="1000" i="1" dirty="0">
                <a:solidFill>
                  <a:srgbClr val="0000FF"/>
                </a:solidFill>
              </a:rPr>
              <a:t> function //10000*Area)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1477" y="1521236"/>
            <a:ext cx="5650522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isolar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Area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seguida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usa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valor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destacada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antes,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fator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expansão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capsulas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cp.f_ha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fator</a:t>
            </a:r>
            <a:r>
              <a:rPr lang="en-US" sz="2400" kern="0" dirty="0" smtClean="0">
                <a:solidFill>
                  <a:srgbClr val="4BACC6"/>
                </a:solidFill>
              </a:rPr>
              <a:t> de </a:t>
            </a:r>
            <a:r>
              <a:rPr lang="en-US" sz="2400" kern="0" dirty="0" err="1" smtClean="0">
                <a:solidFill>
                  <a:srgbClr val="4BACC6"/>
                </a:solidFill>
              </a:rPr>
              <a:t>expansão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área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n e do g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reportados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ao</a:t>
            </a:r>
            <a:r>
              <a:rPr lang="en-US" sz="2400" kern="0" dirty="0" smtClean="0">
                <a:solidFill>
                  <a:srgbClr val="4BACC6"/>
                </a:solidFill>
              </a:rPr>
              <a:t> ha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n_column</a:t>
            </a:r>
            <a:r>
              <a:rPr lang="en-US" sz="1000" i="1" dirty="0">
                <a:solidFill>
                  <a:srgbClr val="0000FF"/>
                </a:solidFill>
              </a:rPr>
              <a:t> = 1*</a:t>
            </a:r>
            <a:r>
              <a:rPr lang="en-US" sz="1000" i="1" dirty="0" err="1">
                <a:solidFill>
                  <a:srgbClr val="0000FF"/>
                </a:solidFill>
              </a:rPr>
              <a:t>fha_column</a:t>
            </a:r>
            <a:r>
              <a:rPr lang="en-US" sz="1000" i="1" dirty="0">
                <a:solidFill>
                  <a:srgbClr val="0000FF"/>
                </a:solidFill>
              </a:rPr>
              <a:t> #plot n to ha // 1*</a:t>
            </a:r>
            <a:r>
              <a:rPr lang="en-US" sz="1000" i="1" dirty="0" err="1">
                <a:solidFill>
                  <a:srgbClr val="0000FF"/>
                </a:solidFill>
              </a:rPr>
              <a:t>fha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 #get 'd' column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d_column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fha_column</a:t>
            </a:r>
            <a:r>
              <a:rPr lang="en-US" sz="1000" i="1" dirty="0">
                <a:solidFill>
                  <a:srgbClr val="0000FF"/>
                </a:solidFill>
              </a:rPr>
              <a:t>) #calculate g column using </a:t>
            </a:r>
            <a:r>
              <a:rPr lang="en-US" sz="1000" i="1" dirty="0" err="1">
                <a:solidFill>
                  <a:srgbClr val="0000FF"/>
                </a:solidFill>
              </a:rPr>
              <a:t>f_g</a:t>
            </a:r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1477" y="1719644"/>
            <a:ext cx="5650522" cy="38164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número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arvores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ha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nível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árvore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consiste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determinar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quanto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é que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árvore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representa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num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ha: o que se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consegue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multiplicando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1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fha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árvore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)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Depois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isolamos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d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d_column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Tendo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isolados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separadas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d e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fha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consigo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dá-los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argumento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f_g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criámos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capsulas.py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permite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reportado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Integração</a:t>
            </a:r>
            <a:r>
              <a:rPr lang="en-US" sz="2400" kern="0" dirty="0" smtClean="0">
                <a:solidFill>
                  <a:srgbClr val="4BACC6"/>
                </a:solidFill>
              </a:rPr>
              <a:t> do n e g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reportados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ao</a:t>
            </a:r>
            <a:r>
              <a:rPr lang="en-US" sz="2400" kern="0" dirty="0" smtClean="0">
                <a:solidFill>
                  <a:srgbClr val="4BACC6"/>
                </a:solidFill>
              </a:rPr>
              <a:t> ha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df</a:t>
            </a:r>
            <a:r>
              <a:rPr lang="en-US" sz="2400" kern="0" dirty="0" smtClean="0">
                <a:solidFill>
                  <a:srgbClr val="4BACC6"/>
                </a:solidFill>
              </a:rPr>
              <a:t> trees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['n'] = </a:t>
            </a:r>
            <a:r>
              <a:rPr lang="en-US" sz="1000" i="1" dirty="0" err="1">
                <a:solidFill>
                  <a:srgbClr val="0000FF"/>
                </a:solidFill>
              </a:rPr>
              <a:t>n_column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['g'] = </a:t>
            </a:r>
            <a:r>
              <a:rPr lang="en-US" sz="1000" i="1" dirty="0" err="1">
                <a:solidFill>
                  <a:srgbClr val="0000FF"/>
                </a:solidFill>
              </a:rPr>
              <a:t>g_column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trees_ha_df.rename</a:t>
            </a:r>
            <a:r>
              <a:rPr lang="en-US" sz="1000" i="1" dirty="0">
                <a:solidFill>
                  <a:srgbClr val="0000FF"/>
                </a:solidFill>
              </a:rPr>
              <a:t>(columns={"Area": "</a:t>
            </a:r>
            <a:r>
              <a:rPr lang="en-US" sz="1000" i="1" dirty="0" err="1">
                <a:solidFill>
                  <a:srgbClr val="0000FF"/>
                </a:solidFill>
              </a:rPr>
              <a:t>Aplot</a:t>
            </a:r>
            <a:r>
              <a:rPr lang="en-US" sz="1000" i="1" dirty="0">
                <a:solidFill>
                  <a:srgbClr val="0000FF"/>
                </a:solidFill>
              </a:rPr>
              <a:t>"}) #rename column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1477" y="1719644"/>
            <a:ext cx="5650522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vazia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chamamos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[‘n’]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n_column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Repetimos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procedimento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crinado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agora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[‘g’]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dentro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calculamos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g_column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823" y="11902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365" y="1239018"/>
            <a:ext cx="365227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d, </a:t>
            </a:r>
            <a:r>
              <a:rPr lang="en-US" sz="1400" dirty="0" err="1"/>
              <a:t>hdasdom</a:t>
            </a:r>
            <a:r>
              <a:rPr lang="en-US" sz="1400" dirty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7289" y="722848"/>
            <a:ext cx="2805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i="1" dirty="0" err="1">
                <a:solidFill>
                  <a:srgbClr val="0000FF"/>
                </a:solidFill>
              </a:rPr>
              <a:t>trees_ha_df.</a:t>
            </a:r>
            <a:r>
              <a:rPr lang="en-US" sz="1200" b="1" i="1" dirty="0" err="1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b="1" i="1" dirty="0">
                <a:solidFill>
                  <a:srgbClr val="0000FF"/>
                </a:solidFill>
              </a:rPr>
              <a:t>(</a:t>
            </a:r>
            <a:r>
              <a:rPr lang="en-US" sz="1200" i="1" dirty="0">
                <a:solidFill>
                  <a:srgbClr val="0000FF"/>
                </a:solidFill>
              </a:rPr>
              <a:t>items=['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', 'n', 'g'])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2894" y="3392488"/>
            <a:ext cx="2805614" cy="1692771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f_dg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r>
              <a:rPr lang="en-US" sz="1200" dirty="0" smtClean="0">
                <a:solidFill>
                  <a:srgbClr val="0000FF"/>
                </a:solidFill>
              </a:rPr>
              <a:t>):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 Ns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N_column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b="1" dirty="0" err="1">
                <a:solidFill>
                  <a:srgbClr val="0000FF"/>
                </a:solidFill>
              </a:rPr>
              <a:t>math</a:t>
            </a:r>
            <a:r>
              <a:rPr lang="en-US" sz="1200" dirty="0" err="1">
                <a:solidFill>
                  <a:srgbClr val="0000FF"/>
                </a:solidFill>
              </a:rPr>
              <a:t>.pi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    </a:t>
            </a:r>
            <a:r>
              <a:rPr lang="en-US" sz="1200" dirty="0" err="1" smtClean="0">
                <a:solidFill>
                  <a:srgbClr val="0000FF"/>
                </a:solidFill>
              </a:rPr>
              <a:t>Gs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4*</a:t>
            </a:r>
            <a:r>
              <a:rPr lang="en-US" sz="1200" dirty="0" err="1">
                <a:solidFill>
                  <a:srgbClr val="0000FF"/>
                </a:solidFill>
              </a:rPr>
              <a:t>G_column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Gs</a:t>
            </a:r>
            <a:r>
              <a:rPr lang="en-US" sz="1200" dirty="0">
                <a:solidFill>
                  <a:srgbClr val="0000FF"/>
                </a:solidFill>
              </a:rPr>
              <a:t>/Ns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dg_column.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b="1" dirty="0" err="1">
                <a:solidFill>
                  <a:schemeClr val="accent6"/>
                </a:solidFill>
              </a:rPr>
              <a:t>f_sqrt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r>
              <a:rPr lang="en-US" sz="1200" dirty="0">
                <a:solidFill>
                  <a:srgbClr val="0000FF"/>
                </a:solidFill>
              </a:rPr>
              <a:t> *= 100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dg_column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>
            <a:stCxn id="31" idx="3"/>
            <a:endCxn id="49" idx="1"/>
          </p:cNvCxnSpPr>
          <p:nvPr/>
        </p:nvCxnSpPr>
        <p:spPr>
          <a:xfrm flipV="1">
            <a:off x="8468508" y="3360900"/>
            <a:ext cx="934590" cy="8779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93770" y="1239018"/>
            <a:ext cx="157149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plots_ha_df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 smtClean="0"/>
              <a:t>, </a:t>
            </a:r>
            <a:r>
              <a:rPr lang="en-US" sz="1400" dirty="0"/>
              <a:t>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1" name="Straight Arrow Connector 40"/>
          <p:cNvCxnSpPr>
            <a:stCxn id="3" idx="3"/>
            <a:endCxn id="38" idx="1"/>
          </p:cNvCxnSpPr>
          <p:nvPr/>
        </p:nvCxnSpPr>
        <p:spPr>
          <a:xfrm>
            <a:off x="3835638" y="1639128"/>
            <a:ext cx="858132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03098" y="1239017"/>
            <a:ext cx="157149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plots_ha_df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 smtClean="0"/>
              <a:t>, N, G</a:t>
            </a:r>
            <a:endParaRPr lang="en-US" sz="1400" dirty="0"/>
          </a:p>
          <a:p>
            <a:pPr algn="r"/>
            <a:r>
              <a:rPr lang="en-US" sz="1400" b="1" dirty="0">
                <a:solidFill>
                  <a:schemeClr val="accent2"/>
                </a:solidFill>
              </a:rPr>
              <a:t>2</a:t>
            </a:r>
            <a:r>
              <a:rPr lang="en-US" sz="1400" b="1" dirty="0" smtClean="0">
                <a:solidFill>
                  <a:schemeClr val="accent2"/>
                </a:solidFill>
              </a:rPr>
              <a:t>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" name="Straight Arrow Connector 43"/>
          <p:cNvCxnSpPr>
            <a:stCxn id="38" idx="3"/>
            <a:endCxn id="43" idx="1"/>
          </p:cNvCxnSpPr>
          <p:nvPr/>
        </p:nvCxnSpPr>
        <p:spPr>
          <a:xfrm flipV="1">
            <a:off x="6265262" y="1639127"/>
            <a:ext cx="3137836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370763" y="1121970"/>
            <a:ext cx="280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00FF"/>
                </a:solidFill>
              </a:rPr>
              <a:t> </a:t>
            </a:r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i="1" dirty="0" err="1">
                <a:solidFill>
                  <a:srgbClr val="0000FF"/>
                </a:solidFill>
              </a:rPr>
              <a:t>plots_ha_df.</a:t>
            </a:r>
            <a:r>
              <a:rPr lang="en-US" sz="1200" b="1" i="1" dirty="0" err="1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i="1" dirty="0">
                <a:solidFill>
                  <a:srgbClr val="0000FF"/>
                </a:solidFill>
              </a:rPr>
              <a:t>('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').</a:t>
            </a:r>
            <a:r>
              <a:rPr lang="en-US" sz="1200" b="1" i="1" dirty="0">
                <a:solidFill>
                  <a:schemeClr val="accent4">
                    <a:lumMod val="75000"/>
                  </a:schemeClr>
                </a:solidFill>
              </a:rPr>
              <a:t>sum</a:t>
            </a:r>
            <a:r>
              <a:rPr lang="en-US" sz="1200" i="1" dirty="0">
                <a:solidFill>
                  <a:srgbClr val="0000FF"/>
                </a:solidFill>
              </a:rPr>
              <a:t>() </a:t>
            </a:r>
          </a:p>
          <a:p>
            <a:endParaRPr lang="en-US" sz="1200" i="1" dirty="0">
              <a:solidFill>
                <a:srgbClr val="0000FF"/>
              </a:solidFill>
            </a:endParaRPr>
          </a:p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i="1" dirty="0" err="1">
                <a:solidFill>
                  <a:srgbClr val="0000FF"/>
                </a:solidFill>
              </a:rPr>
              <a:t>plots_ha_df.</a:t>
            </a:r>
            <a:r>
              <a:rPr lang="en-US" sz="1200" b="1" i="1" dirty="0" err="1">
                <a:solidFill>
                  <a:schemeClr val="accent4">
                    <a:lumMod val="75000"/>
                  </a:schemeClr>
                </a:solidFill>
              </a:rPr>
              <a:t>rename</a:t>
            </a:r>
            <a:r>
              <a:rPr lang="en-US" sz="1200" i="1" dirty="0">
                <a:solidFill>
                  <a:srgbClr val="0000FF"/>
                </a:solidFill>
              </a:rPr>
              <a:t>(columns={"n": "N", "g": "G})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403098" y="2960790"/>
            <a:ext cx="157149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</a:t>
            </a:r>
            <a:r>
              <a:rPr lang="en-US" b="1" dirty="0" err="1" smtClean="0"/>
              <a:t>g_column</a:t>
            </a:r>
            <a:endParaRPr lang="en-US" b="1" dirty="0" smtClean="0"/>
          </a:p>
          <a:p>
            <a:r>
              <a:rPr lang="en-US" sz="1400" dirty="0" smtClean="0"/>
              <a:t>dg</a:t>
            </a:r>
            <a:endParaRPr lang="en-US" sz="1400" dirty="0"/>
          </a:p>
          <a:p>
            <a:pPr algn="r"/>
            <a:r>
              <a:rPr lang="en-US" sz="1400" b="1" dirty="0">
                <a:solidFill>
                  <a:schemeClr val="accent2"/>
                </a:solidFill>
              </a:rPr>
              <a:t>2</a:t>
            </a:r>
            <a:r>
              <a:rPr lang="en-US" sz="1400" b="1" dirty="0" smtClean="0">
                <a:solidFill>
                  <a:schemeClr val="accent2"/>
                </a:solidFill>
              </a:rPr>
              <a:t>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1" name="Straight Arrow Connector 50"/>
          <p:cNvCxnSpPr>
            <a:stCxn id="43" idx="2"/>
            <a:endCxn id="49" idx="0"/>
          </p:cNvCxnSpPr>
          <p:nvPr/>
        </p:nvCxnSpPr>
        <p:spPr>
          <a:xfrm>
            <a:off x="10188844" y="2039236"/>
            <a:ext cx="0" cy="92155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065701" y="2439345"/>
            <a:ext cx="3137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g_column</a:t>
            </a:r>
            <a:r>
              <a:rPr lang="en-US" sz="1200" i="1" dirty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= </a:t>
            </a:r>
          </a:p>
          <a:p>
            <a:pPr algn="r"/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b="1" i="1" dirty="0" err="1">
                <a:solidFill>
                  <a:schemeClr val="accent6"/>
                </a:solidFill>
              </a:rPr>
              <a:t>cp.f_dg</a:t>
            </a:r>
            <a:r>
              <a:rPr lang="en-US" sz="1200" i="1" dirty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['N'], </a:t>
            </a:r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['G'])</a:t>
            </a:r>
          </a:p>
        </p:txBody>
      </p:sp>
      <p:cxnSp>
        <p:nvCxnSpPr>
          <p:cNvPr id="66" name="Elbow Connector 65"/>
          <p:cNvCxnSpPr>
            <a:stCxn id="43" idx="3"/>
            <a:endCxn id="49" idx="3"/>
          </p:cNvCxnSpPr>
          <p:nvPr/>
        </p:nvCxnSpPr>
        <p:spPr>
          <a:xfrm>
            <a:off x="10974590" y="1639127"/>
            <a:ext cx="12700" cy="1721773"/>
          </a:xfrm>
          <a:prstGeom prst="bentConnector3">
            <a:avLst>
              <a:gd name="adj1" fmla="val 18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822432" y="5395926"/>
            <a:ext cx="1645583" cy="8002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plots_ha_df</a:t>
            </a:r>
            <a:endParaRPr lang="en-US" b="1" dirty="0"/>
          </a:p>
          <a:p>
            <a:r>
              <a:rPr lang="en-US" sz="1400" dirty="0" err="1"/>
              <a:t>ID_par</a:t>
            </a:r>
            <a:r>
              <a:rPr lang="en-US" sz="1400" dirty="0"/>
              <a:t>, N, </a:t>
            </a:r>
            <a:r>
              <a:rPr lang="en-US" sz="1400" dirty="0" smtClean="0"/>
              <a:t>G, dg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330630" y="4781778"/>
            <a:ext cx="3137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['dg']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dg_column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endParaRPr lang="en-US" sz="1200" i="1" dirty="0">
              <a:solidFill>
                <a:srgbClr val="0000FF"/>
              </a:solidFill>
            </a:endParaRPr>
          </a:p>
        </p:txBody>
      </p:sp>
      <p:cxnSp>
        <p:nvCxnSpPr>
          <p:cNvPr id="80" name="Elbow Connector 79"/>
          <p:cNvCxnSpPr>
            <a:endCxn id="72" idx="3"/>
          </p:cNvCxnSpPr>
          <p:nvPr/>
        </p:nvCxnSpPr>
        <p:spPr>
          <a:xfrm rot="16200000" flipH="1">
            <a:off x="9718183" y="4046204"/>
            <a:ext cx="3247438" cy="252226"/>
          </a:xfrm>
          <a:prstGeom prst="bentConnector4">
            <a:avLst>
              <a:gd name="adj1" fmla="val 1149"/>
              <a:gd name="adj2" fmla="val 1399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5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Calculo</a:t>
            </a:r>
            <a:r>
              <a:rPr lang="en-US" sz="2400" kern="0" dirty="0" smtClean="0">
                <a:solidFill>
                  <a:srgbClr val="4BACC6"/>
                </a:solidFill>
              </a:rPr>
              <a:t> do N e G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 e do dg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1558" y="435593"/>
            <a:ext cx="4740442" cy="20928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plots_ha_df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trees_ha_df.filter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'n', 'g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 err="1" smtClean="0">
                <a:solidFill>
                  <a:srgbClr val="0000FF"/>
                </a:solidFill>
              </a:rPr>
              <a:t>plots_ha_df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plots_ha_df.groupby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').sum()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plots_ha_df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plots_ha_df.rename</a:t>
            </a:r>
            <a:r>
              <a:rPr lang="en-US" sz="1000" i="1" dirty="0">
                <a:solidFill>
                  <a:srgbClr val="0000FF"/>
                </a:solidFill>
              </a:rPr>
              <a:t>(columns={"n": "N", "g": "G})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cp.f_dg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plots_ha_df</a:t>
            </a:r>
            <a:r>
              <a:rPr lang="en-US" sz="1000" i="1" dirty="0">
                <a:solidFill>
                  <a:srgbClr val="0000FF"/>
                </a:solidFill>
              </a:rPr>
              <a:t>['N'], </a:t>
            </a:r>
            <a:r>
              <a:rPr lang="en-US" sz="1000" i="1" dirty="0" err="1">
                <a:solidFill>
                  <a:srgbClr val="0000FF"/>
                </a:solidFill>
              </a:rPr>
              <a:t>plots_ha_df</a:t>
            </a:r>
            <a:r>
              <a:rPr lang="en-US" sz="1000" i="1" dirty="0">
                <a:solidFill>
                  <a:srgbClr val="0000FF"/>
                </a:solidFill>
              </a:rPr>
              <a:t>['G</a:t>
            </a:r>
            <a:r>
              <a:rPr lang="en-US" sz="1000" i="1" dirty="0" smtClean="0">
                <a:solidFill>
                  <a:srgbClr val="0000FF"/>
                </a:solidFill>
              </a:rPr>
              <a:t>'])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plots_ha_df</a:t>
            </a:r>
            <a:r>
              <a:rPr lang="en-US" sz="1000" i="1" dirty="0">
                <a:solidFill>
                  <a:srgbClr val="0000FF"/>
                </a:solidFill>
              </a:rPr>
              <a:t>['dg'] = </a:t>
            </a:r>
            <a:r>
              <a:rPr lang="en-US" sz="1000" i="1" dirty="0" err="1">
                <a:solidFill>
                  <a:srgbClr val="0000FF"/>
                </a:solidFill>
              </a:rPr>
              <a:t>dg_column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1477" y="2625413"/>
            <a:ext cx="5650522" cy="45858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filtrar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n e o g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arvores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Usamos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agregar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dados de n e g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u="sng" dirty="0" err="1" smtClean="0">
                <a:solidFill>
                  <a:schemeClr val="accent3">
                    <a:lumMod val="75000"/>
                  </a:schemeClr>
                </a:solidFill>
              </a:rPr>
              <a:t>fazemos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 a soma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já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foram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multiplicados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fator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expansão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somatório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já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ha)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Fazemos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rename para N e G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dg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dg_column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usando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f_dg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capsulas.py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passando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argumentos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 e G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plots_ha_df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nova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dg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resultado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dg_column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10417984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r>
              <a:rPr lang="en-US" dirty="0" smtClean="0"/>
              <a:t> - </a:t>
            </a:r>
            <a:r>
              <a:rPr lang="en-US" dirty="0" err="1" smtClean="0"/>
              <a:t>parcelas</a:t>
            </a:r>
            <a:r>
              <a:rPr lang="en-US" dirty="0" smtClean="0"/>
              <a:t> de </a:t>
            </a:r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da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árvore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h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estimada</a:t>
            </a:r>
            <a:r>
              <a:rPr lang="en-US" sz="2400" kern="0" dirty="0" smtClean="0">
                <a:solidFill>
                  <a:schemeClr val="accent5"/>
                </a:solidFill>
              </a:rPr>
              <a:t>, v,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vu_st</a:t>
            </a:r>
            <a:r>
              <a:rPr lang="en-US" sz="2400" kern="0" dirty="0" smtClean="0">
                <a:solidFill>
                  <a:schemeClr val="accent5"/>
                </a:solidFill>
              </a:rPr>
              <a:t> e Vu6_st</a:t>
            </a:r>
          </a:p>
        </p:txBody>
      </p:sp>
    </p:spTree>
    <p:extLst>
      <p:ext uri="{BB962C8B-B14F-4D97-AF65-F5344CB8AC3E}">
        <p14:creationId xmlns:p14="http://schemas.microsoft.com/office/powerpoint/2010/main" val="4056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238" y="11681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013" y="521268"/>
            <a:ext cx="365227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d, </a:t>
            </a:r>
            <a:r>
              <a:rPr lang="en-US" sz="1400" dirty="0" err="1"/>
              <a:t>hdasdom</a:t>
            </a:r>
            <a:r>
              <a:rPr lang="en-US" sz="1400" dirty="0"/>
              <a:t>, n, 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83" y="3079917"/>
            <a:ext cx="5966923" cy="3539430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f_hfinal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hdom,N,dg,d,ddom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hdasdom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column_hfinal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[]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ix = 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for h in 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if(h):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 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[ix] * </a:t>
            </a:r>
            <a:r>
              <a:rPr lang="en-US" sz="1200" b="1" dirty="0" err="1">
                <a:solidFill>
                  <a:srgbClr val="0000FF"/>
                </a:solidFill>
              </a:rPr>
              <a:t>math</a:t>
            </a:r>
            <a:r>
              <a:rPr lang="en-US" sz="1200" dirty="0" err="1">
                <a:solidFill>
                  <a:srgbClr val="0000FF"/>
                </a:solidFill>
              </a:rPr>
              <a:t>.exp</a:t>
            </a:r>
            <a:r>
              <a:rPr lang="en-US" sz="1200" dirty="0">
                <a:solidFill>
                  <a:srgbClr val="0000FF"/>
                </a:solidFill>
              </a:rPr>
              <a:t>((-1.770086 - 0.233239 * </a:t>
            </a:r>
            <a:r>
              <a:rPr lang="en-US" sz="1200" dirty="0" err="1">
                <a:solidFill>
                  <a:srgbClr val="0000FF"/>
                </a:solidFill>
              </a:rPr>
              <a:t>hdom</a:t>
            </a:r>
            <a:r>
              <a:rPr lang="en-US" sz="1200" dirty="0">
                <a:solidFill>
                  <a:srgbClr val="0000FF"/>
                </a:solidFill>
              </a:rPr>
              <a:t>[ix] + 0.548798 * N[ix]/1000 - 0.055274 * dg[ix]) * (1/d[ix] - 1/</a:t>
            </a:r>
            <a:r>
              <a:rPr lang="en-US" sz="1200" dirty="0" err="1">
                <a:solidFill>
                  <a:srgbClr val="0000FF"/>
                </a:solidFill>
              </a:rPr>
              <a:t>ddom</a:t>
            </a:r>
            <a:r>
              <a:rPr lang="en-US" sz="1200" dirty="0">
                <a:solidFill>
                  <a:srgbClr val="0000FF"/>
                </a:solidFill>
              </a:rPr>
              <a:t>[ix]))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        </a:t>
            </a:r>
            <a:r>
              <a:rPr lang="en-US" sz="1200" dirty="0">
                <a:solidFill>
                  <a:srgbClr val="0000FF"/>
                </a:solidFill>
              </a:rPr>
              <a:t>if(</a:t>
            </a:r>
            <a:r>
              <a:rPr lang="en-US" sz="1200" dirty="0" err="1">
                <a:solidFill>
                  <a:srgbClr val="0000FF"/>
                </a:solidFill>
              </a:rPr>
              <a:t>hdasdom</a:t>
            </a:r>
            <a:r>
              <a:rPr lang="en-US" sz="1200" dirty="0">
                <a:solidFill>
                  <a:srgbClr val="0000FF"/>
                </a:solidFill>
              </a:rPr>
              <a:t>[ix] &gt; 0):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hdasdom</a:t>
            </a:r>
            <a:r>
              <a:rPr lang="en-US" sz="1200" dirty="0">
                <a:solidFill>
                  <a:srgbClr val="0000FF"/>
                </a:solidFill>
              </a:rPr>
              <a:t>[ix]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             </a:t>
            </a:r>
            <a:r>
              <a:rPr lang="en-US" sz="1200" dirty="0" err="1" smtClean="0">
                <a:solidFill>
                  <a:srgbClr val="0000FF"/>
                </a:solidFill>
              </a:rPr>
              <a:t>column_hfinal.append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             </a:t>
            </a:r>
            <a:r>
              <a:rPr lang="en-US" sz="1200" dirty="0">
                <a:solidFill>
                  <a:srgbClr val="0000FF"/>
                </a:solidFill>
              </a:rPr>
              <a:t>{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    '</a:t>
            </a:r>
            <a:r>
              <a:rPr lang="en-US" sz="1200" dirty="0" err="1">
                <a:solidFill>
                  <a:srgbClr val="0000FF"/>
                </a:solidFill>
              </a:rPr>
              <a:t>h_final</a:t>
            </a:r>
            <a:r>
              <a:rPr lang="en-US" sz="1200" dirty="0">
                <a:solidFill>
                  <a:srgbClr val="0000FF"/>
                </a:solidFill>
              </a:rPr>
              <a:t>': </a:t>
            </a:r>
            <a:r>
              <a:rPr lang="en-US" sz="1200" dirty="0" err="1">
                <a:solidFill>
                  <a:srgbClr val="0000FF"/>
                </a:solidFill>
              </a:rPr>
              <a:t>est</a:t>
            </a:r>
            <a:r>
              <a:rPr lang="en-US" sz="1200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    }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        ix += </a:t>
            </a:r>
            <a:r>
              <a:rPr lang="en-US" sz="1200" dirty="0" smtClean="0">
                <a:solidFill>
                  <a:srgbClr val="0000FF"/>
                </a:solidFill>
              </a:rPr>
              <a:t>1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b="1" dirty="0" err="1">
                <a:solidFill>
                  <a:srgbClr val="0000FF"/>
                </a:solidFill>
              </a:rPr>
              <a:t>pd</a:t>
            </a:r>
            <a:r>
              <a:rPr lang="en-US" sz="1200" dirty="0" err="1">
                <a:solidFill>
                  <a:srgbClr val="0000FF"/>
                </a:solidFill>
              </a:rPr>
              <a:t>.DataFrame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column_hfinal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05601" y="521267"/>
            <a:ext cx="1571492" cy="8002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plots_ha_df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 smtClean="0"/>
              <a:t>, N, G, dg</a:t>
            </a:r>
            <a:endParaRPr lang="en-US" sz="1400" dirty="0"/>
          </a:p>
          <a:p>
            <a:pPr algn="r"/>
            <a:r>
              <a:rPr lang="en-US" sz="1400" b="1" dirty="0">
                <a:solidFill>
                  <a:schemeClr val="accent2"/>
                </a:solidFill>
              </a:rPr>
              <a:t>2</a:t>
            </a:r>
            <a:r>
              <a:rPr lang="en-US" sz="1400" b="1" dirty="0" smtClean="0">
                <a:solidFill>
                  <a:schemeClr val="accent2"/>
                </a:solidFill>
              </a:rPr>
              <a:t>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378440" y="3282519"/>
            <a:ext cx="0" cy="37011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095441" y="498128"/>
            <a:ext cx="2489706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means_df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2513" y="3647188"/>
            <a:ext cx="591454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rees_ha_df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d, </a:t>
            </a:r>
            <a:r>
              <a:rPr lang="en-US" sz="1400" dirty="0" err="1"/>
              <a:t>hdasdom</a:t>
            </a:r>
            <a:r>
              <a:rPr lang="en-US" sz="1400" dirty="0"/>
              <a:t>, N , </a:t>
            </a:r>
            <a:r>
              <a:rPr lang="en-US" sz="1400" dirty="0" smtClean="0"/>
              <a:t>G, </a:t>
            </a:r>
            <a:r>
              <a:rPr lang="en-US" sz="1400" dirty="0"/>
              <a:t>dg </a:t>
            </a:r>
            <a:r>
              <a:rPr lang="en-US" sz="1400" dirty="0" err="1" smtClean="0"/>
              <a:t>hdom</a:t>
            </a:r>
            <a:r>
              <a:rPr lang="en-US" sz="1400" dirty="0" smtClean="0"/>
              <a:t>, </a:t>
            </a:r>
            <a:r>
              <a:rPr lang="en-US" sz="1400" dirty="0" err="1" smtClean="0"/>
              <a:t>ddom</a:t>
            </a:r>
            <a:r>
              <a:rPr lang="en-US" sz="1400" dirty="0" smtClean="0"/>
              <a:t>, </a:t>
            </a:r>
            <a:r>
              <a:rPr lang="en-US" sz="1400" dirty="0" err="1" smtClean="0"/>
              <a:t>dgdom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525883" y="4456372"/>
            <a:ext cx="15235" cy="68127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65866" y="1570506"/>
            <a:ext cx="4781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trees_ha_df.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merge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plots_ha_df</a:t>
            </a:r>
            <a:r>
              <a:rPr lang="en-US" sz="1200" i="1" dirty="0">
                <a:solidFill>
                  <a:srgbClr val="0000FF"/>
                </a:solidFill>
              </a:rPr>
              <a:t>, </a:t>
            </a:r>
            <a:r>
              <a:rPr lang="en-US" sz="1200" i="1" dirty="0" err="1">
                <a:solidFill>
                  <a:srgbClr val="0000FF"/>
                </a:solidFill>
              </a:rPr>
              <a:t>left_on</a:t>
            </a:r>
            <a:r>
              <a:rPr lang="en-US" sz="1200" i="1" dirty="0">
                <a:solidFill>
                  <a:srgbClr val="0000FF"/>
                </a:solidFill>
              </a:rPr>
              <a:t>='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', </a:t>
            </a:r>
            <a:r>
              <a:rPr lang="en-US" sz="1200" i="1" dirty="0" err="1">
                <a:solidFill>
                  <a:srgbClr val="0000FF"/>
                </a:solidFill>
              </a:rPr>
              <a:t>right_on</a:t>
            </a:r>
            <a:r>
              <a:rPr lang="en-US" sz="1200" i="1" dirty="0">
                <a:solidFill>
                  <a:srgbClr val="0000FF"/>
                </a:solidFill>
              </a:rPr>
              <a:t>='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45344" y="2795167"/>
            <a:ext cx="478167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trees_ha_df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trees_ha_df.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merge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means_df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left_on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', </a:t>
            </a:r>
            <a:r>
              <a:rPr lang="en-US" sz="1200" dirty="0" err="1">
                <a:solidFill>
                  <a:srgbClr val="0000FF"/>
                </a:solidFill>
              </a:rPr>
              <a:t>right_on</a:t>
            </a:r>
            <a:r>
              <a:rPr lang="en-US" sz="1200" dirty="0">
                <a:solidFill>
                  <a:srgbClr val="0000FF"/>
                </a:solidFill>
              </a:rPr>
              <a:t>='</a:t>
            </a:r>
            <a:r>
              <a:rPr lang="en-US" sz="1200" dirty="0" err="1">
                <a:solidFill>
                  <a:srgbClr val="0000FF"/>
                </a:solidFill>
              </a:rPr>
              <a:t>ID_par</a:t>
            </a:r>
            <a:r>
              <a:rPr lang="en-US" sz="1200" dirty="0">
                <a:solidFill>
                  <a:srgbClr val="0000FF"/>
                </a:solidFill>
              </a:rPr>
              <a:t>')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4323" y="5146614"/>
            <a:ext cx="161626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Column_hfinal</a:t>
            </a:r>
            <a:endParaRPr lang="en-US" b="1" dirty="0" smtClean="0"/>
          </a:p>
          <a:p>
            <a:r>
              <a:rPr lang="en-US" sz="1400" dirty="0" err="1" smtClean="0"/>
              <a:t>hfinal</a:t>
            </a:r>
            <a:r>
              <a:rPr lang="en-US" sz="1400" dirty="0" smtClean="0"/>
              <a:t> 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51713" y="4502399"/>
            <a:ext cx="4319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column_hfinal</a:t>
            </a:r>
            <a:r>
              <a:rPr lang="en-US" sz="1200" i="1" dirty="0" smtClean="0">
                <a:solidFill>
                  <a:srgbClr val="0000FF"/>
                </a:solidFill>
              </a:rPr>
              <a:t>= </a:t>
            </a:r>
            <a:r>
              <a:rPr lang="en-US" sz="1200" b="1" i="1" dirty="0" err="1" smtClean="0">
                <a:solidFill>
                  <a:schemeClr val="accent6"/>
                </a:solidFill>
              </a:rPr>
              <a:t>cp.f_hfinal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</a:t>
            </a:r>
            <a:r>
              <a:rPr lang="en-US" sz="1200" i="1" dirty="0" err="1">
                <a:solidFill>
                  <a:srgbClr val="0000FF"/>
                </a:solidFill>
              </a:rPr>
              <a:t>hdom</a:t>
            </a:r>
            <a:r>
              <a:rPr lang="en-US" sz="1200" i="1" dirty="0">
                <a:solidFill>
                  <a:srgbClr val="0000FF"/>
                </a:solidFill>
              </a:rPr>
              <a:t>'],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['N'],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['dg'],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['d'],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</a:t>
            </a:r>
            <a:r>
              <a:rPr lang="en-US" sz="1200" i="1" dirty="0" err="1" smtClean="0">
                <a:solidFill>
                  <a:srgbClr val="0000FF"/>
                </a:solidFill>
              </a:rPr>
              <a:t>ddom</a:t>
            </a:r>
            <a:r>
              <a:rPr lang="en-US" sz="1200" i="1" dirty="0">
                <a:solidFill>
                  <a:srgbClr val="0000FF"/>
                </a:solidFill>
              </a:rPr>
              <a:t>'],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</a:t>
            </a:r>
            <a:r>
              <a:rPr lang="en-US" sz="1200" i="1" dirty="0" err="1">
                <a:solidFill>
                  <a:srgbClr val="0000FF"/>
                </a:solidFill>
              </a:rPr>
              <a:t>hdasdom</a:t>
            </a:r>
            <a:r>
              <a:rPr lang="en-US" sz="1200" i="1" dirty="0" smtClean="0">
                <a:solidFill>
                  <a:srgbClr val="0000FF"/>
                </a:solidFill>
              </a:rPr>
              <a:t>'])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cxnSp>
        <p:nvCxnSpPr>
          <p:cNvPr id="18" name="Elbow Connector 17"/>
          <p:cNvCxnSpPr>
            <a:stCxn id="3" idx="2"/>
            <a:endCxn id="43" idx="2"/>
          </p:cNvCxnSpPr>
          <p:nvPr/>
        </p:nvCxnSpPr>
        <p:spPr>
          <a:xfrm rot="5400000" flipH="1" flipV="1">
            <a:off x="4019247" y="-550612"/>
            <a:ext cx="1" cy="3744197"/>
          </a:xfrm>
          <a:prstGeom prst="bentConnector3">
            <a:avLst>
              <a:gd name="adj1" fmla="val -2286000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97629" y="2256559"/>
            <a:ext cx="454914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N , G e dg 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019247" y="1558189"/>
            <a:ext cx="0" cy="69837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40" idx="2"/>
            <a:endCxn id="73" idx="2"/>
          </p:cNvCxnSpPr>
          <p:nvPr/>
        </p:nvCxnSpPr>
        <p:spPr>
          <a:xfrm rot="5400000" flipH="1" flipV="1">
            <a:off x="5377031" y="93516"/>
            <a:ext cx="1758431" cy="4168093"/>
          </a:xfrm>
          <a:prstGeom prst="bentConnector3">
            <a:avLst>
              <a:gd name="adj1" fmla="val -13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070832" y="4832870"/>
            <a:ext cx="480881" cy="9147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152000" y="5992499"/>
            <a:ext cx="601483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</a:t>
            </a:r>
            <a:r>
              <a:rPr lang="en-US" sz="1400" dirty="0" smtClean="0"/>
              <a:t>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</a:t>
            </a:r>
            <a:r>
              <a:rPr lang="en-US" sz="1400" dirty="0"/>
              <a:t>N , G, dg </a:t>
            </a:r>
            <a:r>
              <a:rPr lang="en-US" sz="1400" dirty="0" err="1"/>
              <a:t>hdom</a:t>
            </a:r>
            <a:r>
              <a:rPr lang="en-US" sz="1400" dirty="0"/>
              <a:t>, </a:t>
            </a:r>
            <a:r>
              <a:rPr lang="en-US" sz="1400" dirty="0" err="1"/>
              <a:t>ddom</a:t>
            </a:r>
            <a:r>
              <a:rPr lang="en-US" sz="1400" dirty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</a:t>
            </a:r>
            <a:r>
              <a:rPr lang="en-US" sz="1400" dirty="0" err="1" smtClean="0"/>
              <a:t>hfinal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5" name="Elbow Connector 54"/>
          <p:cNvCxnSpPr>
            <a:stCxn id="34" idx="3"/>
            <a:endCxn id="56" idx="0"/>
          </p:cNvCxnSpPr>
          <p:nvPr/>
        </p:nvCxnSpPr>
        <p:spPr>
          <a:xfrm>
            <a:off x="7770583" y="5546724"/>
            <a:ext cx="1388833" cy="445775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80" y="4832870"/>
            <a:ext cx="3716554" cy="63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80" y="5414374"/>
            <a:ext cx="3716554" cy="8644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099527" y="5594505"/>
            <a:ext cx="2836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</a:t>
            </a:r>
            <a:r>
              <a:rPr lang="en-US" sz="1200" i="1" dirty="0" err="1" smtClean="0">
                <a:solidFill>
                  <a:srgbClr val="0000FF"/>
                </a:solidFill>
              </a:rPr>
              <a:t>hfinal</a:t>
            </a:r>
            <a:r>
              <a:rPr lang="en-US" sz="1200" i="1" dirty="0" smtClean="0">
                <a:solidFill>
                  <a:srgbClr val="0000FF"/>
                </a:solidFill>
              </a:rPr>
              <a:t>'] </a:t>
            </a:r>
            <a:r>
              <a:rPr lang="en-US" sz="1200" i="1" dirty="0">
                <a:solidFill>
                  <a:srgbClr val="0000FF"/>
                </a:solidFill>
              </a:rPr>
              <a:t>= </a:t>
            </a:r>
            <a:r>
              <a:rPr lang="en-US" sz="1200" i="1" dirty="0" err="1" smtClean="0">
                <a:solidFill>
                  <a:srgbClr val="0000FF"/>
                </a:solidFill>
              </a:rPr>
              <a:t>column_final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77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Junta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DataFrame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arv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7818" y="435593"/>
            <a:ext cx="4444181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plots_ha_df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000" i="1" dirty="0" smtClean="0">
                <a:solidFill>
                  <a:srgbClr val="0000FF"/>
                </a:solidFill>
              </a:rPr>
              <a:t>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trees_ha_df.merge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means_df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 smtClean="0">
                <a:solidFill>
                  <a:srgbClr val="0000FF"/>
                </a:solidFill>
              </a:rPr>
              <a:t>')</a:t>
            </a:r>
          </a:p>
          <a:p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3058" y="1876207"/>
            <a:ext cx="3522574" cy="39087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juntar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N, o G e o dg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provenientes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plots_ha_df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ha (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juntar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dgdom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provenientes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means_df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com as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Junta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DataFrame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arv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1000" y="435593"/>
            <a:ext cx="9001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column_hfinal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cp.f_hfinal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['N'],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['dg'],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column_hfinal</a:t>
            </a:r>
            <a:r>
              <a:rPr lang="en-US" sz="1000" i="1" dirty="0">
                <a:solidFill>
                  <a:srgbClr val="0000FF"/>
                </a:solidFill>
              </a:rPr>
              <a:t> #replace dominants heights with estimated </a:t>
            </a:r>
            <a:r>
              <a:rPr lang="en-US" sz="1000" i="1" dirty="0" smtClean="0">
                <a:solidFill>
                  <a:srgbClr val="0000FF"/>
                </a:solidFill>
              </a:rPr>
              <a:t>values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trees_ha_df.rename</a:t>
            </a:r>
            <a:r>
              <a:rPr lang="en-US" sz="1000" i="1" dirty="0">
                <a:solidFill>
                  <a:srgbClr val="0000FF"/>
                </a:solidFill>
              </a:rPr>
              <a:t>(columns={"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": "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"}) #rename column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1500" y="1859428"/>
            <a:ext cx="4000500" cy="50167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hfinal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usando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equação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capsulas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integra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IF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diz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: se ha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altura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medida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fica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esta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senão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hipsométrica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column_hfinal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DataFrame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árvores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ha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substituimos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hadasdom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hfinal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seguida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mudo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hfinal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Alternativamente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podemos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criar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nova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[‘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hfinal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’] =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column_hfinal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smtClean="0">
                <a:solidFill>
                  <a:srgbClr val="4BACC6"/>
                </a:solidFill>
              </a:rPr>
              <a:t>Junta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cálculos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ha </a:t>
            </a:r>
            <a:r>
              <a:rPr lang="en-US" sz="2400" kern="0" dirty="0" err="1" smtClean="0">
                <a:solidFill>
                  <a:srgbClr val="4BACC6"/>
                </a:solidFill>
              </a:rPr>
              <a:t>na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DataFrame</a:t>
            </a:r>
            <a:r>
              <a:rPr lang="en-US" sz="2400" kern="0" dirty="0" smtClean="0">
                <a:solidFill>
                  <a:srgbClr val="4BACC6"/>
                </a:solidFill>
              </a:rPr>
              <a:t> da </a:t>
            </a:r>
            <a:r>
              <a:rPr lang="en-US" sz="2400" kern="0" dirty="0" err="1" smtClean="0">
                <a:solidFill>
                  <a:srgbClr val="4BACC6"/>
                </a:solidFill>
              </a:rPr>
              <a:t>arv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1000" y="435593"/>
            <a:ext cx="90010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column_hfinal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cp.f_hfinal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['N'],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['dg'],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ddom</a:t>
            </a:r>
            <a:r>
              <a:rPr lang="en-US" sz="1000" i="1" dirty="0">
                <a:solidFill>
                  <a:srgbClr val="0000FF"/>
                </a:solidFill>
              </a:rPr>
              <a:t>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hdasdom</a:t>
            </a:r>
            <a:r>
              <a:rPr lang="en-US" sz="1000" i="1" dirty="0">
                <a:solidFill>
                  <a:srgbClr val="0000FF"/>
                </a:solidFill>
              </a:rPr>
              <a:t>']) 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</a:t>
            </a:r>
            <a:r>
              <a:rPr lang="en-US" sz="1000" i="1" dirty="0" smtClean="0">
                <a:solidFill>
                  <a:srgbClr val="0000FF"/>
                </a:solidFill>
              </a:rPr>
              <a:t>'</a:t>
            </a:r>
            <a:r>
              <a:rPr lang="en-US" sz="1000" i="1" dirty="0" err="1" smtClean="0">
                <a:solidFill>
                  <a:srgbClr val="0000FF"/>
                </a:solidFill>
              </a:rPr>
              <a:t>hfinal</a:t>
            </a:r>
            <a:r>
              <a:rPr lang="en-US" sz="1000" i="1" dirty="0" smtClean="0">
                <a:solidFill>
                  <a:srgbClr val="0000FF"/>
                </a:solidFill>
              </a:rPr>
              <a:t>'] </a:t>
            </a:r>
            <a:r>
              <a:rPr lang="en-US" sz="1000" i="1" dirty="0">
                <a:solidFill>
                  <a:srgbClr val="0000FF"/>
                </a:solidFill>
              </a:rPr>
              <a:t>= </a:t>
            </a:r>
            <a:r>
              <a:rPr lang="en-US" sz="1000" i="1" dirty="0" err="1">
                <a:solidFill>
                  <a:srgbClr val="0000FF"/>
                </a:solidFill>
              </a:rPr>
              <a:t>column_hfinal</a:t>
            </a:r>
            <a:r>
              <a:rPr lang="en-US" sz="1000" i="1" dirty="0">
                <a:solidFill>
                  <a:srgbClr val="0000FF"/>
                </a:solidFill>
              </a:rPr>
              <a:t> </a:t>
            </a:r>
            <a:r>
              <a:rPr lang="en-US" sz="1000" i="1" dirty="0" smtClean="0">
                <a:solidFill>
                  <a:srgbClr val="0000FF"/>
                </a:solidFill>
              </a:rPr>
              <a:t>#creates a new column that combines measured and estimated heights</a:t>
            </a: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6550" y="3270216"/>
            <a:ext cx="2795450" cy="17235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Alternativamente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podemos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criar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coluna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nova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[‘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hfinal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’] =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column_hfinal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015" y="15606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5" name="Rectangle 4"/>
          <p:cNvSpPr/>
          <p:nvPr/>
        </p:nvSpPr>
        <p:spPr>
          <a:xfrm>
            <a:off x="7958226" y="1398141"/>
            <a:ext cx="4115240" cy="5447645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capsulas.py</a:t>
            </a:r>
          </a:p>
          <a:p>
            <a:endParaRPr lang="en-US" sz="800" i="1" dirty="0" smtClean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f_v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d,h,area</a:t>
            </a:r>
            <a:r>
              <a:rPr lang="en-US" sz="1200" dirty="0">
                <a:solidFill>
                  <a:srgbClr val="0000FF"/>
                </a:solidFill>
              </a:rPr>
              <a:t>):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v_fha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area.apply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h = h**1.0703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= d/100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= v**1.8191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*= 0.2105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= v * h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 = v * </a:t>
            </a:r>
            <a:r>
              <a:rPr lang="en-US" sz="1200" dirty="0" err="1">
                <a:solidFill>
                  <a:srgbClr val="0000FF"/>
                </a:solidFill>
              </a:rPr>
              <a:t>v_fha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v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</a:rPr>
              <a:t>def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f_vu_st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d,h,area</a:t>
            </a:r>
            <a:r>
              <a:rPr lang="en-US" sz="1200" dirty="0" smtClean="0">
                <a:solidFill>
                  <a:srgbClr val="0000FF"/>
                </a:solidFill>
              </a:rPr>
              <a:t>):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dirty="0" err="1" smtClean="0">
                <a:solidFill>
                  <a:srgbClr val="0000FF"/>
                </a:solidFill>
              </a:rPr>
              <a:t>vu_st_fha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= </a:t>
            </a:r>
            <a:r>
              <a:rPr lang="en-US" sz="1200" dirty="0" err="1">
                <a:solidFill>
                  <a:srgbClr val="0000FF"/>
                </a:solidFill>
              </a:rPr>
              <a:t>area.apply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f_fha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h </a:t>
            </a:r>
            <a:r>
              <a:rPr lang="en-US" sz="1200" dirty="0" smtClean="0">
                <a:solidFill>
                  <a:srgbClr val="0000FF"/>
                </a:solidFill>
              </a:rPr>
              <a:t>= </a:t>
            </a:r>
            <a:r>
              <a:rPr lang="en-US" sz="1200" dirty="0">
                <a:solidFill>
                  <a:srgbClr val="0000FF"/>
                </a:solidFill>
              </a:rPr>
              <a:t>h**1.1564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d/100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**1.7829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*= 0.1241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* h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* </a:t>
            </a:r>
            <a:r>
              <a:rPr lang="en-US" sz="1200" dirty="0" err="1">
                <a:solidFill>
                  <a:srgbClr val="0000FF"/>
                </a:solidFill>
              </a:rPr>
              <a:t>vu_st_fha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return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endParaRPr lang="en-US" sz="1200" dirty="0">
              <a:solidFill>
                <a:srgbClr val="0000FF"/>
              </a:solidFill>
            </a:endParaRP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200" dirty="0" err="1">
                <a:solidFill>
                  <a:srgbClr val="0000FF"/>
                </a:solidFill>
              </a:rPr>
              <a:t>def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f_vu6_st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vu_st,d</a:t>
            </a:r>
            <a:r>
              <a:rPr lang="en-US" sz="1200" dirty="0" smtClean="0">
                <a:solidFill>
                  <a:srgbClr val="0000FF"/>
                </a:solidFill>
              </a:rPr>
              <a:t>):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  i6 = 6**4.7767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vu6_st = d**4.4125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vu6_st = i6/vu6_st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vu6_st *= -0.6022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vu6_st = vu6_st.apply(</a:t>
            </a:r>
            <a:r>
              <a:rPr lang="en-US" sz="1200" dirty="0" err="1">
                <a:solidFill>
                  <a:srgbClr val="0000FF"/>
                </a:solidFill>
              </a:rPr>
              <a:t>f_exp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vu6_st = </a:t>
            </a:r>
            <a:r>
              <a:rPr lang="en-US" sz="1200" dirty="0" err="1">
                <a:solidFill>
                  <a:srgbClr val="0000FF"/>
                </a:solidFill>
              </a:rPr>
              <a:t>vu_st</a:t>
            </a:r>
            <a:r>
              <a:rPr lang="en-US" sz="1200" dirty="0">
                <a:solidFill>
                  <a:srgbClr val="0000FF"/>
                </a:solidFill>
              </a:rPr>
              <a:t> * vu6_st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  return vu6_st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702" y="2123513"/>
            <a:ext cx="192579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Column_v</a:t>
            </a:r>
            <a:endParaRPr lang="en-US" b="1" dirty="0" smtClean="0"/>
          </a:p>
          <a:p>
            <a:r>
              <a:rPr lang="en-US" sz="1400" dirty="0"/>
              <a:t>v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43266" y="1854537"/>
            <a:ext cx="3514958" cy="18526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7457" y="1623705"/>
            <a:ext cx="4098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column_v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b="1" i="1" dirty="0" err="1" smtClean="0">
                <a:solidFill>
                  <a:schemeClr val="accent6"/>
                </a:solidFill>
              </a:rPr>
              <a:t>f_v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</a:t>
            </a:r>
            <a:r>
              <a:rPr lang="en-US" sz="1200" i="1" dirty="0"/>
              <a:t>d</a:t>
            </a:r>
            <a:r>
              <a:rPr lang="en-US" sz="1200" i="1" dirty="0">
                <a:solidFill>
                  <a:srgbClr val="0000FF"/>
                </a:solidFill>
              </a:rPr>
              <a:t>'], 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</a:t>
            </a:r>
            <a:r>
              <a:rPr lang="en-US" sz="1200" i="1" dirty="0" err="1" smtClean="0"/>
              <a:t>hfinal</a:t>
            </a:r>
            <a:r>
              <a:rPr lang="en-US" sz="1200" i="1" dirty="0" smtClean="0">
                <a:solidFill>
                  <a:srgbClr val="0000FF"/>
                </a:solidFill>
              </a:rPr>
              <a:t>'], 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 smtClean="0">
                <a:solidFill>
                  <a:srgbClr val="0000FF"/>
                </a:solidFill>
              </a:rPr>
              <a:t>[‘</a:t>
            </a:r>
            <a:r>
              <a:rPr lang="en-US" sz="1200" i="1" dirty="0" err="1" smtClean="0"/>
              <a:t>Aplot</a:t>
            </a:r>
            <a:r>
              <a:rPr lang="en-US" sz="1200" i="1" dirty="0" smtClean="0">
                <a:solidFill>
                  <a:srgbClr val="0000FF"/>
                </a:solidFill>
              </a:rPr>
              <a:t>']) 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2702" y="3475368"/>
            <a:ext cx="192579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Column_vu_st</a:t>
            </a:r>
            <a:endParaRPr lang="en-US" b="1" dirty="0" smtClean="0"/>
          </a:p>
          <a:p>
            <a:r>
              <a:rPr lang="en-US" sz="1400" dirty="0" err="1" smtClean="0"/>
              <a:t>vu_st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2701" y="4827232"/>
            <a:ext cx="192579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Column_vu6_st</a:t>
            </a:r>
          </a:p>
          <a:p>
            <a:r>
              <a:rPr lang="en-US" sz="1400" dirty="0" smtClean="0"/>
              <a:t>vu6_st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36" name="Elbow Connector 35"/>
          <p:cNvCxnSpPr>
            <a:stCxn id="20" idx="1"/>
            <a:endCxn id="13" idx="1"/>
          </p:cNvCxnSpPr>
          <p:nvPr/>
        </p:nvCxnSpPr>
        <p:spPr>
          <a:xfrm rot="10800000" flipV="1">
            <a:off x="382702" y="1133625"/>
            <a:ext cx="1065326" cy="1389998"/>
          </a:xfrm>
          <a:prstGeom prst="bentConnector3">
            <a:avLst>
              <a:gd name="adj1" fmla="val 121458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0" idx="1"/>
            <a:endCxn id="33" idx="1"/>
          </p:cNvCxnSpPr>
          <p:nvPr/>
        </p:nvCxnSpPr>
        <p:spPr>
          <a:xfrm rot="10800000" flipV="1">
            <a:off x="382702" y="1133624"/>
            <a:ext cx="1065326" cy="2741853"/>
          </a:xfrm>
          <a:prstGeom prst="bentConnector3">
            <a:avLst>
              <a:gd name="adj1" fmla="val 121458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20" idx="1"/>
            <a:endCxn id="34" idx="1"/>
          </p:cNvCxnSpPr>
          <p:nvPr/>
        </p:nvCxnSpPr>
        <p:spPr>
          <a:xfrm rot="10800000" flipV="1">
            <a:off x="382702" y="1133624"/>
            <a:ext cx="1065327" cy="4093717"/>
          </a:xfrm>
          <a:prstGeom prst="bentConnector3">
            <a:avLst>
              <a:gd name="adj1" fmla="val 121458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89051" y="2961875"/>
            <a:ext cx="4351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column_vu_st</a:t>
            </a:r>
            <a:r>
              <a:rPr lang="en-US" sz="1200" i="1" dirty="0" smtClean="0">
                <a:solidFill>
                  <a:srgbClr val="0000FF"/>
                </a:solidFill>
              </a:rPr>
              <a:t>= </a:t>
            </a:r>
          </a:p>
          <a:p>
            <a:r>
              <a:rPr lang="en-US" sz="1200" b="1" i="1" dirty="0" err="1" smtClean="0">
                <a:solidFill>
                  <a:schemeClr val="accent6"/>
                </a:solidFill>
              </a:rPr>
              <a:t>f_vu_st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</a:t>
            </a:r>
            <a:r>
              <a:rPr lang="en-US" sz="1200" i="1" dirty="0"/>
              <a:t>d</a:t>
            </a:r>
            <a:r>
              <a:rPr lang="en-US" sz="1200" i="1" dirty="0">
                <a:solidFill>
                  <a:srgbClr val="0000FF"/>
                </a:solidFill>
              </a:rPr>
              <a:t>'], 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</a:t>
            </a:r>
            <a:r>
              <a:rPr lang="en-US" sz="1200" i="1" dirty="0" err="1" smtClean="0"/>
              <a:t>hfinal</a:t>
            </a:r>
            <a:r>
              <a:rPr lang="en-US" sz="1200" i="1" dirty="0" smtClean="0">
                <a:solidFill>
                  <a:srgbClr val="0000FF"/>
                </a:solidFill>
              </a:rPr>
              <a:t>'], 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 smtClean="0">
                <a:solidFill>
                  <a:srgbClr val="0000FF"/>
                </a:solidFill>
              </a:rPr>
              <a:t>[‘</a:t>
            </a:r>
            <a:r>
              <a:rPr lang="en-US" sz="1200" i="1" dirty="0" err="1" smtClean="0"/>
              <a:t>Aplot</a:t>
            </a:r>
            <a:r>
              <a:rPr lang="en-US" sz="1200" i="1" dirty="0" smtClean="0">
                <a:solidFill>
                  <a:srgbClr val="0000FF"/>
                </a:solidFill>
              </a:rPr>
              <a:t>']) 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2701" y="4334784"/>
            <a:ext cx="3177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column_vu6_st= </a:t>
            </a:r>
          </a:p>
          <a:p>
            <a:r>
              <a:rPr lang="en-US" sz="1200" b="1" i="1" dirty="0" smtClean="0">
                <a:solidFill>
                  <a:schemeClr val="accent6"/>
                </a:solidFill>
              </a:rPr>
              <a:t>f_vu6_st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trees_ha_df</a:t>
            </a:r>
            <a:r>
              <a:rPr lang="en-US" sz="1200" i="1" dirty="0" smtClean="0">
                <a:solidFill>
                  <a:srgbClr val="0000FF"/>
                </a:solidFill>
              </a:rPr>
              <a:t>[‘</a:t>
            </a:r>
            <a:r>
              <a:rPr lang="en-US" sz="1200" i="1" dirty="0" err="1" smtClean="0"/>
              <a:t>vu_st</a:t>
            </a:r>
            <a:r>
              <a:rPr lang="en-US" sz="1200" i="1" dirty="0" smtClean="0">
                <a:solidFill>
                  <a:srgbClr val="0000FF"/>
                </a:solidFill>
              </a:rPr>
              <a:t>'], </a:t>
            </a:r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 smtClean="0">
                <a:solidFill>
                  <a:srgbClr val="0000FF"/>
                </a:solidFill>
              </a:rPr>
              <a:t>[‘</a:t>
            </a:r>
            <a:r>
              <a:rPr lang="en-US" sz="1200" i="1" dirty="0" smtClean="0"/>
              <a:t>d</a:t>
            </a:r>
            <a:r>
              <a:rPr lang="en-US" sz="1200" i="1" dirty="0" smtClean="0">
                <a:solidFill>
                  <a:srgbClr val="0000FF"/>
                </a:solidFill>
              </a:rPr>
              <a:t>']) </a:t>
            </a:r>
            <a:endParaRPr lang="en-US" sz="1200" i="1" dirty="0">
              <a:solidFill>
                <a:srgbClr val="0000FF"/>
              </a:solidFill>
            </a:endParaRPr>
          </a:p>
        </p:txBody>
      </p:sp>
      <p:cxnSp>
        <p:nvCxnSpPr>
          <p:cNvPr id="52" name="Elbow Connector 51"/>
          <p:cNvCxnSpPr>
            <a:stCxn id="13" idx="3"/>
            <a:endCxn id="74" idx="0"/>
          </p:cNvCxnSpPr>
          <p:nvPr/>
        </p:nvCxnSpPr>
        <p:spPr>
          <a:xfrm>
            <a:off x="2308494" y="2523623"/>
            <a:ext cx="3514960" cy="3383374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33" idx="3"/>
            <a:endCxn id="73" idx="0"/>
          </p:cNvCxnSpPr>
          <p:nvPr/>
        </p:nvCxnSpPr>
        <p:spPr>
          <a:xfrm>
            <a:off x="2308494" y="3875478"/>
            <a:ext cx="2489717" cy="2032739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34" idx="3"/>
            <a:endCxn id="78" idx="0"/>
          </p:cNvCxnSpPr>
          <p:nvPr/>
        </p:nvCxnSpPr>
        <p:spPr>
          <a:xfrm>
            <a:off x="2308494" y="5227342"/>
            <a:ext cx="1663112" cy="681616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511884" y="2526606"/>
            <a:ext cx="135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['v'] </a:t>
            </a:r>
            <a:r>
              <a:rPr lang="en-US" sz="1200" i="1" dirty="0" smtClean="0">
                <a:solidFill>
                  <a:srgbClr val="0000FF"/>
                </a:solidFill>
              </a:rPr>
              <a:t> = </a:t>
            </a: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column_v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214772" y="3879211"/>
            <a:ext cx="16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</a:t>
            </a:r>
            <a:r>
              <a:rPr lang="en-US" sz="1200" i="1" dirty="0" err="1" smtClean="0">
                <a:solidFill>
                  <a:srgbClr val="0000FF"/>
                </a:solidFill>
              </a:rPr>
              <a:t>v</a:t>
            </a:r>
            <a:r>
              <a:rPr lang="en-US" sz="1200" i="1" dirty="0" err="1">
                <a:solidFill>
                  <a:srgbClr val="0000FF"/>
                </a:solidFill>
              </a:rPr>
              <a:t>u</a:t>
            </a:r>
            <a:r>
              <a:rPr lang="en-US" sz="1200" i="1" dirty="0" err="1" smtClean="0">
                <a:solidFill>
                  <a:srgbClr val="0000FF"/>
                </a:solidFill>
              </a:rPr>
              <a:t>_st</a:t>
            </a:r>
            <a:r>
              <a:rPr lang="en-US" sz="1200" i="1" dirty="0" smtClean="0">
                <a:solidFill>
                  <a:srgbClr val="0000FF"/>
                </a:solidFill>
              </a:rPr>
              <a:t>]  = </a:t>
            </a: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column_vu_st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403382" y="5231921"/>
            <a:ext cx="16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trees_ha_df</a:t>
            </a:r>
            <a:r>
              <a:rPr lang="en-US" sz="1200" i="1" dirty="0">
                <a:solidFill>
                  <a:srgbClr val="0000FF"/>
                </a:solidFill>
              </a:rPr>
              <a:t>[</a:t>
            </a:r>
            <a:r>
              <a:rPr lang="en-US" sz="1200" i="1" dirty="0" smtClean="0">
                <a:solidFill>
                  <a:srgbClr val="0000FF"/>
                </a:solidFill>
              </a:rPr>
              <a:t>'vu6_st]  = </a:t>
            </a:r>
          </a:p>
          <a:p>
            <a:pPr algn="r"/>
            <a:r>
              <a:rPr lang="en-US" sz="1200" i="1" dirty="0" smtClean="0">
                <a:solidFill>
                  <a:srgbClr val="0000FF"/>
                </a:solidFill>
              </a:rPr>
              <a:t>column_vu6_st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638011" y="5908217"/>
            <a:ext cx="320399" cy="350035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663254" y="5906997"/>
            <a:ext cx="320399" cy="350035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811406" y="5908958"/>
            <a:ext cx="320399" cy="350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560078" y="5901362"/>
            <a:ext cx="720724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</a:t>
            </a:r>
            <a:r>
              <a:rPr lang="en-US" sz="1400" dirty="0" smtClean="0"/>
              <a:t>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</a:t>
            </a:r>
            <a:r>
              <a:rPr lang="en-US" sz="1400" dirty="0"/>
              <a:t>N , G, dg </a:t>
            </a:r>
            <a:r>
              <a:rPr lang="en-US" sz="1400" dirty="0" err="1"/>
              <a:t>hdom</a:t>
            </a:r>
            <a:r>
              <a:rPr lang="en-US" sz="1400" dirty="0"/>
              <a:t>, </a:t>
            </a:r>
            <a:r>
              <a:rPr lang="en-US" sz="1400" dirty="0" err="1"/>
              <a:t>ddom</a:t>
            </a:r>
            <a:r>
              <a:rPr lang="en-US" sz="1400" dirty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8028" y="733515"/>
            <a:ext cx="6211301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</a:t>
            </a:r>
            <a:r>
              <a:rPr lang="en-US" sz="1400" dirty="0" smtClean="0"/>
              <a:t>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</a:t>
            </a:r>
            <a:r>
              <a:rPr lang="en-US" sz="1400" dirty="0"/>
              <a:t>N , G, dg </a:t>
            </a:r>
            <a:r>
              <a:rPr lang="en-US" sz="1400" dirty="0" err="1"/>
              <a:t>hdom</a:t>
            </a:r>
            <a:r>
              <a:rPr lang="en-US" sz="1400" dirty="0"/>
              <a:t>, </a:t>
            </a:r>
            <a:r>
              <a:rPr lang="en-US" sz="1400" dirty="0" err="1"/>
              <a:t>ddom</a:t>
            </a:r>
            <a:r>
              <a:rPr lang="en-US" sz="1400" dirty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</a:t>
            </a:r>
            <a:r>
              <a:rPr lang="en-US" sz="1400" dirty="0" err="1" smtClean="0"/>
              <a:t>hfinal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4740676" y="3179132"/>
            <a:ext cx="3174417" cy="5183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528378" y="3731597"/>
            <a:ext cx="4386715" cy="8620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871" y="2066327"/>
            <a:ext cx="1364098" cy="64013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869" y="2666989"/>
            <a:ext cx="1364100" cy="30692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975" y="5103008"/>
            <a:ext cx="1988992" cy="67823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704" y="3573918"/>
            <a:ext cx="1729890" cy="50296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2975" y="5753042"/>
            <a:ext cx="2040514" cy="45063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705" y="4076882"/>
            <a:ext cx="1717889" cy="38791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382" y="2221502"/>
            <a:ext cx="1364098" cy="64013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380" y="2822164"/>
            <a:ext cx="1364100" cy="306923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486" y="5258183"/>
            <a:ext cx="1988992" cy="67823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215" y="3729093"/>
            <a:ext cx="1729890" cy="50296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9486" y="5908217"/>
            <a:ext cx="2040514" cy="450634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216" y="4232057"/>
            <a:ext cx="1717889" cy="3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98" y="476760"/>
            <a:ext cx="4869109" cy="622044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Completa</a:t>
            </a:r>
            <a:r>
              <a:rPr lang="en-US" sz="2400" kern="0" dirty="0" smtClean="0">
                <a:solidFill>
                  <a:srgbClr val="4BACC6"/>
                </a:solidFill>
              </a:rPr>
              <a:t> o </a:t>
            </a:r>
            <a:r>
              <a:rPr lang="en-US" sz="2400" kern="0" dirty="0" err="1" smtClean="0">
                <a:solidFill>
                  <a:srgbClr val="4BACC6"/>
                </a:solidFill>
              </a:rPr>
              <a:t>capsulas</a:t>
            </a:r>
            <a:r>
              <a:rPr lang="en-US" sz="2400" kern="0" dirty="0" smtClean="0">
                <a:solidFill>
                  <a:srgbClr val="4BACC6"/>
                </a:solidFill>
              </a:rPr>
              <a:t> com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equações</a:t>
            </a:r>
            <a:r>
              <a:rPr lang="en-US" sz="2400" kern="0" dirty="0" smtClean="0">
                <a:solidFill>
                  <a:srgbClr val="4BACC6"/>
                </a:solidFill>
              </a:rPr>
              <a:t> de volume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10417984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r>
              <a:rPr lang="en-US" dirty="0" smtClean="0"/>
              <a:t> - </a:t>
            </a:r>
            <a:r>
              <a:rPr lang="en-US" dirty="0" err="1" smtClean="0"/>
              <a:t>parcelas</a:t>
            </a:r>
            <a:r>
              <a:rPr lang="en-US" dirty="0" smtClean="0"/>
              <a:t> de </a:t>
            </a:r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do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povoamento</a:t>
            </a:r>
            <a:r>
              <a:rPr lang="en-US" sz="2400" kern="0" dirty="0" smtClean="0">
                <a:solidFill>
                  <a:schemeClr val="accent5"/>
                </a:solidFill>
              </a:rPr>
              <a:t> (2) 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V,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Vu_st</a:t>
            </a:r>
            <a:r>
              <a:rPr lang="en-US" sz="2400" kern="0" dirty="0" smtClean="0">
                <a:solidFill>
                  <a:schemeClr val="accent5"/>
                </a:solidFill>
              </a:rPr>
              <a:t> e Vu6_st</a:t>
            </a:r>
          </a:p>
          <a:p>
            <a:pPr algn="l"/>
            <a:endParaRPr lang="en-US" sz="8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Integra: N, G,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hdom</a:t>
            </a:r>
            <a:r>
              <a:rPr lang="en-US" sz="2400" kern="0" dirty="0">
                <a:solidFill>
                  <a:schemeClr val="accent5"/>
                </a:solidFill>
              </a:rPr>
              <a:t>, V, </a:t>
            </a:r>
            <a:r>
              <a:rPr lang="en-US" sz="2400" kern="0" dirty="0" err="1">
                <a:solidFill>
                  <a:schemeClr val="accent5"/>
                </a:solidFill>
              </a:rPr>
              <a:t>Vu_st</a:t>
            </a:r>
            <a:r>
              <a:rPr lang="en-US" sz="2400" kern="0" dirty="0">
                <a:solidFill>
                  <a:schemeClr val="accent5"/>
                </a:solidFill>
              </a:rPr>
              <a:t> e </a:t>
            </a:r>
            <a:r>
              <a:rPr lang="en-US" sz="2400" kern="0" dirty="0" smtClean="0">
                <a:solidFill>
                  <a:schemeClr val="accent5"/>
                </a:solidFill>
              </a:rPr>
              <a:t>Vu6_st </a:t>
            </a:r>
          </a:p>
        </p:txBody>
      </p:sp>
    </p:spTree>
    <p:extLst>
      <p:ext uri="{BB962C8B-B14F-4D97-AF65-F5344CB8AC3E}">
        <p14:creationId xmlns:p14="http://schemas.microsoft.com/office/powerpoint/2010/main" val="25670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Calcula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volumes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árvores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230" y="435593"/>
            <a:ext cx="7207769" cy="16927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column_v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cp.f_v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Aplot</a:t>
            </a:r>
            <a:r>
              <a:rPr lang="en-US" sz="1000" i="1" dirty="0">
                <a:solidFill>
                  <a:srgbClr val="0000FF"/>
                </a:solidFill>
              </a:rPr>
              <a:t>']) #calculate v with equation in </a:t>
            </a:r>
            <a:r>
              <a:rPr lang="en-US" sz="1000" i="1" dirty="0" err="1">
                <a:solidFill>
                  <a:srgbClr val="0000FF"/>
                </a:solidFill>
              </a:rPr>
              <a:t>f_v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['v'] = </a:t>
            </a:r>
            <a:r>
              <a:rPr lang="en-US" sz="1000" i="1" dirty="0" err="1">
                <a:solidFill>
                  <a:srgbClr val="0000FF"/>
                </a:solidFill>
              </a:rPr>
              <a:t>column_v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column_vu_st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cp.f_vu_st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['d'],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hfinal</a:t>
            </a:r>
            <a:r>
              <a:rPr lang="en-US" sz="1000" i="1" dirty="0">
                <a:solidFill>
                  <a:srgbClr val="0000FF"/>
                </a:solidFill>
              </a:rPr>
              <a:t>'],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Aplot</a:t>
            </a:r>
            <a:r>
              <a:rPr lang="en-US" sz="1000" i="1" dirty="0">
                <a:solidFill>
                  <a:srgbClr val="0000FF"/>
                </a:solidFill>
              </a:rPr>
              <a:t>']) #calculate 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 with equation in 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 = </a:t>
            </a:r>
            <a:r>
              <a:rPr lang="en-US" sz="1000" i="1" dirty="0" err="1">
                <a:solidFill>
                  <a:srgbClr val="0000FF"/>
                </a:solidFill>
              </a:rPr>
              <a:t>column_vu_st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column_vu6_st = cp.f_vu6_st(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</a:t>
            </a:r>
            <a:r>
              <a:rPr lang="en-US" sz="1000" i="1" dirty="0" err="1">
                <a:solidFill>
                  <a:srgbClr val="0000FF"/>
                </a:solidFill>
              </a:rPr>
              <a:t>vu_st</a:t>
            </a:r>
            <a:r>
              <a:rPr lang="en-US" sz="1000" i="1" dirty="0">
                <a:solidFill>
                  <a:srgbClr val="0000FF"/>
                </a:solidFill>
              </a:rPr>
              <a:t>'],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['d']) #calculate vu6_st with equation in vu6_st function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['vu6_st'] = column_vu6_st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2513" y="2153826"/>
            <a:ext cx="6059486" cy="24006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equações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volume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criadas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capsulas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guarda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respetivos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resultados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3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diferentes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column_v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column_vu_st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column_vu6_st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colunas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v,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vu_st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vu6_st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quais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conteudo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vetores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column_v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column_vu_st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column_vu6_st,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respetivamente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9079" y="4554482"/>
            <a:ext cx="3763925" cy="23289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015" y="15606"/>
            <a:ext cx="12192000" cy="6858000"/>
          </a:xfrm>
          <a:prstGeom prst="rect">
            <a:avLst/>
          </a:prstGeom>
          <a:solidFill>
            <a:schemeClr val="bg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94428" y="5200390"/>
            <a:ext cx="118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['t'] </a:t>
            </a:r>
            <a:r>
              <a:rPr lang="en-US" sz="1200" i="1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i="1" dirty="0" smtClean="0">
                <a:solidFill>
                  <a:srgbClr val="0000FF"/>
                </a:solidFill>
              </a:rPr>
              <a:t> t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299" y="1340382"/>
            <a:ext cx="2318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fvars_df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trees_ha_df.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i="1" dirty="0" smtClean="0">
                <a:solidFill>
                  <a:srgbClr val="0000FF"/>
                </a:solidFill>
              </a:rPr>
              <a:t>(items</a:t>
            </a:r>
            <a:r>
              <a:rPr lang="en-US" sz="1200" i="1" dirty="0">
                <a:solidFill>
                  <a:srgbClr val="0000FF"/>
                </a:solidFill>
              </a:rPr>
              <a:t>=['</a:t>
            </a:r>
            <a:r>
              <a:rPr lang="en-US" sz="1200" i="1" dirty="0" err="1">
                <a:solidFill>
                  <a:srgbClr val="0000FF"/>
                </a:solidFill>
              </a:rPr>
              <a:t>ID_par','N</a:t>
            </a:r>
            <a:r>
              <a:rPr lang="en-US" sz="1200" i="1" dirty="0">
                <a:solidFill>
                  <a:srgbClr val="0000FF"/>
                </a:solidFill>
              </a:rPr>
              <a:t>', 'G', '</a:t>
            </a:r>
            <a:r>
              <a:rPr lang="en-US" sz="1200" i="1" dirty="0" err="1">
                <a:solidFill>
                  <a:srgbClr val="0000FF"/>
                </a:solidFill>
              </a:rPr>
              <a:t>hdom</a:t>
            </a:r>
            <a:r>
              <a:rPr lang="en-US" sz="1200" i="1" dirty="0">
                <a:solidFill>
                  <a:srgbClr val="0000FF"/>
                </a:solidFill>
              </a:rPr>
              <a:t>', '</a:t>
            </a:r>
            <a:r>
              <a:rPr lang="en-US" sz="1200" i="1" dirty="0" err="1">
                <a:solidFill>
                  <a:srgbClr val="0000FF"/>
                </a:solidFill>
              </a:rPr>
              <a:t>Apot</a:t>
            </a:r>
            <a:r>
              <a:rPr lang="en-US" sz="1200" i="1" dirty="0" smtClean="0">
                <a:solidFill>
                  <a:srgbClr val="0000FF"/>
                </a:solidFill>
              </a:rPr>
              <a:t>'])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0953" y="2941623"/>
            <a:ext cx="2306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fvars_df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>
                <a:solidFill>
                  <a:srgbClr val="0000FF"/>
                </a:solidFill>
              </a:rPr>
              <a:t>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fvars_df.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i="1" dirty="0">
                <a:solidFill>
                  <a:srgbClr val="0000FF"/>
                </a:solidFill>
              </a:rPr>
              <a:t>('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').</a:t>
            </a:r>
            <a:r>
              <a:rPr lang="en-US" sz="1200" b="1" i="1" dirty="0">
                <a:solidFill>
                  <a:schemeClr val="accent4">
                    <a:lumMod val="75000"/>
                  </a:schemeClr>
                </a:solidFill>
              </a:rPr>
              <a:t>first</a:t>
            </a:r>
            <a:r>
              <a:rPr lang="en-US" sz="1200" i="1" dirty="0" smtClean="0">
                <a:solidFill>
                  <a:srgbClr val="0000FF"/>
                </a:solidFill>
              </a:rPr>
              <a:t>()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4928" y="6174223"/>
            <a:ext cx="5004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stand_df.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merge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fvars_df</a:t>
            </a:r>
            <a:r>
              <a:rPr lang="en-US" sz="1200" i="1" dirty="0">
                <a:solidFill>
                  <a:srgbClr val="0000FF"/>
                </a:solidFill>
              </a:rPr>
              <a:t>, </a:t>
            </a:r>
            <a:r>
              <a:rPr lang="en-US" sz="1200" i="1" dirty="0" err="1">
                <a:solidFill>
                  <a:srgbClr val="0000FF"/>
                </a:solidFill>
              </a:rPr>
              <a:t>left_on</a:t>
            </a:r>
            <a:r>
              <a:rPr lang="en-US" sz="1200" i="1" dirty="0">
                <a:solidFill>
                  <a:srgbClr val="0000FF"/>
                </a:solidFill>
              </a:rPr>
              <a:t>='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', </a:t>
            </a:r>
            <a:r>
              <a:rPr lang="en-US" sz="1200" i="1" dirty="0" err="1">
                <a:solidFill>
                  <a:srgbClr val="0000FF"/>
                </a:solidFill>
              </a:rPr>
              <a:t>right_on</a:t>
            </a:r>
            <a:r>
              <a:rPr lang="en-US" sz="1200" i="1" dirty="0">
                <a:solidFill>
                  <a:srgbClr val="0000FF"/>
                </a:solidFill>
              </a:rPr>
              <a:t>='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')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591" y="480487"/>
            <a:ext cx="720724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trees_ha_df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err="1"/>
              <a:t>ID_arv</a:t>
            </a:r>
            <a:r>
              <a:rPr lang="en-US" sz="1400" dirty="0"/>
              <a:t>, </a:t>
            </a:r>
            <a:r>
              <a:rPr lang="en-US" sz="1400" dirty="0" err="1"/>
              <a:t>ID_vara</a:t>
            </a:r>
            <a:r>
              <a:rPr lang="en-US" sz="1400" dirty="0"/>
              <a:t>, </a:t>
            </a:r>
            <a:r>
              <a:rPr lang="en-US" sz="1400" dirty="0" smtClean="0"/>
              <a:t>d, </a:t>
            </a:r>
            <a:r>
              <a:rPr lang="en-US" sz="1400" dirty="0" err="1" smtClean="0"/>
              <a:t>hdasdom</a:t>
            </a:r>
            <a:r>
              <a:rPr lang="en-US" sz="1400" dirty="0" smtClean="0"/>
              <a:t>, </a:t>
            </a:r>
            <a:r>
              <a:rPr lang="en-US" sz="1400" dirty="0"/>
              <a:t>N , G, dg </a:t>
            </a:r>
            <a:r>
              <a:rPr lang="en-US" sz="1400" dirty="0" err="1"/>
              <a:t>hdom</a:t>
            </a:r>
            <a:r>
              <a:rPr lang="en-US" sz="1400" dirty="0"/>
              <a:t>, </a:t>
            </a:r>
            <a:r>
              <a:rPr lang="en-US" sz="1400" dirty="0" err="1"/>
              <a:t>ddom</a:t>
            </a:r>
            <a:r>
              <a:rPr lang="en-US" sz="1400" dirty="0"/>
              <a:t>, </a:t>
            </a:r>
            <a:r>
              <a:rPr lang="en-US" sz="1400" dirty="0" err="1" smtClean="0"/>
              <a:t>dgdom</a:t>
            </a:r>
            <a:r>
              <a:rPr lang="en-US" sz="1400" dirty="0" smtClean="0"/>
              <a:t>, </a:t>
            </a:r>
            <a:r>
              <a:rPr lang="en-US" sz="1400" dirty="0" err="1" smtClean="0"/>
              <a:t>hfinal</a:t>
            </a:r>
            <a:r>
              <a:rPr lang="en-US" sz="1400" dirty="0" smtClean="0"/>
              <a:t>, v, </a:t>
            </a:r>
            <a:r>
              <a:rPr lang="en-US" sz="1400" dirty="0" err="1" smtClean="0"/>
              <a:t>vu_st</a:t>
            </a:r>
            <a:r>
              <a:rPr lang="en-US" sz="1400" dirty="0" smtClean="0"/>
              <a:t>, vu6_st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5591" y="2114560"/>
            <a:ext cx="230607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fvars_df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smtClean="0"/>
              <a:t>N </a:t>
            </a:r>
            <a:r>
              <a:rPr lang="en-US" sz="1400" dirty="0"/>
              <a:t>, G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264" y="3452411"/>
            <a:ext cx="230607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fvars_df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smtClean="0"/>
              <a:t>N </a:t>
            </a:r>
            <a:r>
              <a:rPr lang="en-US" sz="1400" dirty="0"/>
              <a:t>, G</a:t>
            </a:r>
            <a:r>
              <a:rPr lang="en-US" sz="1400" dirty="0" smtClean="0"/>
              <a:t>, </a:t>
            </a:r>
            <a:r>
              <a:rPr lang="en-US" sz="1400" dirty="0" err="1" smtClean="0"/>
              <a:t>hdom</a:t>
            </a:r>
            <a:endParaRPr lang="en-US" sz="1400" dirty="0"/>
          </a:p>
          <a:p>
            <a:pPr algn="r"/>
            <a:r>
              <a:rPr lang="en-US" sz="1400" b="1" dirty="0">
                <a:solidFill>
                  <a:schemeClr val="accent2"/>
                </a:solidFill>
              </a:rPr>
              <a:t>2</a:t>
            </a:r>
            <a:r>
              <a:rPr lang="en-US" sz="1400" b="1" dirty="0" smtClean="0">
                <a:solidFill>
                  <a:schemeClr val="accent2"/>
                </a:solidFill>
              </a:rPr>
              <a:t>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37" name="Straight Arrow Connector 36"/>
          <p:cNvCxnSpPr>
            <a:stCxn id="34" idx="2"/>
            <a:endCxn id="35" idx="0"/>
          </p:cNvCxnSpPr>
          <p:nvPr/>
        </p:nvCxnSpPr>
        <p:spPr>
          <a:xfrm flipH="1">
            <a:off x="1306299" y="2914779"/>
            <a:ext cx="12327" cy="5376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318626" y="1308308"/>
            <a:ext cx="12327" cy="8533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46856" y="1340382"/>
            <a:ext cx="361614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i="1" dirty="0">
              <a:solidFill>
                <a:srgbClr val="0000FF"/>
              </a:solidFill>
            </a:endParaRPr>
          </a:p>
          <a:p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trees_ha_df.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i="1" dirty="0" smtClean="0">
                <a:solidFill>
                  <a:srgbClr val="0000FF"/>
                </a:solidFill>
              </a:rPr>
              <a:t>(items</a:t>
            </a:r>
            <a:r>
              <a:rPr lang="en-US" sz="1200" i="1" dirty="0">
                <a:solidFill>
                  <a:srgbClr val="0000FF"/>
                </a:solidFill>
              </a:rPr>
              <a:t>=['</a:t>
            </a:r>
            <a:r>
              <a:rPr lang="en-US" sz="1200" i="1" dirty="0" err="1">
                <a:solidFill>
                  <a:srgbClr val="0000FF"/>
                </a:solidFill>
              </a:rPr>
              <a:t>ID_par','v</a:t>
            </a:r>
            <a:r>
              <a:rPr lang="en-US" sz="1200" i="1" dirty="0">
                <a:solidFill>
                  <a:srgbClr val="0000FF"/>
                </a:solidFill>
              </a:rPr>
              <a:t>', 'vu6_st</a:t>
            </a:r>
            <a:r>
              <a:rPr lang="en-US" sz="1200" i="1" dirty="0" smtClean="0">
                <a:solidFill>
                  <a:srgbClr val="0000FF"/>
                </a:solidFill>
              </a:rPr>
              <a:t>'])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21305" y="2742543"/>
            <a:ext cx="229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stand_df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>
                <a:solidFill>
                  <a:srgbClr val="0000FF"/>
                </a:solidFill>
              </a:rPr>
              <a:t>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stand_df.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groupby</a:t>
            </a:r>
            <a:r>
              <a:rPr lang="en-US" sz="1200" i="1" dirty="0">
                <a:solidFill>
                  <a:srgbClr val="0000FF"/>
                </a:solidFill>
              </a:rPr>
              <a:t>('</a:t>
            </a:r>
            <a:r>
              <a:rPr lang="en-US" sz="1200" i="1" dirty="0" err="1">
                <a:solidFill>
                  <a:srgbClr val="0000FF"/>
                </a:solidFill>
              </a:rPr>
              <a:t>ID_par</a:t>
            </a:r>
            <a:r>
              <a:rPr lang="en-US" sz="1200" i="1" dirty="0">
                <a:solidFill>
                  <a:srgbClr val="0000FF"/>
                </a:solidFill>
              </a:rPr>
              <a:t>').</a:t>
            </a:r>
            <a:r>
              <a:rPr lang="en-US" sz="1200" b="1" i="1" dirty="0">
                <a:solidFill>
                  <a:schemeClr val="accent4">
                    <a:lumMod val="75000"/>
                  </a:schemeClr>
                </a:solidFill>
              </a:rPr>
              <a:t>sum</a:t>
            </a:r>
            <a:r>
              <a:rPr lang="en-US" sz="1200" i="1" dirty="0" smtClean="0">
                <a:solidFill>
                  <a:srgbClr val="0000FF"/>
                </a:solidFill>
              </a:rPr>
              <a:t>()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06148" y="2114560"/>
            <a:ext cx="230607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endParaRPr lang="en-US" b="1" dirty="0" smtClean="0"/>
          </a:p>
          <a:p>
            <a:r>
              <a:rPr lang="en-US" sz="1400" dirty="0" err="1" smtClean="0"/>
              <a:t>ID_par,v</a:t>
            </a:r>
            <a:r>
              <a:rPr lang="en-US" sz="1400" dirty="0" smtClean="0"/>
              <a:t>, vu6_st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867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3821" y="3452411"/>
            <a:ext cx="230607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endParaRPr lang="en-US" b="1" dirty="0" smtClean="0"/>
          </a:p>
          <a:p>
            <a:r>
              <a:rPr lang="en-US" sz="1400" dirty="0" err="1"/>
              <a:t>ID_par,v</a:t>
            </a:r>
            <a:r>
              <a:rPr lang="en-US" sz="1400" dirty="0"/>
              <a:t>, vu6_st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 flipH="1">
            <a:off x="5146856" y="2914779"/>
            <a:ext cx="12327" cy="5376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159183" y="1308308"/>
            <a:ext cx="12327" cy="8533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942702" y="4735840"/>
            <a:ext cx="230607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endParaRPr lang="en-US" b="1" dirty="0" smtClean="0"/>
          </a:p>
          <a:p>
            <a:r>
              <a:rPr lang="en-US" sz="1400" dirty="0" err="1" smtClean="0"/>
              <a:t>ID_par</a:t>
            </a:r>
            <a:r>
              <a:rPr lang="en-US" sz="1400" dirty="0" smtClean="0"/>
              <a:t>, V, Vu6_st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095737" y="4230861"/>
            <a:ext cx="0" cy="540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153019" y="4025668"/>
            <a:ext cx="378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>
              <a:solidFill>
                <a:srgbClr val="0000FF"/>
              </a:solidFill>
            </a:endParaRPr>
          </a:p>
          <a:p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stand_df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.rename</a:t>
            </a:r>
            <a:r>
              <a:rPr lang="en-US" sz="1200" i="1" dirty="0" smtClean="0">
                <a:solidFill>
                  <a:srgbClr val="0000FF"/>
                </a:solidFill>
              </a:rPr>
              <a:t>(columns</a:t>
            </a:r>
            <a:r>
              <a:rPr lang="en-US" sz="1200" i="1" dirty="0">
                <a:solidFill>
                  <a:srgbClr val="0000FF"/>
                </a:solidFill>
              </a:rPr>
              <a:t>={"v": "V", "vu6_st": "Vu6_st"})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82114" y="4770861"/>
            <a:ext cx="125985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Area_ha</a:t>
            </a:r>
            <a:endParaRPr lang="en-US" b="1" dirty="0" smtClean="0"/>
          </a:p>
          <a:p>
            <a:r>
              <a:rPr lang="en-US" sz="1400" dirty="0" smtClean="0"/>
              <a:t>Area(ha)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845393" y="4755496"/>
            <a:ext cx="71177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</a:p>
          <a:p>
            <a:r>
              <a:rPr lang="en-US" sz="1400" dirty="0" smtClean="0"/>
              <a:t>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1" name="Elbow Connector 50"/>
          <p:cNvCxnSpPr>
            <a:stCxn id="35" idx="2"/>
            <a:endCxn id="49" idx="2"/>
          </p:cNvCxnSpPr>
          <p:nvPr/>
        </p:nvCxnSpPr>
        <p:spPr>
          <a:xfrm rot="16200000" flipH="1">
            <a:off x="5102249" y="456680"/>
            <a:ext cx="1303085" cy="8894984"/>
          </a:xfrm>
          <a:prstGeom prst="bentConnector3">
            <a:avLst>
              <a:gd name="adj1" fmla="val 117543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5" idx="2"/>
          </p:cNvCxnSpPr>
          <p:nvPr/>
        </p:nvCxnSpPr>
        <p:spPr>
          <a:xfrm>
            <a:off x="5095737" y="5536059"/>
            <a:ext cx="0" cy="504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644482" y="5536055"/>
            <a:ext cx="0" cy="252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351386" y="5130130"/>
            <a:ext cx="1679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['Area(ha)'] </a:t>
            </a:r>
            <a:r>
              <a:rPr lang="en-US" sz="1200" i="1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 err="1">
                <a:solidFill>
                  <a:srgbClr val="0000FF"/>
                </a:solidFill>
              </a:rPr>
              <a:t>area_ha</a:t>
            </a:r>
            <a:r>
              <a:rPr lang="en-US" sz="1200" i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98182" y="5998546"/>
            <a:ext cx="385674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smtClean="0"/>
              <a:t>V, Vu6_st, </a:t>
            </a:r>
            <a:r>
              <a:rPr lang="en-US" sz="1400" dirty="0"/>
              <a:t>N , G, </a:t>
            </a:r>
            <a:r>
              <a:rPr lang="en-US" sz="1400" dirty="0" err="1" smtClean="0"/>
              <a:t>hdom</a:t>
            </a:r>
            <a:r>
              <a:rPr lang="en-US" sz="1400" dirty="0"/>
              <a:t>, </a:t>
            </a:r>
            <a:r>
              <a:rPr lang="en-US" sz="1400" dirty="0" smtClean="0"/>
              <a:t>Area(ha), 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Prepara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dados para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somatórios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parcela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47" y="4554482"/>
            <a:ext cx="3763925" cy="23289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14447" y="436415"/>
            <a:ext cx="4177552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Q4_pov - Stand values by plot per ha </a:t>
            </a:r>
            <a:r>
              <a:rPr lang="en-US" sz="1000" i="1" dirty="0" smtClean="0">
                <a:solidFill>
                  <a:srgbClr val="0000FF"/>
                </a:solidFill>
              </a:rPr>
              <a:t>#####')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fvars_df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ID_par','N</a:t>
            </a:r>
            <a:r>
              <a:rPr lang="en-US" sz="1000" i="1" dirty="0">
                <a:solidFill>
                  <a:srgbClr val="0000FF"/>
                </a:solidFill>
              </a:rPr>
              <a:t>', 'G', '</a:t>
            </a:r>
            <a:r>
              <a:rPr lang="en-US" sz="1000" i="1" dirty="0" err="1">
                <a:solidFill>
                  <a:srgbClr val="0000FF"/>
                </a:solidFill>
              </a:rPr>
              <a:t>hdom</a:t>
            </a:r>
            <a:r>
              <a:rPr lang="en-US" sz="1000" i="1" dirty="0">
                <a:solidFill>
                  <a:srgbClr val="0000FF"/>
                </a:solidFill>
              </a:rPr>
              <a:t>', '</a:t>
            </a:r>
            <a:r>
              <a:rPr lang="en-US" sz="1000" i="1" dirty="0" err="1">
                <a:solidFill>
                  <a:srgbClr val="0000FF"/>
                </a:solidFill>
              </a:rPr>
              <a:t>Apot</a:t>
            </a:r>
            <a:r>
              <a:rPr lang="en-US" sz="1000" i="1" dirty="0">
                <a:solidFill>
                  <a:srgbClr val="0000FF"/>
                </a:solidFill>
              </a:rPr>
              <a:t>']) #filter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fixed variables to </a:t>
            </a:r>
            <a:r>
              <a:rPr lang="en-US" sz="1000" i="1" dirty="0" err="1" smtClean="0">
                <a:solidFill>
                  <a:srgbClr val="0000FF"/>
                </a:solidFill>
              </a:rPr>
              <a:t>fvars_df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fvars_df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7199" y="2110799"/>
            <a:ext cx="4114799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Havia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conjunto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povoamento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já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tinham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sido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acrescentadas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DF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arvores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apresentavam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ha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repetidos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linha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devem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eliminados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antes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procedermos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realização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somatórios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isso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selecionar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povoamento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(ha)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seguida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eliminarmos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repetições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147" y="4356847"/>
            <a:ext cx="3763925" cy="25266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14447" y="436415"/>
            <a:ext cx="4177552" cy="12618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Q4_pov - Stand values by plot per ha </a:t>
            </a:r>
            <a:r>
              <a:rPr lang="en-US" sz="1000" i="1" dirty="0" smtClean="0">
                <a:solidFill>
                  <a:srgbClr val="0000FF"/>
                </a:solidFill>
              </a:rPr>
              <a:t>#####')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fvars_df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fvars_df.groupby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').first() #values by plot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fvars_df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7199" y="2110799"/>
            <a:ext cx="4114799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passo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anterior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aplicar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um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groupby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selecionar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primeiro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registo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cada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linha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first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por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parcela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ID_par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), 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Atualizamos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conteudo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resultado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operação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assim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eliminamos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linhas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repetidas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Prepara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dados para </a:t>
            </a:r>
            <a:r>
              <a:rPr lang="en-US" sz="2400" kern="0" dirty="0" err="1" smtClean="0">
                <a:solidFill>
                  <a:srgbClr val="4BACC6"/>
                </a:solidFill>
              </a:rPr>
              <a:t>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somatórios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parcela</a:t>
            </a:r>
            <a:endParaRPr lang="en-US" sz="2400" kern="0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Somatórios</a:t>
            </a:r>
            <a:r>
              <a:rPr lang="en-US" sz="2400" kern="0" dirty="0" smtClean="0">
                <a:solidFill>
                  <a:srgbClr val="4BACC6"/>
                </a:solidFill>
              </a:rPr>
              <a:t> dos volumes </a:t>
            </a:r>
            <a:r>
              <a:rPr lang="en-US" sz="2400" kern="0" dirty="0" err="1" smtClean="0">
                <a:solidFill>
                  <a:srgbClr val="4BACC6"/>
                </a:solidFill>
              </a:rPr>
              <a:t>por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parcela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9741" y="436415"/>
            <a:ext cx="5522258" cy="12926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trees_ha_df.filter</a:t>
            </a:r>
            <a:r>
              <a:rPr lang="en-US" sz="1000" i="1" dirty="0">
                <a:solidFill>
                  <a:srgbClr val="0000FF"/>
                </a:solidFill>
              </a:rPr>
              <a:t>(items=['</a:t>
            </a:r>
            <a:r>
              <a:rPr lang="en-US" sz="1000" i="1" dirty="0" err="1">
                <a:solidFill>
                  <a:srgbClr val="0000FF"/>
                </a:solidFill>
              </a:rPr>
              <a:t>ID_par','v</a:t>
            </a:r>
            <a:r>
              <a:rPr lang="en-US" sz="1000" i="1" dirty="0">
                <a:solidFill>
                  <a:srgbClr val="0000FF"/>
                </a:solidFill>
              </a:rPr>
              <a:t>', 'vu6_st']) #filter </a:t>
            </a:r>
            <a:r>
              <a:rPr lang="en-US" sz="1000" i="1" dirty="0" err="1">
                <a:solidFill>
                  <a:srgbClr val="0000FF"/>
                </a:solidFill>
              </a:rPr>
              <a:t>trees_ha_df</a:t>
            </a:r>
            <a:r>
              <a:rPr lang="en-US" sz="1000" i="1" dirty="0">
                <a:solidFill>
                  <a:srgbClr val="0000FF"/>
                </a:solidFill>
              </a:rPr>
              <a:t> columns to </a:t>
            </a:r>
            <a:r>
              <a:rPr lang="en-US" sz="1000" i="1" dirty="0" err="1" smtClean="0">
                <a:solidFill>
                  <a:srgbClr val="0000FF"/>
                </a:solidFill>
              </a:rPr>
              <a:t>stand_df</a:t>
            </a:r>
            <a:endParaRPr lang="en-US" sz="1000" i="1" dirty="0" smtClean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stand_df.groupby</a:t>
            </a:r>
            <a:r>
              <a:rPr lang="en-US" sz="1000" i="1" dirty="0">
                <a:solidFill>
                  <a:srgbClr val="0000FF"/>
                </a:solidFill>
              </a:rPr>
              <a:t>('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').sum() #sum tree variables for each </a:t>
            </a:r>
            <a:r>
              <a:rPr lang="en-US" sz="1000" i="1" dirty="0" smtClean="0">
                <a:solidFill>
                  <a:srgbClr val="0000FF"/>
                </a:solidFill>
              </a:rPr>
              <a:t>plot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7200" y="1832893"/>
            <a:ext cx="4114799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trees_ha_df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selecionar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(filter)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árvore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falta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somar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(sum() )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povoamento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(ha)</a:t>
            </a:r>
          </a:p>
        </p:txBody>
      </p:sp>
    </p:spTree>
    <p:extLst>
      <p:ext uri="{BB962C8B-B14F-4D97-AF65-F5344CB8AC3E}">
        <p14:creationId xmlns:p14="http://schemas.microsoft.com/office/powerpoint/2010/main" val="41471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91000" y="-25462"/>
            <a:ext cx="9001000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Junção</a:t>
            </a:r>
            <a:r>
              <a:rPr lang="en-US" sz="2400" kern="0" dirty="0" smtClean="0">
                <a:solidFill>
                  <a:srgbClr val="4BACC6"/>
                </a:solidFill>
              </a:rPr>
              <a:t> dos volumes/ha com as </a:t>
            </a:r>
            <a:r>
              <a:rPr lang="en-US" sz="2400" kern="0" dirty="0" err="1" smtClean="0">
                <a:solidFill>
                  <a:srgbClr val="4BACC6"/>
                </a:solidFill>
              </a:rPr>
              <a:t>outras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</a:t>
            </a:r>
            <a:r>
              <a:rPr lang="en-US" sz="2400" kern="0" dirty="0" smtClean="0">
                <a:solidFill>
                  <a:srgbClr val="4BACC6"/>
                </a:solidFill>
              </a:rPr>
              <a:t>/ha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741" y="436415"/>
            <a:ext cx="5522258" cy="16927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stand_df.merge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fvars_df</a:t>
            </a:r>
            <a:r>
              <a:rPr lang="en-US" sz="1000" i="1" dirty="0">
                <a:solidFill>
                  <a:srgbClr val="0000FF"/>
                </a:solidFill>
              </a:rPr>
              <a:t>, </a:t>
            </a:r>
            <a:r>
              <a:rPr lang="en-US" sz="1000" i="1" dirty="0" err="1">
                <a:solidFill>
                  <a:srgbClr val="0000FF"/>
                </a:solidFill>
              </a:rPr>
              <a:t>left_on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', </a:t>
            </a:r>
            <a:r>
              <a:rPr lang="en-US" sz="1000" i="1" dirty="0" err="1">
                <a:solidFill>
                  <a:srgbClr val="0000FF"/>
                </a:solidFill>
              </a:rPr>
              <a:t>right_on</a:t>
            </a:r>
            <a:r>
              <a:rPr lang="en-US" sz="1000" i="1" dirty="0">
                <a:solidFill>
                  <a:srgbClr val="0000FF"/>
                </a:solidFill>
              </a:rPr>
              <a:t>='</a:t>
            </a:r>
            <a:r>
              <a:rPr lang="en-US" sz="1000" i="1" dirty="0" err="1">
                <a:solidFill>
                  <a:srgbClr val="0000FF"/>
                </a:solidFill>
              </a:rPr>
              <a:t>ID_par</a:t>
            </a:r>
            <a:r>
              <a:rPr lang="en-US" sz="1000" i="1" dirty="0">
                <a:solidFill>
                  <a:srgbClr val="0000FF"/>
                </a:solidFill>
              </a:rPr>
              <a:t>') #merge with </a:t>
            </a:r>
            <a:r>
              <a:rPr lang="en-US" sz="1000" i="1" dirty="0" err="1">
                <a:solidFill>
                  <a:srgbClr val="0000FF"/>
                </a:solidFill>
              </a:rPr>
              <a:t>trees_df</a:t>
            </a:r>
            <a:r>
              <a:rPr lang="en-US" sz="1000" i="1" dirty="0">
                <a:solidFill>
                  <a:srgbClr val="0000FF"/>
                </a:solidFill>
              </a:rPr>
              <a:t> to add fixed values columns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['Area(ha)'] = </a:t>
            </a:r>
            <a:r>
              <a:rPr lang="en-US" sz="1000" i="1" dirty="0" err="1">
                <a:solidFill>
                  <a:srgbClr val="0000FF"/>
                </a:solidFill>
              </a:rPr>
              <a:t>area_ha</a:t>
            </a:r>
            <a:r>
              <a:rPr lang="en-US" sz="1000" i="1" dirty="0">
                <a:solidFill>
                  <a:srgbClr val="0000FF"/>
                </a:solidFill>
              </a:rPr>
              <a:t> #stand </a:t>
            </a:r>
            <a:r>
              <a:rPr lang="en-US" sz="1000" i="1" dirty="0" smtClean="0">
                <a:solidFill>
                  <a:srgbClr val="0000FF"/>
                </a:solidFill>
              </a:rPr>
              <a:t>area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['t'] = t #stand </a:t>
            </a:r>
            <a:r>
              <a:rPr lang="en-US" sz="1000" i="1" dirty="0" smtClean="0">
                <a:solidFill>
                  <a:srgbClr val="0000FF"/>
                </a:solidFill>
              </a:rPr>
              <a:t>age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stand_df.rename</a:t>
            </a:r>
            <a:r>
              <a:rPr lang="en-US" sz="1000" i="1" dirty="0">
                <a:solidFill>
                  <a:srgbClr val="0000FF"/>
                </a:solidFill>
              </a:rPr>
              <a:t>(columns={"v": "V", "vu6_st": "Vu6_st"})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742" y="2286597"/>
            <a:ext cx="5396752" cy="32008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juntar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fvars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às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stand (merge)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ID_par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Acrecentamos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stand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povoamento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(Area(ha) )de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eucalipto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dada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enunciado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Acrecentamos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à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stand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povoamento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(t) de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eucalipto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dada no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enunciado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Atualizamos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nome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variáveis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volume que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continuam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minuscula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v-&gt;V e vu6_st-&gt;Vu6_st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59" y="2514600"/>
            <a:ext cx="11438629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 smtClean="0"/>
              <a:t>Cálculo</a:t>
            </a:r>
            <a:r>
              <a:rPr lang="en-US" dirty="0" smtClean="0"/>
              <a:t> </a:t>
            </a:r>
            <a:r>
              <a:rPr lang="en-US" dirty="0" err="1" smtClean="0"/>
              <a:t>erro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r>
              <a:rPr lang="en-US" dirty="0" smtClean="0"/>
              <a:t> - </a:t>
            </a:r>
            <a:r>
              <a:rPr lang="en-US" dirty="0" err="1" smtClean="0"/>
              <a:t>parcelas</a:t>
            </a:r>
            <a:r>
              <a:rPr lang="en-US" dirty="0" smtClean="0"/>
              <a:t> de </a:t>
            </a:r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erros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>
                <a:solidFill>
                  <a:schemeClr val="accent5"/>
                </a:solidFill>
              </a:rPr>
              <a:t>absoluto</a:t>
            </a:r>
            <a:r>
              <a:rPr lang="en-US" sz="2400" kern="0" dirty="0">
                <a:solidFill>
                  <a:schemeClr val="accent5"/>
                </a:solidFill>
              </a:rPr>
              <a:t> e </a:t>
            </a:r>
            <a:r>
              <a:rPr lang="en-US" sz="2400" kern="0" dirty="0" smtClean="0">
                <a:solidFill>
                  <a:schemeClr val="accent5"/>
                </a:solidFill>
              </a:rPr>
              <a:t>% para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amostra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pequena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Amostragem</a:t>
            </a:r>
            <a:r>
              <a:rPr lang="en-US" sz="2400" kern="0" dirty="0" smtClean="0">
                <a:solidFill>
                  <a:schemeClr val="accent5"/>
                </a:solidFill>
              </a:rPr>
              <a:t> simples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quantitativa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média</a:t>
            </a:r>
            <a:r>
              <a:rPr lang="en-US" sz="2400" kern="0" dirty="0" smtClean="0">
                <a:solidFill>
                  <a:schemeClr val="accent5"/>
                </a:solidFill>
              </a:rPr>
              <a:t>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desvio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padrão</a:t>
            </a:r>
            <a:r>
              <a:rPr lang="en-US" sz="2400" kern="0" dirty="0" smtClean="0">
                <a:solidFill>
                  <a:schemeClr val="accent5"/>
                </a:solidFill>
              </a:rPr>
              <a:t>, t-student, </a:t>
            </a:r>
          </a:p>
        </p:txBody>
      </p:sp>
    </p:spTree>
    <p:extLst>
      <p:ext uri="{BB962C8B-B14F-4D97-AF65-F5344CB8AC3E}">
        <p14:creationId xmlns:p14="http://schemas.microsoft.com/office/powerpoint/2010/main" val="27116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591" y="2690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Explanation-box: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8344" y="930454"/>
            <a:ext cx="3064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stand_df.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filter</a:t>
            </a:r>
            <a:r>
              <a:rPr lang="en-US" sz="1200" i="1" dirty="0" smtClean="0">
                <a:solidFill>
                  <a:srgbClr val="0000FF"/>
                </a:solidFill>
              </a:rPr>
              <a:t>(items</a:t>
            </a:r>
            <a:r>
              <a:rPr lang="en-US" sz="1200" i="1" dirty="0">
                <a:solidFill>
                  <a:srgbClr val="0000FF"/>
                </a:solidFill>
              </a:rPr>
              <a:t>=['N','G','V', 'Vu6_st'])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23067" y="2213506"/>
            <a:ext cx="0" cy="504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38696" y="137994"/>
            <a:ext cx="385674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en-US" sz="1400" dirty="0" err="1" smtClean="0"/>
              <a:t>ID_par</a:t>
            </a:r>
            <a:r>
              <a:rPr lang="en-US" sz="1400" dirty="0"/>
              <a:t>, </a:t>
            </a:r>
            <a:r>
              <a:rPr lang="en-US" sz="1400" dirty="0" err="1"/>
              <a:t>Aplot</a:t>
            </a:r>
            <a:r>
              <a:rPr lang="en-US" sz="1400" dirty="0"/>
              <a:t>, </a:t>
            </a:r>
            <a:r>
              <a:rPr lang="en-US" sz="1400" dirty="0" smtClean="0"/>
              <a:t>V, Vu6_st, </a:t>
            </a:r>
            <a:r>
              <a:rPr lang="en-US" sz="1400" dirty="0"/>
              <a:t>N , G, </a:t>
            </a:r>
            <a:r>
              <a:rPr lang="en-US" sz="1400" dirty="0" err="1" smtClean="0"/>
              <a:t>hdom</a:t>
            </a:r>
            <a:r>
              <a:rPr lang="en-US" sz="1400" dirty="0"/>
              <a:t>, </a:t>
            </a:r>
            <a:r>
              <a:rPr lang="en-US" sz="1400" dirty="0" smtClean="0"/>
              <a:t>Area(ha), t</a:t>
            </a:r>
            <a:endParaRPr lang="en-US" sz="1400" dirty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5204" y="1413287"/>
            <a:ext cx="203572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/>
              <a:t>ID_par</a:t>
            </a:r>
            <a:r>
              <a:rPr lang="en-US" sz="1400" dirty="0"/>
              <a:t>, </a:t>
            </a:r>
            <a:r>
              <a:rPr lang="en-US" sz="1400" dirty="0" smtClean="0"/>
              <a:t>V, Vu6_st, </a:t>
            </a:r>
            <a:r>
              <a:rPr lang="en-US" sz="1400" dirty="0"/>
              <a:t>N , </a:t>
            </a:r>
            <a:r>
              <a:rPr lang="en-US" sz="1400" dirty="0" smtClean="0"/>
              <a:t>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27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7738" y="1427556"/>
            <a:ext cx="203572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Stand_means_df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smtClean="0"/>
              <a:t>V, Vu6_st, </a:t>
            </a:r>
            <a:r>
              <a:rPr lang="en-US" sz="1400" dirty="0"/>
              <a:t>N , </a:t>
            </a:r>
            <a:r>
              <a:rPr lang="en-US" sz="1400" dirty="0" smtClean="0"/>
              <a:t>G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15345" y="1827665"/>
            <a:ext cx="1280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stand_mean_df</a:t>
            </a:r>
            <a:r>
              <a:rPr lang="en-US" sz="1200" i="1" dirty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=</a:t>
            </a:r>
          </a:p>
          <a:p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 err="1">
                <a:solidFill>
                  <a:srgbClr val="0000FF"/>
                </a:solidFill>
              </a:rPr>
              <a:t>stand_df.</a:t>
            </a:r>
            <a:r>
              <a:rPr lang="en-US" sz="1200" b="1" i="1" dirty="0" err="1">
                <a:solidFill>
                  <a:schemeClr val="accent6"/>
                </a:solidFill>
              </a:rPr>
              <a:t>mean</a:t>
            </a:r>
            <a:r>
              <a:rPr lang="en-US" sz="1200" i="1" dirty="0">
                <a:solidFill>
                  <a:srgbClr val="0000FF"/>
                </a:solidFill>
              </a:rPr>
              <a:t>()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88517" y="2219994"/>
            <a:ext cx="1536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i="1" dirty="0" err="1">
                <a:solidFill>
                  <a:srgbClr val="0000FF"/>
                </a:solidFill>
              </a:rPr>
              <a:t>stand_df.</a:t>
            </a:r>
            <a:r>
              <a:rPr lang="en-US" sz="1200" b="1" i="1" dirty="0" err="1">
                <a:solidFill>
                  <a:schemeClr val="accent6"/>
                </a:solidFill>
              </a:rPr>
              <a:t>std</a:t>
            </a:r>
            <a:r>
              <a:rPr lang="en-US" sz="1200" i="1" dirty="0">
                <a:solidFill>
                  <a:srgbClr val="0000FF"/>
                </a:solidFill>
              </a:rPr>
              <a:t>()</a:t>
            </a:r>
            <a:endParaRPr lang="en-US" sz="1200" i="1" dirty="0" smtClean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05204" y="2717506"/>
            <a:ext cx="203572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stand_sd_df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/>
              <a:t>N , </a:t>
            </a:r>
            <a:r>
              <a:rPr lang="en-US" sz="1400" dirty="0" smtClean="0"/>
              <a:t>G, V, Vu6_st, </a:t>
            </a:r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352556" y="909287"/>
            <a:ext cx="0" cy="504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59604" y="1413287"/>
            <a:ext cx="129303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sample_n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smtClean="0"/>
              <a:t>n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11636" y="1330565"/>
            <a:ext cx="109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sample_n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b="1" i="1" dirty="0" err="1">
                <a:solidFill>
                  <a:schemeClr val="accent6"/>
                </a:solidFill>
              </a:rPr>
              <a:t>len</a:t>
            </a:r>
            <a:r>
              <a:rPr lang="en-US" sz="1200" i="1" dirty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stand_df</a:t>
            </a:r>
            <a:r>
              <a:rPr lang="en-US" sz="12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987043" y="1411644"/>
            <a:ext cx="98287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 smtClean="0"/>
              <a:t>df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871119" y="1337033"/>
            <a:ext cx="109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df</a:t>
            </a:r>
            <a:r>
              <a:rPr lang="en-US" sz="1200" i="1" dirty="0" smtClean="0">
                <a:solidFill>
                  <a:srgbClr val="0000FF"/>
                </a:solidFill>
              </a:rPr>
              <a:t> = </a:t>
            </a:r>
          </a:p>
          <a:p>
            <a:pPr algn="r"/>
            <a:r>
              <a:rPr lang="en-US" sz="1200" i="1" dirty="0" err="1" smtClean="0">
                <a:solidFill>
                  <a:srgbClr val="0000FF"/>
                </a:solidFill>
              </a:rPr>
              <a:t>sample_n</a:t>
            </a:r>
            <a:r>
              <a:rPr lang="en-US" sz="1200" i="1" dirty="0" smtClean="0">
                <a:solidFill>
                  <a:srgbClr val="0000FF"/>
                </a:solidFill>
              </a:rPr>
              <a:t> -1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188917" y="1400191"/>
            <a:ext cx="811100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smtClean="0"/>
              <a:t>0.05</a:t>
            </a:r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05351" y="2947535"/>
            <a:ext cx="129303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t_cv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 err="1" smtClean="0"/>
              <a:t>t_cv</a:t>
            </a:r>
            <a:endParaRPr lang="en-US" sz="1400" dirty="0" smtClean="0"/>
          </a:p>
          <a:p>
            <a:pPr algn="r"/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1051868" y="2415929"/>
            <a:ext cx="0" cy="504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0750914" y="1125486"/>
            <a:ext cx="1097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00FF"/>
                </a:solidFill>
              </a:rPr>
              <a:t>a = 0.05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302385" y="2458264"/>
            <a:ext cx="1749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=</a:t>
            </a:r>
          </a:p>
          <a:p>
            <a:pPr algn="r"/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b="1" i="1" dirty="0" err="1">
                <a:solidFill>
                  <a:srgbClr val="0000FF"/>
                </a:solidFill>
              </a:rPr>
              <a:t>stats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t.ppf</a:t>
            </a:r>
            <a:r>
              <a:rPr lang="en-US" sz="1200" i="1" dirty="0">
                <a:solidFill>
                  <a:srgbClr val="0000FF"/>
                </a:solidFill>
              </a:rPr>
              <a:t>(1.0 - a/2, </a:t>
            </a:r>
            <a:r>
              <a:rPr lang="en-US" sz="1200" i="1" dirty="0" err="1">
                <a:solidFill>
                  <a:srgbClr val="0000FF"/>
                </a:solidFill>
              </a:rPr>
              <a:t>df</a:t>
            </a:r>
            <a:r>
              <a:rPr lang="en-US" sz="1200" i="1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63" name="Straight Arrow Connector 62"/>
          <p:cNvCxnSpPr>
            <a:stCxn id="29" idx="1"/>
            <a:endCxn id="32" idx="3"/>
          </p:cNvCxnSpPr>
          <p:nvPr/>
        </p:nvCxnSpPr>
        <p:spPr>
          <a:xfrm flipH="1">
            <a:off x="2273464" y="1813397"/>
            <a:ext cx="2031740" cy="1426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46" idx="3"/>
            <a:endCxn id="52" idx="1"/>
          </p:cNvCxnSpPr>
          <p:nvPr/>
        </p:nvCxnSpPr>
        <p:spPr>
          <a:xfrm flipV="1">
            <a:off x="8852637" y="1811754"/>
            <a:ext cx="1134406" cy="16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52" idx="2"/>
            <a:endCxn id="55" idx="2"/>
          </p:cNvCxnSpPr>
          <p:nvPr/>
        </p:nvCxnSpPr>
        <p:spPr>
          <a:xfrm rot="5400000" flipH="1" flipV="1">
            <a:off x="11030746" y="1648143"/>
            <a:ext cx="11453" cy="1115988"/>
          </a:xfrm>
          <a:prstGeom prst="bentConnector3">
            <a:avLst>
              <a:gd name="adj1" fmla="val -1995984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46" idx="2"/>
          </p:cNvCxnSpPr>
          <p:nvPr/>
        </p:nvCxnSpPr>
        <p:spPr>
          <a:xfrm flipH="1">
            <a:off x="8206120" y="2213506"/>
            <a:ext cx="1" cy="235846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390402" y="4919008"/>
            <a:ext cx="46614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</a:rPr>
              <a:t>err_abs</a:t>
            </a:r>
            <a:r>
              <a:rPr lang="en-US" sz="1200" i="1" dirty="0">
                <a:solidFill>
                  <a:srgbClr val="0000FF"/>
                </a:solidFill>
              </a:rPr>
              <a:t> = []</a:t>
            </a:r>
          </a:p>
          <a:p>
            <a:r>
              <a:rPr lang="en-US" sz="1200" i="1" dirty="0" err="1">
                <a:solidFill>
                  <a:srgbClr val="0000FF"/>
                </a:solidFill>
              </a:rPr>
              <a:t>err_abs.append</a:t>
            </a:r>
            <a:r>
              <a:rPr lang="en-US" sz="1200" i="1" dirty="0">
                <a:solidFill>
                  <a:srgbClr val="0000FF"/>
                </a:solidFill>
              </a:rPr>
              <a:t>( 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{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'N': 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['N'] / </a:t>
            </a:r>
            <a:r>
              <a:rPr lang="en-US" sz="1200" b="1" i="1" dirty="0" err="1" smtClean="0">
                <a:solidFill>
                  <a:srgbClr val="0000FF"/>
                </a:solidFill>
              </a:rPr>
              <a:t>cp</a:t>
            </a:r>
            <a:r>
              <a:rPr lang="en-US" sz="1200" i="1" dirty="0" err="1" smtClean="0">
                <a:solidFill>
                  <a:srgbClr val="0000FF"/>
                </a:solidFill>
              </a:rPr>
              <a:t>.</a:t>
            </a:r>
            <a:r>
              <a:rPr lang="en-US" sz="1200" b="1" i="1" dirty="0" err="1" smtClean="0">
                <a:solidFill>
                  <a:schemeClr val="accent6"/>
                </a:solidFill>
              </a:rPr>
              <a:t>f_sqrt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sample_n</a:t>
            </a:r>
            <a:r>
              <a:rPr lang="en-US" sz="1200" i="1" dirty="0" smtClean="0">
                <a:solidFill>
                  <a:srgbClr val="0000FF"/>
                </a:solidFill>
              </a:rPr>
              <a:t>)*</a:t>
            </a:r>
            <a:r>
              <a:rPr lang="en-US" sz="1200" i="1" dirty="0" err="1" smtClean="0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'G':  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['G']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sample_n</a:t>
            </a:r>
            <a:r>
              <a:rPr lang="en-US" sz="1200" i="1" dirty="0" smtClean="0">
                <a:solidFill>
                  <a:srgbClr val="0000FF"/>
                </a:solidFill>
              </a:rPr>
              <a:t>)*</a:t>
            </a:r>
            <a:r>
              <a:rPr lang="en-US" sz="1200" i="1" dirty="0" err="1" smtClean="0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'V':  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['V']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sample_n</a:t>
            </a:r>
            <a:r>
              <a:rPr lang="en-US" sz="1200" i="1" dirty="0" smtClean="0">
                <a:solidFill>
                  <a:srgbClr val="0000FF"/>
                </a:solidFill>
              </a:rPr>
              <a:t>)*</a:t>
            </a:r>
            <a:r>
              <a:rPr lang="en-US" sz="1200" i="1" dirty="0" err="1" smtClean="0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'Vu6_st': 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['Vu6_st']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sample_n</a:t>
            </a:r>
            <a:r>
              <a:rPr lang="en-US" sz="1200" i="1" dirty="0" smtClean="0">
                <a:solidFill>
                  <a:srgbClr val="0000FF"/>
                </a:solidFill>
              </a:rPr>
              <a:t>)*</a:t>
            </a:r>
            <a:r>
              <a:rPr lang="en-US" sz="1200" i="1" dirty="0" err="1" smtClean="0">
                <a:solidFill>
                  <a:srgbClr val="0000FF"/>
                </a:solidFill>
              </a:rPr>
              <a:t>t_cv</a:t>
            </a:r>
            <a:r>
              <a:rPr lang="en-US" sz="1200" i="1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sz="1200" i="1" dirty="0" smtClean="0">
                <a:solidFill>
                  <a:srgbClr val="0000FF"/>
                </a:solidFill>
              </a:rPr>
              <a:t>          }</a:t>
            </a:r>
            <a:endParaRPr lang="en-US" sz="1200" i="1" dirty="0">
              <a:solidFill>
                <a:srgbClr val="0000FF"/>
              </a:solidFill>
            </a:endParaRPr>
          </a:p>
          <a:p>
            <a:r>
              <a:rPr lang="en-US" sz="1200" i="1" dirty="0">
                <a:solidFill>
                  <a:srgbClr val="0000FF"/>
                </a:solidFill>
              </a:rPr>
              <a:t>    )</a:t>
            </a:r>
          </a:p>
          <a:p>
            <a:r>
              <a:rPr lang="en-US" sz="1200" i="1" dirty="0" err="1">
                <a:solidFill>
                  <a:srgbClr val="0000FF"/>
                </a:solidFill>
              </a:rPr>
              <a:t>err_abs_df</a:t>
            </a:r>
            <a:r>
              <a:rPr lang="en-US" sz="1200" i="1" dirty="0">
                <a:solidFill>
                  <a:srgbClr val="0000FF"/>
                </a:solidFill>
              </a:rPr>
              <a:t> = </a:t>
            </a:r>
            <a:r>
              <a:rPr lang="en-US" sz="1200" b="1" i="1" dirty="0" err="1">
                <a:solidFill>
                  <a:srgbClr val="0000FF"/>
                </a:solidFill>
              </a:rPr>
              <a:t>pd</a:t>
            </a:r>
            <a:r>
              <a:rPr lang="en-US" sz="1200" i="1" dirty="0" err="1">
                <a:solidFill>
                  <a:srgbClr val="0000FF"/>
                </a:solidFill>
              </a:rPr>
              <a:t>.DataFrame</a:t>
            </a:r>
            <a:r>
              <a:rPr lang="en-US" sz="1200" i="1" dirty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err_abs</a:t>
            </a:r>
            <a:r>
              <a:rPr lang="en-US" sz="12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95442" y="4571966"/>
            <a:ext cx="163163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err_abs_df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/>
              <a:t>N , </a:t>
            </a:r>
            <a:r>
              <a:rPr lang="en-US" sz="1400" dirty="0" smtClean="0"/>
              <a:t>G, V, Vu6_st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90" name="Straight Arrow Connector 89"/>
          <p:cNvCxnSpPr>
            <a:stCxn id="29" idx="3"/>
            <a:endCxn id="46" idx="1"/>
          </p:cNvCxnSpPr>
          <p:nvPr/>
        </p:nvCxnSpPr>
        <p:spPr>
          <a:xfrm>
            <a:off x="6340930" y="1813397"/>
            <a:ext cx="1218674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40" idx="2"/>
            <a:endCxn id="56" idx="2"/>
          </p:cNvCxnSpPr>
          <p:nvPr/>
        </p:nvCxnSpPr>
        <p:spPr>
          <a:xfrm rot="16200000" flipH="1">
            <a:off x="7964731" y="660616"/>
            <a:ext cx="445473" cy="5728801"/>
          </a:xfrm>
          <a:prstGeom prst="bentConnector3">
            <a:avLst>
              <a:gd name="adj1" fmla="val 1513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8116121" y="4195627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435078" y="4375627"/>
            <a:ext cx="203572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err_perc_df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b="1" dirty="0" smtClean="0"/>
          </a:p>
          <a:p>
            <a:r>
              <a:rPr lang="en-US" sz="1400" dirty="0"/>
              <a:t>N , </a:t>
            </a:r>
            <a:r>
              <a:rPr lang="en-US" sz="1400" dirty="0" smtClean="0"/>
              <a:t>G, V, Vu6_st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44590" y="4772067"/>
            <a:ext cx="56085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err_perc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>
                <a:solidFill>
                  <a:srgbClr val="0000FF"/>
                </a:solidFill>
              </a:rPr>
              <a:t>= []</a:t>
            </a: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err_perc.append</a:t>
            </a:r>
            <a:r>
              <a:rPr lang="en-US" sz="1200" i="1" dirty="0">
                <a:solidFill>
                  <a:srgbClr val="0000FF"/>
                </a:solidFill>
              </a:rPr>
              <a:t>( 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{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'N': (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['N']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sample_n</a:t>
            </a:r>
            <a:r>
              <a:rPr lang="en-US" sz="1200" i="1" dirty="0">
                <a:solidFill>
                  <a:srgbClr val="0000FF"/>
                </a:solidFill>
              </a:rPr>
              <a:t>) * </a:t>
            </a:r>
            <a:r>
              <a:rPr lang="en-US" sz="1200" i="1" dirty="0" err="1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)/</a:t>
            </a:r>
            <a:r>
              <a:rPr lang="en-US" sz="1200" i="1" dirty="0" err="1">
                <a:solidFill>
                  <a:srgbClr val="0000FF"/>
                </a:solidFill>
              </a:rPr>
              <a:t>stand_mean_df</a:t>
            </a:r>
            <a:r>
              <a:rPr lang="en-US" sz="1200" i="1" dirty="0">
                <a:solidFill>
                  <a:srgbClr val="0000FF"/>
                </a:solidFill>
              </a:rPr>
              <a:t>['N'] * 100,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'G': (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['G']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sample_n</a:t>
            </a:r>
            <a:r>
              <a:rPr lang="en-US" sz="1200" i="1" dirty="0">
                <a:solidFill>
                  <a:srgbClr val="0000FF"/>
                </a:solidFill>
              </a:rPr>
              <a:t>) * </a:t>
            </a:r>
            <a:r>
              <a:rPr lang="en-US" sz="1200" i="1" dirty="0" err="1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)/</a:t>
            </a:r>
            <a:r>
              <a:rPr lang="en-US" sz="1200" i="1" dirty="0" err="1">
                <a:solidFill>
                  <a:srgbClr val="0000FF"/>
                </a:solidFill>
              </a:rPr>
              <a:t>stand_mean_df</a:t>
            </a:r>
            <a:r>
              <a:rPr lang="en-US" sz="1200" i="1" dirty="0">
                <a:solidFill>
                  <a:srgbClr val="0000FF"/>
                </a:solidFill>
              </a:rPr>
              <a:t>['G'] * 100,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'V': (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['V']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sample_n</a:t>
            </a:r>
            <a:r>
              <a:rPr lang="en-US" sz="1200" i="1" dirty="0">
                <a:solidFill>
                  <a:srgbClr val="0000FF"/>
                </a:solidFill>
              </a:rPr>
              <a:t>) * </a:t>
            </a:r>
            <a:r>
              <a:rPr lang="en-US" sz="1200" i="1" dirty="0" err="1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)/</a:t>
            </a:r>
            <a:r>
              <a:rPr lang="en-US" sz="1200" i="1" dirty="0" err="1">
                <a:solidFill>
                  <a:srgbClr val="0000FF"/>
                </a:solidFill>
              </a:rPr>
              <a:t>stand_mean_df</a:t>
            </a:r>
            <a:r>
              <a:rPr lang="en-US" sz="1200" i="1" dirty="0">
                <a:solidFill>
                  <a:srgbClr val="0000FF"/>
                </a:solidFill>
              </a:rPr>
              <a:t>['V'] * 100,</a:t>
            </a:r>
          </a:p>
          <a:p>
            <a:r>
              <a:rPr lang="en-US" sz="1200" i="1" dirty="0">
                <a:solidFill>
                  <a:srgbClr val="0000FF"/>
                </a:solidFill>
              </a:rPr>
              <a:t>            'Vu6_st': (</a:t>
            </a:r>
            <a:r>
              <a:rPr lang="en-US" sz="1200" i="1" dirty="0" err="1">
                <a:solidFill>
                  <a:srgbClr val="0000FF"/>
                </a:solidFill>
              </a:rPr>
              <a:t>stand_sd_df</a:t>
            </a:r>
            <a:r>
              <a:rPr lang="en-US" sz="1200" i="1" dirty="0">
                <a:solidFill>
                  <a:srgbClr val="0000FF"/>
                </a:solidFill>
              </a:rPr>
              <a:t>['Vu6_st'] / </a:t>
            </a:r>
            <a:r>
              <a:rPr lang="en-US" sz="1200" b="1" i="1" dirty="0" err="1">
                <a:solidFill>
                  <a:srgbClr val="0000FF"/>
                </a:solidFill>
              </a:rPr>
              <a:t>cp</a:t>
            </a:r>
            <a:r>
              <a:rPr lang="en-US" sz="1200" i="1" dirty="0" err="1">
                <a:solidFill>
                  <a:srgbClr val="0000FF"/>
                </a:solidFill>
              </a:rPr>
              <a:t>.</a:t>
            </a:r>
            <a:r>
              <a:rPr lang="en-US" sz="1200" b="1" i="1" dirty="0" err="1">
                <a:solidFill>
                  <a:schemeClr val="accent6"/>
                </a:solidFill>
              </a:rPr>
              <a:t>f_sqrt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>
                <a:solidFill>
                  <a:srgbClr val="0000FF"/>
                </a:solidFill>
              </a:rPr>
              <a:t>sample_n</a:t>
            </a:r>
            <a:r>
              <a:rPr lang="en-US" sz="1200" i="1" dirty="0">
                <a:solidFill>
                  <a:srgbClr val="0000FF"/>
                </a:solidFill>
              </a:rPr>
              <a:t>) * </a:t>
            </a:r>
            <a:r>
              <a:rPr lang="en-US" sz="1200" i="1" dirty="0" err="1">
                <a:solidFill>
                  <a:srgbClr val="0000FF"/>
                </a:solidFill>
              </a:rPr>
              <a:t>t_cv</a:t>
            </a:r>
            <a:r>
              <a:rPr lang="en-US" sz="1200" i="1" dirty="0">
                <a:solidFill>
                  <a:srgbClr val="0000FF"/>
                </a:solidFill>
              </a:rPr>
              <a:t>)/</a:t>
            </a:r>
            <a:r>
              <a:rPr lang="en-US" sz="1200" i="1" dirty="0" err="1">
                <a:solidFill>
                  <a:srgbClr val="0000FF"/>
                </a:solidFill>
              </a:rPr>
              <a:t>stand_mean_df</a:t>
            </a:r>
            <a:r>
              <a:rPr lang="en-US" sz="1200" i="1" dirty="0">
                <a:solidFill>
                  <a:srgbClr val="0000FF"/>
                </a:solidFill>
              </a:rPr>
              <a:t>['Vu6_st'] * 100,</a:t>
            </a:r>
            <a:endParaRPr lang="en-US" sz="1200" i="1" dirty="0" smtClean="0">
              <a:solidFill>
                <a:srgbClr val="0000FF"/>
              </a:solidFill>
            </a:endParaRPr>
          </a:p>
          <a:p>
            <a:r>
              <a:rPr lang="en-US" sz="1200" i="1" dirty="0" smtClean="0">
                <a:solidFill>
                  <a:srgbClr val="0000FF"/>
                </a:solidFill>
              </a:rPr>
              <a:t>          }</a:t>
            </a:r>
            <a:endParaRPr lang="en-US" sz="1200" i="1" dirty="0">
              <a:solidFill>
                <a:srgbClr val="0000FF"/>
              </a:solidFill>
            </a:endParaRPr>
          </a:p>
          <a:p>
            <a:r>
              <a:rPr lang="en-US" sz="1200" i="1" dirty="0">
                <a:solidFill>
                  <a:srgbClr val="0000FF"/>
                </a:solidFill>
              </a:rPr>
              <a:t>    )</a:t>
            </a:r>
          </a:p>
          <a:p>
            <a:r>
              <a:rPr lang="en-US" sz="1200" i="1" dirty="0" err="1" smtClean="0">
                <a:solidFill>
                  <a:srgbClr val="0000FF"/>
                </a:solidFill>
              </a:rPr>
              <a:t>err_perc_df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>
                <a:solidFill>
                  <a:srgbClr val="0000FF"/>
                </a:solidFill>
              </a:rPr>
              <a:t>= </a:t>
            </a:r>
            <a:r>
              <a:rPr lang="en-US" sz="1200" b="1" i="1" dirty="0" err="1" smtClean="0">
                <a:solidFill>
                  <a:srgbClr val="0000FF"/>
                </a:solidFill>
              </a:rPr>
              <a:t>pd</a:t>
            </a:r>
            <a:r>
              <a:rPr lang="en-US" sz="1200" i="1" dirty="0" err="1" smtClean="0">
                <a:solidFill>
                  <a:srgbClr val="0000FF"/>
                </a:solidFill>
              </a:rPr>
              <a:t>.DataFrame</a:t>
            </a:r>
            <a:r>
              <a:rPr lang="en-US" sz="1200" i="1" dirty="0" smtClean="0">
                <a:solidFill>
                  <a:srgbClr val="0000FF"/>
                </a:solidFill>
              </a:rPr>
              <a:t>(</a:t>
            </a:r>
            <a:r>
              <a:rPr lang="en-US" sz="1200" i="1" dirty="0" err="1" smtClean="0">
                <a:solidFill>
                  <a:srgbClr val="0000FF"/>
                </a:solidFill>
              </a:rPr>
              <a:t>err_perc</a:t>
            </a:r>
            <a:r>
              <a:rPr lang="en-US" sz="1200" i="1" dirty="0" smtClean="0">
                <a:solidFill>
                  <a:srgbClr val="0000FF"/>
                </a:solidFill>
              </a:rPr>
              <a:t>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cxnSp>
        <p:nvCxnSpPr>
          <p:cNvPr id="131" name="Elbow Connector 130"/>
          <p:cNvCxnSpPr>
            <a:stCxn id="32" idx="2"/>
            <a:endCxn id="103" idx="2"/>
          </p:cNvCxnSpPr>
          <p:nvPr/>
        </p:nvCxnSpPr>
        <p:spPr>
          <a:xfrm rot="16200000" flipH="1">
            <a:off x="3656935" y="-173559"/>
            <a:ext cx="2057852" cy="6860520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140" idx="2"/>
            <a:endCxn id="119" idx="1"/>
          </p:cNvCxnSpPr>
          <p:nvPr/>
        </p:nvCxnSpPr>
        <p:spPr>
          <a:xfrm rot="10800000" flipH="1" flipV="1">
            <a:off x="1249094" y="3490609"/>
            <a:ext cx="185984" cy="1285127"/>
          </a:xfrm>
          <a:prstGeom prst="bentConnector3">
            <a:avLst>
              <a:gd name="adj1" fmla="val -122914"/>
            </a:avLst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934094" y="3392736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249094" y="3400610"/>
            <a:ext cx="180000" cy="18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/>
              <p:cNvSpPr/>
              <p:nvPr/>
            </p:nvSpPr>
            <p:spPr>
              <a:xfrm>
                <a:off x="10494368" y="5501593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2" name="Rectangle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368" y="5501593"/>
                <a:ext cx="1389098" cy="6646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/>
              <p:cNvSpPr/>
              <p:nvPr/>
            </p:nvSpPr>
            <p:spPr>
              <a:xfrm>
                <a:off x="3675757" y="4556006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4" name="Rectangle 1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757" y="4556006"/>
                <a:ext cx="1440138" cy="519886"/>
              </a:xfrm>
              <a:prstGeom prst="rect">
                <a:avLst/>
              </a:prstGeom>
              <a:blipFill>
                <a:blip r:embed="rId3"/>
                <a:stretch>
                  <a:fillRect l="-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330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2" grpId="0"/>
      <p:bldP spid="136" grpId="0" animBg="1"/>
      <p:bldP spid="1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3773" y="-25462"/>
            <a:ext cx="9498227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valor </a:t>
            </a:r>
            <a:r>
              <a:rPr lang="en-US" sz="2400" kern="0" dirty="0" err="1" smtClean="0">
                <a:solidFill>
                  <a:srgbClr val="4BACC6"/>
                </a:solidFill>
              </a:rPr>
              <a:t>médio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</a:t>
            </a:r>
            <a:r>
              <a:rPr lang="en-US" sz="2400" kern="0" dirty="0" smtClean="0">
                <a:solidFill>
                  <a:srgbClr val="4BACC6"/>
                </a:solidFill>
              </a:rPr>
              <a:t> N, G, V e Vu6_st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povoamento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741" y="436415"/>
            <a:ext cx="5522258" cy="22159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Q5_pov A - mean </a:t>
            </a:r>
            <a:r>
              <a:rPr lang="en-US" sz="1000" i="1" dirty="0" smtClean="0">
                <a:solidFill>
                  <a:srgbClr val="0000FF"/>
                </a:solidFill>
              </a:rPr>
              <a:t>#####')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stand_df.filter</a:t>
            </a:r>
            <a:r>
              <a:rPr lang="en-US" sz="1000" i="1" dirty="0">
                <a:solidFill>
                  <a:srgbClr val="0000FF"/>
                </a:solidFill>
              </a:rPr>
              <a:t>(items=['N','G','V', 'Vu6_st']) #filter variables to </a:t>
            </a:r>
            <a:r>
              <a:rPr lang="en-US" sz="1000" i="1" dirty="0" smtClean="0">
                <a:solidFill>
                  <a:srgbClr val="0000FF"/>
                </a:solidFill>
              </a:rPr>
              <a:t>use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stand_df.mean</a:t>
            </a:r>
            <a:r>
              <a:rPr lang="en-US" sz="1000" i="1" dirty="0">
                <a:solidFill>
                  <a:srgbClr val="0000FF"/>
                </a:solidFill>
              </a:rPr>
              <a:t>() #calculate </a:t>
            </a:r>
            <a:r>
              <a:rPr lang="en-US" sz="1000" i="1" dirty="0" smtClean="0">
                <a:solidFill>
                  <a:srgbClr val="0000FF"/>
                </a:solidFill>
              </a:rPr>
              <a:t>mean</a:t>
            </a:r>
            <a:endParaRPr lang="en-US" sz="1000" i="1" dirty="0">
              <a:solidFill>
                <a:srgbClr val="0000FF"/>
              </a:solidFill>
            </a:endParaRP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741" y="2754106"/>
            <a:ext cx="5396752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stand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apenas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váriaveis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as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quais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interessa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(filter)</a:t>
            </a: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das medias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médios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de: N, G, V e Vu6_st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3773" y="-25462"/>
            <a:ext cx="9498227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o </a:t>
            </a:r>
            <a:r>
              <a:rPr lang="en-US" sz="2400" kern="0" dirty="0" err="1" smtClean="0">
                <a:solidFill>
                  <a:srgbClr val="4BACC6"/>
                </a:solidFill>
              </a:rPr>
              <a:t>desv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padrão</a:t>
            </a:r>
            <a:r>
              <a:rPr lang="en-US" sz="2400" kern="0" dirty="0" smtClean="0">
                <a:solidFill>
                  <a:srgbClr val="4BACC6"/>
                </a:solidFill>
              </a:rPr>
              <a:t> das </a:t>
            </a:r>
            <a:r>
              <a:rPr lang="en-US" sz="2400" kern="0" dirty="0" err="1" smtClean="0">
                <a:solidFill>
                  <a:srgbClr val="4BACC6"/>
                </a:solidFill>
              </a:rPr>
              <a:t>var</a:t>
            </a:r>
            <a:r>
              <a:rPr lang="en-US" sz="2400" kern="0" dirty="0" smtClean="0">
                <a:solidFill>
                  <a:srgbClr val="4BACC6"/>
                </a:solidFill>
              </a:rPr>
              <a:t> N, G, V e Vu6_st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povoamento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741" y="436415"/>
            <a:ext cx="5522258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print('##### Q5_pov B - standard deviation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stand_df.std</a:t>
            </a:r>
            <a:r>
              <a:rPr lang="en-US" sz="1000" i="1" dirty="0">
                <a:solidFill>
                  <a:srgbClr val="0000FF"/>
                </a:solidFill>
              </a:rPr>
              <a:t>() #calculate standard deviations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###############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print('')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741" y="2754106"/>
            <a:ext cx="539675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desvios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padrão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carregamos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dentro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desvios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padrão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de: N, G, V e Vu6_st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3773" y="-25462"/>
            <a:ext cx="9498227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erro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absoluto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741" y="436415"/>
            <a:ext cx="5522258" cy="31393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Q6_AbsErr #####')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len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stand_df</a:t>
            </a:r>
            <a:r>
              <a:rPr lang="en-US" sz="1000" i="1" dirty="0">
                <a:solidFill>
                  <a:srgbClr val="0000FF"/>
                </a:solidFill>
              </a:rPr>
              <a:t>) #plots sample size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 - 1 #degrees of freedom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a = 0.05 #</a:t>
            </a:r>
            <a:r>
              <a:rPr lang="en-US" sz="1000" i="1" dirty="0" err="1">
                <a:solidFill>
                  <a:srgbClr val="0000FF"/>
                </a:solidFill>
              </a:rPr>
              <a:t>alfa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stats.t.ppf</a:t>
            </a:r>
            <a:r>
              <a:rPr lang="en-US" sz="1000" i="1" dirty="0">
                <a:solidFill>
                  <a:srgbClr val="0000FF"/>
                </a:solidFill>
              </a:rPr>
              <a:t>(1.0 - a/2, </a:t>
            </a:r>
            <a:r>
              <a:rPr lang="en-US" sz="1000" i="1" dirty="0" err="1">
                <a:solidFill>
                  <a:srgbClr val="0000FF"/>
                </a:solidFill>
              </a:rPr>
              <a:t>df</a:t>
            </a:r>
            <a:r>
              <a:rPr lang="en-US" sz="1000" i="1" dirty="0">
                <a:solidFill>
                  <a:srgbClr val="0000FF"/>
                </a:solidFill>
              </a:rPr>
              <a:t>) # Student's T-test critical value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 err="1">
                <a:solidFill>
                  <a:srgbClr val="0000FF"/>
                </a:solidFill>
              </a:rPr>
              <a:t>err_abs</a:t>
            </a:r>
            <a:r>
              <a:rPr lang="en-US" sz="1000" i="1" dirty="0">
                <a:solidFill>
                  <a:srgbClr val="0000FF"/>
                </a:solidFill>
              </a:rPr>
              <a:t> = []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err_abs.append</a:t>
            </a:r>
            <a:r>
              <a:rPr lang="en-US" sz="1000" i="1" dirty="0">
                <a:solidFill>
                  <a:srgbClr val="0000FF"/>
                </a:solidFill>
              </a:rPr>
              <a:t>( #calculate sampling error from Stand variables / [X]/</a:t>
            </a:r>
            <a:r>
              <a:rPr lang="en-US" sz="1000" i="1" dirty="0" err="1">
                <a:solidFill>
                  <a:srgbClr val="0000FF"/>
                </a:solidFill>
              </a:rPr>
              <a:t>Sqr</a:t>
            </a:r>
            <a:r>
              <a:rPr lang="en-US" sz="1000" i="1" dirty="0">
                <a:solidFill>
                  <a:srgbClr val="0000FF"/>
                </a:solidFill>
              </a:rPr>
              <a:t>([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])*[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]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{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'N': 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['N']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'G':  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['G']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'V':  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['V']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'Vu6_st': 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['Vu6_st']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}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err_abs_df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pd.DataFrame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err_abs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9741" y="3657870"/>
            <a:ext cx="5396752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Contagem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numero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len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nº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grausl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Liberdade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Definição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alfa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(a)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Definição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T-student (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t_cv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DF nova ([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err_abs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])</a:t>
            </a: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álculo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absoluto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utiliando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formula dos slides: N, G, V, Vu6_st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DF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3773" y="-25462"/>
            <a:ext cx="9498227" cy="4355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 sz="2400" kern="0" dirty="0" err="1" smtClean="0">
                <a:solidFill>
                  <a:srgbClr val="4BACC6"/>
                </a:solidFill>
              </a:rPr>
              <a:t>Cálculo</a:t>
            </a:r>
            <a:r>
              <a:rPr lang="en-US" sz="2400" kern="0" dirty="0" smtClean="0">
                <a:solidFill>
                  <a:srgbClr val="4BACC6"/>
                </a:solidFill>
              </a:rPr>
              <a:t> do </a:t>
            </a:r>
            <a:r>
              <a:rPr lang="en-US" sz="2400" kern="0" dirty="0" err="1" smtClean="0">
                <a:solidFill>
                  <a:srgbClr val="4BACC6"/>
                </a:solidFill>
              </a:rPr>
              <a:t>erro</a:t>
            </a:r>
            <a:r>
              <a:rPr lang="en-US" sz="2400" kern="0" dirty="0" smtClean="0">
                <a:solidFill>
                  <a:srgbClr val="4BACC6"/>
                </a:solidFill>
              </a:rPr>
              <a:t> </a:t>
            </a:r>
            <a:r>
              <a:rPr lang="en-US" sz="2400" kern="0" dirty="0" err="1" smtClean="0">
                <a:solidFill>
                  <a:srgbClr val="4BACC6"/>
                </a:solidFill>
              </a:rPr>
              <a:t>percentual</a:t>
            </a:r>
            <a:endParaRPr lang="en-US" sz="2400" kern="0" dirty="0">
              <a:solidFill>
                <a:srgbClr val="4BACC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741" y="436415"/>
            <a:ext cx="5522258" cy="28315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000FF"/>
              </a:solidFill>
            </a:endParaRPr>
          </a:p>
          <a:p>
            <a:r>
              <a:rPr lang="en-US" sz="1000" i="1" dirty="0" smtClean="0">
                <a:solidFill>
                  <a:srgbClr val="0000FF"/>
                </a:solidFill>
              </a:rPr>
              <a:t>Code-box:</a:t>
            </a:r>
          </a:p>
          <a:p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print('##### Q7_PercErr #####')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err_perc</a:t>
            </a:r>
            <a:r>
              <a:rPr lang="en-US" sz="1000" i="1" dirty="0">
                <a:solidFill>
                  <a:srgbClr val="0000FF"/>
                </a:solidFill>
              </a:rPr>
              <a:t> = []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err_perc.append</a:t>
            </a:r>
            <a:r>
              <a:rPr lang="en-US" sz="1000" i="1" dirty="0">
                <a:solidFill>
                  <a:srgbClr val="0000FF"/>
                </a:solidFill>
              </a:rPr>
              <a:t>( #calculate percent sampling error from Stand variables / ([X]/</a:t>
            </a:r>
            <a:r>
              <a:rPr lang="en-US" sz="1000" i="1" dirty="0" err="1">
                <a:solidFill>
                  <a:srgbClr val="0000FF"/>
                </a:solidFill>
              </a:rPr>
              <a:t>Sqr</a:t>
            </a:r>
            <a:r>
              <a:rPr lang="en-US" sz="1000" i="1" dirty="0">
                <a:solidFill>
                  <a:srgbClr val="0000FF"/>
                </a:solidFill>
              </a:rPr>
              <a:t>([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])*[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])/[</a:t>
            </a:r>
            <a:r>
              <a:rPr lang="en-US" sz="1000" i="1" dirty="0" err="1">
                <a:solidFill>
                  <a:srgbClr val="0000FF"/>
                </a:solidFill>
              </a:rPr>
              <a:t>X_mean</a:t>
            </a:r>
            <a:r>
              <a:rPr lang="en-US" sz="1000" i="1" dirty="0">
                <a:solidFill>
                  <a:srgbClr val="0000FF"/>
                </a:solidFill>
              </a:rPr>
              <a:t>]*100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{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'N': (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['N']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['N'] * 100,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'G': (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['G']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['G'] * 100,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'V': (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['V']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['V'] * 100,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    'Vu6_st': (</a:t>
            </a:r>
            <a:r>
              <a:rPr lang="en-US" sz="1000" i="1" dirty="0" err="1">
                <a:solidFill>
                  <a:srgbClr val="0000FF"/>
                </a:solidFill>
              </a:rPr>
              <a:t>stand_sd_df</a:t>
            </a:r>
            <a:r>
              <a:rPr lang="en-US" sz="1000" i="1" dirty="0">
                <a:solidFill>
                  <a:srgbClr val="0000FF"/>
                </a:solidFill>
              </a:rPr>
              <a:t>['Vu6_st'] / </a:t>
            </a:r>
            <a:r>
              <a:rPr lang="en-US" sz="1000" i="1" dirty="0" err="1">
                <a:solidFill>
                  <a:srgbClr val="0000FF"/>
                </a:solidFill>
              </a:rPr>
              <a:t>cp.f_sqrt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sample_n</a:t>
            </a:r>
            <a:r>
              <a:rPr lang="en-US" sz="1000" i="1" dirty="0">
                <a:solidFill>
                  <a:srgbClr val="0000FF"/>
                </a:solidFill>
              </a:rPr>
              <a:t>) * </a:t>
            </a:r>
            <a:r>
              <a:rPr lang="en-US" sz="1000" i="1" dirty="0" err="1">
                <a:solidFill>
                  <a:srgbClr val="0000FF"/>
                </a:solidFill>
              </a:rPr>
              <a:t>t_cv</a:t>
            </a:r>
            <a:r>
              <a:rPr lang="en-US" sz="1000" i="1" dirty="0">
                <a:solidFill>
                  <a:srgbClr val="0000FF"/>
                </a:solidFill>
              </a:rPr>
              <a:t>)/</a:t>
            </a:r>
            <a:r>
              <a:rPr lang="en-US" sz="1000" i="1" dirty="0" err="1">
                <a:solidFill>
                  <a:srgbClr val="0000FF"/>
                </a:solidFill>
              </a:rPr>
              <a:t>stand_mean_df</a:t>
            </a:r>
            <a:r>
              <a:rPr lang="en-US" sz="1000" i="1" dirty="0">
                <a:solidFill>
                  <a:srgbClr val="0000FF"/>
                </a:solidFill>
              </a:rPr>
              <a:t>['Vu6_st'] * 100,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    }</a:t>
            </a:r>
          </a:p>
          <a:p>
            <a:r>
              <a:rPr lang="en-US" sz="1000" i="1" dirty="0">
                <a:solidFill>
                  <a:srgbClr val="0000FF"/>
                </a:solidFill>
              </a:rPr>
              <a:t>    )</a:t>
            </a:r>
          </a:p>
          <a:p>
            <a:r>
              <a:rPr lang="en-US" sz="1000" i="1" dirty="0" err="1">
                <a:solidFill>
                  <a:srgbClr val="0000FF"/>
                </a:solidFill>
              </a:rPr>
              <a:t>err_perc_df</a:t>
            </a:r>
            <a:r>
              <a:rPr lang="en-US" sz="1000" i="1" dirty="0">
                <a:solidFill>
                  <a:srgbClr val="0000FF"/>
                </a:solidFill>
              </a:rPr>
              <a:t> = </a:t>
            </a:r>
            <a:r>
              <a:rPr lang="en-US" sz="1000" i="1" dirty="0" err="1">
                <a:solidFill>
                  <a:srgbClr val="0000FF"/>
                </a:solidFill>
              </a:rPr>
              <a:t>pd.DataFrame</a:t>
            </a:r>
            <a:r>
              <a:rPr lang="en-US" sz="1000" i="1" dirty="0">
                <a:solidFill>
                  <a:srgbClr val="0000FF"/>
                </a:solidFill>
              </a:rPr>
              <a:t>(</a:t>
            </a:r>
            <a:r>
              <a:rPr lang="en-US" sz="1000" i="1" dirty="0" err="1">
                <a:solidFill>
                  <a:srgbClr val="0000FF"/>
                </a:solidFill>
              </a:rPr>
              <a:t>err_perc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  <a:p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sz="1000" i="1" dirty="0">
                <a:solidFill>
                  <a:srgbClr val="0000FF"/>
                </a:solidFill>
              </a:rPr>
              <a:t>print(</a:t>
            </a:r>
            <a:r>
              <a:rPr lang="en-US" sz="1000" i="1" dirty="0" err="1">
                <a:solidFill>
                  <a:srgbClr val="0000FF"/>
                </a:solidFill>
              </a:rPr>
              <a:t>err_perc_df</a:t>
            </a:r>
            <a:r>
              <a:rPr lang="en-US" sz="10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741" y="3657870"/>
            <a:ext cx="5396752" cy="24006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Explanation box: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Criação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DF nova ([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err_prec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])</a:t>
            </a: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álculo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erro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percentual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utilizando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 formula dos slides: N, G, V, Vu6_st</a:t>
            </a:r>
          </a:p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Carregar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valores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calculados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DF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criada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0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9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35360" y="2514600"/>
            <a:ext cx="10417984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en-US" dirty="0" err="1"/>
              <a:t>C</a:t>
            </a:r>
            <a:r>
              <a:rPr lang="en-US" dirty="0" err="1" smtClean="0"/>
              <a:t>álculos</a:t>
            </a:r>
            <a:r>
              <a:rPr lang="en-US" dirty="0" smtClean="0"/>
              <a:t> de </a:t>
            </a:r>
            <a:r>
              <a:rPr lang="en-US" dirty="0" err="1" smtClean="0"/>
              <a:t>inventário</a:t>
            </a:r>
            <a:r>
              <a:rPr lang="en-US" dirty="0" smtClean="0"/>
              <a:t> - </a:t>
            </a:r>
            <a:r>
              <a:rPr lang="en-US" dirty="0" err="1" smtClean="0"/>
              <a:t>parcelas</a:t>
            </a:r>
            <a:r>
              <a:rPr lang="en-US" dirty="0" smtClean="0"/>
              <a:t> de </a:t>
            </a:r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5360" y="3533092"/>
            <a:ext cx="9001000" cy="13405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Cálculos</a:t>
            </a:r>
            <a:r>
              <a:rPr lang="en-US" sz="2400" kern="0" dirty="0" smtClean="0">
                <a:solidFill>
                  <a:schemeClr val="accent5"/>
                </a:solidFill>
              </a:rPr>
              <a:t>: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variáveis</a:t>
            </a:r>
            <a:r>
              <a:rPr lang="en-US" sz="2400" kern="0" dirty="0" smtClean="0">
                <a:solidFill>
                  <a:schemeClr val="accent5"/>
                </a:solidFill>
              </a:rPr>
              <a:t>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árvores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dominantes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(</a:t>
            </a:r>
            <a:r>
              <a:rPr lang="en-US" sz="2400" kern="0" dirty="0" err="1" smtClean="0">
                <a:solidFill>
                  <a:schemeClr val="accent5"/>
                </a:solidFill>
              </a:rPr>
              <a:t>hdom</a:t>
            </a:r>
            <a:r>
              <a:rPr lang="en-US" sz="2400" kern="0" dirty="0" smtClean="0">
                <a:solidFill>
                  <a:schemeClr val="accent5"/>
                </a:solidFill>
              </a:rPr>
              <a:t>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ddom</a:t>
            </a:r>
            <a:r>
              <a:rPr lang="en-US" sz="2400" kern="0" dirty="0" smtClean="0">
                <a:solidFill>
                  <a:schemeClr val="accent5"/>
                </a:solidFill>
              </a:rPr>
              <a:t> 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dgdom</a:t>
            </a:r>
            <a:r>
              <a:rPr lang="en-US" sz="2400" kern="0" dirty="0" smtClean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22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9446</TotalTime>
  <Words>4639</Words>
  <Application>Microsoft Office PowerPoint</Application>
  <PresentationFormat>Widescreen</PresentationFormat>
  <Paragraphs>878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Trebuchet MS</vt:lpstr>
      <vt:lpstr>Wingdings</vt:lpstr>
      <vt:lpstr>Custom Design</vt:lpstr>
      <vt:lpstr>Office Theme</vt:lpstr>
      <vt:lpstr>Inventário Florestal Tratamento de dados em Phyton</vt:lpstr>
      <vt:lpstr>Criar o nosso próprio package de funções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 </cp:lastModifiedBy>
  <cp:revision>154</cp:revision>
  <dcterms:created xsi:type="dcterms:W3CDTF">2024-11-21T10:21:39Z</dcterms:created>
  <dcterms:modified xsi:type="dcterms:W3CDTF">2025-11-28T07:59:26Z</dcterms:modified>
</cp:coreProperties>
</file>