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3"/>
  </p:notesMasterIdLst>
  <p:handoutMasterIdLst>
    <p:handoutMasterId r:id="rId34"/>
  </p:handoutMasterIdLst>
  <p:sldIdLst>
    <p:sldId id="416" r:id="rId2"/>
    <p:sldId id="774" r:id="rId3"/>
    <p:sldId id="826" r:id="rId4"/>
    <p:sldId id="824" r:id="rId5"/>
    <p:sldId id="809" r:id="rId6"/>
    <p:sldId id="810" r:id="rId7"/>
    <p:sldId id="811" r:id="rId8"/>
    <p:sldId id="778" r:id="rId9"/>
    <p:sldId id="779" r:id="rId10"/>
    <p:sldId id="829" r:id="rId11"/>
    <p:sldId id="830" r:id="rId12"/>
    <p:sldId id="836" r:id="rId13"/>
    <p:sldId id="837" r:id="rId14"/>
    <p:sldId id="838" r:id="rId15"/>
    <p:sldId id="831" r:id="rId16"/>
    <p:sldId id="832" r:id="rId17"/>
    <p:sldId id="833" r:id="rId18"/>
    <p:sldId id="839" r:id="rId19"/>
    <p:sldId id="840" r:id="rId20"/>
    <p:sldId id="841" r:id="rId21"/>
    <p:sldId id="835" r:id="rId22"/>
    <p:sldId id="843" r:id="rId23"/>
    <p:sldId id="844" r:id="rId24"/>
    <p:sldId id="845" r:id="rId25"/>
    <p:sldId id="846" r:id="rId26"/>
    <p:sldId id="847" r:id="rId27"/>
    <p:sldId id="842" r:id="rId28"/>
    <p:sldId id="849" r:id="rId29"/>
    <p:sldId id="850" r:id="rId30"/>
    <p:sldId id="851" r:id="rId31"/>
    <p:sldId id="848" r:id="rId32"/>
  </p:sldIdLst>
  <p:sldSz cx="12192000" cy="6858000"/>
  <p:notesSz cx="6858000" cy="96869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  <a:srgbClr val="008000"/>
    <a:srgbClr val="FF3300"/>
    <a:srgbClr val="7CB042"/>
    <a:srgbClr val="33CC33"/>
    <a:srgbClr val="336600"/>
    <a:srgbClr val="FFE299"/>
    <a:srgbClr val="6633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226" autoAdjust="0"/>
  </p:normalViewPr>
  <p:slideViewPr>
    <p:cSldViewPr showGuides="1">
      <p:cViewPr>
        <p:scale>
          <a:sx n="72" d="100"/>
          <a:sy n="72" d="100"/>
        </p:scale>
        <p:origin x="989" y="221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81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DC44-C371-4756-9304-BE4C36871894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1393"/>
            <a:ext cx="2971800" cy="483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5DA9-B115-4C7E-861C-52C674264457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63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3A52-C44F-40CD-BAE3-D946F76592F8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725488"/>
            <a:ext cx="645795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0A1FD-781B-41A6-B23B-C7DC6AD05C16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215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F88C-91AE-4128-BB09-224B2C58185B}" type="slidenum">
              <a:rPr lang="en-GB"/>
              <a:pPr/>
              <a:t>1</a:t>
            </a:fld>
            <a:endParaRPr lang="en-GB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0025" y="725488"/>
            <a:ext cx="6457950" cy="3633787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407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3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063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4176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713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0A1FD-781B-41A6-B23B-C7DC6AD05C16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359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21" Type="http://schemas.openxmlformats.org/officeDocument/2006/relationships/image" Target="../media/image14.pn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5.jpeg"/><Relationship Id="rId17" Type="http://schemas.openxmlformats.org/officeDocument/2006/relationships/image" Target="../media/image23.png"/><Relationship Id="rId2" Type="http://schemas.openxmlformats.org/officeDocument/2006/relationships/image" Target="../media/image3.jpeg"/><Relationship Id="rId16" Type="http://schemas.openxmlformats.org/officeDocument/2006/relationships/image" Target="../media/image19.jpe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8.jpeg"/><Relationship Id="rId10" Type="http://schemas.openxmlformats.org/officeDocument/2006/relationships/image" Target="../media/image11.png"/><Relationship Id="rId19" Type="http://schemas.openxmlformats.org/officeDocument/2006/relationships/image" Target="../media/image22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7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83499" y="6525344"/>
            <a:ext cx="9025003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ORCHANGE_RODAPE_COR_trans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0307" y="5229201"/>
            <a:ext cx="11372851" cy="158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351584" y="476673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0" name="Picture 1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1" name="Picture 2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2" name="Picture 2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4" name="Picture 2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7" name="Picture 2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28" name="Rectangle 27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7" name="Picture 16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31" name="Picture 30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32" name="Picture 31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33" name="Picture 32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34" name="Picture 33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35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35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37" name="Picture 36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" name="Picture 2"/>
          <p:cNvPicPr>
            <a:picLocks noChangeAspect="1" noChangeArrowheads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2342520" y="499411"/>
            <a:ext cx="4494341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F80DD-8107-44A7-A249-9BE2BF10D10F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91E2-A8D3-42D9-87A6-D91B6A7BBED7}" type="slidenum">
              <a:rPr lang="pt-PT" smtClean="0"/>
              <a:pPr/>
              <a:t>‹#›</a:t>
            </a:fld>
            <a:endParaRPr lang="pt-PT"/>
          </a:p>
        </p:txBody>
      </p:sp>
      <p:grpSp>
        <p:nvGrpSpPr>
          <p:cNvPr id="6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8" name="Picture 7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9" name="Picture 8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12" name="Picture 11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3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5" name="Picture 14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 userDrawn="1"/>
        </p:nvSpPr>
        <p:spPr>
          <a:xfrm>
            <a:off x="95208" y="249524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255491" y="500042"/>
            <a:ext cx="2857519" cy="79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6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21" name="Picture 20" descr="ec_8.jpg"/>
            <p:cNvPicPr>
              <a:picLocks noChangeAspect="1"/>
            </p:cNvPicPr>
            <p:nvPr userDrawn="1"/>
          </p:nvPicPr>
          <p:blipFill>
            <a:blip r:embed="rId1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22" name="Picture 21" descr="ec_12.jpg"/>
            <p:cNvPicPr>
              <a:picLocks noChangeAspect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>
            <a:xfrm>
              <a:off x="71406" y="5357471"/>
              <a:ext cx="1135357" cy="643345"/>
            </a:xfrm>
            <a:prstGeom prst="rect">
              <a:avLst/>
            </a:prstGeom>
          </p:spPr>
        </p:pic>
        <p:pic>
          <p:nvPicPr>
            <p:cNvPr id="23" name="Picture 22" descr="ec_8.jpg"/>
            <p:cNvPicPr>
              <a:picLocks noChangeAspect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71406" y="4642688"/>
              <a:ext cx="1135357" cy="643345"/>
            </a:xfrm>
            <a:prstGeom prst="rect">
              <a:avLst/>
            </a:prstGeom>
          </p:spPr>
        </p:pic>
        <p:pic>
          <p:nvPicPr>
            <p:cNvPr id="24" name="Picture 23" descr="ec_14.jpg"/>
            <p:cNvPicPr>
              <a:picLocks noChangeAspect="1"/>
            </p:cNvPicPr>
            <p:nvPr userDrawn="1"/>
          </p:nvPicPr>
          <p:blipFill>
            <a:blip r:embed="rId15" cstate="screen"/>
            <a:srcRect r="-461"/>
            <a:stretch>
              <a:fillRect/>
            </a:stretch>
          </p:blipFill>
          <p:spPr>
            <a:xfrm>
              <a:off x="71406" y="3928711"/>
              <a:ext cx="1134925" cy="643345"/>
            </a:xfrm>
            <a:prstGeom prst="rect">
              <a:avLst/>
            </a:prstGeom>
          </p:spPr>
        </p:pic>
        <p:pic>
          <p:nvPicPr>
            <p:cNvPr id="25" name="Picture 24" descr="casa_campo 044.jpg"/>
            <p:cNvPicPr>
              <a:picLocks noChangeAspect="1"/>
            </p:cNvPicPr>
            <p:nvPr userDrawn="1"/>
          </p:nvPicPr>
          <p:blipFill>
            <a:blip r:embed="rId16" cstate="screen"/>
            <a:srcRect/>
            <a:stretch>
              <a:fillRect/>
            </a:stretch>
          </p:blipFill>
          <p:spPr>
            <a:xfrm>
              <a:off x="71406" y="3214331"/>
              <a:ext cx="1135358" cy="643345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>
            <a:blip r:embed="rId1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6" descr="AN_Talh246_2.jpg"/>
            <p:cNvPicPr>
              <a:picLocks noChangeAspect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28" name="Picture 27" descr="AN_Talh289_2.jpg"/>
            <p:cNvPicPr>
              <a:picLocks noChangeAspect="1"/>
            </p:cNvPicPr>
            <p:nvPr userDrawn="1"/>
          </p:nvPicPr>
          <p:blipFill>
            <a:blip r:embed="rId19" cstate="screen"/>
            <a:srcRect/>
            <a:stretch>
              <a:fillRect/>
            </a:stretch>
          </p:blipFill>
          <p:spPr>
            <a:xfrm>
              <a:off x="71406" y="1765277"/>
              <a:ext cx="1138033" cy="647787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 userDrawn="1"/>
        </p:nvSpPr>
        <p:spPr>
          <a:xfrm>
            <a:off x="95208" y="2490804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pic>
        <p:nvPicPr>
          <p:cNvPr id="30" name="Picture 3"/>
          <p:cNvPicPr>
            <a:picLocks noChangeAspect="1" noChangeArrowheads="1"/>
          </p:cNvPicPr>
          <p:nvPr userDrawn="1"/>
        </p:nvPicPr>
        <p:blipFill>
          <a:blip r:embed="rId10" cstate="screen"/>
          <a:srcRect b="7609"/>
          <a:stretch>
            <a:fillRect/>
          </a:stretch>
        </p:blipFill>
        <p:spPr bwMode="auto">
          <a:xfrm>
            <a:off x="1874291" y="357166"/>
            <a:ext cx="10032000" cy="63030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2285973" y="493411"/>
            <a:ext cx="3114280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392400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-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3928711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214734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2500354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047796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1785974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4638388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90459" y="139859"/>
            <a:ext cx="11811083" cy="65722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9" name="Picture 8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0" name="Picture 9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1" name="Picture 10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3" name="Picture 12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1066701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14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6" name="Picture 15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95208" y="333040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24"/>
            <a:ext cx="12192000" cy="6858000"/>
            <a:chOff x="0" y="24"/>
            <a:chExt cx="9144000" cy="68580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4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  <p:pic>
          <p:nvPicPr>
            <p:cNvPr id="10" name="Picture 9" descr="ec_8.jpg"/>
            <p:cNvPicPr>
              <a:picLocks noChangeAspect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>
            <a:xfrm>
              <a:off x="71406" y="6072182"/>
              <a:ext cx="1132847" cy="643663"/>
            </a:xfrm>
            <a:prstGeom prst="rect">
              <a:avLst/>
            </a:prstGeom>
          </p:spPr>
        </p:pic>
        <p:pic>
          <p:nvPicPr>
            <p:cNvPr id="11" name="Picture 10" descr="ec_12.jpg"/>
            <p:cNvPicPr>
              <a:picLocks noChangeAspect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>
            <a:xfrm>
              <a:off x="71406" y="5357802"/>
              <a:ext cx="1135357" cy="643345"/>
            </a:xfrm>
            <a:prstGeom prst="rect">
              <a:avLst/>
            </a:prstGeom>
          </p:spPr>
        </p:pic>
        <p:pic>
          <p:nvPicPr>
            <p:cNvPr id="12" name="Picture 11" descr="ec_8.jpg"/>
            <p:cNvPicPr>
              <a:picLocks noChangeAspect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>
            <a:xfrm>
              <a:off x="71406" y="4643422"/>
              <a:ext cx="1135357" cy="643345"/>
            </a:xfrm>
            <a:prstGeom prst="rect">
              <a:avLst/>
            </a:prstGeom>
          </p:spPr>
        </p:pic>
        <p:pic>
          <p:nvPicPr>
            <p:cNvPr id="13" name="Picture 12" descr="ec_14.jpg"/>
            <p:cNvPicPr>
              <a:picLocks noChangeAspect="1"/>
            </p:cNvPicPr>
            <p:nvPr userDrawn="1"/>
          </p:nvPicPr>
          <p:blipFill>
            <a:blip r:embed="rId5" cstate="screen"/>
            <a:srcRect r="-461"/>
            <a:stretch>
              <a:fillRect/>
            </a:stretch>
          </p:blipFill>
          <p:spPr>
            <a:xfrm>
              <a:off x="71406" y="3929042"/>
              <a:ext cx="1134925" cy="643345"/>
            </a:xfrm>
            <a:prstGeom prst="rect">
              <a:avLst/>
            </a:prstGeom>
          </p:spPr>
        </p:pic>
        <p:pic>
          <p:nvPicPr>
            <p:cNvPr id="14" name="Picture 13" descr="casa_campo 044.jpg"/>
            <p:cNvPicPr>
              <a:picLocks noChangeAspect="1"/>
            </p:cNvPicPr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71406" y="3214686"/>
              <a:ext cx="1135358" cy="643345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406" y="333228"/>
              <a:ext cx="1140613" cy="647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5" descr="AN_Talh246_2.jpg"/>
            <p:cNvPicPr>
              <a:picLocks noChangeAspect="1"/>
            </p:cNvPicPr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71406" y="1785902"/>
              <a:ext cx="1143197" cy="647879"/>
            </a:xfrm>
            <a:prstGeom prst="rect">
              <a:avLst/>
            </a:prstGeom>
          </p:spPr>
        </p:pic>
        <p:pic>
          <p:nvPicPr>
            <p:cNvPr id="17" name="Picture 16" descr="AN_Talh289_2.jpg"/>
            <p:cNvPicPr>
              <a:picLocks noChangeAspect="1"/>
            </p:cNvPicPr>
            <p:nvPr userDrawn="1"/>
          </p:nvPicPr>
          <p:blipFill>
            <a:blip r:embed="rId9" cstate="screen"/>
            <a:srcRect/>
            <a:stretch>
              <a:fillRect/>
            </a:stretch>
          </p:blipFill>
          <p:spPr>
            <a:xfrm>
              <a:off x="71406" y="2500282"/>
              <a:ext cx="1138033" cy="647787"/>
            </a:xfrm>
            <a:prstGeom prst="rect">
              <a:avLst/>
            </a:prstGeom>
          </p:spPr>
        </p:pic>
        <p:sp>
          <p:nvSpPr>
            <p:cNvPr id="18" name="Round Diagonal Corner Rectangle 17"/>
            <p:cNvSpPr/>
            <p:nvPr userDrawn="1"/>
          </p:nvSpPr>
          <p:spPr>
            <a:xfrm>
              <a:off x="1285852" y="142852"/>
              <a:ext cx="7715304" cy="6624000"/>
            </a:xfrm>
            <a:prstGeom prst="round2Diag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800"/>
            </a:p>
          </p:txBody>
        </p:sp>
      </p:grpSp>
      <p:sp>
        <p:nvSpPr>
          <p:cNvPr id="19" name="Rectangle 18"/>
          <p:cNvSpPr/>
          <p:nvPr userDrawn="1"/>
        </p:nvSpPr>
        <p:spPr>
          <a:xfrm>
            <a:off x="95208" y="1059671"/>
            <a:ext cx="1521600" cy="64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441325"/>
            <a:ext cx="10703983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8351" y="1196975"/>
            <a:ext cx="5249333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0885" y="1196975"/>
            <a:ext cx="5251449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>
            <a:lvl1pPr algn="ctr">
              <a:buNone/>
              <a:defRPr sz="3600"/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4929411"/>
          </a:xfrm>
        </p:spPr>
        <p:txBody>
          <a:bodyPr tIns="144000" rIns="360000">
            <a:normAutofit/>
          </a:bodyPr>
          <a:lstStyle>
            <a:lvl1pPr marL="342900" indent="-342900" algn="just">
              <a:spcBef>
                <a:spcPts val="1800"/>
              </a:spcBef>
              <a:buFont typeface="Wingdings" panose="05000000000000000000" pitchFamily="2" charset="2"/>
              <a:buChar char=""/>
              <a:defRPr sz="2400"/>
            </a:lvl1pPr>
            <a:lvl2pPr marL="742950" indent="-285750" algn="just">
              <a:spcBef>
                <a:spcPts val="1800"/>
              </a:spcBef>
              <a:buFont typeface="Wingdings" panose="05000000000000000000" pitchFamily="2" charset="2"/>
              <a:buChar char=""/>
              <a:defRPr sz="2000"/>
            </a:lvl2pPr>
            <a:lvl3pPr>
              <a:spcBef>
                <a:spcPts val="1800"/>
              </a:spcBef>
              <a:defRPr sz="1800"/>
            </a:lvl3pPr>
            <a:lvl4pPr>
              <a:spcBef>
                <a:spcPts val="1800"/>
              </a:spcBef>
              <a:defRPr sz="1600"/>
            </a:lvl4pPr>
            <a:lvl5pPr>
              <a:spcBef>
                <a:spcPts val="18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116632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2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2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8511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0"/>
            <a:ext cx="1219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9" name="Rectangle 8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8B8-6764-4DB0-A962-41300A23605B}" type="datetimeFigureOut">
              <a:rPr lang="pt-PT" smtClean="0"/>
              <a:pPr/>
              <a:t>23/03/2026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8FECA-F2E4-4E05-92EC-58E99EA0B15D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91" r:id="rId4"/>
    <p:sldLayoutId id="2147483727" r:id="rId5"/>
    <p:sldLayoutId id="2147483692" r:id="rId6"/>
    <p:sldLayoutId id="2147483694" r:id="rId7"/>
    <p:sldLayoutId id="2147483693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4" r:id="rId22"/>
    <p:sldLayoutId id="2147483685" r:id="rId23"/>
    <p:sldLayoutId id="2147483686" r:id="rId24"/>
    <p:sldLayoutId id="2147483662" r:id="rId25"/>
    <p:sldLayoutId id="2147483661" r:id="rId26"/>
    <p:sldLayoutId id="2147483651" r:id="rId27"/>
    <p:sldLayoutId id="2147483652" r:id="rId28"/>
    <p:sldLayoutId id="2147483726" r:id="rId2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Clr>
          <a:srgbClr val="008000"/>
        </a:buClr>
        <a:buFont typeface="Wingdings" pitchFamily="2" charset="2"/>
        <a:buChar char="§"/>
        <a:defRPr sz="3600" b="1" kern="1200">
          <a:solidFill>
            <a:srgbClr val="008000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8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5" Type="http://schemas.openxmlformats.org/officeDocument/2006/relationships/image" Target="../media/image40.wmf"/><Relationship Id="rId10" Type="http://schemas.microsoft.com/office/2007/relationships/hdphoto" Target="../media/hdphoto1.wdp"/><Relationship Id="rId4" Type="http://schemas.openxmlformats.org/officeDocument/2006/relationships/oleObject" Target="../embeddings/oleObject1.bin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9"/>
            <a:ext cx="12350011" cy="9263911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7656" y="980728"/>
            <a:ext cx="8296688" cy="338437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dirty="0"/>
              <a:t>Site quality, site index curves (SIC) and dominant height growth</a:t>
            </a:r>
            <a:endParaRPr lang="pt-PT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71664" y="4810446"/>
            <a:ext cx="5648672" cy="1775048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en-US" sz="900" b="1" dirty="0">
              <a:solidFill>
                <a:srgbClr val="663300"/>
              </a:solidFill>
            </a:endParaRPr>
          </a:p>
          <a:p>
            <a:r>
              <a:rPr lang="en-US" sz="2800" b="1" dirty="0">
                <a:solidFill>
                  <a:srgbClr val="663300"/>
                </a:solidFill>
              </a:rPr>
              <a:t>Margarida </a:t>
            </a:r>
            <a:r>
              <a:rPr lang="en-US" sz="2800" b="1" dirty="0" smtClean="0">
                <a:solidFill>
                  <a:srgbClr val="663300"/>
                </a:solidFill>
              </a:rPr>
              <a:t>Tomé, Susana Barreiro</a:t>
            </a:r>
            <a:endParaRPr lang="en-US" sz="28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Instituto</a:t>
            </a:r>
            <a:r>
              <a:rPr lang="en-US" sz="2200" b="1" dirty="0">
                <a:solidFill>
                  <a:srgbClr val="663300"/>
                </a:solidFill>
              </a:rPr>
              <a:t> Superior de </a:t>
            </a:r>
            <a:r>
              <a:rPr lang="en-US" sz="2200" b="1" dirty="0" err="1">
                <a:solidFill>
                  <a:srgbClr val="663300"/>
                </a:solidFill>
              </a:rPr>
              <a:t>Agronomia</a:t>
            </a:r>
            <a:endParaRPr lang="en-US" sz="2200" b="1" dirty="0">
              <a:solidFill>
                <a:srgbClr val="663300"/>
              </a:solidFill>
            </a:endParaRPr>
          </a:p>
          <a:p>
            <a:r>
              <a:rPr lang="en-US" sz="2200" b="1" dirty="0" err="1">
                <a:solidFill>
                  <a:srgbClr val="663300"/>
                </a:solidFill>
              </a:rPr>
              <a:t>Universidade</a:t>
            </a:r>
            <a:r>
              <a:rPr lang="en-US" sz="2200" b="1" dirty="0">
                <a:solidFill>
                  <a:srgbClr val="663300"/>
                </a:solidFill>
              </a:rPr>
              <a:t> de </a:t>
            </a:r>
            <a:r>
              <a:rPr lang="en-US" sz="2200" b="1" dirty="0" err="1">
                <a:solidFill>
                  <a:srgbClr val="663300"/>
                </a:solidFill>
              </a:rPr>
              <a:t>Lisboa</a:t>
            </a:r>
            <a:endParaRPr lang="en-US" sz="22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0" y="1196753"/>
            <a:ext cx="11425270" cy="4929411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Types</a:t>
            </a:r>
            <a:r>
              <a:rPr lang="pt-PT" b="1" dirty="0" smtClean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smtClean="0"/>
              <a:t>site </a:t>
            </a:r>
            <a:r>
              <a:rPr lang="pt-PT" b="1" dirty="0" err="1" smtClean="0"/>
              <a:t>index</a:t>
            </a:r>
            <a:r>
              <a:rPr lang="pt-PT" b="1" dirty="0" smtClean="0"/>
              <a:t> curves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/>
          </a:p>
          <a:p>
            <a:pPr lvl="1"/>
            <a:r>
              <a:rPr lang="pt-PT" sz="2200" dirty="0" smtClean="0"/>
              <a:t> </a:t>
            </a:r>
            <a:r>
              <a:rPr lang="pt-PT" sz="2200" dirty="0" err="1"/>
              <a:t>According</a:t>
            </a:r>
            <a:r>
              <a:rPr lang="pt-PT" sz="2200" dirty="0"/>
              <a:t> to </a:t>
            </a:r>
            <a:r>
              <a:rPr lang="pt-PT" sz="2200" dirty="0" err="1"/>
              <a:t>the</a:t>
            </a:r>
            <a:r>
              <a:rPr lang="pt-PT" sz="2200" dirty="0"/>
              <a:t> </a:t>
            </a:r>
            <a:r>
              <a:rPr lang="pt-PT" sz="2200" dirty="0" err="1"/>
              <a:t>relationship</a:t>
            </a:r>
            <a:r>
              <a:rPr lang="pt-PT" sz="2200" dirty="0"/>
              <a:t> </a:t>
            </a:r>
            <a:r>
              <a:rPr lang="pt-PT" sz="2200" dirty="0" err="1"/>
              <a:t>between</a:t>
            </a:r>
            <a:r>
              <a:rPr lang="pt-PT" sz="2200" dirty="0"/>
              <a:t> </a:t>
            </a:r>
            <a:r>
              <a:rPr lang="pt-PT" sz="2200" dirty="0" err="1"/>
              <a:t>the</a:t>
            </a:r>
            <a:r>
              <a:rPr lang="pt-PT" sz="2200" dirty="0"/>
              <a:t> curves </a:t>
            </a:r>
            <a:r>
              <a:rPr lang="pt-PT" sz="2200" dirty="0" err="1"/>
              <a:t>that</a:t>
            </a:r>
            <a:r>
              <a:rPr lang="pt-PT" sz="2200" dirty="0"/>
              <a:t> </a:t>
            </a:r>
            <a:r>
              <a:rPr lang="pt-PT" sz="2200" dirty="0" err="1"/>
              <a:t>represent</a:t>
            </a:r>
            <a:r>
              <a:rPr lang="pt-PT" sz="2200" dirty="0"/>
              <a:t> </a:t>
            </a:r>
            <a:r>
              <a:rPr lang="pt-PT" sz="2200" dirty="0" err="1"/>
              <a:t>different</a:t>
            </a:r>
            <a:r>
              <a:rPr lang="pt-PT" sz="2200" dirty="0"/>
              <a:t> site </a:t>
            </a:r>
            <a:r>
              <a:rPr lang="pt-PT" sz="2200" dirty="0" err="1"/>
              <a:t>indices</a:t>
            </a:r>
            <a:r>
              <a:rPr lang="pt-PT" sz="2200" dirty="0"/>
              <a:t>, </a:t>
            </a:r>
            <a:r>
              <a:rPr lang="pt-PT" sz="2200" dirty="0" err="1"/>
              <a:t>the</a:t>
            </a:r>
            <a:r>
              <a:rPr lang="pt-PT" sz="2200" dirty="0"/>
              <a:t> site </a:t>
            </a:r>
            <a:r>
              <a:rPr lang="pt-PT" sz="2200" dirty="0" err="1"/>
              <a:t>index</a:t>
            </a:r>
            <a:r>
              <a:rPr lang="pt-PT" sz="2200" dirty="0"/>
              <a:t> curves can </a:t>
            </a:r>
            <a:r>
              <a:rPr lang="pt-PT" sz="2200" dirty="0" err="1"/>
              <a:t>be</a:t>
            </a:r>
            <a:r>
              <a:rPr lang="pt-PT" sz="2200" dirty="0" smtClean="0"/>
              <a:t>:</a:t>
            </a:r>
          </a:p>
          <a:p>
            <a:pPr lvl="2"/>
            <a:r>
              <a:rPr lang="pt-PT" sz="2000" b="1" dirty="0" err="1" smtClean="0">
                <a:solidFill>
                  <a:srgbClr val="0070C0"/>
                </a:solidFill>
              </a:rPr>
              <a:t>Anamorphic</a:t>
            </a:r>
            <a:r>
              <a:rPr lang="pt-PT" sz="2000" b="1" dirty="0" smtClean="0">
                <a:solidFill>
                  <a:srgbClr val="0070C0"/>
                </a:solidFill>
              </a:rPr>
              <a:t> - </a:t>
            </a:r>
            <a:r>
              <a:rPr lang="en-US" sz="2000" dirty="0"/>
              <a:t>assume a common </a:t>
            </a:r>
            <a:r>
              <a:rPr lang="en-US" sz="2000" dirty="0" smtClean="0"/>
              <a:t>                                                                               shape </a:t>
            </a:r>
            <a:r>
              <a:rPr lang="en-US" sz="2000" dirty="0"/>
              <a:t>for all site classes</a:t>
            </a:r>
            <a:r>
              <a:rPr lang="en-US" sz="2000" dirty="0" smtClean="0"/>
              <a:t>.</a:t>
            </a:r>
          </a:p>
          <a:p>
            <a:pPr lvl="2"/>
            <a:endParaRPr lang="pt-PT" sz="2000" b="1" dirty="0">
              <a:solidFill>
                <a:srgbClr val="00B0F0"/>
              </a:solidFill>
            </a:endParaRPr>
          </a:p>
          <a:p>
            <a:pPr lvl="2"/>
            <a:endParaRPr lang="pt-PT" sz="2000" b="1" dirty="0" smtClean="0">
              <a:solidFill>
                <a:srgbClr val="00B0F0"/>
              </a:solidFill>
            </a:endParaRPr>
          </a:p>
          <a:p>
            <a:pPr lvl="2"/>
            <a:endParaRPr lang="pt-PT" sz="2000" b="1" dirty="0">
              <a:solidFill>
                <a:srgbClr val="00B0F0"/>
              </a:solidFill>
            </a:endParaRPr>
          </a:p>
          <a:p>
            <a:pPr lvl="2"/>
            <a:r>
              <a:rPr lang="pt-PT" sz="2000" b="1" dirty="0" err="1" smtClean="0">
                <a:solidFill>
                  <a:srgbClr val="0070C0"/>
                </a:solidFill>
              </a:rPr>
              <a:t>Polymorphic</a:t>
            </a:r>
            <a:r>
              <a:rPr lang="pt-PT" sz="2000" b="1" dirty="0" smtClean="0">
                <a:solidFill>
                  <a:srgbClr val="0070C0"/>
                </a:solidFill>
              </a:rPr>
              <a:t> - </a:t>
            </a:r>
            <a:r>
              <a:rPr lang="en-US" sz="2000" dirty="0"/>
              <a:t>curves display </a:t>
            </a:r>
            <a:r>
              <a:rPr lang="en-US" sz="2000" dirty="0" smtClean="0"/>
              <a:t>different                                                                        </a:t>
            </a:r>
            <a:r>
              <a:rPr lang="en-US" sz="2000" dirty="0"/>
              <a:t>shapes for different site-index classes</a:t>
            </a:r>
            <a:endParaRPr lang="pt-PT" sz="2000" dirty="0"/>
          </a:p>
          <a:p>
            <a:pPr lvl="2"/>
            <a:endParaRPr lang="pt-PT" sz="2000" b="1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105" t="18086" r="35079" b="24023"/>
          <a:stretch/>
        </p:blipFill>
        <p:spPr>
          <a:xfrm>
            <a:off x="6467049" y="2924944"/>
            <a:ext cx="5018541" cy="347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51383" y="3470453"/>
            <a:ext cx="55446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2" indent="0">
              <a:spcBef>
                <a:spcPct val="0"/>
              </a:spcBef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  <a:p>
            <a:pPr marL="857250" lvl="2" indent="0">
              <a:spcBef>
                <a:spcPct val="0"/>
              </a:spcBef>
              <a:buNone/>
              <a:defRPr/>
            </a:pPr>
            <a:r>
              <a:rPr lang="en-US" sz="2000" dirty="0"/>
              <a:t>For many species, </a:t>
            </a:r>
            <a:r>
              <a:rPr lang="en-US" sz="2000" dirty="0">
                <a:solidFill>
                  <a:srgbClr val="008000"/>
                </a:solidFill>
              </a:rPr>
              <a:t>height growth exhibits pronounced sigmoid shapes on higher-quality sites, and “flatter” shape on lower-quality sites</a:t>
            </a:r>
          </a:p>
          <a:p>
            <a:endParaRPr lang="pt-PT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671" t="31763" r="39225" b="30520"/>
          <a:stretch/>
        </p:blipFill>
        <p:spPr>
          <a:xfrm>
            <a:off x="6888223" y="2944400"/>
            <a:ext cx="4628038" cy="303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1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0" y="1196753"/>
            <a:ext cx="11425270" cy="5400599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Methods</a:t>
            </a:r>
            <a:r>
              <a:rPr lang="pt-PT" b="1" dirty="0" smtClean="0"/>
              <a:t> for </a:t>
            </a:r>
            <a:r>
              <a:rPr lang="pt-PT" b="1" dirty="0" err="1" smtClean="0"/>
              <a:t>developping</a:t>
            </a:r>
            <a:r>
              <a:rPr lang="pt-PT" b="1" dirty="0" smtClean="0"/>
              <a:t> site </a:t>
            </a:r>
            <a:r>
              <a:rPr lang="pt-PT" b="1" dirty="0" err="1" smtClean="0"/>
              <a:t>index</a:t>
            </a:r>
            <a:r>
              <a:rPr lang="pt-PT" b="1" dirty="0" smtClean="0"/>
              <a:t> curves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/>
          </a:p>
          <a:p>
            <a:pPr lvl="1"/>
            <a:r>
              <a:rPr lang="pt-PT" sz="1800" dirty="0" smtClean="0"/>
              <a:t> </a:t>
            </a:r>
            <a:r>
              <a:rPr lang="pt-PT" dirty="0" smtClean="0"/>
              <a:t>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grouped</a:t>
            </a:r>
            <a:r>
              <a:rPr lang="pt-PT" dirty="0"/>
              <a:t> as </a:t>
            </a:r>
            <a:r>
              <a:rPr lang="pt-PT" dirty="0" err="1"/>
              <a:t>follows</a:t>
            </a:r>
            <a:r>
              <a:rPr lang="pt-PT" dirty="0"/>
              <a:t>:</a:t>
            </a:r>
            <a:endParaRPr lang="en-US" dirty="0"/>
          </a:p>
          <a:p>
            <a:pPr lvl="2"/>
            <a:r>
              <a:rPr lang="pt-PT" sz="2000" b="1" dirty="0">
                <a:solidFill>
                  <a:srgbClr val="0070C0"/>
                </a:solidFill>
              </a:rPr>
              <a:t>Guide-curve </a:t>
            </a:r>
            <a:r>
              <a:rPr lang="pt-PT" sz="2000" b="1" dirty="0" err="1">
                <a:solidFill>
                  <a:srgbClr val="0070C0"/>
                </a:solidFill>
              </a:rPr>
              <a:t>method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14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1400" i="1" dirty="0" err="1" smtClean="0">
                <a:solidFill>
                  <a:schemeClr val="bg1">
                    <a:lumMod val="50000"/>
                  </a:schemeClr>
                </a:solidFill>
              </a:rPr>
              <a:t>chap</a:t>
            </a:r>
            <a:r>
              <a:rPr lang="pt-PT" sz="1400" i="1" dirty="0" smtClean="0">
                <a:solidFill>
                  <a:schemeClr val="bg1">
                    <a:lumMod val="50000"/>
                  </a:schemeClr>
                </a:solidFill>
              </a:rPr>
              <a:t> 7.4</a:t>
            </a:r>
            <a:r>
              <a:rPr lang="pt-PT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914400" lvl="2" indent="0">
              <a:buNone/>
            </a:pPr>
            <a:endParaRPr lang="pt-PT" sz="2000" b="1" dirty="0" smtClean="0">
              <a:solidFill>
                <a:srgbClr val="00B0F0"/>
              </a:solidFill>
            </a:endParaRPr>
          </a:p>
          <a:p>
            <a:pPr lvl="2"/>
            <a:r>
              <a:rPr lang="pt-PT" sz="2000" b="1" dirty="0" err="1">
                <a:solidFill>
                  <a:srgbClr val="0070C0"/>
                </a:solidFill>
              </a:rPr>
              <a:t>Parameter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prediction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method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chap 7.5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pt-PT" sz="1400" b="1" dirty="0"/>
          </a:p>
          <a:p>
            <a:pPr marL="914400" lvl="2" indent="0">
              <a:buNone/>
            </a:pPr>
            <a:endParaRPr lang="pt-PT" sz="2000" b="1" dirty="0">
              <a:solidFill>
                <a:srgbClr val="00B0F0"/>
              </a:solidFill>
            </a:endParaRPr>
          </a:p>
          <a:p>
            <a:pPr lvl="2"/>
            <a:endParaRPr lang="pt-PT" sz="2000" b="1" dirty="0" smtClean="0">
              <a:solidFill>
                <a:srgbClr val="00B0F0"/>
              </a:solidFill>
            </a:endParaRPr>
          </a:p>
          <a:p>
            <a:pPr lvl="2"/>
            <a:r>
              <a:rPr lang="pt-PT" sz="2000" b="1" dirty="0" err="1">
                <a:solidFill>
                  <a:srgbClr val="0070C0"/>
                </a:solidFill>
              </a:rPr>
              <a:t>Difference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equations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1400" i="1" dirty="0">
                <a:solidFill>
                  <a:schemeClr val="bg1">
                    <a:lumMod val="50000"/>
                  </a:schemeClr>
                </a:solidFill>
              </a:rPr>
              <a:t>(chap7.8.1)</a:t>
            </a:r>
          </a:p>
          <a:p>
            <a:pPr lvl="2"/>
            <a:endParaRPr lang="pt-PT" sz="2000" b="1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17850" y="3133406"/>
                <a:ext cx="3022366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−14.2234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type m:val="li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50" y="3133406"/>
                <a:ext cx="3022366" cy="295594"/>
              </a:xfrm>
              <a:prstGeom prst="rect">
                <a:avLst/>
              </a:prstGeom>
              <a:blipFill>
                <a:blip r:embed="rId2"/>
                <a:stretch>
                  <a:fillRect l="-1411" t="-118367" r="-8266" b="-1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17850" y="4221088"/>
                <a:ext cx="2577116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50" y="4221088"/>
                <a:ext cx="2577116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17850" y="5717302"/>
                <a:ext cx="2079415" cy="8080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h𝑑𝑜𝑚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850" y="5717302"/>
                <a:ext cx="2079415" cy="808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8400256" y="3717032"/>
            <a:ext cx="360040" cy="2736304"/>
          </a:xfrm>
          <a:prstGeom prst="rightBrace">
            <a:avLst>
              <a:gd name="adj1" fmla="val 9678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92344" y="4544029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9900"/>
                </a:solidFill>
              </a:rPr>
              <a:t>Or by a combination of methods</a:t>
            </a:r>
            <a:endParaRPr lang="en-US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23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0" y="1196753"/>
            <a:ext cx="11425270" cy="5400599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Methods</a:t>
            </a:r>
            <a:r>
              <a:rPr lang="pt-PT" b="1" dirty="0" smtClean="0"/>
              <a:t> for </a:t>
            </a:r>
            <a:r>
              <a:rPr lang="pt-PT" b="1" dirty="0" err="1" smtClean="0"/>
              <a:t>developping</a:t>
            </a:r>
            <a:r>
              <a:rPr lang="pt-PT" b="1" dirty="0" smtClean="0"/>
              <a:t> site </a:t>
            </a:r>
            <a:r>
              <a:rPr lang="pt-PT" b="1" dirty="0" err="1" smtClean="0"/>
              <a:t>index</a:t>
            </a:r>
            <a:r>
              <a:rPr lang="pt-PT" b="1" dirty="0" smtClean="0"/>
              <a:t> curves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/>
          </a:p>
          <a:p>
            <a:pPr lvl="1"/>
            <a:r>
              <a:rPr lang="pt-PT" sz="1800" dirty="0" smtClean="0"/>
              <a:t> </a:t>
            </a:r>
            <a:r>
              <a:rPr lang="pt-PT" dirty="0" smtClean="0"/>
              <a:t>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grouped</a:t>
            </a:r>
            <a:r>
              <a:rPr lang="pt-PT" dirty="0"/>
              <a:t> as </a:t>
            </a:r>
            <a:r>
              <a:rPr lang="pt-PT" dirty="0" err="1"/>
              <a:t>follows</a:t>
            </a:r>
            <a:r>
              <a:rPr lang="pt-PT" dirty="0"/>
              <a:t>:</a:t>
            </a:r>
            <a:endParaRPr lang="en-US" dirty="0"/>
          </a:p>
          <a:p>
            <a:pPr lvl="2"/>
            <a:r>
              <a:rPr lang="pt-PT" sz="2000" b="1" dirty="0">
                <a:solidFill>
                  <a:srgbClr val="0070C0"/>
                </a:solidFill>
              </a:rPr>
              <a:t>Guide-curve </a:t>
            </a:r>
            <a:r>
              <a:rPr lang="pt-PT" sz="2000" b="1" dirty="0" err="1">
                <a:solidFill>
                  <a:srgbClr val="0070C0"/>
                </a:solidFill>
              </a:rPr>
              <a:t>method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14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sz="1400" i="1" dirty="0" err="1" smtClean="0">
                <a:solidFill>
                  <a:schemeClr val="bg1">
                    <a:lumMod val="50000"/>
                  </a:schemeClr>
                </a:solidFill>
              </a:rPr>
              <a:t>chap</a:t>
            </a:r>
            <a:r>
              <a:rPr lang="pt-PT" sz="1400" i="1" dirty="0" smtClean="0">
                <a:solidFill>
                  <a:schemeClr val="bg1">
                    <a:lumMod val="50000"/>
                  </a:schemeClr>
                </a:solidFill>
              </a:rPr>
              <a:t> 7.4)</a:t>
            </a:r>
          </a:p>
          <a:p>
            <a:pPr lvl="3"/>
            <a:endParaRPr lang="pt-PT" sz="1800" b="1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sp>
        <p:nvSpPr>
          <p:cNvPr id="2" name="Rectangle 1"/>
          <p:cNvSpPr/>
          <p:nvPr/>
        </p:nvSpPr>
        <p:spPr>
          <a:xfrm>
            <a:off x="1631504" y="3068960"/>
            <a:ext cx="5069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2000" dirty="0" err="1" smtClean="0"/>
              <a:t>adaptation</a:t>
            </a:r>
            <a:r>
              <a:rPr lang="pt-PT" sz="2000" dirty="0" smtClean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graphical</a:t>
            </a:r>
            <a:r>
              <a:rPr lang="pt-PT" sz="2000" dirty="0"/>
              <a:t> </a:t>
            </a:r>
            <a:r>
              <a:rPr lang="pt-PT" sz="2000" dirty="0" err="1"/>
              <a:t>methods</a:t>
            </a:r>
            <a:r>
              <a:rPr lang="pt-PT" sz="2000" dirty="0"/>
              <a:t> 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regression</a:t>
            </a:r>
            <a:r>
              <a:rPr lang="pt-PT" sz="2000" dirty="0"/>
              <a:t> </a:t>
            </a:r>
            <a:r>
              <a:rPr lang="pt-PT" sz="2000" dirty="0" err="1"/>
              <a:t>analysis</a:t>
            </a:r>
            <a:r>
              <a:rPr lang="pt-PT" sz="2000" dirty="0"/>
              <a:t> </a:t>
            </a:r>
            <a:r>
              <a:rPr lang="pt-PT" sz="2000" dirty="0" err="1" smtClean="0"/>
              <a:t>techniques</a:t>
            </a:r>
            <a:endParaRPr lang="pt-PT" sz="2000" dirty="0" smtClean="0"/>
          </a:p>
          <a:p>
            <a:pPr marL="285750" indent="-285750">
              <a:buFontTx/>
              <a:buChar char="-"/>
            </a:pPr>
            <a:endParaRPr lang="pt-PT" sz="800" dirty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based </a:t>
            </a:r>
            <a:r>
              <a:rPr lang="en-US" sz="2000" dirty="0"/>
              <a:t>on fitting the selected growth curve (</a:t>
            </a:r>
            <a:r>
              <a:rPr lang="en-US" sz="2000" dirty="0">
                <a:solidFill>
                  <a:srgbClr val="0070C0"/>
                </a:solidFill>
              </a:rPr>
              <a:t>guide-curve</a:t>
            </a:r>
            <a:r>
              <a:rPr lang="en-US" sz="2000" dirty="0"/>
              <a:t>) to the whole data </a:t>
            </a:r>
            <a:r>
              <a:rPr lang="en-US" sz="2000" dirty="0" smtClean="0"/>
              <a:t>set (of </a:t>
            </a:r>
            <a:r>
              <a:rPr lang="pt-PT" sz="2000" dirty="0" err="1" smtClean="0">
                <a:solidFill>
                  <a:srgbClr val="009900"/>
                </a:solidFill>
              </a:rPr>
              <a:t>temporary</a:t>
            </a:r>
            <a:r>
              <a:rPr lang="pt-PT" sz="2000" dirty="0" smtClean="0">
                <a:solidFill>
                  <a:srgbClr val="009900"/>
                </a:solidFill>
              </a:rPr>
              <a:t> </a:t>
            </a:r>
            <a:r>
              <a:rPr lang="pt-PT" sz="2000" dirty="0" err="1" smtClean="0">
                <a:solidFill>
                  <a:srgbClr val="009900"/>
                </a:solidFill>
              </a:rPr>
              <a:t>plots</a:t>
            </a:r>
            <a:r>
              <a:rPr lang="pt-PT" sz="2000" dirty="0" smtClean="0">
                <a:solidFill>
                  <a:srgbClr val="009900"/>
                </a:solidFill>
              </a:rPr>
              <a:t>)</a:t>
            </a:r>
            <a:r>
              <a:rPr lang="pt-PT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pt-PT" sz="2000" dirty="0" err="1"/>
              <a:t>The</a:t>
            </a:r>
            <a:r>
              <a:rPr lang="pt-PT" sz="2000" dirty="0"/>
              <a:t> curve </a:t>
            </a:r>
            <a:r>
              <a:rPr lang="pt-PT" sz="2000" dirty="0" smtClean="0"/>
              <a:t>for </a:t>
            </a:r>
            <a:r>
              <a:rPr lang="pt-PT" sz="2000" dirty="0" err="1" smtClean="0"/>
              <a:t>any</a:t>
            </a:r>
            <a:r>
              <a:rPr lang="pt-PT" sz="2000" dirty="0" smtClean="0"/>
              <a:t> site </a:t>
            </a:r>
            <a:r>
              <a:rPr lang="pt-PT" sz="2000" dirty="0" err="1"/>
              <a:t>index</a:t>
            </a:r>
            <a:r>
              <a:rPr lang="pt-PT" sz="2000" dirty="0"/>
              <a:t> S </a:t>
            </a:r>
            <a:r>
              <a:rPr lang="pt-PT" sz="2000" dirty="0" err="1"/>
              <a:t>is</a:t>
            </a:r>
            <a:r>
              <a:rPr lang="pt-PT" sz="2000" dirty="0"/>
              <a:t> </a:t>
            </a:r>
            <a:r>
              <a:rPr lang="pt-PT" sz="2000" dirty="0" err="1"/>
              <a:t>located</a:t>
            </a:r>
            <a:r>
              <a:rPr lang="pt-PT" sz="2000" dirty="0"/>
              <a:t> </a:t>
            </a:r>
            <a:r>
              <a:rPr lang="pt-PT" sz="2000" dirty="0" err="1"/>
              <a:t>at</a:t>
            </a:r>
            <a:r>
              <a:rPr lang="pt-PT" sz="2000" dirty="0"/>
              <a:t> a </a:t>
            </a:r>
            <a:r>
              <a:rPr lang="pt-PT" sz="2000" dirty="0" err="1"/>
              <a:t>distance</a:t>
            </a:r>
            <a:r>
              <a:rPr lang="pt-PT" sz="2000" dirty="0"/>
              <a:t> </a:t>
            </a:r>
            <a:r>
              <a:rPr lang="pt-PT" sz="2000" dirty="0" err="1"/>
              <a:t>from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>
                <a:solidFill>
                  <a:srgbClr val="0070C0"/>
                </a:solidFill>
              </a:rPr>
              <a:t>guide</a:t>
            </a:r>
            <a:r>
              <a:rPr lang="pt-PT" sz="2000" dirty="0">
                <a:solidFill>
                  <a:srgbClr val="0070C0"/>
                </a:solidFill>
              </a:rPr>
              <a:t>-curve</a:t>
            </a:r>
            <a:r>
              <a:rPr lang="pt-PT" sz="2000" dirty="0"/>
              <a:t> </a:t>
            </a:r>
            <a:r>
              <a:rPr lang="pt-PT" sz="2000" u="sng" dirty="0" err="1"/>
              <a:t>proportional</a:t>
            </a:r>
            <a:r>
              <a:rPr lang="pt-PT" sz="2000" u="sng" dirty="0"/>
              <a:t> </a:t>
            </a:r>
            <a:r>
              <a:rPr lang="pt-PT" sz="2000" dirty="0"/>
              <a:t>to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/>
              <a:t>distance</a:t>
            </a:r>
            <a:r>
              <a:rPr lang="pt-PT" sz="2000" dirty="0"/>
              <a:t> </a:t>
            </a:r>
            <a:r>
              <a:rPr lang="pt-PT" sz="2000" dirty="0" err="1"/>
              <a:t>between</a:t>
            </a:r>
            <a:r>
              <a:rPr lang="pt-PT" sz="2000" dirty="0"/>
              <a:t> S </a:t>
            </a:r>
            <a:r>
              <a:rPr lang="pt-PT" sz="2000" dirty="0" err="1"/>
              <a:t>and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site </a:t>
            </a:r>
            <a:r>
              <a:rPr lang="pt-PT" sz="2000" dirty="0" err="1"/>
              <a:t>index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the</a:t>
            </a:r>
            <a:r>
              <a:rPr lang="pt-PT" sz="2000" dirty="0"/>
              <a:t> </a:t>
            </a:r>
            <a:r>
              <a:rPr lang="pt-PT" sz="2000" dirty="0" err="1" smtClean="0"/>
              <a:t>guide</a:t>
            </a:r>
            <a:r>
              <a:rPr lang="pt-PT" sz="2000" dirty="0" smtClean="0"/>
              <a:t>-curve (</a:t>
            </a:r>
            <a:r>
              <a:rPr lang="pt-PT" sz="2000" b="1" dirty="0" err="1" smtClean="0">
                <a:solidFill>
                  <a:srgbClr val="0070C0"/>
                </a:solidFill>
              </a:rPr>
              <a:t>anamorphic</a:t>
            </a:r>
            <a:r>
              <a:rPr lang="pt-PT" sz="2000" b="1" dirty="0" smtClean="0">
                <a:solidFill>
                  <a:srgbClr val="0070C0"/>
                </a:solidFill>
              </a:rPr>
              <a:t> curves</a:t>
            </a:r>
            <a:r>
              <a:rPr lang="pt-PT" sz="2000" dirty="0" smtClean="0"/>
              <a:t>)</a:t>
            </a:r>
            <a:endParaRPr lang="pt-PT" sz="2000" dirty="0"/>
          </a:p>
          <a:p>
            <a:pPr marL="1657350" lvl="3" indent="-285750">
              <a:buFontTx/>
              <a:buChar char="-"/>
            </a:pPr>
            <a:endParaRPr lang="pt-PT" sz="2000" dirty="0"/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212040"/>
              </p:ext>
            </p:extLst>
          </p:nvPr>
        </p:nvGraphicFramePr>
        <p:xfrm>
          <a:off x="4079776" y="6110371"/>
          <a:ext cx="2495108" cy="64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4" imgW="1777680" imgH="457200" progId="Equation.3">
                  <p:embed/>
                </p:oleObj>
              </mc:Choice>
              <mc:Fallback>
                <p:oleObj name="Equation" r:id="rId4" imgW="1777680" imgH="457200" progId="Equation.3">
                  <p:embed/>
                  <p:pic>
                    <p:nvPicPr>
                      <p:cNvPr id="161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6110371"/>
                        <a:ext cx="2495108" cy="6465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248128" y="1888058"/>
            <a:ext cx="4512502" cy="4851253"/>
            <a:chOff x="7248128" y="1888058"/>
            <a:chExt cx="4512502" cy="4851253"/>
          </a:xfrm>
        </p:grpSpPr>
        <p:grpSp>
          <p:nvGrpSpPr>
            <p:cNvPr id="4" name="Group 3"/>
            <p:cNvGrpSpPr/>
            <p:nvPr/>
          </p:nvGrpSpPr>
          <p:grpSpPr>
            <a:xfrm>
              <a:off x="7248128" y="1888058"/>
              <a:ext cx="4512502" cy="4457266"/>
              <a:chOff x="7248128" y="1888058"/>
              <a:chExt cx="4512502" cy="445726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7248128" y="2564904"/>
                <a:ext cx="4512502" cy="3780420"/>
                <a:chOff x="7248128" y="2564904"/>
                <a:chExt cx="4512502" cy="3780420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48128" y="2564904"/>
                  <a:ext cx="4386651" cy="378042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7551283" y="2636912"/>
                  <a:ext cx="4209347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63972" dir="14049741" sx="125000" sy="125000" algn="tl" rotWithShape="0">
                          <a:srgbClr val="C7DFD3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lvl="1" algn="l"/>
                  <a:r>
                    <a:rPr lang="pt-PT" sz="1600" b="1" dirty="0">
                      <a:solidFill>
                        <a:srgbClr val="333333"/>
                      </a:solidFill>
                      <a:latin typeface="Trebuchet MS" pitchFamily="34" charset="0"/>
                    </a:rPr>
                    <a:t>Site index of the </a:t>
                  </a:r>
                  <a:r>
                    <a:rPr lang="pt-PT" sz="1600" b="1" dirty="0">
                      <a:solidFill>
                        <a:srgbClr val="0070C0"/>
                      </a:solidFill>
                      <a:latin typeface="Trebuchet MS" pitchFamily="34" charset="0"/>
                    </a:rPr>
                    <a:t>guide-curve</a:t>
                  </a:r>
                  <a:r>
                    <a:rPr lang="pt-PT" sz="1600" b="1" dirty="0">
                      <a:solidFill>
                        <a:srgbClr val="333333"/>
                      </a:solidFill>
                      <a:latin typeface="Trebuchet MS" pitchFamily="34" charset="0"/>
                    </a:rPr>
                    <a:t> (base age 40 </a:t>
                  </a:r>
                  <a:r>
                    <a:rPr lang="pt-PT" sz="1600" b="1" dirty="0" err="1">
                      <a:solidFill>
                        <a:srgbClr val="333333"/>
                      </a:solidFill>
                      <a:latin typeface="Trebuchet MS" pitchFamily="34" charset="0"/>
                    </a:rPr>
                    <a:t>years</a:t>
                  </a:r>
                  <a:r>
                    <a:rPr lang="pt-PT" sz="1600" b="1" dirty="0" smtClean="0">
                      <a:solidFill>
                        <a:srgbClr val="333333"/>
                      </a:solidFill>
                      <a:latin typeface="Trebuchet MS" pitchFamily="34" charset="0"/>
                    </a:rPr>
                    <a:t>) = 18.744 </a:t>
                  </a:r>
                  <a:r>
                    <a:rPr lang="pt-PT" sz="1600" b="1" dirty="0">
                      <a:solidFill>
                        <a:srgbClr val="333333"/>
                      </a:solidFill>
                      <a:latin typeface="Trebuchet MS" pitchFamily="34" charset="0"/>
                    </a:rPr>
                    <a:t>m</a:t>
                  </a:r>
                  <a:endParaRPr lang="en-US" sz="1600" b="1" dirty="0">
                    <a:solidFill>
                      <a:srgbClr val="333333"/>
                    </a:solidFill>
                    <a:latin typeface="Trebuchet MS" pitchFamily="34" charset="0"/>
                  </a:endParaRPr>
                </a:p>
              </p:txBody>
            </p:sp>
          </p:grpSp>
          <p:graphicFrame>
            <p:nvGraphicFramePr>
              <p:cNvPr id="12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9868331"/>
                  </p:ext>
                </p:extLst>
              </p:nvPr>
            </p:nvGraphicFramePr>
            <p:xfrm>
              <a:off x="8256240" y="1888058"/>
              <a:ext cx="2649720" cy="622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23" name="Equation" r:id="rId7" imgW="1739900" imgH="406400" progId="Equation.3">
                      <p:embed/>
                    </p:oleObj>
                  </mc:Choice>
                  <mc:Fallback>
                    <p:oleObj name="Equation" r:id="rId7" imgW="1739900" imgH="406400" progId="Equation.3">
                      <p:embed/>
                      <p:pic>
                        <p:nvPicPr>
                          <p:cNvPr id="157705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256240" y="1888058"/>
                            <a:ext cx="2649720" cy="622171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Rectangle 4"/>
            <p:cNvSpPr/>
            <p:nvPr/>
          </p:nvSpPr>
          <p:spPr>
            <a:xfrm>
              <a:off x="7681317" y="6400757"/>
              <a:ext cx="37995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600" i="1" dirty="0" err="1" smtClean="0"/>
                <a:t>Maritime</a:t>
              </a:r>
              <a:r>
                <a:rPr lang="pt-PT" sz="1600" i="1" dirty="0" smtClean="0"/>
                <a:t> pine Guide-curve, Oliveira </a:t>
              </a:r>
              <a:r>
                <a:rPr lang="pt-PT" sz="1600" i="1" dirty="0"/>
                <a:t>(1985</a:t>
              </a:r>
              <a:r>
                <a:rPr lang="pt-PT" sz="1600" i="1" dirty="0" smtClean="0"/>
                <a:t>)</a:t>
              </a:r>
              <a:endParaRPr lang="en-US" sz="1600" i="1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711354"/>
            <a:ext cx="3888432" cy="311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641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0" y="1196753"/>
            <a:ext cx="11425270" cy="5400599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Methods</a:t>
            </a:r>
            <a:r>
              <a:rPr lang="pt-PT" b="1" dirty="0" smtClean="0"/>
              <a:t> for </a:t>
            </a:r>
            <a:r>
              <a:rPr lang="pt-PT" b="1" dirty="0" err="1" smtClean="0"/>
              <a:t>developping</a:t>
            </a:r>
            <a:r>
              <a:rPr lang="pt-PT" b="1" dirty="0" smtClean="0"/>
              <a:t> site </a:t>
            </a:r>
            <a:r>
              <a:rPr lang="pt-PT" b="1" dirty="0" err="1" smtClean="0"/>
              <a:t>index</a:t>
            </a:r>
            <a:r>
              <a:rPr lang="pt-PT" b="1" dirty="0" smtClean="0"/>
              <a:t> curves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/>
          </a:p>
          <a:p>
            <a:pPr lvl="1"/>
            <a:r>
              <a:rPr lang="pt-PT" sz="1800" dirty="0" smtClean="0"/>
              <a:t> </a:t>
            </a:r>
            <a:r>
              <a:rPr lang="pt-PT" dirty="0" smtClean="0"/>
              <a:t>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grouped</a:t>
            </a:r>
            <a:r>
              <a:rPr lang="pt-PT" dirty="0"/>
              <a:t> as </a:t>
            </a:r>
            <a:r>
              <a:rPr lang="pt-PT" dirty="0" err="1"/>
              <a:t>follows</a:t>
            </a:r>
            <a:r>
              <a:rPr lang="pt-PT" dirty="0"/>
              <a:t>:</a:t>
            </a:r>
            <a:endParaRPr lang="en-US" dirty="0"/>
          </a:p>
          <a:p>
            <a:pPr lvl="2"/>
            <a:r>
              <a:rPr lang="pt-PT" sz="2000" b="1" dirty="0" err="1">
                <a:solidFill>
                  <a:srgbClr val="0070C0"/>
                </a:solidFill>
              </a:rPr>
              <a:t>Parameter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prediction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method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(chap 7.5)</a:t>
            </a:r>
            <a:endParaRPr lang="pt-PT" sz="1400" b="1" dirty="0"/>
          </a:p>
          <a:p>
            <a:pPr lvl="3"/>
            <a:endParaRPr lang="pt-PT" sz="1800" b="1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sp>
        <p:nvSpPr>
          <p:cNvPr id="2" name="Rectangle 1"/>
          <p:cNvSpPr/>
          <p:nvPr/>
        </p:nvSpPr>
        <p:spPr>
          <a:xfrm>
            <a:off x="1631504" y="3068960"/>
            <a:ext cx="506913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PT" sz="2000" dirty="0"/>
              <a:t>can </a:t>
            </a:r>
            <a:r>
              <a:rPr lang="pt-PT" sz="2000" dirty="0" err="1"/>
              <a:t>only</a:t>
            </a:r>
            <a:r>
              <a:rPr lang="pt-PT" sz="2000" dirty="0"/>
              <a:t> </a:t>
            </a:r>
            <a:r>
              <a:rPr lang="pt-PT" sz="2000" dirty="0" err="1"/>
              <a:t>be</a:t>
            </a:r>
            <a:r>
              <a:rPr lang="pt-PT" sz="2000" dirty="0"/>
              <a:t> </a:t>
            </a:r>
            <a:r>
              <a:rPr lang="pt-PT" sz="2000" dirty="0" err="1"/>
              <a:t>used</a:t>
            </a:r>
            <a:r>
              <a:rPr lang="pt-PT" sz="2000" dirty="0"/>
              <a:t> </a:t>
            </a:r>
            <a:r>
              <a:rPr lang="pt-PT" sz="2000" dirty="0" err="1"/>
              <a:t>when</a:t>
            </a:r>
            <a:r>
              <a:rPr lang="pt-PT" sz="2000" dirty="0"/>
              <a:t> </a:t>
            </a:r>
            <a:r>
              <a:rPr lang="pt-PT" sz="2000" dirty="0" err="1"/>
              <a:t>there</a:t>
            </a:r>
            <a:r>
              <a:rPr lang="pt-PT" sz="2000" dirty="0"/>
              <a:t> </a:t>
            </a:r>
            <a:r>
              <a:rPr lang="pt-PT" sz="2000" dirty="0" err="1"/>
              <a:t>is</a:t>
            </a:r>
            <a:r>
              <a:rPr lang="pt-PT" sz="2000" dirty="0"/>
              <a:t> a set </a:t>
            </a:r>
            <a:r>
              <a:rPr lang="pt-PT" sz="2000" b="1" dirty="0" err="1"/>
              <a:t>of</a:t>
            </a:r>
            <a:r>
              <a:rPr lang="pt-PT" sz="2000" b="1" dirty="0"/>
              <a:t> </a:t>
            </a:r>
            <a:r>
              <a:rPr lang="pt-PT" sz="2000" b="1" dirty="0" err="1"/>
              <a:t>long</a:t>
            </a:r>
            <a:r>
              <a:rPr lang="pt-PT" sz="2000" b="1" dirty="0"/>
              <a:t> </a:t>
            </a:r>
            <a:r>
              <a:rPr lang="pt-PT" sz="2000" b="1" dirty="0" err="1"/>
              <a:t>term</a:t>
            </a:r>
            <a:r>
              <a:rPr lang="pt-PT" sz="2000" b="1" dirty="0"/>
              <a:t> </a:t>
            </a:r>
            <a:r>
              <a:rPr lang="pt-PT" sz="2000" b="1" dirty="0" err="1"/>
              <a:t>growth</a:t>
            </a:r>
            <a:r>
              <a:rPr lang="pt-PT" sz="2000" b="1" dirty="0"/>
              <a:t> </a:t>
            </a:r>
            <a:r>
              <a:rPr lang="pt-PT" sz="2000" b="1" dirty="0" smtClean="0"/>
              <a:t>series </a:t>
            </a:r>
            <a:r>
              <a:rPr lang="pt-PT" sz="2000" dirty="0" smtClean="0"/>
              <a:t>(</a:t>
            </a:r>
            <a:r>
              <a:rPr lang="pt-PT" sz="2000" dirty="0" err="1"/>
              <a:t>has</a:t>
            </a:r>
            <a:r>
              <a:rPr lang="pt-PT" sz="2000" dirty="0"/>
              <a:t> </a:t>
            </a:r>
            <a:r>
              <a:rPr lang="pt-PT" sz="2000" dirty="0" err="1"/>
              <a:t>been</a:t>
            </a:r>
            <a:r>
              <a:rPr lang="pt-PT" sz="2000" dirty="0"/>
              <a:t> </a:t>
            </a:r>
            <a:r>
              <a:rPr lang="pt-PT" sz="2000" dirty="0" err="1"/>
              <a:t>essentially</a:t>
            </a:r>
            <a:r>
              <a:rPr lang="pt-PT" sz="2000" dirty="0"/>
              <a:t> </a:t>
            </a:r>
            <a:r>
              <a:rPr lang="pt-PT" sz="2000" dirty="0" err="1"/>
              <a:t>applied</a:t>
            </a:r>
            <a:r>
              <a:rPr lang="pt-PT" sz="2000" dirty="0"/>
              <a:t> </a:t>
            </a:r>
            <a:r>
              <a:rPr lang="pt-PT" sz="2000" dirty="0" err="1"/>
              <a:t>with</a:t>
            </a:r>
            <a:r>
              <a:rPr lang="pt-PT" sz="2000" dirty="0"/>
              <a:t> </a:t>
            </a:r>
            <a:r>
              <a:rPr lang="pt-PT" sz="2000" dirty="0" err="1">
                <a:solidFill>
                  <a:srgbClr val="009900"/>
                </a:solidFill>
              </a:rPr>
              <a:t>stem</a:t>
            </a:r>
            <a:r>
              <a:rPr lang="pt-PT" sz="2000" dirty="0">
                <a:solidFill>
                  <a:srgbClr val="009900"/>
                </a:solidFill>
              </a:rPr>
              <a:t> </a:t>
            </a:r>
            <a:r>
              <a:rPr lang="pt-PT" sz="2000" dirty="0" err="1">
                <a:solidFill>
                  <a:srgbClr val="009900"/>
                </a:solidFill>
              </a:rPr>
              <a:t>analysis</a:t>
            </a:r>
            <a:r>
              <a:rPr lang="pt-PT" sz="2000" dirty="0">
                <a:solidFill>
                  <a:srgbClr val="009900"/>
                </a:solidFill>
              </a:rPr>
              <a:t> </a:t>
            </a:r>
            <a:r>
              <a:rPr lang="pt-PT" sz="2000" dirty="0" smtClean="0">
                <a:solidFill>
                  <a:srgbClr val="009900"/>
                </a:solidFill>
              </a:rPr>
              <a:t>data</a:t>
            </a:r>
            <a:r>
              <a:rPr lang="pt-PT" sz="2000" dirty="0" smtClean="0"/>
              <a:t>)</a:t>
            </a:r>
            <a:endParaRPr lang="pt-PT" sz="2000" b="1" dirty="0" smtClean="0"/>
          </a:p>
          <a:p>
            <a:pPr marL="285750" indent="-285750">
              <a:buFontTx/>
              <a:buChar char="-"/>
            </a:pPr>
            <a:endParaRPr lang="pt-PT" sz="800" dirty="0"/>
          </a:p>
          <a:p>
            <a:pPr marL="285750" indent="-285750">
              <a:buFontTx/>
              <a:buChar char="-"/>
            </a:pPr>
            <a:endParaRPr lang="en-US" sz="8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equivalent </a:t>
            </a:r>
            <a:r>
              <a:rPr lang="en-US" sz="2000" dirty="0"/>
              <a:t>to modelling a family of curves by </a:t>
            </a:r>
            <a:r>
              <a:rPr lang="en-US" sz="2000" dirty="0">
                <a:solidFill>
                  <a:srgbClr val="009900"/>
                </a:solidFill>
              </a:rPr>
              <a:t>expressing the parameters as a function of stand/site </a:t>
            </a:r>
            <a:r>
              <a:rPr lang="en-US" sz="2000" dirty="0" smtClean="0">
                <a:solidFill>
                  <a:srgbClr val="009900"/>
                </a:solidFill>
              </a:rPr>
              <a:t>variables</a:t>
            </a:r>
          </a:p>
          <a:p>
            <a:pPr marL="285750" indent="-285750">
              <a:buFontTx/>
              <a:buChar char="-"/>
            </a:pPr>
            <a:endParaRPr lang="pt-PT" sz="800" dirty="0">
              <a:solidFill>
                <a:srgbClr val="009900"/>
              </a:solidFill>
            </a:endParaRPr>
          </a:p>
          <a:p>
            <a:pPr marL="285750" indent="-285750">
              <a:buFontTx/>
              <a:buChar char="-"/>
            </a:pPr>
            <a:r>
              <a:rPr lang="pt-PT" sz="2000" dirty="0" err="1"/>
              <a:t>developed</a:t>
            </a:r>
            <a:r>
              <a:rPr lang="pt-PT" sz="2000" dirty="0"/>
              <a:t> </a:t>
            </a:r>
            <a:r>
              <a:rPr lang="pt-PT" sz="2000" dirty="0" err="1" smtClean="0"/>
              <a:t>with</a:t>
            </a:r>
            <a:r>
              <a:rPr lang="pt-PT" sz="2000" dirty="0" smtClean="0"/>
              <a:t> </a:t>
            </a:r>
            <a:r>
              <a:rPr lang="pt-PT" sz="2000" dirty="0" err="1" smtClean="0"/>
              <a:t>the</a:t>
            </a:r>
            <a:r>
              <a:rPr lang="pt-PT" sz="2000" dirty="0" smtClean="0"/>
              <a:t> </a:t>
            </a:r>
            <a:r>
              <a:rPr lang="pt-PT" sz="2000" dirty="0" err="1"/>
              <a:t>purpose</a:t>
            </a:r>
            <a:r>
              <a:rPr lang="pt-PT" sz="2000" dirty="0"/>
              <a:t> </a:t>
            </a:r>
            <a:r>
              <a:rPr lang="pt-PT" sz="2000" dirty="0" err="1" smtClean="0"/>
              <a:t>of</a:t>
            </a:r>
            <a:r>
              <a:rPr lang="pt-PT" sz="2000" dirty="0" smtClean="0"/>
              <a:t> </a:t>
            </a:r>
            <a:r>
              <a:rPr lang="pt-PT" sz="2000" dirty="0" err="1" smtClean="0"/>
              <a:t>obtaining</a:t>
            </a:r>
            <a:r>
              <a:rPr lang="pt-PT" sz="2000" dirty="0" smtClean="0"/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polymorphic</a:t>
            </a:r>
            <a:r>
              <a:rPr lang="pt-PT" sz="2000" b="1" dirty="0"/>
              <a:t> </a:t>
            </a:r>
            <a:r>
              <a:rPr lang="pt-PT" sz="2000" dirty="0"/>
              <a:t>site </a:t>
            </a:r>
            <a:r>
              <a:rPr lang="pt-PT" sz="2000" dirty="0" err="1"/>
              <a:t>index</a:t>
            </a:r>
            <a:r>
              <a:rPr lang="pt-PT" sz="2000" dirty="0"/>
              <a:t> curves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775027" y="3044011"/>
            <a:ext cx="5081613" cy="3354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625475" lvl="1" indent="-268288"/>
            <a:r>
              <a:rPr lang="pt-PT" sz="2000" i="1" dirty="0" err="1"/>
              <a:t>It</a:t>
            </a:r>
            <a:r>
              <a:rPr lang="pt-PT" sz="2000" i="1" dirty="0"/>
              <a:t> </a:t>
            </a:r>
            <a:r>
              <a:rPr lang="pt-PT" sz="2000" i="1" dirty="0" err="1"/>
              <a:t>implies</a:t>
            </a:r>
            <a:r>
              <a:rPr lang="pt-PT" sz="2000" i="1" dirty="0"/>
              <a:t> 4 </a:t>
            </a:r>
            <a:r>
              <a:rPr lang="pt-PT" sz="2000" i="1" dirty="0" err="1"/>
              <a:t>stages</a:t>
            </a:r>
            <a:r>
              <a:rPr lang="pt-PT" sz="2000" i="1" dirty="0" smtClean="0"/>
              <a:t>:</a:t>
            </a:r>
          </a:p>
          <a:p>
            <a:pPr marL="625475" lvl="1" indent="-268288"/>
            <a:endParaRPr lang="en-US" sz="800" i="1" dirty="0"/>
          </a:p>
          <a:p>
            <a:pPr marL="625475" lvl="2" indent="-268288">
              <a:buFontTx/>
              <a:buChar char="-"/>
            </a:pPr>
            <a:r>
              <a:rPr lang="pt-PT" sz="2000" i="1" dirty="0" err="1" smtClean="0"/>
              <a:t>Estimating</a:t>
            </a:r>
            <a:r>
              <a:rPr lang="pt-PT" sz="2000" i="1" dirty="0" smtClean="0"/>
              <a:t> </a:t>
            </a:r>
            <a:r>
              <a:rPr lang="pt-PT" sz="2000" i="1" dirty="0"/>
              <a:t>S for </a:t>
            </a:r>
            <a:r>
              <a:rPr lang="pt-PT" sz="2000" i="1" dirty="0" err="1"/>
              <a:t>each</a:t>
            </a:r>
            <a:r>
              <a:rPr lang="pt-PT" sz="2000" i="1" dirty="0"/>
              <a:t> </a:t>
            </a:r>
            <a:r>
              <a:rPr lang="pt-PT" sz="2000" i="1" dirty="0" err="1" smtClean="0"/>
              <a:t>plot</a:t>
            </a:r>
            <a:endParaRPr lang="pt-PT" sz="2000" i="1" dirty="0" smtClean="0"/>
          </a:p>
          <a:p>
            <a:pPr marL="625475" lvl="2" indent="-268288">
              <a:buFontTx/>
              <a:buChar char="-"/>
            </a:pPr>
            <a:endParaRPr lang="pt-PT" sz="800" i="1" dirty="0"/>
          </a:p>
          <a:p>
            <a:pPr marL="625475" lvl="2" indent="-268288">
              <a:buFontTx/>
              <a:buChar char="-"/>
            </a:pPr>
            <a:r>
              <a:rPr lang="pt-PT" sz="2000" i="1" dirty="0" err="1" smtClean="0"/>
              <a:t>Fitting</a:t>
            </a:r>
            <a:r>
              <a:rPr lang="pt-PT" sz="2000" i="1" dirty="0" smtClean="0"/>
              <a:t> </a:t>
            </a:r>
            <a:r>
              <a:rPr lang="pt-PT" sz="2000" i="1" dirty="0" err="1"/>
              <a:t>the</a:t>
            </a:r>
            <a:r>
              <a:rPr lang="pt-PT" sz="2000" i="1" dirty="0"/>
              <a:t> </a:t>
            </a:r>
            <a:r>
              <a:rPr lang="pt-PT" sz="2000" i="1" dirty="0" err="1"/>
              <a:t>growth</a:t>
            </a:r>
            <a:r>
              <a:rPr lang="pt-PT" sz="2000" i="1" dirty="0"/>
              <a:t> curve to </a:t>
            </a:r>
            <a:r>
              <a:rPr lang="pt-PT" sz="2000" i="1" dirty="0" err="1"/>
              <a:t>the</a:t>
            </a:r>
            <a:r>
              <a:rPr lang="pt-PT" sz="2000" i="1" dirty="0"/>
              <a:t> data </a:t>
            </a:r>
            <a:r>
              <a:rPr lang="pt-PT" sz="2000" i="1" dirty="0" err="1" smtClean="0"/>
              <a:t>of</a:t>
            </a:r>
            <a:r>
              <a:rPr lang="pt-PT" sz="2000" i="1" dirty="0" smtClean="0"/>
              <a:t> </a:t>
            </a:r>
            <a:r>
              <a:rPr lang="pt-PT" sz="2000" i="1" dirty="0" err="1"/>
              <a:t>each</a:t>
            </a:r>
            <a:r>
              <a:rPr lang="pt-PT" sz="2000" i="1" dirty="0"/>
              <a:t> </a:t>
            </a:r>
            <a:r>
              <a:rPr lang="pt-PT" sz="2000" i="1" dirty="0" err="1" smtClean="0"/>
              <a:t>plot</a:t>
            </a:r>
            <a:endParaRPr lang="pt-PT" sz="2000" i="1" dirty="0" smtClean="0"/>
          </a:p>
          <a:p>
            <a:pPr marL="625475" lvl="2" indent="-268288">
              <a:buFontTx/>
              <a:buChar char="-"/>
            </a:pPr>
            <a:endParaRPr lang="pt-PT" sz="800" i="1" dirty="0"/>
          </a:p>
          <a:p>
            <a:pPr marL="625475" lvl="2" indent="-268288">
              <a:buFontTx/>
              <a:buChar char="-"/>
            </a:pPr>
            <a:r>
              <a:rPr lang="pt-PT" sz="2000" i="1" dirty="0" err="1" smtClean="0"/>
              <a:t>Establishing</a:t>
            </a:r>
            <a:r>
              <a:rPr lang="pt-PT" sz="2000" i="1" dirty="0" smtClean="0"/>
              <a:t> </a:t>
            </a:r>
            <a:r>
              <a:rPr lang="pt-PT" sz="2000" i="1" dirty="0" err="1"/>
              <a:t>the</a:t>
            </a:r>
            <a:r>
              <a:rPr lang="pt-PT" sz="2000" i="1" dirty="0"/>
              <a:t> </a:t>
            </a:r>
            <a:r>
              <a:rPr lang="pt-PT" sz="2000" i="1" dirty="0" err="1"/>
              <a:t>relationship</a:t>
            </a:r>
            <a:r>
              <a:rPr lang="pt-PT" sz="2000" i="1" dirty="0"/>
              <a:t> </a:t>
            </a:r>
            <a:r>
              <a:rPr lang="pt-PT" sz="2000" i="1" dirty="0" err="1"/>
              <a:t>between</a:t>
            </a:r>
            <a:r>
              <a:rPr lang="pt-PT" sz="2000" i="1" dirty="0"/>
              <a:t> </a:t>
            </a:r>
            <a:r>
              <a:rPr lang="pt-PT" sz="2000" i="1" dirty="0" err="1"/>
              <a:t>the</a:t>
            </a:r>
            <a:r>
              <a:rPr lang="pt-PT" sz="2000" i="1" dirty="0"/>
              <a:t> </a:t>
            </a:r>
            <a:r>
              <a:rPr lang="pt-PT" sz="2000" i="1" dirty="0" err="1"/>
              <a:t>parameters</a:t>
            </a:r>
            <a:r>
              <a:rPr lang="pt-PT" sz="2000" i="1" dirty="0"/>
              <a:t> </a:t>
            </a:r>
            <a:r>
              <a:rPr lang="pt-PT" sz="2000" i="1" dirty="0" err="1"/>
              <a:t>obtained</a:t>
            </a:r>
            <a:r>
              <a:rPr lang="pt-PT" sz="2000" i="1" dirty="0"/>
              <a:t> for </a:t>
            </a:r>
            <a:r>
              <a:rPr lang="pt-PT" sz="2000" i="1" dirty="0" err="1"/>
              <a:t>each</a:t>
            </a:r>
            <a:r>
              <a:rPr lang="pt-PT" sz="2000" i="1" dirty="0"/>
              <a:t> </a:t>
            </a:r>
            <a:r>
              <a:rPr lang="pt-PT" sz="2000" i="1" dirty="0" err="1" smtClean="0"/>
              <a:t>plot</a:t>
            </a:r>
            <a:r>
              <a:rPr lang="pt-PT" sz="2000" i="1" dirty="0" smtClean="0"/>
              <a:t> </a:t>
            </a:r>
            <a:r>
              <a:rPr lang="pt-PT" sz="2000" i="1" dirty="0" err="1"/>
              <a:t>and</a:t>
            </a:r>
            <a:r>
              <a:rPr lang="pt-PT" sz="2000" i="1" dirty="0"/>
              <a:t> </a:t>
            </a:r>
            <a:r>
              <a:rPr lang="pt-PT" sz="2000" i="1" dirty="0" err="1"/>
              <a:t>the</a:t>
            </a:r>
            <a:r>
              <a:rPr lang="pt-PT" sz="2000" i="1" dirty="0"/>
              <a:t> </a:t>
            </a:r>
            <a:r>
              <a:rPr lang="pt-PT" sz="2000" i="1" dirty="0" err="1"/>
              <a:t>respective</a:t>
            </a:r>
            <a:r>
              <a:rPr lang="pt-PT" sz="2000" i="1" dirty="0"/>
              <a:t> </a:t>
            </a:r>
            <a:r>
              <a:rPr lang="pt-PT" sz="2000" i="1" dirty="0" smtClean="0"/>
              <a:t>S</a:t>
            </a:r>
          </a:p>
          <a:p>
            <a:pPr marL="625475" lvl="2" indent="-268288">
              <a:buFontTx/>
              <a:buChar char="-"/>
            </a:pPr>
            <a:endParaRPr lang="pt-PT" sz="800" i="1" dirty="0"/>
          </a:p>
          <a:p>
            <a:pPr marL="625475" lvl="2" indent="-268288">
              <a:buFontTx/>
              <a:buChar char="-"/>
            </a:pPr>
            <a:r>
              <a:rPr lang="en-US" sz="2000" i="1" dirty="0" smtClean="0"/>
              <a:t>Fitting </a:t>
            </a:r>
            <a:r>
              <a:rPr lang="en-US" sz="2000" i="1" dirty="0"/>
              <a:t>the final model with some parameter(s) expressed as a function of S</a:t>
            </a:r>
            <a:endParaRPr lang="pt-PT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712272" y="2452369"/>
                <a:ext cx="2022285" cy="500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hdom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272" y="2452369"/>
                <a:ext cx="2022285" cy="500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76320" y="2452369"/>
                <a:ext cx="2983188" cy="5002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hdom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k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0" y="2452369"/>
                <a:ext cx="2983188" cy="500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8688288" y="2706092"/>
            <a:ext cx="257401" cy="13934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363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7488" y="3140968"/>
            <a:ext cx="446353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0" y="1196753"/>
            <a:ext cx="11425270" cy="5400599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Methods</a:t>
            </a:r>
            <a:r>
              <a:rPr lang="pt-PT" b="1" dirty="0" smtClean="0"/>
              <a:t> for </a:t>
            </a:r>
            <a:r>
              <a:rPr lang="pt-PT" b="1" dirty="0" err="1" smtClean="0"/>
              <a:t>developping</a:t>
            </a:r>
            <a:r>
              <a:rPr lang="pt-PT" b="1" dirty="0" smtClean="0"/>
              <a:t> site </a:t>
            </a:r>
            <a:r>
              <a:rPr lang="pt-PT" b="1" dirty="0" err="1" smtClean="0"/>
              <a:t>index</a:t>
            </a:r>
            <a:r>
              <a:rPr lang="pt-PT" b="1" dirty="0" smtClean="0"/>
              <a:t> curves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/>
          </a:p>
          <a:p>
            <a:pPr lvl="1"/>
            <a:r>
              <a:rPr lang="pt-PT" sz="1800" dirty="0" smtClean="0"/>
              <a:t> </a:t>
            </a:r>
            <a:r>
              <a:rPr lang="pt-PT" dirty="0" smtClean="0"/>
              <a:t>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grouped</a:t>
            </a:r>
            <a:r>
              <a:rPr lang="pt-PT" dirty="0"/>
              <a:t> as </a:t>
            </a:r>
            <a:r>
              <a:rPr lang="pt-PT" dirty="0" err="1"/>
              <a:t>follows</a:t>
            </a:r>
            <a:r>
              <a:rPr lang="pt-PT" dirty="0"/>
              <a:t>:</a:t>
            </a:r>
            <a:endParaRPr lang="en-US" dirty="0"/>
          </a:p>
          <a:p>
            <a:pPr lvl="2"/>
            <a:r>
              <a:rPr lang="pt-PT" sz="2000" b="1" dirty="0" err="1">
                <a:solidFill>
                  <a:srgbClr val="0070C0"/>
                </a:solidFill>
              </a:rPr>
              <a:t>Difference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equations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smtClean="0">
                <a:solidFill>
                  <a:srgbClr val="0070C0"/>
                </a:solidFill>
              </a:rPr>
              <a:t>&amp; </a:t>
            </a:r>
            <a:r>
              <a:rPr lang="pt-PT" sz="2000" b="1" dirty="0" err="1">
                <a:solidFill>
                  <a:srgbClr val="0070C0"/>
                </a:solidFill>
              </a:rPr>
              <a:t>Parameter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prediction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r>
              <a:rPr lang="pt-PT" sz="2000" b="1" dirty="0" err="1">
                <a:solidFill>
                  <a:srgbClr val="0070C0"/>
                </a:solidFill>
              </a:rPr>
              <a:t>method</a:t>
            </a:r>
            <a:r>
              <a:rPr lang="pt-PT" sz="2000" b="1" dirty="0">
                <a:solidFill>
                  <a:srgbClr val="0070C0"/>
                </a:solidFill>
              </a:rPr>
              <a:t> </a:t>
            </a:r>
            <a:endParaRPr lang="pt-PT" sz="1800" b="1" dirty="0">
              <a:solidFill>
                <a:srgbClr val="00B0F0"/>
              </a:solidFill>
            </a:endParaRPr>
          </a:p>
          <a:p>
            <a:pPr marL="457200" lvl="1" indent="0"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sp>
        <p:nvSpPr>
          <p:cNvPr id="4" name="Rectangle 3"/>
          <p:cNvSpPr/>
          <p:nvPr/>
        </p:nvSpPr>
        <p:spPr>
          <a:xfrm>
            <a:off x="1703512" y="3292825"/>
            <a:ext cx="367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 smtClean="0"/>
              <a:t>Example</a:t>
            </a:r>
            <a:r>
              <a:rPr lang="pt-PT" dirty="0" smtClean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Lundqvist</a:t>
            </a:r>
            <a:r>
              <a:rPr lang="pt-PT" dirty="0"/>
              <a:t> </a:t>
            </a:r>
            <a:r>
              <a:rPr lang="pt-PT" dirty="0" err="1" smtClean="0"/>
              <a:t>function</a:t>
            </a:r>
            <a:r>
              <a:rPr lang="pt-PT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03512" y="3918999"/>
                <a:ext cx="4247508" cy="898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hdom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h𝑑𝑜𝑚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512" y="3918999"/>
                <a:ext cx="4247508" cy="8980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180195" y="3140968"/>
            <a:ext cx="446353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00056" y="3941042"/>
                <a:ext cx="3693191" cy="898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56" y="3941042"/>
                <a:ext cx="3693191" cy="8980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84032" y="4963886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009900"/>
              </a:buClr>
            </a:pPr>
            <a:r>
              <a:rPr lang="pt-PT" dirty="0" err="1" smtClean="0"/>
              <a:t>Parameter</a:t>
            </a:r>
            <a:r>
              <a:rPr lang="pt-PT" dirty="0" smtClean="0"/>
              <a:t> </a:t>
            </a:r>
            <a:r>
              <a:rPr lang="pt-PT" dirty="0" err="1" smtClean="0"/>
              <a:t>prediction</a:t>
            </a:r>
            <a:r>
              <a:rPr lang="pt-PT" dirty="0" smtClean="0"/>
              <a:t> </a:t>
            </a:r>
            <a:r>
              <a:rPr lang="pt-PT" dirty="0" err="1" smtClean="0"/>
              <a:t>method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term</a:t>
            </a:r>
            <a:r>
              <a:rPr lang="pt-PT" dirty="0" smtClean="0"/>
              <a:t> </a:t>
            </a:r>
            <a:r>
              <a:rPr lang="pt-PT" dirty="0" err="1" smtClean="0"/>
              <a:t>only</a:t>
            </a:r>
            <a:r>
              <a:rPr lang="pt-PT" dirty="0" smtClean="0"/>
              <a:t> </a:t>
            </a:r>
            <a:r>
              <a:rPr lang="pt-PT" dirty="0" err="1" smtClean="0"/>
              <a:t>applied</a:t>
            </a:r>
            <a:r>
              <a:rPr lang="pt-PT" dirty="0" smtClean="0"/>
              <a:t> </a:t>
            </a:r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developping</a:t>
            </a:r>
            <a:r>
              <a:rPr lang="pt-PT" dirty="0" smtClean="0"/>
              <a:t> site </a:t>
            </a:r>
            <a:r>
              <a:rPr lang="pt-PT" dirty="0" err="1" smtClean="0"/>
              <a:t>index</a:t>
            </a:r>
            <a:r>
              <a:rPr lang="pt-PT" dirty="0" smtClean="0"/>
              <a:t> curves, </a:t>
            </a:r>
            <a:r>
              <a:rPr lang="pt-PT" dirty="0" err="1" smtClean="0"/>
              <a:t>otherwise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referred</a:t>
            </a:r>
            <a:r>
              <a:rPr lang="pt-PT" dirty="0" smtClean="0"/>
              <a:t> to as “</a:t>
            </a:r>
            <a:r>
              <a:rPr lang="pt-PT" dirty="0" err="1" smtClean="0">
                <a:solidFill>
                  <a:srgbClr val="009900"/>
                </a:solidFill>
              </a:rPr>
              <a:t>expressing</a:t>
            </a:r>
            <a:r>
              <a:rPr lang="pt-PT" dirty="0" smtClean="0">
                <a:solidFill>
                  <a:srgbClr val="009900"/>
                </a:solidFill>
              </a:rPr>
              <a:t> </a:t>
            </a:r>
            <a:r>
              <a:rPr lang="pt-PT" dirty="0" err="1" smtClean="0">
                <a:solidFill>
                  <a:srgbClr val="009900"/>
                </a:solidFill>
              </a:rPr>
              <a:t>the</a:t>
            </a:r>
            <a:r>
              <a:rPr lang="pt-PT" dirty="0" smtClean="0">
                <a:solidFill>
                  <a:srgbClr val="009900"/>
                </a:solidFill>
              </a:rPr>
              <a:t> </a:t>
            </a:r>
            <a:r>
              <a:rPr lang="pt-PT" dirty="0" err="1" smtClean="0">
                <a:solidFill>
                  <a:srgbClr val="009900"/>
                </a:solidFill>
              </a:rPr>
              <a:t>parameters</a:t>
            </a:r>
            <a:r>
              <a:rPr lang="pt-PT" dirty="0" smtClean="0">
                <a:solidFill>
                  <a:srgbClr val="009900"/>
                </a:solidFill>
              </a:rPr>
              <a:t> as a </a:t>
            </a:r>
            <a:r>
              <a:rPr lang="pt-PT" dirty="0" err="1" smtClean="0">
                <a:solidFill>
                  <a:srgbClr val="009900"/>
                </a:solidFill>
              </a:rPr>
              <a:t>function</a:t>
            </a:r>
            <a:r>
              <a:rPr lang="pt-PT" dirty="0" smtClean="0">
                <a:solidFill>
                  <a:srgbClr val="009900"/>
                </a:solidFill>
              </a:rPr>
              <a:t> </a:t>
            </a:r>
            <a:r>
              <a:rPr lang="pt-PT" dirty="0" err="1" smtClean="0">
                <a:solidFill>
                  <a:srgbClr val="009900"/>
                </a:solidFill>
              </a:rPr>
              <a:t>of</a:t>
            </a:r>
            <a:r>
              <a:rPr lang="pt-PT" dirty="0" smtClean="0">
                <a:solidFill>
                  <a:srgbClr val="009900"/>
                </a:solidFill>
              </a:rPr>
              <a:t> stand/site </a:t>
            </a:r>
            <a:r>
              <a:rPr lang="pt-PT" dirty="0" err="1" smtClean="0">
                <a:solidFill>
                  <a:srgbClr val="009900"/>
                </a:solidFill>
              </a:rPr>
              <a:t>variables</a:t>
            </a:r>
            <a:r>
              <a:rPr lang="pt-PT" dirty="0" smtClean="0"/>
              <a:t>”</a:t>
            </a:r>
            <a:endParaRPr lang="pt-PT" dirty="0"/>
          </a:p>
        </p:txBody>
      </p:sp>
      <p:sp>
        <p:nvSpPr>
          <p:cNvPr id="15" name="Rectangle 14"/>
          <p:cNvSpPr/>
          <p:nvPr/>
        </p:nvSpPr>
        <p:spPr>
          <a:xfrm>
            <a:off x="6312024" y="3292825"/>
            <a:ext cx="3674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err="1" smtClean="0"/>
              <a:t>Example</a:t>
            </a:r>
            <a:r>
              <a:rPr lang="pt-PT" dirty="0" smtClean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Lundqvist</a:t>
            </a:r>
            <a:r>
              <a:rPr lang="pt-PT" dirty="0"/>
              <a:t> </a:t>
            </a:r>
            <a:r>
              <a:rPr lang="pt-PT" dirty="0" err="1" smtClean="0"/>
              <a:t>function</a:t>
            </a:r>
            <a:r>
              <a:rPr lang="pt-PT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43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097402" y="2163613"/>
            <a:ext cx="10847909" cy="45057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Exact </a:t>
            </a:r>
            <a:r>
              <a:rPr lang="en-US" sz="2400" dirty="0" smtClean="0">
                <a:solidFill>
                  <a:srgbClr val="008000"/>
                </a:solidFill>
              </a:rPr>
              <a:t>stand age </a:t>
            </a:r>
            <a:r>
              <a:rPr lang="en-US" sz="2400" dirty="0" smtClean="0"/>
              <a:t>is often </a:t>
            </a:r>
            <a:r>
              <a:rPr lang="en-US" sz="2400" dirty="0" smtClean="0">
                <a:solidFill>
                  <a:srgbClr val="008000"/>
                </a:solidFill>
              </a:rPr>
              <a:t>difficult to determine in field </a:t>
            </a:r>
            <a:r>
              <a:rPr lang="en-US" sz="2400" dirty="0" smtClean="0"/>
              <a:t>situations, and small errors can cause large changes in the site index estimate</a:t>
            </a:r>
          </a:p>
          <a:p>
            <a:pPr>
              <a:lnSpc>
                <a:spcPct val="90000"/>
              </a:lnSpc>
              <a:defRPr/>
            </a:pPr>
            <a:endParaRPr lang="en-US" sz="8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Concept of site index is </a:t>
            </a:r>
            <a:r>
              <a:rPr lang="en-US" sz="2400" dirty="0" smtClean="0">
                <a:solidFill>
                  <a:srgbClr val="008000"/>
                </a:solidFill>
              </a:rPr>
              <a:t>not suitable for uneven-aged stands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</a:t>
            </a:r>
            <a:r>
              <a:rPr lang="en-US" sz="2400" dirty="0" smtClean="0">
                <a:solidFill>
                  <a:srgbClr val="008000"/>
                </a:solidFill>
              </a:rPr>
              <a:t>alone may not provide a valid estimate </a:t>
            </a:r>
            <a:r>
              <a:rPr lang="en-US" sz="2400" dirty="0" smtClean="0"/>
              <a:t>of the growing capacity for a particular site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</a:t>
            </a:r>
            <a:r>
              <a:rPr lang="en-US" sz="2400" dirty="0" smtClean="0">
                <a:solidFill>
                  <a:srgbClr val="008000"/>
                </a:solidFill>
              </a:rPr>
              <a:t>may change due to environmental </a:t>
            </a:r>
            <a:r>
              <a:rPr lang="en-US" sz="2400" dirty="0" smtClean="0"/>
              <a:t>and climatic variations or </a:t>
            </a:r>
            <a:r>
              <a:rPr lang="en-US" sz="2400" dirty="0" smtClean="0">
                <a:solidFill>
                  <a:srgbClr val="008000"/>
                </a:solidFill>
              </a:rPr>
              <a:t>management activities 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(changing the management objective may interfere with harvest age)</a:t>
            </a:r>
          </a:p>
          <a:p>
            <a:pPr>
              <a:lnSpc>
                <a:spcPct val="90000"/>
              </a:lnSpc>
              <a:defRPr/>
            </a:pPr>
            <a:endParaRPr lang="en-US" sz="9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Site index for one species </a:t>
            </a:r>
            <a:r>
              <a:rPr lang="en-US" sz="2400" dirty="0" smtClean="0">
                <a:solidFill>
                  <a:srgbClr val="008000"/>
                </a:solidFill>
              </a:rPr>
              <a:t>can not be translated into a usable index for a difference species</a:t>
            </a:r>
            <a:r>
              <a:rPr lang="en-US" sz="2400" dirty="0" smtClean="0"/>
              <a:t> on the same site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370" y="1196753"/>
            <a:ext cx="11425270" cy="5400599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 err="1" smtClean="0"/>
              <a:t>Limitations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/>
              <a:t> [ f= (</a:t>
            </a:r>
            <a:r>
              <a:rPr lang="pt-PT" b="1" dirty="0" err="1"/>
              <a:t>hdom</a:t>
            </a:r>
            <a:r>
              <a:rPr lang="pt-PT" b="1" dirty="0"/>
              <a:t>, t) </a:t>
            </a:r>
            <a:r>
              <a:rPr lang="pt-PT" b="1" dirty="0" smtClean="0"/>
              <a:t>] site </a:t>
            </a:r>
            <a:r>
              <a:rPr lang="pt-PT" b="1" dirty="0" err="1" smtClean="0"/>
              <a:t>index</a:t>
            </a:r>
            <a:r>
              <a:rPr lang="pt-PT" b="1" dirty="0" smtClean="0"/>
              <a:t> curves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422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climate</a:t>
            </a:r>
            <a:r>
              <a:rPr lang="pt-PT" sz="3100" b="0" i="1" dirty="0"/>
              <a:t>, </a:t>
            </a:r>
            <a:r>
              <a:rPr lang="pt-PT" sz="3100" b="0" i="1" dirty="0" err="1"/>
              <a:t>soil</a:t>
            </a:r>
            <a:r>
              <a:rPr lang="pt-PT" sz="3100" b="0" i="1" dirty="0" smtClean="0"/>
              <a:t>)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370" y="1196753"/>
            <a:ext cx="11425270" cy="5400599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Site </a:t>
            </a:r>
            <a:r>
              <a:rPr lang="pt-PT" dirty="0" err="1" smtClean="0"/>
              <a:t>index</a:t>
            </a:r>
            <a:r>
              <a:rPr lang="pt-PT" dirty="0" smtClean="0"/>
              <a:t> </a:t>
            </a:r>
            <a:r>
              <a:rPr lang="pt-PT" dirty="0" err="1"/>
              <a:t>estimates</a:t>
            </a:r>
            <a:r>
              <a:rPr lang="pt-PT" dirty="0"/>
              <a:t> </a:t>
            </a:r>
            <a:r>
              <a:rPr lang="pt-PT" dirty="0" err="1" smtClean="0"/>
              <a:t>independent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stand </a:t>
            </a:r>
            <a:r>
              <a:rPr lang="pt-PT" dirty="0" err="1" smtClean="0"/>
              <a:t>variables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err="1"/>
              <a:t>examples</a:t>
            </a:r>
            <a:r>
              <a:rPr lang="pt-PT" dirty="0"/>
              <a:t>) 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440" y="220486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smtClean="0"/>
              <a:t>1.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Pinus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pinaster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dirty="0" smtClean="0"/>
              <a:t>in </a:t>
            </a:r>
            <a:r>
              <a:rPr lang="pt-PT" sz="2400" dirty="0"/>
              <a:t>Portugal (Marques, 1991):</a:t>
            </a:r>
          </a:p>
          <a:p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17743"/>
              </p:ext>
            </p:extLst>
          </p:nvPr>
        </p:nvGraphicFramePr>
        <p:xfrm>
          <a:off x="2902354" y="3690610"/>
          <a:ext cx="6387291" cy="87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0" name="Equation" r:id="rId3" imgW="3251160" imgH="520560" progId="Equation.3">
                  <p:embed/>
                </p:oleObj>
              </mc:Choice>
              <mc:Fallback>
                <p:oleObj name="Equation" r:id="rId3" imgW="3251160" imgH="5205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2354" y="3690610"/>
                        <a:ext cx="6387291" cy="87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3512" y="2859613"/>
            <a:ext cx="900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1.a)      S = </a:t>
            </a:r>
            <a:r>
              <a:rPr lang="en-US" sz="2800" i="1" dirty="0" smtClean="0"/>
              <a:t>f </a:t>
            </a:r>
            <a:r>
              <a:rPr lang="en-US" sz="2200" dirty="0" smtClean="0"/>
              <a:t>(</a:t>
            </a:r>
            <a:r>
              <a:rPr lang="pt-PT" sz="2200" b="1" dirty="0" err="1" smtClean="0">
                <a:solidFill>
                  <a:srgbClr val="0070C0"/>
                </a:solidFill>
              </a:rPr>
              <a:t>topographic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 smtClean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climate</a:t>
            </a:r>
            <a:r>
              <a:rPr lang="pt-PT" sz="2200" dirty="0" smtClean="0"/>
              <a:t>) </a:t>
            </a:r>
            <a:r>
              <a:rPr lang="pt-PT" sz="2200" dirty="0"/>
              <a:t>(R</a:t>
            </a:r>
            <a:r>
              <a:rPr lang="pt-PT" sz="2200" baseline="30000" dirty="0"/>
              <a:t>2</a:t>
            </a:r>
            <a:r>
              <a:rPr lang="pt-PT" sz="2200" dirty="0"/>
              <a:t>=0.544)</a:t>
            </a:r>
          </a:p>
          <a:p>
            <a:endParaRPr lang="pt-PT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76884"/>
              </p:ext>
            </p:extLst>
          </p:nvPr>
        </p:nvGraphicFramePr>
        <p:xfrm>
          <a:off x="2919177" y="5827556"/>
          <a:ext cx="5882207" cy="408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1" name="Equation" r:id="rId5" imgW="3111480" imgH="215640" progId="Equation.3">
                  <p:embed/>
                </p:oleObj>
              </mc:Choice>
              <mc:Fallback>
                <p:oleObj name="Equation" r:id="rId5" imgW="3111480" imgH="21564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177" y="5827556"/>
                        <a:ext cx="5882207" cy="408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03512" y="4797152"/>
            <a:ext cx="99807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1.b)     S = </a:t>
            </a:r>
            <a:r>
              <a:rPr lang="en-US" sz="2800" i="1" dirty="0" smtClean="0"/>
              <a:t>f </a:t>
            </a:r>
            <a:r>
              <a:rPr lang="en-US" sz="2200" dirty="0" smtClean="0"/>
              <a:t>(</a:t>
            </a:r>
            <a:r>
              <a:rPr lang="pt-PT" sz="2200" b="1" dirty="0" err="1" smtClean="0">
                <a:solidFill>
                  <a:srgbClr val="0070C0"/>
                </a:solidFill>
              </a:rPr>
              <a:t>species</a:t>
            </a:r>
            <a:r>
              <a:rPr lang="pt-PT" sz="2200" b="1" dirty="0" smtClean="0">
                <a:solidFill>
                  <a:srgbClr val="0070C0"/>
                </a:solidFill>
              </a:rPr>
              <a:t> in </a:t>
            </a:r>
            <a:r>
              <a:rPr lang="pt-PT" sz="2200" b="1" dirty="0" err="1" smtClean="0">
                <a:solidFill>
                  <a:srgbClr val="0070C0"/>
                </a:solidFill>
              </a:rPr>
              <a:t>the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b="1" dirty="0" err="1" smtClean="0">
                <a:solidFill>
                  <a:srgbClr val="0070C0"/>
                </a:solidFill>
              </a:rPr>
              <a:t>understory</a:t>
            </a:r>
            <a:r>
              <a:rPr lang="pt-PT" sz="2200" dirty="0" smtClean="0"/>
              <a:t>) (R</a:t>
            </a:r>
            <a:r>
              <a:rPr lang="pt-PT" sz="2200" baseline="30000" dirty="0" smtClean="0"/>
              <a:t>2</a:t>
            </a:r>
            <a:r>
              <a:rPr lang="pt-PT" sz="2200" dirty="0" smtClean="0"/>
              <a:t>=0.144)</a:t>
            </a:r>
            <a:endParaRPr lang="pt-PT" sz="2200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2185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climate</a:t>
            </a:r>
            <a:r>
              <a:rPr lang="pt-PT" sz="3100" b="0" i="1" dirty="0"/>
              <a:t>, </a:t>
            </a:r>
            <a:r>
              <a:rPr lang="pt-PT" sz="3100" b="0" i="1" dirty="0" err="1"/>
              <a:t>soil</a:t>
            </a:r>
            <a:r>
              <a:rPr lang="pt-PT" sz="3100" b="0" i="1" dirty="0" smtClean="0"/>
              <a:t>)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370" y="1196753"/>
            <a:ext cx="11425270" cy="5400599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Site </a:t>
            </a:r>
            <a:r>
              <a:rPr lang="pt-PT" dirty="0" err="1" smtClean="0"/>
              <a:t>index</a:t>
            </a:r>
            <a:r>
              <a:rPr lang="pt-PT" dirty="0" smtClean="0"/>
              <a:t> </a:t>
            </a:r>
            <a:r>
              <a:rPr lang="pt-PT" dirty="0" err="1"/>
              <a:t>estimates</a:t>
            </a:r>
            <a:r>
              <a:rPr lang="pt-PT" dirty="0"/>
              <a:t> </a:t>
            </a:r>
            <a:r>
              <a:rPr lang="pt-PT" dirty="0" err="1" smtClean="0"/>
              <a:t>independent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stand </a:t>
            </a:r>
            <a:r>
              <a:rPr lang="pt-PT" dirty="0" err="1" smtClean="0"/>
              <a:t>variables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err="1"/>
              <a:t>examples</a:t>
            </a:r>
            <a:r>
              <a:rPr lang="pt-PT" dirty="0"/>
              <a:t>) 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5440" y="2204864"/>
            <a:ext cx="10705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2. </a:t>
            </a:r>
            <a:r>
              <a:rPr lang="pt-PT" sz="2400" b="1" i="1" dirty="0" err="1">
                <a:solidFill>
                  <a:srgbClr val="009900"/>
                </a:solidFill>
              </a:rPr>
              <a:t>Pseudotsuga</a:t>
            </a:r>
            <a:r>
              <a:rPr lang="pt-PT" sz="2400" b="1" i="1" dirty="0">
                <a:solidFill>
                  <a:srgbClr val="009900"/>
                </a:solidFill>
              </a:rPr>
              <a:t> </a:t>
            </a:r>
            <a:r>
              <a:rPr lang="pt-PT" sz="2400" b="1" i="1" dirty="0" err="1">
                <a:solidFill>
                  <a:srgbClr val="009900"/>
                </a:solidFill>
              </a:rPr>
              <a:t>menziesii</a:t>
            </a:r>
            <a:r>
              <a:rPr lang="pt-PT" sz="2400" b="1" i="1" dirty="0">
                <a:solidFill>
                  <a:srgbClr val="009900"/>
                </a:solidFill>
              </a:rPr>
              <a:t> </a:t>
            </a:r>
            <a:r>
              <a:rPr lang="pt-PT" sz="2400" i="1" dirty="0"/>
              <a:t>in </a:t>
            </a:r>
            <a:r>
              <a:rPr lang="pt-PT" sz="2400" dirty="0"/>
              <a:t>Portugal (Fontes </a:t>
            </a:r>
            <a:r>
              <a:rPr lang="pt-PT" sz="2400" dirty="0" err="1"/>
              <a:t>et</a:t>
            </a:r>
            <a:r>
              <a:rPr lang="pt-PT" sz="2400" dirty="0"/>
              <a:t> al., 2003):</a:t>
            </a:r>
          </a:p>
          <a:p>
            <a:pPr lvl="1"/>
            <a:r>
              <a:rPr lang="pt-PT" dirty="0" smtClean="0"/>
              <a:t>.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59644"/>
              </p:ext>
            </p:extLst>
          </p:nvPr>
        </p:nvGraphicFramePr>
        <p:xfrm>
          <a:off x="2594766" y="3753036"/>
          <a:ext cx="8198209" cy="9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Equation" r:id="rId3" imgW="4279680" imgH="469800" progId="Equation.3">
                  <p:embed/>
                </p:oleObj>
              </mc:Choice>
              <mc:Fallback>
                <p:oleObj name="Equation" r:id="rId3" imgW="4279680" imgH="469800" progId="Equation.3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4766" y="3753036"/>
                        <a:ext cx="8198209" cy="9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94766" y="4641530"/>
            <a:ext cx="9428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/>
          </a:p>
          <a:p>
            <a:pPr lvl="1"/>
            <a:r>
              <a:rPr lang="en-US" dirty="0" err="1" smtClean="0"/>
              <a:t>SAxMAxAM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ecological regions in Portugal (Pina </a:t>
            </a:r>
            <a:r>
              <a:rPr lang="en-US" dirty="0" err="1" smtClean="0"/>
              <a:t>Manique</a:t>
            </a:r>
            <a:r>
              <a:rPr lang="en-US" dirty="0" smtClean="0"/>
              <a:t> e Albuquerque, 1954 )</a:t>
            </a:r>
            <a:endParaRPr lang="en-US" dirty="0"/>
          </a:p>
          <a:p>
            <a:pPr lvl="1"/>
            <a:r>
              <a:rPr lang="en-US" dirty="0" err="1"/>
              <a:t>MinhoLitoral</a:t>
            </a:r>
            <a:r>
              <a:rPr lang="en-US" dirty="0"/>
              <a:t> - dummy variable for region (0,1), 1 if </a:t>
            </a:r>
            <a:r>
              <a:rPr lang="en-US" dirty="0" smtClean="0"/>
              <a:t>located Minho </a:t>
            </a:r>
            <a:r>
              <a:rPr lang="en-US" dirty="0" err="1"/>
              <a:t>Litoral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2.a)   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/>
              <a:t>(</a:t>
            </a:r>
            <a:r>
              <a:rPr lang="en-US" sz="2200" b="1" dirty="0">
                <a:solidFill>
                  <a:srgbClr val="0070C0"/>
                </a:solidFill>
              </a:rPr>
              <a:t>region, </a:t>
            </a:r>
            <a:r>
              <a:rPr lang="pt-PT" sz="2200" b="1" dirty="0" err="1">
                <a:solidFill>
                  <a:srgbClr val="0070C0"/>
                </a:solidFill>
              </a:rPr>
              <a:t>topographic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 smtClean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climate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996475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1070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3. </a:t>
            </a:r>
            <a:r>
              <a:rPr lang="pt-PT" sz="2400" b="1" i="1" dirty="0" smtClean="0">
                <a:solidFill>
                  <a:srgbClr val="009900"/>
                </a:solidFill>
              </a:rPr>
              <a:t>Quercus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suber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i="1" dirty="0"/>
              <a:t>in </a:t>
            </a:r>
            <a:r>
              <a:rPr lang="pt-PT" sz="2400" dirty="0" smtClean="0"/>
              <a:t>Portugal: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3.a-c) </a:t>
            </a:r>
            <a:r>
              <a:rPr lang="pt-PT" sz="2000" dirty="0" smtClean="0"/>
              <a:t>Tomé M</a:t>
            </a:r>
            <a:r>
              <a:rPr lang="pt-PT" sz="2000" dirty="0"/>
              <a:t> </a:t>
            </a:r>
            <a:r>
              <a:rPr lang="pt-PT" sz="2000" dirty="0" smtClean="0"/>
              <a:t>(2004):</a:t>
            </a:r>
            <a:r>
              <a:rPr lang="en-US" sz="2200" dirty="0" smtClean="0"/>
              <a:t>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 smtClean="0"/>
              <a:t>(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topographic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486785" y="3434166"/>
          <a:ext cx="9192329" cy="204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Equation" r:id="rId3" imgW="5295600" imgH="1282680" progId="Equation.3">
                  <p:embed/>
                </p:oleObj>
              </mc:Choice>
              <mc:Fallback>
                <p:oleObj name="Equation" r:id="rId3" imgW="5295600" imgH="128268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6785" y="3434166"/>
                        <a:ext cx="9192329" cy="204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51584" y="5733256"/>
            <a:ext cx="974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depth  - requires opening a soil profile and improves the quality of the model substantially</a:t>
            </a:r>
          </a:p>
          <a:p>
            <a:r>
              <a:rPr lang="en-US" dirty="0" smtClean="0"/>
              <a:t>Insolation - the </a:t>
            </a:r>
            <a:r>
              <a:rPr lang="en-US" dirty="0"/>
              <a:t>amount of solar radiation reaching a given </a:t>
            </a:r>
            <a:r>
              <a:rPr lang="en-US" dirty="0" smtClean="0"/>
              <a:t>area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078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1070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3. </a:t>
            </a:r>
            <a:r>
              <a:rPr lang="pt-PT" sz="2400" b="1" i="1" dirty="0" smtClean="0">
                <a:solidFill>
                  <a:srgbClr val="009900"/>
                </a:solidFill>
              </a:rPr>
              <a:t>Quercus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suber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i="1" dirty="0"/>
              <a:t>in </a:t>
            </a:r>
            <a:r>
              <a:rPr lang="pt-PT" sz="2400" dirty="0" smtClean="0"/>
              <a:t>Portugal: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3.e-f) </a:t>
            </a:r>
            <a:r>
              <a:rPr lang="pt-PT" sz="2000" dirty="0"/>
              <a:t>Paulo </a:t>
            </a:r>
            <a:r>
              <a:rPr lang="pt-PT" sz="2000" dirty="0" err="1"/>
              <a:t>et</a:t>
            </a:r>
            <a:r>
              <a:rPr lang="pt-PT" sz="2000" dirty="0"/>
              <a:t> </a:t>
            </a:r>
            <a:r>
              <a:rPr lang="pt-PT" sz="2000" dirty="0" smtClean="0"/>
              <a:t>al. (2015)</a:t>
            </a:r>
            <a:r>
              <a:rPr lang="en-US" sz="2200" dirty="0" smtClean="0"/>
              <a:t>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 smtClean="0"/>
              <a:t>(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climatic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1991544" y="3405193"/>
            <a:ext cx="10513168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sz="2000" dirty="0"/>
              <a:t>S=14.420</a:t>
            </a:r>
          </a:p>
          <a:p>
            <a:pPr lvl="1">
              <a:spcBef>
                <a:spcPts val="600"/>
              </a:spcBef>
            </a:pPr>
            <a:r>
              <a:rPr lang="pt-PT" altLang="en-US" dirty="0"/>
              <a:t>+ 0.468 </a:t>
            </a:r>
            <a:r>
              <a:rPr lang="pt-PT" altLang="en-US" dirty="0" err="1" smtClean="0"/>
              <a:t>Arenosols</a:t>
            </a:r>
            <a:r>
              <a:rPr lang="pt-PT" altLang="en-US" dirty="0" smtClean="0"/>
              <a:t> </a:t>
            </a:r>
            <a:r>
              <a:rPr lang="pt-PT" altLang="en-US" dirty="0"/>
              <a:t>+ 0.150 </a:t>
            </a:r>
            <a:r>
              <a:rPr lang="pt-PT" altLang="en-US" dirty="0" err="1" smtClean="0"/>
              <a:t>Cambisols</a:t>
            </a:r>
            <a:r>
              <a:rPr lang="pt-PT" altLang="en-US" dirty="0" smtClean="0"/>
              <a:t> </a:t>
            </a:r>
            <a:r>
              <a:rPr lang="pt-PT" altLang="en-US" dirty="0"/>
              <a:t>- 0.492 </a:t>
            </a:r>
            <a:r>
              <a:rPr lang="pt-PT" altLang="en-US" dirty="0" err="1" smtClean="0"/>
              <a:t>Leptosols</a:t>
            </a:r>
            <a:r>
              <a:rPr lang="pt-PT" altLang="en-US" dirty="0" smtClean="0"/>
              <a:t> </a:t>
            </a:r>
            <a:r>
              <a:rPr lang="pt-PT" altLang="en-US" dirty="0"/>
              <a:t>+ 0.233 </a:t>
            </a:r>
            <a:r>
              <a:rPr lang="pt-PT" altLang="en-US" dirty="0" err="1" smtClean="0"/>
              <a:t>Luvisols</a:t>
            </a:r>
            <a:r>
              <a:rPr lang="pt-PT" altLang="en-US" dirty="0" smtClean="0"/>
              <a:t> </a:t>
            </a:r>
            <a:r>
              <a:rPr lang="pt-PT" altLang="en-US" dirty="0"/>
              <a:t>- 0.596 </a:t>
            </a:r>
            <a:r>
              <a:rPr lang="pt-PT" altLang="en-US" dirty="0" err="1" smtClean="0"/>
              <a:t>Podzols</a:t>
            </a:r>
            <a:endParaRPr lang="pt-PT" altLang="en-US" dirty="0"/>
          </a:p>
          <a:p>
            <a:pPr lvl="1">
              <a:spcBef>
                <a:spcPts val="600"/>
              </a:spcBef>
            </a:pPr>
            <a:r>
              <a:rPr lang="pt-PT" altLang="en-US" dirty="0"/>
              <a:t>- 0.602 </a:t>
            </a:r>
            <a:r>
              <a:rPr lang="pt-PT" altLang="en-US" dirty="0" err="1" smtClean="0"/>
              <a:t>Sand</a:t>
            </a:r>
            <a:r>
              <a:rPr lang="pt-PT" altLang="en-US" dirty="0" smtClean="0"/>
              <a:t> </a:t>
            </a:r>
            <a:r>
              <a:rPr lang="pt-PT" altLang="en-US" dirty="0"/>
              <a:t>+ 0.256 </a:t>
            </a:r>
            <a:r>
              <a:rPr lang="pt-PT" altLang="en-US" dirty="0" err="1" smtClean="0"/>
              <a:t>Sandstone</a:t>
            </a:r>
            <a:r>
              <a:rPr lang="pt-PT" altLang="en-US" dirty="0" smtClean="0"/>
              <a:t> </a:t>
            </a:r>
            <a:r>
              <a:rPr lang="pt-PT" altLang="en-US" dirty="0"/>
              <a:t>+ 0.817 </a:t>
            </a:r>
            <a:r>
              <a:rPr lang="pt-PT" altLang="en-US" dirty="0" err="1" smtClean="0"/>
              <a:t>DetFormSchist</a:t>
            </a:r>
            <a:r>
              <a:rPr lang="pt-PT" altLang="en-US" dirty="0" smtClean="0"/>
              <a:t> </a:t>
            </a:r>
            <a:r>
              <a:rPr lang="pt-PT" altLang="en-US" dirty="0"/>
              <a:t>– 1.965 </a:t>
            </a:r>
            <a:r>
              <a:rPr lang="pt-PT" altLang="en-US" dirty="0" err="1"/>
              <a:t>S</a:t>
            </a:r>
            <a:r>
              <a:rPr lang="pt-PT" altLang="en-US" dirty="0" err="1" smtClean="0"/>
              <a:t>hales</a:t>
            </a:r>
            <a:r>
              <a:rPr lang="pt-PT" altLang="en-US" dirty="0" smtClean="0"/>
              <a:t>+ </a:t>
            </a:r>
            <a:r>
              <a:rPr lang="pt-PT" altLang="en-US" dirty="0"/>
              <a:t>0.074 </a:t>
            </a:r>
            <a:r>
              <a:rPr lang="pt-PT" altLang="en-US" dirty="0" err="1" smtClean="0"/>
              <a:t>Schists</a:t>
            </a:r>
            <a:r>
              <a:rPr lang="pt-PT" altLang="en-US" dirty="0" smtClean="0"/>
              <a:t> </a:t>
            </a:r>
            <a:r>
              <a:rPr lang="pt-PT" altLang="en-US" dirty="0"/>
              <a:t>+ 0.406 </a:t>
            </a:r>
            <a:r>
              <a:rPr lang="pt-PT" altLang="en-US" dirty="0" smtClean="0"/>
              <a:t>Granites</a:t>
            </a:r>
            <a:endParaRPr lang="pt-PT" altLang="en-US" dirty="0"/>
          </a:p>
          <a:p>
            <a:pPr lvl="1">
              <a:spcBef>
                <a:spcPts val="600"/>
              </a:spcBef>
            </a:pPr>
            <a:r>
              <a:rPr lang="pt-PT" altLang="en-US" dirty="0"/>
              <a:t>+ 0.013 </a:t>
            </a:r>
            <a:r>
              <a:rPr lang="pt-PT" altLang="en-US" dirty="0" err="1" smtClean="0"/>
              <a:t>SoilDepth</a:t>
            </a:r>
            <a:r>
              <a:rPr lang="pt-PT" altLang="en-US" dirty="0" smtClean="0"/>
              <a:t> (cm)</a:t>
            </a:r>
            <a:endParaRPr lang="pt-PT" altLang="en-US" dirty="0"/>
          </a:p>
          <a:p>
            <a:pPr lvl="1">
              <a:spcBef>
                <a:spcPts val="600"/>
              </a:spcBef>
            </a:pPr>
            <a:r>
              <a:rPr lang="pt-PT" altLang="en-US" dirty="0"/>
              <a:t>- 0.518 </a:t>
            </a:r>
            <a:r>
              <a:rPr lang="pt-PT" altLang="en-US" dirty="0" err="1" smtClean="0"/>
              <a:t>FineText</a:t>
            </a:r>
            <a:r>
              <a:rPr lang="pt-PT" altLang="en-US" dirty="0" smtClean="0"/>
              <a:t> </a:t>
            </a:r>
            <a:r>
              <a:rPr lang="pt-PT" altLang="en-US" dirty="0"/>
              <a:t>– 0.028 </a:t>
            </a:r>
            <a:r>
              <a:rPr lang="pt-PT" altLang="en-US" dirty="0" err="1" smtClean="0"/>
              <a:t>MedText</a:t>
            </a:r>
            <a:r>
              <a:rPr lang="pt-PT" altLang="en-US" dirty="0" smtClean="0"/>
              <a:t>+ </a:t>
            </a:r>
            <a:r>
              <a:rPr lang="pt-PT" altLang="en-US" dirty="0"/>
              <a:t>0.495 </a:t>
            </a:r>
            <a:r>
              <a:rPr lang="pt-PT" altLang="en-US" dirty="0" err="1" smtClean="0"/>
              <a:t>CoarseText</a:t>
            </a:r>
            <a:endParaRPr lang="pt-PT" altLang="en-US" dirty="0"/>
          </a:p>
          <a:p>
            <a:pPr lvl="1">
              <a:spcBef>
                <a:spcPts val="600"/>
              </a:spcBef>
            </a:pPr>
            <a:r>
              <a:rPr lang="pt-PT" altLang="en-US" dirty="0"/>
              <a:t>+ 0.037 </a:t>
            </a:r>
            <a:r>
              <a:rPr lang="pt-PT" altLang="en-US" dirty="0" err="1" smtClean="0"/>
              <a:t>AHorizThickness</a:t>
            </a:r>
            <a:endParaRPr lang="pt-PT" altLang="en-US" dirty="0"/>
          </a:p>
          <a:p>
            <a:pPr lvl="1">
              <a:spcBef>
                <a:spcPts val="600"/>
              </a:spcBef>
            </a:pPr>
            <a:r>
              <a:rPr lang="pt-PT" altLang="en-US" dirty="0"/>
              <a:t>- 0.012 </a:t>
            </a:r>
            <a:r>
              <a:rPr lang="pt-PT" altLang="en-US" dirty="0" err="1" smtClean="0"/>
              <a:t>MeanMontEvapt</a:t>
            </a:r>
            <a:r>
              <a:rPr lang="pt-PT" altLang="en-US" dirty="0" smtClean="0"/>
              <a:t> (mm</a:t>
            </a:r>
            <a:r>
              <a:rPr lang="pt-PT" altLang="en-US" dirty="0"/>
              <a:t>)</a:t>
            </a:r>
          </a:p>
          <a:p>
            <a:pPr lvl="1">
              <a:spcBef>
                <a:spcPts val="600"/>
              </a:spcBef>
            </a:pPr>
            <a:r>
              <a:rPr lang="pt-PT" altLang="en-US" dirty="0"/>
              <a:t>- 0.284 </a:t>
            </a:r>
            <a:r>
              <a:rPr lang="pt-PT" altLang="en-US" dirty="0" err="1" smtClean="0"/>
              <a:t>MeanNrFrostDaysMonth</a:t>
            </a:r>
            <a:endParaRPr lang="pt-PT" altLang="en-US" dirty="0"/>
          </a:p>
        </p:txBody>
      </p:sp>
    </p:spTree>
    <p:extLst>
      <p:ext uri="{BB962C8B-B14F-4D97-AF65-F5344CB8AC3E}">
        <p14:creationId xmlns:p14="http://schemas.microsoft.com/office/powerpoint/2010/main" val="290623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7640" y="1340768"/>
            <a:ext cx="11017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 smtClean="0"/>
              <a:t>What is the </a:t>
            </a:r>
            <a:r>
              <a:rPr lang="en-US" sz="3200" b="1" dirty="0" smtClean="0"/>
              <a:t>site and the site quality</a:t>
            </a:r>
            <a:r>
              <a:rPr lang="en-US" sz="32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 smtClean="0"/>
              <a:t>How can we evaluate </a:t>
            </a:r>
            <a:r>
              <a:rPr lang="en-US" sz="3200" b="1" dirty="0" smtClean="0"/>
              <a:t>site index</a:t>
            </a:r>
            <a:r>
              <a:rPr lang="en-US" sz="3200" dirty="0" smtClean="0"/>
              <a:t>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 smtClean="0"/>
              <a:t>Data available for developing </a:t>
            </a:r>
            <a:r>
              <a:rPr lang="en-US" sz="3200" b="1" dirty="0" smtClean="0"/>
              <a:t>site index curves </a:t>
            </a:r>
            <a:r>
              <a:rPr lang="en-US" sz="3200" dirty="0" smtClean="0"/>
              <a:t>(SIC)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 smtClean="0"/>
              <a:t>Types of site index curves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PT" sz="8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 smtClean="0"/>
              <a:t>Brief overview about methods </a:t>
            </a:r>
            <a:r>
              <a:rPr lang="en-US" sz="3200" dirty="0" smtClean="0"/>
              <a:t>for the development of site index curves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PT" sz="800" dirty="0" smtClean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 smtClean="0"/>
              <a:t>E</a:t>
            </a:r>
            <a:r>
              <a:rPr lang="en-US" sz="3200" dirty="0" smtClean="0"/>
              <a:t>stimating S using soil and climate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493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9357" y="1291134"/>
            <a:ext cx="116640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Char char="§"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pt-PT" sz="2400" dirty="0" smtClean="0"/>
              <a:t> </a:t>
            </a:r>
            <a:r>
              <a:rPr lang="pt-PT" sz="2400" dirty="0"/>
              <a:t>Site </a:t>
            </a:r>
            <a:r>
              <a:rPr lang="pt-PT" sz="2400" dirty="0" smtClean="0"/>
              <a:t>índex </a:t>
            </a:r>
            <a:r>
              <a:rPr lang="pt-PT" sz="2400" dirty="0" err="1" smtClean="0"/>
              <a:t>estimates</a:t>
            </a:r>
            <a:r>
              <a:rPr lang="pt-PT" sz="2400" dirty="0" smtClean="0"/>
              <a:t> </a:t>
            </a:r>
            <a:r>
              <a:rPr lang="pt-PT" sz="2400" dirty="0" err="1"/>
              <a:t>when</a:t>
            </a:r>
            <a:r>
              <a:rPr lang="pt-PT" sz="2400" dirty="0"/>
              <a:t> age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 smtClean="0"/>
              <a:t>unknown</a:t>
            </a:r>
            <a:r>
              <a:rPr lang="pt-PT" sz="2400" dirty="0" smtClean="0"/>
              <a:t> (</a:t>
            </a:r>
            <a:r>
              <a:rPr lang="pt-PT" sz="2400" dirty="0" err="1" smtClean="0"/>
              <a:t>examples</a:t>
            </a:r>
            <a:r>
              <a:rPr lang="pt-PT" sz="2400" dirty="0" smtClean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1371" y="404664"/>
            <a:ext cx="1132925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Clr>
                <a:srgbClr val="008000"/>
              </a:buClr>
              <a:buFont typeface="Wingdings" pitchFamily="2" charset="2"/>
              <a:buNone/>
              <a:defRPr sz="3600" b="1" kern="1200">
                <a:solidFill>
                  <a:srgbClr val="008000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Using Site Index </a:t>
            </a:r>
            <a:r>
              <a:rPr lang="pt-PT" dirty="0" smtClean="0"/>
              <a:t> [ </a:t>
            </a:r>
            <a:r>
              <a:rPr lang="pt-PT" i="1" dirty="0" smtClean="0"/>
              <a:t>f= (</a:t>
            </a:r>
            <a:r>
              <a:rPr lang="pt-PT" i="1" dirty="0" err="1" smtClean="0"/>
              <a:t>climate</a:t>
            </a:r>
            <a:r>
              <a:rPr lang="pt-PT" i="1" dirty="0" smtClean="0"/>
              <a:t>, </a:t>
            </a:r>
            <a:r>
              <a:rPr lang="pt-PT" i="1" dirty="0" err="1" smtClean="0"/>
              <a:t>soil</a:t>
            </a:r>
            <a:r>
              <a:rPr lang="pt-PT" i="1" dirty="0" smtClean="0"/>
              <a:t>)</a:t>
            </a:r>
            <a:r>
              <a:rPr lang="pt-PT" dirty="0" smtClean="0"/>
              <a:t> ] </a:t>
            </a:r>
            <a:r>
              <a:rPr lang="en-US" dirty="0" smtClean="0"/>
              <a:t>to evaluate site quality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5440" y="2204864"/>
            <a:ext cx="1070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3. </a:t>
            </a:r>
            <a:r>
              <a:rPr lang="pt-PT" sz="2400" b="1" i="1" dirty="0" smtClean="0">
                <a:solidFill>
                  <a:srgbClr val="009900"/>
                </a:solidFill>
              </a:rPr>
              <a:t>Quercus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suber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i="1" dirty="0"/>
              <a:t>in </a:t>
            </a:r>
            <a:r>
              <a:rPr lang="pt-PT" sz="2400" dirty="0" smtClean="0"/>
              <a:t>Portugal: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3.e-f) </a:t>
            </a:r>
            <a:r>
              <a:rPr lang="pt-PT" sz="2000" dirty="0"/>
              <a:t>Paulo </a:t>
            </a:r>
            <a:r>
              <a:rPr lang="pt-PT" sz="2000" dirty="0" err="1"/>
              <a:t>et</a:t>
            </a:r>
            <a:r>
              <a:rPr lang="pt-PT" sz="2000" dirty="0"/>
              <a:t> </a:t>
            </a:r>
            <a:r>
              <a:rPr lang="pt-PT" sz="2000" dirty="0" smtClean="0"/>
              <a:t>al. (2015)</a:t>
            </a:r>
            <a:r>
              <a:rPr lang="en-US" sz="2200" dirty="0" smtClean="0"/>
              <a:t>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 smtClean="0"/>
              <a:t>(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climatic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sp>
        <p:nvSpPr>
          <p:cNvPr id="9" name="Rectangle 8"/>
          <p:cNvSpPr/>
          <p:nvPr/>
        </p:nvSpPr>
        <p:spPr>
          <a:xfrm>
            <a:off x="1991544" y="3405193"/>
            <a:ext cx="46085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altLang="en-US" sz="2000" dirty="0"/>
              <a:t>S=16.446</a:t>
            </a:r>
          </a:p>
          <a:p>
            <a:pPr lvl="1">
              <a:spcBef>
                <a:spcPts val="600"/>
              </a:spcBef>
            </a:pPr>
            <a:r>
              <a:rPr lang="pt-PT" altLang="en-US" dirty="0"/>
              <a:t>+ 0.574 (7) </a:t>
            </a:r>
            <a:r>
              <a:rPr lang="pt-PT" altLang="en-US" dirty="0" smtClean="0"/>
              <a:t> + </a:t>
            </a:r>
            <a:r>
              <a:rPr lang="pt-PT" altLang="en-US" dirty="0"/>
              <a:t>1.073 (8) </a:t>
            </a:r>
            <a:endParaRPr lang="pt-PT" altLang="en-US" dirty="0" smtClean="0"/>
          </a:p>
          <a:p>
            <a:pPr lvl="1">
              <a:spcBef>
                <a:spcPts val="600"/>
              </a:spcBef>
            </a:pPr>
            <a:r>
              <a:rPr lang="pt-PT" altLang="en-US" dirty="0" smtClean="0"/>
              <a:t>– </a:t>
            </a:r>
            <a:r>
              <a:rPr lang="pt-PT" altLang="en-US" dirty="0"/>
              <a:t>4.303 (17) </a:t>
            </a:r>
            <a:r>
              <a:rPr lang="pt-PT" altLang="en-US" dirty="0" smtClean="0"/>
              <a:t>– </a:t>
            </a:r>
            <a:r>
              <a:rPr lang="pt-PT" altLang="en-US" dirty="0"/>
              <a:t>3.364 (20) </a:t>
            </a:r>
            <a:endParaRPr lang="pt-PT" altLang="en-US" dirty="0" smtClean="0"/>
          </a:p>
          <a:p>
            <a:pPr lvl="1">
              <a:spcBef>
                <a:spcPts val="600"/>
              </a:spcBef>
            </a:pPr>
            <a:r>
              <a:rPr lang="pt-PT" altLang="en-US" dirty="0" smtClean="0"/>
              <a:t>– </a:t>
            </a:r>
            <a:r>
              <a:rPr lang="pt-PT" altLang="en-US" dirty="0"/>
              <a:t>1.237 (22</a:t>
            </a:r>
            <a:r>
              <a:rPr lang="pt-PT" altLang="en-US" dirty="0" smtClean="0"/>
              <a:t>) – </a:t>
            </a:r>
            <a:r>
              <a:rPr lang="pt-PT" altLang="en-US" dirty="0"/>
              <a:t>0.951 (26) </a:t>
            </a:r>
            <a:endParaRPr lang="pt-PT" altLang="en-US" dirty="0" smtClean="0"/>
          </a:p>
          <a:p>
            <a:pPr lvl="1">
              <a:spcBef>
                <a:spcPts val="600"/>
              </a:spcBef>
            </a:pPr>
            <a:r>
              <a:rPr lang="pt-PT" altLang="en-US" dirty="0" smtClean="0"/>
              <a:t>+ </a:t>
            </a:r>
            <a:r>
              <a:rPr lang="pt-PT" altLang="en-US" dirty="0"/>
              <a:t>2.125 (311</a:t>
            </a:r>
            <a:r>
              <a:rPr lang="pt-PT" altLang="en-US" dirty="0" smtClean="0"/>
              <a:t>) + </a:t>
            </a:r>
            <a:r>
              <a:rPr lang="pt-PT" altLang="en-US" dirty="0"/>
              <a:t>0.115 (310)</a:t>
            </a:r>
          </a:p>
          <a:p>
            <a:pPr lvl="1">
              <a:spcBef>
                <a:spcPts val="600"/>
              </a:spcBef>
            </a:pPr>
            <a:r>
              <a:rPr lang="pt-PT" altLang="en-US" dirty="0"/>
              <a:t>- 0.006 </a:t>
            </a:r>
            <a:r>
              <a:rPr lang="pt-PT" altLang="en-US" dirty="0" err="1" smtClean="0"/>
              <a:t>MeeanMonthEvapot</a:t>
            </a:r>
            <a:r>
              <a:rPr lang="pt-PT" altLang="en-US" dirty="0" smtClean="0"/>
              <a:t> </a:t>
            </a:r>
            <a:r>
              <a:rPr lang="pt-PT" altLang="en-US" dirty="0"/>
              <a:t>(mm)</a:t>
            </a:r>
          </a:p>
          <a:p>
            <a:pPr lvl="1">
              <a:spcBef>
                <a:spcPts val="600"/>
              </a:spcBef>
            </a:pPr>
            <a:r>
              <a:rPr lang="pt-PT" altLang="en-US" dirty="0"/>
              <a:t>- 0.291 </a:t>
            </a:r>
            <a:r>
              <a:rPr lang="pt-PT" altLang="en-US" dirty="0" err="1" smtClean="0"/>
              <a:t>MeanNrFrostDaysMonth</a:t>
            </a:r>
            <a:endParaRPr lang="pt-PT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031" t="20086" r="40404" b="23510"/>
          <a:stretch/>
        </p:blipFill>
        <p:spPr>
          <a:xfrm>
            <a:off x="7026274" y="3376010"/>
            <a:ext cx="4469531" cy="28732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1504" y="6208490"/>
            <a:ext cx="10369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</a:pP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Monthly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averages</a:t>
            </a:r>
            <a:r>
              <a:rPr lang="pt-PT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PT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frost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30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r>
              <a:rPr lang="pt-PT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(1961-1990) -</a:t>
            </a:r>
            <a:r>
              <a:rPr lang="pt-PT" alt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MeanNrFrostDaysMonth</a:t>
            </a:r>
            <a:endParaRPr lang="pt-PT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b="0" dirty="0" smtClean="0"/>
              <a:t>II - </a:t>
            </a: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climate</a:t>
            </a:r>
            <a:r>
              <a:rPr lang="pt-PT" sz="3100" b="0" i="1" dirty="0"/>
              <a:t>, </a:t>
            </a:r>
            <a:r>
              <a:rPr lang="pt-PT" sz="3100" b="0" i="1" dirty="0" err="1"/>
              <a:t>soil</a:t>
            </a:r>
            <a:r>
              <a:rPr lang="pt-PT" sz="3100" b="0" i="1" dirty="0" smtClean="0"/>
              <a:t>)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31370" y="1196753"/>
            <a:ext cx="11425270" cy="5400599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Site </a:t>
            </a:r>
            <a:r>
              <a:rPr lang="pt-PT" dirty="0" err="1" smtClean="0"/>
              <a:t>index</a:t>
            </a:r>
            <a:r>
              <a:rPr lang="pt-PT" dirty="0" smtClean="0"/>
              <a:t> </a:t>
            </a:r>
            <a:r>
              <a:rPr lang="pt-PT" dirty="0" err="1"/>
              <a:t>estimates</a:t>
            </a:r>
            <a:r>
              <a:rPr lang="pt-PT" dirty="0"/>
              <a:t> </a:t>
            </a:r>
            <a:r>
              <a:rPr lang="pt-PT" dirty="0" err="1" smtClean="0"/>
              <a:t>independent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stand </a:t>
            </a:r>
            <a:r>
              <a:rPr lang="pt-PT" dirty="0" err="1" smtClean="0"/>
              <a:t>variables</a:t>
            </a:r>
            <a:r>
              <a:rPr lang="pt-PT" dirty="0" smtClean="0"/>
              <a:t> </a:t>
            </a:r>
            <a:r>
              <a:rPr lang="pt-PT" dirty="0"/>
              <a:t>(</a:t>
            </a:r>
            <a:r>
              <a:rPr lang="pt-PT" dirty="0" err="1"/>
              <a:t>examples</a:t>
            </a:r>
            <a:r>
              <a:rPr lang="pt-PT" dirty="0"/>
              <a:t>) </a:t>
            </a:r>
            <a:r>
              <a:rPr lang="pt-PT" dirty="0" smtClean="0"/>
              <a:t>:</a:t>
            </a:r>
          </a:p>
          <a:p>
            <a:pPr>
              <a:spcBef>
                <a:spcPts val="0"/>
              </a:spcBef>
            </a:pPr>
            <a:endParaRPr lang="pt-PT" sz="80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pt-PT" sz="8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440" y="2204864"/>
            <a:ext cx="1070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PT" sz="2400" dirty="0" smtClean="0"/>
              <a:t>4.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Eucalyptus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b="1" i="1" dirty="0" err="1" smtClean="0">
                <a:solidFill>
                  <a:srgbClr val="009900"/>
                </a:solidFill>
              </a:rPr>
              <a:t>globulus</a:t>
            </a:r>
            <a:r>
              <a:rPr lang="pt-PT" sz="2400" b="1" i="1" dirty="0" smtClean="0">
                <a:solidFill>
                  <a:srgbClr val="009900"/>
                </a:solidFill>
              </a:rPr>
              <a:t> </a:t>
            </a:r>
            <a:r>
              <a:rPr lang="pt-PT" sz="2400" i="1" dirty="0" smtClean="0"/>
              <a:t>in </a:t>
            </a:r>
            <a:r>
              <a:rPr lang="pt-PT" sz="2400" dirty="0"/>
              <a:t>Portugal </a:t>
            </a:r>
            <a:r>
              <a:rPr lang="pt-PT" sz="2400" dirty="0" smtClean="0"/>
              <a:t>(</a:t>
            </a:r>
            <a:r>
              <a:rPr lang="pt-PT" sz="2400" dirty="0" err="1" smtClean="0"/>
              <a:t>Nguyen</a:t>
            </a:r>
            <a:r>
              <a:rPr lang="pt-PT" sz="2400" dirty="0" smtClean="0"/>
              <a:t>, 2021):</a:t>
            </a:r>
            <a:endParaRPr lang="pt-PT" dirty="0"/>
          </a:p>
          <a:p>
            <a:endParaRPr lang="pt-PT" sz="2400" dirty="0"/>
          </a:p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703512" y="2859613"/>
            <a:ext cx="9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4.a      </a:t>
            </a:r>
            <a:r>
              <a:rPr lang="en-US" sz="2200" i="1" dirty="0" smtClean="0"/>
              <a:t>S </a:t>
            </a:r>
            <a:r>
              <a:rPr lang="en-US" sz="2200" i="1" dirty="0"/>
              <a:t>= f </a:t>
            </a:r>
            <a:r>
              <a:rPr lang="en-US" sz="2200" dirty="0" smtClean="0"/>
              <a:t>( </a:t>
            </a:r>
            <a:r>
              <a:rPr lang="pt-PT" sz="2200" b="1" dirty="0" err="1" smtClean="0">
                <a:solidFill>
                  <a:srgbClr val="0070C0"/>
                </a:solidFill>
              </a:rPr>
              <a:t>topographic</a:t>
            </a:r>
            <a:r>
              <a:rPr lang="pt-PT" sz="2200" b="1" dirty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edaphic</a:t>
            </a:r>
            <a:r>
              <a:rPr lang="pt-PT" sz="2200" b="1" dirty="0" smtClean="0">
                <a:solidFill>
                  <a:srgbClr val="0070C0"/>
                </a:solidFill>
              </a:rPr>
              <a:t>, </a:t>
            </a:r>
            <a:r>
              <a:rPr lang="pt-PT" sz="2200" b="1" dirty="0" err="1" smtClean="0">
                <a:solidFill>
                  <a:srgbClr val="0070C0"/>
                </a:solidFill>
              </a:rPr>
              <a:t>climatic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/>
              <a:t>)</a:t>
            </a:r>
            <a:endParaRPr lang="pt-PT" dirty="0"/>
          </a:p>
        </p:txBody>
      </p:sp>
      <p:sp>
        <p:nvSpPr>
          <p:cNvPr id="13" name="TextBox 12"/>
          <p:cNvSpPr txBox="1"/>
          <p:nvPr/>
        </p:nvSpPr>
        <p:spPr>
          <a:xfrm>
            <a:off x="1536913" y="4653136"/>
            <a:ext cx="20388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evaporation (ET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lithosols</a:t>
            </a:r>
            <a:r>
              <a:rPr lang="en-US" dirty="0" smtClean="0"/>
              <a:t> (</a:t>
            </a:r>
            <a:r>
              <a:rPr lang="en-US" dirty="0" err="1" smtClean="0"/>
              <a:t>Litos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luvisols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Luvis</a:t>
            </a:r>
            <a:r>
              <a:rPr lang="en-US" dirty="0" smtClean="0"/>
              <a:t>) humidity </a:t>
            </a:r>
            <a:r>
              <a:rPr lang="en-US" dirty="0"/>
              <a:t>(</a:t>
            </a:r>
            <a:r>
              <a:rPr lang="en-US" dirty="0" smtClean="0"/>
              <a:t>Hum) </a:t>
            </a:r>
          </a:p>
          <a:p>
            <a:r>
              <a:rPr lang="en-US" dirty="0" smtClean="0"/>
              <a:t>radiation </a:t>
            </a:r>
            <a:r>
              <a:rPr lang="en-US" dirty="0"/>
              <a:t>(</a:t>
            </a:r>
            <a:r>
              <a:rPr lang="en-US" dirty="0" smtClean="0"/>
              <a:t>Rad) </a:t>
            </a:r>
          </a:p>
          <a:p>
            <a:r>
              <a:rPr lang="en-US" dirty="0" smtClean="0"/>
              <a:t>elevation (Alt)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99456" y="3791360"/>
                <a:ext cx="10354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=18.693+0.017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𝐄𝐓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−1.488 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𝐋𝐢𝐭𝐨𝐬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−1.535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𝐋𝐮𝐯𝐢𝐬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+0.078 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𝐇𝐮𝐦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−0.097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𝐑𝐚𝐝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−0.002 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𝐀𝐥𝐭</m:t>
                      </m:r>
                    </m:oMath>
                  </m:oMathPara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9456" y="3791360"/>
                <a:ext cx="10354758" cy="307777"/>
              </a:xfrm>
              <a:prstGeom prst="rect">
                <a:avLst/>
              </a:prstGeom>
              <a:blipFill>
                <a:blip r:embed="rId2"/>
                <a:stretch>
                  <a:fillRect l="-59" r="-177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412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how to model the growth of </a:t>
            </a:r>
            <a:r>
              <a:rPr lang="en-GB" dirty="0" smtClean="0"/>
              <a:t>several </a:t>
            </a:r>
            <a:r>
              <a:rPr lang="en-GB" dirty="0"/>
              <a:t>plots?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115403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There are several methods to simultaneously model </a:t>
            </a:r>
            <a:r>
              <a:rPr lang="en-US" sz="2200" dirty="0" smtClean="0"/>
              <a:t>height</a:t>
            </a:r>
            <a:r>
              <a:rPr lang="en-US" sz="2200" dirty="0" smtClean="0"/>
              <a:t> </a:t>
            </a:r>
            <a:r>
              <a:rPr lang="en-US" sz="2200" dirty="0" smtClean="0"/>
              <a:t>growth of several plots:</a:t>
            </a:r>
          </a:p>
          <a:p>
            <a:endParaRPr lang="en-US" sz="800" dirty="0" smtClean="0"/>
          </a:p>
          <a:p>
            <a:pPr lvl="1"/>
            <a:endParaRPr lang="pt-PT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7408" y="1773768"/>
          <a:ext cx="10991963" cy="4884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299">
                  <a:extLst>
                    <a:ext uri="{9D8B030D-6E8A-4147-A177-3AD203B41FA5}">
                      <a16:colId xmlns:a16="http://schemas.microsoft.com/office/drawing/2014/main" val="2682943095"/>
                    </a:ext>
                  </a:extLst>
                </a:gridCol>
                <a:gridCol w="950656">
                  <a:extLst>
                    <a:ext uri="{9D8B030D-6E8A-4147-A177-3AD203B41FA5}">
                      <a16:colId xmlns:a16="http://schemas.microsoft.com/office/drawing/2014/main" val="3964867429"/>
                    </a:ext>
                  </a:extLst>
                </a:gridCol>
                <a:gridCol w="1990436">
                  <a:extLst>
                    <a:ext uri="{9D8B030D-6E8A-4147-A177-3AD203B41FA5}">
                      <a16:colId xmlns:a16="http://schemas.microsoft.com/office/drawing/2014/main" val="1685211486"/>
                    </a:ext>
                  </a:extLst>
                </a:gridCol>
                <a:gridCol w="4634449">
                  <a:extLst>
                    <a:ext uri="{9D8B030D-6E8A-4147-A177-3AD203B41FA5}">
                      <a16:colId xmlns:a16="http://schemas.microsoft.com/office/drawing/2014/main" val="1767944111"/>
                    </a:ext>
                  </a:extLst>
                </a:gridCol>
                <a:gridCol w="2124123">
                  <a:extLst>
                    <a:ext uri="{9D8B030D-6E8A-4147-A177-3AD203B41FA5}">
                      <a16:colId xmlns:a16="http://schemas.microsoft.com/office/drawing/2014/main" val="3943314118"/>
                    </a:ext>
                  </a:extLst>
                </a:gridCol>
              </a:tblGrid>
              <a:tr h="635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 smtClean="0">
                          <a:effectLst/>
                        </a:rPr>
                        <a:t>Hdom</a:t>
                      </a:r>
                      <a:r>
                        <a:rPr lang="en-US" sz="1600" b="1" u="none" strike="noStrike" dirty="0" smtClean="0">
                          <a:effectLst/>
                        </a:rPr>
                        <a:t>/S families of curves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Type </a:t>
                      </a:r>
                      <a:r>
                        <a:rPr lang="en-US" sz="1600" b="1" u="none" strike="noStrike" dirty="0">
                          <a:effectLst/>
                        </a:rPr>
                        <a:t>of curve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Data </a:t>
                      </a:r>
                      <a:r>
                        <a:rPr lang="en-US" sz="1600" b="1" u="none" strike="noStrike" dirty="0">
                          <a:effectLst/>
                        </a:rPr>
                        <a:t>sources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Limitations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Advantages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874915"/>
                  </a:ext>
                </a:extLst>
              </a:tr>
              <a:tr h="112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The </a:t>
                      </a:r>
                      <a:r>
                        <a:rPr lang="en-US" sz="1400" u="none" strike="noStrike" dirty="0">
                          <a:effectLst/>
                        </a:rPr>
                        <a:t>guide curve method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Anamorphic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all types but the only that can use temporary plot data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ctr" fontAlgn="ctr"/>
                      <a:r>
                        <a:rPr lang="en-US" sz="1400" u="none" strike="noStrike" dirty="0" err="1">
                          <a:effectLst/>
                        </a:rPr>
                        <a:t>i</a:t>
                      </a:r>
                      <a:r>
                        <a:rPr lang="en-US" sz="1400" u="none" strike="noStrike" dirty="0">
                          <a:effectLst/>
                        </a:rPr>
                        <a:t>) age at which the maximum h growth is observed is the same for all curves; iii) </a:t>
                      </a:r>
                      <a:r>
                        <a:rPr lang="en-US" sz="1400" u="none" strike="noStrike" dirty="0" smtClean="0">
                          <a:effectLst/>
                        </a:rPr>
                        <a:t>potentially </a:t>
                      </a:r>
                      <a:r>
                        <a:rPr lang="en-US" sz="1400" u="none" strike="noStrike" dirty="0">
                          <a:effectLst/>
                        </a:rPr>
                        <a:t>biased if only temp. plots are used and the </a:t>
                      </a:r>
                      <a:r>
                        <a:rPr lang="en-US" sz="1400" u="none" strike="noStrike" dirty="0" smtClean="0">
                          <a:effectLst/>
                        </a:rPr>
                        <a:t>distribution are </a:t>
                      </a:r>
                      <a:r>
                        <a:rPr lang="en-US" sz="1400" u="none" strike="noStrike" dirty="0">
                          <a:effectLst/>
                        </a:rPr>
                        <a:t>not representative for all classes; iv) new base age requires redrawing the curves (not the guide-curve)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i</a:t>
                      </a:r>
                      <a:r>
                        <a:rPr lang="en-US" sz="1400" u="none" strike="noStrike" dirty="0" smtClean="0">
                          <a:effectLst/>
                        </a:rPr>
                        <a:t>) used </a:t>
                      </a:r>
                      <a:r>
                        <a:rPr lang="en-US" sz="1400" u="none" strike="noStrike" dirty="0">
                          <a:effectLst/>
                        </a:rPr>
                        <a:t>because it's the only </a:t>
                      </a:r>
                      <a:r>
                        <a:rPr lang="en-US" sz="1400" u="none" strike="noStrike" dirty="0" smtClean="0">
                          <a:effectLst/>
                        </a:rPr>
                        <a:t>method </a:t>
                      </a:r>
                      <a:r>
                        <a:rPr lang="en-US" sz="1400" u="none" strike="noStrike" dirty="0">
                          <a:effectLst/>
                        </a:rPr>
                        <a:t>that </a:t>
                      </a:r>
                      <a:r>
                        <a:rPr lang="en-US" sz="1400" u="none" strike="noStrike" dirty="0" smtClean="0">
                          <a:effectLst/>
                        </a:rPr>
                        <a:t>allows developing </a:t>
                      </a:r>
                      <a:r>
                        <a:rPr lang="en-US" sz="1400" u="none" strike="noStrike" dirty="0">
                          <a:effectLst/>
                        </a:rPr>
                        <a:t>a model based on one measurement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94330"/>
                  </a:ext>
                </a:extLst>
              </a:tr>
              <a:tr h="974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The parameter prediction method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Polymorphic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permanent plots or stem analysis provided that height measurements near or at base age are included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ctr" fontAlgn="ctr"/>
                      <a:r>
                        <a:rPr lang="en-US" sz="1400" u="none" strike="noStrike" dirty="0" err="1">
                          <a:effectLst/>
                        </a:rPr>
                        <a:t>i</a:t>
                      </a:r>
                      <a:r>
                        <a:rPr lang="en-US" sz="1400" u="none" strike="noStrike" dirty="0">
                          <a:effectLst/>
                        </a:rPr>
                        <a:t>)  very </a:t>
                      </a:r>
                      <a:r>
                        <a:rPr lang="en-US" sz="1400" u="none" strike="noStrike" dirty="0" smtClean="0">
                          <a:effectLst/>
                        </a:rPr>
                        <a:t>demanding </a:t>
                      </a:r>
                      <a:r>
                        <a:rPr lang="en-US" sz="1400" u="none" strike="noStrike" dirty="0">
                          <a:effectLst/>
                        </a:rPr>
                        <a:t>in terms of data; ii) estimate </a:t>
                      </a:r>
                      <a:r>
                        <a:rPr lang="en-US" sz="1400" u="none" strike="noStrike" dirty="0" err="1">
                          <a:effectLst/>
                        </a:rPr>
                        <a:t>hdom</a:t>
                      </a:r>
                      <a:r>
                        <a:rPr lang="en-US" sz="1400" u="none" strike="noStrike" dirty="0">
                          <a:effectLst/>
                        </a:rPr>
                        <a:t> at base age slightly differs from S; iii) new base age requires new fitting; iv) many functions cannot be solved explicitly for S given </a:t>
                      </a:r>
                      <a:r>
                        <a:rPr lang="en-US" sz="1400" u="none" strike="noStrike" dirty="0" err="1">
                          <a:effectLst/>
                        </a:rPr>
                        <a:t>hdom</a:t>
                      </a:r>
                      <a:r>
                        <a:rPr lang="en-US" sz="1400" u="none" strike="noStrike" dirty="0">
                          <a:effectLst/>
                        </a:rPr>
                        <a:t> and 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</a:rPr>
                        <a:t>i</a:t>
                      </a:r>
                      <a:r>
                        <a:rPr lang="en-US" sz="1400" u="none" strike="noStrike" dirty="0" smtClean="0">
                          <a:effectLst/>
                        </a:rPr>
                        <a:t>)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age </a:t>
                      </a:r>
                      <a:r>
                        <a:rPr lang="en-US" sz="1400" u="none" strike="noStrike" dirty="0">
                          <a:effectLst/>
                        </a:rPr>
                        <a:t>at which the maximum h growth is observed varies with site quality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40269"/>
                  </a:ext>
                </a:extLst>
              </a:tr>
              <a:tr h="974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Difference </a:t>
                      </a:r>
                      <a:r>
                        <a:rPr lang="en-US" sz="1400" u="none" strike="noStrike" dirty="0">
                          <a:effectLst/>
                        </a:rPr>
                        <a:t>equations (ADA)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Anamorphic or polymorphic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permanent/ interval or stem analysis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</a:t>
                      </a:r>
                      <a:r>
                        <a:rPr lang="en-US" sz="1400" u="none" strike="noStrike" dirty="0">
                          <a:effectLst/>
                        </a:rPr>
                        <a:t>) only one parameter is site-specific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</a:t>
                      </a:r>
                      <a:r>
                        <a:rPr lang="en-US" sz="1400" u="none" strike="noStrike" dirty="0">
                          <a:effectLst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</a:rPr>
                        <a:t>hdom</a:t>
                      </a:r>
                      <a:r>
                        <a:rPr lang="en-US" sz="1400" u="none" strike="noStrike" dirty="0">
                          <a:effectLst/>
                        </a:rPr>
                        <a:t> at 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tp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= S; ii) base age invariant; iii) varying asymptotes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56568"/>
                  </a:ext>
                </a:extLst>
              </a:tr>
              <a:tr h="974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Difference </a:t>
                      </a:r>
                      <a:r>
                        <a:rPr lang="en-US" sz="1400" u="none" strike="noStrike" dirty="0">
                          <a:effectLst/>
                        </a:rPr>
                        <a:t>equations (GADA)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Anamorphic or polymorphic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permanent/ interval or stem analysis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</a:t>
                      </a:r>
                      <a:r>
                        <a:rPr lang="en-US" sz="1400" u="none" strike="noStrike" dirty="0">
                          <a:effectLst/>
                        </a:rPr>
                        <a:t>) mathematical expression is difficult to develop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i</a:t>
                      </a:r>
                      <a:r>
                        <a:rPr lang="en-US" sz="1400" u="none" strike="noStrike" dirty="0">
                          <a:effectLst/>
                        </a:rPr>
                        <a:t>) </a:t>
                      </a:r>
                      <a:r>
                        <a:rPr lang="en-US" sz="1400" u="none" strike="noStrike" dirty="0" err="1">
                          <a:effectLst/>
                        </a:rPr>
                        <a:t>hdom</a:t>
                      </a:r>
                      <a:r>
                        <a:rPr lang="en-US" sz="1400" u="none" strike="noStrike" dirty="0">
                          <a:effectLst/>
                        </a:rPr>
                        <a:t> at </a:t>
                      </a:r>
                      <a:r>
                        <a:rPr lang="en-US" sz="1400" u="none" strike="noStrike" dirty="0" err="1">
                          <a:effectLst/>
                        </a:rPr>
                        <a:t>tb</a:t>
                      </a:r>
                      <a:r>
                        <a:rPr lang="en-US" sz="1400" u="none" strike="noStrike" dirty="0">
                          <a:effectLst/>
                        </a:rPr>
                        <a:t> = S; ii) base age invariant; iii) varying asymptotes; iv) more than one parameter can be site specific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917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0884" y="3364200"/>
            <a:ext cx="864096" cy="31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Chap 7.4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612" y="4347539"/>
            <a:ext cx="864096" cy="31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Chap 7.5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796" y="527151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Chap 7.8/7.8.1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how to model the growth of </a:t>
            </a:r>
            <a:r>
              <a:rPr lang="en-GB" dirty="0" smtClean="0"/>
              <a:t>several </a:t>
            </a:r>
            <a:r>
              <a:rPr lang="en-GB" dirty="0"/>
              <a:t>plots?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196753"/>
            <a:ext cx="11328000" cy="115403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There are several methods to simultaneously model the growth of several plots:</a:t>
            </a:r>
          </a:p>
          <a:p>
            <a:endParaRPr lang="en-US" sz="800" dirty="0" smtClean="0"/>
          </a:p>
          <a:p>
            <a:pPr lvl="1"/>
            <a:endParaRPr lang="pt-PT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11218"/>
              </p:ext>
            </p:extLst>
          </p:nvPr>
        </p:nvGraphicFramePr>
        <p:xfrm>
          <a:off x="2135561" y="1781489"/>
          <a:ext cx="8064895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7385">
                  <a:extLst>
                    <a:ext uri="{9D8B030D-6E8A-4147-A177-3AD203B41FA5}">
                      <a16:colId xmlns:a16="http://schemas.microsoft.com/office/drawing/2014/main" val="2985805496"/>
                    </a:ext>
                  </a:extLst>
                </a:gridCol>
                <a:gridCol w="1684907">
                  <a:extLst>
                    <a:ext uri="{9D8B030D-6E8A-4147-A177-3AD203B41FA5}">
                      <a16:colId xmlns:a16="http://schemas.microsoft.com/office/drawing/2014/main" val="2682943095"/>
                    </a:ext>
                  </a:extLst>
                </a:gridCol>
                <a:gridCol w="1340275">
                  <a:extLst>
                    <a:ext uri="{9D8B030D-6E8A-4147-A177-3AD203B41FA5}">
                      <a16:colId xmlns:a16="http://schemas.microsoft.com/office/drawing/2014/main" val="3964867429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685211486"/>
                    </a:ext>
                  </a:extLst>
                </a:gridCol>
              </a:tblGrid>
              <a:tr h="635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variables              families of curves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err="1" smtClean="0">
                          <a:effectLst/>
                        </a:rPr>
                        <a:t>hdom</a:t>
                      </a:r>
                      <a:r>
                        <a:rPr lang="en-US" sz="1600" b="1" u="none" strike="noStrike" dirty="0" smtClean="0">
                          <a:effectLst/>
                        </a:rPr>
                        <a:t>/S               </a:t>
                      </a:r>
                      <a:r>
                        <a:rPr lang="en-US" sz="1600" b="1" u="none" strike="noStrike" dirty="0" smtClean="0">
                          <a:effectLst/>
                        </a:rPr>
                        <a:t>families of curves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Type </a:t>
                      </a:r>
                      <a:r>
                        <a:rPr lang="en-US" sz="1600" b="1" u="none" strike="noStrike" dirty="0">
                          <a:effectLst/>
                        </a:rPr>
                        <a:t>of curve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 smtClean="0">
                          <a:effectLst/>
                        </a:rPr>
                        <a:t>Data </a:t>
                      </a:r>
                      <a:r>
                        <a:rPr lang="en-US" sz="1600" b="1" u="none" strike="noStrike" dirty="0">
                          <a:effectLst/>
                        </a:rPr>
                        <a:t>sources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874915"/>
                  </a:ext>
                </a:extLst>
              </a:tr>
              <a:tr h="11224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(not applicable)</a:t>
                      </a:r>
                      <a:endParaRPr lang="en-US" sz="14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The </a:t>
                      </a:r>
                      <a:r>
                        <a:rPr lang="en-US" sz="1400" u="none" strike="noStrike" dirty="0">
                          <a:effectLst/>
                        </a:rPr>
                        <a:t>guide curve method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Anamorphic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all types but the only that can use temporary plot data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94330"/>
                  </a:ext>
                </a:extLst>
              </a:tr>
              <a:tr h="974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Expressing parameters as a function of site and/or tree/site variables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The parameter prediction method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Polymorphic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permanent plots or stem analysis provided that height measurements near or at base age are included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40269"/>
                  </a:ext>
                </a:extLst>
              </a:tr>
              <a:tr h="9742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Difference equations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Algebraic Difference Approach </a:t>
                      </a:r>
                      <a:r>
                        <a:rPr lang="en-US" sz="1400" u="none" strike="noStrike" dirty="0">
                          <a:effectLst/>
                        </a:rPr>
                        <a:t>(ADA)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Anamorphic or polymorphic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permanent/ interval or stem analysis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56568"/>
                  </a:ext>
                </a:extLst>
              </a:tr>
              <a:tr h="9742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Difference equations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Generalized Algebraic Difference Approach </a:t>
                      </a:r>
                      <a:r>
                        <a:rPr lang="en-US" sz="1400" u="none" strike="noStrike" dirty="0">
                          <a:effectLst/>
                        </a:rPr>
                        <a:t>(GADA)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Anamorphic or polymorphic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permanent/ interval or stem analysis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8917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87889" y="3192179"/>
            <a:ext cx="864096" cy="31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Chap 7.4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7889" y="4221088"/>
            <a:ext cx="864096" cy="313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Chap 7.5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8252" y="522920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Chap 7.8. and 7.8.1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5801" y="616530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accent6">
                    <a:lumMod val="75000"/>
                  </a:schemeClr>
                </a:solidFill>
              </a:rPr>
              <a:t>Chap 7.8. and 7.8.2</a:t>
            </a:r>
            <a:endParaRPr lang="en-US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Which is the best method to model “families” of growth functions? </a:t>
            </a:r>
            <a:endParaRPr lang="pt-PT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But how to model the growth of </a:t>
            </a:r>
            <a:r>
              <a:rPr lang="en-GB" dirty="0" smtClean="0"/>
              <a:t>several </a:t>
            </a:r>
            <a:r>
              <a:rPr lang="en-GB" dirty="0"/>
              <a:t>plots?</a:t>
            </a:r>
            <a:endParaRPr lang="pt-P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1371" y="1902261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/>
              <a:t>There is </a:t>
            </a:r>
            <a:r>
              <a:rPr lang="en-US" sz="2200" b="1" u="sng" dirty="0">
                <a:solidFill>
                  <a:srgbClr val="008000"/>
                </a:solidFill>
              </a:rPr>
              <a:t>no best method </a:t>
            </a:r>
            <a:r>
              <a:rPr lang="en-US" sz="2200" dirty="0"/>
              <a:t>to model “families” of growth </a:t>
            </a:r>
            <a:r>
              <a:rPr lang="en-US" sz="2200" dirty="0" smtClean="0"/>
              <a:t>functions</a:t>
            </a:r>
          </a:p>
          <a:p>
            <a:pPr lvl="1"/>
            <a:r>
              <a:rPr lang="en-US" sz="2200" dirty="0"/>
              <a:t>If appropriate </a:t>
            </a:r>
            <a:r>
              <a:rPr lang="en-US" sz="2200" u="sng" dirty="0" smtClean="0"/>
              <a:t>different methods </a:t>
            </a:r>
            <a:r>
              <a:rPr lang="en-GB" sz="2200" u="sng" dirty="0"/>
              <a:t>can be combined </a:t>
            </a:r>
            <a:r>
              <a:rPr lang="en-GB" sz="2200" dirty="0"/>
              <a:t>in order to obtain more flexible growth </a:t>
            </a:r>
            <a:r>
              <a:rPr lang="en-GB" sz="2200" dirty="0" smtClean="0"/>
              <a:t>models:</a:t>
            </a:r>
          </a:p>
          <a:p>
            <a:pPr lvl="2"/>
            <a:r>
              <a:rPr lang="en-US" sz="2000" dirty="0"/>
              <a:t>Example with the </a:t>
            </a:r>
            <a:r>
              <a:rPr lang="en-US" sz="2000" dirty="0" err="1"/>
              <a:t>Lundqvist</a:t>
            </a:r>
            <a:r>
              <a:rPr lang="en-US" sz="2000" dirty="0"/>
              <a:t> function fit to basal area growth of eucalyptus with k as free parameter</a:t>
            </a:r>
            <a:r>
              <a:rPr lang="en-US" sz="2000" dirty="0" smtClean="0"/>
              <a:t>:</a:t>
            </a:r>
          </a:p>
          <a:p>
            <a:pPr lvl="2"/>
            <a:endParaRPr lang="en-US" sz="800" dirty="0"/>
          </a:p>
          <a:p>
            <a:pPr lvl="2"/>
            <a:endParaRPr lang="en-US" sz="800" dirty="0" smtClean="0"/>
          </a:p>
          <a:p>
            <a:pPr lvl="2"/>
            <a:r>
              <a:rPr lang="en-US" sz="2000" dirty="0"/>
              <a:t>By using the same method as above we obtain:</a:t>
            </a:r>
          </a:p>
          <a:p>
            <a:pPr lvl="1"/>
            <a:endParaRPr lang="en-GB" sz="2200" dirty="0"/>
          </a:p>
          <a:p>
            <a:pPr lvl="1"/>
            <a:endParaRPr lang="en-US" sz="2200" dirty="0"/>
          </a:p>
          <a:p>
            <a:endParaRPr lang="en-US" sz="700" dirty="0"/>
          </a:p>
          <a:p>
            <a:pPr lvl="1"/>
            <a:endParaRPr lang="en-US" sz="22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1" y="2934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1" y="2934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7320136" y="4055926"/>
          <a:ext cx="2706588" cy="90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Equation" r:id="rId3" imgW="1562040" imgH="520560" progId="Equation.3">
                  <p:embed/>
                </p:oleObj>
              </mc:Choice>
              <mc:Fallback>
                <p:oleObj name="Equation" r:id="rId3" imgW="1562040" imgH="52056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20136" y="4055926"/>
                        <a:ext cx="2706588" cy="902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7320136" y="5517232"/>
          <a:ext cx="2880320" cy="105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5" imgW="1447560" imgH="634680" progId="Equation.3">
                  <p:embed/>
                </p:oleObj>
              </mc:Choice>
              <mc:Fallback>
                <p:oleObj name="Equation" r:id="rId5" imgW="1447560" imgH="634680" progId="Equation.3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20136" y="5517232"/>
                        <a:ext cx="2880320" cy="1059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671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Formulating growth functions without age explicit </a:t>
            </a:r>
            <a:endParaRPr lang="pt-PT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But how to model the growth of </a:t>
            </a:r>
            <a:r>
              <a:rPr lang="en-GB" dirty="0" smtClean="0"/>
              <a:t>several </a:t>
            </a:r>
            <a:r>
              <a:rPr lang="en-GB" dirty="0"/>
              <a:t>plots?</a:t>
            </a:r>
            <a:endParaRPr lang="pt-P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1371" y="1902261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In many applications age is not </a:t>
            </a:r>
            <a:r>
              <a:rPr lang="en-US" dirty="0" smtClean="0"/>
              <a:t>known (e.g</a:t>
            </a:r>
            <a:r>
              <a:rPr lang="en-US" dirty="0"/>
              <a:t>. in trees that do not exhibit easy to measure growth rings or in uneven aged </a:t>
            </a:r>
            <a:r>
              <a:rPr lang="en-US" dirty="0" smtClean="0"/>
              <a:t>stands)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these cases it is useful to derive formulations of growth functions in which age is not explicit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derivation of these formulations is obtained by expressing t as a function of the variable and the parameters and substituting it in the growth function written for </a:t>
            </a:r>
            <a:r>
              <a:rPr lang="en-US" dirty="0" err="1"/>
              <a:t>t+a</a:t>
            </a:r>
            <a:r>
              <a:rPr lang="en-US" dirty="0"/>
              <a:t> (Tomé et al. 2006)</a:t>
            </a:r>
          </a:p>
          <a:p>
            <a:pPr lvl="1"/>
            <a:endParaRPr lang="en-US" sz="2200" dirty="0"/>
          </a:p>
          <a:p>
            <a:endParaRPr lang="en-US" sz="700" dirty="0"/>
          </a:p>
          <a:p>
            <a:pPr lvl="1"/>
            <a:endParaRPr lang="en-US" sz="22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1" y="2934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1" y="2934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15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/>
              <a:t>Formulating growth functions without age explicit </a:t>
            </a:r>
            <a:endParaRPr lang="pt-PT" sz="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But how to model the growth of </a:t>
            </a:r>
            <a:r>
              <a:rPr lang="en-GB" dirty="0" smtClean="0"/>
              <a:t>several </a:t>
            </a:r>
            <a:r>
              <a:rPr lang="en-GB" dirty="0"/>
              <a:t>plots?</a:t>
            </a:r>
            <a:endParaRPr lang="pt-PT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31371" y="1902261"/>
            <a:ext cx="11328000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Example with the </a:t>
            </a:r>
            <a:r>
              <a:rPr lang="en-US" dirty="0" err="1"/>
              <a:t>Lundqvist</a:t>
            </a:r>
            <a:r>
              <a:rPr lang="en-US" dirty="0"/>
              <a:t> </a:t>
            </a:r>
            <a:r>
              <a:rPr lang="en-US" dirty="0" smtClean="0"/>
              <a:t>function:</a:t>
            </a:r>
            <a:endParaRPr lang="en-US" dirty="0"/>
          </a:p>
          <a:p>
            <a:pPr lvl="1"/>
            <a:endParaRPr lang="en-US" sz="2200" dirty="0"/>
          </a:p>
          <a:p>
            <a:endParaRPr lang="en-US" sz="700" dirty="0"/>
          </a:p>
          <a:p>
            <a:pPr lvl="1"/>
            <a:endParaRPr lang="en-US" sz="22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524001" y="2934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1" y="2934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/>
          </p:nvPr>
        </p:nvGraphicFramePr>
        <p:xfrm>
          <a:off x="3935760" y="2780928"/>
          <a:ext cx="1490872" cy="7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Equation" r:id="rId3" imgW="888840" imgH="431640" progId="Equation.3">
                  <p:embed/>
                </p:oleObj>
              </mc:Choice>
              <mc:Fallback>
                <p:oleObj name="Equation" r:id="rId3" imgW="888840" imgH="431640" progId="Equation.3">
                  <p:embed/>
                  <p:pic>
                    <p:nvPicPr>
                      <p:cNvPr id="11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760" y="2780928"/>
                        <a:ext cx="1490872" cy="724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853586" y="3291383"/>
            <a:ext cx="50323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/>
          </p:nvPr>
        </p:nvGraphicFramePr>
        <p:xfrm>
          <a:off x="6783777" y="2766075"/>
          <a:ext cx="1638971" cy="90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Equation" r:id="rId5" imgW="1079280" imgH="596880" progId="Equation.3">
                  <p:embed/>
                </p:oleObj>
              </mc:Choice>
              <mc:Fallback>
                <p:oleObj name="Equation" r:id="rId5" imgW="1079280" imgH="596880" progId="Equation.3">
                  <p:embed/>
                  <p:pic>
                    <p:nvPicPr>
                      <p:cNvPr id="13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777" y="2766075"/>
                        <a:ext cx="1638971" cy="9064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/>
          </p:nvPr>
        </p:nvGraphicFramePr>
        <p:xfrm>
          <a:off x="3507467" y="4748584"/>
          <a:ext cx="2089372" cy="76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8" name="Equation" r:id="rId7" imgW="1244520" imgH="457200" progId="Equation.3">
                  <p:embed/>
                </p:oleObj>
              </mc:Choice>
              <mc:Fallback>
                <p:oleObj name="Equation" r:id="rId7" imgW="1244520" imgH="457200" progId="Equation.3">
                  <p:embed/>
                  <p:pic>
                    <p:nvPicPr>
                      <p:cNvPr id="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467" y="4748584"/>
                        <a:ext cx="2089372" cy="7686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853586" y="5229199"/>
            <a:ext cx="503237" cy="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t-PT"/>
          </a:p>
        </p:txBody>
      </p:sp>
      <p:graphicFrame>
        <p:nvGraphicFramePr>
          <p:cNvPr id="18" name="Object 12"/>
          <p:cNvGraphicFramePr>
            <a:graphicFrameLocks noChangeAspect="1"/>
          </p:cNvGraphicFramePr>
          <p:nvPr>
            <p:extLst/>
          </p:nvPr>
        </p:nvGraphicFramePr>
        <p:xfrm>
          <a:off x="6765385" y="4192957"/>
          <a:ext cx="2921926" cy="13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9" name="Equation" r:id="rId9" imgW="1739880" imgH="787320" progId="Equation.3">
                  <p:embed/>
                </p:oleObj>
              </mc:Choice>
              <mc:Fallback>
                <p:oleObj name="Equation" r:id="rId9" imgW="1739880" imgH="787320" progId="Equation.3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385" y="4192957"/>
                        <a:ext cx="2921926" cy="1324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6327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Some examples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489826"/>
              </p:ext>
            </p:extLst>
          </p:nvPr>
        </p:nvGraphicFramePr>
        <p:xfrm>
          <a:off x="695400" y="2037927"/>
          <a:ext cx="3456384" cy="95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r:id="rId3" imgW="3592348" imgH="987515" progId="">
                  <p:embed/>
                </p:oleObj>
              </mc:Choice>
              <mc:Fallback>
                <p:oleObj r:id="rId3" imgW="3592348" imgH="98751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2037927"/>
                        <a:ext cx="3456384" cy="959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95400" y="3212976"/>
            <a:ext cx="3456384" cy="100811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16437"/>
          <a:stretch/>
        </p:blipFill>
        <p:spPr>
          <a:xfrm>
            <a:off x="695400" y="4365104"/>
            <a:ext cx="3450388" cy="129614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7608" y="5496363"/>
            <a:ext cx="1993144" cy="61780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888" y="1052736"/>
            <a:ext cx="6480720" cy="54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7211" y="199459"/>
            <a:ext cx="5237872" cy="64158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348880"/>
            <a:ext cx="5904656" cy="349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89" y="129540"/>
            <a:ext cx="4747260" cy="6598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060848"/>
            <a:ext cx="6185712" cy="36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need</a:t>
            </a:r>
            <a:r>
              <a:rPr lang="pt-PT" dirty="0" smtClean="0"/>
              <a:t> to </a:t>
            </a:r>
            <a:r>
              <a:rPr lang="pt-PT" dirty="0" err="1" smtClean="0"/>
              <a:t>quantify</a:t>
            </a:r>
            <a:r>
              <a:rPr lang="pt-PT" dirty="0" smtClean="0"/>
              <a:t> site </a:t>
            </a:r>
            <a:r>
              <a:rPr lang="pt-PT" dirty="0" err="1" smtClean="0"/>
              <a:t>quality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err="1" smtClean="0"/>
              <a:t>Chapt</a:t>
            </a:r>
            <a:r>
              <a:rPr lang="en-US" sz="2000" dirty="0" smtClean="0"/>
              <a:t> 7.1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45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9349" y="274638"/>
            <a:ext cx="11664000" cy="70609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Some examples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09" y="220980"/>
            <a:ext cx="5996940" cy="641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132856"/>
            <a:ext cx="5307822" cy="31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0216" y="332656"/>
            <a:ext cx="3312368" cy="96610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240704" y="404664"/>
            <a:ext cx="8064896" cy="4929411"/>
          </a:xfrm>
          <a:prstGeom prst="rect">
            <a:avLst/>
          </a:prstGeom>
        </p:spPr>
        <p:txBody>
          <a:bodyPr vert="horz" lIns="91440" tIns="144000" rIns="36000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SzPct val="90000"/>
              <a:buFont typeface="Wingdings" panose="05000000000000000000" pitchFamily="2" charset="2"/>
              <a:buChar char="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Wingdings" panose="05000000000000000000" pitchFamily="2" charset="2"/>
              <a:buChar char="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800"/>
              </a:spcBef>
              <a:buClr>
                <a:srgbClr val="008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200" dirty="0" smtClean="0"/>
              <a:t>Knowing the base age of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Cork oak </a:t>
            </a:r>
            <a:r>
              <a:rPr lang="en-GB" sz="2200" dirty="0" smtClean="0"/>
              <a:t>is 80 years. Determine the site index of the following stands </a:t>
            </a:r>
            <a:r>
              <a:rPr lang="en-GB" sz="2200" dirty="0" smtClean="0"/>
              <a:t> measured in the field:</a:t>
            </a:r>
          </a:p>
          <a:p>
            <a:pPr lvl="2"/>
            <a:r>
              <a:rPr lang="en-GB" sz="2000" b="1" dirty="0" smtClean="0"/>
              <a:t>Stand A</a:t>
            </a:r>
            <a:r>
              <a:rPr lang="en-GB" sz="2000" dirty="0" smtClean="0">
                <a:solidFill>
                  <a:srgbClr val="0070C0"/>
                </a:solidFill>
              </a:rPr>
              <a:t>:</a:t>
            </a:r>
            <a:r>
              <a:rPr lang="en-GB" sz="2000" b="1" dirty="0" smtClean="0">
                <a:solidFill>
                  <a:srgbClr val="0070C0"/>
                </a:solidFill>
              </a:rPr>
              <a:t> </a:t>
            </a:r>
            <a:r>
              <a:rPr lang="en-GB" sz="2000" dirty="0" err="1" smtClean="0">
                <a:solidFill>
                  <a:srgbClr val="0070C0"/>
                </a:solidFill>
              </a:rPr>
              <a:t>hdom</a:t>
            </a:r>
            <a:r>
              <a:rPr lang="en-GB" sz="2000" dirty="0">
                <a:solidFill>
                  <a:srgbClr val="0070C0"/>
                </a:solidFill>
              </a:rPr>
              <a:t>=</a:t>
            </a:r>
            <a:r>
              <a:rPr lang="en-GB" sz="2000" dirty="0" smtClean="0">
                <a:solidFill>
                  <a:srgbClr val="0070C0"/>
                </a:solidFill>
              </a:rPr>
              <a:t>13</a:t>
            </a:r>
            <a:r>
              <a:rPr lang="en-GB" sz="2000" dirty="0" smtClean="0"/>
              <a:t>,</a:t>
            </a:r>
            <a:r>
              <a:rPr lang="en-GB" sz="2000" dirty="0" smtClean="0">
                <a:solidFill>
                  <a:srgbClr val="0070C0"/>
                </a:solidFill>
              </a:rPr>
              <a:t> age=84</a:t>
            </a:r>
          </a:p>
          <a:p>
            <a:pPr lvl="2"/>
            <a:endParaRPr lang="en-GB" sz="2000" dirty="0"/>
          </a:p>
          <a:p>
            <a:pPr lvl="2"/>
            <a:endParaRPr lang="en-GB" sz="2000" dirty="0" smtClean="0"/>
          </a:p>
          <a:p>
            <a:pPr lvl="2"/>
            <a:r>
              <a:rPr lang="en-GB" sz="2000" b="1" dirty="0" smtClean="0"/>
              <a:t>Stand B</a:t>
            </a:r>
            <a:r>
              <a:rPr lang="en-GB" sz="2000" dirty="0" smtClean="0"/>
              <a:t>: </a:t>
            </a:r>
            <a:r>
              <a:rPr lang="en-GB" sz="2000" dirty="0" err="1" smtClean="0">
                <a:solidFill>
                  <a:srgbClr val="0070C0"/>
                </a:solidFill>
              </a:rPr>
              <a:t>hdom</a:t>
            </a:r>
            <a:r>
              <a:rPr lang="en-GB" sz="2000" dirty="0" smtClean="0">
                <a:solidFill>
                  <a:srgbClr val="0070C0"/>
                </a:solidFill>
              </a:rPr>
              <a:t>=15.7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0070C0"/>
                </a:solidFill>
              </a:rPr>
              <a:t>age=62</a:t>
            </a:r>
          </a:p>
          <a:p>
            <a:pPr lvl="2"/>
            <a:endParaRPr lang="en-GB" sz="2000" dirty="0"/>
          </a:p>
          <a:p>
            <a:pPr lvl="2"/>
            <a:endParaRPr lang="en-GB" sz="2000" dirty="0" smtClean="0"/>
          </a:p>
          <a:p>
            <a:pPr lvl="2"/>
            <a:r>
              <a:rPr lang="en-GB" sz="2000" b="1" dirty="0" smtClean="0"/>
              <a:t>Stand C</a:t>
            </a:r>
            <a:r>
              <a:rPr lang="en-GB" sz="2000" dirty="0" smtClean="0"/>
              <a:t>: </a:t>
            </a:r>
            <a:r>
              <a:rPr lang="en-GB" sz="2000" dirty="0" err="1" smtClean="0">
                <a:solidFill>
                  <a:srgbClr val="0070C0"/>
                </a:solidFill>
              </a:rPr>
              <a:t>hdom</a:t>
            </a:r>
            <a:r>
              <a:rPr lang="en-GB" sz="2000" dirty="0" smtClean="0">
                <a:solidFill>
                  <a:srgbClr val="0070C0"/>
                </a:solidFill>
              </a:rPr>
              <a:t>=9, age=62</a:t>
            </a:r>
            <a:endParaRPr lang="en-GB" sz="2000" dirty="0">
              <a:solidFill>
                <a:srgbClr val="0070C0"/>
              </a:solidFill>
            </a:endParaRPr>
          </a:p>
          <a:p>
            <a:pPr lvl="1"/>
            <a:endParaRPr lang="en-US" sz="2200" dirty="0"/>
          </a:p>
          <a:p>
            <a:endParaRPr lang="en-US" sz="700" dirty="0"/>
          </a:p>
          <a:p>
            <a:pPr lvl="1"/>
            <a:endParaRPr lang="en-US" sz="2200" dirty="0" smtClean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30" y="2060848"/>
            <a:ext cx="3312368" cy="96610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83432" y="227687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tp</a:t>
            </a:r>
            <a:r>
              <a:rPr lang="en-US" dirty="0" smtClean="0"/>
              <a:t>=80 </a:t>
            </a:r>
            <a:r>
              <a:rPr lang="en-US" b="1" dirty="0" smtClean="0">
                <a:solidFill>
                  <a:srgbClr val="FF6600"/>
                </a:solidFill>
              </a:rPr>
              <a:t>&lt;</a:t>
            </a:r>
            <a:r>
              <a:rPr lang="en-US" dirty="0" smtClean="0"/>
              <a:t> t=84   =&gt; </a:t>
            </a:r>
            <a:r>
              <a:rPr lang="en-US" b="1" dirty="0" smtClean="0">
                <a:solidFill>
                  <a:srgbClr val="FF6600"/>
                </a:solidFill>
              </a:rPr>
              <a:t>t1=</a:t>
            </a:r>
            <a:r>
              <a:rPr lang="en-US" b="1" dirty="0" err="1" smtClean="0">
                <a:solidFill>
                  <a:srgbClr val="FF6600"/>
                </a:solidFill>
              </a:rPr>
              <a:t>tp</a:t>
            </a:r>
            <a:r>
              <a:rPr lang="en-US" b="1" dirty="0" smtClean="0">
                <a:solidFill>
                  <a:srgbClr val="FF6600"/>
                </a:solidFill>
              </a:rPr>
              <a:t>=80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t2=84</a:t>
            </a:r>
          </a:p>
          <a:p>
            <a:r>
              <a:rPr lang="en-US" dirty="0" smtClean="0"/>
              <a:t>                               </a:t>
            </a:r>
            <a:r>
              <a:rPr lang="en-US" dirty="0" smtClean="0">
                <a:solidFill>
                  <a:srgbClr val="0070C0"/>
                </a:solidFill>
              </a:rPr>
              <a:t>hdom2=13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hdom1=S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433" y="38517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tp</a:t>
            </a:r>
            <a:r>
              <a:rPr lang="en-US" dirty="0" smtClean="0"/>
              <a:t>=80 </a:t>
            </a:r>
            <a:r>
              <a:rPr lang="en-US" b="1" dirty="0">
                <a:solidFill>
                  <a:srgbClr val="FF6600"/>
                </a:solidFill>
              </a:rPr>
              <a:t>&gt;</a:t>
            </a:r>
            <a:r>
              <a:rPr lang="en-US" dirty="0" smtClean="0"/>
              <a:t> t=62   =&gt; </a:t>
            </a:r>
            <a:r>
              <a:rPr lang="en-US" b="1" dirty="0" smtClean="0">
                <a:solidFill>
                  <a:srgbClr val="FF6600"/>
                </a:solidFill>
              </a:rPr>
              <a:t>t2=</a:t>
            </a:r>
            <a:r>
              <a:rPr lang="en-US" b="1" dirty="0" err="1" smtClean="0">
                <a:solidFill>
                  <a:srgbClr val="FF6600"/>
                </a:solidFill>
              </a:rPr>
              <a:t>tp</a:t>
            </a:r>
            <a:r>
              <a:rPr lang="en-US" b="1" dirty="0" smtClean="0">
                <a:solidFill>
                  <a:srgbClr val="FF6600"/>
                </a:solidFill>
              </a:rPr>
              <a:t>=80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t1=62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dirty="0" smtClean="0">
                <a:solidFill>
                  <a:srgbClr val="0070C0"/>
                </a:solidFill>
              </a:rPr>
              <a:t>hdom1=15.7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hdom2=S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3789040"/>
            <a:ext cx="3312368" cy="96610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567358" y="3861048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1092" y="4385815"/>
            <a:ext cx="7762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15.7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268" y="4116540"/>
            <a:ext cx="278002" cy="2048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262" y="4436465"/>
            <a:ext cx="278849" cy="2466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3433" y="537994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tp</a:t>
            </a:r>
            <a:r>
              <a:rPr lang="en-US" dirty="0" smtClean="0"/>
              <a:t>=80 </a:t>
            </a:r>
            <a:r>
              <a:rPr lang="en-US" b="1" dirty="0">
                <a:solidFill>
                  <a:srgbClr val="FF6600"/>
                </a:solidFill>
              </a:rPr>
              <a:t>&gt;</a:t>
            </a:r>
            <a:r>
              <a:rPr lang="en-US" dirty="0" smtClean="0"/>
              <a:t> t=58   =&gt; </a:t>
            </a:r>
            <a:r>
              <a:rPr lang="en-US" b="1" dirty="0" smtClean="0">
                <a:solidFill>
                  <a:srgbClr val="FF6600"/>
                </a:solidFill>
              </a:rPr>
              <a:t>t2=</a:t>
            </a:r>
            <a:r>
              <a:rPr lang="en-US" b="1" dirty="0" err="1" smtClean="0">
                <a:solidFill>
                  <a:srgbClr val="FF6600"/>
                </a:solidFill>
              </a:rPr>
              <a:t>tp</a:t>
            </a:r>
            <a:r>
              <a:rPr lang="en-US" b="1" dirty="0" smtClean="0">
                <a:solidFill>
                  <a:srgbClr val="FF6600"/>
                </a:solidFill>
              </a:rPr>
              <a:t>=80</a:t>
            </a:r>
            <a:r>
              <a:rPr lang="en-US" dirty="0" smtClean="0"/>
              <a:t> &amp; </a:t>
            </a:r>
            <a:r>
              <a:rPr lang="en-US" dirty="0" smtClean="0">
                <a:solidFill>
                  <a:srgbClr val="0070C0"/>
                </a:solidFill>
              </a:rPr>
              <a:t>t1=58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dirty="0" smtClean="0">
                <a:solidFill>
                  <a:srgbClr val="0070C0"/>
                </a:solidFill>
              </a:rPr>
              <a:t>hdom1=9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6600"/>
                </a:solidFill>
              </a:rPr>
              <a:t>hdom2=S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358" y="5327622"/>
            <a:ext cx="3312368" cy="96610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597892" y="5399630"/>
            <a:ext cx="288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91626" y="5924397"/>
            <a:ext cx="7762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9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796" y="5975047"/>
            <a:ext cx="278849" cy="2466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3386" y="5629739"/>
            <a:ext cx="266774" cy="240957"/>
          </a:xfrm>
          <a:prstGeom prst="rect">
            <a:avLst/>
          </a:prstGeom>
        </p:spPr>
      </p:pic>
      <p:pic>
        <p:nvPicPr>
          <p:cNvPr id="23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828" y="2072229"/>
            <a:ext cx="3312368" cy="96610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8114828" y="2204578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h1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646353" y="2690116"/>
            <a:ext cx="432048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h2</a:t>
            </a:r>
            <a:endParaRPr lang="en-US" sz="15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6480" y="2383576"/>
            <a:ext cx="215411" cy="2575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0174" y="2715480"/>
            <a:ext cx="215083" cy="22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8"/>
          <a:srcRect r="17420"/>
          <a:stretch/>
        </p:blipFill>
        <p:spPr>
          <a:xfrm>
            <a:off x="8315325" y="4116540"/>
            <a:ext cx="3257209" cy="2138935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7703325" y="2715480"/>
            <a:ext cx="61200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57277" y="308103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interchangable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buNone/>
            </a:pPr>
            <a:r>
              <a:rPr lang="en-US" dirty="0" smtClean="0"/>
              <a:t> Site and site quality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 err="1"/>
              <a:t>What</a:t>
            </a:r>
            <a:r>
              <a:rPr lang="pt-PT" sz="2400" b="1" dirty="0"/>
              <a:t> </a:t>
            </a:r>
            <a:r>
              <a:rPr lang="pt-PT" sz="2400" b="1" dirty="0" err="1"/>
              <a:t>is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site</a:t>
            </a:r>
            <a:r>
              <a:rPr lang="pt-PT" sz="2400" dirty="0" smtClean="0"/>
              <a:t>?</a:t>
            </a:r>
          </a:p>
          <a:p>
            <a:endParaRPr lang="pt-PT" sz="800" dirty="0" smtClean="0"/>
          </a:p>
          <a:p>
            <a:pPr lvl="1"/>
            <a:r>
              <a:rPr lang="pt-PT" dirty="0"/>
              <a:t>Site </a:t>
            </a:r>
            <a:r>
              <a:rPr lang="pt-PT" dirty="0" err="1"/>
              <a:t>refers</a:t>
            </a:r>
            <a:r>
              <a:rPr lang="pt-PT" dirty="0"/>
              <a:t> to “</a:t>
            </a:r>
            <a:r>
              <a:rPr lang="pt-PT" dirty="0" err="1"/>
              <a:t>an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</a:t>
            </a:r>
            <a:r>
              <a:rPr lang="pt-PT" dirty="0" err="1"/>
              <a:t>considered</a:t>
            </a:r>
            <a:r>
              <a:rPr lang="pt-PT" dirty="0"/>
              <a:t> in </a:t>
            </a:r>
            <a:r>
              <a:rPr lang="pt-PT" dirty="0" err="1"/>
              <a:t>terms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its</a:t>
            </a:r>
            <a:r>
              <a:rPr lang="pt-PT" dirty="0"/>
              <a:t> </a:t>
            </a:r>
            <a:r>
              <a:rPr lang="pt-PT" b="1" dirty="0" err="1">
                <a:solidFill>
                  <a:srgbClr val="008000"/>
                </a:solidFill>
              </a:rPr>
              <a:t>environment</a:t>
            </a:r>
            <a:r>
              <a:rPr lang="pt-PT" dirty="0"/>
              <a:t>, </a:t>
            </a:r>
            <a:r>
              <a:rPr lang="pt-PT" dirty="0" err="1"/>
              <a:t>particularly</a:t>
            </a:r>
            <a:r>
              <a:rPr lang="pt-PT" dirty="0"/>
              <a:t> as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b="1" dirty="0">
                <a:solidFill>
                  <a:srgbClr val="008000"/>
                </a:solidFill>
              </a:rPr>
              <a:t>determines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type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and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quality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of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the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b="1" dirty="0" err="1">
                <a:solidFill>
                  <a:srgbClr val="008000"/>
                </a:solidFill>
              </a:rPr>
              <a:t>vegetation</a:t>
            </a:r>
            <a:r>
              <a:rPr lang="pt-PT" b="1" dirty="0">
                <a:solidFill>
                  <a:srgbClr val="008000"/>
                </a:solidFill>
              </a:rPr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area</a:t>
            </a:r>
            <a:r>
              <a:rPr lang="pt-PT" dirty="0"/>
              <a:t> can </a:t>
            </a:r>
            <a:r>
              <a:rPr lang="pt-PT" dirty="0" err="1"/>
              <a:t>carry</a:t>
            </a:r>
            <a:r>
              <a:rPr lang="pt-PT" dirty="0"/>
              <a:t>” </a:t>
            </a:r>
            <a:endParaRPr lang="pt-PT" dirty="0" smtClean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Society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American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PT" dirty="0" err="1">
                <a:solidFill>
                  <a:schemeClr val="bg1">
                    <a:lumMod val="50000"/>
                  </a:schemeClr>
                </a:solidFill>
              </a:rPr>
              <a:t>Forests</a:t>
            </a:r>
            <a:r>
              <a:rPr lang="pt-PT" dirty="0">
                <a:solidFill>
                  <a:schemeClr val="bg1">
                    <a:lumMod val="50000"/>
                  </a:schemeClr>
                </a:solidFill>
              </a:rPr>
              <a:t> 1971)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pt-PT" sz="2400" b="1" dirty="0"/>
              <a:t>Site </a:t>
            </a:r>
            <a:r>
              <a:rPr lang="pt-PT" sz="2400" b="1" dirty="0" err="1"/>
              <a:t>quality</a:t>
            </a:r>
            <a:r>
              <a:rPr lang="pt-PT" sz="2400" b="1" dirty="0"/>
              <a:t> can </a:t>
            </a:r>
            <a:r>
              <a:rPr lang="pt-PT" sz="2400" b="1" dirty="0" err="1"/>
              <a:t>be</a:t>
            </a:r>
            <a:r>
              <a:rPr lang="pt-PT" sz="2400" b="1" dirty="0"/>
              <a:t> </a:t>
            </a:r>
            <a:r>
              <a:rPr lang="pt-PT" sz="2400" b="1" dirty="0" err="1"/>
              <a:t>evaluted</a:t>
            </a:r>
            <a:r>
              <a:rPr lang="pt-PT" sz="2400" b="1" dirty="0"/>
              <a:t> </a:t>
            </a:r>
            <a:r>
              <a:rPr lang="pt-PT" sz="2400" b="1" dirty="0" err="1"/>
              <a:t>through</a:t>
            </a:r>
            <a:r>
              <a:rPr lang="pt-PT" sz="2400" b="1" dirty="0"/>
              <a:t> </a:t>
            </a:r>
            <a:r>
              <a:rPr lang="pt-PT" sz="2400" b="1" dirty="0" err="1"/>
              <a:t>direct</a:t>
            </a:r>
            <a:r>
              <a:rPr lang="pt-PT" sz="2400" b="1" dirty="0"/>
              <a:t> </a:t>
            </a:r>
            <a:r>
              <a:rPr lang="pt-PT" sz="2400" b="1" dirty="0" err="1"/>
              <a:t>and</a:t>
            </a:r>
            <a:r>
              <a:rPr lang="pt-PT" sz="2400" b="1" dirty="0"/>
              <a:t> </a:t>
            </a:r>
            <a:r>
              <a:rPr lang="pt-PT" sz="2400" b="1" dirty="0" err="1"/>
              <a:t>indirect</a:t>
            </a:r>
            <a:r>
              <a:rPr lang="pt-PT" sz="2400" b="1" dirty="0"/>
              <a:t> </a:t>
            </a:r>
            <a:r>
              <a:rPr lang="pt-PT" sz="2400" b="1" dirty="0" err="1" smtClean="0"/>
              <a:t>methods</a:t>
            </a:r>
            <a:endParaRPr lang="pt-PT" sz="2400" b="1" dirty="0" smtClean="0"/>
          </a:p>
          <a:p>
            <a:endParaRPr lang="en-US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geocentric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climate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soil</a:t>
            </a:r>
            <a:r>
              <a:rPr lang="pt-PT" dirty="0"/>
              <a:t> </a:t>
            </a:r>
            <a:r>
              <a:rPr lang="pt-PT" dirty="0" err="1" smtClean="0"/>
              <a:t>characteristics</a:t>
            </a:r>
            <a:endParaRPr lang="pt-PT" dirty="0" smtClean="0"/>
          </a:p>
          <a:p>
            <a:pPr lvl="1"/>
            <a:endParaRPr lang="pt-PT" sz="900" dirty="0"/>
          </a:p>
          <a:p>
            <a:pPr lvl="1"/>
            <a:r>
              <a:rPr lang="pt-PT" b="1" dirty="0" err="1">
                <a:solidFill>
                  <a:srgbClr val="008000"/>
                </a:solidFill>
              </a:rPr>
              <a:t>Indirect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</a:t>
            </a:r>
            <a:r>
              <a:rPr lang="pt-PT" dirty="0" err="1"/>
              <a:t>phytocentric</a:t>
            </a:r>
            <a:r>
              <a:rPr lang="pt-PT" dirty="0"/>
              <a:t> </a:t>
            </a:r>
            <a:r>
              <a:rPr lang="pt-PT" dirty="0" err="1"/>
              <a:t>methods</a:t>
            </a:r>
            <a:r>
              <a:rPr lang="pt-PT" dirty="0"/>
              <a:t> – site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evaluated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analysis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vegetation</a:t>
            </a:r>
            <a:r>
              <a:rPr lang="pt-PT" dirty="0"/>
              <a:t> </a:t>
            </a:r>
            <a:r>
              <a:rPr lang="pt-PT" dirty="0" err="1"/>
              <a:t>growing</a:t>
            </a:r>
            <a:r>
              <a:rPr lang="pt-PT" dirty="0"/>
              <a:t> in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smtClean="0"/>
              <a:t>site</a:t>
            </a:r>
          </a:p>
          <a:p>
            <a:pPr lvl="1"/>
            <a:endParaRPr lang="pt-PT" sz="900" dirty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 err="1"/>
              <a:t>Indicator</a:t>
            </a:r>
            <a:r>
              <a:rPr lang="pt-PT" dirty="0"/>
              <a:t> </a:t>
            </a:r>
            <a:r>
              <a:rPr lang="pt-PT" dirty="0" err="1"/>
              <a:t>plants</a:t>
            </a:r>
            <a:r>
              <a:rPr lang="pt-PT" dirty="0"/>
              <a:t> (</a:t>
            </a:r>
            <a:r>
              <a:rPr lang="pt-PT" dirty="0" err="1"/>
              <a:t>namely</a:t>
            </a:r>
            <a:r>
              <a:rPr lang="pt-PT" dirty="0"/>
              <a:t> </a:t>
            </a:r>
            <a:r>
              <a:rPr lang="pt-PT" dirty="0" err="1"/>
              <a:t>shrubs</a:t>
            </a:r>
            <a:r>
              <a:rPr lang="pt-PT" dirty="0"/>
              <a:t>)</a:t>
            </a:r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 smtClean="0">
                <a:hlinkClick r:id="rId2" action="ppaction://hlinksldjump"/>
              </a:rPr>
              <a:t>I - Site </a:t>
            </a:r>
            <a:r>
              <a:rPr lang="pt-PT" dirty="0" err="1">
                <a:hlinkClick r:id="rId2" action="ppaction://hlinksldjump"/>
              </a:rPr>
              <a:t>i</a:t>
            </a:r>
            <a:r>
              <a:rPr lang="pt-PT" dirty="0" err="1" smtClean="0">
                <a:hlinkClick r:id="rId2" action="ppaction://hlinksldjump"/>
              </a:rPr>
              <a:t>ndex</a:t>
            </a:r>
            <a:r>
              <a:rPr lang="pt-PT" dirty="0" smtClean="0">
                <a:hlinkClick r:id="rId2" action="ppaction://hlinksldjump"/>
              </a:rPr>
              <a:t> [ </a:t>
            </a:r>
            <a:r>
              <a:rPr lang="pt-PT" i="1" dirty="0" smtClean="0">
                <a:hlinkClick r:id="rId2" action="ppaction://hlinksldjump"/>
              </a:rPr>
              <a:t>f= (</a:t>
            </a:r>
            <a:r>
              <a:rPr lang="pt-PT" i="1" dirty="0" err="1" smtClean="0">
                <a:hlinkClick r:id="rId2" action="ppaction://hlinksldjump"/>
              </a:rPr>
              <a:t>hdom</a:t>
            </a:r>
            <a:r>
              <a:rPr lang="pt-PT" i="1" dirty="0" smtClean="0">
                <a:hlinkClick r:id="rId2" action="ppaction://hlinksldjump"/>
              </a:rPr>
              <a:t>, t)</a:t>
            </a:r>
            <a:r>
              <a:rPr lang="pt-PT" dirty="0" smtClean="0">
                <a:hlinkClick r:id="rId2" action="ppaction://hlinksldjump"/>
              </a:rPr>
              <a:t> ]</a:t>
            </a:r>
            <a:endParaRPr lang="pt-PT" dirty="0" smtClean="0"/>
          </a:p>
          <a:p>
            <a:pPr marL="1200150" lvl="2" indent="-342900">
              <a:buFont typeface="Wingdings" pitchFamily="2" charset="2"/>
              <a:buChar char="§"/>
            </a:pPr>
            <a:r>
              <a:rPr lang="pt-PT" dirty="0" smtClean="0">
                <a:hlinkClick r:id="rId3" action="ppaction://hlinksldjump"/>
              </a:rPr>
              <a:t>II - Site </a:t>
            </a:r>
            <a:r>
              <a:rPr lang="pt-PT" dirty="0" err="1" smtClean="0">
                <a:hlinkClick r:id="rId3" action="ppaction://hlinksldjump"/>
              </a:rPr>
              <a:t>index</a:t>
            </a:r>
            <a:r>
              <a:rPr lang="pt-PT" dirty="0" smtClean="0">
                <a:hlinkClick r:id="rId3" action="ppaction://hlinksldjump"/>
              </a:rPr>
              <a:t> [ </a:t>
            </a:r>
            <a:r>
              <a:rPr lang="en-US" i="1" dirty="0" smtClean="0">
                <a:hlinkClick r:id="rId3" action="ppaction://hlinksldjump"/>
              </a:rPr>
              <a:t>f</a:t>
            </a:r>
            <a:r>
              <a:rPr lang="en-US" i="1" dirty="0">
                <a:hlinkClick r:id="rId3" action="ppaction://hlinksldjump"/>
              </a:rPr>
              <a:t>= (climate, soil</a:t>
            </a:r>
            <a:r>
              <a:rPr lang="en-US" i="1" dirty="0" smtClean="0">
                <a:hlinkClick r:id="rId3" action="ppaction://hlinksldjump"/>
              </a:rPr>
              <a:t>) </a:t>
            </a:r>
            <a:r>
              <a:rPr lang="en-US" dirty="0" smtClean="0">
                <a:hlinkClick r:id="rId3" action="ppaction://hlinksldjump"/>
              </a:rPr>
              <a:t>]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747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479376" y="1340768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 smtClean="0"/>
              <a:t>For modelling purposes site quality has to be expressed by a </a:t>
            </a:r>
            <a:r>
              <a:rPr lang="en-US" u="sng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, be </a:t>
            </a:r>
            <a:r>
              <a:rPr lang="en-US" u="sng" dirty="0" smtClean="0">
                <a:solidFill>
                  <a:srgbClr val="0070C0"/>
                </a:solidFill>
              </a:rPr>
              <a:t>objective</a:t>
            </a:r>
            <a:r>
              <a:rPr lang="en-US" dirty="0" smtClean="0"/>
              <a:t> and </a:t>
            </a:r>
            <a:r>
              <a:rPr lang="en-US" u="sng" dirty="0" smtClean="0">
                <a:solidFill>
                  <a:srgbClr val="0070C0"/>
                </a:solidFill>
              </a:rPr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957"/>
          <a:stretch/>
        </p:blipFill>
        <p:spPr>
          <a:xfrm>
            <a:off x="6259364" y="1849999"/>
            <a:ext cx="4572396" cy="287514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376" y="1340768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/>
              <a:t>For modelling purposes site quality has to be expressed by a </a:t>
            </a:r>
            <a:r>
              <a:rPr lang="en-US" u="sng" dirty="0">
                <a:solidFill>
                  <a:srgbClr val="0070C0"/>
                </a:solidFill>
              </a:rPr>
              <a:t>number</a:t>
            </a:r>
            <a:r>
              <a:rPr lang="en-US" dirty="0"/>
              <a:t>, be </a:t>
            </a:r>
            <a:r>
              <a:rPr lang="en-US" u="sng" dirty="0">
                <a:solidFill>
                  <a:srgbClr val="0070C0"/>
                </a:solidFill>
              </a:rPr>
              <a:t>objective</a:t>
            </a:r>
            <a:r>
              <a:rPr lang="en-US" dirty="0"/>
              <a:t> and </a:t>
            </a:r>
            <a:r>
              <a:rPr lang="en-US" u="sng" dirty="0">
                <a:solidFill>
                  <a:srgbClr val="0070C0"/>
                </a:solidFill>
              </a:rPr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237"/>
          <a:stretch/>
        </p:blipFill>
        <p:spPr>
          <a:xfrm>
            <a:off x="6259364" y="1849999"/>
            <a:ext cx="4572396" cy="28031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1503"/>
          <a:stretch/>
        </p:blipFill>
        <p:spPr>
          <a:xfrm>
            <a:off x="6411764" y="2002399"/>
            <a:ext cx="4572396" cy="2794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</p:spTree>
    <p:extLst>
      <p:ext uri="{BB962C8B-B14F-4D97-AF65-F5344CB8AC3E}">
        <p14:creationId xmlns:p14="http://schemas.microsoft.com/office/powerpoint/2010/main" val="19653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376" y="1340768"/>
            <a:ext cx="52565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Assessing the productive potential is essential for forest management.</a:t>
            </a:r>
          </a:p>
          <a:p>
            <a:endParaRPr lang="en-US" dirty="0"/>
          </a:p>
          <a:p>
            <a:r>
              <a:rPr lang="en-US" dirty="0"/>
              <a:t>For modelling purposes site quality has to be expressed by a </a:t>
            </a:r>
            <a:r>
              <a:rPr lang="en-US" u="sng" dirty="0">
                <a:solidFill>
                  <a:srgbClr val="0070C0"/>
                </a:solidFill>
              </a:rPr>
              <a:t>number</a:t>
            </a:r>
            <a:r>
              <a:rPr lang="en-US" dirty="0"/>
              <a:t>, be </a:t>
            </a:r>
            <a:r>
              <a:rPr lang="en-US" u="sng" dirty="0">
                <a:solidFill>
                  <a:srgbClr val="0070C0"/>
                </a:solidFill>
              </a:rPr>
              <a:t>objective</a:t>
            </a:r>
            <a:r>
              <a:rPr lang="en-US" dirty="0"/>
              <a:t> and </a:t>
            </a:r>
            <a:r>
              <a:rPr lang="en-US" u="sng" dirty="0">
                <a:solidFill>
                  <a:srgbClr val="0070C0"/>
                </a:solidFill>
              </a:rPr>
              <a:t>easily determined</a:t>
            </a:r>
          </a:p>
          <a:p>
            <a:endParaRPr lang="en-US" dirty="0"/>
          </a:p>
          <a:p>
            <a:pPr algn="ctr"/>
            <a:r>
              <a:rPr lang="en-US" sz="2000" b="1" dirty="0" smtClean="0">
                <a:solidFill>
                  <a:srgbClr val="008000"/>
                </a:solidFill>
              </a:rPr>
              <a:t>What could be a measure of site quality?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Volume</a:t>
            </a:r>
            <a:r>
              <a:rPr lang="en-US" dirty="0" smtClean="0"/>
              <a:t> production is no feasible measure of site quality: </a:t>
            </a:r>
          </a:p>
          <a:p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historic data available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easily determined in forest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 density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7CB042"/>
                </a:solidFill>
              </a:rPr>
              <a:t>Stand dominant height development </a:t>
            </a:r>
            <a:r>
              <a:rPr lang="en-US" dirty="0" smtClean="0"/>
              <a:t>has been widely used to assess </a:t>
            </a:r>
            <a:r>
              <a:rPr lang="en-US" b="1" u="sng" dirty="0" smtClean="0"/>
              <a:t>site index</a:t>
            </a:r>
          </a:p>
          <a:p>
            <a:r>
              <a:rPr lang="en-US" sz="800" dirty="0" smtClean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64" y="1849999"/>
            <a:ext cx="4572396" cy="27311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1503"/>
          <a:stretch/>
        </p:blipFill>
        <p:spPr>
          <a:xfrm>
            <a:off x="6411764" y="2002399"/>
            <a:ext cx="4572396" cy="2794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1768"/>
          <a:stretch/>
        </p:blipFill>
        <p:spPr>
          <a:xfrm>
            <a:off x="6564164" y="2154799"/>
            <a:ext cx="4572396" cy="2786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273" y="2175164"/>
            <a:ext cx="4572396" cy="315800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032104" y="566124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 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site index</a:t>
            </a:r>
            <a:r>
              <a:rPr lang="en-US" dirty="0" smtClean="0"/>
              <a:t>) is the </a:t>
            </a:r>
            <a:r>
              <a:rPr lang="en-US" dirty="0" err="1" smtClean="0"/>
              <a:t>hdom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dominant height</a:t>
            </a:r>
            <a:r>
              <a:rPr lang="en-US" dirty="0" smtClean="0"/>
              <a:t>) at a chosen t (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</p:spTree>
    <p:extLst>
      <p:ext uri="{BB962C8B-B14F-4D97-AF65-F5344CB8AC3E}">
        <p14:creationId xmlns:p14="http://schemas.microsoft.com/office/powerpoint/2010/main" val="31221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800" dirty="0" smtClean="0"/>
          </a:p>
          <a:p>
            <a:r>
              <a:rPr lang="pt-PT" dirty="0" smtClean="0"/>
              <a:t>Site index (</a:t>
            </a:r>
            <a:r>
              <a:rPr lang="pt-PT" dirty="0"/>
              <a:t>S) </a:t>
            </a:r>
            <a:r>
              <a:rPr lang="pt-PT" dirty="0" smtClean="0"/>
              <a:t>is defined as the </a:t>
            </a:r>
            <a:r>
              <a:rPr lang="pt-PT" dirty="0" smtClean="0">
                <a:solidFill>
                  <a:srgbClr val="009900"/>
                </a:solidFill>
              </a:rPr>
              <a:t>dominant height</a:t>
            </a:r>
            <a:r>
              <a:rPr lang="pt-PT" dirty="0" smtClean="0"/>
              <a:t> that the stand has, had or will have at a certain age, the </a:t>
            </a:r>
            <a:r>
              <a:rPr lang="pt-PT" dirty="0" smtClean="0">
                <a:solidFill>
                  <a:srgbClr val="009900"/>
                </a:solidFill>
              </a:rPr>
              <a:t>base age</a:t>
            </a:r>
          </a:p>
          <a:p>
            <a:endParaRPr lang="pt-PT" sz="800" dirty="0" smtClean="0">
              <a:solidFill>
                <a:srgbClr val="009900"/>
              </a:solidFill>
            </a:endParaRP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/>
              <a:t>Therefore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simulation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dominant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height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growth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intimately</a:t>
            </a:r>
            <a:r>
              <a:rPr lang="pt-PT" dirty="0"/>
              <a:t> </a:t>
            </a:r>
            <a:r>
              <a:rPr lang="pt-PT" dirty="0" err="1"/>
              <a:t>related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prediction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of</a:t>
            </a:r>
            <a:r>
              <a:rPr lang="pt-PT" dirty="0">
                <a:solidFill>
                  <a:srgbClr val="008000"/>
                </a:solidFill>
              </a:rPr>
              <a:t> site </a:t>
            </a:r>
            <a:r>
              <a:rPr lang="pt-PT" dirty="0" err="1" smtClean="0">
                <a:solidFill>
                  <a:srgbClr val="008000"/>
                </a:solidFill>
              </a:rPr>
              <a:t>index</a:t>
            </a:r>
            <a:endParaRPr lang="pt-PT" dirty="0">
              <a:solidFill>
                <a:srgbClr val="008000"/>
              </a:solidFill>
            </a:endParaRP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/>
              <a:t>site </a:t>
            </a:r>
            <a:r>
              <a:rPr lang="pt-PT" dirty="0" err="1"/>
              <a:t>index</a:t>
            </a:r>
            <a:r>
              <a:rPr lang="pt-PT" dirty="0"/>
              <a:t> </a:t>
            </a:r>
            <a:r>
              <a:rPr lang="pt-PT" dirty="0" err="1"/>
              <a:t>concept</a:t>
            </a:r>
            <a:r>
              <a:rPr lang="pt-PT" dirty="0"/>
              <a:t> assumes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>
                <a:solidFill>
                  <a:srgbClr val="008000"/>
                </a:solidFill>
              </a:rPr>
              <a:t>dominant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>
                <a:solidFill>
                  <a:srgbClr val="008000"/>
                </a:solidFill>
              </a:rPr>
              <a:t>height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u="sng" dirty="0" err="1">
                <a:solidFill>
                  <a:srgbClr val="008000"/>
                </a:solidFill>
              </a:rPr>
              <a:t>not</a:t>
            </a:r>
            <a:r>
              <a:rPr lang="pt-PT" u="sng" dirty="0">
                <a:solidFill>
                  <a:srgbClr val="008000"/>
                </a:solidFill>
              </a:rPr>
              <a:t> </a:t>
            </a:r>
            <a:r>
              <a:rPr lang="pt-PT" u="sng" dirty="0" err="1" smtClean="0">
                <a:solidFill>
                  <a:srgbClr val="008000"/>
                </a:solidFill>
              </a:rPr>
              <a:t>greatly</a:t>
            </a:r>
            <a:r>
              <a:rPr lang="pt-PT" u="sng" dirty="0" smtClean="0">
                <a:solidFill>
                  <a:srgbClr val="008000"/>
                </a:solidFill>
              </a:rPr>
              <a:t> </a:t>
            </a:r>
            <a:r>
              <a:rPr lang="pt-PT" u="sng" dirty="0" err="1" smtClean="0">
                <a:solidFill>
                  <a:srgbClr val="008000"/>
                </a:solidFill>
              </a:rPr>
              <a:t>affected</a:t>
            </a:r>
            <a:r>
              <a:rPr lang="pt-PT" u="sng" dirty="0" smtClean="0">
                <a:solidFill>
                  <a:srgbClr val="008000"/>
                </a:solidFill>
              </a:rPr>
              <a:t> </a:t>
            </a:r>
            <a:r>
              <a:rPr lang="pt-PT" dirty="0" err="1"/>
              <a:t>by</a:t>
            </a:r>
            <a:r>
              <a:rPr lang="pt-PT" dirty="0">
                <a:solidFill>
                  <a:srgbClr val="008000"/>
                </a:solidFill>
              </a:rPr>
              <a:t> </a:t>
            </a:r>
            <a:r>
              <a:rPr lang="pt-PT" dirty="0" smtClean="0">
                <a:solidFill>
                  <a:srgbClr val="008000"/>
                </a:solidFill>
              </a:rPr>
              <a:t>stand </a:t>
            </a:r>
            <a:r>
              <a:rPr lang="pt-PT" dirty="0" err="1" smtClean="0">
                <a:solidFill>
                  <a:srgbClr val="008000"/>
                </a:solidFill>
              </a:rPr>
              <a:t>density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dirty="0" err="1" smtClean="0"/>
              <a:t>or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dirty="0" err="1" smtClean="0">
                <a:solidFill>
                  <a:srgbClr val="008000"/>
                </a:solidFill>
              </a:rPr>
              <a:t>thinning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dirty="0" err="1" smtClean="0">
                <a:solidFill>
                  <a:srgbClr val="008000"/>
                </a:solidFill>
              </a:rPr>
              <a:t>treatments</a:t>
            </a:r>
            <a:r>
              <a:rPr lang="pt-PT" dirty="0" smtClean="0">
                <a:solidFill>
                  <a:srgbClr val="008000"/>
                </a:solidFill>
              </a:rPr>
              <a:t> 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pt-P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disregarding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thinning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PT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above</a:t>
            </a:r>
            <a:r>
              <a:rPr lang="pt-PT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pt-PT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15963" indent="-179388">
              <a:buFont typeface="Wingdings" panose="05000000000000000000" pitchFamily="2" charset="2"/>
              <a:buChar char="§"/>
            </a:pP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/>
              <a:t>set </a:t>
            </a:r>
            <a:r>
              <a:rPr lang="pt-PT" dirty="0" err="1"/>
              <a:t>of</a:t>
            </a:r>
            <a:r>
              <a:rPr lang="pt-PT" dirty="0"/>
              <a:t> curves </a:t>
            </a:r>
            <a:r>
              <a:rPr lang="pt-PT" dirty="0" err="1"/>
              <a:t>that</a:t>
            </a:r>
            <a:r>
              <a:rPr lang="pt-PT" dirty="0"/>
              <a:t> </a:t>
            </a:r>
            <a:r>
              <a:rPr lang="pt-PT" dirty="0" err="1"/>
              <a:t>represent</a:t>
            </a:r>
            <a:r>
              <a:rPr lang="pt-PT" dirty="0"/>
              <a:t> </a:t>
            </a:r>
            <a:r>
              <a:rPr lang="pt-PT" dirty="0" err="1"/>
              <a:t>dominant</a:t>
            </a:r>
            <a:r>
              <a:rPr lang="pt-PT" dirty="0"/>
              <a:t> </a:t>
            </a:r>
            <a:r>
              <a:rPr lang="pt-PT" dirty="0" err="1"/>
              <a:t>height</a:t>
            </a:r>
            <a:r>
              <a:rPr lang="pt-PT" dirty="0"/>
              <a:t> </a:t>
            </a:r>
            <a:r>
              <a:rPr lang="pt-PT" dirty="0" err="1"/>
              <a:t>growth</a:t>
            </a:r>
            <a:r>
              <a:rPr lang="pt-PT" dirty="0"/>
              <a:t> for </a:t>
            </a:r>
            <a:r>
              <a:rPr lang="pt-PT" dirty="0" err="1"/>
              <a:t>the</a:t>
            </a:r>
            <a:r>
              <a:rPr lang="pt-PT" dirty="0"/>
              <a:t> range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possible</a:t>
            </a:r>
            <a:r>
              <a:rPr lang="pt-PT" dirty="0"/>
              <a:t> site </a:t>
            </a:r>
            <a:r>
              <a:rPr lang="pt-PT" dirty="0" err="1"/>
              <a:t>indices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know</a:t>
            </a:r>
            <a:r>
              <a:rPr lang="pt-PT" dirty="0"/>
              <a:t> as </a:t>
            </a:r>
            <a:r>
              <a:rPr lang="pt-PT" dirty="0">
                <a:solidFill>
                  <a:srgbClr val="009900"/>
                </a:solidFill>
              </a:rPr>
              <a:t>site </a:t>
            </a:r>
            <a:r>
              <a:rPr lang="pt-PT" dirty="0" err="1">
                <a:solidFill>
                  <a:srgbClr val="009900"/>
                </a:solidFill>
              </a:rPr>
              <a:t>index</a:t>
            </a:r>
            <a:r>
              <a:rPr lang="pt-PT" dirty="0">
                <a:solidFill>
                  <a:srgbClr val="009900"/>
                </a:solidFill>
              </a:rPr>
              <a:t> </a:t>
            </a:r>
            <a:r>
              <a:rPr lang="pt-PT" dirty="0" smtClean="0">
                <a:solidFill>
                  <a:srgbClr val="009900"/>
                </a:solidFill>
              </a:rPr>
              <a:t>curves (SIC) -&gt; </a:t>
            </a:r>
            <a:r>
              <a:rPr lang="pt-PT" dirty="0" err="1" smtClean="0">
                <a:solidFill>
                  <a:srgbClr val="0070C0"/>
                </a:solidFill>
              </a:rPr>
              <a:t>families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of</a:t>
            </a:r>
            <a:r>
              <a:rPr lang="pt-PT" dirty="0" smtClean="0">
                <a:solidFill>
                  <a:srgbClr val="0070C0"/>
                </a:solidFill>
              </a:rPr>
              <a:t> </a:t>
            </a:r>
            <a:r>
              <a:rPr lang="pt-PT" dirty="0" err="1" smtClean="0">
                <a:solidFill>
                  <a:srgbClr val="0070C0"/>
                </a:solidFill>
              </a:rPr>
              <a:t>growth</a:t>
            </a:r>
            <a:r>
              <a:rPr lang="pt-PT" dirty="0" smtClean="0">
                <a:solidFill>
                  <a:srgbClr val="0070C0"/>
                </a:solidFill>
              </a:rPr>
              <a:t> curves</a:t>
            </a:r>
            <a:endParaRPr lang="en-US" dirty="0">
              <a:solidFill>
                <a:srgbClr val="0070C0"/>
              </a:solidFill>
            </a:endParaRPr>
          </a:p>
          <a:p>
            <a:endParaRPr lang="pt-PT" dirty="0" smtClean="0">
              <a:solidFill>
                <a:srgbClr val="0099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</p:spTree>
    <p:extLst>
      <p:ext uri="{BB962C8B-B14F-4D97-AF65-F5344CB8AC3E}">
        <p14:creationId xmlns:p14="http://schemas.microsoft.com/office/powerpoint/2010/main" val="36899650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371" y="1196753"/>
            <a:ext cx="7896878" cy="4929411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Types</a:t>
            </a:r>
            <a:r>
              <a:rPr lang="pt-PT" b="1" dirty="0" smtClean="0"/>
              <a:t> </a:t>
            </a:r>
            <a:r>
              <a:rPr lang="pt-PT" b="1" dirty="0" err="1"/>
              <a:t>of</a:t>
            </a:r>
            <a:r>
              <a:rPr lang="pt-PT" b="1" dirty="0"/>
              <a:t> </a:t>
            </a:r>
            <a:r>
              <a:rPr lang="pt-PT" b="1" dirty="0" smtClean="0"/>
              <a:t>data </a:t>
            </a:r>
            <a:r>
              <a:rPr lang="pt-PT" dirty="0" smtClean="0"/>
              <a:t>to </a:t>
            </a:r>
            <a:r>
              <a:rPr lang="pt-PT" dirty="0" err="1" smtClean="0"/>
              <a:t>build</a:t>
            </a:r>
            <a:r>
              <a:rPr lang="pt-PT" dirty="0" smtClean="0"/>
              <a:t> site </a:t>
            </a:r>
            <a:r>
              <a:rPr lang="pt-PT" dirty="0" err="1" smtClean="0"/>
              <a:t>index</a:t>
            </a:r>
            <a:r>
              <a:rPr lang="pt-PT" dirty="0" smtClean="0"/>
              <a:t> curves:</a:t>
            </a:r>
          </a:p>
          <a:p>
            <a:pPr>
              <a:spcBef>
                <a:spcPts val="0"/>
              </a:spcBef>
            </a:pPr>
            <a:endParaRPr lang="pt-PT" sz="800" dirty="0"/>
          </a:p>
          <a:p>
            <a:pPr lvl="1"/>
            <a:r>
              <a:rPr lang="pt-PT" sz="2200" dirty="0" smtClean="0"/>
              <a:t> a) </a:t>
            </a:r>
            <a:r>
              <a:rPr lang="pt-PT" sz="2200" b="1" dirty="0" err="1">
                <a:solidFill>
                  <a:srgbClr val="0070C0"/>
                </a:solidFill>
              </a:rPr>
              <a:t>temporary</a:t>
            </a:r>
            <a:r>
              <a:rPr lang="pt-PT" sz="2200" b="1" dirty="0">
                <a:solidFill>
                  <a:srgbClr val="0070C0"/>
                </a:solidFill>
              </a:rPr>
              <a:t> </a:t>
            </a:r>
            <a:r>
              <a:rPr lang="pt-PT" sz="2200" b="1" dirty="0" err="1" smtClean="0">
                <a:solidFill>
                  <a:srgbClr val="0070C0"/>
                </a:solidFill>
              </a:rPr>
              <a:t>plots</a:t>
            </a:r>
            <a:r>
              <a:rPr lang="pt-PT" sz="2200" b="1" dirty="0" smtClean="0">
                <a:solidFill>
                  <a:srgbClr val="0070C0"/>
                </a:solidFill>
              </a:rPr>
              <a:t> </a:t>
            </a:r>
            <a:r>
              <a:rPr lang="pt-PT" sz="2200" dirty="0" smtClean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pt-PT" sz="2200" dirty="0" smtClean="0"/>
              <a:t>        </a:t>
            </a:r>
            <a:r>
              <a:rPr lang="pt-PT" sz="2200" dirty="0" err="1" smtClean="0"/>
              <a:t>Independent</a:t>
            </a:r>
            <a:r>
              <a:rPr lang="pt-PT" sz="2200" dirty="0" smtClean="0"/>
              <a:t> data pairs </a:t>
            </a:r>
            <a:r>
              <a:rPr lang="pt-PT" sz="2200" dirty="0"/>
              <a:t>(hdom, t</a:t>
            </a:r>
            <a:r>
              <a:rPr lang="pt-PT" sz="2200" dirty="0" smtClean="0"/>
              <a:t>)</a:t>
            </a:r>
          </a:p>
          <a:p>
            <a:pPr marL="457200" lvl="1" indent="0">
              <a:buNone/>
            </a:pPr>
            <a:endParaRPr lang="pt-PT" sz="800" dirty="0">
              <a:solidFill>
                <a:schemeClr val="bg2"/>
              </a:solidFill>
            </a:endParaRPr>
          </a:p>
          <a:p>
            <a:pPr lvl="1"/>
            <a:r>
              <a:rPr lang="pt-PT" sz="2200" dirty="0" smtClean="0"/>
              <a:t> b) </a:t>
            </a:r>
            <a:r>
              <a:rPr lang="pt-PT" sz="2200" b="1" dirty="0" err="1">
                <a:solidFill>
                  <a:srgbClr val="0070C0"/>
                </a:solidFill>
              </a:rPr>
              <a:t>permanent</a:t>
            </a:r>
            <a:r>
              <a:rPr lang="pt-PT" sz="2200" b="1" dirty="0">
                <a:solidFill>
                  <a:srgbClr val="0070C0"/>
                </a:solidFill>
              </a:rPr>
              <a:t> </a:t>
            </a:r>
            <a:r>
              <a:rPr lang="pt-PT" sz="2200" b="1" dirty="0" err="1">
                <a:solidFill>
                  <a:srgbClr val="0070C0"/>
                </a:solidFill>
              </a:rPr>
              <a:t>and</a:t>
            </a:r>
            <a:r>
              <a:rPr lang="pt-PT" sz="2200" b="1" dirty="0">
                <a:solidFill>
                  <a:srgbClr val="0070C0"/>
                </a:solidFill>
              </a:rPr>
              <a:t>/</a:t>
            </a:r>
            <a:r>
              <a:rPr lang="pt-PT" sz="2200" b="1" dirty="0" err="1">
                <a:solidFill>
                  <a:srgbClr val="0070C0"/>
                </a:solidFill>
              </a:rPr>
              <a:t>or</a:t>
            </a:r>
            <a:r>
              <a:rPr lang="pt-PT" sz="2200" b="1" dirty="0">
                <a:solidFill>
                  <a:srgbClr val="0070C0"/>
                </a:solidFill>
              </a:rPr>
              <a:t> </a:t>
            </a:r>
            <a:r>
              <a:rPr lang="pt-PT" sz="2200" b="1" dirty="0" err="1">
                <a:solidFill>
                  <a:srgbClr val="0070C0"/>
                </a:solidFill>
              </a:rPr>
              <a:t>interval</a:t>
            </a:r>
            <a:r>
              <a:rPr lang="pt-PT" sz="2200" b="1" dirty="0">
                <a:solidFill>
                  <a:srgbClr val="0070C0"/>
                </a:solidFill>
              </a:rPr>
              <a:t> </a:t>
            </a:r>
            <a:r>
              <a:rPr lang="pt-PT" sz="2200" b="1" dirty="0" err="1" smtClean="0">
                <a:solidFill>
                  <a:srgbClr val="0070C0"/>
                </a:solidFill>
              </a:rPr>
              <a:t>plots</a:t>
            </a:r>
            <a:endParaRPr lang="pt-PT" sz="22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pt-PT" sz="2200" b="1" dirty="0"/>
              <a:t> </a:t>
            </a:r>
            <a:r>
              <a:rPr lang="pt-PT" sz="2200" b="1" dirty="0" smtClean="0"/>
              <a:t>        </a:t>
            </a:r>
            <a:r>
              <a:rPr lang="pt-PT" sz="2200" dirty="0" err="1" smtClean="0"/>
              <a:t>Successive</a:t>
            </a:r>
            <a:r>
              <a:rPr lang="pt-PT" sz="2200" dirty="0" smtClean="0"/>
              <a:t> data pairs (hdom</a:t>
            </a:r>
            <a:r>
              <a:rPr lang="pt-PT" sz="2200" dirty="0"/>
              <a:t>, t</a:t>
            </a:r>
            <a:r>
              <a:rPr lang="pt-PT" sz="2200" dirty="0" smtClean="0"/>
              <a:t>)</a:t>
            </a:r>
          </a:p>
          <a:p>
            <a:pPr marL="457200" lvl="1" indent="0">
              <a:buNone/>
            </a:pPr>
            <a:endParaRPr lang="pt-PT" sz="800" dirty="0"/>
          </a:p>
          <a:p>
            <a:pPr lvl="1"/>
            <a:r>
              <a:rPr lang="pt-PT" sz="2200" dirty="0" smtClean="0"/>
              <a:t> c) </a:t>
            </a:r>
            <a:r>
              <a:rPr lang="pt-PT" sz="2200" b="1" dirty="0" err="1">
                <a:solidFill>
                  <a:srgbClr val="0070C0"/>
                </a:solidFill>
              </a:rPr>
              <a:t>stem</a:t>
            </a:r>
            <a:r>
              <a:rPr lang="pt-PT" sz="2200" b="1" dirty="0">
                <a:solidFill>
                  <a:srgbClr val="0070C0"/>
                </a:solidFill>
              </a:rPr>
              <a:t> </a:t>
            </a:r>
            <a:r>
              <a:rPr lang="pt-PT" sz="2200" b="1" dirty="0" err="1">
                <a:solidFill>
                  <a:srgbClr val="0070C0"/>
                </a:solidFill>
              </a:rPr>
              <a:t>analysis</a:t>
            </a:r>
            <a:r>
              <a:rPr lang="pt-PT" sz="2200" b="1" dirty="0">
                <a:solidFill>
                  <a:srgbClr val="0070C0"/>
                </a:solidFill>
              </a:rPr>
              <a:t> </a:t>
            </a:r>
            <a:r>
              <a:rPr lang="pt-PT" sz="2200" b="1" dirty="0" err="1" smtClean="0">
                <a:solidFill>
                  <a:srgbClr val="0070C0"/>
                </a:solidFill>
              </a:rPr>
              <a:t>techniques</a:t>
            </a:r>
            <a:endParaRPr lang="pt-PT" sz="2200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pt-PT" sz="2200" b="1" dirty="0" smtClean="0"/>
              <a:t>        </a:t>
            </a:r>
            <a:r>
              <a:rPr lang="pt-PT" sz="2200" dirty="0" err="1"/>
              <a:t>R</a:t>
            </a:r>
            <a:r>
              <a:rPr lang="pt-PT" sz="2200" dirty="0" err="1" smtClean="0"/>
              <a:t>econstruct</a:t>
            </a:r>
            <a:r>
              <a:rPr lang="pt-PT" sz="2200" dirty="0" smtClean="0"/>
              <a:t> </a:t>
            </a:r>
            <a:r>
              <a:rPr lang="pt-PT" sz="2200" dirty="0" err="1" smtClean="0"/>
              <a:t>height</a:t>
            </a:r>
            <a:r>
              <a:rPr lang="pt-PT" sz="2200" dirty="0" smtClean="0"/>
              <a:t> growth data of individual </a:t>
            </a:r>
            <a:r>
              <a:rPr lang="pt-PT" sz="2200" dirty="0" err="1" smtClean="0"/>
              <a:t>trees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9463"/>
            <a:ext cx="2520280" cy="151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6321"/>
            <a:ext cx="2520280" cy="151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3782196"/>
            <a:ext cx="2527205" cy="1519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208" y="5225562"/>
            <a:ext cx="1296144" cy="145038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>
            <a:normAutofit fontScale="90000"/>
          </a:bodyPr>
          <a:lstStyle/>
          <a:p>
            <a:pPr algn="r">
              <a:buNone/>
            </a:pPr>
            <a:r>
              <a:rPr lang="en-US" dirty="0" smtClean="0"/>
              <a:t>Site </a:t>
            </a:r>
            <a:r>
              <a:rPr lang="en-US" dirty="0"/>
              <a:t>quality </a:t>
            </a:r>
            <a:r>
              <a:rPr lang="en-US" dirty="0" smtClean="0"/>
              <a:t>evaluation</a:t>
            </a:r>
            <a:br>
              <a:rPr lang="en-US" dirty="0" smtClean="0"/>
            </a:br>
            <a:r>
              <a:rPr lang="en-US" sz="3100" b="0" dirty="0" smtClean="0"/>
              <a:t>Using Site Index </a:t>
            </a:r>
            <a:r>
              <a:rPr lang="pt-PT" sz="3100" b="0" dirty="0"/>
              <a:t> [ </a:t>
            </a:r>
            <a:r>
              <a:rPr lang="pt-PT" sz="3100" b="0" i="1" dirty="0"/>
              <a:t>f= (</a:t>
            </a:r>
            <a:r>
              <a:rPr lang="pt-PT" sz="3100" b="0" i="1" dirty="0" err="1"/>
              <a:t>hdom</a:t>
            </a:r>
            <a:r>
              <a:rPr lang="pt-PT" sz="3100" b="0" i="1" dirty="0"/>
              <a:t>, t)</a:t>
            </a:r>
            <a:r>
              <a:rPr lang="pt-PT" sz="3100" b="0" dirty="0"/>
              <a:t> </a:t>
            </a:r>
            <a:r>
              <a:rPr lang="pt-PT" sz="3100" b="0" dirty="0" smtClean="0"/>
              <a:t>]</a:t>
            </a:r>
            <a:endParaRPr lang="en-US" sz="3100" b="0" dirty="0"/>
          </a:p>
        </p:txBody>
      </p:sp>
    </p:spTree>
    <p:extLst>
      <p:ext uri="{BB962C8B-B14F-4D97-AF65-F5344CB8AC3E}">
        <p14:creationId xmlns:p14="http://schemas.microsoft.com/office/powerpoint/2010/main" val="214640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12845</TotalTime>
  <Words>2878</Words>
  <Application>Microsoft Office PowerPoint</Application>
  <PresentationFormat>Widescreen</PresentationFormat>
  <Paragraphs>342</Paragraphs>
  <Slides>31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Trebuchet MS</vt:lpstr>
      <vt:lpstr>Wingdings</vt:lpstr>
      <vt:lpstr>Custom Design</vt:lpstr>
      <vt:lpstr>Equation</vt:lpstr>
      <vt:lpstr>Site quality, site index curves (SIC) and dominant height growth</vt:lpstr>
      <vt:lpstr>Summary</vt:lpstr>
      <vt:lpstr>The need to quantify site quality </vt:lpstr>
      <vt:lpstr> Site and site quality</vt:lpstr>
      <vt:lpstr>Site quality evaluation Using Site Index  [ f= (hdom, t) ]</vt:lpstr>
      <vt:lpstr>Site quality evaluation Using Site Index  [ f= (hdom, t) ]</vt:lpstr>
      <vt:lpstr>Site quality evaluation Using Site Index  [ f= (hdom, t) ]</vt:lpstr>
      <vt:lpstr>Site quality evaluation Using Site Index  [ f= (hdom, t) ]</vt:lpstr>
      <vt:lpstr>Site quality evaluation Using Site Index  [ f= (hdom, t) ]</vt:lpstr>
      <vt:lpstr>Site quality evaluation I - Using Site Index  [ f= (hdom, t) ]</vt:lpstr>
      <vt:lpstr>Site quality evaluation I - Using Site Index  [ f= (hdom, t) ]</vt:lpstr>
      <vt:lpstr>Site quality evaluation I - Using Site Index  [ f= (hdom, t) ]</vt:lpstr>
      <vt:lpstr>Site quality evaluation I - Using Site Index  [ f= (hdom, t) ]</vt:lpstr>
      <vt:lpstr>Site quality evaluation I - Using Site Index  [ f= (hdom, t) ]</vt:lpstr>
      <vt:lpstr>Site quality evaluation I - Using Site Index  [ f= (hdom, t) ]</vt:lpstr>
      <vt:lpstr>Site quality evaluation II - Using Site Index  [ f= (climate, soil) ]</vt:lpstr>
      <vt:lpstr>Site quality evaluation II - Using Site Index  [ f= (climate, soil) ]</vt:lpstr>
      <vt:lpstr>PowerPoint Presentation</vt:lpstr>
      <vt:lpstr>PowerPoint Presentation</vt:lpstr>
      <vt:lpstr>PowerPoint Presentation</vt:lpstr>
      <vt:lpstr>Site quality evaluation II - Using Site Index  [ f= (climate, soil) ]</vt:lpstr>
      <vt:lpstr>But how to model the growth of several plots?</vt:lpstr>
      <vt:lpstr>But how to model the growth of several plots?</vt:lpstr>
      <vt:lpstr>But how to model the growth of several plots?</vt:lpstr>
      <vt:lpstr>But how to model the growth of several plots?</vt:lpstr>
      <vt:lpstr>But how to model the growth of several plots?</vt:lpstr>
      <vt:lpstr>Some examples</vt:lpstr>
      <vt:lpstr>Some examples</vt:lpstr>
      <vt:lpstr>Some examples</vt:lpstr>
      <vt:lpstr>Some examples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SMB</dc:creator>
  <cp:lastModifiedBy>smb</cp:lastModifiedBy>
  <cp:revision>654</cp:revision>
  <cp:lastPrinted>2017-06-15T21:47:55Z</cp:lastPrinted>
  <dcterms:created xsi:type="dcterms:W3CDTF">2010-02-14T14:45:25Z</dcterms:created>
  <dcterms:modified xsi:type="dcterms:W3CDTF">2026-03-24T19:56:54Z</dcterms:modified>
</cp:coreProperties>
</file>