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7" r:id="rId3"/>
    <p:sldId id="259" r:id="rId4"/>
    <p:sldId id="269" r:id="rId5"/>
    <p:sldId id="262" r:id="rId6"/>
    <p:sldId id="264" r:id="rId7"/>
    <p:sldId id="266" r:id="rId8"/>
    <p:sldId id="288" r:id="rId9"/>
    <p:sldId id="257" r:id="rId10"/>
    <p:sldId id="274" r:id="rId11"/>
    <p:sldId id="275" r:id="rId12"/>
    <p:sldId id="276" r:id="rId13"/>
    <p:sldId id="289" r:id="rId14"/>
    <p:sldId id="285" r:id="rId15"/>
    <p:sldId id="280" r:id="rId16"/>
    <p:sldId id="271" r:id="rId17"/>
    <p:sldId id="282" r:id="rId18"/>
    <p:sldId id="283" r:id="rId19"/>
    <p:sldId id="284" r:id="rId20"/>
    <p:sldId id="273" r:id="rId21"/>
    <p:sldId id="261" r:id="rId22"/>
    <p:sldId id="263"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8" autoAdjust="0"/>
    <p:restoredTop sz="94660"/>
  </p:normalViewPr>
  <p:slideViewPr>
    <p:cSldViewPr snapToGrid="0">
      <p:cViewPr varScale="1">
        <p:scale>
          <a:sx n="69" d="100"/>
          <a:sy n="69" d="100"/>
        </p:scale>
        <p:origin x="6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C3FBEA-E25B-4481-9B2D-E3D32B397B4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53514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3FBEA-E25B-4481-9B2D-E3D32B397B4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37770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3FBEA-E25B-4481-9B2D-E3D32B397B4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96783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3FBEA-E25B-4481-9B2D-E3D32B397B4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404597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3FBEA-E25B-4481-9B2D-E3D32B397B4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302283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C3FBEA-E25B-4481-9B2D-E3D32B397B4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301488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C3FBEA-E25B-4481-9B2D-E3D32B397B44}"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418540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C3FBEA-E25B-4481-9B2D-E3D32B397B44}"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246178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3FBEA-E25B-4481-9B2D-E3D32B397B44}"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328509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3FBEA-E25B-4481-9B2D-E3D32B397B4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26198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3FBEA-E25B-4481-9B2D-E3D32B397B4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03289-5076-4D06-9620-F681DCF239DE}" type="slidenum">
              <a:rPr lang="en-US" smtClean="0"/>
              <a:t>‹#›</a:t>
            </a:fld>
            <a:endParaRPr lang="en-US"/>
          </a:p>
        </p:txBody>
      </p:sp>
    </p:spTree>
    <p:extLst>
      <p:ext uri="{BB962C8B-B14F-4D97-AF65-F5344CB8AC3E}">
        <p14:creationId xmlns:p14="http://schemas.microsoft.com/office/powerpoint/2010/main" val="221812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3FBEA-E25B-4481-9B2D-E3D32B397B44}"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03289-5076-4D06-9620-F681DCF239DE}" type="slidenum">
              <a:rPr lang="en-US" smtClean="0"/>
              <a:t>‹#›</a:t>
            </a:fld>
            <a:endParaRPr lang="en-US"/>
          </a:p>
        </p:txBody>
      </p:sp>
    </p:spTree>
    <p:extLst>
      <p:ext uri="{BB962C8B-B14F-4D97-AF65-F5344CB8AC3E}">
        <p14:creationId xmlns:p14="http://schemas.microsoft.com/office/powerpoint/2010/main" val="323052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virginia.edu/cue/presentationtips.html#presentat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2006" y="1701462"/>
            <a:ext cx="10961859" cy="4750138"/>
          </a:xfrm>
          <a:prstGeom prst="rect">
            <a:avLst/>
          </a:prstGeom>
        </p:spPr>
      </p:pic>
      <p:sp>
        <p:nvSpPr>
          <p:cNvPr id="2" name="TextBox 1"/>
          <p:cNvSpPr txBox="1"/>
          <p:nvPr/>
        </p:nvSpPr>
        <p:spPr>
          <a:xfrm>
            <a:off x="767563" y="347132"/>
            <a:ext cx="10310743" cy="1015663"/>
          </a:xfrm>
          <a:prstGeom prst="rect">
            <a:avLst/>
          </a:prstGeom>
          <a:solidFill>
            <a:schemeClr val="accent6">
              <a:lumMod val="40000"/>
              <a:lumOff val="60000"/>
            </a:schemeClr>
          </a:solidFill>
        </p:spPr>
        <p:txBody>
          <a:bodyPr wrap="square" rtlCol="0">
            <a:spAutoFit/>
          </a:bodyPr>
          <a:lstStyle/>
          <a:p>
            <a:r>
              <a:rPr lang="en-US" sz="6000" dirty="0" smtClean="0"/>
              <a:t>APRESENTAÇÕES</a:t>
            </a:r>
            <a:endParaRPr lang="en-US" sz="6000" dirty="0"/>
          </a:p>
        </p:txBody>
      </p:sp>
    </p:spTree>
    <p:extLst>
      <p:ext uri="{BB962C8B-B14F-4D97-AF65-F5344CB8AC3E}">
        <p14:creationId xmlns:p14="http://schemas.microsoft.com/office/powerpoint/2010/main" val="227765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1408"/>
            <a:ext cx="12210290" cy="6846592"/>
          </a:xfrm>
          <a:prstGeom prst="rect">
            <a:avLst/>
          </a:prstGeom>
        </p:spPr>
      </p:pic>
    </p:spTree>
    <p:extLst>
      <p:ext uri="{BB962C8B-B14F-4D97-AF65-F5344CB8AC3E}">
        <p14:creationId xmlns:p14="http://schemas.microsoft.com/office/powerpoint/2010/main" val="407052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9031" y="693109"/>
            <a:ext cx="11674778" cy="5355140"/>
          </a:xfrm>
          <a:prstGeom prst="rect">
            <a:avLst/>
          </a:prstGeom>
        </p:spPr>
      </p:pic>
    </p:spTree>
    <p:extLst>
      <p:ext uri="{BB962C8B-B14F-4D97-AF65-F5344CB8AC3E}">
        <p14:creationId xmlns:p14="http://schemas.microsoft.com/office/powerpoint/2010/main" val="28010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309" y="1360088"/>
            <a:ext cx="9558862" cy="5073720"/>
          </a:xfrm>
          <a:prstGeom prst="rect">
            <a:avLst/>
          </a:prstGeom>
        </p:spPr>
      </p:pic>
    </p:spTree>
    <p:extLst>
      <p:ext uri="{BB962C8B-B14F-4D97-AF65-F5344CB8AC3E}">
        <p14:creationId xmlns:p14="http://schemas.microsoft.com/office/powerpoint/2010/main" val="156251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517" y="1967347"/>
            <a:ext cx="10333407" cy="2895274"/>
          </a:xfrm>
          <a:prstGeom prst="rect">
            <a:avLst/>
          </a:prstGeom>
        </p:spPr>
      </p:pic>
      <p:sp>
        <p:nvSpPr>
          <p:cNvPr id="3" name="TextBox 2"/>
          <p:cNvSpPr txBox="1"/>
          <p:nvPr/>
        </p:nvSpPr>
        <p:spPr>
          <a:xfrm>
            <a:off x="1191491" y="969818"/>
            <a:ext cx="8072582" cy="830997"/>
          </a:xfrm>
          <a:prstGeom prst="rect">
            <a:avLst/>
          </a:prstGeom>
          <a:noFill/>
        </p:spPr>
        <p:txBody>
          <a:bodyPr wrap="square" rtlCol="0">
            <a:spAutoFit/>
          </a:bodyPr>
          <a:lstStyle/>
          <a:p>
            <a:r>
              <a:rPr lang="pt-PT" sz="4800" dirty="0" smtClean="0"/>
              <a:t>INTRODUÇÃO</a:t>
            </a:r>
            <a:endParaRPr lang="pt-PT" sz="4800" dirty="0"/>
          </a:p>
        </p:txBody>
      </p:sp>
    </p:spTree>
    <p:extLst>
      <p:ext uri="{BB962C8B-B14F-4D97-AF65-F5344CB8AC3E}">
        <p14:creationId xmlns:p14="http://schemas.microsoft.com/office/powerpoint/2010/main" val="225183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9786" y="1333706"/>
            <a:ext cx="8008179" cy="5056259"/>
          </a:xfrm>
          <a:prstGeom prst="rect">
            <a:avLst/>
          </a:prstGeom>
        </p:spPr>
      </p:pic>
      <p:sp>
        <p:nvSpPr>
          <p:cNvPr id="6" name="Rectangle 5"/>
          <p:cNvSpPr/>
          <p:nvPr/>
        </p:nvSpPr>
        <p:spPr>
          <a:xfrm>
            <a:off x="965367" y="201097"/>
            <a:ext cx="7229064" cy="923330"/>
          </a:xfrm>
          <a:prstGeom prst="rect">
            <a:avLst/>
          </a:prstGeom>
          <a:solidFill>
            <a:schemeClr val="accent6">
              <a:lumMod val="40000"/>
              <a:lumOff val="60000"/>
            </a:schemeClr>
          </a:solidFill>
        </p:spPr>
        <p:txBody>
          <a:bodyPr wrap="square">
            <a:spAutoFit/>
          </a:bodyPr>
          <a:lstStyle/>
          <a:p>
            <a:r>
              <a:rPr lang="en-US" sz="5400" b="1" dirty="0" err="1" smtClean="0">
                <a:solidFill>
                  <a:srgbClr val="000000"/>
                </a:solidFill>
                <a:latin typeface="Calibri,Bold"/>
              </a:rPr>
              <a:t>Criação</a:t>
            </a:r>
            <a:r>
              <a:rPr lang="en-US" sz="5400" b="1" dirty="0" smtClean="0">
                <a:solidFill>
                  <a:srgbClr val="000000"/>
                </a:solidFill>
                <a:latin typeface="Calibri,Bold"/>
              </a:rPr>
              <a:t> de slides</a:t>
            </a:r>
            <a:endParaRPr lang="en-US" sz="5400" b="1" dirty="0">
              <a:solidFill>
                <a:srgbClr val="000000"/>
              </a:solidFill>
              <a:latin typeface="Calibri,Bold"/>
            </a:endParaRPr>
          </a:p>
        </p:txBody>
      </p:sp>
      <p:sp>
        <p:nvSpPr>
          <p:cNvPr id="2" name="Rectangle 1"/>
          <p:cNvSpPr/>
          <p:nvPr/>
        </p:nvSpPr>
        <p:spPr>
          <a:xfrm>
            <a:off x="0" y="6520873"/>
            <a:ext cx="9910618" cy="337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ctangle 2"/>
          <p:cNvSpPr/>
          <p:nvPr/>
        </p:nvSpPr>
        <p:spPr>
          <a:xfrm>
            <a:off x="10261600" y="6520872"/>
            <a:ext cx="1930400" cy="337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9910618" y="6520872"/>
            <a:ext cx="350982" cy="369332"/>
          </a:xfrm>
          <a:prstGeom prst="rect">
            <a:avLst/>
          </a:prstGeom>
          <a:noFill/>
        </p:spPr>
        <p:txBody>
          <a:bodyPr wrap="square" rtlCol="0">
            <a:spAutoFit/>
          </a:bodyPr>
          <a:lstStyle/>
          <a:p>
            <a:r>
              <a:rPr lang="pt-PT" dirty="0" smtClean="0"/>
              <a:t>4</a:t>
            </a:r>
            <a:endParaRPr lang="pt-PT" dirty="0"/>
          </a:p>
        </p:txBody>
      </p:sp>
      <p:sp>
        <p:nvSpPr>
          <p:cNvPr id="7" name="Rectangle 6"/>
          <p:cNvSpPr/>
          <p:nvPr/>
        </p:nvSpPr>
        <p:spPr>
          <a:xfrm>
            <a:off x="1524000" y="2706255"/>
            <a:ext cx="6059055" cy="618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15009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5993420" cy="3796145"/>
          </a:xfrm>
          <a:prstGeom prst="rect">
            <a:avLst/>
          </a:prstGeom>
        </p:spPr>
      </p:pic>
      <p:pic>
        <p:nvPicPr>
          <p:cNvPr id="4" name="Picture 3"/>
          <p:cNvPicPr>
            <a:picLocks noChangeAspect="1"/>
          </p:cNvPicPr>
          <p:nvPr/>
        </p:nvPicPr>
        <p:blipFill>
          <a:blip r:embed="rId3"/>
          <a:stretch>
            <a:fillRect/>
          </a:stretch>
        </p:blipFill>
        <p:spPr>
          <a:xfrm>
            <a:off x="5588251" y="2586182"/>
            <a:ext cx="6622341" cy="4271818"/>
          </a:xfrm>
          <a:prstGeom prst="rect">
            <a:avLst/>
          </a:prstGeom>
        </p:spPr>
      </p:pic>
    </p:spTree>
    <p:extLst>
      <p:ext uri="{BB962C8B-B14F-4D97-AF65-F5344CB8AC3E}">
        <p14:creationId xmlns:p14="http://schemas.microsoft.com/office/powerpoint/2010/main" val="46470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5367" y="1281362"/>
            <a:ext cx="8667448" cy="5272129"/>
          </a:xfrm>
          <a:prstGeom prst="rect">
            <a:avLst/>
          </a:prstGeom>
        </p:spPr>
      </p:pic>
      <p:sp>
        <p:nvSpPr>
          <p:cNvPr id="4" name="Rectangle 3"/>
          <p:cNvSpPr/>
          <p:nvPr/>
        </p:nvSpPr>
        <p:spPr>
          <a:xfrm>
            <a:off x="965367" y="201097"/>
            <a:ext cx="7229064" cy="923330"/>
          </a:xfrm>
          <a:prstGeom prst="rect">
            <a:avLst/>
          </a:prstGeom>
          <a:solidFill>
            <a:schemeClr val="accent6">
              <a:lumMod val="40000"/>
              <a:lumOff val="60000"/>
            </a:schemeClr>
          </a:solidFill>
        </p:spPr>
        <p:txBody>
          <a:bodyPr wrap="square">
            <a:spAutoFit/>
          </a:bodyPr>
          <a:lstStyle/>
          <a:p>
            <a:r>
              <a:rPr lang="en-US" sz="5400" b="1" dirty="0" err="1" smtClean="0">
                <a:solidFill>
                  <a:srgbClr val="000000"/>
                </a:solidFill>
                <a:latin typeface="Calibri,Bold"/>
              </a:rPr>
              <a:t>Criação</a:t>
            </a:r>
            <a:r>
              <a:rPr lang="en-US" sz="5400" b="1" dirty="0" smtClean="0">
                <a:solidFill>
                  <a:srgbClr val="000000"/>
                </a:solidFill>
                <a:latin typeface="Calibri,Bold"/>
              </a:rPr>
              <a:t> de slides</a:t>
            </a:r>
            <a:endParaRPr lang="en-US" sz="5400" b="1" dirty="0">
              <a:solidFill>
                <a:srgbClr val="000000"/>
              </a:solidFill>
              <a:latin typeface="Calibri,Bold"/>
            </a:endParaRPr>
          </a:p>
        </p:txBody>
      </p:sp>
    </p:spTree>
    <p:extLst>
      <p:ext uri="{BB962C8B-B14F-4D97-AF65-F5344CB8AC3E}">
        <p14:creationId xmlns:p14="http://schemas.microsoft.com/office/powerpoint/2010/main" val="361950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2473" y="511704"/>
            <a:ext cx="9877580" cy="5914353"/>
          </a:xfrm>
          <a:prstGeom prst="rect">
            <a:avLst/>
          </a:prstGeom>
        </p:spPr>
      </p:pic>
    </p:spTree>
    <p:extLst>
      <p:ext uri="{BB962C8B-B14F-4D97-AF65-F5344CB8AC3E}">
        <p14:creationId xmlns:p14="http://schemas.microsoft.com/office/powerpoint/2010/main" val="64684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0091" y="540163"/>
            <a:ext cx="8989732" cy="2635878"/>
          </a:xfrm>
          <a:prstGeom prst="rect">
            <a:avLst/>
          </a:prstGeom>
        </p:spPr>
      </p:pic>
      <p:pic>
        <p:nvPicPr>
          <p:cNvPr id="3" name="Picture 2"/>
          <p:cNvPicPr>
            <a:picLocks noChangeAspect="1"/>
          </p:cNvPicPr>
          <p:nvPr/>
        </p:nvPicPr>
        <p:blipFill>
          <a:blip r:embed="rId3"/>
          <a:stretch>
            <a:fillRect/>
          </a:stretch>
        </p:blipFill>
        <p:spPr>
          <a:xfrm>
            <a:off x="1670091" y="3860131"/>
            <a:ext cx="8989732" cy="2011591"/>
          </a:xfrm>
          <a:prstGeom prst="rect">
            <a:avLst/>
          </a:prstGeom>
        </p:spPr>
      </p:pic>
    </p:spTree>
    <p:extLst>
      <p:ext uri="{BB962C8B-B14F-4D97-AF65-F5344CB8AC3E}">
        <p14:creationId xmlns:p14="http://schemas.microsoft.com/office/powerpoint/2010/main" val="119962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9544" y="211777"/>
            <a:ext cx="9655489" cy="6327045"/>
          </a:xfrm>
          <a:prstGeom prst="rect">
            <a:avLst/>
          </a:prstGeom>
        </p:spPr>
      </p:pic>
    </p:spTree>
    <p:extLst>
      <p:ext uri="{BB962C8B-B14F-4D97-AF65-F5344CB8AC3E}">
        <p14:creationId xmlns:p14="http://schemas.microsoft.com/office/powerpoint/2010/main" val="74868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63"/>
            <a:ext cx="9144000" cy="1565419"/>
          </a:xfrm>
        </p:spPr>
        <p:txBody>
          <a:bodyPr/>
          <a:lstStyle/>
          <a:p>
            <a:r>
              <a:rPr lang="pt-PT" dirty="0" err="1" smtClean="0"/>
              <a:t>Aspectos</a:t>
            </a:r>
            <a:r>
              <a:rPr lang="pt-PT" dirty="0" smtClean="0"/>
              <a:t> gerais</a:t>
            </a:r>
            <a:endParaRPr lang="pt-PT" dirty="0"/>
          </a:p>
        </p:txBody>
      </p:sp>
      <p:pic>
        <p:nvPicPr>
          <p:cNvPr id="4" name="Picture 3"/>
          <p:cNvPicPr>
            <a:picLocks noChangeAspect="1"/>
          </p:cNvPicPr>
          <p:nvPr/>
        </p:nvPicPr>
        <p:blipFill>
          <a:blip r:embed="rId2"/>
          <a:stretch>
            <a:fillRect/>
          </a:stretch>
        </p:blipFill>
        <p:spPr>
          <a:xfrm>
            <a:off x="3682733" y="2314502"/>
            <a:ext cx="4826534" cy="3615242"/>
          </a:xfrm>
          <a:prstGeom prst="rect">
            <a:avLst/>
          </a:prstGeom>
        </p:spPr>
      </p:pic>
    </p:spTree>
    <p:extLst>
      <p:ext uri="{BB962C8B-B14F-4D97-AF65-F5344CB8AC3E}">
        <p14:creationId xmlns:p14="http://schemas.microsoft.com/office/powerpoint/2010/main" val="414538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4690" y="201097"/>
            <a:ext cx="6613237" cy="830997"/>
          </a:xfrm>
          <a:prstGeom prst="rect">
            <a:avLst/>
          </a:prstGeom>
          <a:solidFill>
            <a:schemeClr val="accent6">
              <a:lumMod val="40000"/>
              <a:lumOff val="60000"/>
            </a:schemeClr>
          </a:solidFill>
        </p:spPr>
        <p:txBody>
          <a:bodyPr wrap="square">
            <a:spAutoFit/>
          </a:bodyPr>
          <a:lstStyle/>
          <a:p>
            <a:r>
              <a:rPr lang="en-US" sz="4800" b="1" dirty="0" smtClean="0">
                <a:solidFill>
                  <a:srgbClr val="000000"/>
                </a:solidFill>
                <a:latin typeface="Calibri,Bold"/>
              </a:rPr>
              <a:t>E AINDA</a:t>
            </a:r>
            <a:endParaRPr lang="en-US" sz="4800" b="1" dirty="0">
              <a:solidFill>
                <a:srgbClr val="000000"/>
              </a:solidFill>
              <a:latin typeface="Calibri,Bold"/>
            </a:endParaRPr>
          </a:p>
        </p:txBody>
      </p:sp>
      <p:sp>
        <p:nvSpPr>
          <p:cNvPr id="2" name="TextBox 1"/>
          <p:cNvSpPr txBox="1"/>
          <p:nvPr/>
        </p:nvSpPr>
        <p:spPr>
          <a:xfrm>
            <a:off x="794328" y="1182255"/>
            <a:ext cx="10963564" cy="5016758"/>
          </a:xfrm>
          <a:prstGeom prst="rect">
            <a:avLst/>
          </a:prstGeom>
          <a:noFill/>
        </p:spPr>
        <p:txBody>
          <a:bodyPr wrap="square" rtlCol="0">
            <a:spAutoFit/>
          </a:bodyPr>
          <a:lstStyle/>
          <a:p>
            <a:pPr marL="285750" indent="-285750">
              <a:buFont typeface="Courier New" panose="02070309020205020404" pitchFamily="49" charset="0"/>
              <a:buChar char="o"/>
            </a:pPr>
            <a:r>
              <a:rPr lang="pt-PT" sz="3200" dirty="0" smtClean="0"/>
              <a:t>Erro comum: falar muito depressa</a:t>
            </a:r>
          </a:p>
          <a:p>
            <a:pPr marL="285750" indent="-285750">
              <a:buFont typeface="Courier New" panose="02070309020205020404" pitchFamily="49" charset="0"/>
              <a:buChar char="o"/>
            </a:pPr>
            <a:r>
              <a:rPr lang="pt-PT" sz="3200" dirty="0" smtClean="0"/>
              <a:t>Evitar distrações: esvazie os bolsos e desligue o telefone</a:t>
            </a:r>
          </a:p>
          <a:p>
            <a:pPr marL="285750" indent="-285750">
              <a:buFont typeface="Courier New" panose="02070309020205020404" pitchFamily="49" charset="0"/>
              <a:buChar char="o"/>
            </a:pPr>
            <a:r>
              <a:rPr lang="pt-PT" sz="3200" dirty="0" smtClean="0"/>
              <a:t>Olhe para a audiência a enão para o </a:t>
            </a:r>
            <a:r>
              <a:rPr lang="pt-PT" sz="3200" dirty="0" err="1" smtClean="0"/>
              <a:t>ecran</a:t>
            </a:r>
            <a:endParaRPr lang="pt-PT" sz="3200" dirty="0" smtClean="0"/>
          </a:p>
          <a:p>
            <a:pPr marL="285750" indent="-285750">
              <a:buFont typeface="Courier New" panose="02070309020205020404" pitchFamily="49" charset="0"/>
              <a:buChar char="o"/>
            </a:pPr>
            <a:r>
              <a:rPr lang="pt-PT" sz="3200" dirty="0" smtClean="0"/>
              <a:t>Não bloque o </a:t>
            </a:r>
            <a:r>
              <a:rPr lang="pt-PT" sz="3200" dirty="0" err="1" smtClean="0"/>
              <a:t>ecran</a:t>
            </a:r>
            <a:r>
              <a:rPr lang="pt-PT" sz="3200" dirty="0" smtClean="0"/>
              <a:t> à audiência</a:t>
            </a:r>
          </a:p>
          <a:p>
            <a:pPr marL="285750" indent="-285750">
              <a:buFont typeface="Courier New" panose="02070309020205020404" pitchFamily="49" charset="0"/>
              <a:buChar char="o"/>
            </a:pPr>
            <a:r>
              <a:rPr lang="pt-PT" sz="3200" dirty="0" smtClean="0"/>
              <a:t>Se tiver folhetos para distribuir, faça isso antes ou no fim e não durante</a:t>
            </a:r>
          </a:p>
          <a:p>
            <a:pPr marL="285750" indent="-285750">
              <a:buFont typeface="Courier New" panose="02070309020205020404" pitchFamily="49" charset="0"/>
              <a:buChar char="o"/>
            </a:pPr>
            <a:r>
              <a:rPr lang="pt-PT" sz="3200" dirty="0" smtClean="0"/>
              <a:t>Fale alto e com clareza</a:t>
            </a:r>
          </a:p>
          <a:p>
            <a:pPr marL="285750" indent="-285750">
              <a:buFont typeface="Courier New" panose="02070309020205020404" pitchFamily="49" charset="0"/>
              <a:buChar char="o"/>
            </a:pPr>
            <a:r>
              <a:rPr lang="pt-PT" sz="3200" dirty="0" smtClean="0"/>
              <a:t>Repita os pontos chave e use os termos originais e não as citações</a:t>
            </a:r>
          </a:p>
          <a:p>
            <a:pPr marL="285750" indent="-285750">
              <a:buFont typeface="Courier New" panose="02070309020205020404" pitchFamily="49" charset="0"/>
              <a:buChar char="o"/>
            </a:pPr>
            <a:r>
              <a:rPr lang="pt-PT" sz="3200" dirty="0" smtClean="0"/>
              <a:t>Expresse entusiasmo pelo trabalho</a:t>
            </a:r>
            <a:endParaRPr lang="pt-PT" sz="3200" dirty="0"/>
          </a:p>
        </p:txBody>
      </p:sp>
    </p:spTree>
    <p:extLst>
      <p:ext uri="{BB962C8B-B14F-4D97-AF65-F5344CB8AC3E}">
        <p14:creationId xmlns:p14="http://schemas.microsoft.com/office/powerpoint/2010/main" val="389303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42" y="1198689"/>
            <a:ext cx="11443209" cy="5201424"/>
          </a:xfrm>
          <a:prstGeom prst="rect">
            <a:avLst/>
          </a:prstGeom>
        </p:spPr>
        <p:txBody>
          <a:bodyPr wrap="square">
            <a:spAutoFit/>
          </a:bodyPr>
          <a:lstStyle/>
          <a:p>
            <a:r>
              <a:rPr lang="pt-PT" dirty="0" smtClean="0"/>
              <a:t>Introdução: </a:t>
            </a:r>
          </a:p>
          <a:p>
            <a:r>
              <a:rPr lang="pt-PT" dirty="0" smtClean="0"/>
              <a:t>Olá</a:t>
            </a:r>
            <a:r>
              <a:rPr lang="pt-PT" dirty="0"/>
              <a:t>, meu nome é ____. Eu sou um estudante de ___ </a:t>
            </a:r>
            <a:r>
              <a:rPr lang="pt-PT" dirty="0" smtClean="0"/>
              <a:t>na </a:t>
            </a:r>
            <a:r>
              <a:rPr lang="pt-PT" dirty="0"/>
              <a:t>Universidade de </a:t>
            </a:r>
            <a:r>
              <a:rPr lang="pt-PT" dirty="0" smtClean="0"/>
              <a:t>_____, formando-se </a:t>
            </a:r>
            <a:r>
              <a:rPr lang="pt-PT" dirty="0"/>
              <a:t>em ____. Hoje vou falar </a:t>
            </a:r>
            <a:r>
              <a:rPr lang="pt-PT" dirty="0" smtClean="0"/>
              <a:t>sobre o meu trabalho em </a:t>
            </a:r>
            <a:r>
              <a:rPr lang="pt-PT" dirty="0"/>
              <a:t>_____.</a:t>
            </a:r>
            <a:r>
              <a:rPr lang="pt-PT" sz="2000" dirty="0"/>
              <a:t/>
            </a:r>
            <a:br>
              <a:rPr lang="pt-PT" sz="2000" dirty="0"/>
            </a:br>
            <a:r>
              <a:rPr lang="pt-PT" sz="2000" dirty="0"/>
              <a:t/>
            </a:r>
            <a:br>
              <a:rPr lang="pt-PT" sz="2000" dirty="0"/>
            </a:br>
            <a:r>
              <a:rPr lang="pt-PT" dirty="0"/>
              <a:t>Contexto da pesquisa</a:t>
            </a:r>
            <a:r>
              <a:rPr lang="pt-PT" sz="2000" dirty="0"/>
              <a:t/>
            </a:r>
            <a:br>
              <a:rPr lang="pt-PT" sz="2000" dirty="0"/>
            </a:br>
            <a:r>
              <a:rPr lang="pt-PT" dirty="0"/>
              <a:t>Tive a oportunidade de ingressar no laboratório do professor ____, onde o foco da pesquisa é____.</a:t>
            </a:r>
            <a:r>
              <a:rPr lang="pt-PT" sz="2000" dirty="0"/>
              <a:t/>
            </a:r>
            <a:br>
              <a:rPr lang="pt-PT" sz="2000" dirty="0"/>
            </a:br>
            <a:r>
              <a:rPr lang="pt-PT" dirty="0"/>
              <a:t>Esta é uma pesquisa para minha tese </a:t>
            </a:r>
            <a:r>
              <a:rPr lang="pt-PT" dirty="0" smtClean="0"/>
              <a:t>de ________</a:t>
            </a:r>
            <a:r>
              <a:rPr lang="pt-PT" sz="2000" dirty="0"/>
              <a:t/>
            </a:r>
            <a:br>
              <a:rPr lang="pt-PT" sz="2000" dirty="0"/>
            </a:br>
            <a:r>
              <a:rPr lang="pt-PT" dirty="0"/>
              <a:t>Fiquei interessado nessa área porque….</a:t>
            </a:r>
            <a:r>
              <a:rPr lang="pt-PT" sz="2000" dirty="0"/>
              <a:t/>
            </a:r>
            <a:br>
              <a:rPr lang="pt-PT" sz="2000" dirty="0"/>
            </a:br>
            <a:r>
              <a:rPr lang="pt-PT" sz="2000" dirty="0"/>
              <a:t/>
            </a:r>
            <a:br>
              <a:rPr lang="pt-PT" sz="2000" dirty="0"/>
            </a:br>
            <a:r>
              <a:rPr lang="pt-PT" dirty="0"/>
              <a:t>Questão e significado da pesquisa</a:t>
            </a:r>
            <a:r>
              <a:rPr lang="pt-PT" sz="2000" dirty="0"/>
              <a:t/>
            </a:r>
            <a:br>
              <a:rPr lang="pt-PT" sz="2000" dirty="0"/>
            </a:br>
            <a:r>
              <a:rPr lang="pt-PT" dirty="0"/>
              <a:t>Eu queria descobrir _______ [insira sua </a:t>
            </a:r>
            <a:r>
              <a:rPr lang="pt-PT" dirty="0" smtClean="0"/>
              <a:t>pergunta].</a:t>
            </a:r>
            <a:r>
              <a:rPr lang="pt-PT" sz="2000" dirty="0"/>
              <a:t/>
            </a:r>
            <a:br>
              <a:rPr lang="pt-PT" sz="2000" dirty="0"/>
            </a:br>
            <a:r>
              <a:rPr lang="pt-PT" dirty="0"/>
              <a:t>Esta é uma pergunta importante porque _____. OU Esta pergunta me interessou porque ______.</a:t>
            </a:r>
            <a:r>
              <a:rPr lang="pt-PT" sz="2000" dirty="0"/>
              <a:t/>
            </a:r>
            <a:br>
              <a:rPr lang="pt-PT" sz="2000" dirty="0"/>
            </a:br>
            <a:r>
              <a:rPr lang="pt-PT" sz="2000" dirty="0"/>
              <a:t/>
            </a:r>
            <a:br>
              <a:rPr lang="pt-PT" sz="2000" dirty="0"/>
            </a:br>
            <a:r>
              <a:rPr lang="pt-PT" dirty="0"/>
              <a:t>Métodos de </a:t>
            </a:r>
            <a:r>
              <a:rPr lang="pt-PT" dirty="0" smtClean="0"/>
              <a:t>pesquisa</a:t>
            </a:r>
            <a:r>
              <a:rPr lang="pt-PT" sz="2000" dirty="0"/>
              <a:t/>
            </a:r>
            <a:br>
              <a:rPr lang="pt-PT" sz="2000" dirty="0"/>
            </a:br>
            <a:r>
              <a:rPr lang="pt-PT" dirty="0"/>
              <a:t>Eu pensei que a melhor maneira de responder a essa pergunta seria por ______.</a:t>
            </a:r>
            <a:r>
              <a:rPr lang="pt-PT" sz="2000" dirty="0"/>
              <a:t/>
            </a:r>
            <a:br>
              <a:rPr lang="pt-PT" sz="2000" dirty="0"/>
            </a:br>
            <a:r>
              <a:rPr lang="pt-PT" dirty="0"/>
              <a:t>Eu escolhi esse método porque…</a:t>
            </a:r>
            <a:r>
              <a:rPr lang="pt-PT" sz="2000" dirty="0"/>
              <a:t/>
            </a:r>
            <a:br>
              <a:rPr lang="pt-PT" sz="2000" dirty="0"/>
            </a:br>
            <a:r>
              <a:rPr lang="pt-PT" sz="2000" dirty="0"/>
              <a:t/>
            </a:r>
            <a:br>
              <a:rPr lang="pt-PT" sz="2000" dirty="0"/>
            </a:br>
            <a:r>
              <a:rPr lang="pt-PT" dirty="0"/>
              <a:t>Atividade de pesquisa Aqui está o que eu fiz: _______.</a:t>
            </a:r>
            <a:endParaRPr lang="en-US" sz="2000" dirty="0" smtClean="0"/>
          </a:p>
        </p:txBody>
      </p:sp>
      <p:sp>
        <p:nvSpPr>
          <p:cNvPr id="3" name="Rectangle 2"/>
          <p:cNvSpPr/>
          <p:nvPr/>
        </p:nvSpPr>
        <p:spPr>
          <a:xfrm>
            <a:off x="218642" y="127485"/>
            <a:ext cx="10992513" cy="646331"/>
          </a:xfrm>
          <a:prstGeom prst="rect">
            <a:avLst/>
          </a:prstGeom>
          <a:solidFill>
            <a:schemeClr val="accent6">
              <a:lumMod val="20000"/>
              <a:lumOff val="80000"/>
            </a:schemeClr>
          </a:solidFill>
        </p:spPr>
        <p:txBody>
          <a:bodyPr wrap="square">
            <a:spAutoFit/>
          </a:bodyPr>
          <a:lstStyle/>
          <a:p>
            <a:r>
              <a:rPr lang="en-US" sz="3600" b="1" dirty="0" smtClean="0"/>
              <a:t>Outline da </a:t>
            </a:r>
            <a:r>
              <a:rPr lang="en-US" sz="3600" b="1" dirty="0" err="1" smtClean="0"/>
              <a:t>apresentação</a:t>
            </a:r>
            <a:endParaRPr lang="en-US" sz="3600" b="1" dirty="0"/>
          </a:p>
        </p:txBody>
      </p:sp>
    </p:spTree>
    <p:extLst>
      <p:ext uri="{BB962C8B-B14F-4D97-AF65-F5344CB8AC3E}">
        <p14:creationId xmlns:p14="http://schemas.microsoft.com/office/powerpoint/2010/main" val="96184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809" y="1414144"/>
            <a:ext cx="11144271" cy="4585871"/>
          </a:xfrm>
          <a:prstGeom prst="rect">
            <a:avLst/>
          </a:prstGeom>
        </p:spPr>
        <p:txBody>
          <a:bodyPr wrap="square">
            <a:spAutoFit/>
          </a:bodyPr>
          <a:lstStyle/>
          <a:p>
            <a:r>
              <a:rPr lang="pt-PT" sz="2000" dirty="0"/>
              <a:t>Conclusão / Resumo dos pontos principais que me propus a responder ______ </a:t>
            </a:r>
            <a:r>
              <a:rPr lang="pt-PT" sz="2000" dirty="0" smtClean="0"/>
              <a:t>[por cada questão abordada] </a:t>
            </a:r>
            <a:r>
              <a:rPr lang="pt-PT" sz="2000" dirty="0"/>
              <a:t>por _______ [métodos de pesquisa]. </a:t>
            </a:r>
            <a:endParaRPr lang="pt-PT" sz="2000" dirty="0" smtClean="0"/>
          </a:p>
          <a:p>
            <a:endParaRPr lang="pt-PT" sz="2000" dirty="0"/>
          </a:p>
          <a:p>
            <a:r>
              <a:rPr lang="pt-PT" sz="2000" dirty="0" smtClean="0"/>
              <a:t>E </a:t>
            </a:r>
            <a:r>
              <a:rPr lang="pt-PT" sz="2000" dirty="0"/>
              <a:t>descobri que ______ [breve declaração de resultados]. Isso foi interessante porque _____ [significado] / Isso nos ajudará a entender ____.</a:t>
            </a:r>
            <a:r>
              <a:rPr lang="pt-PT" sz="2400" dirty="0"/>
              <a:t/>
            </a:r>
            <a:br>
              <a:rPr lang="pt-PT" sz="2400" dirty="0"/>
            </a:br>
            <a:r>
              <a:rPr lang="pt-PT" sz="2400" dirty="0"/>
              <a:t/>
            </a:r>
            <a:br>
              <a:rPr lang="pt-PT" sz="2400" dirty="0"/>
            </a:br>
            <a:r>
              <a:rPr lang="pt-PT" sz="2000" dirty="0"/>
              <a:t>Agradecimentos</a:t>
            </a:r>
            <a:r>
              <a:rPr lang="pt-PT" sz="2400" dirty="0"/>
              <a:t/>
            </a:r>
            <a:br>
              <a:rPr lang="pt-PT" sz="2400" dirty="0"/>
            </a:br>
            <a:r>
              <a:rPr lang="pt-PT" sz="2000" dirty="0"/>
              <a:t>Sou grato à minha orientadora, professora _____, por sua orientação.</a:t>
            </a:r>
            <a:r>
              <a:rPr lang="pt-PT" sz="2400" dirty="0"/>
              <a:t/>
            </a:r>
            <a:br>
              <a:rPr lang="pt-PT" sz="2400" dirty="0"/>
            </a:br>
            <a:endParaRPr lang="pt-PT" sz="2400" dirty="0" smtClean="0"/>
          </a:p>
          <a:p>
            <a:r>
              <a:rPr lang="pt-PT" sz="2000" dirty="0" smtClean="0"/>
              <a:t>Meu </a:t>
            </a:r>
            <a:r>
              <a:rPr lang="pt-PT" sz="2000" dirty="0"/>
              <a:t>trabalho foi apoiado por um prêmio </a:t>
            </a:r>
            <a:r>
              <a:rPr lang="pt-PT" sz="2000" dirty="0" smtClean="0"/>
              <a:t>ou bolsa _____. </a:t>
            </a:r>
          </a:p>
          <a:p>
            <a:r>
              <a:rPr lang="pt-PT" sz="2000" dirty="0" smtClean="0"/>
              <a:t>OU </a:t>
            </a:r>
            <a:r>
              <a:rPr lang="pt-PT" sz="2000" dirty="0"/>
              <a:t>gostaria de agradecer à família ____ por sua generosidade.</a:t>
            </a:r>
            <a:r>
              <a:rPr lang="pt-PT" sz="2400" dirty="0"/>
              <a:t/>
            </a:r>
            <a:br>
              <a:rPr lang="pt-PT" sz="2400" dirty="0"/>
            </a:br>
            <a:r>
              <a:rPr lang="pt-PT" sz="2400" dirty="0"/>
              <a:t/>
            </a:r>
            <a:br>
              <a:rPr lang="pt-PT" sz="2400" dirty="0"/>
            </a:br>
            <a:r>
              <a:rPr lang="pt-PT" sz="2000" dirty="0"/>
              <a:t>Perguntas </a:t>
            </a:r>
            <a:endParaRPr lang="pt-PT" sz="2000" dirty="0" smtClean="0"/>
          </a:p>
          <a:p>
            <a:r>
              <a:rPr lang="pt-PT" sz="2000" dirty="0" smtClean="0"/>
              <a:t>Responderei agora às vossas perguntas.</a:t>
            </a:r>
            <a:endParaRPr lang="en-US" sz="2400" dirty="0"/>
          </a:p>
        </p:txBody>
      </p:sp>
      <p:sp>
        <p:nvSpPr>
          <p:cNvPr id="4" name="Rectangle 3"/>
          <p:cNvSpPr/>
          <p:nvPr/>
        </p:nvSpPr>
        <p:spPr>
          <a:xfrm>
            <a:off x="397809" y="450757"/>
            <a:ext cx="10992513" cy="646331"/>
          </a:xfrm>
          <a:prstGeom prst="rect">
            <a:avLst/>
          </a:prstGeom>
          <a:solidFill>
            <a:schemeClr val="accent6">
              <a:lumMod val="20000"/>
              <a:lumOff val="80000"/>
            </a:schemeClr>
          </a:solidFill>
        </p:spPr>
        <p:txBody>
          <a:bodyPr wrap="square">
            <a:spAutoFit/>
          </a:bodyPr>
          <a:lstStyle/>
          <a:p>
            <a:r>
              <a:rPr lang="en-US" sz="3600" b="1" dirty="0" smtClean="0"/>
              <a:t>Outline da </a:t>
            </a:r>
            <a:r>
              <a:rPr lang="en-US" sz="3600" b="1" dirty="0" err="1" smtClean="0"/>
              <a:t>apresentação</a:t>
            </a:r>
            <a:endParaRPr lang="en-US" sz="3600" b="1" dirty="0"/>
          </a:p>
        </p:txBody>
      </p:sp>
    </p:spTree>
    <p:extLst>
      <p:ext uri="{BB962C8B-B14F-4D97-AF65-F5344CB8AC3E}">
        <p14:creationId xmlns:p14="http://schemas.microsoft.com/office/powerpoint/2010/main" val="160870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6280" y="5316818"/>
            <a:ext cx="8229600" cy="369332"/>
          </a:xfrm>
          <a:prstGeom prst="rect">
            <a:avLst/>
          </a:prstGeom>
        </p:spPr>
        <p:txBody>
          <a:bodyPr wrap="square">
            <a:spAutoFit/>
          </a:bodyPr>
          <a:lstStyle/>
          <a:p>
            <a:r>
              <a:rPr lang="en-US" dirty="0" smtClean="0"/>
              <a:t>https://www.elsevier.com/connect/how-to-give-a-dynamic-scientific-presentation</a:t>
            </a:r>
            <a:endParaRPr lang="en-US" dirty="0"/>
          </a:p>
        </p:txBody>
      </p:sp>
      <p:sp>
        <p:nvSpPr>
          <p:cNvPr id="4" name="Rectangle 3"/>
          <p:cNvSpPr/>
          <p:nvPr/>
        </p:nvSpPr>
        <p:spPr>
          <a:xfrm>
            <a:off x="816280" y="5691530"/>
            <a:ext cx="9040970" cy="369332"/>
          </a:xfrm>
          <a:prstGeom prst="rect">
            <a:avLst/>
          </a:prstGeom>
        </p:spPr>
        <p:txBody>
          <a:bodyPr wrap="square">
            <a:spAutoFit/>
          </a:bodyPr>
          <a:lstStyle/>
          <a:p>
            <a:r>
              <a:rPr lang="en-US" dirty="0" smtClean="0"/>
              <a:t>http://www.nature.com/scitable/topicpage/oral-presentation-structure-13900387</a:t>
            </a:r>
            <a:endParaRPr lang="en-US" dirty="0"/>
          </a:p>
        </p:txBody>
      </p:sp>
      <p:sp>
        <p:nvSpPr>
          <p:cNvPr id="7" name="TextBox 6"/>
          <p:cNvSpPr txBox="1"/>
          <p:nvPr/>
        </p:nvSpPr>
        <p:spPr>
          <a:xfrm>
            <a:off x="1052423" y="1086928"/>
            <a:ext cx="8463082" cy="2308324"/>
          </a:xfrm>
          <a:prstGeom prst="rect">
            <a:avLst/>
          </a:prstGeom>
          <a:solidFill>
            <a:schemeClr val="accent6">
              <a:lumMod val="40000"/>
              <a:lumOff val="60000"/>
            </a:schemeClr>
          </a:solidFill>
        </p:spPr>
        <p:txBody>
          <a:bodyPr wrap="square" rtlCol="0">
            <a:spAutoFit/>
          </a:bodyPr>
          <a:lstStyle/>
          <a:p>
            <a:r>
              <a:rPr lang="en-US" sz="7200" dirty="0" smtClean="0"/>
              <a:t>PERGUNTAS?</a:t>
            </a:r>
            <a:br>
              <a:rPr lang="en-US" sz="7200" dirty="0" smtClean="0"/>
            </a:br>
            <a:r>
              <a:rPr lang="en-US" sz="7200" dirty="0" smtClean="0"/>
              <a:t>QUESTIONS?</a:t>
            </a:r>
            <a:endParaRPr lang="en-US" sz="7200" dirty="0"/>
          </a:p>
        </p:txBody>
      </p:sp>
    </p:spTree>
    <p:extLst>
      <p:ext uri="{BB962C8B-B14F-4D97-AF65-F5344CB8AC3E}">
        <p14:creationId xmlns:p14="http://schemas.microsoft.com/office/powerpoint/2010/main" val="227996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19054078"/>
            <a:ext cx="9569003" cy="5424562"/>
          </a:xfrm>
          <a:prstGeom prst="rect">
            <a:avLst/>
          </a:prstGeom>
        </p:spPr>
        <p:txBody>
          <a:bodyPr wrap="square">
            <a:spAutoFit/>
          </a:bodyPr>
          <a:lstStyle/>
          <a:p>
            <a:r>
              <a:rPr lang="en-US" sz="1050" b="1" dirty="0" smtClean="0"/>
              <a:t>How To Make an Oral Presentation of Your Research</a:t>
            </a:r>
          </a:p>
          <a:p>
            <a:r>
              <a:rPr lang="en-US" sz="1050" dirty="0" smtClean="0"/>
              <a:t>You’ve been working on your research for months, and now that it’s finished, or almost there, you need to make an oral presentation.  Perhaps you are applying to attend the ACC Meeting of the Minds undergraduate research conference.  Maybe you would like to participate in the Undergraduate Research Network’s spring research symposium.  Or it could be a requirement for a class or for your major.  Here are some tips to help you bring order to the ideas swirling in your head—and communicate the key points about your research to an audience.</a:t>
            </a:r>
          </a:p>
          <a:p>
            <a:pPr>
              <a:buFont typeface="+mj-lt"/>
              <a:buAutoNum type="arabicPeriod"/>
            </a:pPr>
            <a:r>
              <a:rPr lang="en-US" sz="1050" b="1" i="1" dirty="0" smtClean="0"/>
              <a:t>Timing.</a:t>
            </a:r>
            <a:r>
              <a:rPr lang="en-US" sz="1050" dirty="0" smtClean="0"/>
              <a:t>  Find out how long your talk should be.  As you decide what to present, keep in mind that a ten-minute talk is very different from a 45-minute lecture.  If you only have ten minutes, you’ll need to focus on the most important points.  With more time, you’ll still need to focus on those points, but you’ll be able to present additional supporting detail.  Time yourself giving your talk, and make cuts if you need to.  It is fine to end a bit early.  Going overtime shows your lack of preparation.  </a:t>
            </a:r>
            <a:br>
              <a:rPr lang="en-US" sz="1050" dirty="0" smtClean="0"/>
            </a:br>
            <a:r>
              <a:rPr lang="en-US" sz="1050" dirty="0" smtClean="0"/>
              <a:t/>
            </a:r>
            <a:br>
              <a:rPr lang="en-US" sz="1050" dirty="0" smtClean="0"/>
            </a:br>
            <a:endParaRPr lang="en-US" sz="1050" dirty="0" smtClean="0"/>
          </a:p>
          <a:p>
            <a:pPr>
              <a:buFont typeface="+mj-lt"/>
              <a:buAutoNum type="arabicPeriod"/>
            </a:pPr>
            <a:r>
              <a:rPr lang="en-US" sz="1050" b="1" i="1" dirty="0" smtClean="0"/>
              <a:t>Audience.</a:t>
            </a:r>
            <a:r>
              <a:rPr lang="en-US" sz="1050" dirty="0" smtClean="0"/>
              <a:t>  Find out what sort of audience will listen to your talk.  Specialists in your field will bring a different sort of understanding to your presentation from a general audience; you may be able to use certain technical terms without defining them, but always beware of jargon and acronyms.  With a general audience, you need to ask yourself what educated people not in your field will know, define any terms that may be unfamiliar to them, and make an effort to explain the significance of your research in terms the listeners are likely to understand. </a:t>
            </a:r>
            <a:br>
              <a:rPr lang="en-US" sz="1050" dirty="0" smtClean="0"/>
            </a:br>
            <a:r>
              <a:rPr lang="en-US" sz="1050" dirty="0" smtClean="0"/>
              <a:t/>
            </a:r>
            <a:br>
              <a:rPr lang="en-US" sz="1050" dirty="0" smtClean="0"/>
            </a:br>
            <a:endParaRPr lang="en-US" sz="1050" dirty="0" smtClean="0"/>
          </a:p>
          <a:p>
            <a:pPr>
              <a:buFont typeface="+mj-lt"/>
              <a:buAutoNum type="arabicPeriod"/>
            </a:pPr>
            <a:r>
              <a:rPr lang="en-US" sz="1050" b="1" i="1" dirty="0" smtClean="0"/>
              <a:t>Content.</a:t>
            </a:r>
            <a:r>
              <a:rPr lang="en-US" sz="1050" dirty="0" smtClean="0"/>
              <a:t>  Students often think they need to explain every single thing they know or be perceived as knowing too little.  This is not true.  Giving a talk is a great opportunity to think about the big picture rather than focusing on details.  This can be hard if you are immersed in the specifics of your project. </a:t>
            </a:r>
            <a:br>
              <a:rPr lang="en-US" sz="1050" dirty="0" smtClean="0"/>
            </a:br>
            <a:r>
              <a:rPr lang="en-US" sz="1050" dirty="0" smtClean="0"/>
              <a:t>Step back for a moment to before you became the expert on your particular topic.  What piqued your interest?  Why did you start asking the questions you asked?  Now step into the future. When you look back on this research, what will you remember as the most interesting or compelling thing you learned?  Were there surprises?</a:t>
            </a:r>
            <a:br>
              <a:rPr lang="en-US" sz="1050" dirty="0" smtClean="0"/>
            </a:br>
            <a:r>
              <a:rPr lang="en-US" sz="1050" dirty="0" smtClean="0"/>
              <a:t>Now you are ready to ask yourself:  What are the points I want to convey?  What do I want the audience to learn?  When audience members remember my talk the following day, what main point do I want them to remember? </a:t>
            </a:r>
            <a:br>
              <a:rPr lang="en-US" sz="1050" dirty="0" smtClean="0"/>
            </a:br>
            <a:r>
              <a:rPr lang="en-US" sz="1050" dirty="0" smtClean="0"/>
              <a:t/>
            </a:r>
            <a:br>
              <a:rPr lang="en-US" sz="1050" dirty="0" smtClean="0"/>
            </a:br>
            <a:endParaRPr lang="en-US" sz="1050" dirty="0" smtClean="0"/>
          </a:p>
          <a:p>
            <a:pPr>
              <a:buFont typeface="+mj-lt"/>
              <a:buAutoNum type="arabicPeriod"/>
            </a:pPr>
            <a:r>
              <a:rPr lang="en-US" sz="1050" b="1" i="1" dirty="0" smtClean="0"/>
              <a:t>Organization.</a:t>
            </a:r>
            <a:r>
              <a:rPr lang="en-US" sz="1050" dirty="0" smtClean="0"/>
              <a:t>  Your talk must have a beginning, middle, and end.  You need to (1) introduce yourself; (2) present your research question and why it matters; (3) describe how you conducted your research, (4) explain what you found out and what it means; and (5) conclude with a summary of your main points.  </a:t>
            </a:r>
            <a:br>
              <a:rPr lang="en-US" sz="1050" dirty="0" smtClean="0"/>
            </a:br>
            <a:r>
              <a:rPr lang="en-US" sz="1050" dirty="0" smtClean="0"/>
              <a:t/>
            </a:r>
            <a:br>
              <a:rPr lang="en-US" sz="1050" dirty="0" smtClean="0"/>
            </a:br>
            <a:r>
              <a:rPr lang="en-US" sz="1050" dirty="0" smtClean="0"/>
              <a:t>Depending on your topic, you may need to provide background information so that the audience understands the significance of your inquiry.  Be judicious in the amount of information you give, and do not let this discussion get you off track.  Once you’ve provided sufficient background, bring the focus back to your research by reminding the audience of your research question.</a:t>
            </a:r>
            <a:br>
              <a:rPr lang="en-US" sz="1050" dirty="0" smtClean="0"/>
            </a:br>
            <a:r>
              <a:rPr lang="en-US" sz="1050" dirty="0" smtClean="0"/>
              <a:t>Do not even think of opening PowerPoint until you have organized your ideas and decided on your main points.  If you need guidance, see below for a </a:t>
            </a:r>
            <a:r>
              <a:rPr lang="en-US" sz="1050" dirty="0" smtClean="0">
                <a:hlinkClick r:id="rId2"/>
              </a:rPr>
              <a:t>sample oral presentation outline</a:t>
            </a:r>
            <a:r>
              <a:rPr lang="en-US" sz="1050" dirty="0" smtClean="0"/>
              <a:t>.</a:t>
            </a:r>
            <a:br>
              <a:rPr lang="en-US" sz="1050" dirty="0" smtClean="0"/>
            </a:br>
            <a:endParaRPr lang="en-US" sz="1050" dirty="0" smtClean="0"/>
          </a:p>
        </p:txBody>
      </p:sp>
      <p:sp>
        <p:nvSpPr>
          <p:cNvPr id="3" name="Rectangle 2"/>
          <p:cNvSpPr/>
          <p:nvPr/>
        </p:nvSpPr>
        <p:spPr>
          <a:xfrm>
            <a:off x="250938" y="947336"/>
            <a:ext cx="11442831" cy="5201424"/>
          </a:xfrm>
          <a:prstGeom prst="rect">
            <a:avLst/>
          </a:prstGeom>
        </p:spPr>
        <p:txBody>
          <a:bodyPr wrap="square">
            <a:spAutoFit/>
          </a:bodyPr>
          <a:lstStyle/>
          <a:p>
            <a:pPr>
              <a:buFont typeface="+mj-lt"/>
              <a:buAutoNum type="arabicPeriod"/>
            </a:pPr>
            <a:r>
              <a:rPr lang="en-US" sz="2000" b="1" i="1" dirty="0" err="1" smtClean="0">
                <a:solidFill>
                  <a:srgbClr val="C00000"/>
                </a:solidFill>
              </a:rPr>
              <a:t>Temporização</a:t>
            </a:r>
            <a:r>
              <a:rPr lang="en-US" sz="2000" b="1" i="1" dirty="0" smtClean="0">
                <a:solidFill>
                  <a:srgbClr val="C00000"/>
                </a:solidFill>
              </a:rPr>
              <a:t> </a:t>
            </a:r>
          </a:p>
          <a:p>
            <a:r>
              <a:rPr lang="pt-PT" sz="1600" b="1" i="1" dirty="0"/>
              <a:t>Descubra quanto tempo deve ser a sua </a:t>
            </a:r>
            <a:r>
              <a:rPr lang="pt-PT" sz="1600" b="1" i="1" dirty="0" smtClean="0"/>
              <a:t>apresentação.   </a:t>
            </a:r>
            <a:r>
              <a:rPr lang="pt-PT" sz="1600" b="1" i="1" dirty="0"/>
              <a:t>Se você tiver apenas dez minutos, </a:t>
            </a:r>
            <a:r>
              <a:rPr lang="pt-PT" sz="1600" b="1" i="1" dirty="0" smtClean="0"/>
              <a:t>precisa de se </a:t>
            </a:r>
            <a:r>
              <a:rPr lang="pt-PT" sz="1600" b="1" i="1" dirty="0"/>
              <a:t>concentrar nos pontos mais importantes.  Com mais tempo, </a:t>
            </a:r>
            <a:r>
              <a:rPr lang="pt-PT" sz="1600" b="1" i="1" dirty="0" smtClean="0"/>
              <a:t>ainda </a:t>
            </a:r>
            <a:r>
              <a:rPr lang="pt-PT" sz="1600" b="1" i="1" dirty="0"/>
              <a:t>precisará </a:t>
            </a:r>
            <a:r>
              <a:rPr lang="pt-PT" sz="1600" b="1" i="1" dirty="0" smtClean="0"/>
              <a:t>de se </a:t>
            </a:r>
            <a:r>
              <a:rPr lang="pt-PT" sz="1600" b="1" i="1" dirty="0"/>
              <a:t>concentrar nesses pontos, mas </a:t>
            </a:r>
            <a:r>
              <a:rPr lang="pt-PT" sz="1600" b="1" i="1" dirty="0" smtClean="0"/>
              <a:t>poderá </a:t>
            </a:r>
            <a:r>
              <a:rPr lang="pt-PT" sz="1600" b="1" i="1" dirty="0"/>
              <a:t>apresentar detalhes adicionais de suporte. </a:t>
            </a:r>
            <a:r>
              <a:rPr lang="pt-PT" sz="1600" b="1" i="1" dirty="0" smtClean="0"/>
              <a:t>É </a:t>
            </a:r>
            <a:r>
              <a:rPr lang="pt-PT" sz="1600" b="1" i="1" dirty="0"/>
              <a:t>bom terminar um pouco mais cedo. </a:t>
            </a:r>
            <a:endParaRPr lang="pt-PT" sz="1600" b="1" i="1" dirty="0" smtClean="0"/>
          </a:p>
          <a:p>
            <a:endParaRPr lang="pt-PT" sz="1600" b="1" i="1" dirty="0">
              <a:solidFill>
                <a:srgbClr val="C00000"/>
              </a:solidFill>
            </a:endParaRPr>
          </a:p>
          <a:p>
            <a:r>
              <a:rPr lang="en-US" b="1" i="1" dirty="0" smtClean="0">
                <a:solidFill>
                  <a:srgbClr val="C00000"/>
                </a:solidFill>
              </a:rPr>
              <a:t>2. </a:t>
            </a:r>
            <a:r>
              <a:rPr lang="en-US" b="1" i="1" dirty="0" err="1" smtClean="0">
                <a:solidFill>
                  <a:srgbClr val="C00000"/>
                </a:solidFill>
              </a:rPr>
              <a:t>Audiência</a:t>
            </a:r>
            <a:r>
              <a:rPr lang="en-US" b="1" i="1" dirty="0" smtClean="0">
                <a:solidFill>
                  <a:srgbClr val="C00000"/>
                </a:solidFill>
              </a:rPr>
              <a:t>  </a:t>
            </a:r>
            <a:endParaRPr lang="en-US" b="1" i="1" dirty="0">
              <a:solidFill>
                <a:srgbClr val="C00000"/>
              </a:solidFill>
            </a:endParaRPr>
          </a:p>
          <a:p>
            <a:r>
              <a:rPr lang="pt-PT" sz="1600" b="1" i="1" dirty="0" smtClean="0"/>
              <a:t>Que tipo </a:t>
            </a:r>
            <a:r>
              <a:rPr lang="pt-PT" sz="1600" b="1" i="1" dirty="0"/>
              <a:t>de público vai ouvir a sua </a:t>
            </a:r>
            <a:r>
              <a:rPr lang="pt-PT" sz="1600" b="1" i="1" dirty="0" smtClean="0"/>
              <a:t>palestra?  </a:t>
            </a:r>
            <a:r>
              <a:rPr lang="pt-PT" sz="1600" b="1" i="1" dirty="0"/>
              <a:t>Especialistas </a:t>
            </a:r>
            <a:r>
              <a:rPr lang="pt-PT" sz="1600" b="1" i="1" dirty="0" smtClean="0"/>
              <a:t>terão </a:t>
            </a:r>
            <a:r>
              <a:rPr lang="pt-PT" sz="1600" b="1" i="1" dirty="0"/>
              <a:t>um tipo diferente de </a:t>
            </a:r>
            <a:r>
              <a:rPr lang="pt-PT" sz="1600" b="1" i="1" dirty="0" smtClean="0"/>
              <a:t>compreensão; pode </a:t>
            </a:r>
            <a:r>
              <a:rPr lang="pt-PT" sz="1600" b="1" i="1" dirty="0"/>
              <a:t>ser capaz de usar certos termos técnicos sem </a:t>
            </a:r>
            <a:r>
              <a:rPr lang="pt-PT" sz="1600" b="1" i="1" dirty="0" smtClean="0"/>
              <a:t>defini-los.  </a:t>
            </a:r>
            <a:r>
              <a:rPr lang="pt-PT" sz="1600" b="1" i="1" dirty="0"/>
              <a:t>Com uma audiência geral, </a:t>
            </a:r>
            <a:r>
              <a:rPr lang="pt-PT" sz="1600" b="1" i="1" dirty="0" smtClean="0"/>
              <a:t>precisa </a:t>
            </a:r>
            <a:r>
              <a:rPr lang="pt-PT" sz="1600" b="1" i="1" dirty="0"/>
              <a:t>se perguntar o que as pessoas </a:t>
            </a:r>
            <a:r>
              <a:rPr lang="pt-PT" sz="1600" b="1" i="1" dirty="0" smtClean="0"/>
              <a:t>saberão</a:t>
            </a:r>
            <a:r>
              <a:rPr lang="pt-PT" sz="1600" b="1" i="1" dirty="0"/>
              <a:t>, definir quaisquer termos que possam não ser familiares para eles e fazer um esforço para explicar o significado </a:t>
            </a:r>
            <a:r>
              <a:rPr lang="pt-PT" sz="1600" b="1" i="1" dirty="0" smtClean="0"/>
              <a:t>do seu trabalho em </a:t>
            </a:r>
            <a:r>
              <a:rPr lang="pt-PT" sz="1600" b="1" i="1" dirty="0"/>
              <a:t>termos que os ouvintes </a:t>
            </a:r>
            <a:r>
              <a:rPr lang="pt-PT" sz="1600" b="1" i="1" dirty="0" smtClean="0"/>
              <a:t>entenderão.</a:t>
            </a:r>
          </a:p>
          <a:p>
            <a:endParaRPr lang="en-US" sz="1600" b="1" i="1" dirty="0"/>
          </a:p>
          <a:p>
            <a:r>
              <a:rPr lang="en-US" b="1" i="1" dirty="0" smtClean="0">
                <a:solidFill>
                  <a:srgbClr val="C00000"/>
                </a:solidFill>
              </a:rPr>
              <a:t>3. </a:t>
            </a:r>
            <a:r>
              <a:rPr lang="en-US" b="1" i="1" dirty="0" err="1" smtClean="0">
                <a:solidFill>
                  <a:srgbClr val="C00000"/>
                </a:solidFill>
              </a:rPr>
              <a:t>Conteúdo</a:t>
            </a:r>
            <a:endParaRPr lang="en-US" b="1" i="1" dirty="0" smtClean="0">
              <a:solidFill>
                <a:srgbClr val="C00000"/>
              </a:solidFill>
            </a:endParaRPr>
          </a:p>
          <a:p>
            <a:r>
              <a:rPr lang="pt-PT" sz="1600" b="1" i="1" dirty="0" smtClean="0"/>
              <a:t>Os </a:t>
            </a:r>
            <a:r>
              <a:rPr lang="pt-PT" sz="1600" b="1" i="1" dirty="0"/>
              <a:t>alunos muitas vezes pensam que precisam explicar cada coisa que </a:t>
            </a:r>
            <a:r>
              <a:rPr lang="pt-PT" sz="1600" b="1" i="1" dirty="0" smtClean="0"/>
              <a:t>sabem </a:t>
            </a:r>
            <a:r>
              <a:rPr lang="pt-PT" sz="1600" b="1" i="1" dirty="0"/>
              <a:t>ou </a:t>
            </a:r>
            <a:r>
              <a:rPr lang="pt-PT" sz="1600" b="1" i="1" dirty="0" smtClean="0"/>
              <a:t>pode ser </a:t>
            </a:r>
            <a:r>
              <a:rPr lang="pt-PT" sz="1600" b="1" i="1" dirty="0"/>
              <a:t>percebido como sabendo muito pouco.  Isso não é verdade. </a:t>
            </a:r>
            <a:r>
              <a:rPr lang="pt-PT" sz="1600" b="1" i="1" dirty="0" smtClean="0"/>
              <a:t>Isso </a:t>
            </a:r>
            <a:r>
              <a:rPr lang="pt-PT" sz="1600" b="1" i="1" dirty="0"/>
              <a:t>pode ser difícil se </a:t>
            </a:r>
            <a:r>
              <a:rPr lang="pt-PT" sz="1600" b="1" i="1" dirty="0" smtClean="0"/>
              <a:t>estiver </a:t>
            </a:r>
            <a:r>
              <a:rPr lang="pt-PT" sz="1600" b="1" i="1" dirty="0"/>
              <a:t>imerso nas especificidades do seu projeto. </a:t>
            </a:r>
            <a:r>
              <a:rPr lang="pt-PT" sz="1600" b="1" i="1" dirty="0" smtClean="0"/>
              <a:t>Volte atrás </a:t>
            </a:r>
            <a:r>
              <a:rPr lang="pt-PT" sz="1600" b="1" i="1" dirty="0"/>
              <a:t>por um momento antes de se tornar o especialista em seu tema particular.  O que despertou o seu interesse?  Por </a:t>
            </a:r>
            <a:r>
              <a:rPr lang="pt-PT" sz="1600" b="1" i="1" dirty="0" smtClean="0"/>
              <a:t>que </a:t>
            </a:r>
            <a:r>
              <a:rPr lang="pt-PT" sz="1600" b="1" i="1" dirty="0"/>
              <a:t>começou a fazer as perguntas que </a:t>
            </a:r>
            <a:r>
              <a:rPr lang="pt-PT" sz="1600" b="1" i="1" dirty="0" smtClean="0"/>
              <a:t>fez</a:t>
            </a:r>
            <a:r>
              <a:rPr lang="pt-PT" sz="1600" b="1" i="1" dirty="0"/>
              <a:t>? </a:t>
            </a:r>
            <a:endParaRPr lang="pt-PT" sz="1600" b="1" i="1" dirty="0" smtClean="0"/>
          </a:p>
          <a:p>
            <a:endParaRPr lang="pt-PT" b="1" i="1" dirty="0">
              <a:solidFill>
                <a:srgbClr val="C00000"/>
              </a:solidFill>
            </a:endParaRPr>
          </a:p>
          <a:p>
            <a:r>
              <a:rPr lang="en-US" b="1" i="1" dirty="0" smtClean="0">
                <a:solidFill>
                  <a:srgbClr val="C00000"/>
                </a:solidFill>
              </a:rPr>
              <a:t>4. </a:t>
            </a:r>
            <a:r>
              <a:rPr lang="en-US" b="1" i="1" dirty="0" err="1" smtClean="0">
                <a:solidFill>
                  <a:srgbClr val="C00000"/>
                </a:solidFill>
              </a:rPr>
              <a:t>Organização</a:t>
            </a:r>
            <a:endParaRPr lang="en-US" b="1" i="1" dirty="0" smtClean="0">
              <a:solidFill>
                <a:srgbClr val="C00000"/>
              </a:solidFill>
            </a:endParaRPr>
          </a:p>
          <a:p>
            <a:r>
              <a:rPr lang="pt-PT" sz="1600" b="1" i="1" dirty="0" smtClean="0"/>
              <a:t>Planeie </a:t>
            </a:r>
            <a:r>
              <a:rPr lang="pt-PT" sz="1600" b="1" i="1" dirty="0"/>
              <a:t>a estrutura. </a:t>
            </a:r>
            <a:r>
              <a:rPr lang="pt-PT" sz="1600" b="1" i="1" dirty="0" smtClean="0"/>
              <a:t>A apresentação deve </a:t>
            </a:r>
            <a:r>
              <a:rPr lang="pt-PT" sz="1600" b="1" i="1" dirty="0"/>
              <a:t>ter um começo, meio e fim.  </a:t>
            </a:r>
            <a:r>
              <a:rPr lang="pt-PT" sz="1600" b="1" i="1" dirty="0" smtClean="0"/>
              <a:t>Precisa (1</a:t>
            </a:r>
            <a:r>
              <a:rPr lang="pt-PT" sz="1600" b="1" i="1" dirty="0"/>
              <a:t>) apresentar-se; (2) apresentar a sua pergunta de </a:t>
            </a:r>
            <a:r>
              <a:rPr lang="pt-PT" sz="1600" b="1" i="1" dirty="0" smtClean="0"/>
              <a:t>investigação </a:t>
            </a:r>
            <a:r>
              <a:rPr lang="pt-PT" sz="1600" b="1" i="1" dirty="0"/>
              <a:t>e </a:t>
            </a:r>
            <a:r>
              <a:rPr lang="pt-PT" sz="1600" b="1" i="1" dirty="0" smtClean="0"/>
              <a:t>qual o interesse dela; </a:t>
            </a:r>
            <a:r>
              <a:rPr lang="pt-PT" sz="1600" b="1" i="1" dirty="0"/>
              <a:t>(3) descrever como </a:t>
            </a:r>
            <a:r>
              <a:rPr lang="pt-PT" sz="1600" b="1" i="1" dirty="0" smtClean="0"/>
              <a:t>conduziu o trabalho, </a:t>
            </a:r>
            <a:r>
              <a:rPr lang="pt-PT" sz="1600" b="1" i="1" dirty="0"/>
              <a:t>(4) explicar o que </a:t>
            </a:r>
            <a:r>
              <a:rPr lang="pt-PT" sz="1600" b="1" i="1" dirty="0" smtClean="0"/>
              <a:t>descobriu e o </a:t>
            </a:r>
            <a:r>
              <a:rPr lang="pt-PT" sz="1600" b="1" i="1" dirty="0"/>
              <a:t>que isso significa; e (5) concluir com um resumo de </a:t>
            </a:r>
            <a:r>
              <a:rPr lang="pt-PT" sz="1600" b="1" i="1" dirty="0" smtClean="0"/>
              <a:t>pontos </a:t>
            </a:r>
            <a:r>
              <a:rPr lang="pt-PT" sz="1600" b="1" i="1" dirty="0"/>
              <a:t>principais.</a:t>
            </a:r>
            <a:endParaRPr lang="en-US" sz="1100" dirty="0" smtClean="0"/>
          </a:p>
        </p:txBody>
      </p:sp>
      <p:sp>
        <p:nvSpPr>
          <p:cNvPr id="4" name="Rectangle 3"/>
          <p:cNvSpPr/>
          <p:nvPr/>
        </p:nvSpPr>
        <p:spPr>
          <a:xfrm>
            <a:off x="250938" y="224015"/>
            <a:ext cx="10286326" cy="584775"/>
          </a:xfrm>
          <a:prstGeom prst="rect">
            <a:avLst/>
          </a:prstGeom>
          <a:solidFill>
            <a:schemeClr val="accent6">
              <a:lumMod val="20000"/>
              <a:lumOff val="80000"/>
            </a:schemeClr>
          </a:solidFill>
        </p:spPr>
        <p:txBody>
          <a:bodyPr wrap="square">
            <a:spAutoFit/>
          </a:bodyPr>
          <a:lstStyle/>
          <a:p>
            <a:r>
              <a:rPr lang="en-US" sz="3200" b="1" dirty="0"/>
              <a:t>How To Make an Oral </a:t>
            </a:r>
            <a:r>
              <a:rPr lang="en-US" sz="3200" b="1" dirty="0" smtClean="0"/>
              <a:t>Presentation: THE FOUR PRINCIPLES</a:t>
            </a:r>
            <a:endParaRPr lang="en-US" sz="3200" b="1" dirty="0"/>
          </a:p>
        </p:txBody>
      </p:sp>
    </p:spTree>
    <p:extLst>
      <p:ext uri="{BB962C8B-B14F-4D97-AF65-F5344CB8AC3E}">
        <p14:creationId xmlns:p14="http://schemas.microsoft.com/office/powerpoint/2010/main" val="158511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29" y="1944564"/>
            <a:ext cx="8311662" cy="4708981"/>
          </a:xfrm>
          <a:prstGeom prst="rect">
            <a:avLst/>
          </a:prstGeom>
        </p:spPr>
        <p:txBody>
          <a:bodyPr wrap="square">
            <a:spAutoFit/>
          </a:bodyPr>
          <a:lstStyle/>
          <a:p>
            <a:r>
              <a:rPr lang="en-US" sz="2800" dirty="0" smtClean="0">
                <a:latin typeface="Arial" panose="020B0604020202020204" pitchFamily="34" charset="0"/>
              </a:rPr>
              <a:t>● </a:t>
            </a:r>
            <a:r>
              <a:rPr lang="en-US" sz="2800" b="1" dirty="0" smtClean="0">
                <a:latin typeface="Calibri,Bold"/>
              </a:rPr>
              <a:t>1-2 </a:t>
            </a:r>
            <a:r>
              <a:rPr lang="en-US" sz="2800" b="1" dirty="0" err="1" smtClean="0">
                <a:latin typeface="Calibri,Bold"/>
              </a:rPr>
              <a:t>minutos</a:t>
            </a:r>
            <a:r>
              <a:rPr lang="en-US" sz="2800" b="1" dirty="0" smtClean="0">
                <a:latin typeface="Calibri,Bold"/>
              </a:rPr>
              <a:t> </a:t>
            </a:r>
            <a:r>
              <a:rPr lang="en-US" sz="2800" b="1" dirty="0" err="1" smtClean="0">
                <a:latin typeface="Calibri,Bold"/>
              </a:rPr>
              <a:t>por</a:t>
            </a:r>
            <a:r>
              <a:rPr lang="en-US" sz="2800" b="1" dirty="0" smtClean="0">
                <a:latin typeface="Calibri,Bold"/>
              </a:rPr>
              <a:t> </a:t>
            </a:r>
            <a:r>
              <a:rPr lang="en-US" sz="2800" b="1" dirty="0" smtClean="0">
                <a:latin typeface="Calibri,Bold"/>
              </a:rPr>
              <a:t>slide, e.g.</a:t>
            </a:r>
            <a:endParaRPr lang="en-US" sz="2800" b="1" dirty="0">
              <a:latin typeface="Calibri,Bold"/>
            </a:endParaRPr>
          </a:p>
          <a:p>
            <a:r>
              <a:rPr lang="en-US" sz="2800" dirty="0">
                <a:latin typeface="Times New Roman" panose="02020603050405020304" pitchFamily="18" charset="0"/>
              </a:rPr>
              <a:t>○ </a:t>
            </a:r>
            <a:r>
              <a:rPr lang="en-US" sz="2800" dirty="0">
                <a:latin typeface="Calibri" panose="020F0502020204030204" pitchFamily="34" charset="0"/>
              </a:rPr>
              <a:t>10 min </a:t>
            </a:r>
            <a:r>
              <a:rPr lang="en-US" sz="2800" dirty="0" err="1" smtClean="0">
                <a:latin typeface="Calibri" panose="020F0502020204030204" pitchFamily="34" charset="0"/>
              </a:rPr>
              <a:t>apresentação</a:t>
            </a:r>
            <a:r>
              <a:rPr lang="en-US" sz="2800" dirty="0" smtClean="0">
                <a:latin typeface="Calibri" panose="020F0502020204030204" pitchFamily="34" charset="0"/>
              </a:rPr>
              <a:t>: </a:t>
            </a:r>
            <a:r>
              <a:rPr lang="en-US" sz="2800" dirty="0" smtClean="0">
                <a:latin typeface="Calibri" panose="020F0502020204030204" pitchFamily="34" charset="0"/>
              </a:rPr>
              <a:t>7-10 </a:t>
            </a:r>
            <a:r>
              <a:rPr lang="en-US" sz="2800" dirty="0">
                <a:latin typeface="Calibri" panose="020F0502020204030204" pitchFamily="34" charset="0"/>
              </a:rPr>
              <a:t>slides</a:t>
            </a:r>
          </a:p>
          <a:p>
            <a:r>
              <a:rPr lang="en-US" sz="2800" dirty="0">
                <a:latin typeface="Times New Roman" panose="02020603050405020304" pitchFamily="18" charset="0"/>
              </a:rPr>
              <a:t>○ </a:t>
            </a:r>
            <a:r>
              <a:rPr lang="en-US" sz="2800" dirty="0">
                <a:latin typeface="Calibri" panose="020F0502020204030204" pitchFamily="34" charset="0"/>
              </a:rPr>
              <a:t>60 min </a:t>
            </a:r>
            <a:r>
              <a:rPr lang="en-US" sz="2800" dirty="0" err="1" smtClean="0">
                <a:latin typeface="Calibri" panose="020F0502020204030204" pitchFamily="34" charset="0"/>
              </a:rPr>
              <a:t>apresentação</a:t>
            </a:r>
            <a:r>
              <a:rPr lang="en-US" sz="2800" dirty="0" smtClean="0">
                <a:latin typeface="Calibri" panose="020F0502020204030204" pitchFamily="34" charset="0"/>
              </a:rPr>
              <a:t>: </a:t>
            </a:r>
            <a:r>
              <a:rPr lang="en-US" sz="2800" dirty="0" smtClean="0">
                <a:latin typeface="Calibri" panose="020F0502020204030204" pitchFamily="34" charset="0"/>
              </a:rPr>
              <a:t>30-50 </a:t>
            </a:r>
            <a:r>
              <a:rPr lang="en-US" sz="2800" dirty="0">
                <a:latin typeface="Calibri" panose="020F0502020204030204" pitchFamily="34" charset="0"/>
              </a:rPr>
              <a:t>slides</a:t>
            </a:r>
          </a:p>
          <a:p>
            <a:r>
              <a:rPr lang="en-US" sz="2800" dirty="0">
                <a:latin typeface="Arial" panose="020B0604020202020204" pitchFamily="34" charset="0"/>
              </a:rPr>
              <a:t>● </a:t>
            </a:r>
            <a:r>
              <a:rPr lang="en-US" sz="2800" b="1" dirty="0" err="1" smtClean="0">
                <a:latin typeface="Calibri,Bold"/>
              </a:rPr>
              <a:t>Ponha</a:t>
            </a:r>
            <a:r>
              <a:rPr lang="en-US" sz="2800" b="1" dirty="0" smtClean="0">
                <a:latin typeface="Calibri,Bold"/>
              </a:rPr>
              <a:t> slides </a:t>
            </a:r>
            <a:r>
              <a:rPr lang="en-US" sz="2800" b="1" dirty="0" err="1" smtClean="0">
                <a:latin typeface="Calibri,Bold"/>
              </a:rPr>
              <a:t>adicionais</a:t>
            </a:r>
            <a:r>
              <a:rPr lang="en-US" sz="2800" b="1" dirty="0" smtClean="0">
                <a:latin typeface="Calibri,Bold"/>
              </a:rPr>
              <a:t> no </a:t>
            </a:r>
            <a:r>
              <a:rPr lang="en-US" sz="2800" b="1" dirty="0" err="1" smtClean="0">
                <a:latin typeface="Calibri,Bold"/>
              </a:rPr>
              <a:t>fim</a:t>
            </a:r>
            <a:r>
              <a:rPr lang="en-US" sz="2800" b="1" dirty="0" smtClean="0">
                <a:latin typeface="Calibri,Bold"/>
              </a:rPr>
              <a:t> para o </a:t>
            </a:r>
            <a:r>
              <a:rPr lang="en-US" sz="2800" b="1" dirty="0" err="1" smtClean="0">
                <a:latin typeface="Calibri,Bold"/>
              </a:rPr>
              <a:t>caso</a:t>
            </a:r>
            <a:r>
              <a:rPr lang="en-US" sz="2800" b="1" dirty="0" smtClean="0">
                <a:latin typeface="Calibri,Bold"/>
              </a:rPr>
              <a:t> de </a:t>
            </a:r>
            <a:r>
              <a:rPr lang="en-US" sz="2800" b="1" dirty="0" err="1" smtClean="0">
                <a:latin typeface="Calibri,Bold"/>
              </a:rPr>
              <a:t>ser</a:t>
            </a:r>
            <a:r>
              <a:rPr lang="en-US" sz="2800" b="1" dirty="0" smtClean="0">
                <a:latin typeface="Calibri,Bold"/>
              </a:rPr>
              <a:t> </a:t>
            </a:r>
            <a:r>
              <a:rPr lang="en-US" sz="2800" b="1" dirty="0" err="1" smtClean="0">
                <a:latin typeface="Calibri,Bold"/>
              </a:rPr>
              <a:t>preciso</a:t>
            </a:r>
            <a:r>
              <a:rPr lang="en-US" sz="2800" b="1" dirty="0" smtClean="0">
                <a:latin typeface="Calibri,Bold"/>
              </a:rPr>
              <a:t> extra </a:t>
            </a:r>
            <a:r>
              <a:rPr lang="en-US" sz="2800" b="1" dirty="0" err="1" smtClean="0">
                <a:latin typeface="Calibri,Bold"/>
              </a:rPr>
              <a:t>explicaç</a:t>
            </a:r>
            <a:r>
              <a:rPr lang="en-US" sz="2800" b="1" dirty="0" err="1" smtClean="0">
                <a:latin typeface="Calibri,Bold"/>
              </a:rPr>
              <a:t>ões</a:t>
            </a:r>
            <a:endParaRPr lang="en-US" sz="2800" b="1" dirty="0">
              <a:latin typeface="Calibri,Bold"/>
            </a:endParaRPr>
          </a:p>
          <a:p>
            <a:r>
              <a:rPr lang="en-US" sz="2800" dirty="0">
                <a:latin typeface="Arial" panose="020B0604020202020204" pitchFamily="34" charset="0"/>
              </a:rPr>
              <a:t>● </a:t>
            </a:r>
            <a:r>
              <a:rPr lang="en-US" sz="2800" b="1" dirty="0" smtClean="0">
                <a:latin typeface="Calibri,Bold"/>
              </a:rPr>
              <a:t>Minimize o </a:t>
            </a:r>
            <a:r>
              <a:rPr lang="en-US" sz="2800" b="1" dirty="0" err="1" smtClean="0">
                <a:latin typeface="Calibri,Bold"/>
              </a:rPr>
              <a:t>texto</a:t>
            </a:r>
            <a:endParaRPr lang="en-US" sz="2800" b="1" dirty="0">
              <a:latin typeface="Calibri,Bold"/>
            </a:endParaRPr>
          </a:p>
          <a:p>
            <a:r>
              <a:rPr lang="en-US" sz="2400" dirty="0">
                <a:latin typeface="Times New Roman" panose="02020603050405020304" pitchFamily="18" charset="0"/>
              </a:rPr>
              <a:t>○ </a:t>
            </a:r>
            <a:r>
              <a:rPr lang="en-US" sz="2400" dirty="0" err="1" smtClean="0">
                <a:latin typeface="Times New Roman" panose="02020603050405020304" pitchFamily="18" charset="0"/>
              </a:rPr>
              <a:t>Usa</a:t>
            </a:r>
            <a:r>
              <a:rPr lang="en-US" sz="2400" dirty="0" smtClean="0">
                <a:latin typeface="Times New Roman" panose="02020603050405020304" pitchFamily="18" charset="0"/>
              </a:rPr>
              <a:t> </a:t>
            </a:r>
            <a:r>
              <a:rPr lang="en-US" sz="2400" dirty="0" err="1" smtClean="0">
                <a:latin typeface="Times New Roman" panose="02020603050405020304" pitchFamily="18" charset="0"/>
              </a:rPr>
              <a:t>frases</a:t>
            </a:r>
            <a:r>
              <a:rPr lang="en-US" sz="2400" dirty="0" smtClean="0">
                <a:latin typeface="Times New Roman" panose="02020603050405020304" pitchFamily="18" charset="0"/>
              </a:rPr>
              <a:t> </a:t>
            </a:r>
            <a:r>
              <a:rPr lang="en-US" sz="2400" dirty="0" err="1" smtClean="0">
                <a:latin typeface="Times New Roman" panose="02020603050405020304" pitchFamily="18" charset="0"/>
              </a:rPr>
              <a:t>longas</a:t>
            </a:r>
            <a:r>
              <a:rPr lang="en-US" sz="2400" dirty="0" smtClean="0">
                <a:latin typeface="Times New Roman" panose="02020603050405020304" pitchFamily="18" charset="0"/>
              </a:rPr>
              <a:t> </a:t>
            </a:r>
            <a:r>
              <a:rPr lang="en-US" sz="2400" dirty="0" err="1" smtClean="0">
                <a:latin typeface="Times New Roman" panose="02020603050405020304" pitchFamily="18" charset="0"/>
              </a:rPr>
              <a:t>devem</a:t>
            </a:r>
            <a:r>
              <a:rPr lang="en-US" sz="2400" dirty="0" smtClean="0">
                <a:latin typeface="Times New Roman" panose="02020603050405020304" pitchFamily="18" charset="0"/>
              </a:rPr>
              <a:t> </a:t>
            </a:r>
            <a:r>
              <a:rPr lang="en-US" sz="2400" dirty="0" err="1" smtClean="0">
                <a:latin typeface="Times New Roman" panose="02020603050405020304" pitchFamily="18" charset="0"/>
              </a:rPr>
              <a:t>ser</a:t>
            </a:r>
            <a:r>
              <a:rPr lang="en-US" sz="2400" dirty="0" smtClean="0">
                <a:latin typeface="Times New Roman" panose="02020603050405020304" pitchFamily="18" charset="0"/>
              </a:rPr>
              <a:t> </a:t>
            </a:r>
            <a:r>
              <a:rPr lang="en-US" sz="2400" dirty="0" err="1" smtClean="0">
                <a:latin typeface="Times New Roman" panose="02020603050405020304" pitchFamily="18" charset="0"/>
              </a:rPr>
              <a:t>evitadas</a:t>
            </a:r>
            <a:endParaRPr lang="en-US" sz="2400" dirty="0">
              <a:latin typeface="Calibri" panose="020F0502020204030204" pitchFamily="34" charset="0"/>
            </a:endParaRPr>
          </a:p>
          <a:p>
            <a:r>
              <a:rPr lang="en-US" sz="2400" dirty="0">
                <a:latin typeface="Times New Roman" panose="02020603050405020304" pitchFamily="18" charset="0"/>
              </a:rPr>
              <a:t>○ </a:t>
            </a:r>
            <a:r>
              <a:rPr lang="en-US" sz="2400" dirty="0" smtClean="0">
                <a:latin typeface="Calibri" panose="020F0502020204030204" pitchFamily="34" charset="0"/>
              </a:rPr>
              <a:t>Mas as </a:t>
            </a:r>
            <a:r>
              <a:rPr lang="en-US" sz="2400" dirty="0" err="1" smtClean="0">
                <a:latin typeface="Calibri" panose="020F0502020204030204" pitchFamily="34" charset="0"/>
              </a:rPr>
              <a:t>frases</a:t>
            </a:r>
            <a:r>
              <a:rPr lang="en-US" sz="2400" dirty="0" smtClean="0">
                <a:latin typeface="Calibri" panose="020F0502020204030204" pitchFamily="34" charset="0"/>
              </a:rPr>
              <a:t> </a:t>
            </a:r>
            <a:r>
              <a:rPr lang="en-US" sz="2400" dirty="0" err="1" smtClean="0">
                <a:latin typeface="Calibri" panose="020F0502020204030204" pitchFamily="34" charset="0"/>
              </a:rPr>
              <a:t>devem</a:t>
            </a:r>
            <a:r>
              <a:rPr lang="en-US" sz="2400" dirty="0" smtClean="0">
                <a:latin typeface="Calibri" panose="020F0502020204030204" pitchFamily="34" charset="0"/>
              </a:rPr>
              <a:t> </a:t>
            </a:r>
            <a:r>
              <a:rPr lang="en-US" sz="2400" dirty="0" err="1" smtClean="0">
                <a:latin typeface="Calibri" panose="020F0502020204030204" pitchFamily="34" charset="0"/>
              </a:rPr>
              <a:t>ser</a:t>
            </a:r>
            <a:r>
              <a:rPr lang="en-US" sz="2400" dirty="0" smtClean="0">
                <a:latin typeface="Calibri" panose="020F0502020204030204" pitchFamily="34" charset="0"/>
              </a:rPr>
              <a:t> completes e </a:t>
            </a:r>
            <a:r>
              <a:rPr lang="en-US" sz="2400" dirty="0" err="1" smtClean="0">
                <a:latin typeface="Calibri" panose="020F0502020204030204" pitchFamily="34" charset="0"/>
              </a:rPr>
              <a:t>não</a:t>
            </a:r>
            <a:r>
              <a:rPr lang="en-US" sz="2400" dirty="0" smtClean="0">
                <a:latin typeface="Calibri" panose="020F0502020204030204" pitchFamily="34" charset="0"/>
              </a:rPr>
              <a:t> </a:t>
            </a:r>
            <a:r>
              <a:rPr lang="en-US" sz="2400" dirty="0" err="1" smtClean="0">
                <a:latin typeface="Calibri" panose="020F0502020204030204" pitchFamily="34" charset="0"/>
              </a:rPr>
              <a:t>crípticas</a:t>
            </a:r>
            <a:endParaRPr lang="en-US" sz="2400" dirty="0">
              <a:latin typeface="Calibri" panose="020F0502020204030204" pitchFamily="34" charset="0"/>
            </a:endParaRPr>
          </a:p>
          <a:p>
            <a:r>
              <a:rPr lang="fr-FR" sz="2800" dirty="0">
                <a:latin typeface="Arial" panose="020B0604020202020204" pitchFamily="34" charset="0"/>
              </a:rPr>
              <a:t>● </a:t>
            </a:r>
            <a:r>
              <a:rPr lang="fr-FR" sz="2800" dirty="0" err="1" smtClean="0">
                <a:latin typeface="Arial" panose="020B0604020202020204" pitchFamily="34" charset="0"/>
              </a:rPr>
              <a:t>Maximize</a:t>
            </a:r>
            <a:r>
              <a:rPr lang="fr-FR" sz="2800" dirty="0" smtClean="0">
                <a:latin typeface="Arial" panose="020B0604020202020204" pitchFamily="34" charset="0"/>
              </a:rPr>
              <a:t> os </a:t>
            </a:r>
            <a:r>
              <a:rPr lang="fr-FR" sz="2800" dirty="0" err="1" smtClean="0">
                <a:latin typeface="Arial" panose="020B0604020202020204" pitchFamily="34" charset="0"/>
              </a:rPr>
              <a:t>visuais</a:t>
            </a:r>
            <a:r>
              <a:rPr lang="fr-FR" sz="2800" dirty="0" smtClean="0">
                <a:latin typeface="Arial" panose="020B0604020202020204" pitchFamily="34" charset="0"/>
              </a:rPr>
              <a:t>: figuras, </a:t>
            </a:r>
            <a:r>
              <a:rPr lang="fr-FR" sz="2800" dirty="0" err="1" smtClean="0">
                <a:latin typeface="Arial" panose="020B0604020202020204" pitchFamily="34" charset="0"/>
              </a:rPr>
              <a:t>tabelas</a:t>
            </a:r>
            <a:r>
              <a:rPr lang="fr-FR" sz="2800" dirty="0" smtClean="0">
                <a:latin typeface="Arial" panose="020B0604020202020204" pitchFamily="34" charset="0"/>
              </a:rPr>
              <a:t> e </a:t>
            </a:r>
            <a:r>
              <a:rPr lang="fr-FR" sz="2800" dirty="0" err="1" smtClean="0">
                <a:latin typeface="Arial" panose="020B0604020202020204" pitchFamily="34" charset="0"/>
              </a:rPr>
              <a:t>gráficos</a:t>
            </a:r>
            <a:endParaRPr lang="fr-FR" sz="2800" b="1" dirty="0" smtClean="0">
              <a:latin typeface="Calibri,Bold"/>
            </a:endParaRPr>
          </a:p>
          <a:p>
            <a:r>
              <a:rPr lang="en-US" sz="2800" dirty="0" smtClean="0">
                <a:latin typeface="Arial" panose="020B0604020202020204" pitchFamily="34" charset="0"/>
              </a:rPr>
              <a:t>● </a:t>
            </a:r>
            <a:r>
              <a:rPr lang="en-US" sz="2800" dirty="0" smtClean="0">
                <a:latin typeface="Arial" panose="020B0604020202020204" pitchFamily="34" charset="0"/>
              </a:rPr>
              <a:t>Maximize a </a:t>
            </a:r>
            <a:r>
              <a:rPr lang="en-US" sz="2800" dirty="0" err="1" smtClean="0">
                <a:latin typeface="Arial" panose="020B0604020202020204" pitchFamily="34" charset="0"/>
              </a:rPr>
              <a:t>razão</a:t>
            </a:r>
            <a:r>
              <a:rPr lang="en-US" sz="2800" dirty="0" smtClean="0">
                <a:latin typeface="Arial" panose="020B0604020202020204" pitchFamily="34" charset="0"/>
              </a:rPr>
              <a:t> </a:t>
            </a:r>
            <a:r>
              <a:rPr lang="en-US" sz="2800" dirty="0" err="1" smtClean="0">
                <a:latin typeface="Arial" panose="020B0604020202020204" pitchFamily="34" charset="0"/>
              </a:rPr>
              <a:t>informação</a:t>
            </a:r>
            <a:r>
              <a:rPr lang="en-US" sz="2800" dirty="0" smtClean="0">
                <a:latin typeface="Arial" panose="020B0604020202020204" pitchFamily="34" charset="0"/>
              </a:rPr>
              <a:t>/</a:t>
            </a:r>
            <a:r>
              <a:rPr lang="en-US" sz="2800" dirty="0" err="1" smtClean="0">
                <a:latin typeface="Arial" panose="020B0604020202020204" pitchFamily="34" charset="0"/>
              </a:rPr>
              <a:t>escrita</a:t>
            </a:r>
            <a:r>
              <a:rPr lang="en-US" sz="2800" dirty="0" smtClean="0">
                <a:latin typeface="Arial" panose="020B0604020202020204" pitchFamily="34" charset="0"/>
              </a:rPr>
              <a:t> </a:t>
            </a:r>
            <a:r>
              <a:rPr lang="en-US" sz="2800" b="1" dirty="0" smtClean="0">
                <a:latin typeface="Calibri,Bold"/>
              </a:rPr>
              <a:t>– </a:t>
            </a:r>
            <a:r>
              <a:rPr lang="en-US" sz="2800" b="1" dirty="0" err="1" smtClean="0">
                <a:latin typeface="Calibri,Bold"/>
              </a:rPr>
              <a:t>máximo</a:t>
            </a:r>
            <a:r>
              <a:rPr lang="en-US" sz="2800" b="1" dirty="0" smtClean="0">
                <a:latin typeface="Calibri,Bold"/>
              </a:rPr>
              <a:t> de </a:t>
            </a:r>
            <a:r>
              <a:rPr lang="en-US" sz="2800" b="1" dirty="0" err="1" smtClean="0">
                <a:latin typeface="Calibri,Bold"/>
              </a:rPr>
              <a:t>informação</a:t>
            </a:r>
            <a:r>
              <a:rPr lang="en-US" sz="2800" b="1" dirty="0" smtClean="0">
                <a:latin typeface="Calibri,Bold"/>
              </a:rPr>
              <a:t> </a:t>
            </a:r>
            <a:r>
              <a:rPr lang="en-US" sz="2800" b="1" dirty="0" err="1" smtClean="0">
                <a:latin typeface="Calibri,Bold"/>
              </a:rPr>
              <a:t>poara</a:t>
            </a:r>
            <a:r>
              <a:rPr lang="en-US" sz="2800" b="1" dirty="0" smtClean="0">
                <a:latin typeface="Calibri,Bold"/>
              </a:rPr>
              <a:t> </a:t>
            </a:r>
            <a:r>
              <a:rPr lang="en-US" sz="2800" b="1" dirty="0" err="1" smtClean="0">
                <a:latin typeface="Calibri,Bold"/>
              </a:rPr>
              <a:t>mínimo</a:t>
            </a:r>
            <a:r>
              <a:rPr lang="en-US" sz="2800" b="1" dirty="0" smtClean="0">
                <a:latin typeface="Calibri,Bold"/>
              </a:rPr>
              <a:t> de </a:t>
            </a:r>
            <a:r>
              <a:rPr lang="en-US" sz="2800" b="1" dirty="0" err="1" smtClean="0">
                <a:latin typeface="Calibri,Bold"/>
              </a:rPr>
              <a:t>escrita</a:t>
            </a:r>
            <a:endParaRPr lang="en-US" sz="2800" b="1" dirty="0">
              <a:latin typeface="Calibri,Bold"/>
            </a:endParaRPr>
          </a:p>
        </p:txBody>
      </p:sp>
      <p:sp>
        <p:nvSpPr>
          <p:cNvPr id="3" name="Rectangle 2"/>
          <p:cNvSpPr/>
          <p:nvPr/>
        </p:nvSpPr>
        <p:spPr>
          <a:xfrm>
            <a:off x="1155255" y="286596"/>
            <a:ext cx="8114976" cy="923330"/>
          </a:xfrm>
          <a:prstGeom prst="rect">
            <a:avLst/>
          </a:prstGeom>
          <a:solidFill>
            <a:schemeClr val="accent6">
              <a:lumMod val="40000"/>
              <a:lumOff val="60000"/>
            </a:schemeClr>
          </a:solidFill>
        </p:spPr>
        <p:txBody>
          <a:bodyPr wrap="square">
            <a:spAutoFit/>
          </a:bodyPr>
          <a:lstStyle/>
          <a:p>
            <a:r>
              <a:rPr lang="en-US" sz="5400" b="1" dirty="0" err="1" smtClean="0">
                <a:solidFill>
                  <a:srgbClr val="000000"/>
                </a:solidFill>
                <a:latin typeface="Calibri,Bold"/>
              </a:rPr>
              <a:t>Temporização</a:t>
            </a:r>
            <a:endParaRPr lang="en-US" sz="5400" b="1" dirty="0">
              <a:solidFill>
                <a:srgbClr val="000000"/>
              </a:solidFill>
              <a:latin typeface="Calibri,Bold"/>
            </a:endParaRPr>
          </a:p>
        </p:txBody>
      </p:sp>
      <p:pic>
        <p:nvPicPr>
          <p:cNvPr id="7" name="Picture 6"/>
          <p:cNvPicPr>
            <a:picLocks noChangeAspect="1"/>
          </p:cNvPicPr>
          <p:nvPr/>
        </p:nvPicPr>
        <p:blipFill>
          <a:blip r:embed="rId2"/>
          <a:stretch>
            <a:fillRect/>
          </a:stretch>
        </p:blipFill>
        <p:spPr>
          <a:xfrm>
            <a:off x="7984585" y="286596"/>
            <a:ext cx="4005754" cy="2955702"/>
          </a:xfrm>
          <a:prstGeom prst="rect">
            <a:avLst/>
          </a:prstGeom>
        </p:spPr>
      </p:pic>
    </p:spTree>
    <p:extLst>
      <p:ext uri="{BB962C8B-B14F-4D97-AF65-F5344CB8AC3E}">
        <p14:creationId xmlns:p14="http://schemas.microsoft.com/office/powerpoint/2010/main" val="72344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74" y="2380694"/>
            <a:ext cx="11326309" cy="4401205"/>
          </a:xfrm>
          <a:prstGeom prst="rect">
            <a:avLst/>
          </a:prstGeom>
        </p:spPr>
        <p:txBody>
          <a:bodyPr wrap="square">
            <a:spAutoFit/>
          </a:bodyPr>
          <a:lstStyle/>
          <a:p>
            <a:pPr marL="457200" indent="-457200">
              <a:spcBef>
                <a:spcPts val="600"/>
              </a:spcBef>
              <a:buFont typeface="+mj-lt"/>
              <a:buAutoNum type="arabicPeriod"/>
            </a:pPr>
            <a:r>
              <a:rPr lang="pt-PT" sz="2000" dirty="0"/>
              <a:t>Não apresente muita informação sobre os slides.  O público não pode ler uma longa seção de texto e, simultaneamente, ouvi-lo falar sobre isso.  </a:t>
            </a:r>
          </a:p>
          <a:p>
            <a:pPr marL="457200" indent="-457200">
              <a:spcBef>
                <a:spcPts val="600"/>
              </a:spcBef>
              <a:buFont typeface="+mj-lt"/>
              <a:buAutoNum type="arabicPeriod"/>
            </a:pPr>
            <a:r>
              <a:rPr lang="pt-PT" sz="2000" dirty="0"/>
              <a:t>Se você realmente deve fornecer uma citação longa, </a:t>
            </a:r>
            <a:r>
              <a:rPr lang="pt-PT" sz="2000" dirty="0" smtClean="0"/>
              <a:t>destacar </a:t>
            </a:r>
            <a:r>
              <a:rPr lang="pt-PT" sz="2000" dirty="0"/>
              <a:t>as palavras e frases que você quer enfatizar, e ler a citação em voz alta, lentamente, para que o público pode absorvê-lo.  Em seguida, discuti-lo. </a:t>
            </a:r>
          </a:p>
          <a:p>
            <a:pPr marL="457200" indent="-457200">
              <a:spcBef>
                <a:spcPts val="600"/>
              </a:spcBef>
              <a:buFont typeface="+mj-lt"/>
              <a:buAutoNum type="arabicPeriod"/>
            </a:pPr>
            <a:r>
              <a:rPr lang="pt-PT" sz="2000" dirty="0"/>
              <a:t>Explique ao seu público o que cada gráfico ou gráfico indica.  Use gráficos e gráficos para transmitir informações claramente, não simplesmente para mostrar que você fez o trabalho.  </a:t>
            </a:r>
          </a:p>
          <a:p>
            <a:pPr marL="457200" indent="-457200">
              <a:spcBef>
                <a:spcPts val="600"/>
              </a:spcBef>
              <a:buFont typeface="+mj-lt"/>
              <a:buAutoNum type="arabicPeriod"/>
            </a:pPr>
            <a:r>
              <a:rPr lang="pt-PT" sz="2000" dirty="0"/>
              <a:t>Não faça uma apresentação em PowerPoint </a:t>
            </a:r>
            <a:r>
              <a:rPr lang="pt-PT" sz="2000" dirty="0" smtClean="0"/>
              <a:t>chique, </a:t>
            </a:r>
            <a:r>
              <a:rPr lang="pt-PT" sz="2000" dirty="0"/>
              <a:t>com imagens e gráficos em movimento, a menos que sejam vitais para comunicar suas ideias.</a:t>
            </a:r>
          </a:p>
          <a:p>
            <a:pPr marL="457200" indent="-457200">
              <a:spcBef>
                <a:spcPts val="600"/>
              </a:spcBef>
              <a:buFont typeface="+mj-lt"/>
              <a:buAutoNum type="arabicPeriod"/>
            </a:pPr>
            <a:r>
              <a:rPr lang="pt-PT" sz="2000" dirty="0"/>
              <a:t>Esteja preparado para dar a sua palestra, mesmo que a tecnologia falhe. Traga duas cópias. Se você esquecer o seu </a:t>
            </a:r>
            <a:r>
              <a:rPr lang="pt-PT" sz="2000" dirty="0" err="1"/>
              <a:t>pen</a:t>
            </a:r>
            <a:r>
              <a:rPr lang="pt-PT" sz="2000" dirty="0"/>
              <a:t> drive, ou houver uma queda de energia, ou metade do público não pode ver a tela, você ainda deve ser capaz de fazer uma apresentação eficaz. Traga uma impressão para falar, apenas no caso de qualquer um desses desastres acontece com você.</a:t>
            </a:r>
            <a:endParaRPr lang="en-US" sz="2000" dirty="0"/>
          </a:p>
        </p:txBody>
      </p:sp>
      <p:sp>
        <p:nvSpPr>
          <p:cNvPr id="3" name="Rectangle 2"/>
          <p:cNvSpPr/>
          <p:nvPr/>
        </p:nvSpPr>
        <p:spPr>
          <a:xfrm>
            <a:off x="1336037" y="630955"/>
            <a:ext cx="5360328" cy="1446550"/>
          </a:xfrm>
          <a:prstGeom prst="rect">
            <a:avLst/>
          </a:prstGeom>
          <a:solidFill>
            <a:schemeClr val="accent4">
              <a:lumMod val="20000"/>
              <a:lumOff val="80000"/>
            </a:schemeClr>
          </a:solidFill>
        </p:spPr>
        <p:txBody>
          <a:bodyPr wrap="square">
            <a:spAutoFit/>
          </a:bodyPr>
          <a:lstStyle/>
          <a:p>
            <a:r>
              <a:rPr lang="en-US" sz="4400" b="1" dirty="0" smtClean="0">
                <a:solidFill>
                  <a:srgbClr val="001BA0"/>
                </a:solidFill>
              </a:rPr>
              <a:t>10 </a:t>
            </a:r>
            <a:r>
              <a:rPr lang="en-US" sz="4400" b="1" dirty="0" err="1" smtClean="0">
                <a:solidFill>
                  <a:srgbClr val="001BA0"/>
                </a:solidFill>
              </a:rPr>
              <a:t>pointo</a:t>
            </a:r>
            <a:r>
              <a:rPr lang="en-US" sz="4400" b="1" dirty="0" smtClean="0">
                <a:solidFill>
                  <a:srgbClr val="001BA0"/>
                </a:solidFill>
              </a:rPr>
              <a:t> to make the </a:t>
            </a:r>
            <a:r>
              <a:rPr lang="en-US" sz="4400" b="1" dirty="0">
                <a:solidFill>
                  <a:srgbClr val="001BA0"/>
                </a:solidFill>
              </a:rPr>
              <a:t>presentation </a:t>
            </a:r>
            <a:r>
              <a:rPr lang="en-US" sz="4400" b="1" dirty="0" smtClean="0">
                <a:solidFill>
                  <a:srgbClr val="001BA0"/>
                </a:solidFill>
              </a:rPr>
              <a:t>right</a:t>
            </a:r>
            <a:endParaRPr lang="en-US" sz="4400" dirty="0">
              <a:solidFill>
                <a:srgbClr val="001BA0"/>
              </a:solidFill>
            </a:endParaRPr>
          </a:p>
        </p:txBody>
      </p:sp>
      <p:pic>
        <p:nvPicPr>
          <p:cNvPr id="4" name="Picture 3"/>
          <p:cNvPicPr>
            <a:picLocks noChangeAspect="1"/>
          </p:cNvPicPr>
          <p:nvPr/>
        </p:nvPicPr>
        <p:blipFill>
          <a:blip r:embed="rId2"/>
          <a:stretch>
            <a:fillRect/>
          </a:stretch>
        </p:blipFill>
        <p:spPr>
          <a:xfrm>
            <a:off x="8136473" y="69628"/>
            <a:ext cx="3279674" cy="2311066"/>
          </a:xfrm>
          <a:prstGeom prst="rect">
            <a:avLst/>
          </a:prstGeom>
        </p:spPr>
      </p:pic>
    </p:spTree>
    <p:extLst>
      <p:ext uri="{BB962C8B-B14F-4D97-AF65-F5344CB8AC3E}">
        <p14:creationId xmlns:p14="http://schemas.microsoft.com/office/powerpoint/2010/main" val="309863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611" y="2019883"/>
            <a:ext cx="6108790" cy="3785652"/>
          </a:xfrm>
          <a:prstGeom prst="rect">
            <a:avLst/>
          </a:prstGeom>
        </p:spPr>
        <p:txBody>
          <a:bodyPr wrap="square">
            <a:spAutoFit/>
          </a:bodyPr>
          <a:lstStyle/>
          <a:p>
            <a:pPr>
              <a:spcBef>
                <a:spcPts val="600"/>
              </a:spcBef>
            </a:pPr>
            <a:r>
              <a:rPr lang="pt-PT" sz="2000" dirty="0"/>
              <a:t>6. Tom.  É melhor abordar a sua conversa como uma ocasião um pouco formal. Mesmo se você conhece todos na sala, apresente-se.   Vista-se bem.  Não seja muito casual. Não se dirija aos membros da </a:t>
            </a:r>
            <a:r>
              <a:rPr lang="pt-PT" sz="2000" dirty="0" err="1"/>
              <a:t>platéia</a:t>
            </a:r>
            <a:r>
              <a:rPr lang="pt-PT" sz="2000" dirty="0"/>
              <a:t> como "</a:t>
            </a:r>
            <a:r>
              <a:rPr lang="pt-PT" sz="2000" dirty="0" smtClean="0"/>
              <a:t>vocês“.  </a:t>
            </a:r>
            <a:r>
              <a:rPr lang="pt-PT" sz="2000" dirty="0"/>
              <a:t>Seja criativo, mas não "bonito".</a:t>
            </a:r>
          </a:p>
          <a:p>
            <a:pPr>
              <a:spcBef>
                <a:spcPts val="600"/>
              </a:spcBef>
            </a:pPr>
            <a:r>
              <a:rPr lang="pt-PT" sz="2000" dirty="0"/>
              <a:t>7. Compartilhe seu entusiasmo pelo seu assunto.</a:t>
            </a:r>
          </a:p>
          <a:p>
            <a:pPr>
              <a:spcBef>
                <a:spcPts val="600"/>
              </a:spcBef>
            </a:pPr>
            <a:r>
              <a:rPr lang="pt-PT" sz="2000" dirty="0"/>
              <a:t>8. </a:t>
            </a:r>
            <a:r>
              <a:rPr lang="pt-PT" sz="2000" dirty="0" smtClean="0"/>
              <a:t>Temporize à medida que fala.  </a:t>
            </a:r>
            <a:r>
              <a:rPr lang="pt-PT" sz="2000" dirty="0"/>
              <a:t>Faça cortes se precisar.  </a:t>
            </a:r>
          </a:p>
          <a:p>
            <a:pPr>
              <a:spcBef>
                <a:spcPts val="600"/>
              </a:spcBef>
            </a:pPr>
            <a:r>
              <a:rPr lang="pt-PT" sz="2000" dirty="0"/>
              <a:t>9. </a:t>
            </a:r>
            <a:r>
              <a:rPr lang="pt-PT" sz="2000" dirty="0" smtClean="0"/>
              <a:t>Pratique. Você </a:t>
            </a:r>
            <a:r>
              <a:rPr lang="pt-PT" sz="2000" dirty="0"/>
              <a:t>não precisa ler sua palestra, você deve evitar fazê-lo. </a:t>
            </a:r>
            <a:r>
              <a:rPr lang="pt-PT" sz="2000" dirty="0" smtClean="0"/>
              <a:t>Pratique </a:t>
            </a:r>
            <a:r>
              <a:rPr lang="pt-PT" sz="2000" dirty="0"/>
              <a:t>falando devagar e claramente.  Se você quiser enfatizar um ponto importante, repita-o. </a:t>
            </a:r>
          </a:p>
          <a:p>
            <a:pPr>
              <a:spcBef>
                <a:spcPts val="600"/>
              </a:spcBef>
            </a:pPr>
            <a:r>
              <a:rPr lang="pt-PT" sz="2000" dirty="0"/>
              <a:t>10. Teste o projetor e os slides antes da apresentação. </a:t>
            </a:r>
            <a:endParaRPr lang="en-US" sz="2000" dirty="0"/>
          </a:p>
        </p:txBody>
      </p:sp>
      <p:pic>
        <p:nvPicPr>
          <p:cNvPr id="6" name="Picture 5"/>
          <p:cNvPicPr>
            <a:picLocks noChangeAspect="1"/>
          </p:cNvPicPr>
          <p:nvPr/>
        </p:nvPicPr>
        <p:blipFill>
          <a:blip r:embed="rId2"/>
          <a:stretch>
            <a:fillRect/>
          </a:stretch>
        </p:blipFill>
        <p:spPr>
          <a:xfrm>
            <a:off x="7209692" y="1595021"/>
            <a:ext cx="4635377" cy="4635377"/>
          </a:xfrm>
          <a:prstGeom prst="rect">
            <a:avLst/>
          </a:prstGeom>
        </p:spPr>
      </p:pic>
      <p:sp>
        <p:nvSpPr>
          <p:cNvPr id="5" name="Rectangle 4"/>
          <p:cNvSpPr/>
          <p:nvPr/>
        </p:nvSpPr>
        <p:spPr>
          <a:xfrm>
            <a:off x="569419" y="243028"/>
            <a:ext cx="5360328" cy="1446550"/>
          </a:xfrm>
          <a:prstGeom prst="rect">
            <a:avLst/>
          </a:prstGeom>
          <a:solidFill>
            <a:schemeClr val="accent4">
              <a:lumMod val="20000"/>
              <a:lumOff val="80000"/>
            </a:schemeClr>
          </a:solidFill>
        </p:spPr>
        <p:txBody>
          <a:bodyPr wrap="square">
            <a:spAutoFit/>
          </a:bodyPr>
          <a:lstStyle/>
          <a:p>
            <a:r>
              <a:rPr lang="en-US" sz="4400" b="1" dirty="0" smtClean="0">
                <a:solidFill>
                  <a:srgbClr val="001BA0"/>
                </a:solidFill>
              </a:rPr>
              <a:t>10 </a:t>
            </a:r>
            <a:r>
              <a:rPr lang="en-US" sz="4400" b="1" dirty="0" err="1" smtClean="0">
                <a:solidFill>
                  <a:srgbClr val="001BA0"/>
                </a:solidFill>
              </a:rPr>
              <a:t>pointo</a:t>
            </a:r>
            <a:r>
              <a:rPr lang="en-US" sz="4400" b="1" dirty="0" smtClean="0">
                <a:solidFill>
                  <a:srgbClr val="001BA0"/>
                </a:solidFill>
              </a:rPr>
              <a:t> to make the </a:t>
            </a:r>
            <a:r>
              <a:rPr lang="en-US" sz="4400" b="1" dirty="0">
                <a:solidFill>
                  <a:srgbClr val="001BA0"/>
                </a:solidFill>
              </a:rPr>
              <a:t>presentation </a:t>
            </a:r>
            <a:r>
              <a:rPr lang="en-US" sz="4400" b="1" dirty="0" smtClean="0">
                <a:solidFill>
                  <a:srgbClr val="001BA0"/>
                </a:solidFill>
              </a:rPr>
              <a:t>right</a:t>
            </a:r>
            <a:endParaRPr lang="en-US" sz="4400" dirty="0">
              <a:solidFill>
                <a:srgbClr val="001BA0"/>
              </a:solidFill>
            </a:endParaRPr>
          </a:p>
        </p:txBody>
      </p:sp>
    </p:spTree>
    <p:extLst>
      <p:ext uri="{BB962C8B-B14F-4D97-AF65-F5344CB8AC3E}">
        <p14:creationId xmlns:p14="http://schemas.microsoft.com/office/powerpoint/2010/main" val="428485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220" y="1311031"/>
            <a:ext cx="8862646" cy="4832092"/>
          </a:xfrm>
          <a:prstGeom prst="rect">
            <a:avLst/>
          </a:prstGeom>
          <a:noFill/>
        </p:spPr>
        <p:txBody>
          <a:bodyPr wrap="square" rtlCol="0">
            <a:spAutoFit/>
          </a:bodyPr>
          <a:lstStyle/>
          <a:p>
            <a:r>
              <a:rPr lang="pt-PT" sz="2800" dirty="0"/>
              <a:t>1- Título e assunto abordados</a:t>
            </a:r>
          </a:p>
          <a:p>
            <a:r>
              <a:rPr lang="pt-PT" sz="2800" dirty="0"/>
              <a:t>2- Esboço da apresentação (opcional)</a:t>
            </a:r>
          </a:p>
          <a:p>
            <a:r>
              <a:rPr lang="pt-PT" sz="2800" dirty="0"/>
              <a:t>3- Quadro geral do estudo/introdução</a:t>
            </a:r>
          </a:p>
          <a:p>
            <a:r>
              <a:rPr lang="pt-PT" sz="2800" dirty="0"/>
              <a:t>4- Hipótese/Pergunta/problema abordado</a:t>
            </a:r>
          </a:p>
          <a:p>
            <a:r>
              <a:rPr lang="pt-PT" sz="2800" dirty="0"/>
              <a:t>5- Métodos de coleta de campo/dados</a:t>
            </a:r>
          </a:p>
          <a:p>
            <a:r>
              <a:rPr lang="pt-PT" sz="2800" dirty="0"/>
              <a:t>6- Tratamento de dados</a:t>
            </a:r>
          </a:p>
          <a:p>
            <a:r>
              <a:rPr lang="pt-PT" sz="2800" dirty="0"/>
              <a:t>7- Resultados</a:t>
            </a:r>
          </a:p>
          <a:p>
            <a:r>
              <a:rPr lang="pt-PT" sz="2800" dirty="0"/>
              <a:t>8- Discussão</a:t>
            </a:r>
          </a:p>
          <a:p>
            <a:r>
              <a:rPr lang="pt-PT" sz="2800" dirty="0"/>
              <a:t>9- Conclusões/resumo</a:t>
            </a:r>
          </a:p>
          <a:p>
            <a:r>
              <a:rPr lang="pt-PT" sz="2800" dirty="0"/>
              <a:t>10- Reconhecimentos e financiamento</a:t>
            </a:r>
          </a:p>
          <a:p>
            <a:r>
              <a:rPr lang="pt-PT" sz="2800" dirty="0"/>
              <a:t>11- Perguntas?</a:t>
            </a:r>
            <a:endParaRPr lang="en-US" sz="2800" dirty="0"/>
          </a:p>
        </p:txBody>
      </p:sp>
      <p:sp>
        <p:nvSpPr>
          <p:cNvPr id="3" name="Rectangle 2"/>
          <p:cNvSpPr/>
          <p:nvPr/>
        </p:nvSpPr>
        <p:spPr>
          <a:xfrm>
            <a:off x="567460" y="364691"/>
            <a:ext cx="10286326" cy="523220"/>
          </a:xfrm>
          <a:prstGeom prst="rect">
            <a:avLst/>
          </a:prstGeom>
          <a:solidFill>
            <a:schemeClr val="accent6">
              <a:lumMod val="40000"/>
              <a:lumOff val="60000"/>
            </a:schemeClr>
          </a:solidFill>
        </p:spPr>
        <p:txBody>
          <a:bodyPr wrap="square">
            <a:spAutoFit/>
          </a:bodyPr>
          <a:lstStyle/>
          <a:p>
            <a:r>
              <a:rPr lang="en-US" sz="2800" b="1" dirty="0" smtClean="0"/>
              <a:t>ORGANIZATION/ STRUCTURE of a scientific Oral Presentation</a:t>
            </a:r>
            <a:endParaRPr lang="en-US" sz="2800" b="1" dirty="0"/>
          </a:p>
        </p:txBody>
      </p:sp>
      <p:pic>
        <p:nvPicPr>
          <p:cNvPr id="4" name="Picture 3"/>
          <p:cNvPicPr>
            <a:picLocks noChangeAspect="1"/>
          </p:cNvPicPr>
          <p:nvPr/>
        </p:nvPicPr>
        <p:blipFill>
          <a:blip r:embed="rId2"/>
          <a:stretch>
            <a:fillRect/>
          </a:stretch>
        </p:blipFill>
        <p:spPr>
          <a:xfrm>
            <a:off x="7984881" y="3251200"/>
            <a:ext cx="3892418" cy="2359563"/>
          </a:xfrm>
          <a:prstGeom prst="rect">
            <a:avLst/>
          </a:prstGeom>
        </p:spPr>
      </p:pic>
    </p:spTree>
    <p:extLst>
      <p:ext uri="{BB962C8B-B14F-4D97-AF65-F5344CB8AC3E}">
        <p14:creationId xmlns:p14="http://schemas.microsoft.com/office/powerpoint/2010/main" val="273195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891" y="845272"/>
            <a:ext cx="9144000" cy="1565419"/>
          </a:xfrm>
        </p:spPr>
        <p:txBody>
          <a:bodyPr/>
          <a:lstStyle/>
          <a:p>
            <a:r>
              <a:rPr lang="pt-PT" dirty="0" smtClean="0"/>
              <a:t>Formato</a:t>
            </a:r>
            <a:endParaRPr lang="pt-PT" dirty="0"/>
          </a:p>
        </p:txBody>
      </p:sp>
      <p:pic>
        <p:nvPicPr>
          <p:cNvPr id="5" name="Picture 4"/>
          <p:cNvPicPr>
            <a:picLocks noChangeAspect="1"/>
          </p:cNvPicPr>
          <p:nvPr/>
        </p:nvPicPr>
        <p:blipFill>
          <a:blip r:embed="rId2"/>
          <a:stretch>
            <a:fillRect/>
          </a:stretch>
        </p:blipFill>
        <p:spPr>
          <a:xfrm>
            <a:off x="4312156" y="2659225"/>
            <a:ext cx="3567688" cy="2645891"/>
          </a:xfrm>
          <a:prstGeom prst="rect">
            <a:avLst/>
          </a:prstGeom>
        </p:spPr>
      </p:pic>
    </p:spTree>
    <p:extLst>
      <p:ext uri="{BB962C8B-B14F-4D97-AF65-F5344CB8AC3E}">
        <p14:creationId xmlns:p14="http://schemas.microsoft.com/office/powerpoint/2010/main" val="176622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755" y="1403831"/>
            <a:ext cx="11497518" cy="5262979"/>
          </a:xfrm>
          <a:prstGeom prst="rect">
            <a:avLst/>
          </a:prstGeom>
        </p:spPr>
        <p:txBody>
          <a:bodyPr wrap="square">
            <a:spAutoFit/>
          </a:bodyPr>
          <a:lstStyle/>
          <a:p>
            <a:pPr marL="457200" indent="-457200">
              <a:buFont typeface="Courier New" panose="02070309020205020404" pitchFamily="49" charset="0"/>
              <a:buChar char="o"/>
            </a:pPr>
            <a:r>
              <a:rPr lang="pt-PT" sz="2800" dirty="0">
                <a:solidFill>
                  <a:srgbClr val="001BA0"/>
                </a:solidFill>
              </a:rPr>
              <a:t>Use frases e frases curtas, mantenha seu texto curto</a:t>
            </a:r>
            <a:r>
              <a:rPr lang="pt-PT" sz="2800" dirty="0" smtClean="0">
                <a:solidFill>
                  <a:srgbClr val="001BA0"/>
                </a:solidFill>
              </a:rPr>
              <a:t>.</a:t>
            </a:r>
          </a:p>
          <a:p>
            <a:pPr marL="457200" indent="-457200">
              <a:buFont typeface="Courier New" panose="02070309020205020404" pitchFamily="49" charset="0"/>
              <a:buChar char="o"/>
            </a:pPr>
            <a:r>
              <a:rPr lang="pt-PT" sz="2800" dirty="0" smtClean="0">
                <a:solidFill>
                  <a:srgbClr val="001BA0"/>
                </a:solidFill>
              </a:rPr>
              <a:t>Crie um slide por cada ponto a desenvolver</a:t>
            </a:r>
            <a:endParaRPr lang="pt-PT" sz="2800" dirty="0">
              <a:solidFill>
                <a:srgbClr val="001BA0"/>
              </a:solidFill>
            </a:endParaRPr>
          </a:p>
          <a:p>
            <a:pPr marL="457200" indent="-457200">
              <a:buFont typeface="Courier New" panose="02070309020205020404" pitchFamily="49" charset="0"/>
              <a:buChar char="o"/>
            </a:pPr>
            <a:r>
              <a:rPr lang="pt-PT" sz="2800" dirty="0" smtClean="0">
                <a:solidFill>
                  <a:srgbClr val="001BA0"/>
                </a:solidFill>
              </a:rPr>
              <a:t>Tente </a:t>
            </a:r>
            <a:r>
              <a:rPr lang="pt-PT" sz="2800" dirty="0">
                <a:solidFill>
                  <a:srgbClr val="001BA0"/>
                </a:solidFill>
              </a:rPr>
              <a:t>não usar fotos como pano de fundo, a menos que </a:t>
            </a:r>
            <a:r>
              <a:rPr lang="pt-PT" sz="2800" dirty="0" smtClean="0">
                <a:solidFill>
                  <a:srgbClr val="001BA0"/>
                </a:solidFill>
              </a:rPr>
              <a:t>muito transparentes.</a:t>
            </a:r>
            <a:endParaRPr lang="pt-PT" sz="2800" dirty="0">
              <a:solidFill>
                <a:srgbClr val="001BA0"/>
              </a:solidFill>
            </a:endParaRPr>
          </a:p>
          <a:p>
            <a:pPr marL="457200" indent="-457200">
              <a:buFont typeface="Courier New" panose="02070309020205020404" pitchFamily="49" charset="0"/>
              <a:buChar char="o"/>
            </a:pPr>
            <a:r>
              <a:rPr lang="pt-PT" sz="2800" dirty="0">
                <a:solidFill>
                  <a:srgbClr val="001BA0"/>
                </a:solidFill>
              </a:rPr>
              <a:t>Use gráficos e tabelas para mostrar suas informações com </a:t>
            </a:r>
            <a:r>
              <a:rPr lang="pt-PT" sz="2800" dirty="0" smtClean="0">
                <a:solidFill>
                  <a:srgbClr val="001BA0"/>
                </a:solidFill>
              </a:rPr>
              <a:t>frequência</a:t>
            </a:r>
            <a:r>
              <a:rPr lang="pt-PT" sz="2800" dirty="0">
                <a:solidFill>
                  <a:srgbClr val="001BA0"/>
                </a:solidFill>
              </a:rPr>
              <a:t>, mas não com muita </a:t>
            </a:r>
            <a:r>
              <a:rPr lang="pt-PT" sz="2800" dirty="0" smtClean="0">
                <a:solidFill>
                  <a:srgbClr val="001BA0"/>
                </a:solidFill>
              </a:rPr>
              <a:t>frequência</a:t>
            </a:r>
            <a:r>
              <a:rPr lang="pt-PT" sz="2800" dirty="0">
                <a:solidFill>
                  <a:srgbClr val="001BA0"/>
                </a:solidFill>
              </a:rPr>
              <a:t>.</a:t>
            </a:r>
          </a:p>
          <a:p>
            <a:pPr marL="457200" indent="-457200">
              <a:buFont typeface="Courier New" panose="02070309020205020404" pitchFamily="49" charset="0"/>
              <a:buChar char="o"/>
            </a:pPr>
            <a:r>
              <a:rPr lang="pt-PT" sz="2800" dirty="0" smtClean="0">
                <a:solidFill>
                  <a:srgbClr val="001BA0"/>
                </a:solidFill>
              </a:rPr>
              <a:t>Use </a:t>
            </a:r>
            <a:r>
              <a:rPr lang="pt-PT" sz="2800" dirty="0">
                <a:solidFill>
                  <a:srgbClr val="001BA0"/>
                </a:solidFill>
              </a:rPr>
              <a:t>apenas animações para dar ênfase, não em </a:t>
            </a:r>
            <a:r>
              <a:rPr lang="pt-PT" sz="2800" dirty="0" smtClean="0">
                <a:solidFill>
                  <a:srgbClr val="001BA0"/>
                </a:solidFill>
              </a:rPr>
              <a:t>geral</a:t>
            </a:r>
          </a:p>
          <a:p>
            <a:pPr marL="457200" indent="-457200">
              <a:buFont typeface="Courier New" panose="02070309020205020404" pitchFamily="49" charset="0"/>
              <a:buChar char="o"/>
            </a:pPr>
            <a:r>
              <a:rPr lang="pt-PT" sz="2800" dirty="0" smtClean="0">
                <a:solidFill>
                  <a:srgbClr val="001BA0"/>
                </a:solidFill>
              </a:rPr>
              <a:t>Não faça sons, a não ser se relevante</a:t>
            </a:r>
            <a:endParaRPr lang="pt-PT" sz="2800" dirty="0">
              <a:solidFill>
                <a:srgbClr val="001BA0"/>
              </a:solidFill>
            </a:endParaRPr>
          </a:p>
          <a:p>
            <a:pPr marL="457200" indent="-457200">
              <a:buFont typeface="Courier New" panose="02070309020205020404" pitchFamily="49" charset="0"/>
              <a:buChar char="o"/>
            </a:pPr>
            <a:r>
              <a:rPr lang="pt-PT" sz="2800" dirty="0">
                <a:solidFill>
                  <a:srgbClr val="001BA0"/>
                </a:solidFill>
              </a:rPr>
              <a:t>Se você usar transições de slides, </a:t>
            </a:r>
            <a:r>
              <a:rPr lang="pt-PT" sz="2800" dirty="0" smtClean="0">
                <a:solidFill>
                  <a:srgbClr val="001BA0"/>
                </a:solidFill>
              </a:rPr>
              <a:t>ponha apenas </a:t>
            </a:r>
            <a:r>
              <a:rPr lang="pt-PT" sz="2800" dirty="0">
                <a:solidFill>
                  <a:srgbClr val="001BA0"/>
                </a:solidFill>
              </a:rPr>
              <a:t>uma</a:t>
            </a:r>
            <a:r>
              <a:rPr lang="pt-PT" sz="2800" dirty="0" smtClean="0">
                <a:solidFill>
                  <a:srgbClr val="001BA0"/>
                </a:solidFill>
              </a:rPr>
              <a:t>.</a:t>
            </a:r>
            <a:r>
              <a:rPr lang="pt-PT" sz="2800" dirty="0">
                <a:solidFill>
                  <a:srgbClr val="001BA0"/>
                </a:solidFill>
              </a:rPr>
              <a:t> </a:t>
            </a:r>
            <a:endParaRPr lang="pt-PT" sz="2800" dirty="0" smtClean="0">
              <a:solidFill>
                <a:srgbClr val="001BA0"/>
              </a:solidFill>
            </a:endParaRPr>
          </a:p>
          <a:p>
            <a:pPr marL="457200" indent="-457200">
              <a:buFont typeface="Courier New" panose="02070309020205020404" pitchFamily="49" charset="0"/>
              <a:buChar char="o"/>
            </a:pPr>
            <a:r>
              <a:rPr lang="pt-PT" sz="2800" dirty="0" smtClean="0">
                <a:solidFill>
                  <a:srgbClr val="001BA0"/>
                </a:solidFill>
              </a:rPr>
              <a:t>Em </a:t>
            </a:r>
            <a:r>
              <a:rPr lang="pt-PT" sz="2800" dirty="0">
                <a:solidFill>
                  <a:srgbClr val="001BA0"/>
                </a:solidFill>
              </a:rPr>
              <a:t>vez de citar suas fontes num slide, cite as fontes </a:t>
            </a:r>
            <a:r>
              <a:rPr lang="pt-PT" sz="2800" dirty="0" smtClean="0">
                <a:solidFill>
                  <a:srgbClr val="001BA0"/>
                </a:solidFill>
              </a:rPr>
              <a:t>durante </a:t>
            </a:r>
            <a:r>
              <a:rPr lang="pt-PT" sz="2800" dirty="0">
                <a:solidFill>
                  <a:srgbClr val="001BA0"/>
                </a:solidFill>
              </a:rPr>
              <a:t>toda a apresentação do PowerPoint.</a:t>
            </a:r>
          </a:p>
          <a:p>
            <a:pPr marL="457200" indent="-457200">
              <a:buFont typeface="Courier New" panose="02070309020205020404" pitchFamily="49" charset="0"/>
              <a:buChar char="o"/>
            </a:pPr>
            <a:endParaRPr lang="en-US" sz="2800" dirty="0">
              <a:solidFill>
                <a:srgbClr val="001BA0"/>
              </a:solidFill>
              <a:effectLst/>
            </a:endParaRPr>
          </a:p>
        </p:txBody>
      </p:sp>
      <p:sp>
        <p:nvSpPr>
          <p:cNvPr id="3" name="Rectangle 2"/>
          <p:cNvSpPr/>
          <p:nvPr/>
        </p:nvSpPr>
        <p:spPr>
          <a:xfrm>
            <a:off x="1108364" y="392585"/>
            <a:ext cx="9635835" cy="769441"/>
          </a:xfrm>
          <a:prstGeom prst="rect">
            <a:avLst/>
          </a:prstGeom>
          <a:solidFill>
            <a:schemeClr val="accent4">
              <a:lumMod val="20000"/>
              <a:lumOff val="80000"/>
            </a:schemeClr>
          </a:solidFill>
        </p:spPr>
        <p:txBody>
          <a:bodyPr wrap="square">
            <a:spAutoFit/>
          </a:bodyPr>
          <a:lstStyle/>
          <a:p>
            <a:r>
              <a:rPr lang="en-US" sz="4400" b="1" dirty="0" smtClean="0">
                <a:solidFill>
                  <a:srgbClr val="001BA0"/>
                </a:solidFill>
              </a:rPr>
              <a:t>FORMATAR A APRESENTAÇÃO: </a:t>
            </a:r>
            <a:r>
              <a:rPr lang="en-US" sz="4400" b="1" dirty="0" err="1" smtClean="0">
                <a:solidFill>
                  <a:srgbClr val="001BA0"/>
                </a:solidFill>
              </a:rPr>
              <a:t>geral</a:t>
            </a:r>
            <a:endParaRPr lang="en-US" sz="4400" dirty="0">
              <a:solidFill>
                <a:srgbClr val="001BA0"/>
              </a:solidFill>
            </a:endParaRPr>
          </a:p>
        </p:txBody>
      </p:sp>
    </p:spTree>
    <p:extLst>
      <p:ext uri="{BB962C8B-B14F-4D97-AF65-F5344CB8AC3E}">
        <p14:creationId xmlns:p14="http://schemas.microsoft.com/office/powerpoint/2010/main" val="1748298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1065</Words>
  <Application>Microsoft Office PowerPoint</Application>
  <PresentationFormat>Widescreen</PresentationFormat>
  <Paragraphs>90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Calibri,Bold</vt:lpstr>
      <vt:lpstr>Courier New</vt:lpstr>
      <vt:lpstr>Times New Roman</vt:lpstr>
      <vt:lpstr>Office Theme</vt:lpstr>
      <vt:lpstr>PowerPoint Presentation</vt:lpstr>
      <vt:lpstr>Aspectos gerais</vt:lpstr>
      <vt:lpstr>PowerPoint Presentation</vt:lpstr>
      <vt:lpstr>PowerPoint Presentation</vt:lpstr>
      <vt:lpstr>PowerPoint Presentation</vt:lpstr>
      <vt:lpstr>PowerPoint Presentation</vt:lpstr>
      <vt:lpstr>PowerPoint Presentation</vt:lpstr>
      <vt:lpstr>Formato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ISA-ULISBOA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Ferreira</dc:creator>
  <cp:lastModifiedBy>Teresa Ferreira</cp:lastModifiedBy>
  <cp:revision>25</cp:revision>
  <dcterms:created xsi:type="dcterms:W3CDTF">2017-08-29T11:29:26Z</dcterms:created>
  <dcterms:modified xsi:type="dcterms:W3CDTF">2019-12-04T00:14:22Z</dcterms:modified>
</cp:coreProperties>
</file>