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335" r:id="rId3"/>
    <p:sldId id="336" r:id="rId4"/>
    <p:sldId id="338" r:id="rId5"/>
    <p:sldId id="337" r:id="rId6"/>
    <p:sldId id="347" r:id="rId7"/>
    <p:sldId id="348" r:id="rId8"/>
    <p:sldId id="349" r:id="rId9"/>
    <p:sldId id="350" r:id="rId10"/>
    <p:sldId id="352" r:id="rId11"/>
    <p:sldId id="351" r:id="rId12"/>
    <p:sldId id="353" r:id="rId13"/>
    <p:sldId id="355" r:id="rId14"/>
    <p:sldId id="356" r:id="rId15"/>
    <p:sldId id="357" r:id="rId16"/>
    <p:sldId id="369" r:id="rId17"/>
    <p:sldId id="358" r:id="rId18"/>
    <p:sldId id="365" r:id="rId19"/>
    <p:sldId id="354" r:id="rId20"/>
    <p:sldId id="359" r:id="rId21"/>
    <p:sldId id="360" r:id="rId22"/>
    <p:sldId id="361" r:id="rId23"/>
    <p:sldId id="362" r:id="rId24"/>
    <p:sldId id="380" r:id="rId25"/>
    <p:sldId id="381" r:id="rId26"/>
    <p:sldId id="382" r:id="rId27"/>
    <p:sldId id="366" r:id="rId28"/>
    <p:sldId id="341" r:id="rId29"/>
    <p:sldId id="367" r:id="rId30"/>
    <p:sldId id="344" r:id="rId31"/>
    <p:sldId id="345" r:id="rId32"/>
    <p:sldId id="383" r:id="rId33"/>
    <p:sldId id="368" r:id="rId34"/>
    <p:sldId id="371" r:id="rId35"/>
    <p:sldId id="370" r:id="rId36"/>
    <p:sldId id="372" r:id="rId37"/>
    <p:sldId id="374" r:id="rId38"/>
    <p:sldId id="373" r:id="rId39"/>
    <p:sldId id="375" r:id="rId40"/>
    <p:sldId id="376" r:id="rId41"/>
    <p:sldId id="377" r:id="rId42"/>
    <p:sldId id="379" r:id="rId43"/>
    <p:sldId id="378" r:id="rId44"/>
  </p:sldIdLst>
  <p:sldSz cx="12192000" cy="6858000"/>
  <p:notesSz cx="6881813" cy="10002838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663300"/>
    <a:srgbClr val="333333"/>
    <a:srgbClr val="CC9900"/>
    <a:srgbClr val="FF6600"/>
    <a:srgbClr val="000099"/>
    <a:srgbClr val="5F5F5F"/>
    <a:srgbClr val="996633"/>
    <a:srgbClr val="33CC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592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9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36" tIns="46918" rIns="93836" bIns="46918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694" y="0"/>
            <a:ext cx="2982119" cy="49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36" tIns="46918" rIns="93836" bIns="4691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3028"/>
            <a:ext cx="2982119" cy="49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36" tIns="46918" rIns="93836" bIns="46918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694" y="9503028"/>
            <a:ext cx="2982119" cy="49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36" tIns="46918" rIns="93836" bIns="469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1C1DD03-96CA-4DD2-B309-7C576B97C4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627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7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36" tIns="46918" rIns="93836" bIns="46918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694" y="0"/>
            <a:ext cx="2982119" cy="47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36" tIns="46918" rIns="93836" bIns="4691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2388" y="714375"/>
            <a:ext cx="6777037" cy="381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766409"/>
            <a:ext cx="5046663" cy="444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36" tIns="46918" rIns="93836" bIns="469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32817"/>
            <a:ext cx="2982119" cy="47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36" tIns="46918" rIns="93836" bIns="46918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694" y="9532817"/>
            <a:ext cx="2982119" cy="47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36" tIns="46918" rIns="93836" bIns="469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05C61EB-DC3E-4AF5-96DD-7CDDB2C77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84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812034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804653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7000" y="304800"/>
            <a:ext cx="28702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4074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5320425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0" y="0"/>
            <a:ext cx="12192000" cy="828000"/>
          </a:xfrm>
          <a:prstGeom prst="rect">
            <a:avLst/>
          </a:prstGeom>
          <a:solidFill>
            <a:srgbClr val="C8FF96"/>
          </a:solidFill>
          <a:ln w="38100"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endParaRPr lang="pt-PT" sz="360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6336000"/>
            <a:ext cx="12192000" cy="525600"/>
          </a:xfrm>
          <a:prstGeom prst="rect">
            <a:avLst/>
          </a:prstGeom>
          <a:solidFill>
            <a:srgbClr val="C8F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2400" dirty="0"/>
          </a:p>
        </p:txBody>
      </p:sp>
      <p:pic>
        <p:nvPicPr>
          <p:cNvPr id="4" name="Picture 2" descr="LogotipoISA2007a-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6336005"/>
            <a:ext cx="1479237" cy="52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3023673" y="6458949"/>
            <a:ext cx="9073092" cy="300037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800" b="0" dirty="0">
                <a:latin typeface="+mn-lt"/>
                <a:cs typeface="+mn-cs"/>
              </a:rPr>
              <a:t>Biomassa - IF - 14-03-2013</a:t>
            </a:r>
          </a:p>
        </p:txBody>
      </p:sp>
    </p:spTree>
    <p:extLst>
      <p:ext uri="{BB962C8B-B14F-4D97-AF65-F5344CB8AC3E}">
        <p14:creationId xmlns:p14="http://schemas.microsoft.com/office/powerpoint/2010/main" val="157482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97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rebuchet"/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tIns="182880"/>
          <a:lstStyle>
            <a:lvl1pPr>
              <a:defRPr>
                <a:latin typeface="Trebuchet"/>
              </a:defRPr>
            </a:lvl1pPr>
            <a:lvl2pPr>
              <a:defRPr>
                <a:latin typeface="Trebuchet"/>
              </a:defRPr>
            </a:lvl2pPr>
            <a:lvl3pPr>
              <a:defRPr>
                <a:latin typeface="Trebuchet"/>
              </a:defRPr>
            </a:lvl3pPr>
            <a:lvl4pPr>
              <a:defRPr>
                <a:latin typeface="Trebuchet"/>
              </a:defRPr>
            </a:lvl4pPr>
            <a:lvl5pPr>
              <a:defRPr>
                <a:latin typeface="Trebuche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60730955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23373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524000"/>
            <a:ext cx="5638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524000"/>
            <a:ext cx="5638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230444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308961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7804954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96688" y="0"/>
            <a:ext cx="12336693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5151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65132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02578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8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627720441"/>
              </p:ext>
            </p:extLst>
          </p:nvPr>
        </p:nvGraphicFramePr>
        <p:xfrm>
          <a:off x="-95251" y="0"/>
          <a:ext cx="1228725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2" name="Fotografia do Photo Editor" r:id="rId16" imgW="6200000" imgH="3657143" progId="MSPhotoEd.3">
                  <p:embed/>
                </p:oleObj>
              </mc:Choice>
              <mc:Fallback>
                <p:oleObj name="Fotografia do Photo Editor" r:id="rId16" imgW="6200000" imgH="36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5251" y="0"/>
                        <a:ext cx="12287251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4808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56792"/>
            <a:ext cx="114808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45720" rIns="4572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 sz="2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b"/>
        <a:defRPr sz="2000">
          <a:solidFill>
            <a:srgbClr val="333333"/>
          </a:solidFill>
          <a:latin typeface="+mn-lt"/>
        </a:defRPr>
      </a:lvl2pPr>
      <a:lvl3pPr marL="11430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4"/>
        <a:defRPr>
          <a:solidFill>
            <a:srgbClr val="333333"/>
          </a:solidFill>
          <a:latin typeface="+mn-lt"/>
        </a:defRPr>
      </a:lvl3pPr>
      <a:lvl4pPr marL="16002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 sz="1600">
          <a:solidFill>
            <a:srgbClr val="333333"/>
          </a:solidFill>
          <a:latin typeface="+mn-lt"/>
        </a:defRPr>
      </a:lvl4pPr>
      <a:lvl5pPr marL="20574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5pPr>
      <a:lvl6pPr marL="25146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6pPr>
      <a:lvl7pPr marL="29718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7pPr>
      <a:lvl8pPr marL="34290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8pPr>
      <a:lvl9pPr marL="38862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0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2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4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143000"/>
            <a:ext cx="8001000" cy="2438400"/>
          </a:xfrm>
        </p:spPr>
        <p:txBody>
          <a:bodyPr/>
          <a:lstStyle/>
          <a:p>
            <a:br>
              <a:rPr lang="en-GB" sz="1100" dirty="0">
                <a:solidFill>
                  <a:srgbClr val="333333"/>
                </a:solidFill>
                <a:latin typeface="Trebuchet"/>
              </a:rPr>
            </a:br>
            <a:r>
              <a:rPr lang="pt-PT" sz="4400" b="1" dirty="0">
                <a:solidFill>
                  <a:srgbClr val="333333"/>
                </a:solidFill>
                <a:latin typeface="Trebuchet"/>
              </a:rPr>
              <a:t>Tree and stand variables</a:t>
            </a:r>
            <a:br>
              <a:rPr lang="pt-PT" sz="4400" dirty="0">
                <a:solidFill>
                  <a:srgbClr val="333333"/>
                </a:solidFill>
                <a:latin typeface="Trebuchet"/>
              </a:rPr>
            </a:br>
            <a:br>
              <a:rPr lang="pt-PT" sz="2400" dirty="0">
                <a:solidFill>
                  <a:srgbClr val="333333"/>
                </a:solidFill>
                <a:latin typeface="Trebuchet"/>
              </a:rPr>
            </a:br>
            <a:r>
              <a:rPr lang="pt-PT" sz="3600" b="1" dirty="0">
                <a:solidFill>
                  <a:srgbClr val="333333"/>
                </a:solidFill>
                <a:latin typeface="Trebuchet"/>
              </a:rPr>
              <a:t>biomass</a:t>
            </a:r>
            <a:endParaRPr lang="en-GB" sz="2800" b="1" dirty="0">
              <a:solidFill>
                <a:srgbClr val="333333"/>
              </a:solidFill>
              <a:latin typeface="Trebuche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316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14710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30995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215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2632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577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44031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4213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5567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145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Definition of biomass</a:t>
            </a:r>
          </a:p>
          <a:p>
            <a:r>
              <a:rPr lang="pt-PT" dirty="0"/>
              <a:t>Total biomass and biomass per tree component </a:t>
            </a:r>
          </a:p>
          <a:p>
            <a:r>
              <a:rPr lang="pt-PT" dirty="0"/>
              <a:t>Direct evaluation of biomass?</a:t>
            </a:r>
          </a:p>
          <a:p>
            <a:r>
              <a:rPr lang="pt-PT" dirty="0"/>
              <a:t>Indirect evaluation of biomass</a:t>
            </a:r>
          </a:p>
          <a:p>
            <a:pPr lvl="1"/>
            <a:r>
              <a:rPr lang="pt-PT" dirty="0"/>
              <a:t>Stem biomass (wood and bark)</a:t>
            </a:r>
          </a:p>
          <a:p>
            <a:pPr lvl="1"/>
            <a:r>
              <a:rPr lang="pt-PT" dirty="0"/>
              <a:t>Crown biomass (branches and leaves)</a:t>
            </a:r>
          </a:p>
          <a:p>
            <a:pPr lvl="1"/>
            <a:r>
              <a:rPr lang="pt-PT" dirty="0"/>
              <a:t>Root biomass</a:t>
            </a:r>
          </a:p>
          <a:p>
            <a:r>
              <a:rPr lang="pt-PT" dirty="0"/>
              <a:t>Biomass estimation with allometric equations</a:t>
            </a:r>
          </a:p>
          <a:p>
            <a:r>
              <a:rPr lang="pt-PT" dirty="0"/>
              <a:t>The special case of cork biomass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4112837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8894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6421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885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2019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/>
              <a:t>Example of data for tree biomass determination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These data refere to an eucalyptus tree harvested in a plot with spacing 4X4 m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40" y="2456892"/>
            <a:ext cx="5040560" cy="407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50620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/>
              <a:t>Example of data for tree biomass determination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5"/>
          <a:stretch/>
        </p:blipFill>
        <p:spPr bwMode="auto">
          <a:xfrm>
            <a:off x="3467708" y="1556792"/>
            <a:ext cx="5508612" cy="496855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554933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0" y="6649"/>
            <a:ext cx="4883319" cy="665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22" y="327630"/>
            <a:ext cx="4883319" cy="600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86228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/>
              <a:t>Estimating biomass with allometric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The difficulty envolved in the direct evaluation of tree biomass implies the use of equations to estimate tree biomass from dbh and height/height of the live crown</a:t>
            </a:r>
          </a:p>
          <a:p>
            <a:r>
              <a:rPr lang="pt-PT" dirty="0"/>
              <a:t>Let’s see na example</a:t>
            </a:r>
          </a:p>
        </p:txBody>
      </p:sp>
    </p:spTree>
    <p:extLst>
      <p:ext uri="{BB962C8B-B14F-4D97-AF65-F5344CB8AC3E}">
        <p14:creationId xmlns:p14="http://schemas.microsoft.com/office/powerpoint/2010/main" val="171830516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16080" y="476672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Trebuchet"/>
              </a:rPr>
              <a:t>Equations to estimate total biomass and biomass per tree component for eucalyptus in Portugal (António et al., 2007)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59496" y="1"/>
            <a:ext cx="5147754" cy="6858000"/>
            <a:chOff x="35496" y="1"/>
            <a:chExt cx="5147754" cy="6858000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"/>
              <a:ext cx="5147754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67544" y="81499"/>
              <a:ext cx="1224136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100" dirty="0">
                  <a:latin typeface="Trebuchet"/>
                </a:rPr>
                <a:t>Tree component</a:t>
              </a:r>
            </a:p>
            <a:p>
              <a:endParaRPr lang="en-US" sz="400" dirty="0">
                <a:latin typeface="Trebuche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03748" y="81499"/>
              <a:ext cx="216024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100" dirty="0">
                  <a:latin typeface="Trebuchet"/>
                </a:rPr>
                <a:t>Parameter estimations</a:t>
              </a:r>
            </a:p>
            <a:p>
              <a:endParaRPr lang="en-US" sz="400" dirty="0">
                <a:latin typeface="Trebuche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585555"/>
              <a:ext cx="1224136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pt-PT" sz="1100" dirty="0">
                  <a:latin typeface="Trebuchet"/>
                </a:rPr>
                <a:t>Wood</a:t>
              </a:r>
            </a:p>
            <a:p>
              <a:pPr algn="l"/>
              <a:endParaRPr lang="en-US" sz="400" dirty="0">
                <a:latin typeface="Trebuche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1540" y="2096852"/>
              <a:ext cx="1224136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pt-PT" sz="1100" dirty="0">
                  <a:latin typeface="Trebuchet"/>
                </a:rPr>
                <a:t>Bark</a:t>
              </a:r>
            </a:p>
            <a:p>
              <a:pPr algn="l"/>
              <a:endParaRPr lang="en-US" sz="400" dirty="0">
                <a:latin typeface="Trebuche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5968" y="3573887"/>
              <a:ext cx="1224136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pt-PT" sz="1100" dirty="0">
                  <a:latin typeface="Trebuchet"/>
                </a:rPr>
                <a:t>Leaves</a:t>
              </a:r>
            </a:p>
            <a:p>
              <a:pPr algn="l"/>
              <a:endParaRPr lang="en-US" sz="400" dirty="0">
                <a:latin typeface="Trebuche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3528" y="4762019"/>
              <a:ext cx="122413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pt-PT" sz="1100" dirty="0">
                  <a:latin typeface="Trebuchet"/>
                </a:rPr>
                <a:t>Branches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3528" y="6201308"/>
              <a:ext cx="198022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pt-PT" sz="1100" dirty="0">
                  <a:latin typeface="Trebuchet"/>
                </a:rPr>
                <a:t>Total aboveground biomass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1489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 case of cork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000" dirty="0"/>
              <a:t>Equations to predict tree cork weight started to appear in the 50’s and from then several new equations have been developed (Natividade, 1950; Ferreira et al., 1986; Montero, 1988; Ferreira e Oliveira, 1991; Costa, 1992; Sousa, 1997) </a:t>
            </a:r>
          </a:p>
          <a:p>
            <a:r>
              <a:rPr lang="pt-PT" sz="2000" dirty="0"/>
              <a:t>All the equations published till the year 2000 refered to fresh weight and not to air dried or dry weight</a:t>
            </a:r>
          </a:p>
          <a:p>
            <a:r>
              <a:rPr lang="pt-PT" sz="2000" dirty="0"/>
              <a:t>The available models can be very simple, using just d or c as regressor variable or more complex requiring a much larger number of variables</a:t>
            </a:r>
          </a:p>
          <a:p>
            <a:r>
              <a:rPr lang="pt-PT" sz="2000" dirty="0"/>
              <a:t>All the models predict cork weight for 9 years old cork, except the model developed by Vázquez and Pereira (2005) that includes a dummy variable for 10 years old cork</a:t>
            </a:r>
          </a:p>
        </p:txBody>
      </p:sp>
    </p:spTree>
    <p:extLst>
      <p:ext uri="{BB962C8B-B14F-4D97-AF65-F5344CB8AC3E}">
        <p14:creationId xmlns:p14="http://schemas.microsoft.com/office/powerpoint/2010/main" val="220009883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/>
              <a:t>Total biomass and biomass per tree component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>
                <a:solidFill>
                  <a:srgbClr val="008000"/>
                </a:solidFill>
              </a:rPr>
              <a:t>Biomass</a:t>
            </a:r>
            <a:r>
              <a:rPr lang="pt-PT"/>
              <a:t> </a:t>
            </a:r>
            <a:r>
              <a:rPr lang="pt-PT" dirty="0"/>
              <a:t>is defined as “dry weight” (after drying in a stove till constant weight is achieved)</a:t>
            </a:r>
          </a:p>
          <a:p>
            <a:r>
              <a:rPr lang="pt-PT" dirty="0"/>
              <a:t>It is important to take into account the biomass of the different tree </a:t>
            </a:r>
            <a:r>
              <a:rPr lang="pt-PT" dirty="0">
                <a:solidFill>
                  <a:srgbClr val="008000"/>
                </a:solidFill>
              </a:rPr>
              <a:t>components</a:t>
            </a:r>
            <a:r>
              <a:rPr lang="pt-PT" dirty="0"/>
              <a:t>: </a:t>
            </a:r>
          </a:p>
          <a:p>
            <a:pPr lvl="1"/>
            <a:r>
              <a:rPr lang="pt-PT" dirty="0"/>
              <a:t>Stem, separated into wood and bark</a:t>
            </a:r>
          </a:p>
          <a:p>
            <a:pPr lvl="1"/>
            <a:r>
              <a:rPr lang="pt-PT" dirty="0"/>
              <a:t>Crown, separated into branches, leaves, flowers and fruits</a:t>
            </a:r>
          </a:p>
          <a:p>
            <a:pPr lvl="1"/>
            <a:r>
              <a:rPr lang="pt-PT" dirty="0"/>
              <a:t>Roots, separated in main root, thick roots and fine roots</a:t>
            </a:r>
          </a:p>
          <a:p>
            <a:r>
              <a:rPr lang="pt-PT" dirty="0"/>
              <a:t>Tree total biomass is the sum of all the tree components</a:t>
            </a:r>
          </a:p>
          <a:p>
            <a:pPr lvl="1"/>
            <a:r>
              <a:rPr lang="pt-PT" dirty="0"/>
              <a:t>For some purposes some components are not taken into account (e.g. flowers and fruits for the Kyoto protocol) </a:t>
            </a:r>
          </a:p>
          <a:p>
            <a:r>
              <a:rPr lang="pt-PT" dirty="0"/>
              <a:t>Tree total aboveground biomass does not include the roots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4946395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468000" tIns="18000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PT" sz="2400" dirty="0"/>
              <a:t>The special case of cork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 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1667798"/>
            <a:ext cx="6585413" cy="489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130582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468000" tIns="18000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>
                <a:latin typeface="Trebuchet"/>
              </a:rPr>
              <a:t>The special case of cork</a:t>
            </a:r>
            <a:endParaRPr lang="pt-PT" b="1" dirty="0">
              <a:latin typeface="Trebuche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 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7478" r="-373" b="58024"/>
          <a:stretch/>
        </p:blipFill>
        <p:spPr bwMode="auto">
          <a:xfrm>
            <a:off x="3287689" y="2240868"/>
            <a:ext cx="6192431" cy="275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926071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468000" tIns="18000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>
                <a:latin typeface="Trebuchet"/>
              </a:rPr>
              <a:t>The special case of cork</a:t>
            </a:r>
            <a:endParaRPr lang="pt-PT" b="1" dirty="0">
              <a:latin typeface="Trebuche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 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4"/>
          <a:stretch/>
        </p:blipFill>
        <p:spPr bwMode="auto">
          <a:xfrm>
            <a:off x="3143672" y="1796194"/>
            <a:ext cx="6193530" cy="467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955675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The special case of cork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Paulo and Tomé (2010) proposed a method for the prediction or cork dry weight with t years of age from a cork measurement undertaken at any cork age</a:t>
            </a:r>
          </a:p>
          <a:p>
            <a:r>
              <a:rPr lang="pt-PT" dirty="0"/>
              <a:t>The method is based on the follwoing:</a:t>
            </a:r>
          </a:p>
          <a:p>
            <a:pPr lvl="1"/>
            <a:r>
              <a:rPr lang="pt-PT" dirty="0"/>
              <a:t>Estimation of the proportion of cork back weight</a:t>
            </a:r>
          </a:p>
          <a:p>
            <a:pPr lvl="1"/>
            <a:r>
              <a:rPr lang="pt-PT" dirty="0"/>
              <a:t>Homogeneity of cork density if cork back is excluded</a:t>
            </a:r>
          </a:p>
          <a:p>
            <a:pPr lvl="1"/>
            <a:r>
              <a:rPr lang="pt-PT" dirty="0"/>
              <a:t>Use of a cork growth model to predict cork thickness at t years of age</a:t>
            </a:r>
          </a:p>
        </p:txBody>
      </p:sp>
    </p:spTree>
    <p:extLst>
      <p:ext uri="{BB962C8B-B14F-4D97-AF65-F5344CB8AC3E}">
        <p14:creationId xmlns:p14="http://schemas.microsoft.com/office/powerpoint/2010/main" val="1521332458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 case of cork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sz="1800" dirty="0"/>
          </a:p>
          <a:p>
            <a:endParaRPr lang="pt-PT" sz="1800" dirty="0"/>
          </a:p>
          <a:p>
            <a:pPr marL="0" indent="0">
              <a:buNone/>
            </a:pPr>
            <a:r>
              <a:rPr lang="pt-PT" sz="1800" dirty="0"/>
              <a:t>Structure of a 9 years old cork: A – wood; B – phelogen; C – cork belly; D1 e D2 – cork annual rings; E – cork back (adapted from Natividade, 1950) 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1725" y="1808820"/>
            <a:ext cx="5250571" cy="36122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598287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 case of cork</a:t>
            </a:r>
            <a:endParaRPr lang="pt-PT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sz="1800" dirty="0"/>
          </a:p>
          <a:p>
            <a:pPr marL="0" indent="0" algn="ctr">
              <a:buNone/>
            </a:pPr>
            <a:r>
              <a:rPr lang="pt-PT" sz="1800" dirty="0"/>
              <a:t>Relationship between cork back weight and cork thickness after boiling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03712" y="1620525"/>
            <a:ext cx="5436604" cy="4279274"/>
            <a:chOff x="1979712" y="1620525"/>
            <a:chExt cx="5436604" cy="4279274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620525"/>
              <a:ext cx="5436604" cy="4279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527884" y="5445224"/>
              <a:ext cx="288032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dirty="0">
                  <a:latin typeface="+mn-lt"/>
                </a:rPr>
                <a:t>Espessura da cortiça cozida (mm)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87724" y="2276872"/>
              <a:ext cx="369332" cy="2653420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pt-PT" sz="1200" dirty="0">
                  <a:latin typeface="+mn-lt"/>
                </a:rPr>
                <a:t>% do peso da costa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51884" y="5517233"/>
            <a:ext cx="28803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Trebuchet"/>
              </a:rPr>
              <a:t>Cork thickness after boiling (mm)</a:t>
            </a:r>
            <a:endParaRPr lang="en-US" sz="1400" dirty="0">
              <a:latin typeface="Trebuche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5650" y="2060849"/>
            <a:ext cx="400110" cy="3088469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pt-PT" sz="1400" dirty="0">
                <a:latin typeface="Trebuchet"/>
              </a:rPr>
              <a:t>% of cork back weight</a:t>
            </a:r>
            <a:endParaRPr lang="en-US" sz="1400" dirty="0">
              <a:latin typeface="Trebuchet"/>
            </a:endParaRPr>
          </a:p>
        </p:txBody>
      </p:sp>
    </p:spTree>
    <p:extLst>
      <p:ext uri="{BB962C8B-B14F-4D97-AF65-F5344CB8AC3E}">
        <p14:creationId xmlns:p14="http://schemas.microsoft.com/office/powerpoint/2010/main" val="423604574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 case of cork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The application of the method consists in: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PT" sz="1800" dirty="0"/>
              <a:t>Estimate 9 years cork weight (wcm</a:t>
            </a:r>
            <a:r>
              <a:rPr lang="pt-PT" sz="1800" baseline="-25000" dirty="0"/>
              <a:t>9</a:t>
            </a:r>
            <a:r>
              <a:rPr lang="pt-PT" sz="1800" dirty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PT" sz="1800" dirty="0"/>
              <a:t>Estimarte the % of cork back weight in a 9 years old cork (cb%)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PT" sz="1800" dirty="0"/>
              <a:t>Estimate 9 years cork weight without the cork back (wcm</a:t>
            </a:r>
            <a:r>
              <a:rPr lang="pt-PT" sz="1800" baseline="-25000" dirty="0"/>
              <a:t>9_b</a:t>
            </a:r>
            <a:r>
              <a:rPr lang="pt-PT" sz="1800" dirty="0"/>
              <a:t>):</a:t>
            </a:r>
          </a:p>
          <a:p>
            <a:pPr marL="800100" lvl="1" indent="-342900">
              <a:buFont typeface="+mj-lt"/>
              <a:buAutoNum type="arabicPeriod"/>
            </a:pPr>
            <a:endParaRPr lang="pt-PT" sz="1800" dirty="0"/>
          </a:p>
          <a:p>
            <a:pPr marL="800100" lvl="1" indent="-342900">
              <a:buFont typeface="+mj-lt"/>
              <a:buAutoNum type="arabicPeriod"/>
            </a:pPr>
            <a:endParaRPr lang="pt-PT" sz="1800" dirty="0"/>
          </a:p>
          <a:p>
            <a:pPr marL="800100" lvl="1" indent="-342900">
              <a:buFont typeface="+mj-lt"/>
              <a:buAutoNum type="arabicPeriod"/>
            </a:pPr>
            <a:r>
              <a:rPr lang="pt-PT" sz="1800" dirty="0"/>
              <a:t>Estimate the t years cork weight:</a:t>
            </a:r>
          </a:p>
          <a:p>
            <a:pPr lvl="1"/>
            <a:endParaRPr lang="pt-PT" sz="1800" dirty="0"/>
          </a:p>
          <a:p>
            <a:pPr lvl="1"/>
            <a:endParaRPr lang="pt-PT" sz="1800" dirty="0"/>
          </a:p>
          <a:p>
            <a:pPr marL="457200" lvl="1" indent="0">
              <a:buNone/>
            </a:pPr>
            <a:r>
              <a:rPr lang="pt-PT" sz="1800" dirty="0"/>
              <a:t>cc</a:t>
            </a:r>
            <a:r>
              <a:rPr lang="pt-PT" sz="1800" baseline="-25000" dirty="0"/>
              <a:t>tc</a:t>
            </a:r>
            <a:r>
              <a:rPr lang="pt-PT" sz="1800" dirty="0"/>
              <a:t> is cork thickness after boiling of a tc years cork and cc</a:t>
            </a:r>
            <a:r>
              <a:rPr lang="pt-PT" sz="1800" baseline="-25000" dirty="0"/>
              <a:t>9</a:t>
            </a:r>
            <a:r>
              <a:rPr lang="pt-PT" sz="1800" dirty="0"/>
              <a:t> is the respective thickness with 9 years of age</a:t>
            </a:r>
          </a:p>
          <a:p>
            <a:pPr lvl="1"/>
            <a:endParaRPr lang="pt-PT" sz="1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490581"/>
              </p:ext>
            </p:extLst>
          </p:nvPr>
        </p:nvGraphicFramePr>
        <p:xfrm>
          <a:off x="3086101" y="3616326"/>
          <a:ext cx="303371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8" name="Equação" r:id="rId3" imgW="2527200" imgH="469800" progId="Equation.3">
                  <p:embed/>
                </p:oleObj>
              </mc:Choice>
              <mc:Fallback>
                <p:oleObj name="Equação" r:id="rId3" imgW="2527200" imgH="469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101" y="3616326"/>
                        <a:ext cx="3033713" cy="5635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59338" y="522374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75369"/>
              </p:ext>
            </p:extLst>
          </p:nvPr>
        </p:nvGraphicFramePr>
        <p:xfrm>
          <a:off x="3054350" y="4692650"/>
          <a:ext cx="2605088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9" name="Equação" r:id="rId5" imgW="2171520" imgH="482400" progId="Equation.3">
                  <p:embed/>
                </p:oleObj>
              </mc:Choice>
              <mc:Fallback>
                <p:oleObj name="Equação" r:id="rId5" imgW="217152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350" y="4692650"/>
                        <a:ext cx="2605088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5120356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 case of cork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Model to estimate the % of cork back weight (Paulo and Tomé, 2010):</a:t>
            </a:r>
          </a:p>
          <a:p>
            <a:pPr lvl="1" algn="l">
              <a:lnSpc>
                <a:spcPct val="200000"/>
              </a:lnSpc>
              <a:spcAft>
                <a:spcPts val="0"/>
              </a:spcAft>
            </a:pPr>
            <a:r>
              <a:rPr lang="en-US" dirty="0" err="1">
                <a:ea typeface="Arial Unicode MS" panose="020B0604020202020204" pitchFamily="34" charset="-128"/>
                <a:cs typeface="Arial" panose="020B0604020202020204" pitchFamily="34" charset="0"/>
              </a:rPr>
              <a:t>cb</a:t>
            </a:r>
            <a:r>
              <a:rPr lang="en-US" dirty="0">
                <a:ea typeface="Arial Unicode MS" panose="020B0604020202020204" pitchFamily="34" charset="-128"/>
                <a:cs typeface="Arial" panose="020B0604020202020204" pitchFamily="34" charset="0"/>
              </a:rPr>
              <a:t>% = </a:t>
            </a:r>
            <a:r>
              <a:rPr lang="en-US" dirty="0" err="1">
                <a:ea typeface="Arial Unicode MS" panose="020B0604020202020204" pitchFamily="34" charset="-128"/>
                <a:cs typeface="Arial" panose="020B0604020202020204" pitchFamily="34" charset="0"/>
              </a:rPr>
              <a:t>exp</a:t>
            </a:r>
            <a:r>
              <a:rPr lang="en-US" dirty="0">
                <a:ea typeface="Arial Unicode MS" panose="020B0604020202020204" pitchFamily="34" charset="-128"/>
                <a:cs typeface="Arial" panose="020B0604020202020204" pitchFamily="34" charset="0"/>
              </a:rPr>
              <a:t>(-(</a:t>
            </a:r>
            <a:r>
              <a:rPr lang="en-US" dirty="0" err="1">
                <a:ea typeface="Arial Unicode MS" panose="020B0604020202020204" pitchFamily="34" charset="-128"/>
                <a:cs typeface="Arial" panose="020B0604020202020204" pitchFamily="34" charset="0"/>
              </a:rPr>
              <a:t>cc</a:t>
            </a:r>
            <a:r>
              <a:rPr lang="en-US" baseline="-25000" dirty="0" err="1">
                <a:ea typeface="Arial Unicode MS" panose="020B0604020202020204" pitchFamily="34" charset="-128"/>
                <a:cs typeface="Arial" panose="020B0604020202020204" pitchFamily="34" charset="0"/>
              </a:rPr>
              <a:t>tc</a:t>
            </a:r>
            <a:r>
              <a:rPr lang="en-US" dirty="0">
                <a:ea typeface="Arial Unicode MS" panose="020B0604020202020204" pitchFamily="34" charset="-128"/>
                <a:cs typeface="Arial" panose="020B0604020202020204" pitchFamily="34" charset="0"/>
              </a:rPr>
              <a:t>/19.4629)</a:t>
            </a:r>
            <a:r>
              <a:rPr lang="en-US" baseline="30000" dirty="0">
                <a:ea typeface="Arial Unicode MS" panose="020B0604020202020204" pitchFamily="34" charset="-128"/>
                <a:cs typeface="Arial" panose="020B0604020202020204" pitchFamily="34" charset="0"/>
              </a:rPr>
              <a:t>0.4744</a:t>
            </a:r>
            <a:r>
              <a:rPr lang="en-US" dirty="0">
                <a:ea typeface="Arial Unicode MS" panose="020B0604020202020204" pitchFamily="34" charset="-128"/>
                <a:cs typeface="Arial" panose="020B0604020202020204" pitchFamily="34" charset="0"/>
              </a:rPr>
              <a:t>)</a:t>
            </a:r>
            <a:endParaRPr lang="pt-PT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endParaRPr lang="pt-PT" sz="600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r>
              <a:rPr lang="pt-PT" sz="1600" dirty="0">
                <a:ea typeface="Arial Unicode MS" panose="020B0604020202020204" pitchFamily="34" charset="-128"/>
              </a:rPr>
              <a:t>cb% – percentage of cork back weight; cc</a:t>
            </a:r>
            <a:r>
              <a:rPr lang="pt-PT" sz="1600" baseline="-25000" dirty="0">
                <a:ea typeface="Arial Unicode MS" panose="020B0604020202020204" pitchFamily="34" charset="-128"/>
              </a:rPr>
              <a:t>t</a:t>
            </a:r>
            <a:r>
              <a:rPr lang="pt-PT" sz="1600" dirty="0">
                <a:ea typeface="Arial Unicode MS" panose="020B0604020202020204" pitchFamily="34" charset="-128"/>
              </a:rPr>
              <a:t> – cork thickness after boiling for a tc years cork (mm)</a:t>
            </a:r>
          </a:p>
        </p:txBody>
      </p:sp>
    </p:spTree>
    <p:extLst>
      <p:ext uri="{BB962C8B-B14F-4D97-AF65-F5344CB8AC3E}">
        <p14:creationId xmlns:p14="http://schemas.microsoft.com/office/powerpoint/2010/main" val="3531271034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 case of cork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Models to estimate 9 years cork weight (Paulo and Tomé, 2010):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sz="1800" dirty="0"/>
              <a:t>wc=</a:t>
            </a:r>
            <a:r>
              <a:rPr lang="pt-PT" sz="1800" dirty="0">
                <a:ea typeface="Arial Unicode MS" panose="020B0604020202020204" pitchFamily="34" charset="-128"/>
              </a:rPr>
              <a:t>0.0203 </a:t>
            </a:r>
            <a:r>
              <a:rPr lang="pt-PT" sz="1800" dirty="0" err="1">
                <a:ea typeface="Arial Unicode MS" panose="020B0604020202020204" pitchFamily="34" charset="-128"/>
              </a:rPr>
              <a:t>du</a:t>
            </a:r>
            <a:r>
              <a:rPr lang="pt-PT" sz="1800" dirty="0">
                <a:ea typeface="Arial Unicode MS" panose="020B0604020202020204" pitchFamily="34" charset="-128"/>
              </a:rPr>
              <a:t> </a:t>
            </a:r>
            <a:r>
              <a:rPr lang="pt-PT" sz="1800" baseline="30000" dirty="0">
                <a:ea typeface="Arial Unicode MS" panose="020B0604020202020204" pitchFamily="34" charset="-128"/>
              </a:rPr>
              <a:t>1.9843</a:t>
            </a:r>
            <a:endParaRPr lang="pt-PT" sz="1800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pt-PT" sz="1800" dirty="0">
                <a:ea typeface="Arial Unicode MS" panose="020B0604020202020204" pitchFamily="34" charset="-128"/>
              </a:rPr>
              <a:t>wc=0.0372 nbrd</a:t>
            </a:r>
            <a:r>
              <a:rPr lang="pt-PT" sz="1800" baseline="-25000" dirty="0">
                <a:ea typeface="Arial Unicode MS" panose="020B0604020202020204" pitchFamily="34" charset="-128"/>
              </a:rPr>
              <a:t>1</a:t>
            </a:r>
            <a:r>
              <a:rPr lang="pt-PT" sz="1800" baseline="30000" dirty="0">
                <a:ea typeface="Arial Unicode MS" panose="020B0604020202020204" pitchFamily="34" charset="-128"/>
              </a:rPr>
              <a:t>0.2811</a:t>
            </a:r>
            <a:r>
              <a:rPr lang="pt-PT" sz="1800" dirty="0">
                <a:ea typeface="Arial Unicode MS" panose="020B0604020202020204" pitchFamily="34" charset="-128"/>
              </a:rPr>
              <a:t>du </a:t>
            </a:r>
            <a:r>
              <a:rPr lang="pt-PT" sz="1800" baseline="30000" dirty="0">
                <a:ea typeface="Arial Unicode MS" panose="020B0604020202020204" pitchFamily="34" charset="-128"/>
              </a:rPr>
              <a:t>1.7825</a:t>
            </a:r>
            <a:endParaRPr lang="pt-PT" sz="1800" dirty="0">
              <a:ea typeface="Arial Unicode MS" panose="020B0604020202020204" pitchFamily="34" charset="-128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pt-PT" sz="1800" dirty="0">
                <a:ea typeface="Arial Unicode MS" panose="020B0604020202020204" pitchFamily="34" charset="-128"/>
              </a:rPr>
              <a:t> wc=0.1036 </a:t>
            </a:r>
            <a:r>
              <a:rPr lang="pt-PT" sz="1800" dirty="0" err="1">
                <a:ea typeface="Arial Unicode MS" panose="020B0604020202020204" pitchFamily="34" charset="-128"/>
              </a:rPr>
              <a:t>du</a:t>
            </a:r>
            <a:r>
              <a:rPr lang="pt-PT" sz="1800" dirty="0">
                <a:ea typeface="Arial Unicode MS" panose="020B0604020202020204" pitchFamily="34" charset="-128"/>
              </a:rPr>
              <a:t> </a:t>
            </a:r>
            <a:r>
              <a:rPr lang="pt-PT" baseline="30000" dirty="0">
                <a:ea typeface="Arial Unicode MS" panose="020B0604020202020204" pitchFamily="34" charset="-128"/>
              </a:rPr>
              <a:t>1.3395</a:t>
            </a:r>
            <a:r>
              <a:rPr lang="pt-PT" sz="1800" dirty="0">
                <a:ea typeface="Arial Unicode MS" panose="020B0604020202020204" pitchFamily="34" charset="-128"/>
              </a:rPr>
              <a:t> </a:t>
            </a:r>
            <a:r>
              <a:rPr lang="pt-PT" sz="1800" dirty="0" err="1">
                <a:ea typeface="Arial Unicode MS" panose="020B0604020202020204" pitchFamily="34" charset="-128"/>
              </a:rPr>
              <a:t>hdv</a:t>
            </a:r>
            <a:r>
              <a:rPr lang="pt-PT" sz="1800" baseline="30000" dirty="0">
                <a:ea typeface="Arial Unicode MS" panose="020B0604020202020204" pitchFamily="34" charset="-128"/>
              </a:rPr>
              <a:t> 0.6709</a:t>
            </a:r>
            <a:r>
              <a:rPr lang="pt-PT" baseline="30000" dirty="0">
                <a:ea typeface="Arial Unicode MS" panose="020B0604020202020204" pitchFamily="34" charset="-128"/>
              </a:rPr>
              <a:t>+0.1466 </a:t>
            </a:r>
            <a:r>
              <a:rPr lang="pt-PT" baseline="30000" dirty="0" err="1">
                <a:ea typeface="Arial Unicode MS" panose="020B0604020202020204" pitchFamily="34" charset="-128"/>
              </a:rPr>
              <a:t>ln</a:t>
            </a:r>
            <a:r>
              <a:rPr lang="pt-PT" baseline="30000" dirty="0">
                <a:ea typeface="Arial Unicode MS" panose="020B0604020202020204" pitchFamily="34" charset="-128"/>
              </a:rPr>
              <a:t>(nbrd1)</a:t>
            </a:r>
            <a:endParaRPr lang="pt-PT" dirty="0">
              <a:ea typeface="Arial Unicode MS" panose="020B0604020202020204" pitchFamily="34" charset="-128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pt-PT" sz="1800" dirty="0">
                <a:ea typeface="Arial Unicode MS" panose="020B0604020202020204" pitchFamily="34" charset="-128"/>
              </a:rPr>
              <a:t> wc=0.0303 [</a:t>
            </a:r>
            <a:r>
              <a:rPr lang="pt-PT" sz="1800" dirty="0" err="1">
                <a:ea typeface="Arial Unicode MS" panose="020B0604020202020204" pitchFamily="34" charset="-128"/>
              </a:rPr>
              <a:t>ln</a:t>
            </a:r>
            <a:r>
              <a:rPr lang="pt-PT" sz="1800" dirty="0">
                <a:ea typeface="Arial Unicode MS" panose="020B0604020202020204" pitchFamily="34" charset="-128"/>
              </a:rPr>
              <a:t>(cc</a:t>
            </a:r>
            <a:r>
              <a:rPr lang="pt-PT" sz="1800" baseline="-25000" dirty="0">
                <a:ea typeface="Arial Unicode MS" panose="020B0604020202020204" pitchFamily="34" charset="-128"/>
              </a:rPr>
              <a:t>9</a:t>
            </a:r>
            <a:r>
              <a:rPr lang="pt-PT" sz="1800" dirty="0">
                <a:ea typeface="Arial Unicode MS" panose="020B0604020202020204" pitchFamily="34" charset="-128"/>
              </a:rPr>
              <a:t>)]</a:t>
            </a:r>
            <a:r>
              <a:rPr lang="pt-PT" sz="1800" baseline="30000" dirty="0">
                <a:ea typeface="Arial Unicode MS" panose="020B0604020202020204" pitchFamily="34" charset="-128"/>
              </a:rPr>
              <a:t>1.0667 </a:t>
            </a:r>
            <a:r>
              <a:rPr lang="pt-PT" sz="1800" dirty="0" err="1">
                <a:ea typeface="Arial Unicode MS" panose="020B0604020202020204" pitchFamily="34" charset="-128"/>
              </a:rPr>
              <a:t>du</a:t>
            </a:r>
            <a:r>
              <a:rPr lang="pt-PT" sz="1800" dirty="0">
                <a:ea typeface="Arial Unicode MS" panose="020B0604020202020204" pitchFamily="34" charset="-128"/>
              </a:rPr>
              <a:t> </a:t>
            </a:r>
            <a:r>
              <a:rPr lang="pt-PT" baseline="30000" dirty="0">
                <a:ea typeface="Arial Unicode MS" panose="020B0604020202020204" pitchFamily="34" charset="-128"/>
              </a:rPr>
              <a:t>1.3178</a:t>
            </a:r>
            <a:r>
              <a:rPr lang="pt-PT" sz="1800" dirty="0">
                <a:ea typeface="Arial Unicode MS" panose="020B0604020202020204" pitchFamily="34" charset="-128"/>
              </a:rPr>
              <a:t> </a:t>
            </a:r>
            <a:r>
              <a:rPr lang="pt-PT" sz="1800" dirty="0" err="1">
                <a:ea typeface="Arial Unicode MS" panose="020B0604020202020204" pitchFamily="34" charset="-128"/>
              </a:rPr>
              <a:t>hdv</a:t>
            </a:r>
            <a:r>
              <a:rPr lang="pt-PT" sz="1800" baseline="30000" dirty="0">
                <a:ea typeface="Arial Unicode MS" panose="020B0604020202020204" pitchFamily="34" charset="-128"/>
              </a:rPr>
              <a:t> </a:t>
            </a:r>
            <a:r>
              <a:rPr lang="pt-PT" baseline="30000" dirty="0">
                <a:ea typeface="Arial Unicode MS" panose="020B0604020202020204" pitchFamily="34" charset="-128"/>
              </a:rPr>
              <a:t>0.6703+0.1570 </a:t>
            </a:r>
            <a:r>
              <a:rPr lang="pt-PT" baseline="30000" dirty="0" err="1">
                <a:ea typeface="Arial Unicode MS" panose="020B0604020202020204" pitchFamily="34" charset="-128"/>
              </a:rPr>
              <a:t>ln</a:t>
            </a:r>
            <a:r>
              <a:rPr lang="pt-PT" baseline="30000" dirty="0">
                <a:ea typeface="Arial Unicode MS" panose="020B0604020202020204" pitchFamily="34" charset="-128"/>
              </a:rPr>
              <a:t>(nbrd1)</a:t>
            </a:r>
            <a:endParaRPr lang="pt-PT" dirty="0">
              <a:ea typeface="Arial Unicode MS" panose="020B0604020202020204" pitchFamily="34" charset="-128"/>
            </a:endParaRPr>
          </a:p>
          <a:p>
            <a:pPr lvl="1"/>
            <a:endParaRPr lang="pt-PT" sz="600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r>
              <a:rPr lang="pt-PT" sz="1600" dirty="0">
                <a:ea typeface="Arial Unicode MS" panose="020B0604020202020204" pitchFamily="34" charset="-128"/>
              </a:rPr>
              <a:t>wc – cork dry weight (kg); du – underbark diameter (cm); nbrd</a:t>
            </a:r>
            <a:r>
              <a:rPr lang="pt-PT" sz="1600" baseline="-25000" dirty="0">
                <a:ea typeface="Arial Unicode MS" panose="020B0604020202020204" pitchFamily="34" charset="-128"/>
              </a:rPr>
              <a:t>1</a:t>
            </a:r>
            <a:r>
              <a:rPr lang="pt-PT" sz="1600" dirty="0">
                <a:ea typeface="Arial Unicode MS" panose="020B0604020202020204" pitchFamily="34" charset="-128"/>
              </a:rPr>
              <a:t> – number of debarked 1st order branches; hdv – vertical debarking height (m); cc</a:t>
            </a:r>
            <a:r>
              <a:rPr lang="pt-PT" sz="1600" baseline="-25000" dirty="0">
                <a:ea typeface="Arial Unicode MS" panose="020B0604020202020204" pitchFamily="34" charset="-128"/>
              </a:rPr>
              <a:t>9</a:t>
            </a:r>
            <a:r>
              <a:rPr lang="pt-PT" sz="1600" dirty="0">
                <a:ea typeface="Arial Unicode MS" panose="020B0604020202020204" pitchFamily="34" charset="-128"/>
              </a:rPr>
              <a:t> – cork thickness after boiling at 9 years of age (mm)</a:t>
            </a:r>
          </a:p>
        </p:txBody>
      </p:sp>
    </p:spTree>
    <p:extLst>
      <p:ext uri="{BB962C8B-B14F-4D97-AF65-F5344CB8AC3E}">
        <p14:creationId xmlns:p14="http://schemas.microsoft.com/office/powerpoint/2010/main" val="1379966799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 case of cork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Estimate the thickness of cork with 9 years using a cork growth model (Almeida and Tomé, 2010):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>
                <a:ea typeface="Arial Unicode MS" panose="020B0604020202020204" pitchFamily="34" charset="-128"/>
              </a:rPr>
              <a:t>Estimate the thickness of the complete cork rings (ct</a:t>
            </a:r>
            <a:r>
              <a:rPr lang="pt-PT" baseline="-25000" dirty="0">
                <a:ea typeface="Arial Unicode MS" panose="020B0604020202020204" pitchFamily="34" charset="-128"/>
              </a:rPr>
              <a:t>tc</a:t>
            </a:r>
            <a:r>
              <a:rPr lang="pt-PT" dirty="0">
                <a:ea typeface="Arial Unicode MS" panose="020B0604020202020204" pitchFamily="34" charset="-128"/>
              </a:rPr>
              <a:t>; cc</a:t>
            </a:r>
            <a:r>
              <a:rPr lang="pt-PT" baseline="-25000" dirty="0">
                <a:ea typeface="Arial Unicode MS" panose="020B0604020202020204" pitchFamily="34" charset="-128"/>
              </a:rPr>
              <a:t>tc</a:t>
            </a:r>
            <a:r>
              <a:rPr lang="pt-PT" dirty="0">
                <a:ea typeface="Arial Unicode MS" panose="020B0604020202020204" pitchFamily="34" charset="-128"/>
              </a:rPr>
              <a:t> is the caliber of boiled cork):</a:t>
            </a:r>
          </a:p>
          <a:p>
            <a:pPr marL="914400" lvl="1" indent="-457200">
              <a:buFont typeface="+mj-lt"/>
              <a:buAutoNum type="arabicPeriod"/>
            </a:pPr>
            <a:endParaRPr lang="pt-PT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pt-PT" dirty="0">
                <a:ea typeface="Arial Unicode MS" panose="020B0604020202020204" pitchFamily="34" charset="-128"/>
              </a:rPr>
              <a:t>Estimate the cgi (cork growth index or thickness of the first compelte 8 rings)</a:t>
            </a:r>
          </a:p>
          <a:p>
            <a:pPr marL="914400" lvl="1" indent="-457200">
              <a:buFont typeface="+mj-lt"/>
              <a:buAutoNum type="arabicPeriod"/>
            </a:pPr>
            <a:endParaRPr lang="pt-PT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/>
            </a:pPr>
            <a:endParaRPr lang="pt-PT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r>
              <a:rPr lang="pt-PT" sz="1400" i="1" dirty="0">
                <a:ea typeface="Arial Unicode MS" panose="020B0604020202020204" pitchFamily="34" charset="-128"/>
              </a:rPr>
              <a:t>ct</a:t>
            </a:r>
            <a:r>
              <a:rPr lang="pt-PT" sz="1400" i="1" baseline="-25000" dirty="0">
                <a:ea typeface="Arial Unicode MS" panose="020B0604020202020204" pitchFamily="34" charset="-128"/>
              </a:rPr>
              <a:t>tc</a:t>
            </a:r>
            <a:r>
              <a:rPr lang="pt-PT" sz="1400" dirty="0">
                <a:ea typeface="Arial Unicode MS" panose="020B0604020202020204" pitchFamily="34" charset="-128"/>
              </a:rPr>
              <a:t> is the thickness of complete rings in a cork with </a:t>
            </a:r>
            <a:r>
              <a:rPr lang="pt-PT" sz="1400" i="1" dirty="0">
                <a:ea typeface="Arial Unicode MS" panose="020B0604020202020204" pitchFamily="34" charset="-128"/>
              </a:rPr>
              <a:t>tc</a:t>
            </a:r>
            <a:r>
              <a:rPr lang="pt-PT" sz="1400" dirty="0">
                <a:ea typeface="Arial Unicode MS" panose="020B0604020202020204" pitchFamily="34" charset="-128"/>
              </a:rPr>
              <a:t> years; </a:t>
            </a:r>
            <a:r>
              <a:rPr lang="pt-PT" sz="1400" i="1" dirty="0">
                <a:ea typeface="Arial Unicode MS" panose="020B0604020202020204" pitchFamily="34" charset="-128"/>
              </a:rPr>
              <a:t>cc</a:t>
            </a:r>
            <a:r>
              <a:rPr lang="pt-PT" sz="1400" i="1" baseline="-25000" dirty="0">
                <a:ea typeface="Arial Unicode MS" panose="020B0604020202020204" pitchFamily="34" charset="-128"/>
              </a:rPr>
              <a:t>tc</a:t>
            </a:r>
            <a:r>
              <a:rPr lang="pt-PT" sz="1400" dirty="0">
                <a:ea typeface="Arial Unicode MS" panose="020B0604020202020204" pitchFamily="34" charset="-128"/>
              </a:rPr>
              <a:t> is the respective caliber</a:t>
            </a:r>
          </a:p>
          <a:p>
            <a:pPr marL="914400" lvl="1" indent="-457200">
              <a:buFont typeface="+mj-lt"/>
              <a:buAutoNum type="arabicPeriod"/>
            </a:pPr>
            <a:endParaRPr lang="pt-PT" dirty="0">
              <a:ea typeface="Arial Unicode MS" panose="020B0604020202020204" pitchFamily="34" charset="-128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912837"/>
              </p:ext>
            </p:extLst>
          </p:nvPr>
        </p:nvGraphicFramePr>
        <p:xfrm>
          <a:off x="3107668" y="2952750"/>
          <a:ext cx="14478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2" name="Equação" r:id="rId3" imgW="965160" imgH="317160" progId="Equation.3">
                  <p:embed/>
                </p:oleObj>
              </mc:Choice>
              <mc:Fallback>
                <p:oleObj name="Equação" r:id="rId3" imgW="965160" imgH="317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7668" y="2952750"/>
                        <a:ext cx="1447800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054637"/>
              </p:ext>
            </p:extLst>
          </p:nvPr>
        </p:nvGraphicFramePr>
        <p:xfrm>
          <a:off x="2855640" y="3933056"/>
          <a:ext cx="546417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3" name="Equação" r:id="rId5" imgW="3644640" imgH="393480" progId="Equation.3">
                  <p:embed/>
                </p:oleObj>
              </mc:Choice>
              <mc:Fallback>
                <p:oleObj name="Equação" r:id="rId5" imgW="36446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55640" y="3933056"/>
                        <a:ext cx="5464175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071096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/>
              <a:t>Why is biomass estimation it so important?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Biomass estimation is the basis for the evaluation of carbon stocks, carbon sequestration and nutrients balance</a:t>
            </a:r>
          </a:p>
          <a:p>
            <a:r>
              <a:rPr lang="pt-PT" dirty="0"/>
              <a:t>Forest products (wood and non-wood) are many times marketed on a weight basis:</a:t>
            </a:r>
          </a:p>
          <a:p>
            <a:pPr lvl="1"/>
            <a:r>
              <a:rPr lang="pt-PT" dirty="0"/>
              <a:t>Wood for energy (or even for other purposes)</a:t>
            </a:r>
          </a:p>
          <a:p>
            <a:pPr lvl="1"/>
            <a:r>
              <a:rPr lang="pt-PT" dirty="0"/>
              <a:t>Cork, one of the most important forest products in Mediterranean regios, is marketed on a weight basis</a:t>
            </a:r>
          </a:p>
        </p:txBody>
      </p:sp>
    </p:spTree>
    <p:extLst>
      <p:ext uri="{BB962C8B-B14F-4D97-AF65-F5344CB8AC3E}">
        <p14:creationId xmlns:p14="http://schemas.microsoft.com/office/powerpoint/2010/main" val="77404380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 case of cork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457200">
              <a:buFont typeface="+mj-lt"/>
              <a:buAutoNum type="arabicPeriod" startAt="3"/>
            </a:pPr>
            <a:r>
              <a:rPr lang="pt-PT" dirty="0">
                <a:ea typeface="Arial Unicode MS" panose="020B0604020202020204" pitchFamily="34" charset="-128"/>
              </a:rPr>
              <a:t>Estimate the caliber of a cork with 9 years:</a:t>
            </a:r>
          </a:p>
          <a:p>
            <a:pPr marL="914400" lvl="1" indent="-457200">
              <a:buFont typeface="+mj-lt"/>
              <a:buAutoNum type="arabicPeriod" startAt="3"/>
            </a:pPr>
            <a:endParaRPr lang="pt-PT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endParaRPr lang="pt-PT" dirty="0">
              <a:ea typeface="Arial Unicode MS" panose="020B0604020202020204" pitchFamily="34" charset="-128"/>
            </a:endParaRPr>
          </a:p>
          <a:p>
            <a:pPr marL="514350" indent="-457200"/>
            <a:r>
              <a:rPr lang="pt-PT" dirty="0">
                <a:ea typeface="Arial Unicode MS" panose="020B0604020202020204" pitchFamily="34" charset="-128"/>
              </a:rPr>
              <a:t>Estimate the tickness of a cork with tc years using the cork growth model (Almeida and Tomé, 2010):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>
                <a:ea typeface="Arial Unicode MS" panose="020B0604020202020204" pitchFamily="34" charset="-128"/>
              </a:rPr>
              <a:t>Estimate ct</a:t>
            </a:r>
            <a:r>
              <a:rPr lang="pt-PT" baseline="-25000" dirty="0">
                <a:ea typeface="Arial Unicode MS" panose="020B0604020202020204" pitchFamily="34" charset="-128"/>
              </a:rPr>
              <a:t>tc</a:t>
            </a:r>
            <a:r>
              <a:rPr lang="pt-PT" dirty="0">
                <a:ea typeface="Arial Unicode MS" panose="020B0604020202020204" pitchFamily="34" charset="-128"/>
              </a:rPr>
              <a:t>:</a:t>
            </a:r>
          </a:p>
          <a:p>
            <a:pPr marL="914400" lvl="1" indent="-457200">
              <a:buFont typeface="+mj-lt"/>
              <a:buAutoNum type="arabicPeriod"/>
            </a:pPr>
            <a:endParaRPr lang="pt-PT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pt-PT" dirty="0">
                <a:ea typeface="Arial Unicode MS" panose="020B0604020202020204" pitchFamily="34" charset="-128"/>
              </a:rPr>
              <a:t>Estimate cc</a:t>
            </a:r>
            <a:r>
              <a:rPr lang="pt-PT" baseline="-25000" dirty="0">
                <a:ea typeface="Arial Unicode MS" panose="020B0604020202020204" pitchFamily="34" charset="-128"/>
              </a:rPr>
              <a:t>tc</a:t>
            </a:r>
            <a:r>
              <a:rPr lang="pt-PT" dirty="0">
                <a:ea typeface="Arial Unicode MS" panose="020B0604020202020204" pitchFamily="34" charset="-128"/>
              </a:rPr>
              <a:t>:</a:t>
            </a:r>
          </a:p>
          <a:p>
            <a:pPr marL="914400" lvl="1" indent="-457200">
              <a:buFont typeface="+mj-lt"/>
              <a:buAutoNum type="arabicPeriod"/>
            </a:pPr>
            <a:endParaRPr lang="pt-PT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 startAt="3"/>
            </a:pPr>
            <a:endParaRPr lang="pt-PT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 startAt="3"/>
            </a:pPr>
            <a:endParaRPr lang="pt-PT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 startAt="3"/>
            </a:pPr>
            <a:endParaRPr lang="pt-PT" dirty="0">
              <a:ea typeface="Arial Unicode MS" panose="020B0604020202020204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427957"/>
              </p:ext>
            </p:extLst>
          </p:nvPr>
        </p:nvGraphicFramePr>
        <p:xfrm>
          <a:off x="3143672" y="2312876"/>
          <a:ext cx="18859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8" name="Equação" r:id="rId3" imgW="1257120" imgH="215640" progId="Equation.3">
                  <p:embed/>
                </p:oleObj>
              </mc:Choice>
              <mc:Fallback>
                <p:oleObj name="Equação" r:id="rId3" imgW="125712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672" y="2312876"/>
                        <a:ext cx="188595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046541"/>
              </p:ext>
            </p:extLst>
          </p:nvPr>
        </p:nvGraphicFramePr>
        <p:xfrm>
          <a:off x="4934744" y="3969060"/>
          <a:ext cx="2322512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9" name="Equação" r:id="rId5" imgW="1549080" imgH="393480" progId="Equation.3">
                  <p:embed/>
                </p:oleObj>
              </mc:Choice>
              <mc:Fallback>
                <p:oleObj name="Equação" r:id="rId5" imgW="1549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4744" y="3969060"/>
                        <a:ext cx="2322512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243787"/>
              </p:ext>
            </p:extLst>
          </p:nvPr>
        </p:nvGraphicFramePr>
        <p:xfrm>
          <a:off x="4907868" y="5013176"/>
          <a:ext cx="19812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0" name="Equação" r:id="rId7" imgW="1320480" imgH="215640" progId="Equation.3">
                  <p:embed/>
                </p:oleObj>
              </mc:Choice>
              <mc:Fallback>
                <p:oleObj name="Equação" r:id="rId7" imgW="1320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7868" y="5013176"/>
                        <a:ext cx="198120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60885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 case of cork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pt-PT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endParaRPr lang="pt-PT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endParaRPr lang="pt-PT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endParaRPr lang="pt-PT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endParaRPr lang="pt-PT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endParaRPr lang="pt-PT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endParaRPr lang="pt-PT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endParaRPr lang="pt-PT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endParaRPr lang="pt-PT" sz="1000" dirty="0">
              <a:ea typeface="Arial Unicode MS" panose="020B0604020202020204" pitchFamily="34" charset="-128"/>
            </a:endParaRPr>
          </a:p>
          <a:p>
            <a:pPr marL="457200" lvl="1" indent="0">
              <a:buNone/>
            </a:pPr>
            <a:r>
              <a:rPr lang="pt-PT" sz="1600" dirty="0">
                <a:ea typeface="Arial Unicode MS" panose="020B0604020202020204" pitchFamily="34" charset="-128"/>
              </a:rPr>
              <a:t>Schematicrepresentation of a sample of a 9 years old cork, showing the 8 complete rings and the 2 half rings (adapted from Natividade, 1940)</a:t>
            </a:r>
          </a:p>
          <a:p>
            <a:pPr marL="914400" lvl="1" indent="-457200">
              <a:buFont typeface="+mj-lt"/>
              <a:buAutoNum type="arabicPeriod" startAt="3"/>
            </a:pPr>
            <a:endParaRPr lang="pt-PT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 startAt="3"/>
            </a:pPr>
            <a:endParaRPr lang="pt-PT" dirty="0">
              <a:ea typeface="Arial Unicode MS" panose="020B0604020202020204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5" name="Group 1"/>
          <p:cNvGrpSpPr>
            <a:grpSpLocks noChangeAspect="1"/>
          </p:cNvGrpSpPr>
          <p:nvPr/>
        </p:nvGrpSpPr>
        <p:grpSpPr bwMode="auto">
          <a:xfrm>
            <a:off x="2783633" y="1847266"/>
            <a:ext cx="7036595" cy="3576638"/>
            <a:chOff x="2281" y="3653"/>
            <a:chExt cx="11132" cy="5698"/>
          </a:xfrm>
        </p:grpSpPr>
        <p:sp>
          <p:nvSpPr>
            <p:cNvPr id="8" name="AutoShape 11"/>
            <p:cNvSpPr>
              <a:spLocks noChangeAspect="1" noChangeArrowheads="1" noTextEdit="1"/>
            </p:cNvSpPr>
            <p:nvPr/>
          </p:nvSpPr>
          <p:spPr bwMode="auto">
            <a:xfrm>
              <a:off x="2281" y="3653"/>
              <a:ext cx="11132" cy="5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8409" y="3653"/>
              <a:ext cx="2349" cy="4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709" tIns="25855" rIns="51709" bIns="25855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r>
                <a:rPr lang="en-GB" sz="1000" dirty="0">
                  <a:latin typeface="+mn-lt"/>
                  <a:ea typeface="Times New Roman" panose="02020603050405020304" pitchFamily="18" charset="0"/>
                  <a:cs typeface="Tahoma" panose="020B0604030504040204" pitchFamily="34" charset="0"/>
                </a:rPr>
                <a:t>1</a:t>
              </a:r>
              <a:r>
                <a:rPr lang="en-GB" sz="1000" baseline="30000" dirty="0">
                  <a:latin typeface="+mn-lt"/>
                  <a:ea typeface="Times New Roman" panose="02020603050405020304" pitchFamily="18" charset="0"/>
                  <a:cs typeface="Tahoma" panose="020B0604030504040204" pitchFamily="34" charset="0"/>
                </a:rPr>
                <a:t>st</a:t>
              </a:r>
              <a:r>
                <a:rPr lang="en-GB" sz="1000" dirty="0">
                  <a:latin typeface="+mn-lt"/>
                  <a:ea typeface="Times New Roman" panose="02020603050405020304" pitchFamily="18" charset="0"/>
                  <a:cs typeface="Tahoma" panose="020B0604030504040204" pitchFamily="34" charset="0"/>
                </a:rPr>
                <a:t> half ring</a:t>
              </a:r>
              <a:endParaRPr lang="en-GB" sz="1000" dirty="0">
                <a:latin typeface="+mn-lt"/>
              </a:endParaRPr>
            </a:p>
            <a:p>
              <a:pPr algn="l"/>
              <a:endParaRPr lang="en-GB" sz="1000" dirty="0">
                <a:latin typeface="+mn-lt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8409" y="8856"/>
              <a:ext cx="2349" cy="4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709" tIns="25855" rIns="51709" bIns="25855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r>
                <a:rPr lang="en-GB" sz="1000" dirty="0">
                  <a:latin typeface="+mj-lt"/>
                  <a:cs typeface="Tahoma" panose="020B0604030504040204" pitchFamily="34" charset="0"/>
                </a:rPr>
                <a:t>Last half ring</a:t>
              </a:r>
              <a:endParaRPr lang="en-GB" sz="1000" dirty="0">
                <a:latin typeface="+mj-lt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8407" y="6263"/>
              <a:ext cx="2961" cy="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709" tIns="25855" rIns="51709" bIns="25855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r>
                <a:rPr lang="en-GB" sz="1000" dirty="0">
                  <a:latin typeface="+mj-lt"/>
                  <a:ea typeface="Times New Roman" panose="02020603050405020304" pitchFamily="18" charset="0"/>
                  <a:cs typeface="Tahoma" panose="020B0604030504040204" pitchFamily="34" charset="0"/>
                </a:rPr>
                <a:t>8 complete rings</a:t>
              </a:r>
              <a:endParaRPr lang="en-GB" sz="1000" dirty="0">
                <a:latin typeface="+mj-lt"/>
              </a:endParaRPr>
            </a:p>
          </p:txBody>
        </p:sp>
        <p:sp>
          <p:nvSpPr>
            <p:cNvPr id="12" name="AutoShape 7"/>
            <p:cNvSpPr>
              <a:spLocks/>
            </p:cNvSpPr>
            <p:nvPr/>
          </p:nvSpPr>
          <p:spPr bwMode="auto">
            <a:xfrm>
              <a:off x="7491" y="4148"/>
              <a:ext cx="816" cy="4525"/>
            </a:xfrm>
            <a:prstGeom prst="rightBrace">
              <a:avLst>
                <a:gd name="adj1" fmla="val 46211"/>
                <a:gd name="adj2" fmla="val 50000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grpSp>
          <p:nvGrpSpPr>
            <p:cNvPr id="13" name="Group 3"/>
            <p:cNvGrpSpPr>
              <a:grpSpLocks/>
            </p:cNvGrpSpPr>
            <p:nvPr/>
          </p:nvGrpSpPr>
          <p:grpSpPr bwMode="auto">
            <a:xfrm>
              <a:off x="10758" y="3962"/>
              <a:ext cx="817" cy="5039"/>
              <a:chOff x="4080" y="1584"/>
              <a:chExt cx="528" cy="2352"/>
            </a:xfrm>
          </p:grpSpPr>
          <p:sp>
            <p:nvSpPr>
              <p:cNvPr id="15" name="Line 6"/>
              <p:cNvSpPr>
                <a:spLocks noChangeShapeType="1"/>
              </p:cNvSpPr>
              <p:nvPr/>
            </p:nvSpPr>
            <p:spPr bwMode="auto">
              <a:xfrm>
                <a:off x="4080" y="1584"/>
                <a:ext cx="480" cy="110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6" name="Line 5"/>
              <p:cNvSpPr>
                <a:spLocks noChangeShapeType="1"/>
              </p:cNvSpPr>
              <p:nvPr/>
            </p:nvSpPr>
            <p:spPr bwMode="auto">
              <a:xfrm flipV="1">
                <a:off x="4128" y="2880"/>
                <a:ext cx="432" cy="10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7" name="Line 4"/>
              <p:cNvSpPr>
                <a:spLocks noChangeShapeType="1"/>
              </p:cNvSpPr>
              <p:nvPr/>
            </p:nvSpPr>
            <p:spPr bwMode="auto">
              <a:xfrm flipV="1">
                <a:off x="4320" y="27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11677" y="6345"/>
              <a:ext cx="1736" cy="3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709" tIns="25855" rIns="51709" bIns="25855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GB" sz="1000" dirty="0">
                  <a:latin typeface="+mj-lt"/>
                  <a:ea typeface="Times New Roman" panose="02020603050405020304" pitchFamily="18" charset="0"/>
                  <a:cs typeface="Tahoma" panose="020B0604030504040204" pitchFamily="34" charset="0"/>
                </a:rPr>
                <a:t>Cork </a:t>
              </a:r>
              <a:r>
                <a:rPr lang="en-GB" sz="1000" dirty="0" err="1">
                  <a:latin typeface="+mj-lt"/>
                  <a:ea typeface="Times New Roman" panose="02020603050405020304" pitchFamily="18" charset="0"/>
                  <a:cs typeface="Tahoma" panose="020B0604030504040204" pitchFamily="34" charset="0"/>
                </a:rPr>
                <a:t>caliber</a:t>
              </a:r>
              <a:endParaRPr lang="en-GB" sz="1000" dirty="0">
                <a:latin typeface="+mj-lt"/>
              </a:endParaRPr>
            </a:p>
          </p:txBody>
        </p:sp>
      </p:grpSp>
      <p:pic>
        <p:nvPicPr>
          <p:cNvPr id="34828" name="Imagem 3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05" y="1786438"/>
            <a:ext cx="3298343" cy="351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003635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6003635" y="226369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003635" y="261079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22081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 case of cork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/>
            <a:r>
              <a:rPr lang="pt-PT" dirty="0">
                <a:ea typeface="Arial Unicode MS" panose="020B0604020202020204" pitchFamily="34" charset="-128"/>
              </a:rPr>
              <a:t>As an example, let’s calculate the weight of a 11 years old cork from a tree with du=80 cm in which the cork caliber at 7 years was measured as 20 mm</a:t>
            </a:r>
          </a:p>
          <a:p>
            <a:pPr marL="971550" lvl="1" indent="-457200">
              <a:buFont typeface="+mj-lt"/>
              <a:buAutoNum type="arabicPeriod"/>
            </a:pPr>
            <a:r>
              <a:rPr lang="pt-PT" dirty="0">
                <a:ea typeface="Arial Unicode MS" panose="020B0604020202020204" pitchFamily="34" charset="-128"/>
              </a:rPr>
              <a:t>Weight of the 9 years old cork (tree growth not considered)</a:t>
            </a:r>
          </a:p>
          <a:p>
            <a:pPr marL="514350" lvl="1" indent="0">
              <a:buNone/>
            </a:pPr>
            <a:r>
              <a:rPr lang="pt-PT" sz="1600" dirty="0"/>
              <a:t>	</a:t>
            </a:r>
            <a:r>
              <a:rPr lang="pt-PT" sz="1400" dirty="0"/>
              <a:t> wc</a:t>
            </a:r>
            <a:r>
              <a:rPr lang="pt-PT" sz="1400" baseline="-25000" dirty="0"/>
              <a:t>9</a:t>
            </a:r>
            <a:r>
              <a:rPr lang="pt-PT" sz="1400" dirty="0"/>
              <a:t>=</a:t>
            </a:r>
            <a:r>
              <a:rPr lang="pt-PT" sz="1400" dirty="0">
                <a:ea typeface="Arial Unicode MS" panose="020B0604020202020204" pitchFamily="34" charset="-128"/>
              </a:rPr>
              <a:t>0.0203(80) </a:t>
            </a:r>
            <a:r>
              <a:rPr lang="pt-PT" sz="1400" baseline="30000" dirty="0">
                <a:ea typeface="Arial Unicode MS" panose="020B0604020202020204" pitchFamily="34" charset="-128"/>
              </a:rPr>
              <a:t>1.9843</a:t>
            </a:r>
            <a:r>
              <a:rPr lang="pt-PT" sz="1400" dirty="0">
                <a:ea typeface="Arial Unicode MS" panose="020B0604020202020204" pitchFamily="34" charset="-128"/>
              </a:rPr>
              <a:t>=121.2823 kg</a:t>
            </a:r>
          </a:p>
          <a:p>
            <a:pPr marL="971550" lvl="1" indent="-457200">
              <a:buFont typeface="+mj-lt"/>
              <a:buAutoNum type="arabicPeriod" startAt="2"/>
            </a:pPr>
            <a:r>
              <a:rPr lang="pt-PT" dirty="0">
                <a:ea typeface="Arial Unicode MS" panose="020B0604020202020204" pitchFamily="34" charset="-128"/>
              </a:rPr>
              <a:t>Caliber of the 9 years old cork (cc</a:t>
            </a:r>
            <a:r>
              <a:rPr lang="pt-PT" baseline="-25000" dirty="0">
                <a:ea typeface="Arial Unicode MS" panose="020B0604020202020204" pitchFamily="34" charset="-128"/>
              </a:rPr>
              <a:t>9</a:t>
            </a:r>
            <a:r>
              <a:rPr lang="pt-PT" dirty="0">
                <a:ea typeface="Arial Unicode MS" panose="020B0604020202020204" pitchFamily="34" charset="-128"/>
              </a:rPr>
              <a:t>)</a:t>
            </a:r>
          </a:p>
          <a:p>
            <a:pPr marL="914400" lvl="2" indent="0">
              <a:buNone/>
            </a:pPr>
            <a:r>
              <a:rPr lang="pt-PT" sz="1400" dirty="0">
                <a:ea typeface="Arial Unicode MS" panose="020B0604020202020204" pitchFamily="34" charset="-128"/>
              </a:rPr>
              <a:t> ct</a:t>
            </a:r>
            <a:r>
              <a:rPr lang="pt-PT" sz="1400" baseline="-25000" dirty="0">
                <a:ea typeface="Arial Unicode MS" panose="020B0604020202020204" pitchFamily="34" charset="-128"/>
              </a:rPr>
              <a:t>7</a:t>
            </a:r>
            <a:r>
              <a:rPr lang="pt-PT" sz="1400" dirty="0">
                <a:ea typeface="Arial Unicode MS" panose="020B0604020202020204" pitchFamily="34" charset="-128"/>
              </a:rPr>
              <a:t>=(cc</a:t>
            </a:r>
            <a:r>
              <a:rPr lang="pt-PT" sz="1400" baseline="-25000" dirty="0">
                <a:ea typeface="Arial Unicode MS" panose="020B0604020202020204" pitchFamily="34" charset="-128"/>
              </a:rPr>
              <a:t>7</a:t>
            </a:r>
            <a:r>
              <a:rPr lang="pt-PT" sz="1400" dirty="0">
                <a:ea typeface="Arial Unicode MS" panose="020B0604020202020204" pitchFamily="34" charset="-128"/>
              </a:rPr>
              <a:t>-4.572)/1.058=14.58 mm</a:t>
            </a:r>
          </a:p>
          <a:p>
            <a:pPr marL="914400" lvl="2" indent="0">
              <a:buNone/>
            </a:pPr>
            <a:r>
              <a:rPr lang="pt-PT" sz="1400" dirty="0">
                <a:ea typeface="Arial Unicode MS" panose="020B0604020202020204" pitchFamily="34" charset="-128"/>
              </a:rPr>
              <a:t> </a:t>
            </a:r>
            <a:r>
              <a:rPr lang="pt-PT" sz="1400" dirty="0" err="1">
                <a:ea typeface="Arial Unicode MS" panose="020B0604020202020204" pitchFamily="34" charset="-128"/>
              </a:rPr>
              <a:t>cgi</a:t>
            </a:r>
            <a:r>
              <a:rPr lang="pt-PT" sz="1400" dirty="0">
                <a:ea typeface="Arial Unicode MS" panose="020B0604020202020204" pitchFamily="34" charset="-128"/>
              </a:rPr>
              <a:t>=ct</a:t>
            </a:r>
            <a:r>
              <a:rPr lang="pt-PT" sz="1400" baseline="-25000" dirty="0">
                <a:ea typeface="Arial Unicode MS" panose="020B0604020202020204" pitchFamily="34" charset="-128"/>
              </a:rPr>
              <a:t>9</a:t>
            </a:r>
            <a:r>
              <a:rPr lang="pt-PT" sz="1400" dirty="0">
                <a:ea typeface="Arial Unicode MS" panose="020B0604020202020204" pitchFamily="34" charset="-128"/>
              </a:rPr>
              <a:t>=ct</a:t>
            </a:r>
            <a:r>
              <a:rPr lang="pt-PT" sz="1400" baseline="-25000" dirty="0">
                <a:ea typeface="Arial Unicode MS" panose="020B0604020202020204" pitchFamily="34" charset="-128"/>
              </a:rPr>
              <a:t>7</a:t>
            </a:r>
            <a:r>
              <a:rPr lang="pt-PT" sz="1400" dirty="0">
                <a:ea typeface="Arial Unicode MS" panose="020B0604020202020204" pitchFamily="34" charset="-128"/>
              </a:rPr>
              <a:t>(1+19.5(7-1)</a:t>
            </a:r>
            <a:r>
              <a:rPr lang="pt-PT" sz="1400" baseline="30000" dirty="0">
                <a:ea typeface="Arial Unicode MS" panose="020B0604020202020204" pitchFamily="34" charset="-128"/>
              </a:rPr>
              <a:t>-1.088</a:t>
            </a:r>
            <a:r>
              <a:rPr lang="pt-PT" sz="1400" dirty="0">
                <a:ea typeface="Arial Unicode MS" panose="020B0604020202020204" pitchFamily="34" charset="-128"/>
              </a:rPr>
              <a:t>)/(1+19.5(9-1)</a:t>
            </a:r>
            <a:r>
              <a:rPr lang="pt-PT" sz="1400" baseline="30000" dirty="0">
                <a:ea typeface="Arial Unicode MS" panose="020B0604020202020204" pitchFamily="34" charset="-128"/>
              </a:rPr>
              <a:t>-1.088</a:t>
            </a:r>
            <a:r>
              <a:rPr lang="pt-PT" sz="1400" dirty="0">
                <a:ea typeface="Arial Unicode MS" panose="020B0604020202020204" pitchFamily="34" charset="-128"/>
              </a:rPr>
              <a:t>)=18.17 mm</a:t>
            </a:r>
          </a:p>
          <a:p>
            <a:pPr marL="914400" lvl="2" indent="0">
              <a:buNone/>
            </a:pPr>
            <a:r>
              <a:rPr lang="pt-PT" sz="1400" dirty="0">
                <a:ea typeface="Arial Unicode MS" panose="020B0604020202020204" pitchFamily="34" charset="-128"/>
              </a:rPr>
              <a:t> cc</a:t>
            </a:r>
            <a:r>
              <a:rPr lang="pt-PT" sz="1400" baseline="-25000" dirty="0">
                <a:ea typeface="Arial Unicode MS" panose="020B0604020202020204" pitchFamily="34" charset="-128"/>
              </a:rPr>
              <a:t>9</a:t>
            </a:r>
            <a:r>
              <a:rPr lang="pt-PT" sz="1400" dirty="0">
                <a:ea typeface="Arial Unicode MS" panose="020B0604020202020204" pitchFamily="34" charset="-128"/>
              </a:rPr>
              <a:t>=4.572+1.058 ct</a:t>
            </a:r>
            <a:r>
              <a:rPr lang="pt-PT" sz="1400" baseline="-25000" dirty="0">
                <a:ea typeface="Arial Unicode MS" panose="020B0604020202020204" pitchFamily="34" charset="-128"/>
              </a:rPr>
              <a:t>9</a:t>
            </a:r>
            <a:r>
              <a:rPr lang="pt-PT" sz="1400" dirty="0">
                <a:ea typeface="Arial Unicode MS" panose="020B0604020202020204" pitchFamily="34" charset="-128"/>
              </a:rPr>
              <a:t>=4.572+1.058(18.17)=23.80 mm</a:t>
            </a:r>
          </a:p>
          <a:p>
            <a:pPr marL="971550" lvl="1" indent="-457200">
              <a:buFont typeface="+mj-lt"/>
              <a:buAutoNum type="arabicPeriod" startAt="2"/>
            </a:pPr>
            <a:r>
              <a:rPr lang="pt-PT" dirty="0">
                <a:ea typeface="Arial Unicode MS" panose="020B0604020202020204" pitchFamily="34" charset="-128"/>
              </a:rPr>
              <a:t>% of cork back weight in a 9 years old cork (cb%9)</a:t>
            </a:r>
          </a:p>
          <a:p>
            <a:pPr marL="914400" lvl="2" indent="0">
              <a:buNone/>
            </a:pPr>
            <a:r>
              <a:rPr lang="pt-PT" sz="1400" dirty="0">
                <a:ea typeface="Arial Unicode MS" panose="020B0604020202020204" pitchFamily="34" charset="-128"/>
              </a:rPr>
              <a:t> cb%9=</a:t>
            </a:r>
            <a:r>
              <a:rPr lang="pt-PT" sz="1400" dirty="0" err="1">
                <a:ea typeface="Arial Unicode MS" panose="020B0604020202020204" pitchFamily="34" charset="-128"/>
              </a:rPr>
              <a:t>exp</a:t>
            </a:r>
            <a:r>
              <a:rPr lang="pt-PT" sz="1400" dirty="0">
                <a:ea typeface="Arial Unicode MS" panose="020B0604020202020204" pitchFamily="34" charset="-128"/>
              </a:rPr>
              <a:t>(-(cc</a:t>
            </a:r>
            <a:r>
              <a:rPr lang="pt-PT" sz="1400" baseline="-25000" dirty="0">
                <a:ea typeface="Arial Unicode MS" panose="020B0604020202020204" pitchFamily="34" charset="-128"/>
              </a:rPr>
              <a:t>9</a:t>
            </a:r>
            <a:r>
              <a:rPr lang="pt-PT" sz="1400" dirty="0">
                <a:ea typeface="Arial Unicode MS" panose="020B0604020202020204" pitchFamily="34" charset="-128"/>
              </a:rPr>
              <a:t>/19.4629)</a:t>
            </a:r>
            <a:r>
              <a:rPr lang="pt-PT" sz="1400" baseline="30000" dirty="0">
                <a:ea typeface="Arial Unicode MS" panose="020B0604020202020204" pitchFamily="34" charset="-128"/>
              </a:rPr>
              <a:t>0.4744</a:t>
            </a:r>
            <a:r>
              <a:rPr lang="pt-PT" sz="1400" dirty="0">
                <a:ea typeface="Arial Unicode MS" panose="020B0604020202020204" pitchFamily="34" charset="-128"/>
              </a:rPr>
              <a:t>)=0.33</a:t>
            </a:r>
            <a:endParaRPr lang="pt-PT" sz="1600" dirty="0">
              <a:ea typeface="Arial Unicode MS" panose="020B0604020202020204" pitchFamily="34" charset="-128"/>
            </a:endParaRPr>
          </a:p>
          <a:p>
            <a:pPr marL="971550" lvl="1" indent="-457200">
              <a:buFont typeface="+mj-lt"/>
              <a:buAutoNum type="arabicPeriod" startAt="2"/>
            </a:pPr>
            <a:endParaRPr lang="pt-PT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 startAt="3"/>
            </a:pPr>
            <a:endParaRPr lang="pt-PT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 startAt="3"/>
            </a:pPr>
            <a:endParaRPr lang="pt-PT" dirty="0">
              <a:ea typeface="Arial Unicode MS" panose="020B0604020202020204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5627304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 case of cork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457200">
              <a:buFont typeface="+mj-lt"/>
              <a:buAutoNum type="arabicPeriod" startAt="4"/>
            </a:pPr>
            <a:r>
              <a:rPr lang="pt-PT" dirty="0">
                <a:ea typeface="Arial Unicode MS" panose="020B0604020202020204" pitchFamily="34" charset="-128"/>
              </a:rPr>
              <a:t>Weight of a 9 years old cork without the back weight</a:t>
            </a:r>
          </a:p>
          <a:p>
            <a:pPr marL="514350" lvl="1" indent="0">
              <a:buNone/>
            </a:pPr>
            <a:r>
              <a:rPr lang="pt-PT" sz="1600" dirty="0"/>
              <a:t>	</a:t>
            </a:r>
            <a:r>
              <a:rPr lang="pt-PT" sz="1400" dirty="0"/>
              <a:t> wc</a:t>
            </a:r>
            <a:r>
              <a:rPr lang="pt-PT" sz="1400" baseline="-25000" dirty="0"/>
              <a:t>9_b</a:t>
            </a:r>
            <a:r>
              <a:rPr lang="pt-PT" sz="1400" dirty="0"/>
              <a:t>=</a:t>
            </a:r>
            <a:r>
              <a:rPr lang="pt-PT" sz="1400" dirty="0">
                <a:ea typeface="Arial Unicode MS" panose="020B0604020202020204" pitchFamily="34" charset="-128"/>
              </a:rPr>
              <a:t>wc</a:t>
            </a:r>
            <a:r>
              <a:rPr lang="pt-PT" sz="1400" baseline="-25000" dirty="0">
                <a:ea typeface="Arial Unicode MS" panose="020B0604020202020204" pitchFamily="34" charset="-128"/>
              </a:rPr>
              <a:t>9</a:t>
            </a:r>
            <a:r>
              <a:rPr lang="pt-PT" sz="1400" dirty="0">
                <a:ea typeface="Arial Unicode MS" panose="020B0604020202020204" pitchFamily="34" charset="-128"/>
              </a:rPr>
              <a:t>(1-0.33)=121.2823–121.2823(0.33)=</a:t>
            </a:r>
          </a:p>
          <a:p>
            <a:pPr marL="514350" lvl="1" indent="0">
              <a:buNone/>
            </a:pPr>
            <a:r>
              <a:rPr lang="pt-PT" sz="1400" dirty="0">
                <a:ea typeface="Arial Unicode MS" panose="020B0604020202020204" pitchFamily="34" charset="-128"/>
              </a:rPr>
              <a:t>                                   =121.2823-40.0232=81.2592 kg</a:t>
            </a:r>
          </a:p>
          <a:p>
            <a:pPr marL="971550" lvl="1" indent="-457200">
              <a:buFont typeface="+mj-lt"/>
              <a:buAutoNum type="arabicPeriod" startAt="5"/>
            </a:pPr>
            <a:r>
              <a:rPr lang="pt-PT" dirty="0">
                <a:ea typeface="Arial Unicode MS" panose="020B0604020202020204" pitchFamily="34" charset="-128"/>
              </a:rPr>
              <a:t>Caliber of the 11 years old cork (cc</a:t>
            </a:r>
            <a:r>
              <a:rPr lang="pt-PT" baseline="-25000" dirty="0">
                <a:ea typeface="Arial Unicode MS" panose="020B0604020202020204" pitchFamily="34" charset="-128"/>
              </a:rPr>
              <a:t>11</a:t>
            </a:r>
            <a:r>
              <a:rPr lang="pt-PT" dirty="0">
                <a:ea typeface="Arial Unicode MS" panose="020B0604020202020204" pitchFamily="34" charset="-128"/>
              </a:rPr>
              <a:t>)</a:t>
            </a:r>
          </a:p>
          <a:p>
            <a:pPr marL="914400" lvl="2" indent="0">
              <a:buNone/>
            </a:pPr>
            <a:r>
              <a:rPr lang="pt-PT" sz="1400" dirty="0">
                <a:ea typeface="Arial Unicode MS" panose="020B0604020202020204" pitchFamily="34" charset="-128"/>
              </a:rPr>
              <a:t> ct</a:t>
            </a:r>
            <a:r>
              <a:rPr lang="pt-PT" sz="1400" baseline="-25000" dirty="0">
                <a:ea typeface="Arial Unicode MS" panose="020B0604020202020204" pitchFamily="34" charset="-128"/>
              </a:rPr>
              <a:t>11</a:t>
            </a:r>
            <a:r>
              <a:rPr lang="pt-PT" sz="1400" dirty="0">
                <a:ea typeface="Arial Unicode MS" panose="020B0604020202020204" pitchFamily="34" charset="-128"/>
              </a:rPr>
              <a:t>=ct</a:t>
            </a:r>
            <a:r>
              <a:rPr lang="pt-PT" sz="1400" baseline="-25000" dirty="0">
                <a:ea typeface="Arial Unicode MS" panose="020B0604020202020204" pitchFamily="34" charset="-128"/>
              </a:rPr>
              <a:t>7</a:t>
            </a:r>
            <a:r>
              <a:rPr lang="pt-PT" sz="1400" dirty="0">
                <a:ea typeface="Arial Unicode MS" panose="020B0604020202020204" pitchFamily="34" charset="-128"/>
              </a:rPr>
              <a:t>(1+19.5(7-1)</a:t>
            </a:r>
            <a:r>
              <a:rPr lang="pt-PT" sz="1400" baseline="30000" dirty="0">
                <a:ea typeface="Arial Unicode MS" panose="020B0604020202020204" pitchFamily="34" charset="-128"/>
              </a:rPr>
              <a:t>-1.088</a:t>
            </a:r>
            <a:r>
              <a:rPr lang="pt-PT" sz="1400" dirty="0">
                <a:ea typeface="Arial Unicode MS" panose="020B0604020202020204" pitchFamily="34" charset="-128"/>
              </a:rPr>
              <a:t>)/(1+19.5(11-1)</a:t>
            </a:r>
            <a:r>
              <a:rPr lang="pt-PT" sz="1400" baseline="30000" dirty="0">
                <a:ea typeface="Arial Unicode MS" panose="020B0604020202020204" pitchFamily="34" charset="-128"/>
              </a:rPr>
              <a:t>-1.088</a:t>
            </a:r>
            <a:r>
              <a:rPr lang="pt-PT" sz="1400" dirty="0">
                <a:ea typeface="Arial Unicode MS" panose="020B0604020202020204" pitchFamily="34" charset="-128"/>
              </a:rPr>
              <a:t>)=21.24 mm</a:t>
            </a:r>
          </a:p>
          <a:p>
            <a:pPr marL="914400" lvl="2" indent="0">
              <a:buNone/>
            </a:pPr>
            <a:r>
              <a:rPr lang="pt-PT" sz="1400" dirty="0">
                <a:ea typeface="Arial Unicode MS" panose="020B0604020202020204" pitchFamily="34" charset="-128"/>
              </a:rPr>
              <a:t> cc</a:t>
            </a:r>
            <a:r>
              <a:rPr lang="pt-PT" sz="1400" baseline="-25000" dirty="0">
                <a:ea typeface="Arial Unicode MS" panose="020B0604020202020204" pitchFamily="34" charset="-128"/>
              </a:rPr>
              <a:t>11</a:t>
            </a:r>
            <a:r>
              <a:rPr lang="pt-PT" sz="1400" dirty="0">
                <a:ea typeface="Arial Unicode MS" panose="020B0604020202020204" pitchFamily="34" charset="-128"/>
              </a:rPr>
              <a:t>=4.572+1.058 ct</a:t>
            </a:r>
            <a:r>
              <a:rPr lang="pt-PT" sz="1400" baseline="-25000" dirty="0">
                <a:ea typeface="Arial Unicode MS" panose="020B0604020202020204" pitchFamily="34" charset="-128"/>
              </a:rPr>
              <a:t>11</a:t>
            </a:r>
            <a:r>
              <a:rPr lang="pt-PT" sz="1400" dirty="0">
                <a:ea typeface="Arial Unicode MS" panose="020B0604020202020204" pitchFamily="34" charset="-128"/>
              </a:rPr>
              <a:t>=4.572+1.058(21.24)=27.04 mm</a:t>
            </a:r>
          </a:p>
          <a:p>
            <a:pPr marL="971550" lvl="1" indent="-457200">
              <a:buFont typeface="+mj-lt"/>
              <a:buAutoNum type="arabicPeriod" startAt="5"/>
            </a:pPr>
            <a:r>
              <a:rPr lang="pt-PT" dirty="0">
                <a:ea typeface="Arial Unicode MS" panose="020B0604020202020204" pitchFamily="34" charset="-128"/>
              </a:rPr>
              <a:t>Weight of the 11 years old cork (wc</a:t>
            </a:r>
            <a:r>
              <a:rPr lang="pt-PT" baseline="-25000" dirty="0">
                <a:ea typeface="Arial Unicode MS" panose="020B0604020202020204" pitchFamily="34" charset="-128"/>
              </a:rPr>
              <a:t>11</a:t>
            </a:r>
            <a:r>
              <a:rPr lang="pt-PT" dirty="0">
                <a:ea typeface="Arial Unicode MS" panose="020B0604020202020204" pitchFamily="34" charset="-128"/>
              </a:rPr>
              <a:t>)</a:t>
            </a:r>
          </a:p>
          <a:p>
            <a:pPr marL="914400" lvl="2" indent="0">
              <a:buNone/>
            </a:pPr>
            <a:r>
              <a:rPr lang="pt-PT" sz="1400" dirty="0">
                <a:ea typeface="Arial Unicode MS" panose="020B0604020202020204" pitchFamily="34" charset="-128"/>
              </a:rPr>
              <a:t> wc</a:t>
            </a:r>
            <a:r>
              <a:rPr lang="pt-PT" sz="1400" baseline="-25000" dirty="0">
                <a:ea typeface="Arial Unicode MS" panose="020B0604020202020204" pitchFamily="34" charset="-128"/>
              </a:rPr>
              <a:t>11</a:t>
            </a:r>
            <a:r>
              <a:rPr lang="pt-PT" sz="1400" dirty="0">
                <a:ea typeface="Arial Unicode MS" panose="020B0604020202020204" pitchFamily="34" charset="-128"/>
              </a:rPr>
              <a:t>=wc</a:t>
            </a:r>
            <a:r>
              <a:rPr lang="pt-PT" sz="1400" baseline="-25000" dirty="0">
                <a:ea typeface="Arial Unicode MS" panose="020B0604020202020204" pitchFamily="34" charset="-128"/>
              </a:rPr>
              <a:t>9_b</a:t>
            </a:r>
            <a:r>
              <a:rPr lang="pt-PT" sz="1400" dirty="0">
                <a:ea typeface="Arial Unicode MS" panose="020B0604020202020204" pitchFamily="34" charset="-128"/>
              </a:rPr>
              <a:t>(cc</a:t>
            </a:r>
            <a:r>
              <a:rPr lang="pt-PT" sz="1400" baseline="-25000" dirty="0">
                <a:ea typeface="Arial Unicode MS" panose="020B0604020202020204" pitchFamily="34" charset="-128"/>
              </a:rPr>
              <a:t>11</a:t>
            </a:r>
            <a:r>
              <a:rPr lang="pt-PT" sz="1400" dirty="0">
                <a:ea typeface="Arial Unicode MS" panose="020B0604020202020204" pitchFamily="34" charset="-128"/>
              </a:rPr>
              <a:t>/cc</a:t>
            </a:r>
            <a:r>
              <a:rPr lang="pt-PT" sz="1400" baseline="-25000" dirty="0">
                <a:ea typeface="Arial Unicode MS" panose="020B0604020202020204" pitchFamily="34" charset="-128"/>
              </a:rPr>
              <a:t>9</a:t>
            </a:r>
            <a:r>
              <a:rPr lang="pt-PT" sz="1400" dirty="0">
                <a:ea typeface="Arial Unicode MS" panose="020B0604020202020204" pitchFamily="34" charset="-128"/>
              </a:rPr>
              <a:t>)+wc</a:t>
            </a:r>
            <a:r>
              <a:rPr lang="pt-PT" sz="1400" baseline="-25000" dirty="0">
                <a:ea typeface="Arial Unicode MS" panose="020B0604020202020204" pitchFamily="34" charset="-128"/>
              </a:rPr>
              <a:t>9</a:t>
            </a:r>
            <a:r>
              <a:rPr lang="pt-PT" sz="1400" dirty="0">
                <a:ea typeface="Arial Unicode MS" panose="020B0604020202020204" pitchFamily="34" charset="-128"/>
              </a:rPr>
              <a:t>(0.33)=</a:t>
            </a:r>
          </a:p>
          <a:p>
            <a:pPr marL="914400" lvl="2" indent="0">
              <a:buNone/>
            </a:pPr>
            <a:r>
              <a:rPr lang="pt-PT" sz="1400" dirty="0">
                <a:ea typeface="Arial Unicode MS" panose="020B0604020202020204" pitchFamily="34" charset="-128"/>
              </a:rPr>
              <a:t>       =81.2592(27.04/23.80)+40.0232=132.3445 kg</a:t>
            </a:r>
          </a:p>
          <a:p>
            <a:pPr marL="914400" lvl="2" indent="0">
              <a:buNone/>
            </a:pPr>
            <a:r>
              <a:rPr lang="pt-PT" sz="1400" dirty="0">
                <a:ea typeface="Arial Unicode MS" panose="020B0604020202020204" pitchFamily="34" charset="-128"/>
              </a:rPr>
              <a:t> </a:t>
            </a:r>
            <a:endParaRPr lang="pt-PT" sz="1600" dirty="0">
              <a:ea typeface="Arial Unicode MS" panose="020B0604020202020204" pitchFamily="34" charset="-128"/>
            </a:endParaRPr>
          </a:p>
          <a:p>
            <a:pPr marL="971550" lvl="1" indent="-457200">
              <a:buFont typeface="+mj-lt"/>
              <a:buAutoNum type="arabicPeriod" startAt="5"/>
            </a:pPr>
            <a:endParaRPr lang="pt-PT" sz="1600" dirty="0">
              <a:ea typeface="Arial Unicode MS" panose="020B0604020202020204" pitchFamily="34" charset="-128"/>
            </a:endParaRPr>
          </a:p>
          <a:p>
            <a:pPr marL="971550" lvl="1" indent="-457200">
              <a:buFont typeface="+mj-lt"/>
              <a:buAutoNum type="arabicPeriod" startAt="5"/>
            </a:pPr>
            <a:endParaRPr lang="pt-PT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 startAt="3"/>
            </a:pPr>
            <a:endParaRPr lang="pt-PT" dirty="0">
              <a:ea typeface="Arial Unicode MS" panose="020B0604020202020204" pitchFamily="34" charset="-128"/>
            </a:endParaRPr>
          </a:p>
          <a:p>
            <a:pPr marL="914400" lvl="1" indent="-457200">
              <a:buFont typeface="+mj-lt"/>
              <a:buAutoNum type="arabicPeriod" startAt="3"/>
            </a:pPr>
            <a:endParaRPr lang="pt-PT" dirty="0">
              <a:ea typeface="Arial Unicode MS" panose="020B0604020202020204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537155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Biomass – direct evaluation?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The evaluation of tree biomass implies the harvest of the tree, including the up-rooting, and the separation of all the tree components</a:t>
            </a:r>
          </a:p>
          <a:p>
            <a:r>
              <a:rPr lang="pt-PT" dirty="0"/>
              <a:t>Ecen though, in the field just the fresh weight can be obtained – therefore direct evaluation is not possible…</a:t>
            </a:r>
          </a:p>
          <a:p>
            <a:r>
              <a:rPr lang="pt-PT" dirty="0"/>
              <a:t>Tree biomass estimation depends on the tree component:</a:t>
            </a:r>
          </a:p>
          <a:p>
            <a:pPr lvl="1"/>
            <a:r>
              <a:rPr lang="pt-PT" dirty="0"/>
              <a:t>Determination of water content in a sample (by drying the sample in a stove)</a:t>
            </a:r>
          </a:p>
          <a:p>
            <a:pPr lvl="1"/>
            <a:r>
              <a:rPr lang="pt-PT" dirty="0"/>
              <a:t>Wood and bark biomass may be obtained from volume estimation and wood or bark density</a:t>
            </a:r>
          </a:p>
          <a:p>
            <a:pPr lvl="1"/>
            <a:r>
              <a:rPr lang="pt-PT" dirty="0"/>
              <a:t>Among other possible methods …</a:t>
            </a:r>
          </a:p>
          <a:p>
            <a:pPr marL="457200" lvl="1" indent="0">
              <a:buNone/>
            </a:pPr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5788652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3912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6663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5948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485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C:\Programas\Microsoft Office\Templates\Blank Presentation.pot</Template>
  <TotalTime>3613</TotalTime>
  <Words>1361</Words>
  <Application>Microsoft Office PowerPoint</Application>
  <PresentationFormat>Widescreen</PresentationFormat>
  <Paragraphs>170</Paragraphs>
  <Slides>43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 Unicode MS</vt:lpstr>
      <vt:lpstr>Arial</vt:lpstr>
      <vt:lpstr>Marlett</vt:lpstr>
      <vt:lpstr>Tahoma</vt:lpstr>
      <vt:lpstr>Times New Roman</vt:lpstr>
      <vt:lpstr>Trebuchet</vt:lpstr>
      <vt:lpstr>Trebuchet MS</vt:lpstr>
      <vt:lpstr>Verdana</vt:lpstr>
      <vt:lpstr>Blank Presentation</vt:lpstr>
      <vt:lpstr>Fotografia do Photo Editor</vt:lpstr>
      <vt:lpstr>Equação</vt:lpstr>
      <vt:lpstr> Tree and stand variables  biomass</vt:lpstr>
      <vt:lpstr>Outline</vt:lpstr>
      <vt:lpstr>Total biomass and biomass per tree component</vt:lpstr>
      <vt:lpstr>Why is biomass estimation it so important?</vt:lpstr>
      <vt:lpstr>Biomass – direct evaluation?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data for tree biomass determination</vt:lpstr>
      <vt:lpstr>Example of data for tree biomass determination</vt:lpstr>
      <vt:lpstr>PowerPoint Presentation</vt:lpstr>
      <vt:lpstr>Estimating biomass with allometric equations</vt:lpstr>
      <vt:lpstr>PowerPoint Presentation</vt:lpstr>
      <vt:lpstr>The special case of cork</vt:lpstr>
      <vt:lpstr>The special case of cork</vt:lpstr>
      <vt:lpstr>The special case of cork</vt:lpstr>
      <vt:lpstr>The special case of cork</vt:lpstr>
      <vt:lpstr>The special case of cork</vt:lpstr>
      <vt:lpstr>The special case of cork</vt:lpstr>
      <vt:lpstr>The special case of cork</vt:lpstr>
      <vt:lpstr>The special case of cork</vt:lpstr>
      <vt:lpstr>The special case of cork</vt:lpstr>
      <vt:lpstr>The special case of cork</vt:lpstr>
      <vt:lpstr>The special case of cork</vt:lpstr>
      <vt:lpstr>The special case of cork</vt:lpstr>
      <vt:lpstr>The special case of cork</vt:lpstr>
      <vt:lpstr>The special case of cork</vt:lpstr>
      <vt:lpstr>The special case of cork</vt:lpstr>
    </vt:vector>
  </TitlesOfParts>
  <Company>D.E.F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RESULTS OF AN ON-GOING PROJECT TO PARAMETERISE THE MAESTRO MODEL FOR EUCALYPTUS PLANTATIONS IN PORTUGAL</dc:title>
  <dc:creator>Biometria</dc:creator>
  <cp:lastModifiedBy>Margarida</cp:lastModifiedBy>
  <cp:revision>163</cp:revision>
  <cp:lastPrinted>2015-10-19T12:43:08Z</cp:lastPrinted>
  <dcterms:created xsi:type="dcterms:W3CDTF">1998-08-06T15:47:34Z</dcterms:created>
  <dcterms:modified xsi:type="dcterms:W3CDTF">2020-09-20T15:39:11Z</dcterms:modified>
</cp:coreProperties>
</file>