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359" r:id="rId2"/>
    <p:sldId id="267" r:id="rId3"/>
    <p:sldId id="269" r:id="rId4"/>
    <p:sldId id="368" r:id="rId5"/>
    <p:sldId id="367" r:id="rId6"/>
    <p:sldId id="302" r:id="rId7"/>
    <p:sldId id="305" r:id="rId8"/>
    <p:sldId id="369" r:id="rId9"/>
    <p:sldId id="288" r:id="rId10"/>
    <p:sldId id="289" r:id="rId11"/>
    <p:sldId id="290" r:id="rId12"/>
    <p:sldId id="370" r:id="rId13"/>
    <p:sldId id="371" r:id="rId14"/>
    <p:sldId id="291" r:id="rId15"/>
    <p:sldId id="292" r:id="rId16"/>
    <p:sldId id="303" r:id="rId17"/>
    <p:sldId id="304" r:id="rId18"/>
    <p:sldId id="306" r:id="rId19"/>
    <p:sldId id="372" r:id="rId20"/>
    <p:sldId id="307" r:id="rId21"/>
    <p:sldId id="373" r:id="rId22"/>
    <p:sldId id="374" r:id="rId23"/>
    <p:sldId id="308" r:id="rId24"/>
    <p:sldId id="375" r:id="rId25"/>
    <p:sldId id="376" r:id="rId26"/>
    <p:sldId id="377" r:id="rId27"/>
    <p:sldId id="378" r:id="rId28"/>
    <p:sldId id="379" r:id="rId29"/>
    <p:sldId id="380" r:id="rId30"/>
    <p:sldId id="309" r:id="rId31"/>
    <p:sldId id="314" r:id="rId32"/>
    <p:sldId id="347" r:id="rId33"/>
    <p:sldId id="325" r:id="rId34"/>
    <p:sldId id="326" r:id="rId35"/>
    <p:sldId id="327" r:id="rId36"/>
    <p:sldId id="328" r:id="rId37"/>
    <p:sldId id="329" r:id="rId38"/>
    <p:sldId id="331" r:id="rId39"/>
    <p:sldId id="330" r:id="rId40"/>
    <p:sldId id="332" r:id="rId41"/>
    <p:sldId id="333" r:id="rId42"/>
    <p:sldId id="334" r:id="rId43"/>
    <p:sldId id="335" r:id="rId44"/>
    <p:sldId id="336" r:id="rId45"/>
    <p:sldId id="343" r:id="rId46"/>
    <p:sldId id="346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33" r:id="rId55"/>
    <p:sldId id="434" r:id="rId56"/>
    <p:sldId id="381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385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4" r:id="rId75"/>
    <p:sldId id="415" r:id="rId76"/>
    <p:sldId id="412" r:id="rId77"/>
    <p:sldId id="390" r:id="rId78"/>
    <p:sldId id="413" r:id="rId79"/>
    <p:sldId id="417" r:id="rId80"/>
    <p:sldId id="446" r:id="rId81"/>
    <p:sldId id="447" r:id="rId82"/>
    <p:sldId id="449" r:id="rId83"/>
    <p:sldId id="448" r:id="rId84"/>
    <p:sldId id="416" r:id="rId85"/>
    <p:sldId id="382" r:id="rId86"/>
    <p:sldId id="383" r:id="rId87"/>
    <p:sldId id="440" r:id="rId88"/>
    <p:sldId id="392" r:id="rId89"/>
    <p:sldId id="442" r:id="rId90"/>
    <p:sldId id="443" r:id="rId91"/>
    <p:sldId id="441" r:id="rId92"/>
    <p:sldId id="444" r:id="rId93"/>
    <p:sldId id="450" r:id="rId94"/>
    <p:sldId id="451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CC"/>
    <a:srgbClr val="F2BC24"/>
    <a:srgbClr val="00A9BE"/>
    <a:srgbClr val="FFFFFF"/>
    <a:srgbClr val="F2F2F2"/>
    <a:srgbClr val="006699"/>
    <a:srgbClr val="F4C490"/>
    <a:srgbClr val="F1B675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9714" autoAdjust="0"/>
  </p:normalViewPr>
  <p:slideViewPr>
    <p:cSldViewPr snapToGrid="0">
      <p:cViewPr>
        <p:scale>
          <a:sx n="43" d="100"/>
          <a:sy n="43" d="100"/>
        </p:scale>
        <p:origin x="1589" y="96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G_Backup\Susana\Aulas\2020-2021_IOA\MonteCarlo\WeibullDistribution_smb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6-444C-875A-F6028ACE1D60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1-43D1-97FC-0665EB3DFA3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F1-43D1-97FC-0665EB3DFA3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F1-43D1-97FC-0665EB3DFA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F1-43D1-97FC-0665EB3DFA3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B81-43E9-9C34-92D7525961F5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E6-476D-A142-EF08E6964C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E6-476D-A142-EF08E6964C57}"/>
              </c:ext>
            </c:extLst>
          </c:dPt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B81-43E9-9C34-92D7525961F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1-43E9-9C34-92D7525961F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B81-43E9-9C34-92D7525961F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1-43E9-9C34-92D7525961F5}"/>
              </c:ext>
            </c:extLst>
          </c:dPt>
          <c:val>
            <c:numRef>
              <c:f>Sheet3!$F$4:$F$13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0.22</c:v>
                </c:pt>
                <c:pt idx="3">
                  <c:v>0.22</c:v>
                </c:pt>
                <c:pt idx="4">
                  <c:v>0.18</c:v>
                </c:pt>
                <c:pt idx="5">
                  <c:v>0.1</c:v>
                </c:pt>
                <c:pt idx="6">
                  <c:v>0.05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01C-B28A-38D66C5AE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E6-476D-A142-EF08E6964C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9E6-476D-A142-EF08E6964C57}"/>
              </c:ext>
            </c:extLst>
          </c:dPt>
          <c:val>
            <c:numRef>
              <c:f>Sheet3!$H$4:$H$13</c:f>
              <c:numCache>
                <c:formatCode>General</c:formatCode>
                <c:ptCount val="10"/>
                <c:pt idx="0">
                  <c:v>5.0454086781029264E-2</c:v>
                </c:pt>
                <c:pt idx="1">
                  <c:v>0.20181634712411706</c:v>
                </c:pt>
                <c:pt idx="2">
                  <c:v>0.4238143289606458</c:v>
                </c:pt>
                <c:pt idx="3">
                  <c:v>0.64581231079717449</c:v>
                </c:pt>
                <c:pt idx="4">
                  <c:v>0.82744702320887975</c:v>
                </c:pt>
                <c:pt idx="5">
                  <c:v>0.92835519677093825</c:v>
                </c:pt>
                <c:pt idx="6">
                  <c:v>0.9788092835519675</c:v>
                </c:pt>
                <c:pt idx="7">
                  <c:v>0.99899091826437925</c:v>
                </c:pt>
                <c:pt idx="8">
                  <c:v>0.99999999999999978</c:v>
                </c:pt>
                <c:pt idx="9">
                  <c:v>0.99999999999999978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AC9-AC9A-27EB4804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083990399"/>
        <c:axId val="2083987487"/>
      </c:barChart>
      <c:catAx>
        <c:axId val="2083990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87487"/>
        <c:crosses val="autoZero"/>
        <c:auto val="1"/>
        <c:lblAlgn val="ctr"/>
        <c:lblOffset val="100"/>
        <c:noMultiLvlLbl val="0"/>
      </c:catAx>
      <c:valAx>
        <c:axId val="2083987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990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8" name="Rectangle 7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6517510" y="3557935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9" y="353379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82071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1"/>
              <a:ext cx="7753319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</a:t>
              </a:r>
              <a:r>
                <a:rPr lang="en-US" sz="2400" b="1" kern="0" baseline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47617" y="3557931"/>
              <a:ext cx="8176510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mb@isa.ulisboa.pt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4.png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4.png"/><Relationship Id="rId4" Type="http://schemas.openxmlformats.org/officeDocument/2006/relationships/image" Target="../media/image42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6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6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500931"/>
            <a:ext cx="12106656" cy="5955528"/>
            <a:chOff x="1765189" y="500931"/>
            <a:chExt cx="8706680" cy="59555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extBox 50"/>
            <p:cNvSpPr txBox="1"/>
            <p:nvPr/>
          </p:nvSpPr>
          <p:spPr>
            <a:xfrm>
              <a:off x="2346959" y="1108685"/>
              <a:ext cx="7544463" cy="475142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44417" y="1274337"/>
              <a:ext cx="7180028" cy="4412974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54803" y="914399"/>
              <a:ext cx="7935402" cy="515244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56019" y="707666"/>
              <a:ext cx="8325017" cy="5565913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65189" y="500931"/>
              <a:ext cx="8706680" cy="595552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373734" y="4515435"/>
            <a:ext cx="5286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/>
              <a:t>Susana Barreiro </a:t>
            </a:r>
          </a:p>
          <a:p>
            <a:pPr algn="ctr"/>
            <a:r>
              <a:rPr lang="pt-PT" dirty="0" smtClean="0"/>
              <a:t> e-mail: </a:t>
            </a:r>
            <a:r>
              <a:rPr lang="pt-PT" dirty="0" smtClean="0">
                <a:hlinkClick r:id="rId2"/>
              </a:rPr>
              <a:t>smb@isa.ulisboa.pt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0" name="TextBox 49"/>
          <p:cNvSpPr txBox="1"/>
          <p:nvPr/>
        </p:nvSpPr>
        <p:spPr>
          <a:xfrm>
            <a:off x="1320304" y="1567451"/>
            <a:ext cx="93930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</a:t>
            </a:r>
            <a:r>
              <a:rPr lang="pt-PT" sz="4400" b="1" dirty="0" err="1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Simulation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dirty="0" err="1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</a:t>
            </a:r>
            <a:r>
              <a:rPr lang="pt-PT" sz="3200" b="1" dirty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dirty="0" err="1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Applications</a:t>
            </a:r>
            <a:endParaRPr lang="pt-PT" sz="3200" b="1" dirty="0" smtClean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endParaRPr lang="pt-PT" sz="32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Applied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Operations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Research </a:t>
            </a:r>
          </a:p>
          <a:p>
            <a:pPr algn="ctr"/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2020-2021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63176856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833193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Worksheet" r:id="rId5" imgW="7648560" imgH="3657600" progId="Excel.Sheet.8">
                  <p:embed/>
                </p:oleObj>
              </mc:Choice>
              <mc:Fallback>
                <p:oleObj name="Worksheet" r:id="rId5" imgW="7648560" imgH="3657600" progId="Excel.Sheet.8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461820" y="2347857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97879" y="3910220"/>
            <a:ext cx="277200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729646" y="4178808"/>
            <a:ext cx="212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9349646" y="4689549"/>
            <a:ext cx="1008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Simulate the library paper </a:t>
            </a:r>
            <a:r>
              <a:rPr lang="en-US" sz="2800" i="1" dirty="0" smtClean="0"/>
              <a:t>stock for 16 weeks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9184" y="1106180"/>
            <a:ext cx="2946145" cy="157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1600" dirty="0" smtClean="0"/>
              <a:t>the initial stock (units)= </a:t>
            </a:r>
            <a:r>
              <a:rPr lang="en-US" sz="1600" b="1" dirty="0" smtClean="0">
                <a:solidFill>
                  <a:schemeClr val="accent1"/>
                </a:solidFill>
              </a:rPr>
              <a:t>600</a:t>
            </a:r>
            <a:r>
              <a:rPr lang="en-US" sz="1600" dirty="0" smtClean="0"/>
              <a:t>,          the order point (units)= </a:t>
            </a:r>
            <a:r>
              <a:rPr lang="en-US" sz="1600" b="1" dirty="0" smtClean="0"/>
              <a:t>200</a:t>
            </a:r>
            <a:r>
              <a:rPr lang="en-US" sz="1600" dirty="0" smtClean="0"/>
              <a:t> and                             the quantity ordered (units)= </a:t>
            </a:r>
            <a:r>
              <a:rPr lang="en-US" sz="1600" b="1" dirty="0" smtClean="0">
                <a:solidFill>
                  <a:schemeClr val="accent4"/>
                </a:solidFill>
              </a:rPr>
              <a:t>600</a:t>
            </a:r>
            <a:r>
              <a:rPr lang="en-US" sz="1600" dirty="0" smtClean="0"/>
              <a:t>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0007" y="1920240"/>
          <a:ext cx="11804069" cy="48158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9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week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r_demand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Paper 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</a:rPr>
                        <a:t>Stock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r_lead-time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orders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receive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PT" sz="10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accent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accent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648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        600    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pt-PT" sz="1600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196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     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705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u="none" strike="noStrike" dirty="0"/>
                        <a:t> </a:t>
                      </a: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/>
                        <a:t>-</a:t>
                      </a:r>
                      <a:r>
                        <a:rPr lang="pt-PT" sz="1600" u="none" strike="noStrike" dirty="0" smtClean="0"/>
                        <a:t>50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(-50-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398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100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(100-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174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350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269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 order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361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600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7686764" cy="1143000"/>
            <a:chOff x="-1550000" y="2966498"/>
            <a:chExt cx="1031669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1550000" y="3120046"/>
              <a:ext cx="10316693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1025040" y="3582070"/>
              <a:ext cx="6584626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160502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502763" y="1460752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09684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 for random numbers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5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54969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74694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8505085" y="3429000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229704" y="4452453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177862" y="4452454"/>
            <a:ext cx="1045792" cy="38625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>
            <a:stCxn id="35" idx="3"/>
            <a:endCxn id="37" idx="3"/>
          </p:cNvCxnSpPr>
          <p:nvPr/>
        </p:nvCxnSpPr>
        <p:spPr>
          <a:xfrm flipH="1">
            <a:off x="5223654" y="3758689"/>
            <a:ext cx="3341460" cy="886893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639607" y="4617994"/>
            <a:ext cx="2527739" cy="1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6" idx="2"/>
            <a:endCxn id="48" idx="6"/>
          </p:cNvCxnSpPr>
          <p:nvPr/>
        </p:nvCxnSpPr>
        <p:spPr>
          <a:xfrm rot="10800000" flipH="1">
            <a:off x="1229703" y="3593231"/>
            <a:ext cx="9527633" cy="1052351"/>
          </a:xfrm>
          <a:prstGeom prst="bentConnector5">
            <a:avLst>
              <a:gd name="adj1" fmla="val -2399"/>
              <a:gd name="adj2" fmla="val -207677"/>
              <a:gd name="adj3" fmla="val 102399"/>
            </a:avLst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0347434" y="3400102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  <p:bldP spid="36" grpId="0" animBg="1"/>
      <p:bldP spid="3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16217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0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7668" y="1322052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6619904" y="2188298"/>
            <a:ext cx="5151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10000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were drawn it would be expected that the number of observations per class would be:</a:t>
            </a:r>
            <a:endParaRPr lang="en-GB" sz="2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01324"/>
              </p:ext>
            </p:extLst>
          </p:nvPr>
        </p:nvGraphicFramePr>
        <p:xfrm>
          <a:off x="6619904" y="3655963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observations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Object 1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9307094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922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8466" y="1103915"/>
            <a:ext cx="11144141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Advantages of Simulation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the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only type of model possible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complex systems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sz="2200" dirty="0" smtClean="0">
                <a:latin typeface="Arial" charset="0"/>
              </a:rPr>
              <a:t>assess the impact of a certain </a:t>
            </a:r>
            <a:r>
              <a:rPr lang="en-US" sz="2200" dirty="0" err="1" smtClean="0">
                <a:latin typeface="Arial" charset="0"/>
              </a:rPr>
              <a:t>silvicultural</a:t>
            </a:r>
            <a:r>
              <a:rPr lang="en-US" sz="2200" dirty="0" smtClean="0">
                <a:latin typeface="Arial" charset="0"/>
              </a:rPr>
              <a:t> practices, fire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Process of building simulators can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clarify the understanding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of real systems and sometimes can be more useful than the implementation of the results itself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Allows for sensitivity analysis and optimization of real system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without need to operate real system </a:t>
            </a:r>
            <a:r>
              <a:rPr lang="en-US" sz="2200" dirty="0">
                <a:latin typeface="Arial" charset="0"/>
              </a:rPr>
              <a:t>(</a:t>
            </a:r>
            <a:r>
              <a:rPr lang="en-US" sz="2200" dirty="0" err="1">
                <a:latin typeface="Arial" charset="0"/>
              </a:rPr>
              <a:t>e.g</a:t>
            </a:r>
            <a:r>
              <a:rPr lang="en-US" sz="2200" dirty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no need to burn all stands to infer about fire behavior or its economic impacts)</a:t>
            </a:r>
            <a:endParaRPr lang="en-US" sz="2200" dirty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Can maintain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better control over experimental conditions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than real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090" y="1135633"/>
            <a:ext cx="1159291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endParaRPr lang="en-US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Disadvantages of Simulation</a:t>
            </a: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5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May be very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expensive and time consuming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to build simulation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Easy to misuse simulation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by “stretching” it beyond the limits of credibility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 marL="630238" lvl="1" indent="-173038">
              <a:buClr>
                <a:schemeClr val="tx1"/>
              </a:buClr>
              <a:defRPr/>
            </a:pPr>
            <a:r>
              <a:rPr lang="en-US" sz="2300" dirty="0" smtClean="0">
                <a:latin typeface="Arial" charset="0"/>
              </a:rPr>
              <a:t>- </a:t>
            </a:r>
            <a:r>
              <a:rPr lang="en-US" sz="2200" dirty="0" smtClean="0">
                <a:latin typeface="Arial" charset="0"/>
              </a:rPr>
              <a:t>when using commercial simulation packages due to ease of use and lack of familiarity with underlying assumptions and restrictions</a:t>
            </a:r>
          </a:p>
          <a:p>
            <a:pPr marL="914400" lvl="1" indent="-4572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sz="2200" dirty="0" smtClean="0">
                <a:latin typeface="Arial" charset="0"/>
              </a:rPr>
              <a:t>- Slick graphics, animation, tables, etc. may tempt user to assign unwarranted credibility to output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Monte Carlo simulation usually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requires several (perhaps many) runs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at given input values, whereas analytical solutions provide exact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-1588" y="2243151"/>
            <a:ext cx="6551612" cy="1143000"/>
            <a:chOff x="-26470" y="2966498"/>
            <a:chExt cx="8793163" cy="1750132"/>
          </a:xfrm>
        </p:grpSpPr>
        <p:sp>
          <p:nvSpPr>
            <p:cNvPr id="52" name="Rectangle 51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313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002686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numbers are used to obtain random observations from a probability distribution.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are they generated?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Manually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laborious and not practical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63863" marR="0" lvl="1" indent="-26019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Tables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random physical process but difficult to implement in a computer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33625" marR="0" lvl="1" indent="-19685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generate pseudo random numbers (pseudo because they’re obtained with a deterministic mathematical process  EXCEL 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RAND(),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RANDBETWEEN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(min, max)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7" y="2626998"/>
            <a:ext cx="1385888" cy="82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49" y="3450911"/>
            <a:ext cx="1119028" cy="741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14" y="2047413"/>
            <a:ext cx="1304926" cy="876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40" y="2876089"/>
            <a:ext cx="1309688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94624"/>
            <a:ext cx="6551612" cy="1143000"/>
            <a:chOff x="-26470" y="2966498"/>
            <a:chExt cx="8793163" cy="1750132"/>
          </a:xfrm>
        </p:grpSpPr>
        <p:sp>
          <p:nvSpPr>
            <p:cNvPr id="4" name="Rectangle 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130" y="3630351"/>
              <a:ext cx="6626945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39168" y="1182968"/>
            <a:ext cx="6551612" cy="10388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5625676" y="1179109"/>
            <a:ext cx="924348" cy="1063854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5389592" y="1073356"/>
            <a:ext cx="1158260" cy="1064445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703730" y="1073356"/>
            <a:ext cx="844122" cy="901748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201" y="1444248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Random Numbers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28" name="Rectangle 2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35" name="Rectangle 34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252137" y="120315"/>
            <a:ext cx="43355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Simulation</a:t>
            </a:r>
          </a:p>
          <a:p>
            <a:pPr algn="ctr"/>
            <a:r>
              <a:rPr lang="pt-PT" sz="3200" b="1" dirty="0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 Applications</a:t>
            </a:r>
          </a:p>
          <a:p>
            <a:pPr algn="ctr"/>
            <a:endParaRPr lang="pt-PT" sz="66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2" cstate="print"/>
          <a:srcRect l="15029" t="4386" r="16199" b="10000"/>
          <a:stretch>
            <a:fillRect/>
          </a:stretch>
        </p:blipFill>
        <p:spPr bwMode="auto">
          <a:xfrm>
            <a:off x="9914017" y="4987686"/>
            <a:ext cx="1943292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 l="17134" t="17860" r="19883" b="10000"/>
          <a:stretch>
            <a:fillRect/>
          </a:stretch>
        </p:blipFill>
        <p:spPr bwMode="auto">
          <a:xfrm>
            <a:off x="8515865" y="2408903"/>
            <a:ext cx="2112093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5263" t="5333" r="15965" b="9614"/>
          <a:stretch>
            <a:fillRect/>
          </a:stretch>
        </p:blipFill>
        <p:spPr bwMode="auto">
          <a:xfrm>
            <a:off x="7170823" y="5035812"/>
            <a:ext cx="1956119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44" idx="2"/>
            <a:endCxn id="2050" idx="0"/>
          </p:cNvCxnSpPr>
          <p:nvPr/>
        </p:nvCxnSpPr>
        <p:spPr>
          <a:xfrm flipH="1">
            <a:off x="8148883" y="3920903"/>
            <a:ext cx="1423029" cy="1114909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2"/>
            <a:endCxn id="43" idx="0"/>
          </p:cNvCxnSpPr>
          <p:nvPr/>
        </p:nvCxnSpPr>
        <p:spPr>
          <a:xfrm>
            <a:off x="9571912" y="3920903"/>
            <a:ext cx="1313751" cy="106678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8759616" y="4109853"/>
            <a:ext cx="1267879" cy="726874"/>
            <a:chOff x="8734097" y="5159419"/>
            <a:chExt cx="2664371" cy="1414802"/>
          </a:xfrm>
        </p:grpSpPr>
        <p:pic>
          <p:nvPicPr>
            <p:cNvPr id="33" name="Picture 32" descr="Dudo-Dices-D-214-1067x800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71" t="22466" r="9534" b="19463"/>
            <a:stretch>
              <a:fillRect/>
            </a:stretch>
          </p:blipFill>
          <p:spPr>
            <a:xfrm>
              <a:off x="8734097" y="5159419"/>
              <a:ext cx="2664371" cy="1414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Oval 39"/>
            <p:cNvSpPr/>
            <p:nvPr/>
          </p:nvSpPr>
          <p:spPr>
            <a:xfrm>
              <a:off x="9159766" y="5817474"/>
              <a:ext cx="756745" cy="7567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Determining  sample size (</a:t>
            </a:r>
            <a:r>
              <a:rPr lang="pt-PT" sz="2800" i="1" dirty="0" smtClean="0">
                <a:solidFill>
                  <a:schemeClr val="accent1"/>
                </a:solidFill>
              </a:rPr>
              <a:t>number of simulation runs</a:t>
            </a:r>
            <a:r>
              <a:rPr lang="pt-PT" sz="2800" dirty="0" smtClean="0"/>
              <a:t>) is important and relies on 2 parameters: </a:t>
            </a:r>
            <a:r>
              <a:rPr lang="pt-PT" sz="2800" dirty="0" smtClean="0">
                <a:solidFill>
                  <a:schemeClr val="accent3"/>
                </a:solidFill>
              </a:rPr>
              <a:t>mean</a:t>
            </a:r>
            <a:r>
              <a:rPr lang="pt-PT" sz="2800" dirty="0" smtClean="0"/>
              <a:t> and </a:t>
            </a:r>
            <a:r>
              <a:rPr lang="pt-PT" sz="2800" dirty="0" smtClean="0">
                <a:solidFill>
                  <a:schemeClr val="accent3"/>
                </a:solidFill>
              </a:rPr>
              <a:t>standard deviation. </a:t>
            </a:r>
            <a:r>
              <a:rPr lang="pt-PT" sz="2800" b="1" dirty="0" smtClean="0"/>
              <a:t>However</a:t>
            </a:r>
            <a:r>
              <a:rPr lang="pt-PT" sz="2800" dirty="0" smtClean="0"/>
              <a:t>, the process is rather ciclic and based on </a:t>
            </a:r>
            <a:r>
              <a:rPr lang="pt-PT" sz="2800" b="1" dirty="0" smtClean="0"/>
              <a:t>assumptions</a:t>
            </a:r>
            <a:r>
              <a:rPr lang="pt-PT" sz="2800" dirty="0" smtClean="0"/>
              <a:t>: </a:t>
            </a:r>
            <a:r>
              <a:rPr lang="pt-PT" dirty="0" smtClean="0"/>
              <a:t>  </a:t>
            </a:r>
            <a:endParaRPr lang="pt-P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7471" t="49103" r="54943" b="42253"/>
          <a:stretch>
            <a:fillRect/>
          </a:stretch>
        </p:blipFill>
        <p:spPr bwMode="auto">
          <a:xfrm>
            <a:off x="5013434" y="3200400"/>
            <a:ext cx="2280299" cy="162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022442" y="4162121"/>
            <a:ext cx="540000" cy="540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5912075" y="3689133"/>
            <a:ext cx="504000" cy="468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6379793" y="3636604"/>
            <a:ext cx="360000" cy="3600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788165" y="2853559"/>
            <a:ext cx="3915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4"/>
                </a:solidFill>
              </a:rPr>
              <a:t>Standard deviation </a:t>
            </a:r>
            <a:r>
              <a:rPr lang="pt-PT" dirty="0" smtClean="0"/>
              <a:t>of the population. If not known , we have to use an </a:t>
            </a:r>
            <a:r>
              <a:rPr lang="pt-PT" b="1" dirty="0" smtClean="0"/>
              <a:t>estimate </a:t>
            </a:r>
            <a:r>
              <a:rPr lang="pt-PT" dirty="0" smtClean="0"/>
              <a:t>(but the calculus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896" y="3053256"/>
            <a:ext cx="43092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Population mean has a normal distribution</a:t>
            </a:r>
          </a:p>
          <a:p>
            <a:pPr marL="342900" indent="-342900">
              <a:buFont typeface="+mj-lt"/>
              <a:buAutoNum type="arabicPeriod"/>
            </a:pPr>
            <a:endParaRPr lang="pt-PT" sz="1000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A large sample will be taken</a:t>
            </a:r>
          </a:p>
          <a:p>
            <a:pPr marL="342900" indent="-342900">
              <a:buFont typeface="+mj-lt"/>
              <a:buAutoNum type="arabicPeriod"/>
            </a:pPr>
            <a:endParaRPr lang="pt-PT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Etc...</a:t>
            </a:r>
            <a:endParaRPr lang="pt-PT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798671" y="3983451"/>
            <a:ext cx="393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Normal deviate for a confidence interval of 1-alfa</a:t>
            </a:r>
            <a:r>
              <a:rPr lang="pt-PT" dirty="0" smtClean="0"/>
              <a:t>, but should be replaced by  t </a:t>
            </a:r>
            <a:r>
              <a:rPr lang="pt-PT" baseline="-25000" dirty="0" smtClean="0"/>
              <a:t>alfa/2,n-1 </a:t>
            </a:r>
            <a:r>
              <a:rPr lang="pt-PT" dirty="0" smtClean="0"/>
              <a:t> (also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9177" y="5334067"/>
            <a:ext cx="391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accent1"/>
                </a:solidFill>
              </a:rPr>
              <a:t>Difference</a:t>
            </a:r>
            <a:r>
              <a:rPr lang="pt-PT" b="1" dirty="0" smtClean="0">
                <a:solidFill>
                  <a:schemeClr val="accent1"/>
                </a:solidFill>
              </a:rPr>
              <a:t> </a:t>
            </a:r>
            <a:r>
              <a:rPr lang="pt-PT" b="1" dirty="0" err="1" smtClean="0">
                <a:solidFill>
                  <a:schemeClr val="accent1"/>
                </a:solidFill>
              </a:rPr>
              <a:t>between</a:t>
            </a:r>
            <a:r>
              <a:rPr lang="pt-PT" b="1" dirty="0" smtClean="0">
                <a:solidFill>
                  <a:schemeClr val="accent1"/>
                </a:solidFill>
              </a:rPr>
              <a:t> sample mean and real mean </a:t>
            </a:r>
            <a:r>
              <a:rPr lang="pt-PT" dirty="0" smtClean="0"/>
              <a:t>(</a:t>
            </a:r>
            <a:r>
              <a:rPr lang="pt-PT" u="sng" dirty="0" smtClean="0"/>
              <a:t>requires sample size to be known </a:t>
            </a:r>
            <a:r>
              <a:rPr lang="pt-PT" dirty="0" smtClean="0"/>
              <a:t>so that simulations can be run and the sample mean calculated)</a:t>
            </a:r>
          </a:p>
        </p:txBody>
      </p:sp>
      <p:cxnSp>
        <p:nvCxnSpPr>
          <p:cNvPr id="12" name="Shape 14"/>
          <p:cNvCxnSpPr>
            <a:stCxn id="7" idx="0"/>
            <a:endCxn id="8" idx="1"/>
          </p:cNvCxnSpPr>
          <p:nvPr/>
        </p:nvCxnSpPr>
        <p:spPr>
          <a:xfrm rot="5400000" flipH="1" flipV="1">
            <a:off x="7013289" y="2861728"/>
            <a:ext cx="321380" cy="1228372"/>
          </a:xfrm>
          <a:prstGeom prst="bentConnector2">
            <a:avLst/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10" idx="1"/>
          </p:cNvCxnSpPr>
          <p:nvPr/>
        </p:nvCxnSpPr>
        <p:spPr>
          <a:xfrm>
            <a:off x="6432331" y="4083269"/>
            <a:ext cx="1366340" cy="50034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18"/>
          <p:cNvCxnSpPr>
            <a:stCxn id="5" idx="4"/>
            <a:endCxn id="11" idx="1"/>
          </p:cNvCxnSpPr>
          <p:nvPr/>
        </p:nvCxnSpPr>
        <p:spPr>
          <a:xfrm rot="16200000" flipH="1">
            <a:off x="6434754" y="4559808"/>
            <a:ext cx="1232111" cy="1516735"/>
          </a:xfrm>
          <a:prstGeom prst="bentConnector2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Therefore, other options are commonly used:</a:t>
            </a:r>
          </a:p>
          <a:p>
            <a:endParaRPr lang="pt-PT" sz="2800" dirty="0" smtClean="0"/>
          </a:p>
          <a:p>
            <a:r>
              <a:rPr lang="pt-PT" sz="2800" b="1" dirty="0" smtClean="0">
                <a:solidFill>
                  <a:schemeClr val="accent1"/>
                </a:solidFill>
              </a:rPr>
              <a:t>Option 1</a:t>
            </a:r>
          </a:p>
          <a:p>
            <a:pPr lvl="1"/>
            <a:r>
              <a:rPr lang="pt-PT" sz="2600" dirty="0" smtClean="0"/>
              <a:t>Choose a big sample size and then establish confidence intervals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2"/>
                </a:solidFill>
              </a:rPr>
              <a:t>Option 2 </a:t>
            </a:r>
          </a:p>
          <a:p>
            <a:pPr lvl="1"/>
            <a:r>
              <a:rPr lang="pt-PT" sz="2600" dirty="0" smtClean="0"/>
              <a:t>Compute the average value after each trial so it approaches a limit and stop simulating when the difference between population mean and sample mean reaches an acceptable value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3"/>
                </a:solidFill>
              </a:rPr>
              <a:t>Option 3</a:t>
            </a:r>
          </a:p>
          <a:p>
            <a:pPr lvl="1"/>
            <a:r>
              <a:rPr lang="pt-PT" sz="2600" dirty="0" smtClean="0"/>
              <a:t>Make several pilot simulation runs to have an idea of the mean and standard </a:t>
            </a:r>
            <a:r>
              <a:rPr lang="pt-PT" sz="2600" dirty="0" err="1" smtClean="0"/>
              <a:t>deviation</a:t>
            </a:r>
            <a:r>
              <a:rPr lang="pt-PT" sz="2600" dirty="0" smtClean="0"/>
              <a:t> and then use it to calculate the sample size   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28866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 - empirical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89954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2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356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3141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88891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59918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3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68308"/>
              </p:ext>
            </p:extLst>
          </p:nvPr>
        </p:nvGraphicFramePr>
        <p:xfrm>
          <a:off x="6481170" y="4262120"/>
          <a:ext cx="1407236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0 -3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</a:t>
                      </a:r>
                      <a:r>
                        <a:rPr lang="pt-PT" sz="1600" baseline="0" dirty="0" smtClean="0"/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8</a:t>
                      </a:r>
                      <a:r>
                        <a:rPr lang="pt-PT" sz="1600" baseline="0" dirty="0" smtClean="0"/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&gt;=16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1013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91893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6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2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64382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0.5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36603"/>
              </p:ext>
            </p:extLst>
          </p:nvPr>
        </p:nvGraphicFramePr>
        <p:xfrm>
          <a:off x="6481170" y="4262120"/>
          <a:ext cx="2553648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8014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4109745" y="5608430"/>
            <a:ext cx="2433144" cy="1080000"/>
            <a:chOff x="6634625" y="5663022"/>
            <a:chExt cx="2433144" cy="1080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34625" y="6740997"/>
              <a:ext cx="2433144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6955190" y="637986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7267" y="5663022"/>
              <a:ext cx="362607" cy="10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037756" y="637931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98245" y="6379316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50734" y="6259071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3384" y="637052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</a:t>
            </a:r>
            <a:endParaRPr lang="pt-PT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30930" y="5606254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0.5</a:t>
            </a:r>
            <a:endParaRPr lang="pt-PT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26965" y="6315938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102" y="631821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775895" y="4163791"/>
            <a:ext cx="2433144" cy="2530394"/>
            <a:chOff x="6691447" y="4163791"/>
            <a:chExt cx="2433144" cy="2530394"/>
          </a:xfrm>
        </p:grpSpPr>
        <p:grpSp>
          <p:nvGrpSpPr>
            <p:cNvPr id="16" name="Group 26"/>
            <p:cNvGrpSpPr/>
            <p:nvPr/>
          </p:nvGrpSpPr>
          <p:grpSpPr>
            <a:xfrm>
              <a:off x="6691447" y="4163791"/>
              <a:ext cx="2433144" cy="2530394"/>
              <a:chOff x="6634625" y="4222932"/>
              <a:chExt cx="2433144" cy="253039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312542" y="6381434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677267" y="4953326"/>
                <a:ext cx="362607" cy="180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037756" y="4591427"/>
                <a:ext cx="362607" cy="21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398245" y="4222932"/>
                <a:ext cx="362607" cy="252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58039" y="491249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0.66</a:t>
              </a:r>
              <a:endParaRPr lang="pt-PT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8802" y="4491680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0.82</a:t>
              </a:r>
              <a:endParaRPr lang="pt-PT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0517" y="633185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0654" y="633413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95102" y="4166409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17632"/>
              </p:ext>
            </p:extLst>
          </p:nvPr>
        </p:nvGraphicFramePr>
        <p:xfrm>
          <a:off x="6481170" y="4262120"/>
          <a:ext cx="337251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cpdf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0.66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0673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9168" y="1073356"/>
            <a:ext cx="6589192" cy="1169607"/>
            <a:chOff x="-39168" y="1073356"/>
            <a:chExt cx="6589192" cy="1169607"/>
          </a:xfrm>
        </p:grpSpPr>
        <p:sp>
          <p:nvSpPr>
            <p:cNvPr id="38" name="Rectangle 37"/>
            <p:cNvSpPr/>
            <p:nvPr/>
          </p:nvSpPr>
          <p:spPr>
            <a:xfrm>
              <a:off x="-39168" y="1182968"/>
              <a:ext cx="6551612" cy="10388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5625676" y="1179109"/>
              <a:ext cx="924348" cy="1063854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4201" y="1444248"/>
              <a:ext cx="3879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5389592" y="1073356"/>
              <a:ext cx="1158260" cy="1064445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5703730" y="1073356"/>
              <a:ext cx="844122" cy="901748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general,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 Carlo Simulation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roughly composed of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five steps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probability distribution that will be considered in the simulation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cumulative probability distribution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an interval of random numbers for each variable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random numbers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Simulate trials</a:t>
            </a: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– </a:t>
            </a:r>
            <a:r>
              <a:rPr lang="pt-PT" sz="2800" dirty="0" err="1" smtClean="0"/>
              <a:t>Simulating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a </a:t>
            </a:r>
            <a:r>
              <a:rPr lang="pt-PT" sz="2800" dirty="0" err="1" smtClean="0"/>
              <a:t>distribution</a:t>
            </a:r>
            <a:r>
              <a:rPr lang="pt-PT" sz="2800" dirty="0" smtClean="0"/>
              <a:t> </a:t>
            </a:r>
            <a:r>
              <a:rPr lang="pt-PT" sz="2800" dirty="0" err="1" smtClean="0"/>
              <a:t>provided</a:t>
            </a:r>
            <a:r>
              <a:rPr lang="pt-PT" sz="2800" dirty="0" smtClean="0"/>
              <a:t> (</a:t>
            </a:r>
            <a:r>
              <a:rPr lang="pt-PT" sz="2800" dirty="0" err="1" smtClean="0"/>
              <a:t>empirical</a:t>
            </a:r>
            <a:r>
              <a:rPr lang="pt-PT" sz="2800" dirty="0" smtClean="0"/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pt-PT" sz="10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2"/>
                </a:solidFill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b="1" dirty="0" smtClean="0"/>
              <a:t>– </a:t>
            </a:r>
            <a:r>
              <a:rPr lang="en-US" sz="2800" dirty="0" smtClean="0"/>
              <a:t>Setting a distribution based on know distributions of other variables (independent variables)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1000" b="1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4"/>
                </a:solidFill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b="1" dirty="0"/>
              <a:t>– </a:t>
            </a:r>
            <a:r>
              <a:rPr lang="en-US" sz="2800" dirty="0" smtClean="0"/>
              <a:t>Simulating using dependent variables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4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140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0" name="Object 2"/>
          <p:cNvGraphicFramePr>
            <a:graphicFrameLocks noGrp="1" noChangeAspect="1"/>
          </p:cNvGraphicFramePr>
          <p:nvPr/>
        </p:nvGraphicFramePr>
        <p:xfrm>
          <a:off x="6251623" y="2466265"/>
          <a:ext cx="41529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6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623" y="2466265"/>
                        <a:ext cx="4152900" cy="377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9520" y="490583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45002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96643" y="43753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50025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62925" y="4762575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6709" y="504295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6335579" y="2562751"/>
          <a:ext cx="41275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4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579" y="2562751"/>
                        <a:ext cx="4127500" cy="375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9346963" y="3733573"/>
          <a:ext cx="254000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28878" y="505370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83048" y="47980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77200" y="427526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527485" y="35049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02579" y="298447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677672" y="259911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33966"/>
              </p:ext>
            </p:extLst>
          </p:nvPr>
        </p:nvGraphicFramePr>
        <p:xfrm>
          <a:off x="6180682" y="3092128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58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2217041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3248167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5213445" y="2409740"/>
          <a:ext cx="2743201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13186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1813" y="2382909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4511" y="239655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49441" y="2410204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</a:t>
            </a:r>
            <a:r>
              <a:rPr lang="en-US" sz="2000" dirty="0" smtClean="0"/>
              <a:t> </a:t>
            </a:r>
            <a:r>
              <a:rPr lang="en-US" sz="2800" dirty="0" smtClean="0"/>
              <a:t>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>
            <a:normAutofit/>
          </a:bodyPr>
          <a:lstStyle/>
          <a:p>
            <a:r>
              <a:rPr lang="en-US" dirty="0" smtClean="0"/>
              <a:t>History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2400" b="1" dirty="0" err="1"/>
              <a:t>Stanisław</a:t>
            </a:r>
            <a:r>
              <a:rPr lang="en-US" sz="2400" b="1" dirty="0"/>
              <a:t> </a:t>
            </a:r>
            <a:r>
              <a:rPr lang="en-US" sz="2400" b="1" dirty="0" err="1" smtClean="0"/>
              <a:t>Ulam</a:t>
            </a:r>
            <a:r>
              <a:rPr lang="en-US" sz="2400" b="1" dirty="0" smtClean="0"/>
              <a:t> </a:t>
            </a:r>
            <a:r>
              <a:rPr lang="en-US" sz="2400" dirty="0"/>
              <a:t>Polish-American scientist in the fields of mathematics and nuclear </a:t>
            </a:r>
            <a:r>
              <a:rPr lang="en-US" sz="2400" dirty="0" smtClean="0"/>
              <a:t>physics (worked for the </a:t>
            </a:r>
            <a:r>
              <a:rPr lang="en-US" sz="2400" dirty="0" err="1" smtClean="0"/>
              <a:t>Manhatan</a:t>
            </a:r>
            <a:r>
              <a:rPr lang="en-US" sz="2400" dirty="0" smtClean="0"/>
              <a:t> project – thermonuclear weapons)</a:t>
            </a:r>
          </a:p>
          <a:p>
            <a:pPr marL="0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r>
              <a:rPr lang="en-US" sz="2000" dirty="0" smtClean="0"/>
              <a:t>While </a:t>
            </a:r>
            <a:r>
              <a:rPr lang="en-US" sz="2000" b="1" dirty="0">
                <a:solidFill>
                  <a:schemeClr val="accent3"/>
                </a:solidFill>
              </a:rPr>
              <a:t>playing </a:t>
            </a:r>
            <a:r>
              <a:rPr lang="en-US" sz="2000" b="1" dirty="0" smtClean="0">
                <a:solidFill>
                  <a:schemeClr val="accent3"/>
                </a:solidFill>
              </a:rPr>
              <a:t>solitaire </a:t>
            </a:r>
            <a:r>
              <a:rPr lang="en-US" sz="2000" dirty="0" smtClean="0"/>
              <a:t>during </a:t>
            </a:r>
            <a:r>
              <a:rPr lang="en-US" sz="2000" dirty="0"/>
              <a:t>his recovery from </a:t>
            </a:r>
            <a:r>
              <a:rPr lang="en-US" sz="2000" dirty="0" smtClean="0"/>
              <a:t>surgery (game which he kept losing) he wondered </a:t>
            </a:r>
            <a:r>
              <a:rPr lang="en-US" sz="2000" dirty="0" smtClean="0">
                <a:solidFill>
                  <a:schemeClr val="accent3"/>
                </a:solidFill>
              </a:rPr>
              <a:t>how many games he had to play to get a win</a:t>
            </a:r>
            <a:r>
              <a:rPr lang="en-US" sz="2000" dirty="0" smtClean="0"/>
              <a:t>.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r>
              <a:rPr lang="en-US" sz="2000" dirty="0" smtClean="0"/>
              <a:t>So he thought </a:t>
            </a:r>
            <a:r>
              <a:rPr lang="en-US" sz="2000" dirty="0"/>
              <a:t>about </a:t>
            </a:r>
            <a:r>
              <a:rPr lang="en-US" sz="2000" u="sng" dirty="0"/>
              <a:t>playing hundreds of games to estimate statistically the probability </a:t>
            </a:r>
            <a:r>
              <a:rPr lang="en-US" sz="2000" dirty="0"/>
              <a:t>of a successful outcome and </a:t>
            </a:r>
            <a:r>
              <a:rPr lang="en-US" sz="2000" dirty="0" smtClean="0"/>
              <a:t>the </a:t>
            </a:r>
            <a:r>
              <a:rPr lang="en-US" sz="2000" dirty="0"/>
              <a:t>availability of computers made such statistical methods very practical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(mechanical </a:t>
            </a:r>
            <a:r>
              <a:rPr lang="en-US" sz="2000" i="1" dirty="0">
                <a:solidFill>
                  <a:schemeClr val="bg2">
                    <a:lumMod val="75000"/>
                  </a:schemeClr>
                </a:solidFill>
              </a:rPr>
              <a:t>simulation of random diffusion of 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neutrons)</a:t>
            </a:r>
            <a:endParaRPr lang="en-US" sz="20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1544" y="5285232"/>
            <a:ext cx="3895344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Ulam</a:t>
            </a:r>
            <a:r>
              <a:rPr lang="en-US" dirty="0" smtClean="0"/>
              <a:t> had an uncle who went often to Monte Carlo casino to gamble so he and his colleagues named the technique “MONTE CARLO”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55040" y="2250641"/>
          <a:ext cx="6354738" cy="415480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3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0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0 - 9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10 - 29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30 - 54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55 - 79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80 - 94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0.05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95 - 99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y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25 - 54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55 - 79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z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30 - 79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390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25654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404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50038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86671" y="2260592"/>
          <a:ext cx="1398462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586670" y="2260592"/>
          <a:ext cx="2410917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9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class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15 – 24</a:t>
                      </a:r>
                      <a:r>
                        <a:rPr lang="pt-PT" sz="1400" b="0" i="0" u="none" strike="noStrike" baseline="0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   (20)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 5 – 14  (10)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63509" y="2731826"/>
            <a:ext cx="4328492" cy="1439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Define classes for w with amplitude of 10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Count observations per class with pivot table</a:t>
            </a:r>
            <a:endParaRPr lang="pt-PT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52429" y="4241792"/>
          <a:ext cx="2630534" cy="153352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10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class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freq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prob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(2/18)     </a:t>
                      </a: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35 – 44  (40)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087569" y="5281163"/>
            <a:ext cx="2160000" cy="1107011"/>
            <a:chOff x="10087569" y="5581419"/>
            <a:chExt cx="2160000" cy="1107011"/>
          </a:xfrm>
        </p:grpSpPr>
        <p:grpSp>
          <p:nvGrpSpPr>
            <p:cNvPr id="9" name="Group 25"/>
            <p:cNvGrpSpPr/>
            <p:nvPr/>
          </p:nvGrpSpPr>
          <p:grpSpPr>
            <a:xfrm>
              <a:off x="10087569" y="5601379"/>
              <a:ext cx="2160000" cy="1087051"/>
              <a:chOff x="6634625" y="5655971"/>
              <a:chExt cx="2160000" cy="108705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6634625" y="6740997"/>
                <a:ext cx="2160000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7323686" y="6448105"/>
                <a:ext cx="362607" cy="288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037756" y="5655971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650249" y="6336595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0.11</a:t>
              </a:r>
              <a:endParaRPr lang="en-GB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07365" y="5581419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78130" y="5583693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20764" y="6366160"/>
            <a:ext cx="153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10     20    30    40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The gross income/year = </a:t>
            </a:r>
            <a:r>
              <a:rPr lang="en-US" sz="2400" b="1" dirty="0">
                <a:solidFill>
                  <a:schemeClr val="accent3"/>
                </a:solidFill>
              </a:rPr>
              <a:t>selling price/unit (S</a:t>
            </a:r>
            <a:r>
              <a:rPr lang="en-US" sz="2400" b="1" dirty="0" smtClean="0">
                <a:solidFill>
                  <a:schemeClr val="accent3"/>
                </a:solidFill>
              </a:rPr>
              <a:t>) </a:t>
            </a:r>
            <a:r>
              <a:rPr lang="en-US" sz="2400" dirty="0" smtClean="0"/>
              <a:t>x </a:t>
            </a:r>
            <a:r>
              <a:rPr lang="en-US" sz="2400" b="1" dirty="0" smtClean="0">
                <a:solidFill>
                  <a:schemeClr val="accent1"/>
                </a:solidFill>
              </a:rPr>
              <a:t>sales/year(D)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</a:t>
            </a:r>
            <a:r>
              <a:rPr lang="en-US" sz="2800" dirty="0" smtClean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089" y="2909070"/>
            <a:ext cx="6044541" cy="16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sales (D) = 73 and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selling price (S) = 22</a:t>
            </a:r>
          </a:p>
          <a:p>
            <a:endParaRPr lang="pt-PT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68980" y="6341692"/>
            <a:ext cx="121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Units/year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959" y="6341692"/>
            <a:ext cx="199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3"/>
                </a:solidFill>
              </a:rPr>
              <a:t>€/unit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1" y="4901184"/>
            <a:ext cx="11132034" cy="14628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7933" y="3392488"/>
            <a:ext cx="4681182" cy="164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– </a:t>
            </a:r>
            <a:r>
              <a:rPr lang="en-US" sz="2400" dirty="0" smtClean="0"/>
              <a:t>The gross income/year = </a:t>
            </a:r>
            <a:r>
              <a:rPr lang="en-US" sz="2400" b="1" dirty="0" smtClean="0">
                <a:solidFill>
                  <a:schemeClr val="accent1"/>
                </a:solidFill>
              </a:rPr>
              <a:t>sales/year (D)</a:t>
            </a:r>
            <a:r>
              <a:rPr lang="en-US" sz="2400" dirty="0" smtClean="0"/>
              <a:t> x </a:t>
            </a:r>
            <a:r>
              <a:rPr lang="en-US" sz="2400" b="1" dirty="0" smtClean="0">
                <a:solidFill>
                  <a:schemeClr val="accent3"/>
                </a:solidFill>
              </a:rPr>
              <a:t>selling price/unit (S)</a:t>
            </a:r>
            <a:r>
              <a:rPr lang="en-US" sz="2400" dirty="0" smtClean="0"/>
              <a:t>. 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97" y="2636322"/>
            <a:ext cx="6044541" cy="157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1"/>
                </a:solidFill>
              </a:rPr>
              <a:t>sales (D)</a:t>
            </a:r>
            <a:r>
              <a:rPr lang="en-US" sz="2200" dirty="0" smtClean="0"/>
              <a:t> = </a:t>
            </a:r>
            <a:r>
              <a:rPr lang="en-US" sz="2200" b="1" dirty="0" smtClean="0"/>
              <a:t>73</a:t>
            </a:r>
            <a:r>
              <a:rPr lang="en-US" sz="2200" dirty="0" smtClean="0"/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3"/>
                </a:solidFill>
              </a:rPr>
              <a:t>selling price (S) </a:t>
            </a:r>
            <a:r>
              <a:rPr lang="en-US" sz="2200" dirty="0" smtClean="0"/>
              <a:t>=</a:t>
            </a:r>
            <a:r>
              <a:rPr lang="en-US" sz="2200" b="1" dirty="0" smtClean="0"/>
              <a:t>22</a:t>
            </a:r>
          </a:p>
          <a:p>
            <a:endParaRPr lang="pt-PT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37084"/>
              </p:ext>
            </p:extLst>
          </p:nvPr>
        </p:nvGraphicFramePr>
        <p:xfrm>
          <a:off x="568657" y="4481180"/>
          <a:ext cx="5527343" cy="1345319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9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S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10 - 39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926842" y="5049675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7927" y="6188778"/>
            <a:ext cx="372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gross income/year = </a:t>
            </a:r>
            <a:r>
              <a:rPr lang="en-US" b="1" dirty="0" smtClean="0">
                <a:solidFill>
                  <a:schemeClr val="accent1"/>
                </a:solidFill>
              </a:rPr>
              <a:t>170 </a:t>
            </a:r>
            <a:r>
              <a:rPr lang="en-US" dirty="0" smtClean="0"/>
              <a:t>x </a:t>
            </a:r>
            <a:r>
              <a:rPr lang="en-US" b="1" dirty="0" smtClean="0">
                <a:solidFill>
                  <a:schemeClr val="accent3"/>
                </a:solidFill>
              </a:rPr>
              <a:t>1.5 </a:t>
            </a:r>
            <a:r>
              <a:rPr lang="en-US" b="1" dirty="0" smtClean="0"/>
              <a:t>= 255 €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87104" y="5049675"/>
            <a:ext cx="341194" cy="3002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lbow Connector 15"/>
          <p:cNvCxnSpPr/>
          <p:nvPr/>
        </p:nvCxnSpPr>
        <p:spPr>
          <a:xfrm flipV="1">
            <a:off x="1050756" y="3471775"/>
            <a:ext cx="5363693" cy="1593243"/>
          </a:xfrm>
          <a:prstGeom prst="bentConnector3">
            <a:avLst>
              <a:gd name="adj1" fmla="val 902"/>
            </a:avLst>
          </a:prstGeom>
          <a:ln w="28575">
            <a:solidFill>
              <a:srgbClr val="CC6600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84007" y="4290108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693341" y="4290107"/>
            <a:ext cx="432000" cy="32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4474" y="3771474"/>
            <a:ext cx="4681182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 startAt="3"/>
              <a:defRPr/>
            </a:pPr>
            <a:r>
              <a:rPr lang="en-US" sz="2000" dirty="0" smtClean="0"/>
              <a:t>Establish an interval and simulate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77190"/>
              </p:ext>
            </p:extLst>
          </p:nvPr>
        </p:nvGraphicFramePr>
        <p:xfrm>
          <a:off x="6452357" y="2325649"/>
          <a:ext cx="5527343" cy="414528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17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D1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190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D1.5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</a:t>
                      </a:r>
                      <a:r>
                        <a:rPr lang="pt-PT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– 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160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25 - 64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170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65 - 89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140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D2.5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110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120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25 - 74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75 - 99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>
                <a:solidFill>
                  <a:srgbClr val="CC6600"/>
                </a:solidFill>
              </a:rPr>
              <a:t>137 plots without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>
                <a:solidFill>
                  <a:srgbClr val="CC6600"/>
                </a:solidFill>
              </a:rPr>
              <a:t>Without S</a:t>
            </a:r>
            <a:endParaRPr lang="en-US" b="1" i="1" dirty="0">
              <a:solidFill>
                <a:srgbClr val="CC6600"/>
              </a:solidFill>
            </a:endParaRPr>
          </a:p>
          <a:p>
            <a:endParaRPr lang="en-US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500175" y="2240894"/>
            <a:ext cx="44204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Suppose you need to prepare inputs to run some eucalyptus simulations using </a:t>
            </a:r>
            <a:r>
              <a:rPr lang="en-US" dirty="0" smtClean="0"/>
              <a:t>StandsSIM.md </a:t>
            </a:r>
            <a:r>
              <a:rPr lang="en-US" dirty="0"/>
              <a:t>simulator. This tool requires information about site index (S), but S estimates are not available for all NFI plots. 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/>
              <a:t>The </a:t>
            </a:r>
            <a:r>
              <a:rPr lang="en-US" dirty="0"/>
              <a:t>data in spreadsheet </a:t>
            </a:r>
            <a:r>
              <a:rPr lang="en-US" dirty="0" smtClean="0"/>
              <a:t>Ex_4 </a:t>
            </a:r>
            <a:r>
              <a:rPr lang="en-US" dirty="0"/>
              <a:t>shows that only 139 of the 348 plots have been assigned an S value</a:t>
            </a:r>
            <a:r>
              <a:rPr lang="en-US" dirty="0" smtClean="0"/>
              <a:t>.</a:t>
            </a:r>
          </a:p>
          <a:p>
            <a:endParaRPr lang="pt-PT" sz="800" dirty="0"/>
          </a:p>
          <a:p>
            <a:r>
              <a:rPr lang="en-US" dirty="0"/>
              <a:t>Use plots with S to build the distribution of NFI plots by S class and using Monte Carlo simulation assign S values to the remaining plots taking into consideration that </a:t>
            </a:r>
            <a:r>
              <a:rPr lang="en-US" b="1" dirty="0"/>
              <a:t>S values lower than 8 and greater than 26 are </a:t>
            </a:r>
            <a:r>
              <a:rPr lang="en-US" b="1" dirty="0" smtClean="0"/>
              <a:t>to be disregarded</a:t>
            </a:r>
            <a:r>
              <a:rPr lang="en-US" dirty="0" smtClean="0"/>
              <a:t>. </a:t>
            </a:r>
            <a:r>
              <a:rPr lang="en-US" dirty="0"/>
              <a:t>Consider S classes with range=1	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87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Monte Carlo simulation: </a:t>
            </a:r>
            <a:r>
              <a:rPr lang="en-US" sz="2400" dirty="0" smtClean="0"/>
              <a:t>method of estimating the value of an unknown quantity using the principles of </a:t>
            </a:r>
            <a:r>
              <a:rPr lang="en-US" sz="2400" u="sng" dirty="0" smtClean="0"/>
              <a:t>inferential statistics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361950" indent="-188913" algn="just"/>
            <a:r>
              <a:rPr lang="en-US" sz="2400" b="1" i="1" dirty="0" smtClean="0"/>
              <a:t>Monte </a:t>
            </a:r>
            <a:r>
              <a:rPr lang="en-US" sz="2400" b="1" i="1" dirty="0"/>
              <a:t>Carlo simulation </a:t>
            </a:r>
            <a:r>
              <a:rPr lang="en-US" sz="2400" i="1" dirty="0"/>
              <a:t>is a computerized mathematical technique that allows to </a:t>
            </a:r>
            <a:r>
              <a:rPr lang="en-US" sz="2400" b="1" i="1" dirty="0">
                <a:solidFill>
                  <a:schemeClr val="accent1"/>
                </a:solidFill>
              </a:rPr>
              <a:t>model the probability of different outcomes</a:t>
            </a:r>
            <a:r>
              <a:rPr lang="en-US" sz="2400" i="1" dirty="0"/>
              <a:t> in a process that </a:t>
            </a:r>
            <a:r>
              <a:rPr lang="en-US" sz="2400" b="1" i="1" dirty="0">
                <a:solidFill>
                  <a:schemeClr val="accent3"/>
                </a:solidFill>
              </a:rPr>
              <a:t>cannot be easily predicted </a:t>
            </a:r>
            <a:r>
              <a:rPr lang="en-US" sz="2400" i="1" dirty="0"/>
              <a:t>due to the intervention of </a:t>
            </a:r>
            <a:r>
              <a:rPr lang="en-US" sz="2400" b="1" i="1" dirty="0">
                <a:solidFill>
                  <a:schemeClr val="accent3"/>
                </a:solidFill>
              </a:rPr>
              <a:t>random variables</a:t>
            </a:r>
          </a:p>
          <a:p>
            <a:pPr marL="361950" indent="-188913">
              <a:buNone/>
            </a:pPr>
            <a:endParaRPr lang="pt-PT" sz="1100" dirty="0"/>
          </a:p>
          <a:p>
            <a:pPr marL="361950" indent="-188913" algn="just"/>
            <a:r>
              <a:rPr lang="en-US" sz="2400" b="1" i="1" dirty="0"/>
              <a:t>Monte Carlo simulation </a:t>
            </a:r>
            <a:r>
              <a:rPr lang="en-US" sz="2400" i="1" dirty="0" smtClean="0"/>
              <a:t>depends </a:t>
            </a:r>
            <a:r>
              <a:rPr lang="en-US" sz="2400" i="1" dirty="0"/>
              <a:t>on a sequence of </a:t>
            </a:r>
            <a:r>
              <a:rPr lang="en-US" sz="2400" b="1" i="1" dirty="0">
                <a:solidFill>
                  <a:schemeClr val="accent3"/>
                </a:solidFill>
              </a:rPr>
              <a:t>random numbers </a:t>
            </a:r>
            <a:r>
              <a:rPr lang="en-US" sz="2400" i="1" dirty="0"/>
              <a:t>which is generated during the simulation</a:t>
            </a:r>
            <a:endParaRPr lang="pt-PT" sz="2400" i="1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46320" y="2322576"/>
            <a:ext cx="7103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Population: </a:t>
            </a:r>
            <a:r>
              <a:rPr lang="en-US" sz="2000" dirty="0"/>
              <a:t>set of examples</a:t>
            </a:r>
          </a:p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  <a:p>
            <a:pPr lvl="1"/>
            <a:r>
              <a:rPr lang="en-US" sz="2000" b="1" dirty="0"/>
              <a:t>Key fact</a:t>
            </a:r>
            <a:r>
              <a:rPr lang="en-US" sz="2000" dirty="0"/>
              <a:t>: a </a:t>
            </a:r>
            <a:r>
              <a:rPr lang="en-US" sz="2000" b="1" i="1" dirty="0">
                <a:solidFill>
                  <a:schemeClr val="accent3"/>
                </a:solidFill>
              </a:rPr>
              <a:t>random</a:t>
            </a:r>
            <a:r>
              <a:rPr lang="en-US" sz="2000" dirty="0"/>
              <a:t> sample tends to </a:t>
            </a:r>
            <a:r>
              <a:rPr lang="en-US" sz="2000" u="sng" dirty="0">
                <a:solidFill>
                  <a:schemeClr val="accent1"/>
                </a:solidFill>
              </a:rPr>
              <a:t>exhibit the same properties as the population </a:t>
            </a:r>
            <a:r>
              <a:rPr lang="en-US" sz="2000" dirty="0"/>
              <a:t>from which it is drawn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4091" t="8535" r="34126" b="14413"/>
          <a:stretch/>
        </p:blipFill>
        <p:spPr>
          <a:xfrm>
            <a:off x="7968095" y="2634500"/>
            <a:ext cx="4135272" cy="5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3532" t="10587" r="55000" b="11987"/>
          <a:stretch/>
        </p:blipFill>
        <p:spPr>
          <a:xfrm>
            <a:off x="8537134" y="3302337"/>
            <a:ext cx="3508272" cy="48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/>
              <a:t>137 plots without S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Because:</a:t>
            </a:r>
          </a:p>
          <a:p>
            <a:r>
              <a:rPr lang="en-US" i="1" dirty="0" smtClean="0">
                <a:solidFill>
                  <a:schemeClr val="accent3"/>
                </a:solidFill>
              </a:rPr>
              <a:t> </a:t>
            </a:r>
            <a:r>
              <a:rPr lang="en-US" i="1" dirty="0" smtClean="0"/>
              <a:t>tree heights were not measured or stand age not recorded (e.g. recently harvested stands)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Without S</a:t>
            </a:r>
            <a:endParaRPr lang="en-US" b="1" i="1" dirty="0">
              <a:solidFill>
                <a:schemeClr val="accent3"/>
              </a:solidFill>
            </a:endParaRPr>
          </a:p>
          <a:p>
            <a:endParaRPr lang="en-US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906" y="1995165"/>
            <a:ext cx="3897411" cy="2342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482" y="4441830"/>
            <a:ext cx="3897411" cy="23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Distributions- theoretical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5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798916" y="2407534"/>
            <a:ext cx="5440102" cy="2025570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5629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5185" y="2029178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8194" y="3831021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37394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4274987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7266223" y="2552398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24657" y="2039684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17666" y="3841527"/>
            <a:ext cx="2475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Commonly</a:t>
            </a:r>
            <a:r>
              <a:rPr lang="pt-PT" sz="2400" dirty="0" smtClean="0"/>
              <a:t> </a:t>
            </a:r>
            <a:r>
              <a:rPr lang="pt-PT" sz="2400" dirty="0" err="1" smtClean="0"/>
              <a:t>used</a:t>
            </a:r>
            <a:r>
              <a:rPr lang="pt-PT" sz="2400" dirty="0" smtClean="0"/>
              <a:t> for </a:t>
            </a:r>
            <a:r>
              <a:rPr lang="pt-PT" sz="2400" dirty="0" err="1" smtClean="0"/>
              <a:t>generating</a:t>
            </a:r>
            <a:r>
              <a:rPr lang="pt-PT" sz="2400" dirty="0" smtClean="0"/>
              <a:t> </a:t>
            </a:r>
            <a:r>
              <a:rPr lang="pt-PT" sz="2400" dirty="0" err="1" smtClean="0"/>
              <a:t>diameter</a:t>
            </a:r>
            <a:r>
              <a:rPr lang="pt-PT" sz="2400" dirty="0" smtClean="0"/>
              <a:t> </a:t>
            </a:r>
            <a:r>
              <a:rPr lang="pt-PT" sz="2400" dirty="0" err="1" smtClean="0"/>
              <a:t>distributions</a:t>
            </a:r>
            <a:r>
              <a:rPr lang="pt-PT" sz="2400" dirty="0" smtClean="0"/>
              <a:t> in </a:t>
            </a:r>
            <a:r>
              <a:rPr lang="pt-PT" sz="2400" dirty="0" err="1" smtClean="0"/>
              <a:t>forest</a:t>
            </a:r>
            <a:r>
              <a:rPr lang="pt-PT" sz="2400" dirty="0" smtClean="0"/>
              <a:t> </a:t>
            </a:r>
            <a:r>
              <a:rPr lang="pt-PT" sz="2400" dirty="0" err="1" smtClean="0"/>
              <a:t>plots</a:t>
            </a:r>
            <a:r>
              <a:rPr lang="pt-PT" sz="2400" dirty="0" smtClean="0"/>
              <a:t>, 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10445695" y="2562904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371353" y="2039698"/>
            <a:ext cx="8153897" cy="4714918"/>
            <a:chOff x="3371353" y="2039698"/>
            <a:chExt cx="8153897" cy="471491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371353" y="5478449"/>
              <a:ext cx="8153897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7441194" y="4971631"/>
              <a:ext cx="2998870" cy="425414"/>
            </a:xfrm>
            <a:custGeom>
              <a:avLst/>
              <a:gdLst>
                <a:gd name="connsiteX0" fmla="*/ 0 w 3005593"/>
                <a:gd name="connsiteY0" fmla="*/ 383134 h 414009"/>
                <a:gd name="connsiteX1" fmla="*/ 461175 w 3005593"/>
                <a:gd name="connsiteY1" fmla="*/ 406988 h 414009"/>
                <a:gd name="connsiteX2" fmla="*/ 755373 w 3005593"/>
                <a:gd name="connsiteY2" fmla="*/ 391086 h 414009"/>
                <a:gd name="connsiteX3" fmla="*/ 1216549 w 3005593"/>
                <a:gd name="connsiteY3" fmla="*/ 176401 h 414009"/>
                <a:gd name="connsiteX4" fmla="*/ 1304013 w 3005593"/>
                <a:gd name="connsiteY4" fmla="*/ 65082 h 414009"/>
                <a:gd name="connsiteX5" fmla="*/ 1375575 w 3005593"/>
                <a:gd name="connsiteY5" fmla="*/ 9423 h 414009"/>
                <a:gd name="connsiteX6" fmla="*/ 1478942 w 3005593"/>
                <a:gd name="connsiteY6" fmla="*/ 1472 h 414009"/>
                <a:gd name="connsiteX7" fmla="*/ 1630017 w 3005593"/>
                <a:gd name="connsiteY7" fmla="*/ 25326 h 414009"/>
                <a:gd name="connsiteX8" fmla="*/ 1796994 w 3005593"/>
                <a:gd name="connsiteY8" fmla="*/ 144595 h 414009"/>
                <a:gd name="connsiteX9" fmla="*/ 2003728 w 3005593"/>
                <a:gd name="connsiteY9" fmla="*/ 319524 h 414009"/>
                <a:gd name="connsiteX10" fmla="*/ 2305878 w 3005593"/>
                <a:gd name="connsiteY10" fmla="*/ 406988 h 414009"/>
                <a:gd name="connsiteX11" fmla="*/ 3005593 w 3005593"/>
                <a:gd name="connsiteY11" fmla="*/ 391086 h 414009"/>
                <a:gd name="connsiteX12" fmla="*/ 3005593 w 3005593"/>
                <a:gd name="connsiteY12" fmla="*/ 391086 h 414009"/>
                <a:gd name="connsiteX0" fmla="*/ 0 w 2998870"/>
                <a:gd name="connsiteY0" fmla="*/ 406667 h 412677"/>
                <a:gd name="connsiteX1" fmla="*/ 454452 w 2998870"/>
                <a:gd name="connsiteY1" fmla="*/ 406988 h 412677"/>
                <a:gd name="connsiteX2" fmla="*/ 748650 w 2998870"/>
                <a:gd name="connsiteY2" fmla="*/ 391086 h 412677"/>
                <a:gd name="connsiteX3" fmla="*/ 1209826 w 2998870"/>
                <a:gd name="connsiteY3" fmla="*/ 176401 h 412677"/>
                <a:gd name="connsiteX4" fmla="*/ 1297290 w 2998870"/>
                <a:gd name="connsiteY4" fmla="*/ 65082 h 412677"/>
                <a:gd name="connsiteX5" fmla="*/ 1368852 w 2998870"/>
                <a:gd name="connsiteY5" fmla="*/ 9423 h 412677"/>
                <a:gd name="connsiteX6" fmla="*/ 1472219 w 2998870"/>
                <a:gd name="connsiteY6" fmla="*/ 1472 h 412677"/>
                <a:gd name="connsiteX7" fmla="*/ 1623294 w 2998870"/>
                <a:gd name="connsiteY7" fmla="*/ 25326 h 412677"/>
                <a:gd name="connsiteX8" fmla="*/ 1790271 w 2998870"/>
                <a:gd name="connsiteY8" fmla="*/ 144595 h 412677"/>
                <a:gd name="connsiteX9" fmla="*/ 1997005 w 2998870"/>
                <a:gd name="connsiteY9" fmla="*/ 319524 h 412677"/>
                <a:gd name="connsiteX10" fmla="*/ 2299155 w 2998870"/>
                <a:gd name="connsiteY10" fmla="*/ 406988 h 412677"/>
                <a:gd name="connsiteX11" fmla="*/ 2998870 w 2998870"/>
                <a:gd name="connsiteY11" fmla="*/ 391086 h 412677"/>
                <a:gd name="connsiteX12" fmla="*/ 2998870 w 2998870"/>
                <a:gd name="connsiteY12" fmla="*/ 391086 h 412677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19033 h 425414"/>
                <a:gd name="connsiteX1" fmla="*/ 454452 w 2998870"/>
                <a:gd name="connsiteY1" fmla="*/ 419354 h 425414"/>
                <a:gd name="connsiteX2" fmla="*/ 748650 w 2998870"/>
                <a:gd name="connsiteY2" fmla="*/ 390005 h 425414"/>
                <a:gd name="connsiteX3" fmla="*/ 1203102 w 2998870"/>
                <a:gd name="connsiteY3" fmla="*/ 168596 h 425414"/>
                <a:gd name="connsiteX4" fmla="*/ 1297290 w 2998870"/>
                <a:gd name="connsiteY4" fmla="*/ 77448 h 425414"/>
                <a:gd name="connsiteX5" fmla="*/ 1368852 w 2998870"/>
                <a:gd name="connsiteY5" fmla="*/ 21789 h 425414"/>
                <a:gd name="connsiteX6" fmla="*/ 1492390 w 2998870"/>
                <a:gd name="connsiteY6" fmla="*/ 391 h 425414"/>
                <a:gd name="connsiteX7" fmla="*/ 1623294 w 2998870"/>
                <a:gd name="connsiteY7" fmla="*/ 37692 h 425414"/>
                <a:gd name="connsiteX8" fmla="*/ 1790271 w 2998870"/>
                <a:gd name="connsiteY8" fmla="*/ 156961 h 425414"/>
                <a:gd name="connsiteX9" fmla="*/ 1997005 w 2998870"/>
                <a:gd name="connsiteY9" fmla="*/ 331890 h 425414"/>
                <a:gd name="connsiteX10" fmla="*/ 2299155 w 2998870"/>
                <a:gd name="connsiteY10" fmla="*/ 419354 h 425414"/>
                <a:gd name="connsiteX11" fmla="*/ 2998870 w 2998870"/>
                <a:gd name="connsiteY11" fmla="*/ 403452 h 425414"/>
                <a:gd name="connsiteX12" fmla="*/ 2998870 w 2998870"/>
                <a:gd name="connsiteY12" fmla="*/ 403452 h 42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8870" h="425414">
                  <a:moveTo>
                    <a:pt x="0" y="419033"/>
                  </a:moveTo>
                  <a:cubicBezTo>
                    <a:pt x="167640" y="430297"/>
                    <a:pt x="329677" y="424192"/>
                    <a:pt x="454452" y="419354"/>
                  </a:cubicBezTo>
                  <a:cubicBezTo>
                    <a:pt x="579227" y="414516"/>
                    <a:pt x="623875" y="431798"/>
                    <a:pt x="748650" y="390005"/>
                  </a:cubicBezTo>
                  <a:cubicBezTo>
                    <a:pt x="873425" y="348212"/>
                    <a:pt x="1118386" y="234136"/>
                    <a:pt x="1203102" y="168596"/>
                  </a:cubicBezTo>
                  <a:cubicBezTo>
                    <a:pt x="1287818" y="103056"/>
                    <a:pt x="1269665" y="101916"/>
                    <a:pt x="1297290" y="77448"/>
                  </a:cubicBezTo>
                  <a:cubicBezTo>
                    <a:pt x="1324915" y="52980"/>
                    <a:pt x="1336335" y="34632"/>
                    <a:pt x="1368852" y="21789"/>
                  </a:cubicBezTo>
                  <a:cubicBezTo>
                    <a:pt x="1401369" y="8946"/>
                    <a:pt x="1449983" y="-2259"/>
                    <a:pt x="1492390" y="391"/>
                  </a:cubicBezTo>
                  <a:cubicBezTo>
                    <a:pt x="1534797" y="3041"/>
                    <a:pt x="1573647" y="11597"/>
                    <a:pt x="1623294" y="37692"/>
                  </a:cubicBezTo>
                  <a:cubicBezTo>
                    <a:pt x="1672941" y="63787"/>
                    <a:pt x="1727986" y="107928"/>
                    <a:pt x="1790271" y="156961"/>
                  </a:cubicBezTo>
                  <a:cubicBezTo>
                    <a:pt x="1852556" y="205994"/>
                    <a:pt x="1912191" y="288158"/>
                    <a:pt x="1997005" y="331890"/>
                  </a:cubicBezTo>
                  <a:cubicBezTo>
                    <a:pt x="2081819" y="375622"/>
                    <a:pt x="2132178" y="407427"/>
                    <a:pt x="2299155" y="419354"/>
                  </a:cubicBezTo>
                  <a:cubicBezTo>
                    <a:pt x="2466133" y="431281"/>
                    <a:pt x="2998870" y="403452"/>
                    <a:pt x="2998870" y="403452"/>
                  </a:cubicBezTo>
                  <a:lnTo>
                    <a:pt x="2998870" y="403452"/>
                  </a:ln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7508" y="5648240"/>
              <a:ext cx="51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50</a:t>
              </a:r>
              <a:endParaRPr lang="en-US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176299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635483" y="5648240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170</a:t>
              </a:r>
              <a:endParaRPr lang="en-US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930640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87370" y="5648240"/>
              <a:ext cx="593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100</a:t>
              </a:r>
              <a:endParaRPr lang="en-US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680422" y="549510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874810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150</a:t>
              </a:r>
              <a:endParaRPr lang="en-US" b="1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169967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398247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190</a:t>
              </a:r>
              <a:endParaRPr lang="en-US" b="1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9693404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>
              <a:off x="4430806" y="3021627"/>
              <a:ext cx="1485900" cy="2377118"/>
            </a:xfrm>
            <a:custGeom>
              <a:avLst/>
              <a:gdLst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887506 w 1485900"/>
                <a:gd name="connsiteY8" fmla="*/ 2333665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368"/>
                <a:gd name="connsiteX1" fmla="*/ 379879 w 1485900"/>
                <a:gd name="connsiteY1" fmla="*/ 2367283 h 2377368"/>
                <a:gd name="connsiteX2" fmla="*/ 595032 w 1485900"/>
                <a:gd name="connsiteY2" fmla="*/ 2343750 h 2377368"/>
                <a:gd name="connsiteX3" fmla="*/ 635373 w 1485900"/>
                <a:gd name="connsiteY3" fmla="*/ 2155492 h 2377368"/>
                <a:gd name="connsiteX4" fmla="*/ 658906 w 1485900"/>
                <a:gd name="connsiteY4" fmla="*/ 1856295 h 2377368"/>
                <a:gd name="connsiteX5" fmla="*/ 746312 w 1485900"/>
                <a:gd name="connsiteY5" fmla="*/ 600 h 2377368"/>
                <a:gd name="connsiteX6" fmla="*/ 843803 w 1485900"/>
                <a:gd name="connsiteY6" fmla="*/ 2068086 h 2377368"/>
                <a:gd name="connsiteX7" fmla="*/ 867335 w 1485900"/>
                <a:gd name="connsiteY7" fmla="*/ 2182386 h 2377368"/>
                <a:gd name="connsiteX8" fmla="*/ 951379 w 1485900"/>
                <a:gd name="connsiteY8" fmla="*/ 2363921 h 2377368"/>
                <a:gd name="connsiteX9" fmla="*/ 1485900 w 1485900"/>
                <a:gd name="connsiteY9" fmla="*/ 2363921 h 2377368"/>
                <a:gd name="connsiteX10" fmla="*/ 1485900 w 1485900"/>
                <a:gd name="connsiteY10" fmla="*/ 2363921 h 2377368"/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951379 w 1485900"/>
                <a:gd name="connsiteY8" fmla="*/ 2363921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118"/>
                <a:gd name="connsiteX1" fmla="*/ 379879 w 1485900"/>
                <a:gd name="connsiteY1" fmla="*/ 2367283 h 2377118"/>
                <a:gd name="connsiteX2" fmla="*/ 595032 w 1485900"/>
                <a:gd name="connsiteY2" fmla="*/ 2343750 h 2377118"/>
                <a:gd name="connsiteX3" fmla="*/ 635373 w 1485900"/>
                <a:gd name="connsiteY3" fmla="*/ 2155492 h 2377118"/>
                <a:gd name="connsiteX4" fmla="*/ 658906 w 1485900"/>
                <a:gd name="connsiteY4" fmla="*/ 1856295 h 2377118"/>
                <a:gd name="connsiteX5" fmla="*/ 746312 w 1485900"/>
                <a:gd name="connsiteY5" fmla="*/ 600 h 2377118"/>
                <a:gd name="connsiteX6" fmla="*/ 843803 w 1485900"/>
                <a:gd name="connsiteY6" fmla="*/ 2068086 h 2377118"/>
                <a:gd name="connsiteX7" fmla="*/ 857250 w 1485900"/>
                <a:gd name="connsiteY7" fmla="*/ 2185748 h 2377118"/>
                <a:gd name="connsiteX8" fmla="*/ 951379 w 1485900"/>
                <a:gd name="connsiteY8" fmla="*/ 2363921 h 2377118"/>
                <a:gd name="connsiteX9" fmla="*/ 1485900 w 1485900"/>
                <a:gd name="connsiteY9" fmla="*/ 2363921 h 2377118"/>
                <a:gd name="connsiteX10" fmla="*/ 1485900 w 1485900"/>
                <a:gd name="connsiteY10" fmla="*/ 2363921 h 237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5900" h="2377118">
                  <a:moveTo>
                    <a:pt x="0" y="2367283"/>
                  </a:moveTo>
                  <a:cubicBezTo>
                    <a:pt x="140353" y="2369244"/>
                    <a:pt x="280707" y="2371205"/>
                    <a:pt x="379879" y="2367283"/>
                  </a:cubicBezTo>
                  <a:cubicBezTo>
                    <a:pt x="479051" y="2363361"/>
                    <a:pt x="552450" y="2379048"/>
                    <a:pt x="595032" y="2343750"/>
                  </a:cubicBezTo>
                  <a:cubicBezTo>
                    <a:pt x="637614" y="2308452"/>
                    <a:pt x="624727" y="2236734"/>
                    <a:pt x="635373" y="2155492"/>
                  </a:cubicBezTo>
                  <a:cubicBezTo>
                    <a:pt x="646019" y="2074250"/>
                    <a:pt x="640416" y="2215444"/>
                    <a:pt x="658906" y="1856295"/>
                  </a:cubicBezTo>
                  <a:cubicBezTo>
                    <a:pt x="677396" y="1497146"/>
                    <a:pt x="715496" y="-34698"/>
                    <a:pt x="746312" y="600"/>
                  </a:cubicBezTo>
                  <a:cubicBezTo>
                    <a:pt x="777128" y="35898"/>
                    <a:pt x="825313" y="1703895"/>
                    <a:pt x="843803" y="2068086"/>
                  </a:cubicBezTo>
                  <a:cubicBezTo>
                    <a:pt x="862293" y="2432277"/>
                    <a:pt x="839321" y="2136442"/>
                    <a:pt x="857250" y="2185748"/>
                  </a:cubicBezTo>
                  <a:cubicBezTo>
                    <a:pt x="875179" y="2235054"/>
                    <a:pt x="846604" y="2334226"/>
                    <a:pt x="951379" y="2363921"/>
                  </a:cubicBezTo>
                  <a:cubicBezTo>
                    <a:pt x="1056154" y="2393616"/>
                    <a:pt x="1396813" y="2363921"/>
                    <a:pt x="1485900" y="2363921"/>
                  </a:cubicBezTo>
                  <a:lnTo>
                    <a:pt x="1485900" y="2363921"/>
                  </a:lnTo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5200" y="2039698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 Normal distributions of the heights of male humans: </a:t>
              </a:r>
              <a:r>
                <a:rPr lang="en-US" b="1" dirty="0" smtClean="0">
                  <a:solidFill>
                    <a:schemeClr val="accent3"/>
                  </a:solidFill>
                </a:rPr>
                <a:t>at birth </a:t>
              </a:r>
              <a:r>
                <a:rPr lang="en-US" dirty="0" smtClean="0"/>
                <a:t>and </a:t>
              </a:r>
              <a:r>
                <a:rPr lang="en-US" b="1" dirty="0" smtClean="0">
                  <a:solidFill>
                    <a:schemeClr val="accent1"/>
                  </a:solidFill>
                </a:rPr>
                <a:t>as adults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90809" y="6108285"/>
              <a:ext cx="8574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Height</a:t>
              </a:r>
            </a:p>
            <a:p>
              <a:pPr algn="ctr"/>
              <a:r>
                <a:rPr lang="en-US" b="1" dirty="0" smtClean="0"/>
                <a:t> </a:t>
              </a:r>
              <a:r>
                <a:rPr lang="en-US" b="1" dirty="0"/>
                <a:t>(</a:t>
              </a:r>
              <a:r>
                <a:rPr lang="en-US" b="1" dirty="0" smtClean="0"/>
                <a:t>cm)</a:t>
              </a:r>
              <a:endParaRPr lang="en-US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20755" y="2497635"/>
            <a:ext cx="7315200" cy="2987516"/>
            <a:chOff x="4220755" y="2497635"/>
            <a:chExt cx="7315200" cy="2987516"/>
          </a:xfrm>
        </p:grpSpPr>
        <p:sp>
          <p:nvSpPr>
            <p:cNvPr id="43" name="TextBox 42"/>
            <p:cNvSpPr txBox="1"/>
            <p:nvPr/>
          </p:nvSpPr>
          <p:spPr>
            <a:xfrm>
              <a:off x="5793867" y="3959317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baby height  50 cm</a:t>
              </a:r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693404" y="3925283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adult height  170 cm</a:t>
              </a:r>
              <a:endParaRPr lang="en-US" b="1" dirty="0"/>
            </a:p>
          </p:txBody>
        </p:sp>
        <p:cxnSp>
          <p:nvCxnSpPr>
            <p:cNvPr id="46" name="Straight Arrow Connector 45"/>
            <p:cNvCxnSpPr>
              <a:stCxn id="43" idx="1"/>
            </p:cNvCxnSpPr>
            <p:nvPr/>
          </p:nvCxnSpPr>
          <p:spPr>
            <a:xfrm flipH="1">
              <a:off x="5173756" y="4420982"/>
              <a:ext cx="620111" cy="1064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4" idx="1"/>
            </p:cNvCxnSpPr>
            <p:nvPr/>
          </p:nvCxnSpPr>
          <p:spPr>
            <a:xfrm flipH="1">
              <a:off x="8950455" y="4386948"/>
              <a:ext cx="742949" cy="1027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20755" y="2497635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 distributions are </a:t>
              </a:r>
              <a:r>
                <a:rPr lang="en-US" b="1" dirty="0" smtClean="0"/>
                <a:t>always centered in the average value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525181" y="3354791"/>
            <a:ext cx="1786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at the graph there is a high probability that a newborn is between 49 – 51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48301" y="3422193"/>
            <a:ext cx="307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While adults are between    150 – 190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4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Often,</a:t>
            </a:r>
            <a:r>
              <a:rPr lang="en-US" sz="2400" b="1" dirty="0" smtClean="0"/>
              <a:t> </a:t>
            </a:r>
            <a:r>
              <a:rPr lang="en-US" sz="2400" dirty="0" smtClean="0"/>
              <a:t>the</a:t>
            </a:r>
            <a:r>
              <a:rPr lang="en-US" sz="2400" b="1" dirty="0" smtClean="0"/>
              <a:t> </a:t>
            </a:r>
            <a:r>
              <a:rPr lang="en-US" sz="2400" dirty="0" smtClean="0"/>
              <a:t>physical processes we are interested (the </a:t>
            </a:r>
            <a:r>
              <a:rPr lang="en-US" sz="2400" b="1" dirty="0" smtClean="0"/>
              <a:t>system</a:t>
            </a:r>
            <a:r>
              <a:rPr lang="en-US" sz="2400" dirty="0" smtClean="0"/>
              <a:t>) are complex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To study a certain process, we require may require the use of a </a:t>
            </a:r>
            <a:r>
              <a:rPr lang="en-US" sz="2400" b="1" dirty="0" smtClean="0"/>
              <a:t>model</a:t>
            </a:r>
            <a:r>
              <a:rPr lang="en-US" sz="2400" dirty="0" smtClean="0"/>
              <a:t> (simplified representation of the </a:t>
            </a:r>
            <a:r>
              <a:rPr lang="en-US" sz="2400" dirty="0"/>
              <a:t>system). </a:t>
            </a:r>
            <a:endParaRPr lang="en-US" sz="2400" dirty="0" smtClean="0"/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When </a:t>
            </a:r>
            <a:r>
              <a:rPr lang="en-US" sz="2400" dirty="0"/>
              <a:t>we apply the model to mimic the system’s behavior, we say we </a:t>
            </a:r>
            <a:r>
              <a:rPr lang="en-US" sz="2400" dirty="0" smtClean="0"/>
              <a:t>run  </a:t>
            </a:r>
            <a:r>
              <a:rPr lang="en-US" sz="2400" b="1" dirty="0" smtClean="0"/>
              <a:t>simulations</a:t>
            </a:r>
            <a:endParaRPr lang="en-US" sz="2400" dirty="0"/>
          </a:p>
          <a:p>
            <a:pPr marL="0" indent="0" algn="just">
              <a:buNone/>
            </a:pPr>
            <a:endParaRPr lang="en-US" sz="800" dirty="0" smtClean="0"/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Models are fundamental tools of science, engineering, business, etc.</a:t>
            </a:r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Abstraction of reality therefore always has limits of credibility</a:t>
            </a:r>
          </a:p>
          <a:p>
            <a:pPr marL="457200" lvl="1" indent="0" algn="just">
              <a:buFontTx/>
              <a:buChar char="-"/>
            </a:pPr>
            <a:endParaRPr lang="en-US" sz="1100" dirty="0" smtClean="0"/>
          </a:p>
          <a:p>
            <a:pPr marL="0" indent="0" algn="just">
              <a:buNone/>
            </a:pPr>
            <a:endParaRPr lang="pt-P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484342" y="3295545"/>
            <a:ext cx="3283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curve for babies is much taller than for adults                    =&gt;                                                              there are many more possibilities for adults’ height than for babies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908629" y="3900055"/>
            <a:ext cx="3283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Thus the </a:t>
            </a:r>
            <a:r>
              <a:rPr lang="en-US" b="1" dirty="0" smtClean="0"/>
              <a:t>more possibilities </a:t>
            </a:r>
            <a:r>
              <a:rPr lang="en-US" dirty="0" smtClean="0"/>
              <a:t>there are for height, the </a:t>
            </a:r>
            <a:r>
              <a:rPr lang="en-US" b="1" dirty="0" smtClean="0"/>
              <a:t>less likely </a:t>
            </a:r>
            <a:r>
              <a:rPr lang="en-US" dirty="0" smtClean="0"/>
              <a:t>one </a:t>
            </a:r>
            <a:r>
              <a:rPr lang="en-US" u="sng" dirty="0" smtClean="0"/>
              <a:t>specific measurement will be one of them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1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18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is defined by the </a:t>
            </a:r>
            <a:r>
              <a:rPr lang="en-US" b="1" dirty="0" smtClean="0"/>
              <a:t>standard deviation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785742" y="3267111"/>
            <a:ext cx="2210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So, babies have a smaller standard deviation compared to adults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7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32" grpId="0"/>
      <p:bldP spid="3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426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Knowing the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standard deviation </a:t>
            </a:r>
            <a:r>
              <a:rPr lang="en-US" dirty="0" smtClean="0"/>
              <a:t>is useful because </a:t>
            </a:r>
            <a:r>
              <a:rPr lang="en-US" b="1" dirty="0" smtClean="0"/>
              <a:t>Normal curves </a:t>
            </a:r>
            <a:r>
              <a:rPr lang="en-US" dirty="0" smtClean="0"/>
              <a:t>are drawn so that </a:t>
            </a:r>
            <a:r>
              <a:rPr lang="en-US" u="sng" dirty="0" smtClean="0"/>
              <a:t>95% of its values fall between +/- 2standard deviations</a:t>
            </a:r>
            <a:endParaRPr lang="en-US" u="sng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8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draw a Normal distribution you need to know: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56185" y="2425683"/>
            <a:ext cx="805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average</a:t>
            </a:r>
            <a:r>
              <a:rPr lang="en-US" dirty="0" smtClean="0"/>
              <a:t> measurement (tells you where the curve is centered)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standard deviation </a:t>
            </a:r>
            <a:r>
              <a:rPr lang="en-US" dirty="0" smtClean="0"/>
              <a:t>of the measurements (tells you how wide the curve will be)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59489" y="3295545"/>
            <a:ext cx="287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determines                         how tall it should be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2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found a lot in Nature and there is a reason for that that make it quite useful: </a:t>
            </a:r>
            <a:r>
              <a:rPr lang="en-US" b="1" dirty="0" smtClean="0"/>
              <a:t>CENTRAL LIMIT THEOREM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8901" y="6187362"/>
            <a:ext cx="279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Many other variables!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71353" y="3021627"/>
            <a:ext cx="0" cy="24568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97332" y="289188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likely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72916" y="503659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Less likely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rot="16200000">
            <a:off x="3362793" y="529581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3374517" y="311531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80513" y="3101419"/>
            <a:ext cx="3459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n increases, the distribution of the sample mean or sum approaches a normal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1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27126" t="22253" r="25747" b="27540"/>
          <a:stretch>
            <a:fillRect/>
          </a:stretch>
        </p:blipFill>
        <p:spPr bwMode="auto">
          <a:xfrm>
            <a:off x="6395014" y="2975224"/>
            <a:ext cx="5697904" cy="379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2" name="Equation" r:id="rId6" imgW="241200" imgH="126720" progId="Equation.3">
                  <p:embed/>
                </p:oleObj>
              </mc:Choice>
              <mc:Fallback>
                <p:oleObj name="Equation" r:id="rId6" imgW="241200" imgH="126720" progId="Equation.3">
                  <p:embed/>
                  <p:pic>
                    <p:nvPicPr>
                      <p:cNvPr id="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8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663927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3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686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4554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</a:t>
            </a:r>
            <a:r>
              <a:rPr lang="pt-PT" dirty="0" smtClean="0"/>
              <a:t>,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I take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(165),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proportion</a:t>
            </a:r>
            <a:r>
              <a:rPr lang="pt-PT" dirty="0" smtClean="0">
                <a:solidFill>
                  <a:schemeClr val="accent1"/>
                </a:solidFill>
              </a:rPr>
              <a:t> to </a:t>
            </a:r>
            <a:r>
              <a:rPr lang="pt-PT" dirty="0" err="1" smtClean="0">
                <a:solidFill>
                  <a:schemeClr val="accent1"/>
                </a:solidFill>
              </a:rPr>
              <a:t>the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left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50%</a:t>
            </a:r>
            <a:endParaRPr lang="pt-PT" dirty="0">
              <a:solidFill>
                <a:schemeClr val="accent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978103" y="4325555"/>
            <a:ext cx="3037560" cy="1986204"/>
            <a:chOff x="7978103" y="4325555"/>
            <a:chExt cx="3037560" cy="1986204"/>
          </a:xfrm>
        </p:grpSpPr>
        <p:sp>
          <p:nvSpPr>
            <p:cNvPr id="44" name="Rectangle 43"/>
            <p:cNvSpPr/>
            <p:nvPr/>
          </p:nvSpPr>
          <p:spPr>
            <a:xfrm>
              <a:off x="8662236" y="5235958"/>
              <a:ext cx="1732812" cy="1075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8103" y="5164931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74200" y="4325555"/>
              <a:ext cx="2341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By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time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get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165,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have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acumulated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half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distribution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4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8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607594" y="4650581"/>
            <a:ext cx="1664494" cy="1614488"/>
            <a:chOff x="3607594" y="4650581"/>
            <a:chExt cx="1664494" cy="1614488"/>
          </a:xfrm>
        </p:grpSpPr>
        <p:sp>
          <p:nvSpPr>
            <p:cNvPr id="40" name="Freeform 39"/>
            <p:cNvSpPr/>
            <p:nvPr/>
          </p:nvSpPr>
          <p:spPr>
            <a:xfrm>
              <a:off x="3607594" y="4650581"/>
              <a:ext cx="1664494" cy="1614488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4494" h="1614488">
                  <a:moveTo>
                    <a:pt x="0" y="1614488"/>
                  </a:moveTo>
                  <a:lnTo>
                    <a:pt x="1664494" y="1614488"/>
                  </a:lnTo>
                  <a:lnTo>
                    <a:pt x="1664494" y="0"/>
                  </a:lnTo>
                  <a:lnTo>
                    <a:pt x="1457325" y="64294"/>
                  </a:lnTo>
                  <a:lnTo>
                    <a:pt x="1321594" y="192882"/>
                  </a:lnTo>
                  <a:lnTo>
                    <a:pt x="1150144" y="364332"/>
                  </a:lnTo>
                  <a:lnTo>
                    <a:pt x="964406" y="685800"/>
                  </a:lnTo>
                  <a:lnTo>
                    <a:pt x="778669" y="957263"/>
                  </a:lnTo>
                  <a:lnTo>
                    <a:pt x="500062" y="1257300"/>
                  </a:lnTo>
                  <a:lnTo>
                    <a:pt x="157162" y="1493044"/>
                  </a:lnTo>
                  <a:lnTo>
                    <a:pt x="0" y="1614488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27924" y="4940242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0.5</a:t>
              </a:r>
              <a:endParaRPr lang="en-US" dirty="0"/>
            </a:p>
          </p:txBody>
        </p:sp>
        <p:cxnSp>
          <p:nvCxnSpPr>
            <p:cNvPr id="50" name="Straight Arrow Connector 49"/>
            <p:cNvCxnSpPr>
              <a:stCxn id="49" idx="2"/>
            </p:cNvCxnSpPr>
            <p:nvPr/>
          </p:nvCxnSpPr>
          <p:spPr>
            <a:xfrm>
              <a:off x="4042417" y="5309574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1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2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0" name="Freeform 39"/>
          <p:cNvSpPr/>
          <p:nvPr/>
        </p:nvSpPr>
        <p:spPr>
          <a:xfrm>
            <a:off x="3602868" y="5057775"/>
            <a:ext cx="1133438" cy="1214382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64494"/>
              <a:gd name="connsiteY0" fmla="*/ 1550194 h 1550194"/>
              <a:gd name="connsiteX1" fmla="*/ 1664494 w 1664494"/>
              <a:gd name="connsiteY1" fmla="*/ 1550194 h 1550194"/>
              <a:gd name="connsiteX2" fmla="*/ 1664494 w 1664494"/>
              <a:gd name="connsiteY2" fmla="*/ 342900 h 1550194"/>
              <a:gd name="connsiteX3" fmla="*/ 1457325 w 1664494"/>
              <a:gd name="connsiteY3" fmla="*/ 0 h 1550194"/>
              <a:gd name="connsiteX4" fmla="*/ 1321594 w 1664494"/>
              <a:gd name="connsiteY4" fmla="*/ 128588 h 1550194"/>
              <a:gd name="connsiteX5" fmla="*/ 1150144 w 1664494"/>
              <a:gd name="connsiteY5" fmla="*/ 300038 h 1550194"/>
              <a:gd name="connsiteX6" fmla="*/ 964406 w 1664494"/>
              <a:gd name="connsiteY6" fmla="*/ 621506 h 1550194"/>
              <a:gd name="connsiteX7" fmla="*/ 778669 w 1664494"/>
              <a:gd name="connsiteY7" fmla="*/ 892969 h 1550194"/>
              <a:gd name="connsiteX8" fmla="*/ 500062 w 1664494"/>
              <a:gd name="connsiteY8" fmla="*/ 1193006 h 1550194"/>
              <a:gd name="connsiteX9" fmla="*/ 157162 w 1664494"/>
              <a:gd name="connsiteY9" fmla="*/ 1428750 h 1550194"/>
              <a:gd name="connsiteX10" fmla="*/ 0 w 1664494"/>
              <a:gd name="connsiteY10" fmla="*/ 1550194 h 1550194"/>
              <a:gd name="connsiteX0" fmla="*/ 0 w 1664494"/>
              <a:gd name="connsiteY0" fmla="*/ 1421606 h 1421606"/>
              <a:gd name="connsiteX1" fmla="*/ 1664494 w 1664494"/>
              <a:gd name="connsiteY1" fmla="*/ 1421606 h 1421606"/>
              <a:gd name="connsiteX2" fmla="*/ 1664494 w 1664494"/>
              <a:gd name="connsiteY2" fmla="*/ 214312 h 1421606"/>
              <a:gd name="connsiteX3" fmla="*/ 1573208 w 1664494"/>
              <a:gd name="connsiteY3" fmla="*/ 328612 h 1421606"/>
              <a:gd name="connsiteX4" fmla="*/ 1321594 w 1664494"/>
              <a:gd name="connsiteY4" fmla="*/ 0 h 1421606"/>
              <a:gd name="connsiteX5" fmla="*/ 1150144 w 1664494"/>
              <a:gd name="connsiteY5" fmla="*/ 171450 h 1421606"/>
              <a:gd name="connsiteX6" fmla="*/ 964406 w 1664494"/>
              <a:gd name="connsiteY6" fmla="*/ 492918 h 1421606"/>
              <a:gd name="connsiteX7" fmla="*/ 778669 w 1664494"/>
              <a:gd name="connsiteY7" fmla="*/ 764381 h 1421606"/>
              <a:gd name="connsiteX8" fmla="*/ 500062 w 1664494"/>
              <a:gd name="connsiteY8" fmla="*/ 1064418 h 1421606"/>
              <a:gd name="connsiteX9" fmla="*/ 157162 w 1664494"/>
              <a:gd name="connsiteY9" fmla="*/ 1300162 h 1421606"/>
              <a:gd name="connsiteX10" fmla="*/ 0 w 1664494"/>
              <a:gd name="connsiteY10" fmla="*/ 1421606 h 1421606"/>
              <a:gd name="connsiteX0" fmla="*/ 0 w 1664494"/>
              <a:gd name="connsiteY0" fmla="*/ 1250156 h 1250156"/>
              <a:gd name="connsiteX1" fmla="*/ 1664494 w 1664494"/>
              <a:gd name="connsiteY1" fmla="*/ 1250156 h 1250156"/>
              <a:gd name="connsiteX2" fmla="*/ 1664494 w 1664494"/>
              <a:gd name="connsiteY2" fmla="*/ 42862 h 1250156"/>
              <a:gd name="connsiteX3" fmla="*/ 1573208 w 1664494"/>
              <a:gd name="connsiteY3" fmla="*/ 157162 h 1250156"/>
              <a:gd name="connsiteX4" fmla="*/ 1506266 w 1664494"/>
              <a:gd name="connsiteY4" fmla="*/ 220774 h 1250156"/>
              <a:gd name="connsiteX5" fmla="*/ 1150144 w 1664494"/>
              <a:gd name="connsiteY5" fmla="*/ 0 h 1250156"/>
              <a:gd name="connsiteX6" fmla="*/ 964406 w 1664494"/>
              <a:gd name="connsiteY6" fmla="*/ 321468 h 1250156"/>
              <a:gd name="connsiteX7" fmla="*/ 778669 w 1664494"/>
              <a:gd name="connsiteY7" fmla="*/ 592931 h 1250156"/>
              <a:gd name="connsiteX8" fmla="*/ 500062 w 1664494"/>
              <a:gd name="connsiteY8" fmla="*/ 892968 h 1250156"/>
              <a:gd name="connsiteX9" fmla="*/ 157162 w 1664494"/>
              <a:gd name="connsiteY9" fmla="*/ 1128712 h 1250156"/>
              <a:gd name="connsiteX10" fmla="*/ 0 w 1664494"/>
              <a:gd name="connsiteY10" fmla="*/ 1250156 h 1250156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964406 w 1664494"/>
              <a:gd name="connsiteY6" fmla="*/ 278606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85036 w 1664494"/>
              <a:gd name="connsiteY9" fmla="*/ 1107115 h 1207294"/>
              <a:gd name="connsiteX10" fmla="*/ 0 w 1664494"/>
              <a:gd name="connsiteY10" fmla="*/ 1207294 h 1207294"/>
              <a:gd name="connsiteX0" fmla="*/ 0 w 1681916"/>
              <a:gd name="connsiteY0" fmla="*/ 1176577 h 1207294"/>
              <a:gd name="connsiteX1" fmla="*/ 1681916 w 1681916"/>
              <a:gd name="connsiteY1" fmla="*/ 1207294 h 1207294"/>
              <a:gd name="connsiteX2" fmla="*/ 1681916 w 1681916"/>
              <a:gd name="connsiteY2" fmla="*/ 0 h 1207294"/>
              <a:gd name="connsiteX3" fmla="*/ 1590630 w 1681916"/>
              <a:gd name="connsiteY3" fmla="*/ 114300 h 1207294"/>
              <a:gd name="connsiteX4" fmla="*/ 1523688 w 1681916"/>
              <a:gd name="connsiteY4" fmla="*/ 177912 h 1207294"/>
              <a:gd name="connsiteX5" fmla="*/ 1387081 w 1681916"/>
              <a:gd name="connsiteY5" fmla="*/ 318645 h 1207294"/>
              <a:gd name="connsiteX6" fmla="*/ 1239671 w 1681916"/>
              <a:gd name="connsiteY6" fmla="*/ 462903 h 1207294"/>
              <a:gd name="connsiteX7" fmla="*/ 984247 w 1681916"/>
              <a:gd name="connsiteY7" fmla="*/ 703650 h 1207294"/>
              <a:gd name="connsiteX8" fmla="*/ 590657 w 1681916"/>
              <a:gd name="connsiteY8" fmla="*/ 946981 h 1207294"/>
              <a:gd name="connsiteX9" fmla="*/ 202458 w 1681916"/>
              <a:gd name="connsiteY9" fmla="*/ 1107115 h 1207294"/>
              <a:gd name="connsiteX10" fmla="*/ 0 w 1681916"/>
              <a:gd name="connsiteY10" fmla="*/ 1176577 h 1207294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92005 w 1671463"/>
              <a:gd name="connsiteY9" fmla="*/ 1107115 h 1214382"/>
              <a:gd name="connsiteX10" fmla="*/ 0 w 1671463"/>
              <a:gd name="connsiteY10" fmla="*/ 1214382 h 1214382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04896 w 1671463"/>
              <a:gd name="connsiteY9" fmla="*/ 1128380 h 1214382"/>
              <a:gd name="connsiteX10" fmla="*/ 0 w 1671463"/>
              <a:gd name="connsiteY10" fmla="*/ 1214382 h 12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1463" h="1214382">
                <a:moveTo>
                  <a:pt x="0" y="1214382"/>
                </a:moveTo>
                <a:lnTo>
                  <a:pt x="1671463" y="1207294"/>
                </a:lnTo>
                <a:lnTo>
                  <a:pt x="1671463" y="0"/>
                </a:lnTo>
                <a:lnTo>
                  <a:pt x="1580177" y="114300"/>
                </a:lnTo>
                <a:lnTo>
                  <a:pt x="1513235" y="177912"/>
                </a:lnTo>
                <a:lnTo>
                  <a:pt x="1376628" y="318645"/>
                </a:lnTo>
                <a:lnTo>
                  <a:pt x="1229218" y="462903"/>
                </a:lnTo>
                <a:lnTo>
                  <a:pt x="973794" y="703650"/>
                </a:lnTo>
                <a:lnTo>
                  <a:pt x="580204" y="946981"/>
                </a:lnTo>
                <a:lnTo>
                  <a:pt x="104896" y="1128380"/>
                </a:lnTo>
                <a:lnTo>
                  <a:pt x="0" y="1214382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chosen</a:t>
            </a:r>
            <a:r>
              <a:rPr lang="pt-PT" dirty="0" smtClean="0"/>
              <a:t> a </a:t>
            </a:r>
            <a:r>
              <a:rPr lang="pt-PT" dirty="0" err="1" smtClean="0"/>
              <a:t>values</a:t>
            </a:r>
            <a:r>
              <a:rPr lang="pt-PT" dirty="0" smtClean="0"/>
              <a:t> </a:t>
            </a:r>
            <a:r>
              <a:rPr lang="pt-PT" dirty="0" err="1" smtClean="0"/>
              <a:t>left</a:t>
            </a:r>
            <a:r>
              <a:rPr lang="pt-PT" dirty="0" smtClean="0"/>
              <a:t> to 165, </a:t>
            </a:r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say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represents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25%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(assume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158</a:t>
            </a:r>
            <a:r>
              <a:rPr lang="pt-PT" dirty="0" smtClean="0"/>
              <a:t>)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7973421" y="4397492"/>
            <a:ext cx="2644896" cy="1914267"/>
            <a:chOff x="7973421" y="4397492"/>
            <a:chExt cx="2644896" cy="1914267"/>
          </a:xfrm>
        </p:grpSpPr>
        <p:sp>
          <p:nvSpPr>
            <p:cNvPr id="44" name="Rectangle 43"/>
            <p:cNvSpPr/>
            <p:nvPr/>
          </p:nvSpPr>
          <p:spPr>
            <a:xfrm>
              <a:off x="8671257" y="5798126"/>
              <a:ext cx="1199240" cy="513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3421" y="5658386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99764" y="4397492"/>
              <a:ext cx="19185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values</a:t>
              </a:r>
              <a:r>
                <a:rPr lang="pt-PT" sz="1600" dirty="0" smtClean="0"/>
                <a:t> in </a:t>
              </a:r>
              <a:r>
                <a:rPr lang="pt-PT" sz="1600" dirty="0" err="1" smtClean="0"/>
                <a:t>yy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tell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us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how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much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distribution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is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left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given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xx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419352" y="627018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598068" y="626710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3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6992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 </a:t>
            </a:r>
            <a:r>
              <a:rPr lang="pt-PT" dirty="0" smtClean="0"/>
              <a:t>to move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 </a:t>
            </a:r>
            <a:r>
              <a:rPr lang="pt-PT" dirty="0" err="1" smtClean="0"/>
              <a:t>density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cumulative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,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need</a:t>
            </a:r>
            <a:r>
              <a:rPr lang="pt-PT" dirty="0" smtClean="0"/>
              <a:t> to… </a:t>
            </a:r>
            <a:endParaRPr lang="pt-PT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0349249" y="631421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602868" y="4659077"/>
            <a:ext cx="7212277" cy="2031986"/>
            <a:chOff x="3602868" y="4659077"/>
            <a:chExt cx="7212277" cy="2031986"/>
          </a:xfrm>
        </p:grpSpPr>
        <p:sp>
          <p:nvSpPr>
            <p:cNvPr id="44" name="Rectangle 43"/>
            <p:cNvSpPr/>
            <p:nvPr/>
          </p:nvSpPr>
          <p:spPr>
            <a:xfrm>
              <a:off x="8671256" y="5003975"/>
              <a:ext cx="1973621" cy="130778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602868" y="4659077"/>
              <a:ext cx="1986056" cy="161308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64494"/>
                <a:gd name="connsiteY0" fmla="*/ 1550194 h 1550194"/>
                <a:gd name="connsiteX1" fmla="*/ 1664494 w 1664494"/>
                <a:gd name="connsiteY1" fmla="*/ 1550194 h 1550194"/>
                <a:gd name="connsiteX2" fmla="*/ 1664494 w 1664494"/>
                <a:gd name="connsiteY2" fmla="*/ 342900 h 1550194"/>
                <a:gd name="connsiteX3" fmla="*/ 1457325 w 1664494"/>
                <a:gd name="connsiteY3" fmla="*/ 0 h 1550194"/>
                <a:gd name="connsiteX4" fmla="*/ 1321594 w 1664494"/>
                <a:gd name="connsiteY4" fmla="*/ 128588 h 1550194"/>
                <a:gd name="connsiteX5" fmla="*/ 1150144 w 1664494"/>
                <a:gd name="connsiteY5" fmla="*/ 300038 h 1550194"/>
                <a:gd name="connsiteX6" fmla="*/ 964406 w 1664494"/>
                <a:gd name="connsiteY6" fmla="*/ 621506 h 1550194"/>
                <a:gd name="connsiteX7" fmla="*/ 778669 w 1664494"/>
                <a:gd name="connsiteY7" fmla="*/ 892969 h 1550194"/>
                <a:gd name="connsiteX8" fmla="*/ 500062 w 1664494"/>
                <a:gd name="connsiteY8" fmla="*/ 1193006 h 1550194"/>
                <a:gd name="connsiteX9" fmla="*/ 157162 w 1664494"/>
                <a:gd name="connsiteY9" fmla="*/ 1428750 h 1550194"/>
                <a:gd name="connsiteX10" fmla="*/ 0 w 1664494"/>
                <a:gd name="connsiteY10" fmla="*/ 1550194 h 1550194"/>
                <a:gd name="connsiteX0" fmla="*/ 0 w 1664494"/>
                <a:gd name="connsiteY0" fmla="*/ 1421606 h 1421606"/>
                <a:gd name="connsiteX1" fmla="*/ 1664494 w 1664494"/>
                <a:gd name="connsiteY1" fmla="*/ 1421606 h 1421606"/>
                <a:gd name="connsiteX2" fmla="*/ 1664494 w 1664494"/>
                <a:gd name="connsiteY2" fmla="*/ 214312 h 1421606"/>
                <a:gd name="connsiteX3" fmla="*/ 1573208 w 1664494"/>
                <a:gd name="connsiteY3" fmla="*/ 328612 h 1421606"/>
                <a:gd name="connsiteX4" fmla="*/ 1321594 w 1664494"/>
                <a:gd name="connsiteY4" fmla="*/ 0 h 1421606"/>
                <a:gd name="connsiteX5" fmla="*/ 1150144 w 1664494"/>
                <a:gd name="connsiteY5" fmla="*/ 171450 h 1421606"/>
                <a:gd name="connsiteX6" fmla="*/ 964406 w 1664494"/>
                <a:gd name="connsiteY6" fmla="*/ 492918 h 1421606"/>
                <a:gd name="connsiteX7" fmla="*/ 778669 w 1664494"/>
                <a:gd name="connsiteY7" fmla="*/ 764381 h 1421606"/>
                <a:gd name="connsiteX8" fmla="*/ 500062 w 1664494"/>
                <a:gd name="connsiteY8" fmla="*/ 1064418 h 1421606"/>
                <a:gd name="connsiteX9" fmla="*/ 157162 w 1664494"/>
                <a:gd name="connsiteY9" fmla="*/ 1300162 h 1421606"/>
                <a:gd name="connsiteX10" fmla="*/ 0 w 1664494"/>
                <a:gd name="connsiteY10" fmla="*/ 1421606 h 1421606"/>
                <a:gd name="connsiteX0" fmla="*/ 0 w 1664494"/>
                <a:gd name="connsiteY0" fmla="*/ 1250156 h 1250156"/>
                <a:gd name="connsiteX1" fmla="*/ 1664494 w 1664494"/>
                <a:gd name="connsiteY1" fmla="*/ 1250156 h 1250156"/>
                <a:gd name="connsiteX2" fmla="*/ 1664494 w 1664494"/>
                <a:gd name="connsiteY2" fmla="*/ 42862 h 1250156"/>
                <a:gd name="connsiteX3" fmla="*/ 1573208 w 1664494"/>
                <a:gd name="connsiteY3" fmla="*/ 157162 h 1250156"/>
                <a:gd name="connsiteX4" fmla="*/ 1506266 w 1664494"/>
                <a:gd name="connsiteY4" fmla="*/ 220774 h 1250156"/>
                <a:gd name="connsiteX5" fmla="*/ 1150144 w 1664494"/>
                <a:gd name="connsiteY5" fmla="*/ 0 h 1250156"/>
                <a:gd name="connsiteX6" fmla="*/ 964406 w 1664494"/>
                <a:gd name="connsiteY6" fmla="*/ 321468 h 1250156"/>
                <a:gd name="connsiteX7" fmla="*/ 778669 w 1664494"/>
                <a:gd name="connsiteY7" fmla="*/ 592931 h 1250156"/>
                <a:gd name="connsiteX8" fmla="*/ 500062 w 1664494"/>
                <a:gd name="connsiteY8" fmla="*/ 892968 h 1250156"/>
                <a:gd name="connsiteX9" fmla="*/ 157162 w 1664494"/>
                <a:gd name="connsiteY9" fmla="*/ 1128712 h 1250156"/>
                <a:gd name="connsiteX10" fmla="*/ 0 w 1664494"/>
                <a:gd name="connsiteY10" fmla="*/ 1250156 h 1250156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964406 w 1664494"/>
                <a:gd name="connsiteY6" fmla="*/ 278606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85036 w 1664494"/>
                <a:gd name="connsiteY9" fmla="*/ 1107115 h 1207294"/>
                <a:gd name="connsiteX10" fmla="*/ 0 w 1664494"/>
                <a:gd name="connsiteY10" fmla="*/ 1207294 h 1207294"/>
                <a:gd name="connsiteX0" fmla="*/ 0 w 1681916"/>
                <a:gd name="connsiteY0" fmla="*/ 1176577 h 1207294"/>
                <a:gd name="connsiteX1" fmla="*/ 1681916 w 1681916"/>
                <a:gd name="connsiteY1" fmla="*/ 1207294 h 1207294"/>
                <a:gd name="connsiteX2" fmla="*/ 1681916 w 1681916"/>
                <a:gd name="connsiteY2" fmla="*/ 0 h 1207294"/>
                <a:gd name="connsiteX3" fmla="*/ 1590630 w 1681916"/>
                <a:gd name="connsiteY3" fmla="*/ 114300 h 1207294"/>
                <a:gd name="connsiteX4" fmla="*/ 1523688 w 1681916"/>
                <a:gd name="connsiteY4" fmla="*/ 177912 h 1207294"/>
                <a:gd name="connsiteX5" fmla="*/ 1387081 w 1681916"/>
                <a:gd name="connsiteY5" fmla="*/ 318645 h 1207294"/>
                <a:gd name="connsiteX6" fmla="*/ 1239671 w 1681916"/>
                <a:gd name="connsiteY6" fmla="*/ 462903 h 1207294"/>
                <a:gd name="connsiteX7" fmla="*/ 984247 w 1681916"/>
                <a:gd name="connsiteY7" fmla="*/ 703650 h 1207294"/>
                <a:gd name="connsiteX8" fmla="*/ 590657 w 1681916"/>
                <a:gd name="connsiteY8" fmla="*/ 946981 h 1207294"/>
                <a:gd name="connsiteX9" fmla="*/ 202458 w 1681916"/>
                <a:gd name="connsiteY9" fmla="*/ 1107115 h 1207294"/>
                <a:gd name="connsiteX10" fmla="*/ 0 w 1681916"/>
                <a:gd name="connsiteY10" fmla="*/ 1176577 h 1207294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92005 w 1671463"/>
                <a:gd name="connsiteY9" fmla="*/ 1107115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079970 w 1671463"/>
                <a:gd name="connsiteY6" fmla="*/ 20434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41417 h 1241417"/>
                <a:gd name="connsiteX1" fmla="*/ 1671463 w 1671463"/>
                <a:gd name="connsiteY1" fmla="*/ 1234329 h 1241417"/>
                <a:gd name="connsiteX2" fmla="*/ 1671463 w 1671463"/>
                <a:gd name="connsiteY2" fmla="*/ 27035 h 1241417"/>
                <a:gd name="connsiteX3" fmla="*/ 1580177 w 1671463"/>
                <a:gd name="connsiteY3" fmla="*/ 141335 h 1241417"/>
                <a:gd name="connsiteX4" fmla="*/ 1513235 w 1671463"/>
                <a:gd name="connsiteY4" fmla="*/ 204947 h 1241417"/>
                <a:gd name="connsiteX5" fmla="*/ 1376628 w 1671463"/>
                <a:gd name="connsiteY5" fmla="*/ 345680 h 1241417"/>
                <a:gd name="connsiteX6" fmla="*/ 1100959 w 1671463"/>
                <a:gd name="connsiteY6" fmla="*/ 20699 h 1241417"/>
                <a:gd name="connsiteX7" fmla="*/ 738263 w 1671463"/>
                <a:gd name="connsiteY7" fmla="*/ 541554 h 1241417"/>
                <a:gd name="connsiteX8" fmla="*/ 342341 w 1671463"/>
                <a:gd name="connsiteY8" fmla="*/ 1007533 h 1241417"/>
                <a:gd name="connsiteX9" fmla="*/ 104896 w 1671463"/>
                <a:gd name="connsiteY9" fmla="*/ 1155415 h 1241417"/>
                <a:gd name="connsiteX10" fmla="*/ 0 w 1671463"/>
                <a:gd name="connsiteY10" fmla="*/ 1241417 h 1241417"/>
                <a:gd name="connsiteX0" fmla="*/ 0 w 1671463"/>
                <a:gd name="connsiteY0" fmla="*/ 1337311 h 1337311"/>
                <a:gd name="connsiteX1" fmla="*/ 1671463 w 1671463"/>
                <a:gd name="connsiteY1" fmla="*/ 1330223 h 1337311"/>
                <a:gd name="connsiteX2" fmla="*/ 1671463 w 1671463"/>
                <a:gd name="connsiteY2" fmla="*/ 122929 h 1337311"/>
                <a:gd name="connsiteX3" fmla="*/ 1580177 w 1671463"/>
                <a:gd name="connsiteY3" fmla="*/ 237229 h 1337311"/>
                <a:gd name="connsiteX4" fmla="*/ 1513235 w 1671463"/>
                <a:gd name="connsiteY4" fmla="*/ 300841 h 1337311"/>
                <a:gd name="connsiteX5" fmla="*/ 1432596 w 1671463"/>
                <a:gd name="connsiteY5" fmla="*/ 56127 h 1337311"/>
                <a:gd name="connsiteX6" fmla="*/ 1100959 w 1671463"/>
                <a:gd name="connsiteY6" fmla="*/ 116593 h 1337311"/>
                <a:gd name="connsiteX7" fmla="*/ 738263 w 1671463"/>
                <a:gd name="connsiteY7" fmla="*/ 637448 h 1337311"/>
                <a:gd name="connsiteX8" fmla="*/ 342341 w 1671463"/>
                <a:gd name="connsiteY8" fmla="*/ 1103427 h 1337311"/>
                <a:gd name="connsiteX9" fmla="*/ 104896 w 1671463"/>
                <a:gd name="connsiteY9" fmla="*/ 1251309 h 1337311"/>
                <a:gd name="connsiteX10" fmla="*/ 0 w 1671463"/>
                <a:gd name="connsiteY10" fmla="*/ 1337311 h 1337311"/>
                <a:gd name="connsiteX0" fmla="*/ 0 w 1671463"/>
                <a:gd name="connsiteY0" fmla="*/ 1427632 h 1427632"/>
                <a:gd name="connsiteX1" fmla="*/ 1671463 w 1671463"/>
                <a:gd name="connsiteY1" fmla="*/ 1420544 h 1427632"/>
                <a:gd name="connsiteX2" fmla="*/ 1671463 w 1671463"/>
                <a:gd name="connsiteY2" fmla="*/ 213250 h 1427632"/>
                <a:gd name="connsiteX3" fmla="*/ 1580177 w 1671463"/>
                <a:gd name="connsiteY3" fmla="*/ 327550 h 1427632"/>
                <a:gd name="connsiteX4" fmla="*/ 1513235 w 1671463"/>
                <a:gd name="connsiteY4" fmla="*/ 391162 h 1427632"/>
                <a:gd name="connsiteX5" fmla="*/ 1418604 w 1671463"/>
                <a:gd name="connsiteY5" fmla="*/ 33927 h 1427632"/>
                <a:gd name="connsiteX6" fmla="*/ 1100959 w 1671463"/>
                <a:gd name="connsiteY6" fmla="*/ 206914 h 1427632"/>
                <a:gd name="connsiteX7" fmla="*/ 738263 w 1671463"/>
                <a:gd name="connsiteY7" fmla="*/ 727769 h 1427632"/>
                <a:gd name="connsiteX8" fmla="*/ 342341 w 1671463"/>
                <a:gd name="connsiteY8" fmla="*/ 1193748 h 1427632"/>
                <a:gd name="connsiteX9" fmla="*/ 104896 w 1671463"/>
                <a:gd name="connsiteY9" fmla="*/ 1341630 h 1427632"/>
                <a:gd name="connsiteX10" fmla="*/ 0 w 1671463"/>
                <a:gd name="connsiteY10" fmla="*/ 1427632 h 1427632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13235 w 1671463"/>
                <a:gd name="connsiteY4" fmla="*/ 357235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463" h="1393705">
                  <a:moveTo>
                    <a:pt x="0" y="1393705"/>
                  </a:moveTo>
                  <a:lnTo>
                    <a:pt x="1671463" y="1386617"/>
                  </a:lnTo>
                  <a:lnTo>
                    <a:pt x="1671463" y="191294"/>
                  </a:lnTo>
                  <a:lnTo>
                    <a:pt x="1631481" y="140403"/>
                  </a:lnTo>
                  <a:cubicBezTo>
                    <a:pt x="1592066" y="102553"/>
                    <a:pt x="1573639" y="88643"/>
                    <a:pt x="1522563" y="48399"/>
                  </a:cubicBezTo>
                  <a:cubicBezTo>
                    <a:pt x="1468479" y="7528"/>
                    <a:pt x="1472690" y="28901"/>
                    <a:pt x="1418604" y="0"/>
                  </a:cubicBezTo>
                  <a:cubicBezTo>
                    <a:pt x="1305726" y="11377"/>
                    <a:pt x="1230161" y="68241"/>
                    <a:pt x="1100959" y="172987"/>
                  </a:cubicBezTo>
                  <a:cubicBezTo>
                    <a:pt x="967623" y="288349"/>
                    <a:pt x="859938" y="497081"/>
                    <a:pt x="738263" y="693842"/>
                  </a:cubicBezTo>
                  <a:cubicBezTo>
                    <a:pt x="605512" y="873907"/>
                    <a:pt x="489084" y="1008484"/>
                    <a:pt x="342341" y="1159821"/>
                  </a:cubicBezTo>
                  <a:lnTo>
                    <a:pt x="104896" y="1307703"/>
                  </a:lnTo>
                  <a:lnTo>
                    <a:pt x="0" y="1393705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493988" y="6191947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94113" y="4773068"/>
              <a:ext cx="636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F(x)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96310" y="6260176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sz="22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4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0844" y="5981419"/>
            <a:ext cx="221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Tedious and time consuming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0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1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96522" y="6408439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4549751" y="3028047"/>
            <a:ext cx="4192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  <a:endParaRPr lang="en-GB" sz="2200" b="1" dirty="0">
              <a:solidFill>
                <a:schemeClr val="accent1"/>
              </a:solidFill>
            </a:endParaRP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2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05099"/>
              </p:ext>
            </p:extLst>
          </p:nvPr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3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018422" y="4708276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3607594" y="4650581"/>
            <a:ext cx="1664494" cy="1614488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4494" h="1614488">
                <a:moveTo>
                  <a:pt x="0" y="1614488"/>
                </a:moveTo>
                <a:lnTo>
                  <a:pt x="1664494" y="1614488"/>
                </a:lnTo>
                <a:lnTo>
                  <a:pt x="1664494" y="0"/>
                </a:lnTo>
                <a:lnTo>
                  <a:pt x="1457325" y="64294"/>
                </a:lnTo>
                <a:lnTo>
                  <a:pt x="1321594" y="192882"/>
                </a:lnTo>
                <a:lnTo>
                  <a:pt x="1150144" y="364332"/>
                </a:lnTo>
                <a:lnTo>
                  <a:pt x="964406" y="685800"/>
                </a:lnTo>
                <a:lnTo>
                  <a:pt x="778669" y="957263"/>
                </a:lnTo>
                <a:lnTo>
                  <a:pt x="500062" y="1257300"/>
                </a:lnTo>
                <a:lnTo>
                  <a:pt x="157162" y="1493044"/>
                </a:lnTo>
                <a:lnTo>
                  <a:pt x="0" y="1614488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53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474" y="3498502"/>
            <a:ext cx="188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50% probability that a given selection from this distribution being less than zero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5272088" y="62650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10882" y="5438638"/>
            <a:ext cx="207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what’s the probability of being less than -1?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492016" y="6224612"/>
            <a:ext cx="207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greater than 1.645?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  <p:bldP spid="46" grpId="0"/>
      <p:bldP spid="52" grpId="0" animBg="1"/>
      <p:bldP spid="53" grpId="0" animBg="1"/>
      <p:bldP spid="2" grpId="0"/>
      <p:bldP spid="58" grpId="0"/>
      <p:bldP spid="60" grpId="0"/>
      <p:bldP spid="61" grpId="0" animBg="1"/>
      <p:bldP spid="62" grpId="0" animBg="1"/>
      <p:bldP spid="65" grpId="0"/>
      <p:bldP spid="67" grpId="0" animBg="1"/>
      <p:bldP spid="68" grpId="0"/>
      <p:bldP spid="69" grpId="0" animBg="1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Monte Carlo simulation: </a:t>
            </a:r>
            <a:r>
              <a:rPr lang="en-US" sz="3200" dirty="0" smtClean="0"/>
              <a:t>technique that combines </a:t>
            </a:r>
            <a:r>
              <a:rPr lang="en-US" sz="3200" b="1" i="1" dirty="0" smtClean="0">
                <a:solidFill>
                  <a:schemeClr val="accent1"/>
                </a:solidFill>
              </a:rPr>
              <a:t>distributions</a:t>
            </a:r>
            <a:r>
              <a:rPr lang="en-US" sz="3200" i="1" dirty="0" smtClean="0"/>
              <a:t> </a:t>
            </a:r>
            <a:r>
              <a:rPr lang="en-US" sz="3200" dirty="0" smtClean="0"/>
              <a:t>with</a:t>
            </a:r>
            <a:r>
              <a:rPr lang="en-US" sz="3200" i="1" dirty="0" smtClean="0"/>
              <a:t> </a:t>
            </a:r>
            <a:r>
              <a:rPr lang="en-US" sz="3200" b="1" i="1" dirty="0" smtClean="0">
                <a:solidFill>
                  <a:schemeClr val="accent3"/>
                </a:solidFill>
              </a:rPr>
              <a:t>random number generation</a:t>
            </a:r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513381" y="2853559"/>
            <a:ext cx="3074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Any variable has a probability distribution for its occurrence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8341" y="4929352"/>
            <a:ext cx="909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Best way to relate </a:t>
            </a:r>
            <a:r>
              <a:rPr lang="en-US" sz="2800" dirty="0" smtClean="0">
                <a:solidFill>
                  <a:schemeClr val="accent3"/>
                </a:solidFill>
              </a:rPr>
              <a:t>random number </a:t>
            </a:r>
            <a:r>
              <a:rPr lang="en-US" sz="2800" dirty="0" smtClean="0"/>
              <a:t>to a </a:t>
            </a:r>
            <a:r>
              <a:rPr lang="en-US" sz="2800" dirty="0" smtClean="0">
                <a:solidFill>
                  <a:schemeClr val="accent1"/>
                </a:solidFill>
              </a:rPr>
              <a:t>variable</a:t>
            </a:r>
            <a:r>
              <a:rPr lang="en-US" sz="2800" dirty="0" smtClean="0"/>
              <a:t> is to use </a:t>
            </a:r>
            <a:r>
              <a:rPr lang="en-US" sz="2800" b="1" dirty="0" smtClean="0"/>
              <a:t>cumulative probability distribution</a:t>
            </a:r>
          </a:p>
          <a:p>
            <a:pPr algn="ctr"/>
            <a:r>
              <a:rPr lang="en-US" sz="2400" i="1" dirty="0" smtClean="0">
                <a:solidFill>
                  <a:schemeClr val="accent6"/>
                </a:solidFill>
              </a:rPr>
              <a:t>(probability density functions – pdf)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0520" y="3037491"/>
            <a:ext cx="3074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Random numbers can be generated  in different ways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011104" y="2096814"/>
            <a:ext cx="0" cy="472966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89131" y="2380593"/>
            <a:ext cx="0" cy="520263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1329" y="2942082"/>
            <a:ext cx="4242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has been tabulated</a:t>
            </a:r>
            <a:endParaRPr lang="en-GB" sz="2200" dirty="0"/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8295398" y="3754783"/>
            <a:ext cx="3422384" cy="3038811"/>
            <a:chOff x="8295398" y="3754783"/>
            <a:chExt cx="3422384" cy="3038811"/>
          </a:xfrm>
        </p:grpSpPr>
        <p:sp>
          <p:nvSpPr>
            <p:cNvPr id="56" name="Rectangle 55"/>
            <p:cNvSpPr/>
            <p:nvPr/>
          </p:nvSpPr>
          <p:spPr>
            <a:xfrm>
              <a:off x="8308849" y="4239796"/>
              <a:ext cx="3324387" cy="2025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8308849" y="4658702"/>
              <a:ext cx="3308888" cy="1559873"/>
            </a:xfrm>
            <a:custGeom>
              <a:avLst/>
              <a:gdLst>
                <a:gd name="connsiteX0" fmla="*/ 0 w 3308888"/>
                <a:gd name="connsiteY0" fmla="*/ 1559873 h 1559873"/>
                <a:gd name="connsiteX1" fmla="*/ 348712 w 3308888"/>
                <a:gd name="connsiteY1" fmla="*/ 1381642 h 1559873"/>
                <a:gd name="connsiteX2" fmla="*/ 681926 w 3308888"/>
                <a:gd name="connsiteY2" fmla="*/ 1063927 h 1559873"/>
                <a:gd name="connsiteX3" fmla="*/ 960895 w 3308888"/>
                <a:gd name="connsiteY3" fmla="*/ 684218 h 1559873"/>
                <a:gd name="connsiteX4" fmla="*/ 1185620 w 3308888"/>
                <a:gd name="connsiteY4" fmla="*/ 335506 h 1559873"/>
                <a:gd name="connsiteX5" fmla="*/ 1456841 w 3308888"/>
                <a:gd name="connsiteY5" fmla="*/ 79784 h 1559873"/>
                <a:gd name="connsiteX6" fmla="*/ 1712563 w 3308888"/>
                <a:gd name="connsiteY6" fmla="*/ 2293 h 1559873"/>
                <a:gd name="connsiteX7" fmla="*/ 1929539 w 3308888"/>
                <a:gd name="connsiteY7" fmla="*/ 149527 h 1559873"/>
                <a:gd name="connsiteX8" fmla="*/ 2177512 w 3308888"/>
                <a:gd name="connsiteY8" fmla="*/ 459493 h 1559873"/>
                <a:gd name="connsiteX9" fmla="*/ 2572719 w 3308888"/>
                <a:gd name="connsiteY9" fmla="*/ 1001934 h 1559873"/>
                <a:gd name="connsiteX10" fmla="*/ 2936929 w 3308888"/>
                <a:gd name="connsiteY10" fmla="*/ 1366144 h 1559873"/>
                <a:gd name="connsiteX11" fmla="*/ 3308888 w 3308888"/>
                <a:gd name="connsiteY11" fmla="*/ 1559873 h 1559873"/>
                <a:gd name="connsiteX12" fmla="*/ 3308888 w 3308888"/>
                <a:gd name="connsiteY12" fmla="*/ 1559873 h 155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8888" h="1559873">
                  <a:moveTo>
                    <a:pt x="0" y="1559873"/>
                  </a:moveTo>
                  <a:cubicBezTo>
                    <a:pt x="117529" y="1512086"/>
                    <a:pt x="235058" y="1464300"/>
                    <a:pt x="348712" y="1381642"/>
                  </a:cubicBezTo>
                  <a:cubicBezTo>
                    <a:pt x="462366" y="1298984"/>
                    <a:pt x="579896" y="1180164"/>
                    <a:pt x="681926" y="1063927"/>
                  </a:cubicBezTo>
                  <a:cubicBezTo>
                    <a:pt x="783957" y="947690"/>
                    <a:pt x="876946" y="805621"/>
                    <a:pt x="960895" y="684218"/>
                  </a:cubicBezTo>
                  <a:cubicBezTo>
                    <a:pt x="1044844" y="562815"/>
                    <a:pt x="1102962" y="436245"/>
                    <a:pt x="1185620" y="335506"/>
                  </a:cubicBezTo>
                  <a:cubicBezTo>
                    <a:pt x="1268278" y="234767"/>
                    <a:pt x="1369017" y="135320"/>
                    <a:pt x="1456841" y="79784"/>
                  </a:cubicBezTo>
                  <a:cubicBezTo>
                    <a:pt x="1544665" y="24248"/>
                    <a:pt x="1633780" y="-9331"/>
                    <a:pt x="1712563" y="2293"/>
                  </a:cubicBezTo>
                  <a:cubicBezTo>
                    <a:pt x="1791346" y="13917"/>
                    <a:pt x="1852047" y="73327"/>
                    <a:pt x="1929539" y="149527"/>
                  </a:cubicBezTo>
                  <a:cubicBezTo>
                    <a:pt x="2007031" y="225727"/>
                    <a:pt x="2070315" y="317425"/>
                    <a:pt x="2177512" y="459493"/>
                  </a:cubicBezTo>
                  <a:cubicBezTo>
                    <a:pt x="2284709" y="601561"/>
                    <a:pt x="2446149" y="850825"/>
                    <a:pt x="2572719" y="1001934"/>
                  </a:cubicBezTo>
                  <a:cubicBezTo>
                    <a:pt x="2699289" y="1153043"/>
                    <a:pt x="2814234" y="1273154"/>
                    <a:pt x="2936929" y="1366144"/>
                  </a:cubicBezTo>
                  <a:cubicBezTo>
                    <a:pt x="3059624" y="1459134"/>
                    <a:pt x="3308888" y="1559873"/>
                    <a:pt x="3308888" y="1559873"/>
                  </a:cubicBezTo>
                  <a:lnTo>
                    <a:pt x="3308888" y="1559873"/>
                  </a:ln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11495" y="6406406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µ = 0</a:t>
              </a:r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95398" y="3754783"/>
              <a:ext cx="332233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2200" dirty="0" err="1" smtClean="0"/>
                <a:t>Probability</a:t>
              </a:r>
              <a:r>
                <a:rPr lang="pt-PT" sz="2200" dirty="0" smtClean="0"/>
                <a:t> </a:t>
              </a:r>
              <a:r>
                <a:rPr lang="pt-PT" sz="2200" dirty="0" err="1" smtClean="0"/>
                <a:t>density</a:t>
              </a:r>
              <a:endParaRPr lang="pt-PT" sz="2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733395" y="4706243"/>
              <a:ext cx="98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σ</a:t>
              </a:r>
              <a:r>
                <a:rPr lang="en-US" dirty="0" smtClean="0"/>
                <a:t> = 1</a:t>
              </a:r>
              <a:endParaRPr lang="en-US" dirty="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8304174" y="5306769"/>
              <a:ext cx="994698" cy="956265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363143" y="4981984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63" name="Straight Arrow Connector 62"/>
            <p:cNvCxnSpPr>
              <a:stCxn id="62" idx="2"/>
            </p:cNvCxnSpPr>
            <p:nvPr/>
          </p:nvCxnSpPr>
          <p:spPr>
            <a:xfrm>
              <a:off x="8677636" y="5351316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987061" y="6263036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8914152" y="6403241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9288361" y="625326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7" name="Freeform 66"/>
            <p:cNvSpPr/>
            <p:nvPr/>
          </p:nvSpPr>
          <p:spPr>
            <a:xfrm flipH="1">
              <a:off x="10919034" y="5683624"/>
              <a:ext cx="719455" cy="57941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chemeClr val="accent4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53829" y="6424262"/>
              <a:ext cx="992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1.645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35602" y="5193436"/>
              <a:ext cx="628986" cy="369332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70" name="Straight Arrow Connector 69"/>
            <p:cNvCxnSpPr>
              <a:stCxn id="69" idx="2"/>
              <a:endCxn id="67" idx="7"/>
            </p:cNvCxnSpPr>
            <p:nvPr/>
          </p:nvCxnSpPr>
          <p:spPr>
            <a:xfrm flipH="1">
              <a:off x="11273691" y="5562768"/>
              <a:ext cx="76404" cy="4892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898734" y="3772949"/>
            <a:ext cx="647700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8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9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0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8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9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19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1611" y="1569828"/>
            <a:ext cx="4153992" cy="3689155"/>
            <a:chOff x="461611" y="1569828"/>
            <a:chExt cx="4153992" cy="3689155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3618733" y="1839991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4176082" y="1830540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61611" y="5164276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98585" y="4981984"/>
              <a:ext cx="1017018" cy="276999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8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9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987062" y="4996006"/>
            <a:ext cx="2014962" cy="646331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1-0.9495 = 0.0505</a:t>
            </a:r>
          </a:p>
          <a:p>
            <a:pPr algn="ctr"/>
            <a:r>
              <a:rPr lang="en-US" dirty="0" smtClean="0"/>
              <a:t>1-0.9505 = 0.0495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8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6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7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8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9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0113" y="3482461"/>
            <a:ext cx="4134597" cy="3182967"/>
            <a:chOff x="540113" y="3482461"/>
            <a:chExt cx="4134597" cy="3182967"/>
          </a:xfrm>
        </p:grpSpPr>
        <p:sp>
          <p:nvSpPr>
            <p:cNvPr id="57" name="TextBox 56"/>
            <p:cNvSpPr txBox="1"/>
            <p:nvPr/>
          </p:nvSpPr>
          <p:spPr>
            <a:xfrm>
              <a:off x="2122045" y="6388429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200</a:t>
              </a:r>
              <a:endParaRPr lang="pt-PT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662636" y="6155754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88768" y="6161087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555307" y="6151562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52889" y="61568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158308" y="6214045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275</a:t>
              </a:r>
              <a:endParaRPr lang="pt-PT" sz="1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8006" y="622357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325</a:t>
              </a:r>
              <a:endParaRPr lang="pt-PT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67969" y="6208712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225</a:t>
              </a:r>
              <a:endParaRPr lang="pt-PT" sz="1200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36507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265909" y="6165279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7452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472408" y="6223570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125</a:t>
              </a:r>
              <a:endParaRPr lang="pt-PT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46773" y="6223570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175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9885" y="6228903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75</a:t>
              </a:r>
              <a:endParaRPr lang="pt-PT" sz="12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472361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4525" t="15087" r="54503" b="7907"/>
            <a:stretch>
              <a:fillRect/>
            </a:stretch>
          </p:blipFill>
          <p:spPr bwMode="auto">
            <a:xfrm>
              <a:off x="972416" y="3482461"/>
              <a:ext cx="3499945" cy="2743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82"/>
            <p:cNvSpPr txBox="1"/>
            <p:nvPr/>
          </p:nvSpPr>
          <p:spPr>
            <a:xfrm>
              <a:off x="4242662" y="621831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375</a:t>
              </a:r>
              <a:endParaRPr lang="pt-PT" sz="12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0113" y="6239409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x</a:t>
              </a:r>
              <a:endParaRPr lang="pt-PT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4853" y="6550304"/>
            <a:ext cx="4134597" cy="307696"/>
            <a:chOff x="534853" y="6550304"/>
            <a:chExt cx="4134597" cy="307696"/>
          </a:xfrm>
        </p:grpSpPr>
        <p:sp>
          <p:nvSpPr>
            <p:cNvPr id="84" name="TextBox 83"/>
            <p:cNvSpPr txBox="1"/>
            <p:nvPr/>
          </p:nvSpPr>
          <p:spPr>
            <a:xfrm>
              <a:off x="3153048" y="6555637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1.5</a:t>
              </a:r>
              <a:endParaRPr lang="pt-PT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32746" y="656516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2.5</a:t>
              </a:r>
              <a:endParaRPr lang="pt-PT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662709" y="655030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0.5</a:t>
              </a:r>
              <a:endParaRPr lang="pt-PT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67148" y="6565162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-1.5</a:t>
              </a:r>
              <a:endParaRPr lang="pt-PT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41513" y="6565162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-0.5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44625" y="657049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-2.5</a:t>
              </a:r>
              <a:endParaRPr lang="pt-PT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37402" y="655990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3.5</a:t>
              </a:r>
              <a:endParaRPr lang="pt-PT" sz="12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4853" y="6581001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z</a:t>
              </a:r>
              <a:endParaRPr lang="pt-PT" sz="1200" dirty="0"/>
            </a:p>
          </p:txBody>
        </p:sp>
      </p:grpSp>
      <p:sp>
        <p:nvSpPr>
          <p:cNvPr id="93" name="Freeform 92"/>
          <p:cNvSpPr/>
          <p:nvPr/>
        </p:nvSpPr>
        <p:spPr>
          <a:xfrm>
            <a:off x="1059937" y="3984466"/>
            <a:ext cx="1393372" cy="2168435"/>
          </a:xfrm>
          <a:custGeom>
            <a:avLst/>
            <a:gdLst>
              <a:gd name="connsiteX0" fmla="*/ 1341120 w 1393372"/>
              <a:gd name="connsiteY0" fmla="*/ 2159726 h 2168435"/>
              <a:gd name="connsiteX1" fmla="*/ 1341120 w 1393372"/>
              <a:gd name="connsiteY1" fmla="*/ 2159726 h 2168435"/>
              <a:gd name="connsiteX2" fmla="*/ 1349829 w 1393372"/>
              <a:gd name="connsiteY2" fmla="*/ 1402080 h 2168435"/>
              <a:gd name="connsiteX3" fmla="*/ 1358538 w 1393372"/>
              <a:gd name="connsiteY3" fmla="*/ 1227909 h 2168435"/>
              <a:gd name="connsiteX4" fmla="*/ 1393372 w 1393372"/>
              <a:gd name="connsiteY4" fmla="*/ 52252 h 2168435"/>
              <a:gd name="connsiteX5" fmla="*/ 1384663 w 1393372"/>
              <a:gd name="connsiteY5" fmla="*/ 0 h 2168435"/>
              <a:gd name="connsiteX6" fmla="*/ 1332412 w 1393372"/>
              <a:gd name="connsiteY6" fmla="*/ 52252 h 2168435"/>
              <a:gd name="connsiteX7" fmla="*/ 1288869 w 1393372"/>
              <a:gd name="connsiteY7" fmla="*/ 235132 h 2168435"/>
              <a:gd name="connsiteX8" fmla="*/ 1079863 w 1393372"/>
              <a:gd name="connsiteY8" fmla="*/ 757646 h 2168435"/>
              <a:gd name="connsiteX9" fmla="*/ 992778 w 1393372"/>
              <a:gd name="connsiteY9" fmla="*/ 1001486 h 2168435"/>
              <a:gd name="connsiteX10" fmla="*/ 853440 w 1393372"/>
              <a:gd name="connsiteY10" fmla="*/ 1358537 h 2168435"/>
              <a:gd name="connsiteX11" fmla="*/ 740229 w 1393372"/>
              <a:gd name="connsiteY11" fmla="*/ 1567543 h 2168435"/>
              <a:gd name="connsiteX12" fmla="*/ 592183 w 1393372"/>
              <a:gd name="connsiteY12" fmla="*/ 1837509 h 2168435"/>
              <a:gd name="connsiteX13" fmla="*/ 339635 w 1393372"/>
              <a:gd name="connsiteY13" fmla="*/ 2037806 h 2168435"/>
              <a:gd name="connsiteX14" fmla="*/ 0 w 1393372"/>
              <a:gd name="connsiteY14" fmla="*/ 2168435 h 2168435"/>
              <a:gd name="connsiteX15" fmla="*/ 1341120 w 1393372"/>
              <a:gd name="connsiteY15" fmla="*/ 2159726 h 216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3372" h="2168435">
                <a:moveTo>
                  <a:pt x="1341120" y="2159726"/>
                </a:moveTo>
                <a:lnTo>
                  <a:pt x="1341120" y="2159726"/>
                </a:lnTo>
                <a:cubicBezTo>
                  <a:pt x="1344023" y="1907177"/>
                  <a:pt x="1345109" y="1654601"/>
                  <a:pt x="1349829" y="1402080"/>
                </a:cubicBezTo>
                <a:cubicBezTo>
                  <a:pt x="1350915" y="1343961"/>
                  <a:pt x="1357360" y="1286027"/>
                  <a:pt x="1358538" y="1227909"/>
                </a:cubicBezTo>
                <a:cubicBezTo>
                  <a:pt x="1362347" y="1039990"/>
                  <a:pt x="1271945" y="416506"/>
                  <a:pt x="1393372" y="52252"/>
                </a:cubicBezTo>
                <a:lnTo>
                  <a:pt x="1384663" y="0"/>
                </a:lnTo>
                <a:lnTo>
                  <a:pt x="1332412" y="52252"/>
                </a:lnTo>
                <a:lnTo>
                  <a:pt x="1288869" y="235132"/>
                </a:lnTo>
                <a:lnTo>
                  <a:pt x="1079863" y="757646"/>
                </a:lnTo>
                <a:lnTo>
                  <a:pt x="992778" y="1001486"/>
                </a:lnTo>
                <a:lnTo>
                  <a:pt x="853440" y="1358537"/>
                </a:lnTo>
                <a:lnTo>
                  <a:pt x="740229" y="1567543"/>
                </a:lnTo>
                <a:lnTo>
                  <a:pt x="592183" y="1837509"/>
                </a:lnTo>
                <a:lnTo>
                  <a:pt x="339635" y="2037806"/>
                </a:lnTo>
                <a:lnTo>
                  <a:pt x="0" y="2168435"/>
                </a:lnTo>
                <a:lnTo>
                  <a:pt x="1341120" y="2159726"/>
                </a:lnTo>
                <a:close/>
              </a:path>
            </a:pathLst>
          </a:custGeom>
          <a:solidFill>
            <a:srgbClr val="F2BC24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" name="Table 93"/>
          <p:cNvGraphicFramePr>
            <a:graphicFrameLocks noGrp="1"/>
          </p:cNvGraphicFramePr>
          <p:nvPr/>
        </p:nvGraphicFramePr>
        <p:xfrm>
          <a:off x="5145252" y="3312740"/>
          <a:ext cx="4217159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5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6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385034" y="4430110"/>
            <a:ext cx="2490952" cy="4099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9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529543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8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3" grpId="0" animBg="1"/>
      <p:bldP spid="95" grpId="0"/>
      <p:bldP spid="96" grpId="0"/>
      <p:bldP spid="97" grpId="0" animBg="1"/>
      <p:bldP spid="99" grpId="0"/>
      <p:bldP spid="10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80289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93293" y="611531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25" y="6120646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5964" y="611112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3546" y="61164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88965" y="6173604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668663" y="618312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98626" y="6168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9573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6566" y="612483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0518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03065" y="6183129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7430" y="6183129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175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542" y="618846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03018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 l="54796" t="15087" r="4857" b="9626"/>
          <a:stretch>
            <a:fillRect/>
          </a:stretch>
        </p:blipFill>
        <p:spPr bwMode="auto">
          <a:xfrm>
            <a:off x="794084" y="3430502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073319" y="617786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983705" y="6515196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663403" y="652472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493366" y="65098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7805" y="6524721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972170" y="6524721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-0.5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282" y="653005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068059" y="65194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770" y="619896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510" y="654056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6385034" y="4430110"/>
            <a:ext cx="4359166" cy="427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200940" y="5655289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29340" y="5665921"/>
            <a:ext cx="13822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5510420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546637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1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3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6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7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/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7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79712" y="577639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2493293" y="6088810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819425" y="609414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385964" y="608461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83546" y="60899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988965" y="6147101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668663" y="61566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498626" y="6141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2195736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3216" y="6098335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76611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274490" y="6156626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977430" y="6156626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175</a:t>
            </a:r>
            <a:endParaRPr lang="pt-PT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747192" y="616195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4303018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/>
          <a:srcRect l="54796" t="15087" r="4857" b="9626"/>
          <a:stretch>
            <a:fillRect/>
          </a:stretch>
        </p:blipFill>
        <p:spPr bwMode="auto">
          <a:xfrm>
            <a:off x="794084" y="3403999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4073319" y="615136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983705" y="6488693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663403" y="649821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2493366" y="648336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1269230" y="6498218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1972170" y="6498218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-0.5</a:t>
            </a:r>
            <a:endParaRPr lang="pt-PT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741932" y="65035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4068059" y="649295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370770" y="61724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65510" y="651405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2200940" y="5628786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29340" y="5639418"/>
            <a:ext cx="1368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0" y="54839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1720" y="33530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</a:t>
            </a:r>
            <a:endParaRPr lang="pt-PT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0" y="493015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b="1" dirty="0" smtClean="0">
                <a:solidFill>
                  <a:srgbClr val="CC6600"/>
                </a:solidFill>
              </a:rPr>
              <a:t>0.58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171700" y="4798117"/>
            <a:ext cx="609600" cy="12763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7" name="TextBox 76"/>
          <p:cNvSpPr txBox="1"/>
          <p:nvPr/>
        </p:nvSpPr>
        <p:spPr>
          <a:xfrm>
            <a:off x="0" y="46838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0.69146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581150" y="5636317"/>
            <a:ext cx="609600" cy="4381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962025" y="6028747"/>
            <a:ext cx="609600" cy="45719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TextBox 79"/>
          <p:cNvSpPr txBox="1"/>
          <p:nvPr/>
        </p:nvSpPr>
        <p:spPr>
          <a:xfrm>
            <a:off x="0" y="585539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0.06681</a:t>
            </a: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839846" y="4798560"/>
            <a:ext cx="1980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314950" y="2686050"/>
            <a:ext cx="5313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err="1" smtClean="0">
                <a:solidFill>
                  <a:srgbClr val="CC6600"/>
                </a:solidFill>
              </a:rPr>
              <a:t>Draw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random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number</a:t>
            </a:r>
            <a:r>
              <a:rPr lang="pt-PT" sz="2800" b="1" dirty="0" smtClean="0">
                <a:solidFill>
                  <a:srgbClr val="CC6600"/>
                </a:solidFill>
              </a:rPr>
              <a:t> (0-1) = 0.58</a:t>
            </a:r>
            <a:endParaRPr lang="pt-PT" sz="2800" b="1" dirty="0">
              <a:solidFill>
                <a:srgbClr val="CC66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410464" y="4868260"/>
            <a:ext cx="1329359" cy="369670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CC6600"/>
              </a:solidFill>
            </a:endParaRPr>
          </a:p>
        </p:txBody>
      </p:sp>
      <p:cxnSp>
        <p:nvCxnSpPr>
          <p:cNvPr id="5" name="Elbow Connector 4"/>
          <p:cNvCxnSpPr>
            <a:stCxn id="85" idx="3"/>
            <a:endCxn id="86" idx="3"/>
          </p:cNvCxnSpPr>
          <p:nvPr/>
        </p:nvCxnSpPr>
        <p:spPr>
          <a:xfrm>
            <a:off x="10628243" y="2947660"/>
            <a:ext cx="111580" cy="2105435"/>
          </a:xfrm>
          <a:prstGeom prst="bentConnector3">
            <a:avLst>
              <a:gd name="adj1" fmla="val 958102"/>
            </a:avLst>
          </a:prstGeom>
          <a:ln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801092" y="4857750"/>
            <a:ext cx="8609372" cy="1729183"/>
            <a:chOff x="801092" y="4857750"/>
            <a:chExt cx="8609372" cy="1729183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2602026" y="5103280"/>
              <a:ext cx="0" cy="100800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209592" y="630993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rgbClr val="CC6600"/>
                  </a:solidFill>
                </a:rPr>
                <a:t>200</a:t>
              </a:r>
              <a:endParaRPr lang="pt-PT" sz="1200" b="1" dirty="0">
                <a:solidFill>
                  <a:srgbClr val="CC6600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801092" y="5102108"/>
              <a:ext cx="1836000" cy="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048980" y="4857750"/>
              <a:ext cx="1329359" cy="369670"/>
            </a:xfrm>
            <a:prstGeom prst="rect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solidFill>
                  <a:srgbClr val="CC660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6" idx="1"/>
            </p:cNvCxnSpPr>
            <p:nvPr/>
          </p:nvCxnSpPr>
          <p:spPr>
            <a:xfrm flipH="1">
              <a:off x="6435306" y="5053095"/>
              <a:ext cx="2975158" cy="0"/>
            </a:xfrm>
            <a:prstGeom prst="straightConnector1">
              <a:avLst/>
            </a:prstGeom>
            <a:ln>
              <a:solidFill>
                <a:srgbClr val="CC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4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6" grpId="0" animBg="1"/>
      <p:bldP spid="77" grpId="0"/>
      <p:bldP spid="78" grpId="0" animBg="1"/>
      <p:bldP spid="79" grpId="0" animBg="1"/>
      <p:bldP spid="80" grpId="0"/>
      <p:bldP spid="85" grpId="0"/>
      <p:bldP spid="8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19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1612812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77519" y="2050204"/>
            <a:ext cx="79633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Only has one parameter </a:t>
            </a:r>
            <a:r>
              <a:rPr lang="el-GR" sz="2200" dirty="0" smtClean="0"/>
              <a:t>λ</a:t>
            </a:r>
            <a:endParaRPr lang="en-US" sz="2200" dirty="0" smtClean="0"/>
          </a:p>
          <a:p>
            <a:r>
              <a:rPr lang="en-US" sz="2200" dirty="0" smtClean="0"/>
              <a:t>Bounded between 0 and infinity</a:t>
            </a:r>
          </a:p>
          <a:p>
            <a:endParaRPr lang="en-US" sz="2200" dirty="0"/>
          </a:p>
          <a:p>
            <a:r>
              <a:rPr lang="en-US" sz="2200" dirty="0" smtClean="0"/>
              <a:t>Assumptions: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Rate at which events occur is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Events are independent, </a:t>
            </a:r>
            <a:r>
              <a:rPr lang="en-US" sz="2200" dirty="0" smtClean="0"/>
              <a:t>i.e. </a:t>
            </a:r>
            <a:r>
              <a:rPr lang="en-US" sz="2200" dirty="0" smtClean="0"/>
              <a:t>one event does not affect the subsequent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smtClean="0"/>
              <a:t>In some cases it may be applied even if the rate is not constant (e.g. </a:t>
            </a:r>
            <a:r>
              <a:rPr lang="en-US" sz="2200" dirty="0" err="1" smtClean="0"/>
              <a:t>nr</a:t>
            </a:r>
            <a:r>
              <a:rPr lang="en-US" sz="2200" dirty="0" smtClean="0"/>
              <a:t> of </a:t>
            </a:r>
            <a:r>
              <a:rPr lang="en-US" sz="2200" dirty="0" smtClean="0"/>
              <a:t>visits o a website </a:t>
            </a:r>
            <a:r>
              <a:rPr lang="en-US" sz="2200" dirty="0" smtClean="0"/>
              <a:t>during a </a:t>
            </a:r>
            <a:r>
              <a:rPr lang="en-US" sz="2200" dirty="0" smtClean="0"/>
              <a:t>day, </a:t>
            </a:r>
            <a:r>
              <a:rPr lang="en-US" sz="2200" dirty="0" smtClean="0"/>
              <a:t>not likely to have it happening at 3 in the morning…)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8273144" y="1889431"/>
            <a:ext cx="37044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shape </a:t>
            </a:r>
            <a:r>
              <a:rPr lang="en-US" sz="2200" dirty="0"/>
              <a:t>parameter </a:t>
            </a:r>
            <a:r>
              <a:rPr lang="en-US" sz="2200" dirty="0" smtClean="0"/>
              <a:t>(indicates </a:t>
            </a:r>
            <a:r>
              <a:rPr lang="en-US" sz="2200" dirty="0"/>
              <a:t>the average number of events in the given time </a:t>
            </a:r>
            <a:r>
              <a:rPr lang="en-US" sz="2200" dirty="0" smtClean="0"/>
              <a:t>interval)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336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err="1"/>
              <a:t>T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daily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clone packs (80 </a:t>
            </a:r>
            <a:r>
              <a:rPr lang="pt-PT" dirty="0" err="1" smtClean="0"/>
              <a:t>seedlings</a:t>
            </a:r>
            <a:r>
              <a:rPr lang="pt-PT" dirty="0" smtClean="0"/>
              <a:t>) </a:t>
            </a:r>
            <a:r>
              <a:rPr lang="pt-PT" dirty="0" err="1" smtClean="0"/>
              <a:t>during</a:t>
            </a:r>
            <a:r>
              <a:rPr lang="pt-PT" dirty="0" smtClean="0"/>
              <a:t> Spring </a:t>
            </a:r>
            <a:r>
              <a:rPr lang="pt-PT" dirty="0" err="1" smtClean="0"/>
              <a:t>months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following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63740"/>
              </p:ext>
            </p:extLst>
          </p:nvPr>
        </p:nvGraphicFramePr>
        <p:xfrm>
          <a:off x="885497" y="3386694"/>
          <a:ext cx="2336665" cy="2783309"/>
        </p:xfrm>
        <a:graphic>
          <a:graphicData uri="http://schemas.openxmlformats.org/drawingml/2006/table">
            <a:tbl>
              <a:tblPr/>
              <a:tblGrid>
                <a:gridCol w="1038518">
                  <a:extLst>
                    <a:ext uri="{9D8B030D-6E8A-4147-A177-3AD203B41FA5}">
                      <a16:colId xmlns:a16="http://schemas.microsoft.com/office/drawing/2014/main" val="37483997"/>
                    </a:ext>
                  </a:extLst>
                </a:gridCol>
                <a:gridCol w="1298147">
                  <a:extLst>
                    <a:ext uri="{9D8B030D-6E8A-4147-A177-3AD203B41FA5}">
                      <a16:colId xmlns:a16="http://schemas.microsoft.com/office/drawing/2014/main" val="2958444780"/>
                    </a:ext>
                  </a:extLst>
                </a:gridCol>
              </a:tblGrid>
              <a:tr h="8186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packs ordered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11132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25746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645779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35516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63868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42052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51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635141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521634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3</a:t>
            </a:r>
            <a:endParaRPr lang="en-US" dirty="0"/>
          </a:p>
          <a:p>
            <a:endParaRPr lang="en-US" dirty="0" smtClean="0">
              <a:solidFill>
                <a:srgbClr val="0099CC"/>
              </a:solidFill>
            </a:endParaRPr>
          </a:p>
          <a:p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52979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4"/>
                </a:solidFill>
              </a:rPr>
              <a:t>3</a:t>
            </a:r>
            <a:endParaRPr lang="en-US" b="1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</a:t>
            </a:r>
            <a:r>
              <a:rPr lang="en-US" b="1" dirty="0"/>
              <a:t>5</a:t>
            </a:r>
            <a:r>
              <a:rPr lang="en-US" dirty="0"/>
              <a:t> events occurring </a:t>
            </a:r>
          </a:p>
          <a:p>
            <a:r>
              <a:rPr lang="en-US" dirty="0"/>
              <a:t>P (x=</a:t>
            </a:r>
            <a:r>
              <a:rPr lang="en-US" b="1" dirty="0">
                <a:solidFill>
                  <a:schemeClr val="accent2"/>
                </a:solidFill>
              </a:rPr>
              <a:t>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5</a:t>
            </a:r>
            <a:r>
              <a:rPr lang="en-US" dirty="0"/>
              <a:t>,</a:t>
            </a:r>
            <a:r>
              <a:rPr lang="en-US" dirty="0">
                <a:solidFill>
                  <a:srgbClr val="0099CC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/>
              <a:t>false</a:t>
            </a:r>
            <a:r>
              <a:rPr lang="en-US" dirty="0"/>
              <a:t>)</a:t>
            </a:r>
          </a:p>
          <a:p>
            <a:endParaRPr lang="en-US" dirty="0" smtClean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99699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569469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dirty="0" smtClean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5 events occurring </a:t>
            </a:r>
          </a:p>
          <a:p>
            <a:r>
              <a:rPr lang="en-US" dirty="0"/>
              <a:t>P (</a:t>
            </a:r>
            <a:r>
              <a:rPr lang="en-US" dirty="0" smtClean="0"/>
              <a:t>x = 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( 5, 3, false)</a:t>
            </a:r>
          </a:p>
          <a:p>
            <a:endParaRPr lang="en-US" dirty="0" smtClean="0">
              <a:solidFill>
                <a:srgbClr val="0099CC"/>
              </a:solidFill>
            </a:endParaRPr>
          </a:p>
          <a:p>
            <a:r>
              <a:rPr lang="en-US" dirty="0"/>
              <a:t>What is the probability of </a:t>
            </a:r>
            <a:r>
              <a:rPr lang="en-US" b="1" dirty="0" smtClean="0"/>
              <a:t>up to 6 </a:t>
            </a:r>
            <a:r>
              <a:rPr lang="en-US" dirty="0" smtClean="0"/>
              <a:t>events occurring</a:t>
            </a:r>
          </a:p>
          <a:p>
            <a:r>
              <a:rPr lang="en-US" dirty="0" smtClean="0"/>
              <a:t>P ( x ≤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/>
              <a:t>) </a:t>
            </a:r>
            <a:r>
              <a:rPr lang="en-US" dirty="0" smtClean="0"/>
              <a:t>= </a:t>
            </a:r>
            <a:r>
              <a:rPr lang="en-US" dirty="0" err="1" smtClean="0"/>
              <a:t>poisson.dist</a:t>
            </a:r>
            <a:r>
              <a:rPr lang="en-US" dirty="0" smtClean="0"/>
              <a:t> </a:t>
            </a:r>
            <a:r>
              <a:rPr lang="en-US" dirty="0"/>
              <a:t>(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 smtClean="0"/>
              <a:t>true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792803"/>
              </p:ext>
            </p:extLst>
          </p:nvPr>
        </p:nvGraphicFramePr>
        <p:xfrm>
          <a:off x="2914022" y="2460943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019791"/>
              </p:ext>
            </p:extLst>
          </p:nvPr>
        </p:nvGraphicFramePr>
        <p:xfrm>
          <a:off x="2840888" y="4903039"/>
          <a:ext cx="3048000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48693"/>
          <a:stretch/>
        </p:blipFill>
        <p:spPr>
          <a:xfrm>
            <a:off x="250228" y="2648838"/>
            <a:ext cx="2382440" cy="1275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9" r="35865"/>
          <a:stretch/>
        </p:blipFill>
        <p:spPr>
          <a:xfrm>
            <a:off x="339228" y="4793987"/>
            <a:ext cx="2382440" cy="1229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228" y="3601177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false)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9" y="5955771"/>
            <a:ext cx="2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poisson.dist</a:t>
            </a:r>
            <a:r>
              <a:rPr lang="en-US" dirty="0" smtClean="0">
                <a:solidFill>
                  <a:srgbClr val="0099CC"/>
                </a:solidFill>
              </a:rPr>
              <a:t> ( x , </a:t>
            </a:r>
            <a:r>
              <a:rPr lang="el-GR" dirty="0" smtClean="0">
                <a:solidFill>
                  <a:srgbClr val="0099CC"/>
                </a:solidFill>
              </a:rPr>
              <a:t>λ</a:t>
            </a:r>
            <a:r>
              <a:rPr lang="en-US" dirty="0" smtClean="0">
                <a:solidFill>
                  <a:srgbClr val="0099CC"/>
                </a:solidFill>
              </a:rPr>
              <a:t> , true)</a:t>
            </a:r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1525" y="2050204"/>
            <a:ext cx="5218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Suppose:    </a:t>
            </a:r>
            <a:r>
              <a:rPr lang="el-GR" dirty="0" smtClean="0"/>
              <a:t>λ</a:t>
            </a:r>
            <a:r>
              <a:rPr lang="en-US" dirty="0" smtClean="0"/>
              <a:t> = </a:t>
            </a:r>
            <a:r>
              <a:rPr lang="en-US" dirty="0" smtClean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 smtClean="0"/>
          </a:p>
          <a:p>
            <a:r>
              <a:rPr lang="en-US" dirty="0"/>
              <a:t>What is the probability of 5 events occurring </a:t>
            </a:r>
          </a:p>
          <a:p>
            <a:r>
              <a:rPr lang="en-US" dirty="0"/>
              <a:t>P (</a:t>
            </a:r>
            <a:r>
              <a:rPr lang="en-US" dirty="0" smtClean="0"/>
              <a:t>x = 5</a:t>
            </a:r>
            <a:r>
              <a:rPr lang="en-US" dirty="0"/>
              <a:t>) = </a:t>
            </a:r>
            <a:r>
              <a:rPr lang="en-US" dirty="0" err="1"/>
              <a:t>poisson.dist</a:t>
            </a:r>
            <a:r>
              <a:rPr lang="en-US" dirty="0"/>
              <a:t> ( 5, 3, false)</a:t>
            </a:r>
          </a:p>
          <a:p>
            <a:endParaRPr lang="en-US" dirty="0" smtClean="0"/>
          </a:p>
          <a:p>
            <a:r>
              <a:rPr lang="en-US" dirty="0"/>
              <a:t>What is the probability of up to or = 5 events occurring: P ( x ≤ 5) = </a:t>
            </a:r>
            <a:r>
              <a:rPr lang="en-US" dirty="0" err="1"/>
              <a:t>poisson.dist</a:t>
            </a:r>
            <a:r>
              <a:rPr lang="en-US" dirty="0"/>
              <a:t> ( 5, 3, true)</a:t>
            </a:r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the probability of </a:t>
            </a:r>
            <a:r>
              <a:rPr lang="en-US" b="1" dirty="0" smtClean="0"/>
              <a:t>at least 5</a:t>
            </a:r>
            <a:r>
              <a:rPr lang="en-US" dirty="0" smtClean="0"/>
              <a:t> </a:t>
            </a:r>
            <a:r>
              <a:rPr lang="en-US" dirty="0"/>
              <a:t>events occurring: P </a:t>
            </a:r>
            <a:r>
              <a:rPr lang="en-US" dirty="0" smtClean="0"/>
              <a:t>( x </a:t>
            </a:r>
            <a:r>
              <a:rPr lang="en-US" b="1" dirty="0" smtClean="0"/>
              <a:t>≥ </a:t>
            </a:r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dirty="0"/>
              <a:t>) </a:t>
            </a:r>
            <a:r>
              <a:rPr lang="en-US" dirty="0" smtClean="0"/>
              <a:t>= 1- </a:t>
            </a:r>
            <a:r>
              <a:rPr lang="en-US" dirty="0" err="1" smtClean="0"/>
              <a:t>poisson.dist</a:t>
            </a:r>
            <a:r>
              <a:rPr lang="en-US" dirty="0" smtClean="0"/>
              <a:t> </a:t>
            </a:r>
            <a:r>
              <a:rPr lang="en-US" dirty="0"/>
              <a:t>( </a:t>
            </a:r>
            <a:r>
              <a:rPr lang="en-US" b="1" dirty="0">
                <a:solidFill>
                  <a:srgbClr val="C00000"/>
                </a:solidFill>
              </a:rPr>
              <a:t>4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accent4"/>
                </a:solidFill>
              </a:rPr>
              <a:t>3</a:t>
            </a:r>
            <a:r>
              <a:rPr lang="en-US" dirty="0"/>
              <a:t>, </a:t>
            </a:r>
            <a:r>
              <a:rPr lang="en-US" b="1" dirty="0" smtClean="0"/>
              <a:t>true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>
              <a:solidFill>
                <a:srgbClr val="0099CC"/>
              </a:solidFill>
            </a:endParaRPr>
          </a:p>
        </p:txBody>
      </p:sp>
      <p:cxnSp>
        <p:nvCxnSpPr>
          <p:cNvPr id="9" name="Elbow Connector 8"/>
          <p:cNvCxnSpPr/>
          <p:nvPr/>
        </p:nvCxnSpPr>
        <p:spPr>
          <a:xfrm rot="10800000" flipV="1">
            <a:off x="3255667" y="4186233"/>
            <a:ext cx="1034980" cy="344589"/>
          </a:xfrm>
          <a:prstGeom prst="bentConnector3">
            <a:avLst>
              <a:gd name="adj1" fmla="val -4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187" y="2075477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196" y="3877320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1687225" y="2598697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2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8" name="Rectangle 7"/>
          <p:cNvSpPr/>
          <p:nvPr/>
        </p:nvSpPr>
        <p:spPr>
          <a:xfrm>
            <a:off x="5531365" y="3696265"/>
            <a:ext cx="216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accent1"/>
                </a:solidFill>
              </a:rPr>
              <a:t>P (X &lt;= 0.5)</a:t>
            </a:r>
            <a:endParaRPr lang="pt-PT" sz="3200" b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8973" y="4319781"/>
            <a:ext cx="157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5822" y="4813539"/>
            <a:ext cx="2664000" cy="160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reeform 11"/>
          <p:cNvSpPr/>
          <p:nvPr/>
        </p:nvSpPr>
        <p:spPr>
          <a:xfrm>
            <a:off x="2464447" y="5106838"/>
            <a:ext cx="2691442" cy="1311215"/>
          </a:xfrm>
          <a:custGeom>
            <a:avLst/>
            <a:gdLst>
              <a:gd name="connsiteX0" fmla="*/ 0 w 2691442"/>
              <a:gd name="connsiteY0" fmla="*/ 0 h 1311215"/>
              <a:gd name="connsiteX1" fmla="*/ 43132 w 2691442"/>
              <a:gd name="connsiteY1" fmla="*/ 86264 h 1311215"/>
              <a:gd name="connsiteX2" fmla="*/ 77638 w 2691442"/>
              <a:gd name="connsiteY2" fmla="*/ 181155 h 1311215"/>
              <a:gd name="connsiteX3" fmla="*/ 138023 w 2691442"/>
              <a:gd name="connsiteY3" fmla="*/ 301925 h 1311215"/>
              <a:gd name="connsiteX4" fmla="*/ 232913 w 2691442"/>
              <a:gd name="connsiteY4" fmla="*/ 439947 h 1311215"/>
              <a:gd name="connsiteX5" fmla="*/ 310551 w 2691442"/>
              <a:gd name="connsiteY5" fmla="*/ 552091 h 1311215"/>
              <a:gd name="connsiteX6" fmla="*/ 405442 w 2691442"/>
              <a:gd name="connsiteY6" fmla="*/ 681487 h 1311215"/>
              <a:gd name="connsiteX7" fmla="*/ 483079 w 2691442"/>
              <a:gd name="connsiteY7" fmla="*/ 776378 h 1311215"/>
              <a:gd name="connsiteX8" fmla="*/ 603849 w 2691442"/>
              <a:gd name="connsiteY8" fmla="*/ 879894 h 1311215"/>
              <a:gd name="connsiteX9" fmla="*/ 690113 w 2691442"/>
              <a:gd name="connsiteY9" fmla="*/ 948906 h 1311215"/>
              <a:gd name="connsiteX10" fmla="*/ 802257 w 2691442"/>
              <a:gd name="connsiteY10" fmla="*/ 1017917 h 1311215"/>
              <a:gd name="connsiteX11" fmla="*/ 983412 w 2691442"/>
              <a:gd name="connsiteY11" fmla="*/ 1104181 h 1311215"/>
              <a:gd name="connsiteX12" fmla="*/ 1147313 w 2691442"/>
              <a:gd name="connsiteY12" fmla="*/ 1155940 h 1311215"/>
              <a:gd name="connsiteX13" fmla="*/ 1259457 w 2691442"/>
              <a:gd name="connsiteY13" fmla="*/ 1190445 h 1311215"/>
              <a:gd name="connsiteX14" fmla="*/ 1431985 w 2691442"/>
              <a:gd name="connsiteY14" fmla="*/ 1224951 h 1311215"/>
              <a:gd name="connsiteX15" fmla="*/ 1785668 w 2691442"/>
              <a:gd name="connsiteY15" fmla="*/ 1276710 h 1311215"/>
              <a:gd name="connsiteX16" fmla="*/ 1966823 w 2691442"/>
              <a:gd name="connsiteY16" fmla="*/ 1293962 h 1311215"/>
              <a:gd name="connsiteX17" fmla="*/ 2268747 w 2691442"/>
              <a:gd name="connsiteY17" fmla="*/ 1302589 h 1311215"/>
              <a:gd name="connsiteX18" fmla="*/ 2691442 w 2691442"/>
              <a:gd name="connsiteY18" fmla="*/ 1311215 h 1311215"/>
              <a:gd name="connsiteX19" fmla="*/ 2691442 w 2691442"/>
              <a:gd name="connsiteY19" fmla="*/ 1311215 h 1311215"/>
              <a:gd name="connsiteX20" fmla="*/ 2691442 w 2691442"/>
              <a:gd name="connsiteY20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1442" h="1311215">
                <a:moveTo>
                  <a:pt x="0" y="0"/>
                </a:moveTo>
                <a:cubicBezTo>
                  <a:pt x="15096" y="28036"/>
                  <a:pt x="30192" y="56072"/>
                  <a:pt x="43132" y="86264"/>
                </a:cubicBezTo>
                <a:cubicBezTo>
                  <a:pt x="56072" y="116456"/>
                  <a:pt x="61823" y="145212"/>
                  <a:pt x="77638" y="181155"/>
                </a:cubicBezTo>
                <a:cubicBezTo>
                  <a:pt x="93453" y="217098"/>
                  <a:pt x="112144" y="258793"/>
                  <a:pt x="138023" y="301925"/>
                </a:cubicBezTo>
                <a:cubicBezTo>
                  <a:pt x="163902" y="345057"/>
                  <a:pt x="232913" y="439947"/>
                  <a:pt x="232913" y="439947"/>
                </a:cubicBezTo>
                <a:cubicBezTo>
                  <a:pt x="261668" y="481641"/>
                  <a:pt x="281796" y="511834"/>
                  <a:pt x="310551" y="552091"/>
                </a:cubicBezTo>
                <a:cubicBezTo>
                  <a:pt x="339306" y="592348"/>
                  <a:pt x="376687" y="644106"/>
                  <a:pt x="405442" y="681487"/>
                </a:cubicBezTo>
                <a:cubicBezTo>
                  <a:pt x="434197" y="718868"/>
                  <a:pt x="450011" y="743310"/>
                  <a:pt x="483079" y="776378"/>
                </a:cubicBezTo>
                <a:cubicBezTo>
                  <a:pt x="516147" y="809446"/>
                  <a:pt x="569343" y="851139"/>
                  <a:pt x="603849" y="879894"/>
                </a:cubicBezTo>
                <a:cubicBezTo>
                  <a:pt x="638355" y="908649"/>
                  <a:pt x="657045" y="925902"/>
                  <a:pt x="690113" y="948906"/>
                </a:cubicBezTo>
                <a:cubicBezTo>
                  <a:pt x="723181" y="971910"/>
                  <a:pt x="753374" y="992038"/>
                  <a:pt x="802257" y="1017917"/>
                </a:cubicBezTo>
                <a:cubicBezTo>
                  <a:pt x="851140" y="1043796"/>
                  <a:pt x="925903" y="1081177"/>
                  <a:pt x="983412" y="1104181"/>
                </a:cubicBezTo>
                <a:cubicBezTo>
                  <a:pt x="1040921" y="1127185"/>
                  <a:pt x="1147313" y="1155940"/>
                  <a:pt x="1147313" y="1155940"/>
                </a:cubicBezTo>
                <a:cubicBezTo>
                  <a:pt x="1193320" y="1170317"/>
                  <a:pt x="1212012" y="1178943"/>
                  <a:pt x="1259457" y="1190445"/>
                </a:cubicBezTo>
                <a:cubicBezTo>
                  <a:pt x="1306902" y="1201947"/>
                  <a:pt x="1344283" y="1210574"/>
                  <a:pt x="1431985" y="1224951"/>
                </a:cubicBezTo>
                <a:cubicBezTo>
                  <a:pt x="1519687" y="1239328"/>
                  <a:pt x="1696528" y="1265208"/>
                  <a:pt x="1785668" y="1276710"/>
                </a:cubicBezTo>
                <a:cubicBezTo>
                  <a:pt x="1874808" y="1288212"/>
                  <a:pt x="1886310" y="1289649"/>
                  <a:pt x="1966823" y="1293962"/>
                </a:cubicBezTo>
                <a:cubicBezTo>
                  <a:pt x="2047336" y="1298275"/>
                  <a:pt x="2268747" y="1302589"/>
                  <a:pt x="2268747" y="1302589"/>
                </a:cubicBezTo>
                <a:lnTo>
                  <a:pt x="2691442" y="1311215"/>
                </a:lnTo>
                <a:lnTo>
                  <a:pt x="2691442" y="1311215"/>
                </a:lnTo>
                <a:lnTo>
                  <a:pt x="2691442" y="1311215"/>
                </a:ln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2473074" y="4287328"/>
            <a:ext cx="181155" cy="56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3988448" y="4370716"/>
            <a:ext cx="1055298" cy="23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680108" y="4230806"/>
            <a:ext cx="40943" cy="2210937"/>
          </a:xfrm>
          <a:prstGeom prst="line">
            <a:avLst/>
          </a:prstGeom>
          <a:ln w="19050">
            <a:solidFill>
              <a:srgbClr val="0099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420801" y="5125872"/>
            <a:ext cx="336299" cy="1295138"/>
          </a:xfrm>
          <a:custGeom>
            <a:avLst/>
            <a:gdLst>
              <a:gd name="connsiteX0" fmla="*/ 54591 w 336299"/>
              <a:gd name="connsiteY0" fmla="*/ 101221 h 1295138"/>
              <a:gd name="connsiteX1" fmla="*/ 40943 w 336299"/>
              <a:gd name="connsiteY1" fmla="*/ 121692 h 1295138"/>
              <a:gd name="connsiteX2" fmla="*/ 47767 w 336299"/>
              <a:gd name="connsiteY2" fmla="*/ 142164 h 1295138"/>
              <a:gd name="connsiteX3" fmla="*/ 88710 w 336299"/>
              <a:gd name="connsiteY3" fmla="*/ 162635 h 1295138"/>
              <a:gd name="connsiteX4" fmla="*/ 109182 w 336299"/>
              <a:gd name="connsiteY4" fmla="*/ 176283 h 1295138"/>
              <a:gd name="connsiteX5" fmla="*/ 81886 w 336299"/>
              <a:gd name="connsiteY5" fmla="*/ 203579 h 1295138"/>
              <a:gd name="connsiteX6" fmla="*/ 75062 w 336299"/>
              <a:gd name="connsiteY6" fmla="*/ 230874 h 1295138"/>
              <a:gd name="connsiteX7" fmla="*/ 54591 w 336299"/>
              <a:gd name="connsiteY7" fmla="*/ 244522 h 1295138"/>
              <a:gd name="connsiteX8" fmla="*/ 40943 w 336299"/>
              <a:gd name="connsiteY8" fmla="*/ 264994 h 1295138"/>
              <a:gd name="connsiteX9" fmla="*/ 109182 w 336299"/>
              <a:gd name="connsiteY9" fmla="*/ 278641 h 1295138"/>
              <a:gd name="connsiteX10" fmla="*/ 150125 w 336299"/>
              <a:gd name="connsiteY10" fmla="*/ 292289 h 1295138"/>
              <a:gd name="connsiteX11" fmla="*/ 136477 w 336299"/>
              <a:gd name="connsiteY11" fmla="*/ 319585 h 1295138"/>
              <a:gd name="connsiteX12" fmla="*/ 47767 w 336299"/>
              <a:gd name="connsiteY12" fmla="*/ 346880 h 1295138"/>
              <a:gd name="connsiteX13" fmla="*/ 54591 w 336299"/>
              <a:gd name="connsiteY13" fmla="*/ 374176 h 1295138"/>
              <a:gd name="connsiteX14" fmla="*/ 81886 w 336299"/>
              <a:gd name="connsiteY14" fmla="*/ 387824 h 1295138"/>
              <a:gd name="connsiteX15" fmla="*/ 184244 w 336299"/>
              <a:gd name="connsiteY15" fmla="*/ 394647 h 1295138"/>
              <a:gd name="connsiteX16" fmla="*/ 204716 w 336299"/>
              <a:gd name="connsiteY16" fmla="*/ 401471 h 1295138"/>
              <a:gd name="connsiteX17" fmla="*/ 225188 w 336299"/>
              <a:gd name="connsiteY17" fmla="*/ 442415 h 1295138"/>
              <a:gd name="connsiteX18" fmla="*/ 184244 w 336299"/>
              <a:gd name="connsiteY18" fmla="*/ 456062 h 1295138"/>
              <a:gd name="connsiteX19" fmla="*/ 136477 w 336299"/>
              <a:gd name="connsiteY19" fmla="*/ 462886 h 1295138"/>
              <a:gd name="connsiteX20" fmla="*/ 109182 w 336299"/>
              <a:gd name="connsiteY20" fmla="*/ 469710 h 1295138"/>
              <a:gd name="connsiteX21" fmla="*/ 40943 w 336299"/>
              <a:gd name="connsiteY21" fmla="*/ 483358 h 1295138"/>
              <a:gd name="connsiteX22" fmla="*/ 47767 w 336299"/>
              <a:gd name="connsiteY22" fmla="*/ 503829 h 1295138"/>
              <a:gd name="connsiteX23" fmla="*/ 75062 w 336299"/>
              <a:gd name="connsiteY23" fmla="*/ 510653 h 1295138"/>
              <a:gd name="connsiteX24" fmla="*/ 109182 w 336299"/>
              <a:gd name="connsiteY24" fmla="*/ 517477 h 1295138"/>
              <a:gd name="connsiteX25" fmla="*/ 218364 w 336299"/>
              <a:gd name="connsiteY25" fmla="*/ 531125 h 1295138"/>
              <a:gd name="connsiteX26" fmla="*/ 266131 w 336299"/>
              <a:gd name="connsiteY26" fmla="*/ 565244 h 1295138"/>
              <a:gd name="connsiteX27" fmla="*/ 259307 w 336299"/>
              <a:gd name="connsiteY27" fmla="*/ 606188 h 1295138"/>
              <a:gd name="connsiteX28" fmla="*/ 204716 w 336299"/>
              <a:gd name="connsiteY28" fmla="*/ 613012 h 1295138"/>
              <a:gd name="connsiteX29" fmla="*/ 88710 w 336299"/>
              <a:gd name="connsiteY29" fmla="*/ 619835 h 1295138"/>
              <a:gd name="connsiteX30" fmla="*/ 68238 w 336299"/>
              <a:gd name="connsiteY30" fmla="*/ 626659 h 1295138"/>
              <a:gd name="connsiteX31" fmla="*/ 61414 w 336299"/>
              <a:gd name="connsiteY31" fmla="*/ 647131 h 1295138"/>
              <a:gd name="connsiteX32" fmla="*/ 47767 w 336299"/>
              <a:gd name="connsiteY32" fmla="*/ 667603 h 1295138"/>
              <a:gd name="connsiteX33" fmla="*/ 54591 w 336299"/>
              <a:gd name="connsiteY33" fmla="*/ 694898 h 1295138"/>
              <a:gd name="connsiteX34" fmla="*/ 143301 w 336299"/>
              <a:gd name="connsiteY34" fmla="*/ 701722 h 1295138"/>
              <a:gd name="connsiteX35" fmla="*/ 191068 w 336299"/>
              <a:gd name="connsiteY35" fmla="*/ 688074 h 1295138"/>
              <a:gd name="connsiteX36" fmla="*/ 245659 w 336299"/>
              <a:gd name="connsiteY36" fmla="*/ 694898 h 1295138"/>
              <a:gd name="connsiteX37" fmla="*/ 245659 w 336299"/>
              <a:gd name="connsiteY37" fmla="*/ 749489 h 1295138"/>
              <a:gd name="connsiteX38" fmla="*/ 197892 w 336299"/>
              <a:gd name="connsiteY38" fmla="*/ 756313 h 1295138"/>
              <a:gd name="connsiteX39" fmla="*/ 54591 w 336299"/>
              <a:gd name="connsiteY39" fmla="*/ 769961 h 1295138"/>
              <a:gd name="connsiteX40" fmla="*/ 75062 w 336299"/>
              <a:gd name="connsiteY40" fmla="*/ 804080 h 1295138"/>
              <a:gd name="connsiteX41" fmla="*/ 232011 w 336299"/>
              <a:gd name="connsiteY41" fmla="*/ 810904 h 1295138"/>
              <a:gd name="connsiteX42" fmla="*/ 252483 w 336299"/>
              <a:gd name="connsiteY42" fmla="*/ 824552 h 1295138"/>
              <a:gd name="connsiteX43" fmla="*/ 266131 w 336299"/>
              <a:gd name="connsiteY43" fmla="*/ 865495 h 1295138"/>
              <a:gd name="connsiteX44" fmla="*/ 232011 w 336299"/>
              <a:gd name="connsiteY44" fmla="*/ 879143 h 1295138"/>
              <a:gd name="connsiteX45" fmla="*/ 156949 w 336299"/>
              <a:gd name="connsiteY45" fmla="*/ 892791 h 1295138"/>
              <a:gd name="connsiteX46" fmla="*/ 88710 w 336299"/>
              <a:gd name="connsiteY46" fmla="*/ 899615 h 1295138"/>
              <a:gd name="connsiteX47" fmla="*/ 61414 w 336299"/>
              <a:gd name="connsiteY47" fmla="*/ 940558 h 1295138"/>
              <a:gd name="connsiteX48" fmla="*/ 95534 w 336299"/>
              <a:gd name="connsiteY48" fmla="*/ 988325 h 1295138"/>
              <a:gd name="connsiteX49" fmla="*/ 252483 w 336299"/>
              <a:gd name="connsiteY49" fmla="*/ 995149 h 1295138"/>
              <a:gd name="connsiteX50" fmla="*/ 245659 w 336299"/>
              <a:gd name="connsiteY50" fmla="*/ 1022444 h 1295138"/>
              <a:gd name="connsiteX51" fmla="*/ 197892 w 336299"/>
              <a:gd name="connsiteY51" fmla="*/ 1029268 h 1295138"/>
              <a:gd name="connsiteX52" fmla="*/ 88710 w 336299"/>
              <a:gd name="connsiteY52" fmla="*/ 1036092 h 1295138"/>
              <a:gd name="connsiteX53" fmla="*/ 68238 w 336299"/>
              <a:gd name="connsiteY53" fmla="*/ 1042916 h 1295138"/>
              <a:gd name="connsiteX54" fmla="*/ 20471 w 336299"/>
              <a:gd name="connsiteY54" fmla="*/ 1070212 h 1295138"/>
              <a:gd name="connsiteX55" fmla="*/ 27295 w 336299"/>
              <a:gd name="connsiteY55" fmla="*/ 1090683 h 1295138"/>
              <a:gd name="connsiteX56" fmla="*/ 47767 w 336299"/>
              <a:gd name="connsiteY56" fmla="*/ 1097507 h 1295138"/>
              <a:gd name="connsiteX57" fmla="*/ 170597 w 336299"/>
              <a:gd name="connsiteY57" fmla="*/ 1083859 h 1295138"/>
              <a:gd name="connsiteX58" fmla="*/ 272955 w 336299"/>
              <a:gd name="connsiteY58" fmla="*/ 1090683 h 1295138"/>
              <a:gd name="connsiteX59" fmla="*/ 266131 w 336299"/>
              <a:gd name="connsiteY59" fmla="*/ 1117979 h 1295138"/>
              <a:gd name="connsiteX60" fmla="*/ 225188 w 336299"/>
              <a:gd name="connsiteY60" fmla="*/ 1124803 h 1295138"/>
              <a:gd name="connsiteX61" fmla="*/ 75062 w 336299"/>
              <a:gd name="connsiteY61" fmla="*/ 1131627 h 1295138"/>
              <a:gd name="connsiteX62" fmla="*/ 27295 w 336299"/>
              <a:gd name="connsiteY62" fmla="*/ 1165746 h 1295138"/>
              <a:gd name="connsiteX63" fmla="*/ 34119 w 336299"/>
              <a:gd name="connsiteY63" fmla="*/ 1199865 h 1295138"/>
              <a:gd name="connsiteX64" fmla="*/ 54591 w 336299"/>
              <a:gd name="connsiteY64" fmla="*/ 1213513 h 1295138"/>
              <a:gd name="connsiteX65" fmla="*/ 136477 w 336299"/>
              <a:gd name="connsiteY65" fmla="*/ 1193041 h 1295138"/>
              <a:gd name="connsiteX66" fmla="*/ 156949 w 336299"/>
              <a:gd name="connsiteY66" fmla="*/ 1179394 h 1295138"/>
              <a:gd name="connsiteX67" fmla="*/ 232011 w 336299"/>
              <a:gd name="connsiteY67" fmla="*/ 1186218 h 1295138"/>
              <a:gd name="connsiteX68" fmla="*/ 259307 w 336299"/>
              <a:gd name="connsiteY68" fmla="*/ 1227161 h 1295138"/>
              <a:gd name="connsiteX69" fmla="*/ 184244 w 336299"/>
              <a:gd name="connsiteY69" fmla="*/ 1247632 h 1295138"/>
              <a:gd name="connsiteX70" fmla="*/ 34119 w 336299"/>
              <a:gd name="connsiteY70" fmla="*/ 1254456 h 1295138"/>
              <a:gd name="connsiteX71" fmla="*/ 40943 w 336299"/>
              <a:gd name="connsiteY71" fmla="*/ 1274928 h 1295138"/>
              <a:gd name="connsiteX72" fmla="*/ 68238 w 336299"/>
              <a:gd name="connsiteY72" fmla="*/ 1281752 h 1295138"/>
              <a:gd name="connsiteX73" fmla="*/ 225188 w 336299"/>
              <a:gd name="connsiteY73" fmla="*/ 1288576 h 1295138"/>
              <a:gd name="connsiteX74" fmla="*/ 272955 w 336299"/>
              <a:gd name="connsiteY74" fmla="*/ 1227161 h 1295138"/>
              <a:gd name="connsiteX75" fmla="*/ 232011 w 336299"/>
              <a:gd name="connsiteY75" fmla="*/ 1213513 h 1295138"/>
              <a:gd name="connsiteX76" fmla="*/ 204716 w 336299"/>
              <a:gd name="connsiteY76" fmla="*/ 1206689 h 1295138"/>
              <a:gd name="connsiteX77" fmla="*/ 170597 w 336299"/>
              <a:gd name="connsiteY77" fmla="*/ 1199865 h 1295138"/>
              <a:gd name="connsiteX78" fmla="*/ 150125 w 336299"/>
              <a:gd name="connsiteY78" fmla="*/ 1193041 h 1295138"/>
              <a:gd name="connsiteX79" fmla="*/ 102358 w 336299"/>
              <a:gd name="connsiteY79" fmla="*/ 1179394 h 1295138"/>
              <a:gd name="connsiteX80" fmla="*/ 88710 w 336299"/>
              <a:gd name="connsiteY80" fmla="*/ 1158922 h 1295138"/>
              <a:gd name="connsiteX81" fmla="*/ 68238 w 336299"/>
              <a:gd name="connsiteY81" fmla="*/ 1138450 h 1295138"/>
              <a:gd name="connsiteX82" fmla="*/ 47767 w 336299"/>
              <a:gd name="connsiteY82" fmla="*/ 1090683 h 1295138"/>
              <a:gd name="connsiteX83" fmla="*/ 191068 w 336299"/>
              <a:gd name="connsiteY83" fmla="*/ 1063388 h 1295138"/>
              <a:gd name="connsiteX84" fmla="*/ 232011 w 336299"/>
              <a:gd name="connsiteY84" fmla="*/ 1036092 h 1295138"/>
              <a:gd name="connsiteX85" fmla="*/ 238835 w 336299"/>
              <a:gd name="connsiteY85" fmla="*/ 954206 h 1295138"/>
              <a:gd name="connsiteX86" fmla="*/ 218364 w 336299"/>
              <a:gd name="connsiteY86" fmla="*/ 940558 h 1295138"/>
              <a:gd name="connsiteX87" fmla="*/ 191068 w 336299"/>
              <a:gd name="connsiteY87" fmla="*/ 954206 h 1295138"/>
              <a:gd name="connsiteX88" fmla="*/ 143301 w 336299"/>
              <a:gd name="connsiteY88" fmla="*/ 981501 h 1295138"/>
              <a:gd name="connsiteX89" fmla="*/ 6823 w 336299"/>
              <a:gd name="connsiteY89" fmla="*/ 961029 h 1295138"/>
              <a:gd name="connsiteX90" fmla="*/ 0 w 336299"/>
              <a:gd name="connsiteY90" fmla="*/ 940558 h 1295138"/>
              <a:gd name="connsiteX91" fmla="*/ 6823 w 336299"/>
              <a:gd name="connsiteY91" fmla="*/ 920086 h 1295138"/>
              <a:gd name="connsiteX92" fmla="*/ 40943 w 336299"/>
              <a:gd name="connsiteY92" fmla="*/ 906438 h 1295138"/>
              <a:gd name="connsiteX93" fmla="*/ 177420 w 336299"/>
              <a:gd name="connsiteY93" fmla="*/ 899615 h 1295138"/>
              <a:gd name="connsiteX94" fmla="*/ 170597 w 336299"/>
              <a:gd name="connsiteY94" fmla="*/ 824552 h 1295138"/>
              <a:gd name="connsiteX95" fmla="*/ 163773 w 336299"/>
              <a:gd name="connsiteY95" fmla="*/ 804080 h 1295138"/>
              <a:gd name="connsiteX96" fmla="*/ 136477 w 336299"/>
              <a:gd name="connsiteY96" fmla="*/ 810904 h 1295138"/>
              <a:gd name="connsiteX97" fmla="*/ 75062 w 336299"/>
              <a:gd name="connsiteY97" fmla="*/ 824552 h 1295138"/>
              <a:gd name="connsiteX98" fmla="*/ 34119 w 336299"/>
              <a:gd name="connsiteY98" fmla="*/ 810904 h 1295138"/>
              <a:gd name="connsiteX99" fmla="*/ 54591 w 336299"/>
              <a:gd name="connsiteY99" fmla="*/ 790432 h 1295138"/>
              <a:gd name="connsiteX100" fmla="*/ 225188 w 336299"/>
              <a:gd name="connsiteY100" fmla="*/ 769961 h 1295138"/>
              <a:gd name="connsiteX101" fmla="*/ 197892 w 336299"/>
              <a:gd name="connsiteY101" fmla="*/ 660779 h 1295138"/>
              <a:gd name="connsiteX102" fmla="*/ 191068 w 336299"/>
              <a:gd name="connsiteY102" fmla="*/ 640307 h 1295138"/>
              <a:gd name="connsiteX103" fmla="*/ 109182 w 336299"/>
              <a:gd name="connsiteY103" fmla="*/ 633483 h 1295138"/>
              <a:gd name="connsiteX104" fmla="*/ 102358 w 336299"/>
              <a:gd name="connsiteY104" fmla="*/ 606188 h 1295138"/>
              <a:gd name="connsiteX105" fmla="*/ 88710 w 336299"/>
              <a:gd name="connsiteY105" fmla="*/ 585716 h 1295138"/>
              <a:gd name="connsiteX106" fmla="*/ 109182 w 336299"/>
              <a:gd name="connsiteY106" fmla="*/ 565244 h 1295138"/>
              <a:gd name="connsiteX107" fmla="*/ 143301 w 336299"/>
              <a:gd name="connsiteY107" fmla="*/ 558421 h 1295138"/>
              <a:gd name="connsiteX108" fmla="*/ 163773 w 336299"/>
              <a:gd name="connsiteY108" fmla="*/ 551597 h 1295138"/>
              <a:gd name="connsiteX109" fmla="*/ 170597 w 336299"/>
              <a:gd name="connsiteY109" fmla="*/ 531125 h 1295138"/>
              <a:gd name="connsiteX110" fmla="*/ 156949 w 336299"/>
              <a:gd name="connsiteY110" fmla="*/ 456062 h 1295138"/>
              <a:gd name="connsiteX111" fmla="*/ 109182 w 336299"/>
              <a:gd name="connsiteY111" fmla="*/ 462886 h 1295138"/>
              <a:gd name="connsiteX112" fmla="*/ 88710 w 336299"/>
              <a:gd name="connsiteY112" fmla="*/ 469710 h 1295138"/>
              <a:gd name="connsiteX113" fmla="*/ 54591 w 336299"/>
              <a:gd name="connsiteY113" fmla="*/ 456062 h 1295138"/>
              <a:gd name="connsiteX114" fmla="*/ 47767 w 336299"/>
              <a:gd name="connsiteY114" fmla="*/ 428767 h 1295138"/>
              <a:gd name="connsiteX115" fmla="*/ 81886 w 336299"/>
              <a:gd name="connsiteY115" fmla="*/ 374176 h 1295138"/>
              <a:gd name="connsiteX116" fmla="*/ 102358 w 336299"/>
              <a:gd name="connsiteY116" fmla="*/ 367352 h 1295138"/>
              <a:gd name="connsiteX117" fmla="*/ 177420 w 336299"/>
              <a:gd name="connsiteY117" fmla="*/ 346880 h 1295138"/>
              <a:gd name="connsiteX118" fmla="*/ 184244 w 336299"/>
              <a:gd name="connsiteY118" fmla="*/ 326409 h 1295138"/>
              <a:gd name="connsiteX119" fmla="*/ 177420 w 336299"/>
              <a:gd name="connsiteY119" fmla="*/ 299113 h 1295138"/>
              <a:gd name="connsiteX120" fmla="*/ 156949 w 336299"/>
              <a:gd name="connsiteY120" fmla="*/ 285465 h 1295138"/>
              <a:gd name="connsiteX121" fmla="*/ 136477 w 336299"/>
              <a:gd name="connsiteY121" fmla="*/ 278641 h 1295138"/>
              <a:gd name="connsiteX122" fmla="*/ 75062 w 336299"/>
              <a:gd name="connsiteY122" fmla="*/ 264994 h 1295138"/>
              <a:gd name="connsiteX123" fmla="*/ 68238 w 336299"/>
              <a:gd name="connsiteY123" fmla="*/ 189931 h 1295138"/>
              <a:gd name="connsiteX124" fmla="*/ 81886 w 336299"/>
              <a:gd name="connsiteY124" fmla="*/ 148988 h 1295138"/>
              <a:gd name="connsiteX125" fmla="*/ 75062 w 336299"/>
              <a:gd name="connsiteY125" fmla="*/ 114868 h 1295138"/>
              <a:gd name="connsiteX126" fmla="*/ 61414 w 336299"/>
              <a:gd name="connsiteY126" fmla="*/ 142164 h 1295138"/>
              <a:gd name="connsiteX127" fmla="*/ 88710 w 336299"/>
              <a:gd name="connsiteY127" fmla="*/ 176283 h 1295138"/>
              <a:gd name="connsiteX128" fmla="*/ 116006 w 336299"/>
              <a:gd name="connsiteY128" fmla="*/ 210403 h 1295138"/>
              <a:gd name="connsiteX129" fmla="*/ 163773 w 336299"/>
              <a:gd name="connsiteY129" fmla="*/ 285465 h 1295138"/>
              <a:gd name="connsiteX130" fmla="*/ 191068 w 336299"/>
              <a:gd name="connsiteY130" fmla="*/ 312761 h 1295138"/>
              <a:gd name="connsiteX131" fmla="*/ 204716 w 336299"/>
              <a:gd name="connsiteY131" fmla="*/ 340056 h 1295138"/>
              <a:gd name="connsiteX132" fmla="*/ 225188 w 336299"/>
              <a:gd name="connsiteY132" fmla="*/ 360528 h 1295138"/>
              <a:gd name="connsiteX133" fmla="*/ 252483 w 336299"/>
              <a:gd name="connsiteY133" fmla="*/ 401471 h 1295138"/>
              <a:gd name="connsiteX134" fmla="*/ 259307 w 336299"/>
              <a:gd name="connsiteY134" fmla="*/ 1111155 h 1295138"/>
              <a:gd name="connsiteX135" fmla="*/ 245659 w 336299"/>
              <a:gd name="connsiteY135" fmla="*/ 1220337 h 1295138"/>
              <a:gd name="connsiteX136" fmla="*/ 238835 w 336299"/>
              <a:gd name="connsiteY136" fmla="*/ 1247632 h 1295138"/>
              <a:gd name="connsiteX137" fmla="*/ 218364 w 336299"/>
              <a:gd name="connsiteY137" fmla="*/ 1254456 h 1295138"/>
              <a:gd name="connsiteX138" fmla="*/ 211540 w 336299"/>
              <a:gd name="connsiteY138" fmla="*/ 1274928 h 1295138"/>
              <a:gd name="connsiteX139" fmla="*/ 191068 w 336299"/>
              <a:gd name="connsiteY139" fmla="*/ 1281752 h 1295138"/>
              <a:gd name="connsiteX140" fmla="*/ 88710 w 336299"/>
              <a:gd name="connsiteY140" fmla="*/ 1274928 h 1295138"/>
              <a:gd name="connsiteX141" fmla="*/ 68238 w 336299"/>
              <a:gd name="connsiteY141" fmla="*/ 1227161 h 1295138"/>
              <a:gd name="connsiteX142" fmla="*/ 54591 w 336299"/>
              <a:gd name="connsiteY142" fmla="*/ 1179394 h 1295138"/>
              <a:gd name="connsiteX143" fmla="*/ 47767 w 336299"/>
              <a:gd name="connsiteY143" fmla="*/ 1158922 h 1295138"/>
              <a:gd name="connsiteX144" fmla="*/ 40943 w 336299"/>
              <a:gd name="connsiteY144" fmla="*/ 981501 h 1295138"/>
              <a:gd name="connsiteX145" fmla="*/ 34119 w 336299"/>
              <a:gd name="connsiteY145" fmla="*/ 961029 h 1295138"/>
              <a:gd name="connsiteX146" fmla="*/ 27295 w 336299"/>
              <a:gd name="connsiteY146" fmla="*/ 926910 h 1295138"/>
              <a:gd name="connsiteX147" fmla="*/ 34119 w 336299"/>
              <a:gd name="connsiteY147" fmla="*/ 817728 h 1295138"/>
              <a:gd name="connsiteX148" fmla="*/ 47767 w 336299"/>
              <a:gd name="connsiteY148" fmla="*/ 729018 h 1295138"/>
              <a:gd name="connsiteX149" fmla="*/ 54591 w 336299"/>
              <a:gd name="connsiteY149" fmla="*/ 101221 h 12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36299" h="1295138">
                <a:moveTo>
                  <a:pt x="54591" y="101221"/>
                </a:moveTo>
                <a:cubicBezTo>
                  <a:pt x="53454" y="0"/>
                  <a:pt x="42291" y="113602"/>
                  <a:pt x="40943" y="121692"/>
                </a:cubicBezTo>
                <a:cubicBezTo>
                  <a:pt x="39760" y="128787"/>
                  <a:pt x="43274" y="136547"/>
                  <a:pt x="47767" y="142164"/>
                </a:cubicBezTo>
                <a:cubicBezTo>
                  <a:pt x="57389" y="154192"/>
                  <a:pt x="75222" y="158140"/>
                  <a:pt x="88710" y="162635"/>
                </a:cubicBezTo>
                <a:cubicBezTo>
                  <a:pt x="95534" y="167184"/>
                  <a:pt x="106136" y="168668"/>
                  <a:pt x="109182" y="176283"/>
                </a:cubicBezTo>
                <a:cubicBezTo>
                  <a:pt x="117745" y="197692"/>
                  <a:pt x="91520" y="200368"/>
                  <a:pt x="81886" y="203579"/>
                </a:cubicBezTo>
                <a:cubicBezTo>
                  <a:pt x="79611" y="212677"/>
                  <a:pt x="80264" y="223071"/>
                  <a:pt x="75062" y="230874"/>
                </a:cubicBezTo>
                <a:cubicBezTo>
                  <a:pt x="70513" y="237698"/>
                  <a:pt x="60390" y="238723"/>
                  <a:pt x="54591" y="244522"/>
                </a:cubicBezTo>
                <a:cubicBezTo>
                  <a:pt x="48792" y="250321"/>
                  <a:pt x="45492" y="258170"/>
                  <a:pt x="40943" y="264994"/>
                </a:cubicBezTo>
                <a:cubicBezTo>
                  <a:pt x="97710" y="283917"/>
                  <a:pt x="7251" y="255119"/>
                  <a:pt x="109182" y="278641"/>
                </a:cubicBezTo>
                <a:cubicBezTo>
                  <a:pt x="123200" y="281876"/>
                  <a:pt x="150125" y="292289"/>
                  <a:pt x="150125" y="292289"/>
                </a:cubicBezTo>
                <a:cubicBezTo>
                  <a:pt x="145576" y="301388"/>
                  <a:pt x="145972" y="315933"/>
                  <a:pt x="136477" y="319585"/>
                </a:cubicBezTo>
                <a:cubicBezTo>
                  <a:pt x="31331" y="360026"/>
                  <a:pt x="82504" y="294773"/>
                  <a:pt x="47767" y="346880"/>
                </a:cubicBezTo>
                <a:cubicBezTo>
                  <a:pt x="50042" y="355979"/>
                  <a:pt x="48587" y="366971"/>
                  <a:pt x="54591" y="374176"/>
                </a:cubicBezTo>
                <a:cubicBezTo>
                  <a:pt x="61103" y="381991"/>
                  <a:pt x="71838" y="386238"/>
                  <a:pt x="81886" y="387824"/>
                </a:cubicBezTo>
                <a:cubicBezTo>
                  <a:pt x="115663" y="393157"/>
                  <a:pt x="150125" y="392373"/>
                  <a:pt x="184244" y="394647"/>
                </a:cubicBezTo>
                <a:cubicBezTo>
                  <a:pt x="191068" y="396922"/>
                  <a:pt x="199099" y="396977"/>
                  <a:pt x="204716" y="401471"/>
                </a:cubicBezTo>
                <a:cubicBezTo>
                  <a:pt x="216742" y="411092"/>
                  <a:pt x="220693" y="428929"/>
                  <a:pt x="225188" y="442415"/>
                </a:cubicBezTo>
                <a:cubicBezTo>
                  <a:pt x="211540" y="446964"/>
                  <a:pt x="198262" y="452827"/>
                  <a:pt x="184244" y="456062"/>
                </a:cubicBezTo>
                <a:cubicBezTo>
                  <a:pt x="168572" y="459679"/>
                  <a:pt x="152302" y="460009"/>
                  <a:pt x="136477" y="462886"/>
                </a:cubicBezTo>
                <a:cubicBezTo>
                  <a:pt x="127250" y="464564"/>
                  <a:pt x="118378" y="467871"/>
                  <a:pt x="109182" y="469710"/>
                </a:cubicBezTo>
                <a:cubicBezTo>
                  <a:pt x="25525" y="486442"/>
                  <a:pt x="104342" y="467508"/>
                  <a:pt x="40943" y="483358"/>
                </a:cubicBezTo>
                <a:cubicBezTo>
                  <a:pt x="43218" y="490182"/>
                  <a:pt x="42150" y="499336"/>
                  <a:pt x="47767" y="503829"/>
                </a:cubicBezTo>
                <a:cubicBezTo>
                  <a:pt x="55090" y="509688"/>
                  <a:pt x="65907" y="508619"/>
                  <a:pt x="75062" y="510653"/>
                </a:cubicBezTo>
                <a:cubicBezTo>
                  <a:pt x="86384" y="513169"/>
                  <a:pt x="97685" y="515944"/>
                  <a:pt x="109182" y="517477"/>
                </a:cubicBezTo>
                <a:cubicBezTo>
                  <a:pt x="273199" y="539346"/>
                  <a:pt x="105232" y="512270"/>
                  <a:pt x="218364" y="531125"/>
                </a:cubicBezTo>
                <a:cubicBezTo>
                  <a:pt x="266131" y="547048"/>
                  <a:pt x="254758" y="531125"/>
                  <a:pt x="266131" y="565244"/>
                </a:cubicBezTo>
                <a:cubicBezTo>
                  <a:pt x="263856" y="578892"/>
                  <a:pt x="270229" y="597693"/>
                  <a:pt x="259307" y="606188"/>
                </a:cubicBezTo>
                <a:cubicBezTo>
                  <a:pt x="244831" y="617447"/>
                  <a:pt x="222996" y="611550"/>
                  <a:pt x="204716" y="613012"/>
                </a:cubicBezTo>
                <a:cubicBezTo>
                  <a:pt x="166104" y="616101"/>
                  <a:pt x="127379" y="617561"/>
                  <a:pt x="88710" y="619835"/>
                </a:cubicBezTo>
                <a:cubicBezTo>
                  <a:pt x="81886" y="622110"/>
                  <a:pt x="73324" y="621573"/>
                  <a:pt x="68238" y="626659"/>
                </a:cubicBezTo>
                <a:cubicBezTo>
                  <a:pt x="63152" y="631745"/>
                  <a:pt x="64631" y="640697"/>
                  <a:pt x="61414" y="647131"/>
                </a:cubicBezTo>
                <a:cubicBezTo>
                  <a:pt x="57746" y="654466"/>
                  <a:pt x="52316" y="660779"/>
                  <a:pt x="47767" y="667603"/>
                </a:cubicBezTo>
                <a:cubicBezTo>
                  <a:pt x="50042" y="676701"/>
                  <a:pt x="49389" y="687095"/>
                  <a:pt x="54591" y="694898"/>
                </a:cubicBezTo>
                <a:cubicBezTo>
                  <a:pt x="73514" y="723284"/>
                  <a:pt x="124232" y="703629"/>
                  <a:pt x="143301" y="701722"/>
                </a:cubicBezTo>
                <a:cubicBezTo>
                  <a:pt x="152954" y="698504"/>
                  <a:pt x="182501" y="688074"/>
                  <a:pt x="191068" y="688074"/>
                </a:cubicBezTo>
                <a:cubicBezTo>
                  <a:pt x="209407" y="688074"/>
                  <a:pt x="227462" y="692623"/>
                  <a:pt x="245659" y="694898"/>
                </a:cubicBezTo>
                <a:cubicBezTo>
                  <a:pt x="250363" y="709009"/>
                  <a:pt x="263226" y="736314"/>
                  <a:pt x="245659" y="749489"/>
                </a:cubicBezTo>
                <a:cubicBezTo>
                  <a:pt x="232792" y="759139"/>
                  <a:pt x="213757" y="753669"/>
                  <a:pt x="197892" y="756313"/>
                </a:cubicBezTo>
                <a:cubicBezTo>
                  <a:pt x="105655" y="771686"/>
                  <a:pt x="245651" y="758020"/>
                  <a:pt x="54591" y="769961"/>
                </a:cubicBezTo>
                <a:cubicBezTo>
                  <a:pt x="47532" y="791138"/>
                  <a:pt x="37117" y="799864"/>
                  <a:pt x="75062" y="804080"/>
                </a:cubicBezTo>
                <a:cubicBezTo>
                  <a:pt x="127107" y="809863"/>
                  <a:pt x="179695" y="808629"/>
                  <a:pt x="232011" y="810904"/>
                </a:cubicBezTo>
                <a:cubicBezTo>
                  <a:pt x="238835" y="815453"/>
                  <a:pt x="248136" y="817597"/>
                  <a:pt x="252483" y="824552"/>
                </a:cubicBezTo>
                <a:cubicBezTo>
                  <a:pt x="260108" y="836751"/>
                  <a:pt x="266131" y="865495"/>
                  <a:pt x="266131" y="865495"/>
                </a:cubicBezTo>
                <a:cubicBezTo>
                  <a:pt x="254758" y="870044"/>
                  <a:pt x="243632" y="875269"/>
                  <a:pt x="232011" y="879143"/>
                </a:cubicBezTo>
                <a:cubicBezTo>
                  <a:pt x="209574" y="886622"/>
                  <a:pt x="178908" y="890208"/>
                  <a:pt x="156949" y="892791"/>
                </a:cubicBezTo>
                <a:cubicBezTo>
                  <a:pt x="134246" y="895462"/>
                  <a:pt x="111456" y="897340"/>
                  <a:pt x="88710" y="899615"/>
                </a:cubicBezTo>
                <a:cubicBezTo>
                  <a:pt x="79611" y="913263"/>
                  <a:pt x="56227" y="924997"/>
                  <a:pt x="61414" y="940558"/>
                </a:cubicBezTo>
                <a:cubicBezTo>
                  <a:pt x="71351" y="970368"/>
                  <a:pt x="64407" y="985931"/>
                  <a:pt x="95534" y="988325"/>
                </a:cubicBezTo>
                <a:cubicBezTo>
                  <a:pt x="147746" y="992341"/>
                  <a:pt x="200167" y="992874"/>
                  <a:pt x="252483" y="995149"/>
                </a:cubicBezTo>
                <a:cubicBezTo>
                  <a:pt x="250208" y="1004247"/>
                  <a:pt x="253612" y="1017474"/>
                  <a:pt x="245659" y="1022444"/>
                </a:cubicBezTo>
                <a:cubicBezTo>
                  <a:pt x="232020" y="1030968"/>
                  <a:pt x="213916" y="1027875"/>
                  <a:pt x="197892" y="1029268"/>
                </a:cubicBezTo>
                <a:cubicBezTo>
                  <a:pt x="161564" y="1032427"/>
                  <a:pt x="125104" y="1033817"/>
                  <a:pt x="88710" y="1036092"/>
                </a:cubicBezTo>
                <a:cubicBezTo>
                  <a:pt x="81886" y="1038367"/>
                  <a:pt x="74850" y="1040082"/>
                  <a:pt x="68238" y="1042916"/>
                </a:cubicBezTo>
                <a:cubicBezTo>
                  <a:pt x="43998" y="1053305"/>
                  <a:pt x="41029" y="1056507"/>
                  <a:pt x="20471" y="1070212"/>
                </a:cubicBezTo>
                <a:cubicBezTo>
                  <a:pt x="22746" y="1077036"/>
                  <a:pt x="22209" y="1085597"/>
                  <a:pt x="27295" y="1090683"/>
                </a:cubicBezTo>
                <a:cubicBezTo>
                  <a:pt x="32381" y="1095769"/>
                  <a:pt x="40574" y="1097507"/>
                  <a:pt x="47767" y="1097507"/>
                </a:cubicBezTo>
                <a:cubicBezTo>
                  <a:pt x="80886" y="1097507"/>
                  <a:pt x="135065" y="1088935"/>
                  <a:pt x="170597" y="1083859"/>
                </a:cubicBezTo>
                <a:lnTo>
                  <a:pt x="272955" y="1090683"/>
                </a:lnTo>
                <a:cubicBezTo>
                  <a:pt x="281787" y="1093837"/>
                  <a:pt x="273763" y="1112528"/>
                  <a:pt x="266131" y="1117979"/>
                </a:cubicBezTo>
                <a:cubicBezTo>
                  <a:pt x="254872" y="1126021"/>
                  <a:pt x="238989" y="1123817"/>
                  <a:pt x="225188" y="1124803"/>
                </a:cubicBezTo>
                <a:cubicBezTo>
                  <a:pt x="175222" y="1128372"/>
                  <a:pt x="125104" y="1129352"/>
                  <a:pt x="75062" y="1131627"/>
                </a:cubicBezTo>
                <a:cubicBezTo>
                  <a:pt x="64129" y="1137093"/>
                  <a:pt x="31247" y="1149937"/>
                  <a:pt x="27295" y="1165746"/>
                </a:cubicBezTo>
                <a:cubicBezTo>
                  <a:pt x="24482" y="1176998"/>
                  <a:pt x="28365" y="1189795"/>
                  <a:pt x="34119" y="1199865"/>
                </a:cubicBezTo>
                <a:cubicBezTo>
                  <a:pt x="38188" y="1206986"/>
                  <a:pt x="47767" y="1208964"/>
                  <a:pt x="54591" y="1213513"/>
                </a:cubicBezTo>
                <a:cubicBezTo>
                  <a:pt x="75059" y="1210102"/>
                  <a:pt x="118452" y="1205057"/>
                  <a:pt x="136477" y="1193041"/>
                </a:cubicBezTo>
                <a:lnTo>
                  <a:pt x="156949" y="1179394"/>
                </a:lnTo>
                <a:cubicBezTo>
                  <a:pt x="181970" y="1181669"/>
                  <a:pt x="209244" y="1175594"/>
                  <a:pt x="232011" y="1186218"/>
                </a:cubicBezTo>
                <a:cubicBezTo>
                  <a:pt x="246875" y="1193154"/>
                  <a:pt x="259307" y="1227161"/>
                  <a:pt x="259307" y="1227161"/>
                </a:cubicBezTo>
                <a:cubicBezTo>
                  <a:pt x="236407" y="1234794"/>
                  <a:pt x="209052" y="1245794"/>
                  <a:pt x="184244" y="1247632"/>
                </a:cubicBezTo>
                <a:cubicBezTo>
                  <a:pt x="134288" y="1251332"/>
                  <a:pt x="84161" y="1252181"/>
                  <a:pt x="34119" y="1254456"/>
                </a:cubicBezTo>
                <a:cubicBezTo>
                  <a:pt x="36394" y="1261280"/>
                  <a:pt x="35326" y="1270434"/>
                  <a:pt x="40943" y="1274928"/>
                </a:cubicBezTo>
                <a:cubicBezTo>
                  <a:pt x="48266" y="1280787"/>
                  <a:pt x="58885" y="1281059"/>
                  <a:pt x="68238" y="1281752"/>
                </a:cubicBezTo>
                <a:cubicBezTo>
                  <a:pt x="120461" y="1285620"/>
                  <a:pt x="172871" y="1286301"/>
                  <a:pt x="225188" y="1288576"/>
                </a:cubicBezTo>
                <a:cubicBezTo>
                  <a:pt x="259490" y="1284288"/>
                  <a:pt x="320540" y="1295138"/>
                  <a:pt x="272955" y="1227161"/>
                </a:cubicBezTo>
                <a:cubicBezTo>
                  <a:pt x="264705" y="1215375"/>
                  <a:pt x="245968" y="1217002"/>
                  <a:pt x="232011" y="1213513"/>
                </a:cubicBezTo>
                <a:cubicBezTo>
                  <a:pt x="222913" y="1211238"/>
                  <a:pt x="213871" y="1208724"/>
                  <a:pt x="204716" y="1206689"/>
                </a:cubicBezTo>
                <a:cubicBezTo>
                  <a:pt x="193394" y="1204173"/>
                  <a:pt x="181849" y="1202678"/>
                  <a:pt x="170597" y="1199865"/>
                </a:cubicBezTo>
                <a:cubicBezTo>
                  <a:pt x="163619" y="1198120"/>
                  <a:pt x="157041" y="1195017"/>
                  <a:pt x="150125" y="1193041"/>
                </a:cubicBezTo>
                <a:cubicBezTo>
                  <a:pt x="90154" y="1175908"/>
                  <a:pt x="151434" y="1195754"/>
                  <a:pt x="102358" y="1179394"/>
                </a:cubicBezTo>
                <a:cubicBezTo>
                  <a:pt x="97809" y="1172570"/>
                  <a:pt x="93960" y="1165223"/>
                  <a:pt x="88710" y="1158922"/>
                </a:cubicBezTo>
                <a:cubicBezTo>
                  <a:pt x="82532" y="1151508"/>
                  <a:pt x="73847" y="1146303"/>
                  <a:pt x="68238" y="1138450"/>
                </a:cubicBezTo>
                <a:cubicBezTo>
                  <a:pt x="57699" y="1123695"/>
                  <a:pt x="53335" y="1107388"/>
                  <a:pt x="47767" y="1090683"/>
                </a:cubicBezTo>
                <a:cubicBezTo>
                  <a:pt x="88381" y="1029761"/>
                  <a:pt x="37598" y="1094082"/>
                  <a:pt x="191068" y="1063388"/>
                </a:cubicBezTo>
                <a:cubicBezTo>
                  <a:pt x="207152" y="1060171"/>
                  <a:pt x="232011" y="1036092"/>
                  <a:pt x="232011" y="1036092"/>
                </a:cubicBezTo>
                <a:cubicBezTo>
                  <a:pt x="252559" y="1005271"/>
                  <a:pt x="257931" y="1006723"/>
                  <a:pt x="238835" y="954206"/>
                </a:cubicBezTo>
                <a:cubicBezTo>
                  <a:pt x="236032" y="946499"/>
                  <a:pt x="225188" y="945107"/>
                  <a:pt x="218364" y="940558"/>
                </a:cubicBezTo>
                <a:cubicBezTo>
                  <a:pt x="209265" y="945107"/>
                  <a:pt x="199694" y="948815"/>
                  <a:pt x="191068" y="954206"/>
                </a:cubicBezTo>
                <a:cubicBezTo>
                  <a:pt x="143854" y="983714"/>
                  <a:pt x="183521" y="968094"/>
                  <a:pt x="143301" y="981501"/>
                </a:cubicBezTo>
                <a:cubicBezTo>
                  <a:pt x="141004" y="981366"/>
                  <a:pt x="33716" y="994645"/>
                  <a:pt x="6823" y="961029"/>
                </a:cubicBezTo>
                <a:cubicBezTo>
                  <a:pt x="2330" y="955412"/>
                  <a:pt x="2274" y="947382"/>
                  <a:pt x="0" y="940558"/>
                </a:cubicBezTo>
                <a:cubicBezTo>
                  <a:pt x="2274" y="933734"/>
                  <a:pt x="1297" y="924691"/>
                  <a:pt x="6823" y="920086"/>
                </a:cubicBezTo>
                <a:cubicBezTo>
                  <a:pt x="16233" y="912244"/>
                  <a:pt x="28781" y="907897"/>
                  <a:pt x="40943" y="906438"/>
                </a:cubicBezTo>
                <a:cubicBezTo>
                  <a:pt x="86168" y="901011"/>
                  <a:pt x="131928" y="901889"/>
                  <a:pt x="177420" y="899615"/>
                </a:cubicBezTo>
                <a:cubicBezTo>
                  <a:pt x="175146" y="874594"/>
                  <a:pt x="174150" y="849424"/>
                  <a:pt x="170597" y="824552"/>
                </a:cubicBezTo>
                <a:cubicBezTo>
                  <a:pt x="169580" y="817431"/>
                  <a:pt x="170452" y="806751"/>
                  <a:pt x="163773" y="804080"/>
                </a:cubicBezTo>
                <a:cubicBezTo>
                  <a:pt x="155065" y="800597"/>
                  <a:pt x="145576" y="808629"/>
                  <a:pt x="136477" y="810904"/>
                </a:cubicBezTo>
                <a:cubicBezTo>
                  <a:pt x="115355" y="842587"/>
                  <a:pt x="128109" y="836794"/>
                  <a:pt x="75062" y="824552"/>
                </a:cubicBezTo>
                <a:cubicBezTo>
                  <a:pt x="61044" y="821317"/>
                  <a:pt x="34119" y="810904"/>
                  <a:pt x="34119" y="810904"/>
                </a:cubicBezTo>
                <a:cubicBezTo>
                  <a:pt x="40943" y="804080"/>
                  <a:pt x="45959" y="794748"/>
                  <a:pt x="54591" y="790432"/>
                </a:cubicBezTo>
                <a:cubicBezTo>
                  <a:pt x="99744" y="767856"/>
                  <a:pt x="189937" y="771919"/>
                  <a:pt x="225188" y="769961"/>
                </a:cubicBezTo>
                <a:cubicBezTo>
                  <a:pt x="212086" y="599637"/>
                  <a:pt x="241138" y="725646"/>
                  <a:pt x="197892" y="660779"/>
                </a:cubicBezTo>
                <a:cubicBezTo>
                  <a:pt x="193902" y="654794"/>
                  <a:pt x="197943" y="642422"/>
                  <a:pt x="191068" y="640307"/>
                </a:cubicBezTo>
                <a:cubicBezTo>
                  <a:pt x="164889" y="632252"/>
                  <a:pt x="136477" y="635758"/>
                  <a:pt x="109182" y="633483"/>
                </a:cubicBezTo>
                <a:cubicBezTo>
                  <a:pt x="106907" y="624385"/>
                  <a:pt x="106052" y="614808"/>
                  <a:pt x="102358" y="606188"/>
                </a:cubicBezTo>
                <a:cubicBezTo>
                  <a:pt x="99127" y="598650"/>
                  <a:pt x="87362" y="593806"/>
                  <a:pt x="88710" y="585716"/>
                </a:cubicBezTo>
                <a:cubicBezTo>
                  <a:pt x="90297" y="576197"/>
                  <a:pt x="100550" y="569560"/>
                  <a:pt x="109182" y="565244"/>
                </a:cubicBezTo>
                <a:cubicBezTo>
                  <a:pt x="119556" y="560057"/>
                  <a:pt x="132049" y="561234"/>
                  <a:pt x="143301" y="558421"/>
                </a:cubicBezTo>
                <a:cubicBezTo>
                  <a:pt x="150279" y="556677"/>
                  <a:pt x="156949" y="553872"/>
                  <a:pt x="163773" y="551597"/>
                </a:cubicBezTo>
                <a:cubicBezTo>
                  <a:pt x="166048" y="544773"/>
                  <a:pt x="170597" y="538318"/>
                  <a:pt x="170597" y="531125"/>
                </a:cubicBezTo>
                <a:cubicBezTo>
                  <a:pt x="170597" y="492545"/>
                  <a:pt x="166546" y="484852"/>
                  <a:pt x="156949" y="456062"/>
                </a:cubicBezTo>
                <a:cubicBezTo>
                  <a:pt x="141027" y="458337"/>
                  <a:pt x="124954" y="459732"/>
                  <a:pt x="109182" y="462886"/>
                </a:cubicBezTo>
                <a:cubicBezTo>
                  <a:pt x="102129" y="464297"/>
                  <a:pt x="95848" y="470602"/>
                  <a:pt x="88710" y="469710"/>
                </a:cubicBezTo>
                <a:cubicBezTo>
                  <a:pt x="76555" y="468191"/>
                  <a:pt x="65964" y="460611"/>
                  <a:pt x="54591" y="456062"/>
                </a:cubicBezTo>
                <a:cubicBezTo>
                  <a:pt x="52316" y="446964"/>
                  <a:pt x="46731" y="438088"/>
                  <a:pt x="47767" y="428767"/>
                </a:cubicBezTo>
                <a:cubicBezTo>
                  <a:pt x="50079" y="407958"/>
                  <a:pt x="64506" y="385762"/>
                  <a:pt x="81886" y="374176"/>
                </a:cubicBezTo>
                <a:cubicBezTo>
                  <a:pt x="87871" y="370186"/>
                  <a:pt x="95418" y="369245"/>
                  <a:pt x="102358" y="367352"/>
                </a:cubicBezTo>
                <a:cubicBezTo>
                  <a:pt x="187010" y="344265"/>
                  <a:pt x="130303" y="362586"/>
                  <a:pt x="177420" y="346880"/>
                </a:cubicBezTo>
                <a:cubicBezTo>
                  <a:pt x="179695" y="340056"/>
                  <a:pt x="184244" y="333602"/>
                  <a:pt x="184244" y="326409"/>
                </a:cubicBezTo>
                <a:cubicBezTo>
                  <a:pt x="184244" y="317030"/>
                  <a:pt x="182622" y="306917"/>
                  <a:pt x="177420" y="299113"/>
                </a:cubicBezTo>
                <a:cubicBezTo>
                  <a:pt x="172871" y="292289"/>
                  <a:pt x="164284" y="289133"/>
                  <a:pt x="156949" y="285465"/>
                </a:cubicBezTo>
                <a:cubicBezTo>
                  <a:pt x="150515" y="282248"/>
                  <a:pt x="143393" y="280617"/>
                  <a:pt x="136477" y="278641"/>
                </a:cubicBezTo>
                <a:cubicBezTo>
                  <a:pt x="113999" y="272219"/>
                  <a:pt x="98504" y="269682"/>
                  <a:pt x="75062" y="264994"/>
                </a:cubicBezTo>
                <a:cubicBezTo>
                  <a:pt x="53137" y="232107"/>
                  <a:pt x="56158" y="246302"/>
                  <a:pt x="68238" y="189931"/>
                </a:cubicBezTo>
                <a:cubicBezTo>
                  <a:pt x="71252" y="175864"/>
                  <a:pt x="81886" y="148988"/>
                  <a:pt x="81886" y="148988"/>
                </a:cubicBezTo>
                <a:cubicBezTo>
                  <a:pt x="79611" y="137615"/>
                  <a:pt x="86065" y="118536"/>
                  <a:pt x="75062" y="114868"/>
                </a:cubicBezTo>
                <a:cubicBezTo>
                  <a:pt x="65411" y="111651"/>
                  <a:pt x="62853" y="132094"/>
                  <a:pt x="61414" y="142164"/>
                </a:cubicBezTo>
                <a:cubicBezTo>
                  <a:pt x="58548" y="162226"/>
                  <a:pt x="76259" y="167983"/>
                  <a:pt x="88710" y="176283"/>
                </a:cubicBezTo>
                <a:cubicBezTo>
                  <a:pt x="104456" y="223521"/>
                  <a:pt x="82333" y="171118"/>
                  <a:pt x="116006" y="210403"/>
                </a:cubicBezTo>
                <a:cubicBezTo>
                  <a:pt x="147603" y="247266"/>
                  <a:pt x="125797" y="247488"/>
                  <a:pt x="163773" y="285465"/>
                </a:cubicBezTo>
                <a:cubicBezTo>
                  <a:pt x="172871" y="294564"/>
                  <a:pt x="183348" y="302467"/>
                  <a:pt x="191068" y="312761"/>
                </a:cubicBezTo>
                <a:cubicBezTo>
                  <a:pt x="197171" y="320899"/>
                  <a:pt x="198803" y="331779"/>
                  <a:pt x="204716" y="340056"/>
                </a:cubicBezTo>
                <a:cubicBezTo>
                  <a:pt x="210325" y="347909"/>
                  <a:pt x="219263" y="352910"/>
                  <a:pt x="225188" y="360528"/>
                </a:cubicBezTo>
                <a:cubicBezTo>
                  <a:pt x="235258" y="373475"/>
                  <a:pt x="252483" y="401471"/>
                  <a:pt x="252483" y="401471"/>
                </a:cubicBezTo>
                <a:cubicBezTo>
                  <a:pt x="336299" y="652920"/>
                  <a:pt x="271342" y="443222"/>
                  <a:pt x="259307" y="1111155"/>
                </a:cubicBezTo>
                <a:cubicBezTo>
                  <a:pt x="257317" y="1221583"/>
                  <a:pt x="260555" y="1168202"/>
                  <a:pt x="245659" y="1220337"/>
                </a:cubicBezTo>
                <a:cubicBezTo>
                  <a:pt x="243083" y="1229355"/>
                  <a:pt x="244694" y="1240309"/>
                  <a:pt x="238835" y="1247632"/>
                </a:cubicBezTo>
                <a:cubicBezTo>
                  <a:pt x="234342" y="1253249"/>
                  <a:pt x="225188" y="1252181"/>
                  <a:pt x="218364" y="1254456"/>
                </a:cubicBezTo>
                <a:cubicBezTo>
                  <a:pt x="216089" y="1261280"/>
                  <a:pt x="216626" y="1269842"/>
                  <a:pt x="211540" y="1274928"/>
                </a:cubicBezTo>
                <a:cubicBezTo>
                  <a:pt x="206454" y="1280014"/>
                  <a:pt x="198261" y="1281752"/>
                  <a:pt x="191068" y="1281752"/>
                </a:cubicBezTo>
                <a:cubicBezTo>
                  <a:pt x="156873" y="1281752"/>
                  <a:pt x="122829" y="1277203"/>
                  <a:pt x="88710" y="1274928"/>
                </a:cubicBezTo>
                <a:cubicBezTo>
                  <a:pt x="72706" y="1226917"/>
                  <a:pt x="93535" y="1286187"/>
                  <a:pt x="68238" y="1227161"/>
                </a:cubicBezTo>
                <a:cubicBezTo>
                  <a:pt x="61225" y="1210797"/>
                  <a:pt x="59539" y="1196712"/>
                  <a:pt x="54591" y="1179394"/>
                </a:cubicBezTo>
                <a:cubicBezTo>
                  <a:pt x="52615" y="1172478"/>
                  <a:pt x="50042" y="1165746"/>
                  <a:pt x="47767" y="1158922"/>
                </a:cubicBezTo>
                <a:cubicBezTo>
                  <a:pt x="45492" y="1099782"/>
                  <a:pt x="45015" y="1040545"/>
                  <a:pt x="40943" y="981501"/>
                </a:cubicBezTo>
                <a:cubicBezTo>
                  <a:pt x="40448" y="974325"/>
                  <a:pt x="35864" y="968007"/>
                  <a:pt x="34119" y="961029"/>
                </a:cubicBezTo>
                <a:cubicBezTo>
                  <a:pt x="31306" y="949777"/>
                  <a:pt x="29570" y="938283"/>
                  <a:pt x="27295" y="926910"/>
                </a:cubicBezTo>
                <a:cubicBezTo>
                  <a:pt x="29570" y="890516"/>
                  <a:pt x="31091" y="854067"/>
                  <a:pt x="34119" y="817728"/>
                </a:cubicBezTo>
                <a:cubicBezTo>
                  <a:pt x="37660" y="775235"/>
                  <a:pt x="40332" y="766190"/>
                  <a:pt x="47767" y="729018"/>
                </a:cubicBezTo>
                <a:cubicBezTo>
                  <a:pt x="60228" y="417507"/>
                  <a:pt x="55728" y="202442"/>
                  <a:pt x="54591" y="10122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303467"/>
              </p:ext>
            </p:extLst>
          </p:nvPr>
        </p:nvGraphicFramePr>
        <p:xfrm>
          <a:off x="5579278" y="5438208"/>
          <a:ext cx="2114294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3" name="Equation" r:id="rId6" imgW="723600" imgH="266400" progId="Equation.3">
                  <p:embed/>
                </p:oleObj>
              </mc:Choice>
              <mc:Fallback>
                <p:oleObj name="Equation" r:id="rId6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14294" cy="8522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</p:spTree>
    <p:extLst>
      <p:ext uri="{BB962C8B-B14F-4D97-AF65-F5344CB8AC3E}">
        <p14:creationId xmlns:p14="http://schemas.microsoft.com/office/powerpoint/2010/main" val="40161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6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37280" t="31517" r="39272" b="37219"/>
          <a:stretch>
            <a:fillRect/>
          </a:stretch>
        </p:blipFill>
        <p:spPr bwMode="auto">
          <a:xfrm>
            <a:off x="8403021" y="4083277"/>
            <a:ext cx="3216165" cy="26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9" name="Rectangle 8"/>
          <p:cNvSpPr/>
          <p:nvPr/>
        </p:nvSpPr>
        <p:spPr>
          <a:xfrm>
            <a:off x="9312330" y="4531848"/>
            <a:ext cx="20810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accent1"/>
                </a:solidFill>
              </a:rPr>
              <a:t>Cumulative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distribution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function</a:t>
            </a:r>
            <a:endParaRPr lang="pt-PT" sz="2400" b="1" dirty="0">
              <a:solidFill>
                <a:schemeClr val="accent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12" name="Rectangle 11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48973" y="4319781"/>
            <a:ext cx="157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 smtClean="0">
              <a:solidFill>
                <a:schemeClr val="accent1"/>
              </a:solidFill>
            </a:endParaRPr>
          </a:p>
          <a:p>
            <a:pPr algn="ctr"/>
            <a:endParaRPr lang="pt-PT" b="1" dirty="0" smtClean="0">
              <a:solidFill>
                <a:srgbClr val="7030A0"/>
              </a:solidFill>
            </a:endParaRPr>
          </a:p>
          <a:p>
            <a:pPr algn="ctr"/>
            <a:endParaRPr lang="pt-PT" b="1" dirty="0">
              <a:solidFill>
                <a:srgbClr val="7030A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579278" y="5438208"/>
          <a:ext cx="2193085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7" name="Equation" r:id="rId7" imgW="723600" imgH="266400" progId="Equation.3">
                  <p:embed/>
                </p:oleObj>
              </mc:Choice>
              <mc:Fallback>
                <p:oleObj name="Equation" r:id="rId7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93085" cy="85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2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652" y="2039684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841527"/>
            <a:ext cx="34365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Reliability </a:t>
            </a:r>
            <a:r>
              <a:rPr lang="en-US" sz="2400" dirty="0"/>
              <a:t>and survival (the chance of survival from </a:t>
            </a:r>
            <a:r>
              <a:rPr lang="en-US" sz="2400" dirty="0" err="1"/>
              <a:t>from</a:t>
            </a:r>
            <a:r>
              <a:rPr lang="en-US" sz="2400" dirty="0"/>
              <a:t> </a:t>
            </a:r>
            <a:r>
              <a:rPr lang="en-US" sz="2400" dirty="0" smtClean="0"/>
              <a:t>t=0 </a:t>
            </a:r>
            <a:r>
              <a:rPr lang="en-US" sz="2400" dirty="0"/>
              <a:t>till time t</a:t>
            </a:r>
            <a:r>
              <a:rPr lang="en-US" sz="2400" dirty="0" smtClean="0"/>
              <a:t>)</a:t>
            </a:r>
          </a:p>
          <a:p>
            <a:pPr algn="ctr"/>
            <a:endParaRPr lang="en-US" sz="800" dirty="0"/>
          </a:p>
          <a:p>
            <a:pPr algn="ctr"/>
            <a:r>
              <a:rPr lang="pt-PT" sz="2400" dirty="0" err="1" smtClean="0"/>
              <a:t>Commonly</a:t>
            </a:r>
            <a:r>
              <a:rPr lang="pt-PT" sz="2400" dirty="0" smtClean="0"/>
              <a:t> </a:t>
            </a:r>
            <a:r>
              <a:rPr lang="pt-PT" sz="2400" dirty="0" err="1" smtClean="0"/>
              <a:t>used</a:t>
            </a:r>
            <a:r>
              <a:rPr lang="pt-PT" sz="2400" dirty="0" smtClean="0"/>
              <a:t> for </a:t>
            </a:r>
            <a:r>
              <a:rPr lang="pt-PT" sz="2400" dirty="0" err="1" smtClean="0"/>
              <a:t>generating</a:t>
            </a:r>
            <a:r>
              <a:rPr lang="pt-PT" sz="2400" dirty="0" smtClean="0"/>
              <a:t> </a:t>
            </a:r>
            <a:r>
              <a:rPr lang="pt-PT" sz="2400" dirty="0" err="1" smtClean="0"/>
              <a:t>diameter</a:t>
            </a:r>
            <a:r>
              <a:rPr lang="pt-PT" sz="2400" dirty="0" smtClean="0"/>
              <a:t> </a:t>
            </a:r>
            <a:r>
              <a:rPr lang="pt-PT" sz="2400" dirty="0" err="1" smtClean="0"/>
              <a:t>distributions</a:t>
            </a:r>
            <a:r>
              <a:rPr lang="pt-PT" sz="2400" dirty="0" smtClean="0"/>
              <a:t> in </a:t>
            </a:r>
            <a:r>
              <a:rPr lang="pt-PT" sz="2400" dirty="0" err="1" smtClean="0"/>
              <a:t>forest</a:t>
            </a:r>
            <a:r>
              <a:rPr lang="pt-PT" sz="2400" dirty="0" smtClean="0"/>
              <a:t> </a:t>
            </a:r>
            <a:r>
              <a:rPr lang="pt-PT" sz="2400" dirty="0" err="1" smtClean="0"/>
              <a:t>plots</a:t>
            </a:r>
            <a:r>
              <a:rPr lang="pt-PT" sz="2400" dirty="0" smtClean="0"/>
              <a:t> 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1700690" y="2562904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7987" y="2085850"/>
            <a:ext cx="6752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Extremely flexible fitting different kinds of </a:t>
            </a:r>
            <a:r>
              <a:rPr lang="en-US" sz="2200" dirty="0" smtClean="0"/>
              <a:t>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1323" y="2928586"/>
            <a:ext cx="2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parameters Weibull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scale (b), shape (c) and location (a)</a:t>
            </a:r>
          </a:p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83224" y="2928586"/>
            <a:ext cx="2019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parameters Weibull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scale (b) </a:t>
            </a:r>
            <a:r>
              <a:rPr lang="en-US" dirty="0"/>
              <a:t>and </a:t>
            </a:r>
            <a:r>
              <a:rPr lang="en-US" dirty="0" smtClean="0"/>
              <a:t>shape (c)</a:t>
            </a:r>
            <a:endParaRPr lang="en-US" dirty="0"/>
          </a:p>
          <a:p>
            <a:pPr algn="ctr"/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086227"/>
              </p:ext>
            </p:extLst>
          </p:nvPr>
        </p:nvGraphicFramePr>
        <p:xfrm>
          <a:off x="5361472" y="4918246"/>
          <a:ext cx="5129007" cy="13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" name="Equation" r:id="rId3" imgW="3060700" imgH="787400" progId="Equation.3">
                  <p:embed/>
                </p:oleObj>
              </mc:Choice>
              <mc:Fallback>
                <p:oleObj name="Equation" r:id="rId3" imgW="3060700" imgH="7874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472" y="4918246"/>
                        <a:ext cx="5129007" cy="1319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501284" y="5050990"/>
            <a:ext cx="391884" cy="26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299939" y="5033008"/>
            <a:ext cx="391884" cy="26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73038" y="2221176"/>
            <a:ext cx="11514162" cy="4280108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is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3-parameter pdf</a:t>
            </a:r>
            <a:r>
              <a:rPr lang="en-GB" sz="2800" dirty="0" smtClean="0"/>
              <a:t>, used in diameter distribution modelling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 (related to the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GB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scale parameter (&gt;0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shape parameter (&gt;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0)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a+b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close to percentile 63% (P</a:t>
            </a:r>
            <a:r>
              <a:rPr kumimoji="0" lang="en-GB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of the distribution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092699"/>
              </p:ext>
            </p:extLst>
          </p:nvPr>
        </p:nvGraphicFramePr>
        <p:xfrm>
          <a:off x="2040012" y="3141340"/>
          <a:ext cx="5129007" cy="13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4" name="Equation" r:id="rId3" imgW="3060700" imgH="787400" progId="Equation.3">
                  <p:embed/>
                </p:oleObj>
              </mc:Choice>
              <mc:Fallback>
                <p:oleObj name="Equation" r:id="rId3" imgW="3060700" imgH="7874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012" y="3141340"/>
                        <a:ext cx="5129007" cy="1319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373596"/>
              </p:ext>
            </p:extLst>
          </p:nvPr>
        </p:nvGraphicFramePr>
        <p:xfrm>
          <a:off x="9097249" y="314134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Equation" r:id="rId5" imgW="1117600" imgH="457200" progId="Equation.3">
                  <p:embed/>
                </p:oleObj>
              </mc:Choice>
              <mc:Fallback>
                <p:oleObj name="Equation" r:id="rId5" imgW="1117600" imgH="457200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7249" y="314134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97249" y="4176564"/>
            <a:ext cx="247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Cumulative distribution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98888" y="5175907"/>
            <a:ext cx="364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Excel only has the </a:t>
            </a:r>
            <a:r>
              <a:rPr lang="en-US" b="1" dirty="0" smtClean="0"/>
              <a:t>2- Weibull</a:t>
            </a:r>
          </a:p>
          <a:p>
            <a:endParaRPr lang="en-US" dirty="0"/>
          </a:p>
          <a:p>
            <a:pPr algn="ctr"/>
            <a:r>
              <a:rPr lang="en-US" dirty="0" smtClean="0"/>
              <a:t>= </a:t>
            </a:r>
            <a:r>
              <a:rPr lang="en-US" dirty="0" err="1" smtClean="0">
                <a:solidFill>
                  <a:srgbClr val="0099CC"/>
                </a:solidFill>
              </a:rPr>
              <a:t>Weibull.dist</a:t>
            </a:r>
            <a:r>
              <a:rPr lang="en-US" dirty="0" smtClean="0">
                <a:solidFill>
                  <a:srgbClr val="0099CC"/>
                </a:solidFill>
              </a:rPr>
              <a:t> ( </a:t>
            </a:r>
            <a:r>
              <a:rPr lang="en-US" dirty="0" err="1" smtClean="0">
                <a:solidFill>
                  <a:srgbClr val="0099CC"/>
                </a:solidFill>
              </a:rPr>
              <a:t>upperlim</a:t>
            </a:r>
            <a:r>
              <a:rPr lang="en-US" dirty="0" smtClean="0">
                <a:solidFill>
                  <a:srgbClr val="0099CC"/>
                </a:solidFill>
              </a:rPr>
              <a:t>, c, b, true)</a:t>
            </a:r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0823" y="2274596"/>
            <a:ext cx="217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c – shape 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103" y="1814545"/>
            <a:ext cx="9144793" cy="4816257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390365"/>
              </p:ext>
            </p:extLst>
          </p:nvPr>
        </p:nvGraphicFramePr>
        <p:xfrm>
          <a:off x="193678" y="2934494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7" name="Equation" r:id="rId4" imgW="1117600" imgH="457200" progId="Equation.3">
                  <p:embed/>
                </p:oleObj>
              </mc:Choice>
              <mc:Fallback>
                <p:oleObj name="Equation" r:id="rId4" imgW="1117600" imgH="4572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8" y="2934494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2101275" y="2901244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3943" y="2421653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Exponential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9494" y="2421653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Rayleigh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270" y="4754546"/>
            <a:ext cx="13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Normal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7248939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4415" y="6100543"/>
            <a:ext cx="5061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25693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>
            <p:extLst/>
          </p:nvPr>
        </p:nvGraphicFramePr>
        <p:xfrm>
          <a:off x="324306" y="254261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6" name="Equation" r:id="rId3" imgW="1117600" imgH="457200" progId="Equation.3">
                  <p:embed/>
                </p:oleObj>
              </mc:Choice>
              <mc:Fallback>
                <p:oleObj name="Equation" r:id="rId3" imgW="1117600" imgH="457200" progId="Equation.3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06" y="254261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1791610" y="2967744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4306" y="5504893"/>
            <a:ext cx="251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Determines the number of classes with observations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68" y="1814545"/>
            <a:ext cx="9150889" cy="48833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7605" y="4130956"/>
                <a:ext cx="2381165" cy="8287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/>
                        <m:t>b</m:t>
                      </m:r>
                      <m:r>
                        <a:rPr lang="en-US" i="0" smtClean="0"/>
                        <m:t>=</m:t>
                      </m:r>
                      <m:f>
                        <m:fPr>
                          <m:ctrlPr>
                            <a:rPr lang="en-US" smtClean="0"/>
                          </m:ctrlPr>
                        </m:fPr>
                        <m:num>
                          <m:d>
                            <m:dPr>
                              <m:ctrlPr>
                                <a:rPr lang="en-US" smtClean="0"/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/>
                                <m:t>X</m:t>
                              </m:r>
                              <m:r>
                                <a:rPr lang="en-US" b="0" i="0" smtClean="0"/>
                                <m:t> 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/>
                                <m:t>a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mtClean="0"/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mtClean="0"/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/>
                                      </m:ctrlPr>
                                    </m:dPr>
                                    <m:e>
                                      <m:r>
                                        <a:rPr lang="en-US" i="0"/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/>
                                        <m:t>ln</m:t>
                                      </m:r>
                                      <m:d>
                                        <m:dPr>
                                          <m:ctrlPr>
                                            <a:rPr lang="en-US"/>
                                          </m:ctrlPr>
                                        </m:dPr>
                                        <m:e>
                                          <m:r>
                                            <a:rPr lang="en-US" i="0"/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/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i="0"/>
                                                <m:t>P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0"/>
                                                <m:t>90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smtClean="0"/>
                                      </m:ctrlPr>
                                    </m:fPr>
                                    <m:num>
                                      <m:r>
                                        <a:rPr lang="en-US" b="0" i="0" smtClean="0"/>
                                        <m:t>1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/>
                                        <m:t>c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05" y="4130956"/>
                <a:ext cx="2381165" cy="8287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0823" y="2274596"/>
            <a:ext cx="220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b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– shape 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20" y="1785171"/>
            <a:ext cx="9135306" cy="4875003"/>
          </a:xfrm>
          <a:prstGeom prst="rect">
            <a:avLst/>
          </a:prstGeom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529575"/>
              </p:ext>
            </p:extLst>
          </p:nvPr>
        </p:nvGraphicFramePr>
        <p:xfrm>
          <a:off x="324306" y="2542610"/>
          <a:ext cx="22447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0" name="Equation" r:id="rId4" imgW="1117600" imgH="457200" progId="Equation.3">
                  <p:embed/>
                </p:oleObj>
              </mc:Choice>
              <mc:Fallback>
                <p:oleObj name="Equation" r:id="rId4" imgW="1117600" imgH="4572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06" y="2542610"/>
                        <a:ext cx="2244725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1982528" y="2575860"/>
            <a:ext cx="397163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9943" y="429973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= 0.9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2553" y="4875451"/>
            <a:ext cx="1574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plot minimum diameter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01669" y="4211924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3407" y="5947021"/>
            <a:ext cx="251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 </a:t>
            </a:r>
            <a:r>
              <a:rPr lang="en-US" b="1" dirty="0" smtClean="0"/>
              <a:t>as stands grow older </a:t>
            </a:r>
            <a:r>
              <a:rPr lang="en-US" dirty="0" smtClean="0"/>
              <a:t>(and trees grow thicker) </a:t>
            </a:r>
            <a:r>
              <a:rPr lang="en-US" dirty="0" smtClean="0">
                <a:solidFill>
                  <a:schemeClr val="accent1"/>
                </a:solidFill>
              </a:rPr>
              <a:t>a</a:t>
            </a:r>
            <a:r>
              <a:rPr lang="en-US" dirty="0" smtClean="0"/>
              <a:t> value must </a:t>
            </a:r>
            <a:r>
              <a:rPr lang="en-US" dirty="0" smtClean="0">
                <a:solidFill>
                  <a:schemeClr val="accent1"/>
                </a:solidFill>
              </a:rPr>
              <a:t>increase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0823" y="2274596"/>
            <a:ext cx="217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– shape parameter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753"/>
            <a:ext cx="5432827" cy="4509247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4290158" y="5983746"/>
            <a:ext cx="2407385" cy="58466"/>
          </a:xfrm>
          <a:prstGeom prst="straightConnector1">
            <a:avLst/>
          </a:prstGeom>
          <a:ln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97543" y="5660580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Inverted J shape (uneven-aged stands)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5214E5-D3A6-4144-9344-0F89C99CF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53" r="39440" b="41632"/>
          <a:stretch/>
        </p:blipFill>
        <p:spPr>
          <a:xfrm>
            <a:off x="5639481" y="2133596"/>
            <a:ext cx="6425229" cy="13267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21065" y="1697956"/>
            <a:ext cx="384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3-Weibull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4978" y="399492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= 0.9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26704" y="3907122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7952210" y="3866689"/>
                <a:ext cx="2381165" cy="8287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/>
                        <m:t>b</m:t>
                      </m:r>
                      <m:r>
                        <a:rPr lang="en-US" i="0" smtClean="0"/>
                        <m:t>=</m:t>
                      </m:r>
                      <m:f>
                        <m:fPr>
                          <m:ctrlPr>
                            <a:rPr lang="en-US" smtClean="0"/>
                          </m:ctrlPr>
                        </m:fPr>
                        <m:num>
                          <m:d>
                            <m:dPr>
                              <m:ctrlPr>
                                <a:rPr lang="en-US" smtClean="0"/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/>
                                <m:t>X</m:t>
                              </m:r>
                              <m:r>
                                <a:rPr lang="en-US" b="0" i="0" smtClean="0"/>
                                <m:t> 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/>
                                <m:t>a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mtClean="0"/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mtClean="0"/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/>
                                      </m:ctrlPr>
                                    </m:dPr>
                                    <m:e>
                                      <m:r>
                                        <a:rPr lang="en-US" i="0"/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/>
                                        <m:t>ln</m:t>
                                      </m:r>
                                      <m:d>
                                        <m:dPr>
                                          <m:ctrlPr>
                                            <a:rPr lang="en-US"/>
                                          </m:ctrlPr>
                                        </m:dPr>
                                        <m:e>
                                          <m:r>
                                            <a:rPr lang="en-US" i="0"/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/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i="0"/>
                                                <m:t>P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0"/>
                                                <m:t>90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smtClean="0"/>
                                      </m:ctrlPr>
                                    </m:fPr>
                                    <m:num>
                                      <m:r>
                                        <a:rPr lang="en-US" b="0" i="0" smtClean="0"/>
                                        <m:t>1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/>
                                        <m:t>c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10" y="3866689"/>
                <a:ext cx="2381165" cy="828753"/>
              </a:xfrm>
              <a:prstGeom prst="rect">
                <a:avLst/>
              </a:prstGeom>
              <a:blipFill>
                <a:blip r:embed="rId4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9246087" y="4206484"/>
            <a:ext cx="575534" cy="57572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64978" y="1792937"/>
            <a:ext cx="166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Pbravo</a:t>
            </a:r>
            <a:r>
              <a:rPr lang="en-US" dirty="0" smtClean="0"/>
              <a:t> Model: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69"/>
          <a:stretch/>
        </p:blipFill>
        <p:spPr bwMode="auto">
          <a:xfrm>
            <a:off x="3219112" y="1508221"/>
            <a:ext cx="8402374" cy="488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433" y="1688123"/>
            <a:ext cx="1909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Diameter distribution for the same permanent plot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5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and the lead time for paper production (weeks) are given by theoretical distributions: </a:t>
            </a:r>
            <a:r>
              <a:rPr lang="en-US" sz="2800" b="1" dirty="0" smtClean="0">
                <a:solidFill>
                  <a:schemeClr val="accent3"/>
                </a:solidFill>
              </a:rPr>
              <a:t>demand</a:t>
            </a:r>
            <a:r>
              <a:rPr lang="en-US" sz="2800" dirty="0" smtClean="0"/>
              <a:t>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(200,50) and the </a:t>
            </a:r>
            <a:r>
              <a:rPr lang="en-US" sz="2800" b="1" dirty="0" smtClean="0">
                <a:solidFill>
                  <a:srgbClr val="CC6600"/>
                </a:solidFill>
              </a:rPr>
              <a:t>lead time an exponential dist </a:t>
            </a:r>
            <a:r>
              <a:rPr lang="en-US" sz="2800" dirty="0" smtClean="0"/>
              <a:t>(1).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330" y="2756850"/>
            <a:ext cx="6915720" cy="276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Simulate </a:t>
            </a:r>
            <a:r>
              <a:rPr lang="en-US" sz="2800" i="1" dirty="0" smtClean="0"/>
              <a:t>The Old Library  </a:t>
            </a:r>
            <a:r>
              <a:rPr lang="en-US" sz="2800" dirty="0" smtClean="0"/>
              <a:t>stock assuming that: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endParaRPr lang="en-US" sz="800" dirty="0" smtClean="0"/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initial stock (units)= 600,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order point (units)= 200 and                             the quantity ordered (units)= 600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3" t="12646" r="57031" b="45606"/>
          <a:stretch>
            <a:fillRect/>
          </a:stretch>
        </p:blipFill>
        <p:spPr bwMode="auto">
          <a:xfrm>
            <a:off x="688016" y="4795541"/>
            <a:ext cx="2493333" cy="17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05736" y="6462296"/>
            <a:ext cx="2380364" cy="338554"/>
          </a:xfrm>
          <a:prstGeom prst="rect">
            <a:avLst/>
          </a:prstGeom>
          <a:solidFill>
            <a:srgbClr val="CC6600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Paper Mill</a:t>
            </a:r>
            <a:endParaRPr lang="pt-P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08062" y="3342610"/>
            <a:ext cx="5188688" cy="3413052"/>
            <a:chOff x="6908062" y="3342610"/>
            <a:chExt cx="5188688" cy="3413052"/>
          </a:xfrm>
        </p:grpSpPr>
        <p:pic>
          <p:nvPicPr>
            <p:cNvPr id="11" name="Picture 10" descr="shop.jpg"/>
            <p:cNvPicPr>
              <a:picLocks noChangeAspect="1"/>
            </p:cNvPicPr>
            <p:nvPr/>
          </p:nvPicPr>
          <p:blipFill>
            <a:blip r:embed="rId3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7737" y="3812656"/>
              <a:ext cx="2073348" cy="3385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" name="Picture 13" descr="paper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pic>
        <p:nvPicPr>
          <p:cNvPr id="17" name="Picture 16" descr="pape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050" y="4876800"/>
            <a:ext cx="1562100" cy="15621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3143250" y="6381750"/>
            <a:ext cx="3390900" cy="0"/>
          </a:xfrm>
          <a:prstGeom prst="straightConnector1">
            <a:avLst/>
          </a:prstGeom>
          <a:ln w="28575">
            <a:solidFill>
              <a:srgbClr val="CC66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62350" y="6591300"/>
            <a:ext cx="3390900" cy="0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6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318329" y="3762945"/>
          <a:ext cx="4574930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Excel </a:t>
            </a:r>
            <a:r>
              <a:rPr lang="en-GB" dirty="0" smtClean="0"/>
              <a:t>Function gives the cumulative distribution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err="1" smtClean="0">
                <a:solidFill>
                  <a:schemeClr val="accent3"/>
                </a:solidFill>
              </a:rPr>
              <a:t>Normsdist</a:t>
            </a:r>
            <a:r>
              <a:rPr lang="en-GB" dirty="0" smtClean="0">
                <a:solidFill>
                  <a:schemeClr val="accent3"/>
                </a:solidFill>
              </a:rPr>
              <a:t> (</a:t>
            </a:r>
            <a:r>
              <a:rPr lang="en-GB" i="1" dirty="0" smtClean="0">
                <a:solidFill>
                  <a:schemeClr val="accent3"/>
                </a:solidFill>
              </a:rPr>
              <a:t>z)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02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290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18329" y="3762945"/>
          <a:ext cx="8461995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6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0 - 5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6 - 66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67 - 308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309 - 690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691 - 932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933 - 993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994 - 999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1000 - 999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1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3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3383607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Exponential cumulative function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CC6600"/>
                </a:solidFill>
              </a:rPr>
              <a:t>1-EXP(-</a:t>
            </a:r>
            <a:r>
              <a:rPr lang="en-GB" dirty="0" err="1" smtClean="0">
                <a:solidFill>
                  <a:srgbClr val="CC6600"/>
                </a:solidFill>
              </a:rPr>
              <a:t>xup</a:t>
            </a:r>
            <a:r>
              <a:rPr lang="en-GB" dirty="0" smtClean="0">
                <a:solidFill>
                  <a:srgbClr val="CC6600"/>
                </a:solidFill>
              </a:rPr>
              <a:t>/mean)</a:t>
            </a:r>
            <a:endParaRPr lang="pt-PT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7328619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0 - 77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78 - 91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92 - 96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97 - 98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3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6286</TotalTime>
  <Words>7608</Words>
  <Application>Microsoft Office PowerPoint</Application>
  <PresentationFormat>Widescreen</PresentationFormat>
  <Paragraphs>2522</Paragraphs>
  <Slides>101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2" baseType="lpstr">
      <vt:lpstr>Arial</vt:lpstr>
      <vt:lpstr>Arial Narrow</vt:lpstr>
      <vt:lpstr>Calibri</vt:lpstr>
      <vt:lpstr>Calibri Light</vt:lpstr>
      <vt:lpstr>Cambria Math</vt:lpstr>
      <vt:lpstr>Symbol</vt:lpstr>
      <vt:lpstr>Verdana</vt:lpstr>
      <vt:lpstr>Wingdings</vt:lpstr>
      <vt:lpstr>Office Theme</vt:lpstr>
      <vt:lpstr>Worksheet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247</cp:revision>
  <dcterms:created xsi:type="dcterms:W3CDTF">2015-03-18T21:46:04Z</dcterms:created>
  <dcterms:modified xsi:type="dcterms:W3CDTF">2021-02-19T10:07:19Z</dcterms:modified>
</cp:coreProperties>
</file>