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85" r:id="rId2"/>
    <p:sldId id="360" r:id="rId3"/>
    <p:sldId id="359" r:id="rId4"/>
    <p:sldId id="329" r:id="rId5"/>
    <p:sldId id="358" r:id="rId6"/>
    <p:sldId id="292" r:id="rId7"/>
    <p:sldId id="291" r:id="rId8"/>
    <p:sldId id="345" r:id="rId9"/>
    <p:sldId id="357" r:id="rId10"/>
    <p:sldId id="326" r:id="rId11"/>
    <p:sldId id="366" r:id="rId12"/>
    <p:sldId id="306" r:id="rId13"/>
    <p:sldId id="343" r:id="rId14"/>
    <p:sldId id="305" r:id="rId15"/>
    <p:sldId id="368" r:id="rId16"/>
    <p:sldId id="307" r:id="rId17"/>
    <p:sldId id="308" r:id="rId18"/>
    <p:sldId id="309" r:id="rId19"/>
    <p:sldId id="374" r:id="rId20"/>
    <p:sldId id="378" r:id="rId21"/>
    <p:sldId id="364" r:id="rId22"/>
    <p:sldId id="277" r:id="rId23"/>
    <p:sldId id="278" r:id="rId24"/>
    <p:sldId id="281" r:id="rId25"/>
    <p:sldId id="372" r:id="rId26"/>
    <p:sldId id="365" r:id="rId27"/>
    <p:sldId id="363" r:id="rId28"/>
    <p:sldId id="377" r:id="rId29"/>
    <p:sldId id="300" r:id="rId30"/>
    <p:sldId id="369" r:id="rId31"/>
    <p:sldId id="370" r:id="rId32"/>
    <p:sldId id="371" r:id="rId33"/>
    <p:sldId id="344" r:id="rId34"/>
    <p:sldId id="350" r:id="rId35"/>
    <p:sldId id="380" r:id="rId36"/>
    <p:sldId id="379" r:id="rId37"/>
    <p:sldId id="376" r:id="rId38"/>
    <p:sldId id="342" r:id="rId39"/>
    <p:sldId id="315" r:id="rId40"/>
    <p:sldId id="356" r:id="rId41"/>
    <p:sldId id="355" r:id="rId42"/>
    <p:sldId id="354" r:id="rId43"/>
    <p:sldId id="313" r:id="rId44"/>
    <p:sldId id="362" r:id="rId45"/>
    <p:sldId id="361" r:id="rId46"/>
    <p:sldId id="352" r:id="rId47"/>
    <p:sldId id="348" r:id="rId48"/>
    <p:sldId id="353" r:id="rId49"/>
    <p:sldId id="338" r:id="rId50"/>
    <p:sldId id="339" r:id="rId51"/>
    <p:sldId id="298" r:id="rId52"/>
    <p:sldId id="367" r:id="rId5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17" autoAdjust="0"/>
    <p:restoredTop sz="95373" autoAdjust="0"/>
  </p:normalViewPr>
  <p:slideViewPr>
    <p:cSldViewPr>
      <p:cViewPr varScale="1">
        <p:scale>
          <a:sx n="84" d="100"/>
          <a:sy n="84" d="100"/>
        </p:scale>
        <p:origin x="821" y="8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b\Desktop\Graphs_smb_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b\Desktop\Graphs_smb_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b\Desktop\Graphs_smb_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b\Desktop\Graphs_smb_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b\Desktop\Graphs_smb_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b\Desktop\Graphs_smb_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b\Desktop\Graphs_smb_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b\Desktop\Graphs_smb_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Sheet2!$K$8</c:f>
              <c:strCache>
                <c:ptCount val="1"/>
                <c:pt idx="0">
                  <c:v>Absent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Sheet2!$L$8:$R$8</c:f>
              <c:numCache>
                <c:formatCode>0</c:formatCode>
                <c:ptCount val="7"/>
                <c:pt idx="0">
                  <c:v>11.454596086742889</c:v>
                </c:pt>
                <c:pt idx="1">
                  <c:v>11.454596086742889</c:v>
                </c:pt>
                <c:pt idx="2">
                  <c:v>11.454596086742889</c:v>
                </c:pt>
                <c:pt idx="3">
                  <c:v>11.454596086742889</c:v>
                </c:pt>
                <c:pt idx="4">
                  <c:v>10.855754072139275</c:v>
                </c:pt>
                <c:pt idx="5">
                  <c:v>10.855754072139275</c:v>
                </c:pt>
                <c:pt idx="6">
                  <c:v>10.855754072139275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0-4CB8-AE4E-B7F14222CD50}"/>
            </c:ext>
          </c:extLst>
        </c:ser>
        <c:ser>
          <c:idx val="3"/>
          <c:order val="1"/>
          <c:tx>
            <c:strRef>
              <c:f>Sheet2!$K$7</c:f>
              <c:strCache>
                <c:ptCount val="1"/>
                <c:pt idx="0">
                  <c:v>Close-to-absent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Sheet2!$L$7:$R$7</c:f>
              <c:numCache>
                <c:formatCode>0</c:formatCode>
                <c:ptCount val="7"/>
                <c:pt idx="0">
                  <c:v>34.363788260228674</c:v>
                </c:pt>
                <c:pt idx="1">
                  <c:v>34.363788260228674</c:v>
                </c:pt>
                <c:pt idx="2">
                  <c:v>20.062438384931713</c:v>
                </c:pt>
                <c:pt idx="3">
                  <c:v>8.3613339415069294</c:v>
                </c:pt>
                <c:pt idx="4">
                  <c:v>32.567262216417824</c:v>
                </c:pt>
                <c:pt idx="5">
                  <c:v>18.265912341120867</c:v>
                </c:pt>
                <c:pt idx="6">
                  <c:v>6.5648078976960793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90-4CB8-AE4E-B7F14222CD50}"/>
            </c:ext>
          </c:extLst>
        </c:ser>
        <c:ser>
          <c:idx val="2"/>
          <c:order val="2"/>
          <c:tx>
            <c:strRef>
              <c:f>Sheet2!$K$6</c:f>
              <c:strCache>
                <c:ptCount val="1"/>
                <c:pt idx="0">
                  <c:v>Semi-active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Sheet2!$L$6:$R$6</c:f>
              <c:numCache>
                <c:formatCode>0</c:formatCode>
                <c:ptCount val="7"/>
                <c:pt idx="0">
                  <c:v>15.272794782323853</c:v>
                </c:pt>
                <c:pt idx="1">
                  <c:v>15.272794782323853</c:v>
                </c:pt>
                <c:pt idx="2">
                  <c:v>22.423469719972331</c:v>
                </c:pt>
                <c:pt idx="3">
                  <c:v>28.274021941684722</c:v>
                </c:pt>
                <c:pt idx="4">
                  <c:v>14.474338762852366</c:v>
                </c:pt>
                <c:pt idx="5">
                  <c:v>21.625013700500848</c:v>
                </c:pt>
                <c:pt idx="6">
                  <c:v>27.475565922213235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90-4CB8-AE4E-B7F14222CD50}"/>
            </c:ext>
          </c:extLst>
        </c:ser>
        <c:ser>
          <c:idx val="1"/>
          <c:order val="3"/>
          <c:tx>
            <c:strRef>
              <c:f>Sheet2!$K$5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Sheet2!$L$5:$R$5</c:f>
              <c:numCache>
                <c:formatCode>0</c:formatCode>
                <c:ptCount val="7"/>
                <c:pt idx="0">
                  <c:v>15.272794782323853</c:v>
                </c:pt>
                <c:pt idx="1">
                  <c:v>15.272794782323853</c:v>
                </c:pt>
                <c:pt idx="2">
                  <c:v>22.423469719972331</c:v>
                </c:pt>
                <c:pt idx="3">
                  <c:v>28.274021941684722</c:v>
                </c:pt>
                <c:pt idx="4">
                  <c:v>14.474338762852366</c:v>
                </c:pt>
                <c:pt idx="5">
                  <c:v>21.625013700500848</c:v>
                </c:pt>
                <c:pt idx="6">
                  <c:v>27.475565922213235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90-4CB8-AE4E-B7F14222CD50}"/>
            </c:ext>
          </c:extLst>
        </c:ser>
        <c:ser>
          <c:idx val="0"/>
          <c:order val="4"/>
          <c:tx>
            <c:strRef>
              <c:f>Sheet2!$K$4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Sheet2!$L$4:$R$4</c:f>
              <c:numCache>
                <c:formatCode>0</c:formatCode>
                <c:ptCount val="7"/>
                <c:pt idx="0">
                  <c:v>23.636026088380728</c:v>
                </c:pt>
                <c:pt idx="1">
                  <c:v>23.636026088380728</c:v>
                </c:pt>
                <c:pt idx="2">
                  <c:v>23.636026088380728</c:v>
                </c:pt>
                <c:pt idx="3">
                  <c:v>23.636026088380728</c:v>
                </c:pt>
                <c:pt idx="4">
                  <c:v>22.183757333549675</c:v>
                </c:pt>
                <c:pt idx="5">
                  <c:v>22.183757333549675</c:v>
                </c:pt>
                <c:pt idx="6">
                  <c:v>22.183757333549675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90-4CB8-AE4E-B7F14222CD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1575158352"/>
        <c:axId val="1611874816"/>
      </c:barChart>
      <c:catAx>
        <c:axId val="1575158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1874816"/>
        <c:crosses val="autoZero"/>
        <c:auto val="1"/>
        <c:lblAlgn val="ctr"/>
        <c:lblOffset val="100"/>
        <c:noMultiLvlLbl val="0"/>
      </c:catAx>
      <c:valAx>
        <c:axId val="1611874816"/>
        <c:scaling>
          <c:orientation val="minMax"/>
          <c:max val="1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15835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Sheet2!$K$8</c:f>
              <c:strCache>
                <c:ptCount val="1"/>
                <c:pt idx="0">
                  <c:v>Absent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Sheet2!$L$8:$R$8</c:f>
              <c:numCache>
                <c:formatCode>0</c:formatCode>
                <c:ptCount val="7"/>
                <c:pt idx="0">
                  <c:v>11.454596086742889</c:v>
                </c:pt>
                <c:pt idx="1">
                  <c:v>11.454596086742889</c:v>
                </c:pt>
                <c:pt idx="2">
                  <c:v>11.454596086742889</c:v>
                </c:pt>
                <c:pt idx="3">
                  <c:v>11.454596086742889</c:v>
                </c:pt>
                <c:pt idx="4">
                  <c:v>10.855754072139275</c:v>
                </c:pt>
                <c:pt idx="5">
                  <c:v>10.855754072139275</c:v>
                </c:pt>
                <c:pt idx="6">
                  <c:v>10.855754072139275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0-4CB8-AE4E-B7F14222CD50}"/>
            </c:ext>
          </c:extLst>
        </c:ser>
        <c:ser>
          <c:idx val="3"/>
          <c:order val="1"/>
          <c:tx>
            <c:strRef>
              <c:f>Sheet2!$K$7</c:f>
              <c:strCache>
                <c:ptCount val="1"/>
                <c:pt idx="0">
                  <c:v>Close-to-absent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Sheet2!$L$7:$R$7</c:f>
              <c:numCache>
                <c:formatCode>0</c:formatCode>
                <c:ptCount val="7"/>
                <c:pt idx="0">
                  <c:v>34.363788260228674</c:v>
                </c:pt>
                <c:pt idx="1">
                  <c:v>34.363788260228674</c:v>
                </c:pt>
                <c:pt idx="2">
                  <c:v>20.062438384931713</c:v>
                </c:pt>
                <c:pt idx="3">
                  <c:v>8.3613339415069294</c:v>
                </c:pt>
                <c:pt idx="4">
                  <c:v>32.567262216417824</c:v>
                </c:pt>
                <c:pt idx="5">
                  <c:v>18.265912341120867</c:v>
                </c:pt>
                <c:pt idx="6">
                  <c:v>6.5648078976960793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90-4CB8-AE4E-B7F14222CD50}"/>
            </c:ext>
          </c:extLst>
        </c:ser>
        <c:ser>
          <c:idx val="2"/>
          <c:order val="2"/>
          <c:tx>
            <c:strRef>
              <c:f>Sheet2!$K$6</c:f>
              <c:strCache>
                <c:ptCount val="1"/>
                <c:pt idx="0">
                  <c:v>Semi-active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Sheet2!$L$6:$R$6</c:f>
              <c:numCache>
                <c:formatCode>0</c:formatCode>
                <c:ptCount val="7"/>
                <c:pt idx="0">
                  <c:v>15.272794782323853</c:v>
                </c:pt>
                <c:pt idx="1">
                  <c:v>15.272794782323853</c:v>
                </c:pt>
                <c:pt idx="2">
                  <c:v>22.423469719972331</c:v>
                </c:pt>
                <c:pt idx="3">
                  <c:v>28.274021941684722</c:v>
                </c:pt>
                <c:pt idx="4">
                  <c:v>14.474338762852366</c:v>
                </c:pt>
                <c:pt idx="5">
                  <c:v>21.625013700500848</c:v>
                </c:pt>
                <c:pt idx="6">
                  <c:v>27.475565922213235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90-4CB8-AE4E-B7F14222CD50}"/>
            </c:ext>
          </c:extLst>
        </c:ser>
        <c:ser>
          <c:idx val="1"/>
          <c:order val="3"/>
          <c:tx>
            <c:strRef>
              <c:f>Sheet2!$K$5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Sheet2!$L$5:$R$5</c:f>
              <c:numCache>
                <c:formatCode>0</c:formatCode>
                <c:ptCount val="7"/>
                <c:pt idx="0">
                  <c:v>15.272794782323853</c:v>
                </c:pt>
                <c:pt idx="1">
                  <c:v>15.272794782323853</c:v>
                </c:pt>
                <c:pt idx="2">
                  <c:v>22.423469719972331</c:v>
                </c:pt>
                <c:pt idx="3">
                  <c:v>28.274021941684722</c:v>
                </c:pt>
                <c:pt idx="4">
                  <c:v>14.474338762852366</c:v>
                </c:pt>
                <c:pt idx="5">
                  <c:v>21.625013700500848</c:v>
                </c:pt>
                <c:pt idx="6">
                  <c:v>27.475565922213235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90-4CB8-AE4E-B7F14222CD50}"/>
            </c:ext>
          </c:extLst>
        </c:ser>
        <c:ser>
          <c:idx val="0"/>
          <c:order val="4"/>
          <c:tx>
            <c:strRef>
              <c:f>Sheet2!$K$4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Sheet2!$L$4:$R$4</c:f>
              <c:numCache>
                <c:formatCode>0</c:formatCode>
                <c:ptCount val="7"/>
                <c:pt idx="0">
                  <c:v>23.636026088380728</c:v>
                </c:pt>
                <c:pt idx="1">
                  <c:v>23.636026088380728</c:v>
                </c:pt>
                <c:pt idx="2">
                  <c:v>23.636026088380728</c:v>
                </c:pt>
                <c:pt idx="3">
                  <c:v>23.636026088380728</c:v>
                </c:pt>
                <c:pt idx="4">
                  <c:v>22.183757333549675</c:v>
                </c:pt>
                <c:pt idx="5">
                  <c:v>22.183757333549675</c:v>
                </c:pt>
                <c:pt idx="6">
                  <c:v>22.183757333549675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90-4CB8-AE4E-B7F14222CD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1575158352"/>
        <c:axId val="1611874816"/>
      </c:barChart>
      <c:catAx>
        <c:axId val="1575158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1874816"/>
        <c:crosses val="autoZero"/>
        <c:auto val="1"/>
        <c:lblAlgn val="ctr"/>
        <c:lblOffset val="100"/>
        <c:noMultiLvlLbl val="0"/>
      </c:catAx>
      <c:valAx>
        <c:axId val="1611874816"/>
        <c:scaling>
          <c:orientation val="minMax"/>
          <c:max val="1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15835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Sheet2!$K$8</c:f>
              <c:strCache>
                <c:ptCount val="1"/>
                <c:pt idx="0">
                  <c:v>Absent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Sheet2!$L$8:$R$8</c:f>
              <c:numCache>
                <c:formatCode>0</c:formatCode>
                <c:ptCount val="7"/>
                <c:pt idx="0">
                  <c:v>11.454596086742889</c:v>
                </c:pt>
                <c:pt idx="1">
                  <c:v>11.454596086742889</c:v>
                </c:pt>
                <c:pt idx="2">
                  <c:v>11.454596086742889</c:v>
                </c:pt>
                <c:pt idx="3">
                  <c:v>11.454596086742889</c:v>
                </c:pt>
                <c:pt idx="4">
                  <c:v>10.855754072139275</c:v>
                </c:pt>
                <c:pt idx="5">
                  <c:v>10.855754072139275</c:v>
                </c:pt>
                <c:pt idx="6">
                  <c:v>10.855754072139275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0-4CB8-AE4E-B7F14222CD50}"/>
            </c:ext>
          </c:extLst>
        </c:ser>
        <c:ser>
          <c:idx val="3"/>
          <c:order val="1"/>
          <c:tx>
            <c:strRef>
              <c:f>Sheet2!$K$7</c:f>
              <c:strCache>
                <c:ptCount val="1"/>
                <c:pt idx="0">
                  <c:v>Close-to-absent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Sheet2!$L$7:$R$7</c:f>
              <c:numCache>
                <c:formatCode>0</c:formatCode>
                <c:ptCount val="7"/>
                <c:pt idx="0">
                  <c:v>34.363788260228674</c:v>
                </c:pt>
                <c:pt idx="1">
                  <c:v>34.363788260228674</c:v>
                </c:pt>
                <c:pt idx="2">
                  <c:v>20.062438384931713</c:v>
                </c:pt>
                <c:pt idx="3">
                  <c:v>8.3613339415069294</c:v>
                </c:pt>
                <c:pt idx="4">
                  <c:v>32.567262216417824</c:v>
                </c:pt>
                <c:pt idx="5">
                  <c:v>18.265912341120867</c:v>
                </c:pt>
                <c:pt idx="6">
                  <c:v>6.5648078976960793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90-4CB8-AE4E-B7F14222CD50}"/>
            </c:ext>
          </c:extLst>
        </c:ser>
        <c:ser>
          <c:idx val="2"/>
          <c:order val="2"/>
          <c:tx>
            <c:strRef>
              <c:f>Sheet2!$K$6</c:f>
              <c:strCache>
                <c:ptCount val="1"/>
                <c:pt idx="0">
                  <c:v>Semi-active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Sheet2!$L$6:$R$6</c:f>
              <c:numCache>
                <c:formatCode>0</c:formatCode>
                <c:ptCount val="7"/>
                <c:pt idx="0">
                  <c:v>15.272794782323853</c:v>
                </c:pt>
                <c:pt idx="1">
                  <c:v>15.272794782323853</c:v>
                </c:pt>
                <c:pt idx="2">
                  <c:v>22.423469719972331</c:v>
                </c:pt>
                <c:pt idx="3">
                  <c:v>28.274021941684722</c:v>
                </c:pt>
                <c:pt idx="4">
                  <c:v>14.474338762852366</c:v>
                </c:pt>
                <c:pt idx="5">
                  <c:v>21.625013700500848</c:v>
                </c:pt>
                <c:pt idx="6">
                  <c:v>27.475565922213235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90-4CB8-AE4E-B7F14222CD50}"/>
            </c:ext>
          </c:extLst>
        </c:ser>
        <c:ser>
          <c:idx val="1"/>
          <c:order val="3"/>
          <c:tx>
            <c:strRef>
              <c:f>Sheet2!$K$5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Sheet2!$L$5:$R$5</c:f>
              <c:numCache>
                <c:formatCode>0</c:formatCode>
                <c:ptCount val="7"/>
                <c:pt idx="0">
                  <c:v>15.272794782323853</c:v>
                </c:pt>
                <c:pt idx="1">
                  <c:v>15.272794782323853</c:v>
                </c:pt>
                <c:pt idx="2">
                  <c:v>22.423469719972331</c:v>
                </c:pt>
                <c:pt idx="3">
                  <c:v>28.274021941684722</c:v>
                </c:pt>
                <c:pt idx="4">
                  <c:v>14.474338762852366</c:v>
                </c:pt>
                <c:pt idx="5">
                  <c:v>21.625013700500848</c:v>
                </c:pt>
                <c:pt idx="6">
                  <c:v>27.475565922213235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90-4CB8-AE4E-B7F14222CD50}"/>
            </c:ext>
          </c:extLst>
        </c:ser>
        <c:ser>
          <c:idx val="0"/>
          <c:order val="4"/>
          <c:tx>
            <c:strRef>
              <c:f>Sheet2!$K$4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Sheet2!$L$4:$R$4</c:f>
              <c:numCache>
                <c:formatCode>0</c:formatCode>
                <c:ptCount val="7"/>
                <c:pt idx="0">
                  <c:v>23.636026088380728</c:v>
                </c:pt>
                <c:pt idx="1">
                  <c:v>23.636026088380728</c:v>
                </c:pt>
                <c:pt idx="2">
                  <c:v>23.636026088380728</c:v>
                </c:pt>
                <c:pt idx="3">
                  <c:v>23.636026088380728</c:v>
                </c:pt>
                <c:pt idx="4">
                  <c:v>22.183757333549675</c:v>
                </c:pt>
                <c:pt idx="5">
                  <c:v>22.183757333549675</c:v>
                </c:pt>
                <c:pt idx="6">
                  <c:v>22.183757333549675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90-4CB8-AE4E-B7F14222CD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1575158352"/>
        <c:axId val="1611874816"/>
      </c:barChart>
      <c:catAx>
        <c:axId val="1575158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1874816"/>
        <c:crosses val="autoZero"/>
        <c:auto val="1"/>
        <c:lblAlgn val="ctr"/>
        <c:lblOffset val="100"/>
        <c:noMultiLvlLbl val="0"/>
      </c:catAx>
      <c:valAx>
        <c:axId val="1611874816"/>
        <c:scaling>
          <c:orientation val="minMax"/>
          <c:max val="1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15835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Sheet2!$K$14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Sheet2!$L$14:$R$14</c:f>
              <c:numCache>
                <c:formatCode>0</c:formatCode>
                <c:ptCount val="7"/>
                <c:pt idx="0">
                  <c:v>561.45541357788352</c:v>
                </c:pt>
                <c:pt idx="1">
                  <c:v>449.85692100937257</c:v>
                </c:pt>
                <c:pt idx="2">
                  <c:v>466.89479140009752</c:v>
                </c:pt>
                <c:pt idx="3">
                  <c:v>472.3928021361213</c:v>
                </c:pt>
                <c:pt idx="4">
                  <c:v>438.44981373191206</c:v>
                </c:pt>
                <c:pt idx="5">
                  <c:v>441.73789416334341</c:v>
                </c:pt>
                <c:pt idx="6">
                  <c:v>454.0405102864944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0-49D2-BE66-FB8E25F66FA9}"/>
            </c:ext>
          </c:extLst>
        </c:ser>
        <c:ser>
          <c:idx val="1"/>
          <c:order val="1"/>
          <c:tx>
            <c:strRef>
              <c:f>Sheet2!$K$15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Sheet2!$L$15:$R$15</c:f>
              <c:numCache>
                <c:formatCode>0</c:formatCode>
                <c:ptCount val="7"/>
                <c:pt idx="0">
                  <c:v>360.01355668822424</c:v>
                </c:pt>
                <c:pt idx="1">
                  <c:v>288.28499776421194</c:v>
                </c:pt>
                <c:pt idx="2">
                  <c:v>438.92484223993176</c:v>
                </c:pt>
                <c:pt idx="3">
                  <c:v>559.9018813910601</c:v>
                </c:pt>
                <c:pt idx="4">
                  <c:v>283.56315715552199</c:v>
                </c:pt>
                <c:pt idx="5">
                  <c:v>426.7263064803185</c:v>
                </c:pt>
                <c:pt idx="6">
                  <c:v>557.49215657576485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0-49D2-BE66-FB8E25F66FA9}"/>
            </c:ext>
          </c:extLst>
        </c:ser>
        <c:ser>
          <c:idx val="2"/>
          <c:order val="2"/>
          <c:tx>
            <c:strRef>
              <c:f>Sheet2!$K$16</c:f>
              <c:strCache>
                <c:ptCount val="1"/>
                <c:pt idx="0">
                  <c:v>Semi-active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Sheet2!$L$16:$R$16</c:f>
              <c:numCache>
                <c:formatCode>0</c:formatCode>
                <c:ptCount val="7"/>
                <c:pt idx="0">
                  <c:v>214.17052811444464</c:v>
                </c:pt>
                <c:pt idx="1">
                  <c:v>162.67298377727479</c:v>
                </c:pt>
                <c:pt idx="2">
                  <c:v>251.82340440115365</c:v>
                </c:pt>
                <c:pt idx="3">
                  <c:v>321.24704097672708</c:v>
                </c:pt>
                <c:pt idx="4">
                  <c:v>162.98177546657641</c:v>
                </c:pt>
                <c:pt idx="5">
                  <c:v>245.11131783781997</c:v>
                </c:pt>
                <c:pt idx="6">
                  <c:v>321.68183787721119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10-49D2-BE66-FB8E25F66FA9}"/>
            </c:ext>
          </c:extLst>
        </c:ser>
        <c:ser>
          <c:idx val="3"/>
          <c:order val="3"/>
          <c:tx>
            <c:strRef>
              <c:f>Sheet2!$K$17</c:f>
              <c:strCache>
                <c:ptCount val="1"/>
                <c:pt idx="0">
                  <c:v>Close-to-absent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Sheet2!$L$17:$R$17</c:f>
              <c:numCache>
                <c:formatCode>0</c:formatCode>
                <c:ptCount val="7"/>
                <c:pt idx="0">
                  <c:v>186.17463603208211</c:v>
                </c:pt>
                <c:pt idx="1">
                  <c:v>168.08862132910352</c:v>
                </c:pt>
                <c:pt idx="2">
                  <c:v>100.58073251449684</c:v>
                </c:pt>
                <c:pt idx="3">
                  <c:v>42.02368518391885</c:v>
                </c:pt>
                <c:pt idx="4">
                  <c:v>164.18782238325127</c:v>
                </c:pt>
                <c:pt idx="5">
                  <c:v>92.820829550620957</c:v>
                </c:pt>
                <c:pt idx="6">
                  <c:v>33.421899786546135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10-49D2-BE66-FB8E25F66FA9}"/>
            </c:ext>
          </c:extLst>
        </c:ser>
        <c:ser>
          <c:idx val="4"/>
          <c:order val="4"/>
          <c:tx>
            <c:strRef>
              <c:f>Sheet2!$K$28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Sheet2!$L$28:$R$28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0E10-49D2-BE66-FB8E25F66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575158352"/>
        <c:axId val="1611874816"/>
      </c:barChart>
      <c:catAx>
        <c:axId val="15751583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11874816"/>
        <c:crosses val="autoZero"/>
        <c:auto val="1"/>
        <c:lblAlgn val="ctr"/>
        <c:lblOffset val="100"/>
        <c:noMultiLvlLbl val="0"/>
      </c:catAx>
      <c:valAx>
        <c:axId val="1611874816"/>
        <c:scaling>
          <c:orientation val="minMax"/>
          <c:max val="6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15835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Sheet2!$K$14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Sheet2!$L$14:$R$14</c:f>
              <c:numCache>
                <c:formatCode>0</c:formatCode>
                <c:ptCount val="7"/>
                <c:pt idx="0">
                  <c:v>561.45541357788352</c:v>
                </c:pt>
                <c:pt idx="1">
                  <c:v>449.85692100937257</c:v>
                </c:pt>
                <c:pt idx="2">
                  <c:v>466.89479140009752</c:v>
                </c:pt>
                <c:pt idx="3">
                  <c:v>472.3928021361213</c:v>
                </c:pt>
                <c:pt idx="4">
                  <c:v>438.44981373191206</c:v>
                </c:pt>
                <c:pt idx="5">
                  <c:v>441.73789416334341</c:v>
                </c:pt>
                <c:pt idx="6">
                  <c:v>454.0405102864944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0-49D2-BE66-FB8E25F66FA9}"/>
            </c:ext>
          </c:extLst>
        </c:ser>
        <c:ser>
          <c:idx val="1"/>
          <c:order val="1"/>
          <c:tx>
            <c:strRef>
              <c:f>Sheet2!$K$15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Sheet2!$L$15:$R$15</c:f>
              <c:numCache>
                <c:formatCode>0</c:formatCode>
                <c:ptCount val="7"/>
                <c:pt idx="0">
                  <c:v>360.01355668822424</c:v>
                </c:pt>
                <c:pt idx="1">
                  <c:v>288.28499776421194</c:v>
                </c:pt>
                <c:pt idx="2">
                  <c:v>438.92484223993176</c:v>
                </c:pt>
                <c:pt idx="3">
                  <c:v>559.9018813910601</c:v>
                </c:pt>
                <c:pt idx="4">
                  <c:v>283.56315715552199</c:v>
                </c:pt>
                <c:pt idx="5">
                  <c:v>426.7263064803185</c:v>
                </c:pt>
                <c:pt idx="6">
                  <c:v>557.49215657576485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0-49D2-BE66-FB8E25F66FA9}"/>
            </c:ext>
          </c:extLst>
        </c:ser>
        <c:ser>
          <c:idx val="2"/>
          <c:order val="2"/>
          <c:tx>
            <c:strRef>
              <c:f>Sheet2!$K$16</c:f>
              <c:strCache>
                <c:ptCount val="1"/>
                <c:pt idx="0">
                  <c:v>Semi-active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Sheet2!$L$16:$R$16</c:f>
              <c:numCache>
                <c:formatCode>0</c:formatCode>
                <c:ptCount val="7"/>
                <c:pt idx="0">
                  <c:v>214.17052811444464</c:v>
                </c:pt>
                <c:pt idx="1">
                  <c:v>162.67298377727479</c:v>
                </c:pt>
                <c:pt idx="2">
                  <c:v>251.82340440115365</c:v>
                </c:pt>
                <c:pt idx="3">
                  <c:v>321.24704097672708</c:v>
                </c:pt>
                <c:pt idx="4">
                  <c:v>162.98177546657641</c:v>
                </c:pt>
                <c:pt idx="5">
                  <c:v>245.11131783781997</c:v>
                </c:pt>
                <c:pt idx="6">
                  <c:v>321.68183787721119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10-49D2-BE66-FB8E25F66FA9}"/>
            </c:ext>
          </c:extLst>
        </c:ser>
        <c:ser>
          <c:idx val="3"/>
          <c:order val="3"/>
          <c:tx>
            <c:strRef>
              <c:f>Sheet2!$K$17</c:f>
              <c:strCache>
                <c:ptCount val="1"/>
                <c:pt idx="0">
                  <c:v>Close-to-absent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Sheet2!$L$17:$R$17</c:f>
              <c:numCache>
                <c:formatCode>0</c:formatCode>
                <c:ptCount val="7"/>
                <c:pt idx="0">
                  <c:v>186.17463603208211</c:v>
                </c:pt>
                <c:pt idx="1">
                  <c:v>168.08862132910352</c:v>
                </c:pt>
                <c:pt idx="2">
                  <c:v>100.58073251449684</c:v>
                </c:pt>
                <c:pt idx="3">
                  <c:v>42.02368518391885</c:v>
                </c:pt>
                <c:pt idx="4">
                  <c:v>164.18782238325127</c:v>
                </c:pt>
                <c:pt idx="5">
                  <c:v>92.820829550620957</c:v>
                </c:pt>
                <c:pt idx="6">
                  <c:v>33.421899786546135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10-49D2-BE66-FB8E25F66FA9}"/>
            </c:ext>
          </c:extLst>
        </c:ser>
        <c:ser>
          <c:idx val="4"/>
          <c:order val="4"/>
          <c:tx>
            <c:strRef>
              <c:f>Sheet2!$K$28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Sheet2!$L$28:$R$28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0E10-49D2-BE66-FB8E25F66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575158352"/>
        <c:axId val="1611874816"/>
      </c:barChart>
      <c:catAx>
        <c:axId val="15751583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11874816"/>
        <c:crosses val="autoZero"/>
        <c:auto val="1"/>
        <c:lblAlgn val="ctr"/>
        <c:lblOffset val="100"/>
        <c:noMultiLvlLbl val="0"/>
      </c:catAx>
      <c:valAx>
        <c:axId val="1611874816"/>
        <c:scaling>
          <c:orientation val="minMax"/>
          <c:max val="6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15835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Sheet2!$K$14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Sheet2!$L$14:$R$14</c:f>
              <c:numCache>
                <c:formatCode>0</c:formatCode>
                <c:ptCount val="7"/>
                <c:pt idx="0">
                  <c:v>561.45541357788352</c:v>
                </c:pt>
                <c:pt idx="1">
                  <c:v>449.85692100937257</c:v>
                </c:pt>
                <c:pt idx="2">
                  <c:v>466.89479140009752</c:v>
                </c:pt>
                <c:pt idx="3">
                  <c:v>472.3928021361213</c:v>
                </c:pt>
                <c:pt idx="4">
                  <c:v>438.44981373191206</c:v>
                </c:pt>
                <c:pt idx="5">
                  <c:v>441.73789416334341</c:v>
                </c:pt>
                <c:pt idx="6">
                  <c:v>454.0405102864944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0-49D2-BE66-FB8E25F66FA9}"/>
            </c:ext>
          </c:extLst>
        </c:ser>
        <c:ser>
          <c:idx val="1"/>
          <c:order val="1"/>
          <c:tx>
            <c:strRef>
              <c:f>Sheet2!$K$15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Sheet2!$L$15:$R$15</c:f>
              <c:numCache>
                <c:formatCode>0</c:formatCode>
                <c:ptCount val="7"/>
                <c:pt idx="0">
                  <c:v>360.01355668822424</c:v>
                </c:pt>
                <c:pt idx="1">
                  <c:v>288.28499776421194</c:v>
                </c:pt>
                <c:pt idx="2">
                  <c:v>438.92484223993176</c:v>
                </c:pt>
                <c:pt idx="3">
                  <c:v>559.9018813910601</c:v>
                </c:pt>
                <c:pt idx="4">
                  <c:v>283.56315715552199</c:v>
                </c:pt>
                <c:pt idx="5">
                  <c:v>426.7263064803185</c:v>
                </c:pt>
                <c:pt idx="6">
                  <c:v>557.49215657576485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0-49D2-BE66-FB8E25F66FA9}"/>
            </c:ext>
          </c:extLst>
        </c:ser>
        <c:ser>
          <c:idx val="2"/>
          <c:order val="2"/>
          <c:tx>
            <c:strRef>
              <c:f>Sheet2!$K$16</c:f>
              <c:strCache>
                <c:ptCount val="1"/>
                <c:pt idx="0">
                  <c:v>Semi-active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Sheet2!$L$16:$R$16</c:f>
              <c:numCache>
                <c:formatCode>0</c:formatCode>
                <c:ptCount val="7"/>
                <c:pt idx="0">
                  <c:v>214.17052811444464</c:v>
                </c:pt>
                <c:pt idx="1">
                  <c:v>162.67298377727479</c:v>
                </c:pt>
                <c:pt idx="2">
                  <c:v>251.82340440115365</c:v>
                </c:pt>
                <c:pt idx="3">
                  <c:v>321.24704097672708</c:v>
                </c:pt>
                <c:pt idx="4">
                  <c:v>162.98177546657641</c:v>
                </c:pt>
                <c:pt idx="5">
                  <c:v>245.11131783781997</c:v>
                </c:pt>
                <c:pt idx="6">
                  <c:v>321.68183787721119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10-49D2-BE66-FB8E25F66FA9}"/>
            </c:ext>
          </c:extLst>
        </c:ser>
        <c:ser>
          <c:idx val="3"/>
          <c:order val="3"/>
          <c:tx>
            <c:strRef>
              <c:f>Sheet2!$K$17</c:f>
              <c:strCache>
                <c:ptCount val="1"/>
                <c:pt idx="0">
                  <c:v>Close-to-absent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Sheet2!$L$17:$R$17</c:f>
              <c:numCache>
                <c:formatCode>0</c:formatCode>
                <c:ptCount val="7"/>
                <c:pt idx="0">
                  <c:v>186.17463603208211</c:v>
                </c:pt>
                <c:pt idx="1">
                  <c:v>168.08862132910352</c:v>
                </c:pt>
                <c:pt idx="2">
                  <c:v>100.58073251449684</c:v>
                </c:pt>
                <c:pt idx="3">
                  <c:v>42.02368518391885</c:v>
                </c:pt>
                <c:pt idx="4">
                  <c:v>164.18782238325127</c:v>
                </c:pt>
                <c:pt idx="5">
                  <c:v>92.820829550620957</c:v>
                </c:pt>
                <c:pt idx="6">
                  <c:v>33.421899786546135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10-49D2-BE66-FB8E25F66FA9}"/>
            </c:ext>
          </c:extLst>
        </c:ser>
        <c:ser>
          <c:idx val="4"/>
          <c:order val="4"/>
          <c:tx>
            <c:strRef>
              <c:f>Sheet2!$K$28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Sheet2!$L$28:$R$28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0E10-49D2-BE66-FB8E25F66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575158352"/>
        <c:axId val="1611874816"/>
      </c:barChart>
      <c:catAx>
        <c:axId val="15751583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11874816"/>
        <c:crosses val="autoZero"/>
        <c:auto val="1"/>
        <c:lblAlgn val="ctr"/>
        <c:lblOffset val="100"/>
        <c:noMultiLvlLbl val="0"/>
      </c:catAx>
      <c:valAx>
        <c:axId val="1611874816"/>
        <c:scaling>
          <c:orientation val="minMax"/>
          <c:max val="6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15835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460386408023454E-2"/>
          <c:y val="6.9647439708417094E-2"/>
          <c:w val="0.94553454572856543"/>
          <c:h val="0.86070512058316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Sheet2!$K$14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Sheet2!$L$14:$R$14</c:f>
              <c:numCache>
                <c:formatCode>0</c:formatCode>
                <c:ptCount val="7"/>
                <c:pt idx="0">
                  <c:v>561.45541357788352</c:v>
                </c:pt>
                <c:pt idx="1">
                  <c:v>449.85692100937257</c:v>
                </c:pt>
                <c:pt idx="2">
                  <c:v>466.89479140009752</c:v>
                </c:pt>
                <c:pt idx="3">
                  <c:v>472.3928021361213</c:v>
                </c:pt>
                <c:pt idx="4">
                  <c:v>438.44981373191206</c:v>
                </c:pt>
                <c:pt idx="5">
                  <c:v>441.73789416334341</c:v>
                </c:pt>
                <c:pt idx="6">
                  <c:v>454.0405102864944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0-49D2-BE66-FB8E25F66FA9}"/>
            </c:ext>
          </c:extLst>
        </c:ser>
        <c:ser>
          <c:idx val="1"/>
          <c:order val="1"/>
          <c:tx>
            <c:strRef>
              <c:f>Sheet2!$K$15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Sheet2!$L$15:$R$15</c:f>
              <c:numCache>
                <c:formatCode>0</c:formatCode>
                <c:ptCount val="7"/>
                <c:pt idx="0">
                  <c:v>360.01355668822424</c:v>
                </c:pt>
                <c:pt idx="1">
                  <c:v>288.28499776421194</c:v>
                </c:pt>
                <c:pt idx="2">
                  <c:v>438.92484223993176</c:v>
                </c:pt>
                <c:pt idx="3">
                  <c:v>559.9018813910601</c:v>
                </c:pt>
                <c:pt idx="4">
                  <c:v>283.56315715552199</c:v>
                </c:pt>
                <c:pt idx="5">
                  <c:v>426.7263064803185</c:v>
                </c:pt>
                <c:pt idx="6">
                  <c:v>557.49215657576485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0-49D2-BE66-FB8E25F66FA9}"/>
            </c:ext>
          </c:extLst>
        </c:ser>
        <c:ser>
          <c:idx val="2"/>
          <c:order val="2"/>
          <c:tx>
            <c:strRef>
              <c:f>Sheet2!$K$16</c:f>
              <c:strCache>
                <c:ptCount val="1"/>
                <c:pt idx="0">
                  <c:v>Semi-active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Sheet2!$L$16:$R$16</c:f>
              <c:numCache>
                <c:formatCode>0</c:formatCode>
                <c:ptCount val="7"/>
                <c:pt idx="0">
                  <c:v>214.17052811444464</c:v>
                </c:pt>
                <c:pt idx="1">
                  <c:v>162.67298377727479</c:v>
                </c:pt>
                <c:pt idx="2">
                  <c:v>251.82340440115365</c:v>
                </c:pt>
                <c:pt idx="3">
                  <c:v>321.24704097672708</c:v>
                </c:pt>
                <c:pt idx="4">
                  <c:v>162.98177546657641</c:v>
                </c:pt>
                <c:pt idx="5">
                  <c:v>245.11131783781997</c:v>
                </c:pt>
                <c:pt idx="6">
                  <c:v>321.68183787721119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10-49D2-BE66-FB8E25F66FA9}"/>
            </c:ext>
          </c:extLst>
        </c:ser>
        <c:ser>
          <c:idx val="3"/>
          <c:order val="3"/>
          <c:tx>
            <c:strRef>
              <c:f>Sheet2!$K$17</c:f>
              <c:strCache>
                <c:ptCount val="1"/>
                <c:pt idx="0">
                  <c:v>Close-to-absent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Sheet2!$L$17:$R$17</c:f>
              <c:numCache>
                <c:formatCode>0</c:formatCode>
                <c:ptCount val="7"/>
                <c:pt idx="0">
                  <c:v>186.17463603208211</c:v>
                </c:pt>
                <c:pt idx="1">
                  <c:v>168.08862132910352</c:v>
                </c:pt>
                <c:pt idx="2">
                  <c:v>100.58073251449684</c:v>
                </c:pt>
                <c:pt idx="3">
                  <c:v>42.02368518391885</c:v>
                </c:pt>
                <c:pt idx="4">
                  <c:v>164.18782238325127</c:v>
                </c:pt>
                <c:pt idx="5">
                  <c:v>92.820829550620957</c:v>
                </c:pt>
                <c:pt idx="6">
                  <c:v>33.421899786546135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10-49D2-BE66-FB8E25F66FA9}"/>
            </c:ext>
          </c:extLst>
        </c:ser>
        <c:ser>
          <c:idx val="4"/>
          <c:order val="4"/>
          <c:tx>
            <c:strRef>
              <c:f>Sheet2!$K$28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Sheet2!$L$28:$R$28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0E10-49D2-BE66-FB8E25F66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575158352"/>
        <c:axId val="1611874816"/>
      </c:barChart>
      <c:catAx>
        <c:axId val="15751583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11874816"/>
        <c:crosses val="autoZero"/>
        <c:auto val="1"/>
        <c:lblAlgn val="ctr"/>
        <c:lblOffset val="100"/>
        <c:noMultiLvlLbl val="0"/>
      </c:catAx>
      <c:valAx>
        <c:axId val="1611874816"/>
        <c:scaling>
          <c:orientation val="minMax"/>
          <c:max val="6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15835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440633233654717E-2"/>
          <c:y val="6.8070156318921229E-2"/>
          <c:w val="0.93339146799425388"/>
          <c:h val="0.86385968736215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Sheet2!$K$24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Sheet2!$L$24:$R$24</c:f>
              <c:numCache>
                <c:formatCode>0</c:formatCode>
                <c:ptCount val="7"/>
                <c:pt idx="0">
                  <c:v>4129.8903094207308</c:v>
                </c:pt>
                <c:pt idx="1">
                  <c:v>2080.0996275383131</c:v>
                </c:pt>
                <c:pt idx="2">
                  <c:v>2447.1174812714198</c:v>
                </c:pt>
                <c:pt idx="3">
                  <c:v>2519.535944705809</c:v>
                </c:pt>
                <c:pt idx="4">
                  <c:v>2316.3661089209099</c:v>
                </c:pt>
                <c:pt idx="5">
                  <c:v>2364.7117139410116</c:v>
                </c:pt>
                <c:pt idx="6">
                  <c:v>2523.916360489673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E-4A70-ACF2-6522F203C568}"/>
            </c:ext>
          </c:extLst>
        </c:ser>
        <c:ser>
          <c:idx val="1"/>
          <c:order val="1"/>
          <c:tx>
            <c:strRef>
              <c:f>Sheet2!$K$25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Sheet2!$L$25:$R$25</c:f>
              <c:numCache>
                <c:formatCode>0</c:formatCode>
                <c:ptCount val="7"/>
                <c:pt idx="0">
                  <c:v>1333.9716011269888</c:v>
                </c:pt>
                <c:pt idx="1">
                  <c:v>-150.46038141557588</c:v>
                </c:pt>
                <c:pt idx="2">
                  <c:v>149.977564837058</c:v>
                </c:pt>
                <c:pt idx="3">
                  <c:v>285.61259095354075</c:v>
                </c:pt>
                <c:pt idx="4">
                  <c:v>111.44766928157146</c:v>
                </c:pt>
                <c:pt idx="5">
                  <c:v>217.25934101825871</c:v>
                </c:pt>
                <c:pt idx="6">
                  <c:v>511.29858619756283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8E-4A70-ACF2-6522F203C568}"/>
            </c:ext>
          </c:extLst>
        </c:ser>
        <c:ser>
          <c:idx val="2"/>
          <c:order val="2"/>
          <c:tx>
            <c:strRef>
              <c:f>Sheet2!$K$26</c:f>
              <c:strCache>
                <c:ptCount val="1"/>
                <c:pt idx="0">
                  <c:v>Semi-active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Sheet2!$L$26:$R$26</c:f>
              <c:numCache>
                <c:formatCode>0</c:formatCode>
                <c:ptCount val="7"/>
                <c:pt idx="0">
                  <c:v>335.37479925194657</c:v>
                </c:pt>
                <c:pt idx="1">
                  <c:v>-475.99706560164503</c:v>
                </c:pt>
                <c:pt idx="2">
                  <c:v>-484.28029223299495</c:v>
                </c:pt>
                <c:pt idx="3">
                  <c:v>-565.88791955253066</c:v>
                </c:pt>
                <c:pt idx="4">
                  <c:v>-304.87895080840855</c:v>
                </c:pt>
                <c:pt idx="5">
                  <c:v>-431.17562598593338</c:v>
                </c:pt>
                <c:pt idx="6">
                  <c:v>-425.92839592976702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8E-4A70-ACF2-6522F203C568}"/>
            </c:ext>
          </c:extLst>
        </c:ser>
        <c:ser>
          <c:idx val="3"/>
          <c:order val="3"/>
          <c:tx>
            <c:strRef>
              <c:f>Sheet2!$K$27</c:f>
              <c:strCache>
                <c:ptCount val="1"/>
                <c:pt idx="0">
                  <c:v>Close-to-absent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Sheet2!$L$27:$R$27</c:f>
              <c:numCache>
                <c:formatCode>0</c:formatCode>
                <c:ptCount val="7"/>
                <c:pt idx="0">
                  <c:v>-540.34109344875515</c:v>
                </c:pt>
                <c:pt idx="1">
                  <c:v>-956.27261630265446</c:v>
                </c:pt>
                <c:pt idx="2">
                  <c:v>-523.10176263416815</c:v>
                </c:pt>
                <c:pt idx="3">
                  <c:v>-209.427583903575</c:v>
                </c:pt>
                <c:pt idx="4">
                  <c:v>-847.1450506997096</c:v>
                </c:pt>
                <c:pt idx="5">
                  <c:v>-450.0283496767492</c:v>
                </c:pt>
                <c:pt idx="6">
                  <c:v>-157.72294490616386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8E-4A70-ACF2-6522F203C568}"/>
            </c:ext>
          </c:extLst>
        </c:ser>
        <c:ser>
          <c:idx val="4"/>
          <c:order val="4"/>
          <c:tx>
            <c:strRef>
              <c:f>Sheet2!$K$28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Sheet2!$L$28:$R$28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A78E-4A70-ACF2-6522F203C5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575158352"/>
        <c:axId val="1611874816"/>
      </c:barChart>
      <c:catAx>
        <c:axId val="15751583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11874816"/>
        <c:crosses val="autoZero"/>
        <c:auto val="1"/>
        <c:lblAlgn val="ctr"/>
        <c:lblOffset val="100"/>
        <c:noMultiLvlLbl val="0"/>
      </c:catAx>
      <c:valAx>
        <c:axId val="1611874816"/>
        <c:scaling>
          <c:orientation val="minMax"/>
          <c:max val="44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15835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74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63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86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64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10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65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73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2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7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3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1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82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73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2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83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15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39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35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35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1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2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4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89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55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94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06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8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8276" y="0"/>
            <a:ext cx="12673408" cy="691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hyperlink" Target="mailto:smb@isa.ulisboa.pt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://agrobyte.lugo.usc.es/agrobyte/publicaciones/eucalipto/imagenes/foto63.gif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http://agrobyte.lugo.usc.es/agrobyte/publicaciones/eucalipto/imagenes/foto7.GIF" TargetMode="External"/><Relationship Id="rId5" Type="http://schemas.openxmlformats.org/officeDocument/2006/relationships/image" Target="../media/image20.png"/><Relationship Id="rId4" Type="http://schemas.openxmlformats.org/officeDocument/2006/relationships/image" Target="http://agrobyte.lugo.usc.es/agrobyte/publicaciones/eucalipto/imagenes/foto22-2.GIF" TargetMode="Externa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http://agrobyte.lugo.usc.es/agrobyte/publicaciones/eucalipto/imagenes/foto22-2.GIF" TargetMode="External"/><Relationship Id="rId7" Type="http://schemas.openxmlformats.org/officeDocument/2006/relationships/image" Target="http://agrobyte.lugo.usc.es/agrobyte/publicaciones/eucalipto/imagenes/foto63.gi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http://agrobyte.lugo.usc.es/agrobyte/publicaciones/eucalipto/imagenes/foto7.GIF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http://agrobyte.lugo.usc.es/agrobyte/publicaciones/eucalipto/imagenes/foto22-2.GIF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http://agrobyte.lugo.usc.es/agrobyte/publicaciones/eucalipto/imagenes/foto63.gif" TargetMode="External"/><Relationship Id="rId5" Type="http://schemas.openxmlformats.org/officeDocument/2006/relationships/image" Target="../media/image21.png"/><Relationship Id="rId4" Type="http://schemas.openxmlformats.org/officeDocument/2006/relationships/image" Target="http://agrobyte.lugo.usc.es/agrobyte/publicaciones/eucalipto/imagenes/foto7.GIF" TargetMode="Externa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http://agrobyte.lugo.usc.es/agrobyte/publicaciones/eucalipto/imagenes/foto63.gif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http://agrobyte.lugo.usc.es/agrobyte/publicaciones/eucalipto/imagenes/foto7.GIF" TargetMode="External"/><Relationship Id="rId5" Type="http://schemas.openxmlformats.org/officeDocument/2006/relationships/image" Target="../media/image20.png"/><Relationship Id="rId4" Type="http://schemas.openxmlformats.org/officeDocument/2006/relationships/image" Target="http://agrobyte.lugo.usc.es/agrobyte/publicaciones/eucalipto/imagenes/foto22-2.GIF" TargetMode="Externa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http://agrobyte.lugo.usc.es/agrobyte/publicaciones/eucalipto/imagenes/foto63.gif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http://agrobyte.lugo.usc.es/agrobyte/publicaciones/eucalipto/imagenes/foto7.GIF" TargetMode="External"/><Relationship Id="rId5" Type="http://schemas.openxmlformats.org/officeDocument/2006/relationships/image" Target="../media/image20.png"/><Relationship Id="rId4" Type="http://schemas.openxmlformats.org/officeDocument/2006/relationships/image" Target="http://agrobyte.lugo.usc.es/agrobyte/publicaciones/eucalipto/imagenes/foto22-2.GI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http://agrobyte.lugo.usc.es/agrobyte/publicaciones/eucalipto/imagenes/foto63.gif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http://agrobyte.lugo.usc.es/agrobyte/publicaciones/eucalipto/imagenes/foto7.GIF" TargetMode="External"/><Relationship Id="rId5" Type="http://schemas.openxmlformats.org/officeDocument/2006/relationships/image" Target="../media/image20.png"/><Relationship Id="rId4" Type="http://schemas.openxmlformats.org/officeDocument/2006/relationships/image" Target="http://agrobyte.lugo.usc.es/agrobyte/publicaciones/eucalipto/imagenes/foto22-2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4.png"/><Relationship Id="rId3" Type="http://schemas.openxmlformats.org/officeDocument/2006/relationships/image" Target="../media/image28.emf"/><Relationship Id="rId7" Type="http://schemas.openxmlformats.org/officeDocument/2006/relationships/image" Target="../media/image25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3.jpeg"/><Relationship Id="rId5" Type="http://schemas.openxmlformats.org/officeDocument/2006/relationships/image" Target="../media/image26.png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http://agrobyte.lugo.usc.es/agrobyte/publicaciones/eucalipto/imagenes/foto63.gif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http://agrobyte.lugo.usc.es/agrobyte/publicaciones/eucalipto/imagenes/foto7.GIF" TargetMode="External"/><Relationship Id="rId5" Type="http://schemas.openxmlformats.org/officeDocument/2006/relationships/image" Target="../media/image20.png"/><Relationship Id="rId4" Type="http://schemas.openxmlformats.org/officeDocument/2006/relationships/image" Target="http://agrobyte.lugo.usc.es/agrobyte/publicaciones/eucalipto/imagenes/foto22-2.GIF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http://agrobyte.lugo.usc.es/agrobyte/publicaciones/eucalipto/imagenes/foto63.gif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http://agrobyte.lugo.usc.es/agrobyte/publicaciones/eucalipto/imagenes/foto7.GIF" TargetMode="External"/><Relationship Id="rId5" Type="http://schemas.openxmlformats.org/officeDocument/2006/relationships/image" Target="../media/image20.png"/><Relationship Id="rId4" Type="http://schemas.openxmlformats.org/officeDocument/2006/relationships/image" Target="http://agrobyte.lugo.usc.es/agrobyte/publicaciones/eucalipto/imagenes/foto22-2.GIF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http://agrobyte.lugo.usc.es/agrobyte/publicaciones/eucalipto/imagenes/foto63.gif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http://agrobyte.lugo.usc.es/agrobyte/publicaciones/eucalipto/imagenes/foto7.GIF" TargetMode="External"/><Relationship Id="rId5" Type="http://schemas.openxmlformats.org/officeDocument/2006/relationships/image" Target="../media/image20.png"/><Relationship Id="rId4" Type="http://schemas.openxmlformats.org/officeDocument/2006/relationships/image" Target="http://agrobyte.lugo.usc.es/agrobyte/publicaciones/eucalipto/imagenes/foto22-2.GI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9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http://agrobyte.lugo.usc.es/agrobyte/publicaciones/eucalipto/imagenes/foto63.gif" TargetMode="External"/><Relationship Id="rId5" Type="http://schemas.openxmlformats.org/officeDocument/2006/relationships/image" Target="../media/image21.png"/><Relationship Id="rId4" Type="http://schemas.openxmlformats.org/officeDocument/2006/relationships/image" Target="http://agrobyte.lugo.usc.es/agrobyte/publicaciones/eucalipto/imagenes/foto22-2.GIF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9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http://agrobyte.lugo.usc.es/agrobyte/publicaciones/eucalipto/imagenes/foto63.gi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http://agrobyte.lugo.usc.es/agrobyte/publicaciones/eucalipto/imagenes/foto7.GIF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5" Type="http://schemas.openxmlformats.org/officeDocument/2006/relationships/image" Target="../media/image48.png"/><Relationship Id="rId10" Type="http://schemas.openxmlformats.org/officeDocument/2006/relationships/image" Target="../media/image42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Relationship Id="rId14" Type="http://schemas.openxmlformats.org/officeDocument/2006/relationships/image" Target="http://agrobyte.lugo.usc.es/agrobyte/publicaciones/eucalipto/imagenes/foto22-2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chart" Target="../charts/chart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http://agrobyte.lugo.usc.es/agrobyte/publicaciones/eucalipto/imagenes/foto7.GIF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chart" Target="../charts/chart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http://agrobyte.lugo.usc.es/agrobyte/publicaciones/eucalipto/imagenes/foto7.GIF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chart" Target="../charts/chart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http://agrobyte.lugo.usc.es/agrobyte/publicaciones/eucalipto/imagenes/foto7.GIF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chart" Target="../charts/chart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http://agrobyte.lugo.usc.es/agrobyte/publicaciones/eucalipto/imagenes/foto7.GIF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chart" Target="../charts/chart8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354" y="332656"/>
            <a:ext cx="74168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400" b="1" cap="all" dirty="0">
                <a:solidFill>
                  <a:schemeClr val="accent3"/>
                </a:solidFill>
                <a:latin typeface="Oswald"/>
                <a:ea typeface="Calibri" panose="020F0502020204030204" pitchFamily="34" charset="0"/>
                <a:cs typeface="Times New Roman" panose="02020603050405020304" pitchFamily="18" charset="0"/>
              </a:rPr>
              <a:t>Bringing forest Simulations to </a:t>
            </a:r>
            <a:r>
              <a:rPr lang="en-ZA" sz="4400" b="1" cap="all" dirty="0" smtClean="0">
                <a:solidFill>
                  <a:schemeClr val="accent3"/>
                </a:solidFill>
                <a:latin typeface="Oswald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</a:p>
          <a:p>
            <a:r>
              <a:rPr lang="en-ZA" sz="3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ZA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Calibri" panose="020F0502020204030204" pitchFamily="34" charset="0"/>
                <a:cs typeface="Times New Roman" panose="02020603050405020304" pitchFamily="18" charset="0"/>
              </a:rPr>
              <a:t>a management driven simulator to improve forest management in </a:t>
            </a:r>
            <a:r>
              <a:rPr lang="en-ZA" sz="32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Calibri" panose="020F0502020204030204" pitchFamily="34" charset="0"/>
                <a:cs typeface="Times New Roman" panose="02020603050405020304" pitchFamily="18" charset="0"/>
              </a:rPr>
              <a:t>portugal</a:t>
            </a:r>
            <a:endParaRPr lang="pt-PT" sz="3200" b="1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63771" y="3501008"/>
            <a:ext cx="7079313" cy="2954655"/>
            <a:chOff x="4870277" y="3372219"/>
            <a:chExt cx="7215454" cy="2954655"/>
          </a:xfrm>
        </p:grpSpPr>
        <p:sp>
          <p:nvSpPr>
            <p:cNvPr id="5" name="TextBox 4"/>
            <p:cNvSpPr txBox="1"/>
            <p:nvPr/>
          </p:nvSpPr>
          <p:spPr>
            <a:xfrm>
              <a:off x="4870277" y="3372219"/>
              <a:ext cx="7215454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i="1" dirty="0"/>
                <a:t>S. Barreiro</a:t>
              </a:r>
              <a:r>
                <a:rPr lang="pt-PT" sz="2800" i="1" baseline="30000" dirty="0"/>
                <a:t>1,2</a:t>
              </a:r>
              <a:r>
                <a:rPr lang="pt-PT" sz="2800" i="1" dirty="0"/>
                <a:t>, J. </a:t>
              </a:r>
              <a:r>
                <a:rPr lang="pt-PT" sz="2800" i="1" dirty="0" smtClean="0"/>
                <a:t>Rua</a:t>
              </a:r>
              <a:r>
                <a:rPr lang="pt-PT" sz="2800" i="1" baseline="30000" dirty="0" smtClean="0"/>
                <a:t>1</a:t>
              </a:r>
              <a:r>
                <a:rPr lang="pt-PT" sz="2800" i="1" dirty="0" smtClean="0"/>
                <a:t>, A. Benali</a:t>
              </a:r>
              <a:r>
                <a:rPr lang="pt-PT" sz="2800" i="1" baseline="30000" dirty="0"/>
                <a:t>1</a:t>
              </a:r>
              <a:r>
                <a:rPr lang="pt-PT" sz="2800" i="1" dirty="0" smtClean="0"/>
                <a:t> </a:t>
              </a:r>
              <a:r>
                <a:rPr lang="pt-PT" sz="2800" i="1" dirty="0" err="1"/>
                <a:t>and</a:t>
              </a:r>
              <a:r>
                <a:rPr lang="pt-PT" sz="2800" i="1" dirty="0"/>
                <a:t> M. Tomé</a:t>
              </a:r>
              <a:r>
                <a:rPr lang="pt-PT" sz="2800" i="1" baseline="30000" dirty="0"/>
                <a:t>1 </a:t>
              </a:r>
              <a:endParaRPr lang="pt-PT" sz="2800" i="1" baseline="30000" dirty="0" smtClean="0"/>
            </a:p>
            <a:p>
              <a:endParaRPr lang="pt-PT" dirty="0"/>
            </a:p>
            <a:p>
              <a:pPr marL="1166813"/>
              <a:r>
                <a:rPr lang="en-US" sz="2000" baseline="30000" dirty="0"/>
                <a:t>1</a:t>
              </a:r>
              <a:r>
                <a:rPr lang="en-US" sz="2000" dirty="0"/>
                <a:t> Forest Research Centre, School of Agriculture, University of Lisbon, </a:t>
              </a:r>
              <a:r>
                <a:rPr lang="en-US" sz="2000" dirty="0" smtClean="0"/>
                <a:t>Portugal </a:t>
              </a:r>
              <a:r>
                <a:rPr lang="en-US" sz="2000" u="sng" dirty="0" smtClean="0">
                  <a:hlinkClick r:id="rId2"/>
                </a:rPr>
                <a:t>smb@isa.ulisboa.pt</a:t>
              </a:r>
              <a:endParaRPr lang="en-US" sz="2000" u="sng" dirty="0" smtClean="0"/>
            </a:p>
            <a:p>
              <a:pPr marL="1166813"/>
              <a:endParaRPr lang="en-US" sz="1100" dirty="0" smtClean="0"/>
            </a:p>
            <a:p>
              <a:pPr marL="1166813"/>
              <a:endParaRPr lang="en-US" sz="1100" dirty="0"/>
            </a:p>
            <a:p>
              <a:pPr marL="1166813"/>
              <a:endParaRPr lang="en-US" sz="800" dirty="0" smtClean="0"/>
            </a:p>
            <a:p>
              <a:pPr marL="1166813"/>
              <a:r>
                <a:rPr lang="en-ZA" sz="2000" baseline="30000" dirty="0" smtClean="0"/>
                <a:t>2 </a:t>
              </a:r>
              <a:r>
                <a:rPr lang="en-ZA" sz="2000" dirty="0"/>
                <a:t>Forest Ecology and Forest Management Group, </a:t>
              </a:r>
              <a:r>
                <a:rPr lang="en-ZA" sz="2000" dirty="0" err="1"/>
                <a:t>Wageningen</a:t>
              </a:r>
              <a:r>
                <a:rPr lang="en-ZA" sz="2000" dirty="0"/>
                <a:t> University and </a:t>
              </a:r>
              <a:r>
                <a:rPr lang="en-ZA" sz="2000" dirty="0" smtClean="0"/>
                <a:t>Research, Netherlands </a:t>
              </a:r>
              <a:endParaRPr lang="pt-PT" sz="2000" dirty="0"/>
            </a:p>
            <a:p>
              <a:endParaRPr lang="pt-PT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2324" y="4032637"/>
              <a:ext cx="759087" cy="7590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756" r="902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6758" y="5206873"/>
              <a:ext cx="906450" cy="58174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82819" y="5149599"/>
            <a:ext cx="446449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>
                <a:solidFill>
                  <a:schemeClr val="accent3"/>
                </a:solidFill>
              </a:rPr>
              <a:t>New Frontiers in Forecasting </a:t>
            </a:r>
            <a:r>
              <a:rPr lang="en-US" sz="2200" b="1" cap="small" dirty="0" smtClean="0">
                <a:solidFill>
                  <a:schemeClr val="accent3"/>
                </a:solidFill>
              </a:rPr>
              <a:t>Forests</a:t>
            </a:r>
          </a:p>
          <a:p>
            <a:pPr algn="ctr"/>
            <a:endParaRPr lang="en-US" sz="900" b="1" cap="small" dirty="0" smtClean="0">
              <a:solidFill>
                <a:schemeClr val="accent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718" y="5555544"/>
            <a:ext cx="1325797" cy="8861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959" y="5664150"/>
            <a:ext cx="4325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25-28 September 2018</a:t>
            </a:r>
          </a:p>
          <a:p>
            <a:r>
              <a:rPr lang="en-US" sz="2000" dirty="0" smtClean="0"/>
              <a:t>Stellenbosch, South Africa</a:t>
            </a:r>
            <a:endParaRPr lang="en-US" sz="2000" dirty="0"/>
          </a:p>
          <a:p>
            <a:endParaRPr lang="pt-PT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/>
          <a:stretch/>
        </p:blipFill>
        <p:spPr>
          <a:xfrm flipH="1">
            <a:off x="255030" y="327144"/>
            <a:ext cx="4492287" cy="450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2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6860" y="188640"/>
            <a:ext cx="2171761" cy="204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1764" y="1340768"/>
            <a:ext cx="102971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OBJECTIVE: </a:t>
            </a:r>
          </a:p>
          <a:p>
            <a:pPr marL="1525588" indent="-1344613"/>
            <a:r>
              <a:rPr lang="en-GB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                   - Show forest owners that improving forest management compensates</a:t>
            </a:r>
          </a:p>
          <a:p>
            <a:pPr marL="1525588" indent="-1344613"/>
            <a:endParaRPr lang="en-GB" sz="8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25588" indent="-1344613"/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HOW: </a:t>
            </a:r>
          </a:p>
          <a:p>
            <a:pPr marL="1525588" indent="-1344613"/>
            <a:r>
              <a:rPr lang="en-GB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           - Characterizing different forest owners/forest management type</a:t>
            </a:r>
          </a:p>
          <a:p>
            <a:pPr marL="2135081" lvl="1" indent="-1344613"/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   - </a:t>
            </a:r>
            <a:r>
              <a:rPr lang="en-GB" dirty="0">
                <a:ea typeface="Open Sans" panose="020B0606030504020204" pitchFamily="34" charset="0"/>
                <a:cs typeface="Open Sans" panose="020B0606030504020204" pitchFamily="34" charset="0"/>
              </a:rPr>
              <a:t>Simulating </a:t>
            </a:r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fire with </a:t>
            </a:r>
            <a:r>
              <a:rPr lang="en-GB" dirty="0" smtClean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FARSITE</a:t>
            </a:r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n-GB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generatate</a:t>
            </a:r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 “time-since-last-fire” </a:t>
            </a:r>
            <a:r>
              <a:rPr lang="en-GB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distrib</a:t>
            </a:r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898525" indent="-717550"/>
            <a:r>
              <a:rPr lang="en-GB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           - Simulating forest growth for alternative scenarios over a 36 years using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StandsSIM.md </a:t>
            </a:r>
            <a:r>
              <a:rPr lang="en-GB" dirty="0">
                <a:ea typeface="Open Sans" panose="020B0606030504020204" pitchFamily="34" charset="0"/>
                <a:cs typeface="Open Sans" panose="020B0606030504020204" pitchFamily="34" charset="0"/>
              </a:rPr>
              <a:t>simulator </a:t>
            </a:r>
            <a:endParaRPr lang="en-GB" dirty="0" smtClean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25588" indent="-1344613"/>
            <a:endParaRPr lang="en-GB" dirty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25588" indent="-1344613"/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LIMITATIONS:                                                                            </a:t>
            </a:r>
          </a:p>
          <a:p>
            <a:pPr marL="1525588" indent="177800">
              <a:tabLst>
                <a:tab pos="1703388" algn="l"/>
              </a:tabLst>
            </a:pPr>
            <a:r>
              <a:rPr lang="en-GB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GB" b="1" dirty="0" smtClean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Reduced</a:t>
            </a:r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 funding</a:t>
            </a:r>
          </a:p>
          <a:p>
            <a:pPr marL="1525588" indent="177800">
              <a:tabLst>
                <a:tab pos="1703388" algn="l"/>
              </a:tabLst>
            </a:pPr>
            <a:r>
              <a:rPr lang="en-GB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GB" b="1" dirty="0" smtClean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Short</a:t>
            </a:r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 time span to present results</a:t>
            </a:r>
          </a:p>
          <a:p>
            <a:pPr marL="1525588" indent="177800">
              <a:tabLst>
                <a:tab pos="1703388" algn="l"/>
              </a:tabLst>
            </a:pPr>
            <a:r>
              <a:rPr lang="en-GB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GB" b="1" dirty="0" smtClean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Limited</a:t>
            </a:r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 input data to run simulations (expert guesses)</a:t>
            </a:r>
          </a:p>
          <a:p>
            <a:pPr marL="1525588" indent="-1344613"/>
            <a:endParaRPr lang="en-GB" dirty="0" smtClean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25588" indent="-1344613"/>
            <a:r>
              <a:rPr lang="en-GB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700" y="3789040"/>
            <a:ext cx="3502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endParaRPr lang="en-GB" dirty="0" smtClean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25588" indent="-1344613"/>
            <a:endParaRPr lang="en-GB" dirty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25588" indent="-1344613"/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EXPECTATIONS: </a:t>
            </a:r>
          </a:p>
          <a:p>
            <a:pPr marL="1525588" indent="-1344613"/>
            <a:r>
              <a:rPr lang="en-GB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                          </a:t>
            </a:r>
            <a:r>
              <a:rPr lang="en-GB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GB" b="1" dirty="0" smtClean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High!!! </a:t>
            </a:r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</a:t>
            </a:r>
          </a:p>
          <a:p>
            <a:pPr marL="1525588" indent="-1344613"/>
            <a:r>
              <a:rPr lang="en-GB" dirty="0" smtClean="0"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072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8148" y="1972022"/>
            <a:ext cx="4797425" cy="4594226"/>
            <a:chOff x="3348831" y="1085850"/>
            <a:chExt cx="5485606" cy="5489576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4289425" y="4164013"/>
              <a:ext cx="4532313" cy="2411413"/>
            </a:xfrm>
            <a:custGeom>
              <a:avLst/>
              <a:gdLst>
                <a:gd name="T0" fmla="*/ 2841 w 2855"/>
                <a:gd name="T1" fmla="*/ 100 h 1519"/>
                <a:gd name="T2" fmla="*/ 2795 w 2855"/>
                <a:gd name="T3" fmla="*/ 297 h 1519"/>
                <a:gd name="T4" fmla="*/ 2726 w 2855"/>
                <a:gd name="T5" fmla="*/ 485 h 1519"/>
                <a:gd name="T6" fmla="*/ 2636 w 2855"/>
                <a:gd name="T7" fmla="*/ 662 h 1519"/>
                <a:gd name="T8" fmla="*/ 2526 w 2855"/>
                <a:gd name="T9" fmla="*/ 825 h 1519"/>
                <a:gd name="T10" fmla="*/ 2397 w 2855"/>
                <a:gd name="T11" fmla="*/ 976 h 1519"/>
                <a:gd name="T12" fmla="*/ 2250 w 2855"/>
                <a:gd name="T13" fmla="*/ 1111 h 1519"/>
                <a:gd name="T14" fmla="*/ 2090 w 2855"/>
                <a:gd name="T15" fmla="*/ 1230 h 1519"/>
                <a:gd name="T16" fmla="*/ 1915 w 2855"/>
                <a:gd name="T17" fmla="*/ 1330 h 1519"/>
                <a:gd name="T18" fmla="*/ 1727 w 2855"/>
                <a:gd name="T19" fmla="*/ 1410 h 1519"/>
                <a:gd name="T20" fmla="*/ 1528 w 2855"/>
                <a:gd name="T21" fmla="*/ 1470 h 1519"/>
                <a:gd name="T22" fmla="*/ 1320 w 2855"/>
                <a:gd name="T23" fmla="*/ 1506 h 1519"/>
                <a:gd name="T24" fmla="*/ 1106 w 2855"/>
                <a:gd name="T25" fmla="*/ 1519 h 1519"/>
                <a:gd name="T26" fmla="*/ 887 w 2855"/>
                <a:gd name="T27" fmla="*/ 1506 h 1519"/>
                <a:gd name="T28" fmla="*/ 676 w 2855"/>
                <a:gd name="T29" fmla="*/ 1468 h 1519"/>
                <a:gd name="T30" fmla="*/ 475 w 2855"/>
                <a:gd name="T31" fmla="*/ 1407 h 1519"/>
                <a:gd name="T32" fmla="*/ 312 w 2855"/>
                <a:gd name="T33" fmla="*/ 1316 h 1519"/>
                <a:gd name="T34" fmla="*/ 201 w 2855"/>
                <a:gd name="T35" fmla="*/ 1211 h 1519"/>
                <a:gd name="T36" fmla="*/ 118 w 2855"/>
                <a:gd name="T37" fmla="*/ 1106 h 1519"/>
                <a:gd name="T38" fmla="*/ 61 w 2855"/>
                <a:gd name="T39" fmla="*/ 1006 h 1519"/>
                <a:gd name="T40" fmla="*/ 24 w 2855"/>
                <a:gd name="T41" fmla="*/ 907 h 1519"/>
                <a:gd name="T42" fmla="*/ 4 w 2855"/>
                <a:gd name="T43" fmla="*/ 814 h 1519"/>
                <a:gd name="T44" fmla="*/ 0 w 2855"/>
                <a:gd name="T45" fmla="*/ 727 h 1519"/>
                <a:gd name="T46" fmla="*/ 7 w 2855"/>
                <a:gd name="T47" fmla="*/ 647 h 1519"/>
                <a:gd name="T48" fmla="*/ 1987 w 2855"/>
                <a:gd name="T49" fmla="*/ 652 h 1519"/>
                <a:gd name="T50" fmla="*/ 2005 w 2855"/>
                <a:gd name="T51" fmla="*/ 652 h 1519"/>
                <a:gd name="T52" fmla="*/ 2038 w 2855"/>
                <a:gd name="T53" fmla="*/ 650 h 1519"/>
                <a:gd name="T54" fmla="*/ 2085 w 2855"/>
                <a:gd name="T55" fmla="*/ 646 h 1519"/>
                <a:gd name="T56" fmla="*/ 2144 w 2855"/>
                <a:gd name="T57" fmla="*/ 637 h 1519"/>
                <a:gd name="T58" fmla="*/ 2212 w 2855"/>
                <a:gd name="T59" fmla="*/ 623 h 1519"/>
                <a:gd name="T60" fmla="*/ 2286 w 2855"/>
                <a:gd name="T61" fmla="*/ 603 h 1519"/>
                <a:gd name="T62" fmla="*/ 2364 w 2855"/>
                <a:gd name="T63" fmla="*/ 575 h 1519"/>
                <a:gd name="T64" fmla="*/ 2445 w 2855"/>
                <a:gd name="T65" fmla="*/ 538 h 1519"/>
                <a:gd name="T66" fmla="*/ 2525 w 2855"/>
                <a:gd name="T67" fmla="*/ 491 h 1519"/>
                <a:gd name="T68" fmla="*/ 2602 w 2855"/>
                <a:gd name="T69" fmla="*/ 433 h 1519"/>
                <a:gd name="T70" fmla="*/ 2674 w 2855"/>
                <a:gd name="T71" fmla="*/ 362 h 1519"/>
                <a:gd name="T72" fmla="*/ 2739 w 2855"/>
                <a:gd name="T73" fmla="*/ 278 h 1519"/>
                <a:gd name="T74" fmla="*/ 2795 w 2855"/>
                <a:gd name="T75" fmla="*/ 179 h 1519"/>
                <a:gd name="T76" fmla="*/ 2838 w 2855"/>
                <a:gd name="T77" fmla="*/ 63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55" h="1519">
                  <a:moveTo>
                    <a:pt x="2855" y="0"/>
                  </a:moveTo>
                  <a:lnTo>
                    <a:pt x="2841" y="100"/>
                  </a:lnTo>
                  <a:lnTo>
                    <a:pt x="2821" y="200"/>
                  </a:lnTo>
                  <a:lnTo>
                    <a:pt x="2795" y="297"/>
                  </a:lnTo>
                  <a:lnTo>
                    <a:pt x="2763" y="393"/>
                  </a:lnTo>
                  <a:lnTo>
                    <a:pt x="2726" y="485"/>
                  </a:lnTo>
                  <a:lnTo>
                    <a:pt x="2684" y="575"/>
                  </a:lnTo>
                  <a:lnTo>
                    <a:pt x="2636" y="662"/>
                  </a:lnTo>
                  <a:lnTo>
                    <a:pt x="2583" y="746"/>
                  </a:lnTo>
                  <a:lnTo>
                    <a:pt x="2526" y="825"/>
                  </a:lnTo>
                  <a:lnTo>
                    <a:pt x="2463" y="903"/>
                  </a:lnTo>
                  <a:lnTo>
                    <a:pt x="2397" y="976"/>
                  </a:lnTo>
                  <a:lnTo>
                    <a:pt x="2325" y="1045"/>
                  </a:lnTo>
                  <a:lnTo>
                    <a:pt x="2250" y="1111"/>
                  </a:lnTo>
                  <a:lnTo>
                    <a:pt x="2171" y="1173"/>
                  </a:lnTo>
                  <a:lnTo>
                    <a:pt x="2090" y="1230"/>
                  </a:lnTo>
                  <a:lnTo>
                    <a:pt x="2004" y="1282"/>
                  </a:lnTo>
                  <a:lnTo>
                    <a:pt x="1915" y="1330"/>
                  </a:lnTo>
                  <a:lnTo>
                    <a:pt x="1821" y="1372"/>
                  </a:lnTo>
                  <a:lnTo>
                    <a:pt x="1727" y="1410"/>
                  </a:lnTo>
                  <a:lnTo>
                    <a:pt x="1628" y="1443"/>
                  </a:lnTo>
                  <a:lnTo>
                    <a:pt x="1528" y="1470"/>
                  </a:lnTo>
                  <a:lnTo>
                    <a:pt x="1425" y="1491"/>
                  </a:lnTo>
                  <a:lnTo>
                    <a:pt x="1320" y="1506"/>
                  </a:lnTo>
                  <a:lnTo>
                    <a:pt x="1214" y="1516"/>
                  </a:lnTo>
                  <a:lnTo>
                    <a:pt x="1106" y="1519"/>
                  </a:lnTo>
                  <a:lnTo>
                    <a:pt x="996" y="1516"/>
                  </a:lnTo>
                  <a:lnTo>
                    <a:pt x="887" y="1506"/>
                  </a:lnTo>
                  <a:lnTo>
                    <a:pt x="781" y="1490"/>
                  </a:lnTo>
                  <a:lnTo>
                    <a:pt x="676" y="1468"/>
                  </a:lnTo>
                  <a:lnTo>
                    <a:pt x="574" y="1440"/>
                  </a:lnTo>
                  <a:lnTo>
                    <a:pt x="475" y="1407"/>
                  </a:lnTo>
                  <a:lnTo>
                    <a:pt x="378" y="1368"/>
                  </a:lnTo>
                  <a:lnTo>
                    <a:pt x="312" y="1316"/>
                  </a:lnTo>
                  <a:lnTo>
                    <a:pt x="253" y="1263"/>
                  </a:lnTo>
                  <a:lnTo>
                    <a:pt x="201" y="1211"/>
                  </a:lnTo>
                  <a:lnTo>
                    <a:pt x="157" y="1159"/>
                  </a:lnTo>
                  <a:lnTo>
                    <a:pt x="118" y="1106"/>
                  </a:lnTo>
                  <a:lnTo>
                    <a:pt x="87" y="1056"/>
                  </a:lnTo>
                  <a:lnTo>
                    <a:pt x="61" y="1006"/>
                  </a:lnTo>
                  <a:lnTo>
                    <a:pt x="40" y="955"/>
                  </a:lnTo>
                  <a:lnTo>
                    <a:pt x="24" y="907"/>
                  </a:lnTo>
                  <a:lnTo>
                    <a:pt x="11" y="860"/>
                  </a:lnTo>
                  <a:lnTo>
                    <a:pt x="4" y="814"/>
                  </a:lnTo>
                  <a:lnTo>
                    <a:pt x="1" y="770"/>
                  </a:lnTo>
                  <a:lnTo>
                    <a:pt x="0" y="727"/>
                  </a:lnTo>
                  <a:lnTo>
                    <a:pt x="2" y="686"/>
                  </a:lnTo>
                  <a:lnTo>
                    <a:pt x="7" y="647"/>
                  </a:lnTo>
                  <a:lnTo>
                    <a:pt x="1984" y="652"/>
                  </a:lnTo>
                  <a:lnTo>
                    <a:pt x="1987" y="652"/>
                  </a:lnTo>
                  <a:lnTo>
                    <a:pt x="1993" y="652"/>
                  </a:lnTo>
                  <a:lnTo>
                    <a:pt x="2005" y="652"/>
                  </a:lnTo>
                  <a:lnTo>
                    <a:pt x="2019" y="651"/>
                  </a:lnTo>
                  <a:lnTo>
                    <a:pt x="2038" y="650"/>
                  </a:lnTo>
                  <a:lnTo>
                    <a:pt x="2060" y="648"/>
                  </a:lnTo>
                  <a:lnTo>
                    <a:pt x="2085" y="646"/>
                  </a:lnTo>
                  <a:lnTo>
                    <a:pt x="2114" y="642"/>
                  </a:lnTo>
                  <a:lnTo>
                    <a:pt x="2144" y="637"/>
                  </a:lnTo>
                  <a:lnTo>
                    <a:pt x="2178" y="630"/>
                  </a:lnTo>
                  <a:lnTo>
                    <a:pt x="2212" y="623"/>
                  </a:lnTo>
                  <a:lnTo>
                    <a:pt x="2248" y="614"/>
                  </a:lnTo>
                  <a:lnTo>
                    <a:pt x="2286" y="603"/>
                  </a:lnTo>
                  <a:lnTo>
                    <a:pt x="2324" y="590"/>
                  </a:lnTo>
                  <a:lnTo>
                    <a:pt x="2364" y="575"/>
                  </a:lnTo>
                  <a:lnTo>
                    <a:pt x="2404" y="558"/>
                  </a:lnTo>
                  <a:lnTo>
                    <a:pt x="2445" y="538"/>
                  </a:lnTo>
                  <a:lnTo>
                    <a:pt x="2485" y="516"/>
                  </a:lnTo>
                  <a:lnTo>
                    <a:pt x="2525" y="491"/>
                  </a:lnTo>
                  <a:lnTo>
                    <a:pt x="2563" y="464"/>
                  </a:lnTo>
                  <a:lnTo>
                    <a:pt x="2602" y="433"/>
                  </a:lnTo>
                  <a:lnTo>
                    <a:pt x="2639" y="400"/>
                  </a:lnTo>
                  <a:lnTo>
                    <a:pt x="2674" y="362"/>
                  </a:lnTo>
                  <a:lnTo>
                    <a:pt x="2708" y="322"/>
                  </a:lnTo>
                  <a:lnTo>
                    <a:pt x="2739" y="278"/>
                  </a:lnTo>
                  <a:lnTo>
                    <a:pt x="2768" y="230"/>
                  </a:lnTo>
                  <a:lnTo>
                    <a:pt x="2795" y="179"/>
                  </a:lnTo>
                  <a:lnTo>
                    <a:pt x="2818" y="123"/>
                  </a:lnTo>
                  <a:lnTo>
                    <a:pt x="2838" y="63"/>
                  </a:lnTo>
                  <a:lnTo>
                    <a:pt x="285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300537" y="3611563"/>
              <a:ext cx="4533900" cy="1587500"/>
            </a:xfrm>
            <a:custGeom>
              <a:avLst/>
              <a:gdLst>
                <a:gd name="T0" fmla="*/ 2854 w 2856"/>
                <a:gd name="T1" fmla="*/ 88 h 1000"/>
                <a:gd name="T2" fmla="*/ 2854 w 2856"/>
                <a:gd name="T3" fmla="*/ 263 h 1000"/>
                <a:gd name="T4" fmla="*/ 2831 w 2856"/>
                <a:gd name="T5" fmla="*/ 411 h 1000"/>
                <a:gd name="T6" fmla="*/ 2788 w 2856"/>
                <a:gd name="T7" fmla="*/ 527 h 1000"/>
                <a:gd name="T8" fmla="*/ 2732 w 2856"/>
                <a:gd name="T9" fmla="*/ 626 h 1000"/>
                <a:gd name="T10" fmla="*/ 2667 w 2856"/>
                <a:gd name="T11" fmla="*/ 710 h 1000"/>
                <a:gd name="T12" fmla="*/ 2595 w 2856"/>
                <a:gd name="T13" fmla="*/ 781 h 1000"/>
                <a:gd name="T14" fmla="*/ 2518 w 2856"/>
                <a:gd name="T15" fmla="*/ 839 h 1000"/>
                <a:gd name="T16" fmla="*/ 2438 w 2856"/>
                <a:gd name="T17" fmla="*/ 886 h 1000"/>
                <a:gd name="T18" fmla="*/ 2357 w 2856"/>
                <a:gd name="T19" fmla="*/ 923 h 1000"/>
                <a:gd name="T20" fmla="*/ 2279 w 2856"/>
                <a:gd name="T21" fmla="*/ 951 h 1000"/>
                <a:gd name="T22" fmla="*/ 2205 w 2856"/>
                <a:gd name="T23" fmla="*/ 971 h 1000"/>
                <a:gd name="T24" fmla="*/ 2137 w 2856"/>
                <a:gd name="T25" fmla="*/ 985 h 1000"/>
                <a:gd name="T26" fmla="*/ 2078 w 2856"/>
                <a:gd name="T27" fmla="*/ 994 h 1000"/>
                <a:gd name="T28" fmla="*/ 2031 w 2856"/>
                <a:gd name="T29" fmla="*/ 998 h 1000"/>
                <a:gd name="T30" fmla="*/ 1998 w 2856"/>
                <a:gd name="T31" fmla="*/ 1000 h 1000"/>
                <a:gd name="T32" fmla="*/ 1980 w 2856"/>
                <a:gd name="T33" fmla="*/ 1000 h 1000"/>
                <a:gd name="T34" fmla="*/ 0 w 2856"/>
                <a:gd name="T35" fmla="*/ 995 h 1000"/>
                <a:gd name="T36" fmla="*/ 15 w 2856"/>
                <a:gd name="T37" fmla="*/ 923 h 1000"/>
                <a:gd name="T38" fmla="*/ 36 w 2856"/>
                <a:gd name="T39" fmla="*/ 861 h 1000"/>
                <a:gd name="T40" fmla="*/ 58 w 2856"/>
                <a:gd name="T41" fmla="*/ 811 h 1000"/>
                <a:gd name="T42" fmla="*/ 77 w 2856"/>
                <a:gd name="T43" fmla="*/ 773 h 1000"/>
                <a:gd name="T44" fmla="*/ 91 w 2856"/>
                <a:gd name="T45" fmla="*/ 749 h 1000"/>
                <a:gd name="T46" fmla="*/ 98 w 2856"/>
                <a:gd name="T47" fmla="*/ 741 h 1000"/>
                <a:gd name="T48" fmla="*/ 440 w 2856"/>
                <a:gd name="T49" fmla="*/ 583 h 1000"/>
                <a:gd name="T50" fmla="*/ 1948 w 2856"/>
                <a:gd name="T51" fmla="*/ 745 h 1000"/>
                <a:gd name="T52" fmla="*/ 1956 w 2856"/>
                <a:gd name="T53" fmla="*/ 745 h 1000"/>
                <a:gd name="T54" fmla="*/ 1979 w 2856"/>
                <a:gd name="T55" fmla="*/ 745 h 1000"/>
                <a:gd name="T56" fmla="*/ 2016 w 2856"/>
                <a:gd name="T57" fmla="*/ 744 h 1000"/>
                <a:gd name="T58" fmla="*/ 2063 w 2856"/>
                <a:gd name="T59" fmla="*/ 741 h 1000"/>
                <a:gd name="T60" fmla="*/ 2118 w 2856"/>
                <a:gd name="T61" fmla="*/ 735 h 1000"/>
                <a:gd name="T62" fmla="*/ 2182 w 2856"/>
                <a:gd name="T63" fmla="*/ 725 h 1000"/>
                <a:gd name="T64" fmla="*/ 2251 w 2856"/>
                <a:gd name="T65" fmla="*/ 709 h 1000"/>
                <a:gd name="T66" fmla="*/ 2325 w 2856"/>
                <a:gd name="T67" fmla="*/ 688 h 1000"/>
                <a:gd name="T68" fmla="*/ 2400 w 2856"/>
                <a:gd name="T69" fmla="*/ 660 h 1000"/>
                <a:gd name="T70" fmla="*/ 2475 w 2856"/>
                <a:gd name="T71" fmla="*/ 624 h 1000"/>
                <a:gd name="T72" fmla="*/ 2547 w 2856"/>
                <a:gd name="T73" fmla="*/ 579 h 1000"/>
                <a:gd name="T74" fmla="*/ 2616 w 2856"/>
                <a:gd name="T75" fmla="*/ 524 h 1000"/>
                <a:gd name="T76" fmla="*/ 2680 w 2856"/>
                <a:gd name="T77" fmla="*/ 458 h 1000"/>
                <a:gd name="T78" fmla="*/ 2737 w 2856"/>
                <a:gd name="T79" fmla="*/ 380 h 1000"/>
                <a:gd name="T80" fmla="*/ 2783 w 2856"/>
                <a:gd name="T81" fmla="*/ 289 h 1000"/>
                <a:gd name="T82" fmla="*/ 2818 w 2856"/>
                <a:gd name="T83" fmla="*/ 184 h 1000"/>
                <a:gd name="T84" fmla="*/ 2840 w 2856"/>
                <a:gd name="T85" fmla="*/ 65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56" h="1000">
                  <a:moveTo>
                    <a:pt x="2847" y="0"/>
                  </a:moveTo>
                  <a:lnTo>
                    <a:pt x="2854" y="88"/>
                  </a:lnTo>
                  <a:lnTo>
                    <a:pt x="2856" y="177"/>
                  </a:lnTo>
                  <a:lnTo>
                    <a:pt x="2854" y="263"/>
                  </a:lnTo>
                  <a:lnTo>
                    <a:pt x="2848" y="348"/>
                  </a:lnTo>
                  <a:lnTo>
                    <a:pt x="2831" y="411"/>
                  </a:lnTo>
                  <a:lnTo>
                    <a:pt x="2811" y="471"/>
                  </a:lnTo>
                  <a:lnTo>
                    <a:pt x="2788" y="527"/>
                  </a:lnTo>
                  <a:lnTo>
                    <a:pt x="2761" y="578"/>
                  </a:lnTo>
                  <a:lnTo>
                    <a:pt x="2732" y="626"/>
                  </a:lnTo>
                  <a:lnTo>
                    <a:pt x="2701" y="670"/>
                  </a:lnTo>
                  <a:lnTo>
                    <a:pt x="2667" y="710"/>
                  </a:lnTo>
                  <a:lnTo>
                    <a:pt x="2632" y="748"/>
                  </a:lnTo>
                  <a:lnTo>
                    <a:pt x="2595" y="781"/>
                  </a:lnTo>
                  <a:lnTo>
                    <a:pt x="2556" y="812"/>
                  </a:lnTo>
                  <a:lnTo>
                    <a:pt x="2518" y="839"/>
                  </a:lnTo>
                  <a:lnTo>
                    <a:pt x="2478" y="864"/>
                  </a:lnTo>
                  <a:lnTo>
                    <a:pt x="2438" y="886"/>
                  </a:lnTo>
                  <a:lnTo>
                    <a:pt x="2397" y="906"/>
                  </a:lnTo>
                  <a:lnTo>
                    <a:pt x="2357" y="923"/>
                  </a:lnTo>
                  <a:lnTo>
                    <a:pt x="2317" y="938"/>
                  </a:lnTo>
                  <a:lnTo>
                    <a:pt x="2279" y="951"/>
                  </a:lnTo>
                  <a:lnTo>
                    <a:pt x="2241" y="962"/>
                  </a:lnTo>
                  <a:lnTo>
                    <a:pt x="2205" y="971"/>
                  </a:lnTo>
                  <a:lnTo>
                    <a:pt x="2171" y="978"/>
                  </a:lnTo>
                  <a:lnTo>
                    <a:pt x="2137" y="985"/>
                  </a:lnTo>
                  <a:lnTo>
                    <a:pt x="2107" y="990"/>
                  </a:lnTo>
                  <a:lnTo>
                    <a:pt x="2078" y="994"/>
                  </a:lnTo>
                  <a:lnTo>
                    <a:pt x="2053" y="996"/>
                  </a:lnTo>
                  <a:lnTo>
                    <a:pt x="2031" y="998"/>
                  </a:lnTo>
                  <a:lnTo>
                    <a:pt x="2012" y="999"/>
                  </a:lnTo>
                  <a:lnTo>
                    <a:pt x="1998" y="1000"/>
                  </a:lnTo>
                  <a:lnTo>
                    <a:pt x="1986" y="1000"/>
                  </a:lnTo>
                  <a:lnTo>
                    <a:pt x="1980" y="1000"/>
                  </a:lnTo>
                  <a:lnTo>
                    <a:pt x="1977" y="1000"/>
                  </a:lnTo>
                  <a:lnTo>
                    <a:pt x="0" y="995"/>
                  </a:lnTo>
                  <a:lnTo>
                    <a:pt x="7" y="958"/>
                  </a:lnTo>
                  <a:lnTo>
                    <a:pt x="15" y="923"/>
                  </a:lnTo>
                  <a:lnTo>
                    <a:pt x="25" y="890"/>
                  </a:lnTo>
                  <a:lnTo>
                    <a:pt x="36" y="861"/>
                  </a:lnTo>
                  <a:lnTo>
                    <a:pt x="46" y="834"/>
                  </a:lnTo>
                  <a:lnTo>
                    <a:pt x="58" y="811"/>
                  </a:lnTo>
                  <a:lnTo>
                    <a:pt x="67" y="790"/>
                  </a:lnTo>
                  <a:lnTo>
                    <a:pt x="77" y="773"/>
                  </a:lnTo>
                  <a:lnTo>
                    <a:pt x="85" y="759"/>
                  </a:lnTo>
                  <a:lnTo>
                    <a:pt x="91" y="749"/>
                  </a:lnTo>
                  <a:lnTo>
                    <a:pt x="96" y="743"/>
                  </a:lnTo>
                  <a:lnTo>
                    <a:pt x="98" y="741"/>
                  </a:lnTo>
                  <a:lnTo>
                    <a:pt x="352" y="741"/>
                  </a:lnTo>
                  <a:lnTo>
                    <a:pt x="440" y="583"/>
                  </a:lnTo>
                  <a:lnTo>
                    <a:pt x="532" y="741"/>
                  </a:lnTo>
                  <a:lnTo>
                    <a:pt x="1948" y="745"/>
                  </a:lnTo>
                  <a:lnTo>
                    <a:pt x="1951" y="745"/>
                  </a:lnTo>
                  <a:lnTo>
                    <a:pt x="1956" y="745"/>
                  </a:lnTo>
                  <a:lnTo>
                    <a:pt x="1966" y="745"/>
                  </a:lnTo>
                  <a:lnTo>
                    <a:pt x="1979" y="745"/>
                  </a:lnTo>
                  <a:lnTo>
                    <a:pt x="1996" y="745"/>
                  </a:lnTo>
                  <a:lnTo>
                    <a:pt x="2016" y="744"/>
                  </a:lnTo>
                  <a:lnTo>
                    <a:pt x="2038" y="743"/>
                  </a:lnTo>
                  <a:lnTo>
                    <a:pt x="2063" y="741"/>
                  </a:lnTo>
                  <a:lnTo>
                    <a:pt x="2089" y="738"/>
                  </a:lnTo>
                  <a:lnTo>
                    <a:pt x="2118" y="735"/>
                  </a:lnTo>
                  <a:lnTo>
                    <a:pt x="2150" y="730"/>
                  </a:lnTo>
                  <a:lnTo>
                    <a:pt x="2182" y="725"/>
                  </a:lnTo>
                  <a:lnTo>
                    <a:pt x="2217" y="717"/>
                  </a:lnTo>
                  <a:lnTo>
                    <a:pt x="2251" y="709"/>
                  </a:lnTo>
                  <a:lnTo>
                    <a:pt x="2288" y="700"/>
                  </a:lnTo>
                  <a:lnTo>
                    <a:pt x="2325" y="688"/>
                  </a:lnTo>
                  <a:lnTo>
                    <a:pt x="2362" y="676"/>
                  </a:lnTo>
                  <a:lnTo>
                    <a:pt x="2400" y="660"/>
                  </a:lnTo>
                  <a:lnTo>
                    <a:pt x="2437" y="643"/>
                  </a:lnTo>
                  <a:lnTo>
                    <a:pt x="2475" y="624"/>
                  </a:lnTo>
                  <a:lnTo>
                    <a:pt x="2511" y="602"/>
                  </a:lnTo>
                  <a:lnTo>
                    <a:pt x="2547" y="579"/>
                  </a:lnTo>
                  <a:lnTo>
                    <a:pt x="2582" y="553"/>
                  </a:lnTo>
                  <a:lnTo>
                    <a:pt x="2616" y="524"/>
                  </a:lnTo>
                  <a:lnTo>
                    <a:pt x="2650" y="492"/>
                  </a:lnTo>
                  <a:lnTo>
                    <a:pt x="2680" y="458"/>
                  </a:lnTo>
                  <a:lnTo>
                    <a:pt x="2709" y="420"/>
                  </a:lnTo>
                  <a:lnTo>
                    <a:pt x="2737" y="380"/>
                  </a:lnTo>
                  <a:lnTo>
                    <a:pt x="2761" y="336"/>
                  </a:lnTo>
                  <a:lnTo>
                    <a:pt x="2783" y="289"/>
                  </a:lnTo>
                  <a:lnTo>
                    <a:pt x="2803" y="239"/>
                  </a:lnTo>
                  <a:lnTo>
                    <a:pt x="2818" y="184"/>
                  </a:lnTo>
                  <a:lnTo>
                    <a:pt x="2831" y="126"/>
                  </a:lnTo>
                  <a:lnTo>
                    <a:pt x="2840" y="65"/>
                  </a:lnTo>
                  <a:lnTo>
                    <a:pt x="284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5113337" y="1085850"/>
              <a:ext cx="3695700" cy="3578225"/>
            </a:xfrm>
            <a:custGeom>
              <a:avLst/>
              <a:gdLst>
                <a:gd name="T0" fmla="*/ 725 w 2328"/>
                <a:gd name="T1" fmla="*/ 3 h 2254"/>
                <a:gd name="T2" fmla="*/ 905 w 2328"/>
                <a:gd name="T3" fmla="*/ 23 h 2254"/>
                <a:gd name="T4" fmla="*/ 1081 w 2328"/>
                <a:gd name="T5" fmla="*/ 62 h 2254"/>
                <a:gd name="T6" fmla="*/ 1253 w 2328"/>
                <a:gd name="T7" fmla="*/ 118 h 2254"/>
                <a:gd name="T8" fmla="*/ 1418 w 2328"/>
                <a:gd name="T9" fmla="*/ 194 h 2254"/>
                <a:gd name="T10" fmla="*/ 1574 w 2328"/>
                <a:gd name="T11" fmla="*/ 287 h 2254"/>
                <a:gd name="T12" fmla="*/ 1720 w 2328"/>
                <a:gd name="T13" fmla="*/ 397 h 2254"/>
                <a:gd name="T14" fmla="*/ 1856 w 2328"/>
                <a:gd name="T15" fmla="*/ 523 h 2254"/>
                <a:gd name="T16" fmla="*/ 1978 w 2328"/>
                <a:gd name="T17" fmla="*/ 665 h 2254"/>
                <a:gd name="T18" fmla="*/ 2085 w 2328"/>
                <a:gd name="T19" fmla="*/ 824 h 2254"/>
                <a:gd name="T20" fmla="*/ 2181 w 2328"/>
                <a:gd name="T21" fmla="*/ 1004 h 2254"/>
                <a:gd name="T22" fmla="*/ 2255 w 2328"/>
                <a:gd name="T23" fmla="*/ 1200 h 2254"/>
                <a:gd name="T24" fmla="*/ 2303 w 2328"/>
                <a:gd name="T25" fmla="*/ 1399 h 2254"/>
                <a:gd name="T26" fmla="*/ 2328 w 2328"/>
                <a:gd name="T27" fmla="*/ 1600 h 2254"/>
                <a:gd name="T28" fmla="*/ 2297 w 2328"/>
                <a:gd name="T29" fmla="*/ 1739 h 2254"/>
                <a:gd name="T30" fmla="*/ 2255 w 2328"/>
                <a:gd name="T31" fmla="*/ 1858 h 2254"/>
                <a:gd name="T32" fmla="*/ 2205 w 2328"/>
                <a:gd name="T33" fmla="*/ 1960 h 2254"/>
                <a:gd name="T34" fmla="*/ 2148 w 2328"/>
                <a:gd name="T35" fmla="*/ 2043 h 2254"/>
                <a:gd name="T36" fmla="*/ 2087 w 2328"/>
                <a:gd name="T37" fmla="*/ 2113 h 2254"/>
                <a:gd name="T38" fmla="*/ 2022 w 2328"/>
                <a:gd name="T39" fmla="*/ 2167 h 2254"/>
                <a:gd name="T40" fmla="*/ 1956 w 2328"/>
                <a:gd name="T41" fmla="*/ 2210 h 2254"/>
                <a:gd name="T42" fmla="*/ 1890 w 2328"/>
                <a:gd name="T43" fmla="*/ 2241 h 2254"/>
                <a:gd name="T44" fmla="*/ 971 w 2328"/>
                <a:gd name="T45" fmla="*/ 562 h 2254"/>
                <a:gd name="T46" fmla="*/ 966 w 2328"/>
                <a:gd name="T47" fmla="*/ 553 h 2254"/>
                <a:gd name="T48" fmla="*/ 952 w 2328"/>
                <a:gd name="T49" fmla="*/ 530 h 2254"/>
                <a:gd name="T50" fmla="*/ 930 w 2328"/>
                <a:gd name="T51" fmla="*/ 495 h 2254"/>
                <a:gd name="T52" fmla="*/ 898 w 2328"/>
                <a:gd name="T53" fmla="*/ 450 h 2254"/>
                <a:gd name="T54" fmla="*/ 857 w 2328"/>
                <a:gd name="T55" fmla="*/ 398 h 2254"/>
                <a:gd name="T56" fmla="*/ 807 w 2328"/>
                <a:gd name="T57" fmla="*/ 343 h 2254"/>
                <a:gd name="T58" fmla="*/ 747 w 2328"/>
                <a:gd name="T59" fmla="*/ 287 h 2254"/>
                <a:gd name="T60" fmla="*/ 678 w 2328"/>
                <a:gd name="T61" fmla="*/ 233 h 2254"/>
                <a:gd name="T62" fmla="*/ 599 w 2328"/>
                <a:gd name="T63" fmla="*/ 183 h 2254"/>
                <a:gd name="T64" fmla="*/ 512 w 2328"/>
                <a:gd name="T65" fmla="*/ 143 h 2254"/>
                <a:gd name="T66" fmla="*/ 415 w 2328"/>
                <a:gd name="T67" fmla="*/ 111 h 2254"/>
                <a:gd name="T68" fmla="*/ 308 w 2328"/>
                <a:gd name="T69" fmla="*/ 92 h 2254"/>
                <a:gd name="T70" fmla="*/ 193 w 2328"/>
                <a:gd name="T71" fmla="*/ 90 h 2254"/>
                <a:gd name="T72" fmla="*/ 67 w 2328"/>
                <a:gd name="T73" fmla="*/ 107 h 2254"/>
                <a:gd name="T74" fmla="*/ 89 w 2328"/>
                <a:gd name="T75" fmla="*/ 90 h 2254"/>
                <a:gd name="T76" fmla="*/ 269 w 2328"/>
                <a:gd name="T77" fmla="*/ 40 h 2254"/>
                <a:gd name="T78" fmla="*/ 451 w 2328"/>
                <a:gd name="T79" fmla="*/ 9 h 2254"/>
                <a:gd name="T80" fmla="*/ 634 w 2328"/>
                <a:gd name="T81" fmla="*/ 0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28" h="2254">
                  <a:moveTo>
                    <a:pt x="634" y="0"/>
                  </a:moveTo>
                  <a:lnTo>
                    <a:pt x="725" y="3"/>
                  </a:lnTo>
                  <a:lnTo>
                    <a:pt x="815" y="10"/>
                  </a:lnTo>
                  <a:lnTo>
                    <a:pt x="905" y="23"/>
                  </a:lnTo>
                  <a:lnTo>
                    <a:pt x="993" y="40"/>
                  </a:lnTo>
                  <a:lnTo>
                    <a:pt x="1081" y="62"/>
                  </a:lnTo>
                  <a:lnTo>
                    <a:pt x="1168" y="88"/>
                  </a:lnTo>
                  <a:lnTo>
                    <a:pt x="1253" y="118"/>
                  </a:lnTo>
                  <a:lnTo>
                    <a:pt x="1336" y="154"/>
                  </a:lnTo>
                  <a:lnTo>
                    <a:pt x="1418" y="194"/>
                  </a:lnTo>
                  <a:lnTo>
                    <a:pt x="1497" y="238"/>
                  </a:lnTo>
                  <a:lnTo>
                    <a:pt x="1574" y="287"/>
                  </a:lnTo>
                  <a:lnTo>
                    <a:pt x="1649" y="340"/>
                  </a:lnTo>
                  <a:lnTo>
                    <a:pt x="1720" y="397"/>
                  </a:lnTo>
                  <a:lnTo>
                    <a:pt x="1790" y="458"/>
                  </a:lnTo>
                  <a:lnTo>
                    <a:pt x="1856" y="523"/>
                  </a:lnTo>
                  <a:lnTo>
                    <a:pt x="1919" y="592"/>
                  </a:lnTo>
                  <a:lnTo>
                    <a:pt x="1978" y="665"/>
                  </a:lnTo>
                  <a:lnTo>
                    <a:pt x="2034" y="743"/>
                  </a:lnTo>
                  <a:lnTo>
                    <a:pt x="2085" y="824"/>
                  </a:lnTo>
                  <a:lnTo>
                    <a:pt x="2133" y="909"/>
                  </a:lnTo>
                  <a:lnTo>
                    <a:pt x="2181" y="1004"/>
                  </a:lnTo>
                  <a:lnTo>
                    <a:pt x="2220" y="1101"/>
                  </a:lnTo>
                  <a:lnTo>
                    <a:pt x="2255" y="1200"/>
                  </a:lnTo>
                  <a:lnTo>
                    <a:pt x="2282" y="1298"/>
                  </a:lnTo>
                  <a:lnTo>
                    <a:pt x="2303" y="1399"/>
                  </a:lnTo>
                  <a:lnTo>
                    <a:pt x="2319" y="1500"/>
                  </a:lnTo>
                  <a:lnTo>
                    <a:pt x="2328" y="1600"/>
                  </a:lnTo>
                  <a:lnTo>
                    <a:pt x="2314" y="1672"/>
                  </a:lnTo>
                  <a:lnTo>
                    <a:pt x="2297" y="1739"/>
                  </a:lnTo>
                  <a:lnTo>
                    <a:pt x="2277" y="1801"/>
                  </a:lnTo>
                  <a:lnTo>
                    <a:pt x="2255" y="1858"/>
                  </a:lnTo>
                  <a:lnTo>
                    <a:pt x="2231" y="1911"/>
                  </a:lnTo>
                  <a:lnTo>
                    <a:pt x="2205" y="1960"/>
                  </a:lnTo>
                  <a:lnTo>
                    <a:pt x="2177" y="2004"/>
                  </a:lnTo>
                  <a:lnTo>
                    <a:pt x="2148" y="2043"/>
                  </a:lnTo>
                  <a:lnTo>
                    <a:pt x="2118" y="2080"/>
                  </a:lnTo>
                  <a:lnTo>
                    <a:pt x="2087" y="2113"/>
                  </a:lnTo>
                  <a:lnTo>
                    <a:pt x="2055" y="2141"/>
                  </a:lnTo>
                  <a:lnTo>
                    <a:pt x="2022" y="2167"/>
                  </a:lnTo>
                  <a:lnTo>
                    <a:pt x="1989" y="2190"/>
                  </a:lnTo>
                  <a:lnTo>
                    <a:pt x="1956" y="2210"/>
                  </a:lnTo>
                  <a:lnTo>
                    <a:pt x="1923" y="2227"/>
                  </a:lnTo>
                  <a:lnTo>
                    <a:pt x="1890" y="2241"/>
                  </a:lnTo>
                  <a:lnTo>
                    <a:pt x="1859" y="2254"/>
                  </a:lnTo>
                  <a:lnTo>
                    <a:pt x="971" y="562"/>
                  </a:lnTo>
                  <a:lnTo>
                    <a:pt x="970" y="560"/>
                  </a:lnTo>
                  <a:lnTo>
                    <a:pt x="966" y="553"/>
                  </a:lnTo>
                  <a:lnTo>
                    <a:pt x="961" y="544"/>
                  </a:lnTo>
                  <a:lnTo>
                    <a:pt x="952" y="530"/>
                  </a:lnTo>
                  <a:lnTo>
                    <a:pt x="943" y="513"/>
                  </a:lnTo>
                  <a:lnTo>
                    <a:pt x="930" y="495"/>
                  </a:lnTo>
                  <a:lnTo>
                    <a:pt x="915" y="473"/>
                  </a:lnTo>
                  <a:lnTo>
                    <a:pt x="898" y="450"/>
                  </a:lnTo>
                  <a:lnTo>
                    <a:pt x="879" y="424"/>
                  </a:lnTo>
                  <a:lnTo>
                    <a:pt x="857" y="398"/>
                  </a:lnTo>
                  <a:lnTo>
                    <a:pt x="833" y="371"/>
                  </a:lnTo>
                  <a:lnTo>
                    <a:pt x="807" y="343"/>
                  </a:lnTo>
                  <a:lnTo>
                    <a:pt x="777" y="315"/>
                  </a:lnTo>
                  <a:lnTo>
                    <a:pt x="747" y="287"/>
                  </a:lnTo>
                  <a:lnTo>
                    <a:pt x="713" y="260"/>
                  </a:lnTo>
                  <a:lnTo>
                    <a:pt x="678" y="233"/>
                  </a:lnTo>
                  <a:lnTo>
                    <a:pt x="640" y="207"/>
                  </a:lnTo>
                  <a:lnTo>
                    <a:pt x="599" y="183"/>
                  </a:lnTo>
                  <a:lnTo>
                    <a:pt x="557" y="161"/>
                  </a:lnTo>
                  <a:lnTo>
                    <a:pt x="512" y="143"/>
                  </a:lnTo>
                  <a:lnTo>
                    <a:pt x="464" y="125"/>
                  </a:lnTo>
                  <a:lnTo>
                    <a:pt x="415" y="111"/>
                  </a:lnTo>
                  <a:lnTo>
                    <a:pt x="362" y="100"/>
                  </a:lnTo>
                  <a:lnTo>
                    <a:pt x="308" y="92"/>
                  </a:lnTo>
                  <a:lnTo>
                    <a:pt x="251" y="89"/>
                  </a:lnTo>
                  <a:lnTo>
                    <a:pt x="193" y="90"/>
                  </a:lnTo>
                  <a:lnTo>
                    <a:pt x="131" y="96"/>
                  </a:lnTo>
                  <a:lnTo>
                    <a:pt x="67" y="107"/>
                  </a:lnTo>
                  <a:lnTo>
                    <a:pt x="0" y="124"/>
                  </a:lnTo>
                  <a:lnTo>
                    <a:pt x="89" y="90"/>
                  </a:lnTo>
                  <a:lnTo>
                    <a:pt x="179" y="62"/>
                  </a:lnTo>
                  <a:lnTo>
                    <a:pt x="269" y="40"/>
                  </a:lnTo>
                  <a:lnTo>
                    <a:pt x="360" y="22"/>
                  </a:lnTo>
                  <a:lnTo>
                    <a:pt x="451" y="9"/>
                  </a:lnTo>
                  <a:lnTo>
                    <a:pt x="543" y="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625975" y="1227138"/>
              <a:ext cx="3438525" cy="3497263"/>
            </a:xfrm>
            <a:custGeom>
              <a:avLst/>
              <a:gdLst>
                <a:gd name="T0" fmla="*/ 615 w 2166"/>
                <a:gd name="T1" fmla="*/ 3 h 2203"/>
                <a:gd name="T2" fmla="*/ 722 w 2166"/>
                <a:gd name="T3" fmla="*/ 22 h 2203"/>
                <a:gd name="T4" fmla="*/ 819 w 2166"/>
                <a:gd name="T5" fmla="*/ 54 h 2203"/>
                <a:gd name="T6" fmla="*/ 906 w 2166"/>
                <a:gd name="T7" fmla="*/ 94 h 2203"/>
                <a:gd name="T8" fmla="*/ 985 w 2166"/>
                <a:gd name="T9" fmla="*/ 144 h 2203"/>
                <a:gd name="T10" fmla="*/ 1054 w 2166"/>
                <a:gd name="T11" fmla="*/ 198 h 2203"/>
                <a:gd name="T12" fmla="*/ 1114 w 2166"/>
                <a:gd name="T13" fmla="*/ 254 h 2203"/>
                <a:gd name="T14" fmla="*/ 1164 w 2166"/>
                <a:gd name="T15" fmla="*/ 309 h 2203"/>
                <a:gd name="T16" fmla="*/ 1205 w 2166"/>
                <a:gd name="T17" fmla="*/ 361 h 2203"/>
                <a:gd name="T18" fmla="*/ 1237 w 2166"/>
                <a:gd name="T19" fmla="*/ 406 h 2203"/>
                <a:gd name="T20" fmla="*/ 1259 w 2166"/>
                <a:gd name="T21" fmla="*/ 441 h 2203"/>
                <a:gd name="T22" fmla="*/ 1273 w 2166"/>
                <a:gd name="T23" fmla="*/ 464 h 2203"/>
                <a:gd name="T24" fmla="*/ 1278 w 2166"/>
                <a:gd name="T25" fmla="*/ 473 h 2203"/>
                <a:gd name="T26" fmla="*/ 2122 w 2166"/>
                <a:gd name="T27" fmla="*/ 2179 h 2203"/>
                <a:gd name="T28" fmla="*/ 2042 w 2166"/>
                <a:gd name="T29" fmla="*/ 2195 h 2203"/>
                <a:gd name="T30" fmla="*/ 1976 w 2166"/>
                <a:gd name="T31" fmla="*/ 2202 h 2203"/>
                <a:gd name="T32" fmla="*/ 1927 w 2166"/>
                <a:gd name="T33" fmla="*/ 2203 h 2203"/>
                <a:gd name="T34" fmla="*/ 1900 w 2166"/>
                <a:gd name="T35" fmla="*/ 2201 h 2203"/>
                <a:gd name="T36" fmla="*/ 1781 w 2166"/>
                <a:gd name="T37" fmla="*/ 1982 h 2203"/>
                <a:gd name="T38" fmla="*/ 1700 w 2166"/>
                <a:gd name="T39" fmla="*/ 1830 h 2203"/>
                <a:gd name="T40" fmla="*/ 1063 w 2166"/>
                <a:gd name="T41" fmla="*/ 615 h 2203"/>
                <a:gd name="T42" fmla="*/ 1056 w 2166"/>
                <a:gd name="T43" fmla="*/ 599 h 2203"/>
                <a:gd name="T44" fmla="*/ 1040 w 2166"/>
                <a:gd name="T45" fmla="*/ 572 h 2203"/>
                <a:gd name="T46" fmla="*/ 1017 w 2166"/>
                <a:gd name="T47" fmla="*/ 533 h 2203"/>
                <a:gd name="T48" fmla="*/ 987 w 2166"/>
                <a:gd name="T49" fmla="*/ 487 h 2203"/>
                <a:gd name="T50" fmla="*/ 948 w 2166"/>
                <a:gd name="T51" fmla="*/ 435 h 2203"/>
                <a:gd name="T52" fmla="*/ 901 w 2166"/>
                <a:gd name="T53" fmla="*/ 379 h 2203"/>
                <a:gd name="T54" fmla="*/ 847 w 2166"/>
                <a:gd name="T55" fmla="*/ 324 h 2203"/>
                <a:gd name="T56" fmla="*/ 785 w 2166"/>
                <a:gd name="T57" fmla="*/ 270 h 2203"/>
                <a:gd name="T58" fmla="*/ 715 w 2166"/>
                <a:gd name="T59" fmla="*/ 220 h 2203"/>
                <a:gd name="T60" fmla="*/ 637 w 2166"/>
                <a:gd name="T61" fmla="*/ 177 h 2203"/>
                <a:gd name="T62" fmla="*/ 551 w 2166"/>
                <a:gd name="T63" fmla="*/ 144 h 2203"/>
                <a:gd name="T64" fmla="*/ 457 w 2166"/>
                <a:gd name="T65" fmla="*/ 122 h 2203"/>
                <a:gd name="T66" fmla="*/ 355 w 2166"/>
                <a:gd name="T67" fmla="*/ 113 h 2203"/>
                <a:gd name="T68" fmla="*/ 245 w 2166"/>
                <a:gd name="T69" fmla="*/ 122 h 2203"/>
                <a:gd name="T70" fmla="*/ 126 w 2166"/>
                <a:gd name="T71" fmla="*/ 149 h 2203"/>
                <a:gd name="T72" fmla="*/ 0 w 2166"/>
                <a:gd name="T73" fmla="*/ 197 h 2203"/>
                <a:gd name="T74" fmla="*/ 153 w 2166"/>
                <a:gd name="T75" fmla="*/ 106 h 2203"/>
                <a:gd name="T76" fmla="*/ 307 w 2166"/>
                <a:gd name="T77" fmla="*/ 35 h 2203"/>
                <a:gd name="T78" fmla="*/ 438 w 2166"/>
                <a:gd name="T79" fmla="*/ 7 h 2203"/>
                <a:gd name="T80" fmla="*/ 558 w 2166"/>
                <a:gd name="T81" fmla="*/ 0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6" h="2203">
                  <a:moveTo>
                    <a:pt x="558" y="0"/>
                  </a:moveTo>
                  <a:lnTo>
                    <a:pt x="615" y="3"/>
                  </a:lnTo>
                  <a:lnTo>
                    <a:pt x="669" y="11"/>
                  </a:lnTo>
                  <a:lnTo>
                    <a:pt x="722" y="22"/>
                  </a:lnTo>
                  <a:lnTo>
                    <a:pt x="771" y="36"/>
                  </a:lnTo>
                  <a:lnTo>
                    <a:pt x="819" y="54"/>
                  </a:lnTo>
                  <a:lnTo>
                    <a:pt x="864" y="72"/>
                  </a:lnTo>
                  <a:lnTo>
                    <a:pt x="906" y="94"/>
                  </a:lnTo>
                  <a:lnTo>
                    <a:pt x="947" y="118"/>
                  </a:lnTo>
                  <a:lnTo>
                    <a:pt x="985" y="144"/>
                  </a:lnTo>
                  <a:lnTo>
                    <a:pt x="1020" y="171"/>
                  </a:lnTo>
                  <a:lnTo>
                    <a:pt x="1054" y="198"/>
                  </a:lnTo>
                  <a:lnTo>
                    <a:pt x="1084" y="226"/>
                  </a:lnTo>
                  <a:lnTo>
                    <a:pt x="1114" y="254"/>
                  </a:lnTo>
                  <a:lnTo>
                    <a:pt x="1140" y="282"/>
                  </a:lnTo>
                  <a:lnTo>
                    <a:pt x="1164" y="309"/>
                  </a:lnTo>
                  <a:lnTo>
                    <a:pt x="1186" y="335"/>
                  </a:lnTo>
                  <a:lnTo>
                    <a:pt x="1205" y="361"/>
                  </a:lnTo>
                  <a:lnTo>
                    <a:pt x="1222" y="384"/>
                  </a:lnTo>
                  <a:lnTo>
                    <a:pt x="1237" y="406"/>
                  </a:lnTo>
                  <a:lnTo>
                    <a:pt x="1250" y="424"/>
                  </a:lnTo>
                  <a:lnTo>
                    <a:pt x="1259" y="441"/>
                  </a:lnTo>
                  <a:lnTo>
                    <a:pt x="1268" y="455"/>
                  </a:lnTo>
                  <a:lnTo>
                    <a:pt x="1273" y="464"/>
                  </a:lnTo>
                  <a:lnTo>
                    <a:pt x="1277" y="471"/>
                  </a:lnTo>
                  <a:lnTo>
                    <a:pt x="1278" y="473"/>
                  </a:lnTo>
                  <a:lnTo>
                    <a:pt x="2166" y="2165"/>
                  </a:lnTo>
                  <a:lnTo>
                    <a:pt x="2122" y="2179"/>
                  </a:lnTo>
                  <a:lnTo>
                    <a:pt x="2081" y="2188"/>
                  </a:lnTo>
                  <a:lnTo>
                    <a:pt x="2042" y="2195"/>
                  </a:lnTo>
                  <a:lnTo>
                    <a:pt x="2008" y="2200"/>
                  </a:lnTo>
                  <a:lnTo>
                    <a:pt x="1976" y="2202"/>
                  </a:lnTo>
                  <a:lnTo>
                    <a:pt x="1949" y="2203"/>
                  </a:lnTo>
                  <a:lnTo>
                    <a:pt x="1927" y="2203"/>
                  </a:lnTo>
                  <a:lnTo>
                    <a:pt x="1910" y="2202"/>
                  </a:lnTo>
                  <a:lnTo>
                    <a:pt x="1900" y="2201"/>
                  </a:lnTo>
                  <a:lnTo>
                    <a:pt x="1896" y="2201"/>
                  </a:lnTo>
                  <a:lnTo>
                    <a:pt x="1781" y="1982"/>
                  </a:lnTo>
                  <a:lnTo>
                    <a:pt x="1602" y="1981"/>
                  </a:lnTo>
                  <a:lnTo>
                    <a:pt x="1700" y="1830"/>
                  </a:lnTo>
                  <a:lnTo>
                    <a:pt x="1064" y="617"/>
                  </a:lnTo>
                  <a:lnTo>
                    <a:pt x="1063" y="615"/>
                  </a:lnTo>
                  <a:lnTo>
                    <a:pt x="1060" y="609"/>
                  </a:lnTo>
                  <a:lnTo>
                    <a:pt x="1056" y="599"/>
                  </a:lnTo>
                  <a:lnTo>
                    <a:pt x="1049" y="587"/>
                  </a:lnTo>
                  <a:lnTo>
                    <a:pt x="1040" y="572"/>
                  </a:lnTo>
                  <a:lnTo>
                    <a:pt x="1030" y="553"/>
                  </a:lnTo>
                  <a:lnTo>
                    <a:pt x="1017" y="533"/>
                  </a:lnTo>
                  <a:lnTo>
                    <a:pt x="1003" y="511"/>
                  </a:lnTo>
                  <a:lnTo>
                    <a:pt x="987" y="487"/>
                  </a:lnTo>
                  <a:lnTo>
                    <a:pt x="968" y="461"/>
                  </a:lnTo>
                  <a:lnTo>
                    <a:pt x="948" y="435"/>
                  </a:lnTo>
                  <a:lnTo>
                    <a:pt x="926" y="408"/>
                  </a:lnTo>
                  <a:lnTo>
                    <a:pt x="901" y="379"/>
                  </a:lnTo>
                  <a:lnTo>
                    <a:pt x="876" y="352"/>
                  </a:lnTo>
                  <a:lnTo>
                    <a:pt x="847" y="324"/>
                  </a:lnTo>
                  <a:lnTo>
                    <a:pt x="817" y="297"/>
                  </a:lnTo>
                  <a:lnTo>
                    <a:pt x="785" y="270"/>
                  </a:lnTo>
                  <a:lnTo>
                    <a:pt x="751" y="244"/>
                  </a:lnTo>
                  <a:lnTo>
                    <a:pt x="715" y="220"/>
                  </a:lnTo>
                  <a:lnTo>
                    <a:pt x="677" y="198"/>
                  </a:lnTo>
                  <a:lnTo>
                    <a:pt x="637" y="177"/>
                  </a:lnTo>
                  <a:lnTo>
                    <a:pt x="595" y="159"/>
                  </a:lnTo>
                  <a:lnTo>
                    <a:pt x="551" y="144"/>
                  </a:lnTo>
                  <a:lnTo>
                    <a:pt x="505" y="131"/>
                  </a:lnTo>
                  <a:lnTo>
                    <a:pt x="457" y="122"/>
                  </a:lnTo>
                  <a:lnTo>
                    <a:pt x="407" y="115"/>
                  </a:lnTo>
                  <a:lnTo>
                    <a:pt x="355" y="113"/>
                  </a:lnTo>
                  <a:lnTo>
                    <a:pt x="300" y="115"/>
                  </a:lnTo>
                  <a:lnTo>
                    <a:pt x="245" y="122"/>
                  </a:lnTo>
                  <a:lnTo>
                    <a:pt x="186" y="133"/>
                  </a:lnTo>
                  <a:lnTo>
                    <a:pt x="126" y="149"/>
                  </a:lnTo>
                  <a:lnTo>
                    <a:pt x="65" y="171"/>
                  </a:lnTo>
                  <a:lnTo>
                    <a:pt x="0" y="197"/>
                  </a:lnTo>
                  <a:lnTo>
                    <a:pt x="75" y="150"/>
                  </a:lnTo>
                  <a:lnTo>
                    <a:pt x="153" y="106"/>
                  </a:lnTo>
                  <a:lnTo>
                    <a:pt x="229" y="68"/>
                  </a:lnTo>
                  <a:lnTo>
                    <a:pt x="307" y="35"/>
                  </a:lnTo>
                  <a:lnTo>
                    <a:pt x="374" y="18"/>
                  </a:lnTo>
                  <a:lnTo>
                    <a:pt x="438" y="7"/>
                  </a:lnTo>
                  <a:lnTo>
                    <a:pt x="500" y="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348831" y="1458594"/>
              <a:ext cx="2554288" cy="4487863"/>
            </a:xfrm>
            <a:custGeom>
              <a:avLst/>
              <a:gdLst>
                <a:gd name="T0" fmla="*/ 1217 w 1609"/>
                <a:gd name="T1" fmla="*/ 3 h 2827"/>
                <a:gd name="T2" fmla="*/ 1309 w 1609"/>
                <a:gd name="T3" fmla="*/ 14 h 2827"/>
                <a:gd name="T4" fmla="*/ 1392 w 1609"/>
                <a:gd name="T5" fmla="*/ 37 h 2827"/>
                <a:gd name="T6" fmla="*/ 1465 w 1609"/>
                <a:gd name="T7" fmla="*/ 68 h 2827"/>
                <a:gd name="T8" fmla="*/ 1529 w 1609"/>
                <a:gd name="T9" fmla="*/ 103 h 2827"/>
                <a:gd name="T10" fmla="*/ 1585 w 1609"/>
                <a:gd name="T11" fmla="*/ 144 h 2827"/>
                <a:gd name="T12" fmla="*/ 537 w 1609"/>
                <a:gd name="T13" fmla="*/ 1760 h 2827"/>
                <a:gd name="T14" fmla="*/ 530 w 1609"/>
                <a:gd name="T15" fmla="*/ 1769 h 2827"/>
                <a:gd name="T16" fmla="*/ 514 w 1609"/>
                <a:gd name="T17" fmla="*/ 1795 h 2827"/>
                <a:gd name="T18" fmla="*/ 490 w 1609"/>
                <a:gd name="T19" fmla="*/ 1838 h 2827"/>
                <a:gd name="T20" fmla="*/ 464 w 1609"/>
                <a:gd name="T21" fmla="*/ 1895 h 2827"/>
                <a:gd name="T22" fmla="*/ 436 w 1609"/>
                <a:gd name="T23" fmla="*/ 1964 h 2827"/>
                <a:gd name="T24" fmla="*/ 411 w 1609"/>
                <a:gd name="T25" fmla="*/ 2044 h 2827"/>
                <a:gd name="T26" fmla="*/ 391 w 1609"/>
                <a:gd name="T27" fmla="*/ 2133 h 2827"/>
                <a:gd name="T28" fmla="*/ 379 w 1609"/>
                <a:gd name="T29" fmla="*/ 2230 h 2827"/>
                <a:gd name="T30" fmla="*/ 380 w 1609"/>
                <a:gd name="T31" fmla="*/ 2333 h 2827"/>
                <a:gd name="T32" fmla="*/ 395 w 1609"/>
                <a:gd name="T33" fmla="*/ 2440 h 2827"/>
                <a:gd name="T34" fmla="*/ 428 w 1609"/>
                <a:gd name="T35" fmla="*/ 2550 h 2827"/>
                <a:gd name="T36" fmla="*/ 482 w 1609"/>
                <a:gd name="T37" fmla="*/ 2661 h 2827"/>
                <a:gd name="T38" fmla="*/ 560 w 1609"/>
                <a:gd name="T39" fmla="*/ 2772 h 2827"/>
                <a:gd name="T40" fmla="*/ 536 w 1609"/>
                <a:gd name="T41" fmla="*/ 2762 h 2827"/>
                <a:gd name="T42" fmla="*/ 400 w 1609"/>
                <a:gd name="T43" fmla="*/ 2621 h 2827"/>
                <a:gd name="T44" fmla="*/ 285 w 1609"/>
                <a:gd name="T45" fmla="*/ 2468 h 2827"/>
                <a:gd name="T46" fmla="*/ 189 w 1609"/>
                <a:gd name="T47" fmla="*/ 2305 h 2827"/>
                <a:gd name="T48" fmla="*/ 111 w 1609"/>
                <a:gd name="T49" fmla="*/ 2133 h 2827"/>
                <a:gd name="T50" fmla="*/ 54 w 1609"/>
                <a:gd name="T51" fmla="*/ 1953 h 2827"/>
                <a:gd name="T52" fmla="*/ 17 w 1609"/>
                <a:gd name="T53" fmla="*/ 1768 h 2827"/>
                <a:gd name="T54" fmla="*/ 0 w 1609"/>
                <a:gd name="T55" fmla="*/ 1581 h 2827"/>
                <a:gd name="T56" fmla="*/ 4 w 1609"/>
                <a:gd name="T57" fmla="*/ 1391 h 2827"/>
                <a:gd name="T58" fmla="*/ 30 w 1609"/>
                <a:gd name="T59" fmla="*/ 1202 h 2827"/>
                <a:gd name="T60" fmla="*/ 77 w 1609"/>
                <a:gd name="T61" fmla="*/ 1015 h 2827"/>
                <a:gd name="T62" fmla="*/ 146 w 1609"/>
                <a:gd name="T63" fmla="*/ 831 h 2827"/>
                <a:gd name="T64" fmla="*/ 237 w 1609"/>
                <a:gd name="T65" fmla="*/ 654 h 2827"/>
                <a:gd name="T66" fmla="*/ 345 w 1609"/>
                <a:gd name="T67" fmla="*/ 492 h 2827"/>
                <a:gd name="T68" fmla="*/ 463 w 1609"/>
                <a:gd name="T69" fmla="*/ 349 h 2827"/>
                <a:gd name="T70" fmla="*/ 594 w 1609"/>
                <a:gd name="T71" fmla="*/ 224 h 2827"/>
                <a:gd name="T72" fmla="*/ 735 w 1609"/>
                <a:gd name="T73" fmla="*/ 114 h 2827"/>
                <a:gd name="T74" fmla="*/ 876 w 1609"/>
                <a:gd name="T75" fmla="*/ 43 h 2827"/>
                <a:gd name="T76" fmla="*/ 1001 w 1609"/>
                <a:gd name="T77" fmla="*/ 15 h 2827"/>
                <a:gd name="T78" fmla="*/ 1114 w 1609"/>
                <a:gd name="T79" fmla="*/ 1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9" h="2827">
                  <a:moveTo>
                    <a:pt x="1166" y="0"/>
                  </a:moveTo>
                  <a:lnTo>
                    <a:pt x="1217" y="3"/>
                  </a:lnTo>
                  <a:lnTo>
                    <a:pt x="1264" y="7"/>
                  </a:lnTo>
                  <a:lnTo>
                    <a:pt x="1309" y="14"/>
                  </a:lnTo>
                  <a:lnTo>
                    <a:pt x="1352" y="25"/>
                  </a:lnTo>
                  <a:lnTo>
                    <a:pt x="1392" y="37"/>
                  </a:lnTo>
                  <a:lnTo>
                    <a:pt x="1429" y="51"/>
                  </a:lnTo>
                  <a:lnTo>
                    <a:pt x="1465" y="68"/>
                  </a:lnTo>
                  <a:lnTo>
                    <a:pt x="1498" y="84"/>
                  </a:lnTo>
                  <a:lnTo>
                    <a:pt x="1529" y="103"/>
                  </a:lnTo>
                  <a:lnTo>
                    <a:pt x="1557" y="123"/>
                  </a:lnTo>
                  <a:lnTo>
                    <a:pt x="1585" y="144"/>
                  </a:lnTo>
                  <a:lnTo>
                    <a:pt x="1609" y="165"/>
                  </a:lnTo>
                  <a:lnTo>
                    <a:pt x="537" y="1760"/>
                  </a:lnTo>
                  <a:lnTo>
                    <a:pt x="534" y="1762"/>
                  </a:lnTo>
                  <a:lnTo>
                    <a:pt x="530" y="1769"/>
                  </a:lnTo>
                  <a:lnTo>
                    <a:pt x="523" y="1780"/>
                  </a:lnTo>
                  <a:lnTo>
                    <a:pt x="514" y="1795"/>
                  </a:lnTo>
                  <a:lnTo>
                    <a:pt x="503" y="1815"/>
                  </a:lnTo>
                  <a:lnTo>
                    <a:pt x="490" y="1838"/>
                  </a:lnTo>
                  <a:lnTo>
                    <a:pt x="478" y="1865"/>
                  </a:lnTo>
                  <a:lnTo>
                    <a:pt x="464" y="1895"/>
                  </a:lnTo>
                  <a:lnTo>
                    <a:pt x="450" y="1927"/>
                  </a:lnTo>
                  <a:lnTo>
                    <a:pt x="436" y="1964"/>
                  </a:lnTo>
                  <a:lnTo>
                    <a:pt x="423" y="2003"/>
                  </a:lnTo>
                  <a:lnTo>
                    <a:pt x="411" y="2044"/>
                  </a:lnTo>
                  <a:lnTo>
                    <a:pt x="400" y="2088"/>
                  </a:lnTo>
                  <a:lnTo>
                    <a:pt x="391" y="2133"/>
                  </a:lnTo>
                  <a:lnTo>
                    <a:pt x="384" y="2181"/>
                  </a:lnTo>
                  <a:lnTo>
                    <a:pt x="379" y="2230"/>
                  </a:lnTo>
                  <a:lnTo>
                    <a:pt x="378" y="2281"/>
                  </a:lnTo>
                  <a:lnTo>
                    <a:pt x="380" y="2333"/>
                  </a:lnTo>
                  <a:lnTo>
                    <a:pt x="386" y="2386"/>
                  </a:lnTo>
                  <a:lnTo>
                    <a:pt x="395" y="2440"/>
                  </a:lnTo>
                  <a:lnTo>
                    <a:pt x="409" y="2495"/>
                  </a:lnTo>
                  <a:lnTo>
                    <a:pt x="428" y="2550"/>
                  </a:lnTo>
                  <a:lnTo>
                    <a:pt x="453" y="2605"/>
                  </a:lnTo>
                  <a:lnTo>
                    <a:pt x="482" y="2661"/>
                  </a:lnTo>
                  <a:lnTo>
                    <a:pt x="518" y="2717"/>
                  </a:lnTo>
                  <a:lnTo>
                    <a:pt x="560" y="2772"/>
                  </a:lnTo>
                  <a:lnTo>
                    <a:pt x="609" y="2827"/>
                  </a:lnTo>
                  <a:lnTo>
                    <a:pt x="536" y="2762"/>
                  </a:lnTo>
                  <a:lnTo>
                    <a:pt x="465" y="2692"/>
                  </a:lnTo>
                  <a:lnTo>
                    <a:pt x="400" y="2621"/>
                  </a:lnTo>
                  <a:lnTo>
                    <a:pt x="341" y="2546"/>
                  </a:lnTo>
                  <a:lnTo>
                    <a:pt x="285" y="2468"/>
                  </a:lnTo>
                  <a:lnTo>
                    <a:pt x="235" y="2388"/>
                  </a:lnTo>
                  <a:lnTo>
                    <a:pt x="189" y="2305"/>
                  </a:lnTo>
                  <a:lnTo>
                    <a:pt x="148" y="2220"/>
                  </a:lnTo>
                  <a:lnTo>
                    <a:pt x="111" y="2133"/>
                  </a:lnTo>
                  <a:lnTo>
                    <a:pt x="81" y="2044"/>
                  </a:lnTo>
                  <a:lnTo>
                    <a:pt x="54" y="1953"/>
                  </a:lnTo>
                  <a:lnTo>
                    <a:pt x="34" y="1861"/>
                  </a:lnTo>
                  <a:lnTo>
                    <a:pt x="17" y="1768"/>
                  </a:lnTo>
                  <a:lnTo>
                    <a:pt x="6" y="1675"/>
                  </a:lnTo>
                  <a:lnTo>
                    <a:pt x="0" y="1581"/>
                  </a:lnTo>
                  <a:lnTo>
                    <a:pt x="0" y="1486"/>
                  </a:lnTo>
                  <a:lnTo>
                    <a:pt x="4" y="1391"/>
                  </a:lnTo>
                  <a:lnTo>
                    <a:pt x="15" y="1297"/>
                  </a:lnTo>
                  <a:lnTo>
                    <a:pt x="30" y="1202"/>
                  </a:lnTo>
                  <a:lnTo>
                    <a:pt x="50" y="1108"/>
                  </a:lnTo>
                  <a:lnTo>
                    <a:pt x="77" y="1015"/>
                  </a:lnTo>
                  <a:lnTo>
                    <a:pt x="109" y="923"/>
                  </a:lnTo>
                  <a:lnTo>
                    <a:pt x="146" y="831"/>
                  </a:lnTo>
                  <a:lnTo>
                    <a:pt x="189" y="742"/>
                  </a:lnTo>
                  <a:lnTo>
                    <a:pt x="237" y="654"/>
                  </a:lnTo>
                  <a:lnTo>
                    <a:pt x="290" y="568"/>
                  </a:lnTo>
                  <a:lnTo>
                    <a:pt x="345" y="492"/>
                  </a:lnTo>
                  <a:lnTo>
                    <a:pt x="402" y="419"/>
                  </a:lnTo>
                  <a:lnTo>
                    <a:pt x="463" y="349"/>
                  </a:lnTo>
                  <a:lnTo>
                    <a:pt x="527" y="284"/>
                  </a:lnTo>
                  <a:lnTo>
                    <a:pt x="594" y="224"/>
                  </a:lnTo>
                  <a:lnTo>
                    <a:pt x="663" y="167"/>
                  </a:lnTo>
                  <a:lnTo>
                    <a:pt x="735" y="114"/>
                  </a:lnTo>
                  <a:lnTo>
                    <a:pt x="809" y="64"/>
                  </a:lnTo>
                  <a:lnTo>
                    <a:pt x="876" y="43"/>
                  </a:lnTo>
                  <a:lnTo>
                    <a:pt x="939" y="28"/>
                  </a:lnTo>
                  <a:lnTo>
                    <a:pt x="1001" y="15"/>
                  </a:lnTo>
                  <a:lnTo>
                    <a:pt x="1058" y="7"/>
                  </a:lnTo>
                  <a:lnTo>
                    <a:pt x="1114" y="1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954462" y="1709738"/>
              <a:ext cx="2206625" cy="4530725"/>
            </a:xfrm>
            <a:custGeom>
              <a:avLst/>
              <a:gdLst>
                <a:gd name="T0" fmla="*/ 1260 w 1390"/>
                <a:gd name="T1" fmla="*/ 28 h 2854"/>
                <a:gd name="T2" fmla="*/ 1309 w 1390"/>
                <a:gd name="T3" fmla="*/ 86 h 2854"/>
                <a:gd name="T4" fmla="*/ 1346 w 1390"/>
                <a:gd name="T5" fmla="*/ 137 h 2854"/>
                <a:gd name="T6" fmla="*/ 1371 w 1390"/>
                <a:gd name="T7" fmla="*/ 180 h 2854"/>
                <a:gd name="T8" fmla="*/ 1386 w 1390"/>
                <a:gd name="T9" fmla="*/ 210 h 2854"/>
                <a:gd name="T10" fmla="*/ 1390 w 1390"/>
                <a:gd name="T11" fmla="*/ 220 h 2854"/>
                <a:gd name="T12" fmla="*/ 1335 w 1390"/>
                <a:gd name="T13" fmla="*/ 586 h 2854"/>
                <a:gd name="T14" fmla="*/ 387 w 1390"/>
                <a:gd name="T15" fmla="*/ 1714 h 2854"/>
                <a:gd name="T16" fmla="*/ 381 w 1390"/>
                <a:gd name="T17" fmla="*/ 1722 h 2854"/>
                <a:gd name="T18" fmla="*/ 365 w 1390"/>
                <a:gd name="T19" fmla="*/ 1746 h 2854"/>
                <a:gd name="T20" fmla="*/ 342 w 1390"/>
                <a:gd name="T21" fmla="*/ 1782 h 2854"/>
                <a:gd name="T22" fmla="*/ 315 w 1390"/>
                <a:gd name="T23" fmla="*/ 1832 h 2854"/>
                <a:gd name="T24" fmla="*/ 285 w 1390"/>
                <a:gd name="T25" fmla="*/ 1892 h 2854"/>
                <a:gd name="T26" fmla="*/ 257 w 1390"/>
                <a:gd name="T27" fmla="*/ 1964 h 2854"/>
                <a:gd name="T28" fmla="*/ 232 w 1390"/>
                <a:gd name="T29" fmla="*/ 2042 h 2854"/>
                <a:gd name="T30" fmla="*/ 212 w 1390"/>
                <a:gd name="T31" fmla="*/ 2128 h 2854"/>
                <a:gd name="T32" fmla="*/ 202 w 1390"/>
                <a:gd name="T33" fmla="*/ 2219 h 2854"/>
                <a:gd name="T34" fmla="*/ 202 w 1390"/>
                <a:gd name="T35" fmla="*/ 2315 h 2854"/>
                <a:gd name="T36" fmla="*/ 216 w 1390"/>
                <a:gd name="T37" fmla="*/ 2413 h 2854"/>
                <a:gd name="T38" fmla="*/ 247 w 1390"/>
                <a:gd name="T39" fmla="*/ 2513 h 2854"/>
                <a:gd name="T40" fmla="*/ 296 w 1390"/>
                <a:gd name="T41" fmla="*/ 2613 h 2854"/>
                <a:gd name="T42" fmla="*/ 367 w 1390"/>
                <a:gd name="T43" fmla="*/ 2712 h 2854"/>
                <a:gd name="T44" fmla="*/ 464 w 1390"/>
                <a:gd name="T45" fmla="*/ 2807 h 2854"/>
                <a:gd name="T46" fmla="*/ 444 w 1390"/>
                <a:gd name="T47" fmla="*/ 2810 h 2854"/>
                <a:gd name="T48" fmla="*/ 298 w 1390"/>
                <a:gd name="T49" fmla="*/ 2713 h 2854"/>
                <a:gd name="T50" fmla="*/ 182 w 1390"/>
                <a:gd name="T51" fmla="*/ 2607 h 2854"/>
                <a:gd name="T52" fmla="*/ 104 w 1390"/>
                <a:gd name="T53" fmla="*/ 2496 h 2854"/>
                <a:gd name="T54" fmla="*/ 50 w 1390"/>
                <a:gd name="T55" fmla="*/ 2385 h 2854"/>
                <a:gd name="T56" fmla="*/ 17 w 1390"/>
                <a:gd name="T57" fmla="*/ 2275 h 2854"/>
                <a:gd name="T58" fmla="*/ 2 w 1390"/>
                <a:gd name="T59" fmla="*/ 2168 h 2854"/>
                <a:gd name="T60" fmla="*/ 1 w 1390"/>
                <a:gd name="T61" fmla="*/ 2065 h 2854"/>
                <a:gd name="T62" fmla="*/ 13 w 1390"/>
                <a:gd name="T63" fmla="*/ 1968 h 2854"/>
                <a:gd name="T64" fmla="*/ 33 w 1390"/>
                <a:gd name="T65" fmla="*/ 1879 h 2854"/>
                <a:gd name="T66" fmla="*/ 58 w 1390"/>
                <a:gd name="T67" fmla="*/ 1799 h 2854"/>
                <a:gd name="T68" fmla="*/ 86 w 1390"/>
                <a:gd name="T69" fmla="*/ 1730 h 2854"/>
                <a:gd name="T70" fmla="*/ 112 w 1390"/>
                <a:gd name="T71" fmla="*/ 1673 h 2854"/>
                <a:gd name="T72" fmla="*/ 136 w 1390"/>
                <a:gd name="T73" fmla="*/ 1630 h 2854"/>
                <a:gd name="T74" fmla="*/ 152 w 1390"/>
                <a:gd name="T75" fmla="*/ 1604 h 2854"/>
                <a:gd name="T76" fmla="*/ 159 w 1390"/>
                <a:gd name="T77" fmla="*/ 1595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0" h="2854">
                  <a:moveTo>
                    <a:pt x="1231" y="0"/>
                  </a:moveTo>
                  <a:lnTo>
                    <a:pt x="1260" y="28"/>
                  </a:lnTo>
                  <a:lnTo>
                    <a:pt x="1287" y="58"/>
                  </a:lnTo>
                  <a:lnTo>
                    <a:pt x="1309" y="86"/>
                  </a:lnTo>
                  <a:lnTo>
                    <a:pt x="1329" y="112"/>
                  </a:lnTo>
                  <a:lnTo>
                    <a:pt x="1346" y="137"/>
                  </a:lnTo>
                  <a:lnTo>
                    <a:pt x="1360" y="160"/>
                  </a:lnTo>
                  <a:lnTo>
                    <a:pt x="1371" y="180"/>
                  </a:lnTo>
                  <a:lnTo>
                    <a:pt x="1379" y="197"/>
                  </a:lnTo>
                  <a:lnTo>
                    <a:pt x="1386" y="210"/>
                  </a:lnTo>
                  <a:lnTo>
                    <a:pt x="1389" y="218"/>
                  </a:lnTo>
                  <a:lnTo>
                    <a:pt x="1390" y="220"/>
                  </a:lnTo>
                  <a:lnTo>
                    <a:pt x="1252" y="426"/>
                  </a:lnTo>
                  <a:lnTo>
                    <a:pt x="1335" y="586"/>
                  </a:lnTo>
                  <a:lnTo>
                    <a:pt x="1155" y="571"/>
                  </a:lnTo>
                  <a:lnTo>
                    <a:pt x="387" y="1714"/>
                  </a:lnTo>
                  <a:lnTo>
                    <a:pt x="385" y="1716"/>
                  </a:lnTo>
                  <a:lnTo>
                    <a:pt x="381" y="1722"/>
                  </a:lnTo>
                  <a:lnTo>
                    <a:pt x="374" y="1732"/>
                  </a:lnTo>
                  <a:lnTo>
                    <a:pt x="365" y="1746"/>
                  </a:lnTo>
                  <a:lnTo>
                    <a:pt x="355" y="1762"/>
                  </a:lnTo>
                  <a:lnTo>
                    <a:pt x="342" y="1782"/>
                  </a:lnTo>
                  <a:lnTo>
                    <a:pt x="329" y="1805"/>
                  </a:lnTo>
                  <a:lnTo>
                    <a:pt x="315" y="1832"/>
                  </a:lnTo>
                  <a:lnTo>
                    <a:pt x="300" y="1861"/>
                  </a:lnTo>
                  <a:lnTo>
                    <a:pt x="285" y="1892"/>
                  </a:lnTo>
                  <a:lnTo>
                    <a:pt x="271" y="1927"/>
                  </a:lnTo>
                  <a:lnTo>
                    <a:pt x="257" y="1964"/>
                  </a:lnTo>
                  <a:lnTo>
                    <a:pt x="243" y="2001"/>
                  </a:lnTo>
                  <a:lnTo>
                    <a:pt x="232" y="2042"/>
                  </a:lnTo>
                  <a:lnTo>
                    <a:pt x="221" y="2084"/>
                  </a:lnTo>
                  <a:lnTo>
                    <a:pt x="212" y="2128"/>
                  </a:lnTo>
                  <a:lnTo>
                    <a:pt x="206" y="2173"/>
                  </a:lnTo>
                  <a:lnTo>
                    <a:pt x="202" y="2219"/>
                  </a:lnTo>
                  <a:lnTo>
                    <a:pt x="200" y="2267"/>
                  </a:lnTo>
                  <a:lnTo>
                    <a:pt x="202" y="2315"/>
                  </a:lnTo>
                  <a:lnTo>
                    <a:pt x="207" y="2364"/>
                  </a:lnTo>
                  <a:lnTo>
                    <a:pt x="216" y="2413"/>
                  </a:lnTo>
                  <a:lnTo>
                    <a:pt x="229" y="2464"/>
                  </a:lnTo>
                  <a:lnTo>
                    <a:pt x="247" y="2513"/>
                  </a:lnTo>
                  <a:lnTo>
                    <a:pt x="269" y="2563"/>
                  </a:lnTo>
                  <a:lnTo>
                    <a:pt x="296" y="2613"/>
                  </a:lnTo>
                  <a:lnTo>
                    <a:pt x="329" y="2663"/>
                  </a:lnTo>
                  <a:lnTo>
                    <a:pt x="367" y="2712"/>
                  </a:lnTo>
                  <a:lnTo>
                    <a:pt x="412" y="2760"/>
                  </a:lnTo>
                  <a:lnTo>
                    <a:pt x="464" y="2807"/>
                  </a:lnTo>
                  <a:lnTo>
                    <a:pt x="521" y="2854"/>
                  </a:lnTo>
                  <a:lnTo>
                    <a:pt x="444" y="2810"/>
                  </a:lnTo>
                  <a:lnTo>
                    <a:pt x="367" y="2763"/>
                  </a:lnTo>
                  <a:lnTo>
                    <a:pt x="298" y="2713"/>
                  </a:lnTo>
                  <a:lnTo>
                    <a:pt x="231" y="2662"/>
                  </a:lnTo>
                  <a:lnTo>
                    <a:pt x="182" y="2607"/>
                  </a:lnTo>
                  <a:lnTo>
                    <a:pt x="140" y="2552"/>
                  </a:lnTo>
                  <a:lnTo>
                    <a:pt x="104" y="2496"/>
                  </a:lnTo>
                  <a:lnTo>
                    <a:pt x="75" y="2440"/>
                  </a:lnTo>
                  <a:lnTo>
                    <a:pt x="50" y="2385"/>
                  </a:lnTo>
                  <a:lnTo>
                    <a:pt x="31" y="2330"/>
                  </a:lnTo>
                  <a:lnTo>
                    <a:pt x="17" y="2275"/>
                  </a:lnTo>
                  <a:lnTo>
                    <a:pt x="8" y="2221"/>
                  </a:lnTo>
                  <a:lnTo>
                    <a:pt x="2" y="2168"/>
                  </a:lnTo>
                  <a:lnTo>
                    <a:pt x="0" y="2116"/>
                  </a:lnTo>
                  <a:lnTo>
                    <a:pt x="1" y="2065"/>
                  </a:lnTo>
                  <a:lnTo>
                    <a:pt x="6" y="2016"/>
                  </a:lnTo>
                  <a:lnTo>
                    <a:pt x="13" y="1968"/>
                  </a:lnTo>
                  <a:lnTo>
                    <a:pt x="22" y="1923"/>
                  </a:lnTo>
                  <a:lnTo>
                    <a:pt x="33" y="1879"/>
                  </a:lnTo>
                  <a:lnTo>
                    <a:pt x="45" y="1838"/>
                  </a:lnTo>
                  <a:lnTo>
                    <a:pt x="58" y="1799"/>
                  </a:lnTo>
                  <a:lnTo>
                    <a:pt x="72" y="1762"/>
                  </a:lnTo>
                  <a:lnTo>
                    <a:pt x="86" y="1730"/>
                  </a:lnTo>
                  <a:lnTo>
                    <a:pt x="100" y="1700"/>
                  </a:lnTo>
                  <a:lnTo>
                    <a:pt x="112" y="1673"/>
                  </a:lnTo>
                  <a:lnTo>
                    <a:pt x="125" y="1650"/>
                  </a:lnTo>
                  <a:lnTo>
                    <a:pt x="136" y="1630"/>
                  </a:lnTo>
                  <a:lnTo>
                    <a:pt x="145" y="1615"/>
                  </a:lnTo>
                  <a:lnTo>
                    <a:pt x="152" y="1604"/>
                  </a:lnTo>
                  <a:lnTo>
                    <a:pt x="156" y="1597"/>
                  </a:lnTo>
                  <a:lnTo>
                    <a:pt x="159" y="1595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1065" y="5160525"/>
              <a:ext cx="3026161" cy="62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Stakeholders</a:t>
              </a:r>
              <a:endParaRPr lang="en-US" sz="28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254636">
              <a:off x="3220513" y="2170858"/>
              <a:ext cx="2548104" cy="123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Fire </a:t>
              </a:r>
              <a:r>
                <a:rPr lang="en-US" sz="3200" kern="0" dirty="0" err="1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Modellers</a:t>
              </a:r>
              <a:endParaRPr lang="en-US" sz="32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758624">
              <a:off x="6699035" y="2541959"/>
              <a:ext cx="2443932" cy="1090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Growth </a:t>
              </a:r>
              <a:r>
                <a:rPr lang="en-US" sz="2800" kern="0" dirty="0" err="1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Modellers</a:t>
              </a:r>
              <a:endParaRPr lang="en-US" sz="28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74332" y="5864215"/>
            <a:ext cx="1430636" cy="613239"/>
            <a:chOff x="-534988" y="385763"/>
            <a:chExt cx="7991476" cy="3829050"/>
          </a:xfrm>
          <a:solidFill>
            <a:schemeClr val="bg1"/>
          </a:solidFill>
        </p:grpSpPr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1703387" y="2752725"/>
              <a:ext cx="3519488" cy="1462088"/>
            </a:xfrm>
            <a:custGeom>
              <a:avLst/>
              <a:gdLst>
                <a:gd name="T0" fmla="*/ 768 w 2217"/>
                <a:gd name="T1" fmla="*/ 41 h 921"/>
                <a:gd name="T2" fmla="*/ 803 w 2217"/>
                <a:gd name="T3" fmla="*/ 153 h 921"/>
                <a:gd name="T4" fmla="*/ 850 w 2217"/>
                <a:gd name="T5" fmla="*/ 293 h 921"/>
                <a:gd name="T6" fmla="*/ 899 w 2217"/>
                <a:gd name="T7" fmla="*/ 440 h 921"/>
                <a:gd name="T8" fmla="*/ 942 w 2217"/>
                <a:gd name="T9" fmla="*/ 562 h 921"/>
                <a:gd name="T10" fmla="*/ 968 w 2217"/>
                <a:gd name="T11" fmla="*/ 632 h 921"/>
                <a:gd name="T12" fmla="*/ 971 w 2217"/>
                <a:gd name="T13" fmla="*/ 142 h 921"/>
                <a:gd name="T14" fmla="*/ 973 w 2217"/>
                <a:gd name="T15" fmla="*/ 46 h 921"/>
                <a:gd name="T16" fmla="*/ 1105 w 2217"/>
                <a:gd name="T17" fmla="*/ 70 h 921"/>
                <a:gd name="T18" fmla="*/ 1243 w 2217"/>
                <a:gd name="T19" fmla="*/ 44 h 921"/>
                <a:gd name="T20" fmla="*/ 1243 w 2217"/>
                <a:gd name="T21" fmla="*/ 142 h 921"/>
                <a:gd name="T22" fmla="*/ 1246 w 2217"/>
                <a:gd name="T23" fmla="*/ 632 h 921"/>
                <a:gd name="T24" fmla="*/ 1272 w 2217"/>
                <a:gd name="T25" fmla="*/ 562 h 921"/>
                <a:gd name="T26" fmla="*/ 1313 w 2217"/>
                <a:gd name="T27" fmla="*/ 440 h 921"/>
                <a:gd name="T28" fmla="*/ 1364 w 2217"/>
                <a:gd name="T29" fmla="*/ 293 h 921"/>
                <a:gd name="T30" fmla="*/ 1411 w 2217"/>
                <a:gd name="T31" fmla="*/ 153 h 921"/>
                <a:gd name="T32" fmla="*/ 1446 w 2217"/>
                <a:gd name="T33" fmla="*/ 43 h 921"/>
                <a:gd name="T34" fmla="*/ 1557 w 2217"/>
                <a:gd name="T35" fmla="*/ 35 h 921"/>
                <a:gd name="T36" fmla="*/ 1753 w 2217"/>
                <a:gd name="T37" fmla="*/ 113 h 921"/>
                <a:gd name="T38" fmla="*/ 1800 w 2217"/>
                <a:gd name="T39" fmla="*/ 131 h 921"/>
                <a:gd name="T40" fmla="*/ 1878 w 2217"/>
                <a:gd name="T41" fmla="*/ 163 h 921"/>
                <a:gd name="T42" fmla="*/ 1959 w 2217"/>
                <a:gd name="T43" fmla="*/ 198 h 921"/>
                <a:gd name="T44" fmla="*/ 1999 w 2217"/>
                <a:gd name="T45" fmla="*/ 217 h 921"/>
                <a:gd name="T46" fmla="*/ 2010 w 2217"/>
                <a:gd name="T47" fmla="*/ 221 h 921"/>
                <a:gd name="T48" fmla="*/ 2016 w 2217"/>
                <a:gd name="T49" fmla="*/ 224 h 921"/>
                <a:gd name="T50" fmla="*/ 2051 w 2217"/>
                <a:gd name="T51" fmla="*/ 258 h 921"/>
                <a:gd name="T52" fmla="*/ 2080 w 2217"/>
                <a:gd name="T53" fmla="*/ 295 h 921"/>
                <a:gd name="T54" fmla="*/ 2095 w 2217"/>
                <a:gd name="T55" fmla="*/ 324 h 921"/>
                <a:gd name="T56" fmla="*/ 2124 w 2217"/>
                <a:gd name="T57" fmla="*/ 415 h 921"/>
                <a:gd name="T58" fmla="*/ 2168 w 2217"/>
                <a:gd name="T59" fmla="*/ 554 h 921"/>
                <a:gd name="T60" fmla="*/ 2205 w 2217"/>
                <a:gd name="T61" fmla="*/ 683 h 921"/>
                <a:gd name="T62" fmla="*/ 2217 w 2217"/>
                <a:gd name="T63" fmla="*/ 739 h 921"/>
                <a:gd name="T64" fmla="*/ 2187 w 2217"/>
                <a:gd name="T65" fmla="*/ 841 h 921"/>
                <a:gd name="T66" fmla="*/ 2107 w 2217"/>
                <a:gd name="T67" fmla="*/ 907 h 921"/>
                <a:gd name="T68" fmla="*/ 181 w 2217"/>
                <a:gd name="T69" fmla="*/ 921 h 921"/>
                <a:gd name="T70" fmla="*/ 79 w 2217"/>
                <a:gd name="T71" fmla="*/ 890 h 921"/>
                <a:gd name="T72" fmla="*/ 13 w 2217"/>
                <a:gd name="T73" fmla="*/ 811 h 921"/>
                <a:gd name="T74" fmla="*/ 1 w 2217"/>
                <a:gd name="T75" fmla="*/ 712 h 921"/>
                <a:gd name="T76" fmla="*/ 32 w 2217"/>
                <a:gd name="T77" fmla="*/ 600 h 921"/>
                <a:gd name="T78" fmla="*/ 76 w 2217"/>
                <a:gd name="T79" fmla="*/ 458 h 921"/>
                <a:gd name="T80" fmla="*/ 114 w 2217"/>
                <a:gd name="T81" fmla="*/ 342 h 921"/>
                <a:gd name="T82" fmla="*/ 123 w 2217"/>
                <a:gd name="T83" fmla="*/ 313 h 921"/>
                <a:gd name="T84" fmla="*/ 134 w 2217"/>
                <a:gd name="T85" fmla="*/ 290 h 921"/>
                <a:gd name="T86" fmla="*/ 168 w 2217"/>
                <a:gd name="T87" fmla="*/ 252 h 921"/>
                <a:gd name="T88" fmla="*/ 195 w 2217"/>
                <a:gd name="T89" fmla="*/ 226 h 921"/>
                <a:gd name="T90" fmla="*/ 203 w 2217"/>
                <a:gd name="T91" fmla="*/ 221 h 921"/>
                <a:gd name="T92" fmla="*/ 213 w 2217"/>
                <a:gd name="T93" fmla="*/ 215 h 921"/>
                <a:gd name="T94" fmla="*/ 255 w 2217"/>
                <a:gd name="T95" fmla="*/ 197 h 921"/>
                <a:gd name="T96" fmla="*/ 336 w 2217"/>
                <a:gd name="T97" fmla="*/ 163 h 921"/>
                <a:gd name="T98" fmla="*/ 414 w 2217"/>
                <a:gd name="T99" fmla="*/ 131 h 921"/>
                <a:gd name="T100" fmla="*/ 461 w 2217"/>
                <a:gd name="T101" fmla="*/ 111 h 921"/>
                <a:gd name="T102" fmla="*/ 656 w 2217"/>
                <a:gd name="T103" fmla="*/ 3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7" h="921">
                  <a:moveTo>
                    <a:pt x="756" y="0"/>
                  </a:moveTo>
                  <a:lnTo>
                    <a:pt x="760" y="17"/>
                  </a:lnTo>
                  <a:lnTo>
                    <a:pt x="768" y="41"/>
                  </a:lnTo>
                  <a:lnTo>
                    <a:pt x="777" y="73"/>
                  </a:lnTo>
                  <a:lnTo>
                    <a:pt x="789" y="110"/>
                  </a:lnTo>
                  <a:lnTo>
                    <a:pt x="803" y="153"/>
                  </a:lnTo>
                  <a:lnTo>
                    <a:pt x="817" y="197"/>
                  </a:lnTo>
                  <a:lnTo>
                    <a:pt x="834" y="244"/>
                  </a:lnTo>
                  <a:lnTo>
                    <a:pt x="850" y="293"/>
                  </a:lnTo>
                  <a:lnTo>
                    <a:pt x="867" y="343"/>
                  </a:lnTo>
                  <a:lnTo>
                    <a:pt x="884" y="392"/>
                  </a:lnTo>
                  <a:lnTo>
                    <a:pt x="899" y="440"/>
                  </a:lnTo>
                  <a:lnTo>
                    <a:pt x="915" y="484"/>
                  </a:lnTo>
                  <a:lnTo>
                    <a:pt x="930" y="525"/>
                  </a:lnTo>
                  <a:lnTo>
                    <a:pt x="942" y="562"/>
                  </a:lnTo>
                  <a:lnTo>
                    <a:pt x="953" y="592"/>
                  </a:lnTo>
                  <a:lnTo>
                    <a:pt x="962" y="615"/>
                  </a:lnTo>
                  <a:lnTo>
                    <a:pt x="968" y="632"/>
                  </a:lnTo>
                  <a:lnTo>
                    <a:pt x="989" y="177"/>
                  </a:lnTo>
                  <a:lnTo>
                    <a:pt x="980" y="160"/>
                  </a:lnTo>
                  <a:lnTo>
                    <a:pt x="971" y="142"/>
                  </a:lnTo>
                  <a:lnTo>
                    <a:pt x="902" y="6"/>
                  </a:lnTo>
                  <a:lnTo>
                    <a:pt x="936" y="27"/>
                  </a:lnTo>
                  <a:lnTo>
                    <a:pt x="973" y="46"/>
                  </a:lnTo>
                  <a:lnTo>
                    <a:pt x="1014" y="59"/>
                  </a:lnTo>
                  <a:lnTo>
                    <a:pt x="1058" y="69"/>
                  </a:lnTo>
                  <a:lnTo>
                    <a:pt x="1105" y="70"/>
                  </a:lnTo>
                  <a:lnTo>
                    <a:pt x="1154" y="67"/>
                  </a:lnTo>
                  <a:lnTo>
                    <a:pt x="1200" y="59"/>
                  </a:lnTo>
                  <a:lnTo>
                    <a:pt x="1243" y="44"/>
                  </a:lnTo>
                  <a:lnTo>
                    <a:pt x="1280" y="26"/>
                  </a:lnTo>
                  <a:lnTo>
                    <a:pt x="1313" y="3"/>
                  </a:lnTo>
                  <a:lnTo>
                    <a:pt x="1243" y="142"/>
                  </a:lnTo>
                  <a:lnTo>
                    <a:pt x="1234" y="160"/>
                  </a:lnTo>
                  <a:lnTo>
                    <a:pt x="1225" y="177"/>
                  </a:lnTo>
                  <a:lnTo>
                    <a:pt x="1246" y="632"/>
                  </a:lnTo>
                  <a:lnTo>
                    <a:pt x="1252" y="617"/>
                  </a:lnTo>
                  <a:lnTo>
                    <a:pt x="1260" y="592"/>
                  </a:lnTo>
                  <a:lnTo>
                    <a:pt x="1272" y="562"/>
                  </a:lnTo>
                  <a:lnTo>
                    <a:pt x="1284" y="525"/>
                  </a:lnTo>
                  <a:lnTo>
                    <a:pt x="1298" y="484"/>
                  </a:lnTo>
                  <a:lnTo>
                    <a:pt x="1313" y="440"/>
                  </a:lnTo>
                  <a:lnTo>
                    <a:pt x="1330" y="392"/>
                  </a:lnTo>
                  <a:lnTo>
                    <a:pt x="1347" y="343"/>
                  </a:lnTo>
                  <a:lnTo>
                    <a:pt x="1364" y="293"/>
                  </a:lnTo>
                  <a:lnTo>
                    <a:pt x="1380" y="244"/>
                  </a:lnTo>
                  <a:lnTo>
                    <a:pt x="1396" y="197"/>
                  </a:lnTo>
                  <a:lnTo>
                    <a:pt x="1411" y="153"/>
                  </a:lnTo>
                  <a:lnTo>
                    <a:pt x="1425" y="110"/>
                  </a:lnTo>
                  <a:lnTo>
                    <a:pt x="1437" y="73"/>
                  </a:lnTo>
                  <a:lnTo>
                    <a:pt x="1446" y="43"/>
                  </a:lnTo>
                  <a:lnTo>
                    <a:pt x="1454" y="18"/>
                  </a:lnTo>
                  <a:lnTo>
                    <a:pt x="1458" y="0"/>
                  </a:lnTo>
                  <a:lnTo>
                    <a:pt x="1557" y="35"/>
                  </a:lnTo>
                  <a:lnTo>
                    <a:pt x="1654" y="72"/>
                  </a:lnTo>
                  <a:lnTo>
                    <a:pt x="1748" y="111"/>
                  </a:lnTo>
                  <a:lnTo>
                    <a:pt x="1753" y="113"/>
                  </a:lnTo>
                  <a:lnTo>
                    <a:pt x="1764" y="117"/>
                  </a:lnTo>
                  <a:lnTo>
                    <a:pt x="1779" y="124"/>
                  </a:lnTo>
                  <a:lnTo>
                    <a:pt x="1800" y="131"/>
                  </a:lnTo>
                  <a:lnTo>
                    <a:pt x="1825" y="142"/>
                  </a:lnTo>
                  <a:lnTo>
                    <a:pt x="1851" y="153"/>
                  </a:lnTo>
                  <a:lnTo>
                    <a:pt x="1878" y="163"/>
                  </a:lnTo>
                  <a:lnTo>
                    <a:pt x="1906" y="175"/>
                  </a:lnTo>
                  <a:lnTo>
                    <a:pt x="1933" y="186"/>
                  </a:lnTo>
                  <a:lnTo>
                    <a:pt x="1959" y="198"/>
                  </a:lnTo>
                  <a:lnTo>
                    <a:pt x="1981" y="208"/>
                  </a:lnTo>
                  <a:lnTo>
                    <a:pt x="1997" y="215"/>
                  </a:lnTo>
                  <a:lnTo>
                    <a:pt x="1999" y="217"/>
                  </a:lnTo>
                  <a:lnTo>
                    <a:pt x="2002" y="217"/>
                  </a:lnTo>
                  <a:lnTo>
                    <a:pt x="2005" y="220"/>
                  </a:lnTo>
                  <a:lnTo>
                    <a:pt x="2010" y="221"/>
                  </a:lnTo>
                  <a:lnTo>
                    <a:pt x="2013" y="223"/>
                  </a:lnTo>
                  <a:lnTo>
                    <a:pt x="2014" y="224"/>
                  </a:lnTo>
                  <a:lnTo>
                    <a:pt x="2016" y="224"/>
                  </a:lnTo>
                  <a:lnTo>
                    <a:pt x="2028" y="234"/>
                  </a:lnTo>
                  <a:lnTo>
                    <a:pt x="2040" y="244"/>
                  </a:lnTo>
                  <a:lnTo>
                    <a:pt x="2051" y="258"/>
                  </a:lnTo>
                  <a:lnTo>
                    <a:pt x="2063" y="272"/>
                  </a:lnTo>
                  <a:lnTo>
                    <a:pt x="2072" y="284"/>
                  </a:lnTo>
                  <a:lnTo>
                    <a:pt x="2080" y="295"/>
                  </a:lnTo>
                  <a:lnTo>
                    <a:pt x="2084" y="302"/>
                  </a:lnTo>
                  <a:lnTo>
                    <a:pt x="2087" y="304"/>
                  </a:lnTo>
                  <a:lnTo>
                    <a:pt x="2095" y="324"/>
                  </a:lnTo>
                  <a:lnTo>
                    <a:pt x="2100" y="343"/>
                  </a:lnTo>
                  <a:lnTo>
                    <a:pt x="2110" y="376"/>
                  </a:lnTo>
                  <a:lnTo>
                    <a:pt x="2124" y="415"/>
                  </a:lnTo>
                  <a:lnTo>
                    <a:pt x="2138" y="460"/>
                  </a:lnTo>
                  <a:lnTo>
                    <a:pt x="2153" y="507"/>
                  </a:lnTo>
                  <a:lnTo>
                    <a:pt x="2168" y="554"/>
                  </a:lnTo>
                  <a:lnTo>
                    <a:pt x="2182" y="602"/>
                  </a:lnTo>
                  <a:lnTo>
                    <a:pt x="2194" y="644"/>
                  </a:lnTo>
                  <a:lnTo>
                    <a:pt x="2205" y="683"/>
                  </a:lnTo>
                  <a:lnTo>
                    <a:pt x="2213" y="713"/>
                  </a:lnTo>
                  <a:lnTo>
                    <a:pt x="2214" y="727"/>
                  </a:lnTo>
                  <a:lnTo>
                    <a:pt x="2217" y="739"/>
                  </a:lnTo>
                  <a:lnTo>
                    <a:pt x="2214" y="776"/>
                  </a:lnTo>
                  <a:lnTo>
                    <a:pt x="2204" y="811"/>
                  </a:lnTo>
                  <a:lnTo>
                    <a:pt x="2187" y="841"/>
                  </a:lnTo>
                  <a:lnTo>
                    <a:pt x="2164" y="867"/>
                  </a:lnTo>
                  <a:lnTo>
                    <a:pt x="2138" y="890"/>
                  </a:lnTo>
                  <a:lnTo>
                    <a:pt x="2107" y="907"/>
                  </a:lnTo>
                  <a:lnTo>
                    <a:pt x="2072" y="918"/>
                  </a:lnTo>
                  <a:lnTo>
                    <a:pt x="2036" y="921"/>
                  </a:lnTo>
                  <a:lnTo>
                    <a:pt x="181" y="921"/>
                  </a:lnTo>
                  <a:lnTo>
                    <a:pt x="145" y="918"/>
                  </a:lnTo>
                  <a:lnTo>
                    <a:pt x="110" y="907"/>
                  </a:lnTo>
                  <a:lnTo>
                    <a:pt x="79" y="890"/>
                  </a:lnTo>
                  <a:lnTo>
                    <a:pt x="53" y="867"/>
                  </a:lnTo>
                  <a:lnTo>
                    <a:pt x="30" y="841"/>
                  </a:lnTo>
                  <a:lnTo>
                    <a:pt x="13" y="811"/>
                  </a:lnTo>
                  <a:lnTo>
                    <a:pt x="3" y="776"/>
                  </a:lnTo>
                  <a:lnTo>
                    <a:pt x="0" y="739"/>
                  </a:lnTo>
                  <a:lnTo>
                    <a:pt x="1" y="712"/>
                  </a:lnTo>
                  <a:lnTo>
                    <a:pt x="9" y="683"/>
                  </a:lnTo>
                  <a:lnTo>
                    <a:pt x="20" y="643"/>
                  </a:lnTo>
                  <a:lnTo>
                    <a:pt x="32" y="600"/>
                  </a:lnTo>
                  <a:lnTo>
                    <a:pt x="45" y="553"/>
                  </a:lnTo>
                  <a:lnTo>
                    <a:pt x="61" y="505"/>
                  </a:lnTo>
                  <a:lnTo>
                    <a:pt x="76" y="458"/>
                  </a:lnTo>
                  <a:lnTo>
                    <a:pt x="90" y="414"/>
                  </a:lnTo>
                  <a:lnTo>
                    <a:pt x="104" y="374"/>
                  </a:lnTo>
                  <a:lnTo>
                    <a:pt x="114" y="342"/>
                  </a:lnTo>
                  <a:lnTo>
                    <a:pt x="116" y="333"/>
                  </a:lnTo>
                  <a:lnTo>
                    <a:pt x="119" y="322"/>
                  </a:lnTo>
                  <a:lnTo>
                    <a:pt x="123" y="313"/>
                  </a:lnTo>
                  <a:lnTo>
                    <a:pt x="125" y="305"/>
                  </a:lnTo>
                  <a:lnTo>
                    <a:pt x="126" y="304"/>
                  </a:lnTo>
                  <a:lnTo>
                    <a:pt x="134" y="290"/>
                  </a:lnTo>
                  <a:lnTo>
                    <a:pt x="145" y="276"/>
                  </a:lnTo>
                  <a:lnTo>
                    <a:pt x="155" y="264"/>
                  </a:lnTo>
                  <a:lnTo>
                    <a:pt x="168" y="252"/>
                  </a:lnTo>
                  <a:lnTo>
                    <a:pt x="180" y="240"/>
                  </a:lnTo>
                  <a:lnTo>
                    <a:pt x="189" y="232"/>
                  </a:lnTo>
                  <a:lnTo>
                    <a:pt x="195" y="226"/>
                  </a:lnTo>
                  <a:lnTo>
                    <a:pt x="198" y="224"/>
                  </a:lnTo>
                  <a:lnTo>
                    <a:pt x="200" y="223"/>
                  </a:lnTo>
                  <a:lnTo>
                    <a:pt x="203" y="221"/>
                  </a:lnTo>
                  <a:lnTo>
                    <a:pt x="207" y="220"/>
                  </a:lnTo>
                  <a:lnTo>
                    <a:pt x="210" y="217"/>
                  </a:lnTo>
                  <a:lnTo>
                    <a:pt x="213" y="215"/>
                  </a:lnTo>
                  <a:lnTo>
                    <a:pt x="215" y="215"/>
                  </a:lnTo>
                  <a:lnTo>
                    <a:pt x="233" y="206"/>
                  </a:lnTo>
                  <a:lnTo>
                    <a:pt x="255" y="197"/>
                  </a:lnTo>
                  <a:lnTo>
                    <a:pt x="281" y="186"/>
                  </a:lnTo>
                  <a:lnTo>
                    <a:pt x="307" y="175"/>
                  </a:lnTo>
                  <a:lnTo>
                    <a:pt x="336" y="163"/>
                  </a:lnTo>
                  <a:lnTo>
                    <a:pt x="363" y="151"/>
                  </a:lnTo>
                  <a:lnTo>
                    <a:pt x="389" y="140"/>
                  </a:lnTo>
                  <a:lnTo>
                    <a:pt x="414" y="131"/>
                  </a:lnTo>
                  <a:lnTo>
                    <a:pt x="435" y="122"/>
                  </a:lnTo>
                  <a:lnTo>
                    <a:pt x="450" y="116"/>
                  </a:lnTo>
                  <a:lnTo>
                    <a:pt x="461" y="111"/>
                  </a:lnTo>
                  <a:lnTo>
                    <a:pt x="464" y="110"/>
                  </a:lnTo>
                  <a:lnTo>
                    <a:pt x="560" y="72"/>
                  </a:lnTo>
                  <a:lnTo>
                    <a:pt x="656" y="35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540000" y="393700"/>
              <a:ext cx="1839913" cy="2227263"/>
            </a:xfrm>
            <a:custGeom>
              <a:avLst/>
              <a:gdLst>
                <a:gd name="T0" fmla="*/ 589 w 1159"/>
                <a:gd name="T1" fmla="*/ 0 h 1403"/>
                <a:gd name="T2" fmla="*/ 714 w 1159"/>
                <a:gd name="T3" fmla="*/ 16 h 1403"/>
                <a:gd name="T4" fmla="*/ 827 w 1159"/>
                <a:gd name="T5" fmla="*/ 64 h 1403"/>
                <a:gd name="T6" fmla="*/ 922 w 1159"/>
                <a:gd name="T7" fmla="*/ 137 h 1403"/>
                <a:gd name="T8" fmla="*/ 995 w 1159"/>
                <a:gd name="T9" fmla="*/ 232 h 1403"/>
                <a:gd name="T10" fmla="*/ 1043 w 1159"/>
                <a:gd name="T11" fmla="*/ 345 h 1403"/>
                <a:gd name="T12" fmla="*/ 1060 w 1159"/>
                <a:gd name="T13" fmla="*/ 469 h 1403"/>
                <a:gd name="T14" fmla="*/ 1058 w 1159"/>
                <a:gd name="T15" fmla="*/ 510 h 1403"/>
                <a:gd name="T16" fmla="*/ 1055 w 1159"/>
                <a:gd name="T17" fmla="*/ 569 h 1403"/>
                <a:gd name="T18" fmla="*/ 1053 w 1159"/>
                <a:gd name="T19" fmla="*/ 626 h 1403"/>
                <a:gd name="T20" fmla="*/ 1058 w 1159"/>
                <a:gd name="T21" fmla="*/ 644 h 1403"/>
                <a:gd name="T22" fmla="*/ 1076 w 1159"/>
                <a:gd name="T23" fmla="*/ 643 h 1403"/>
                <a:gd name="T24" fmla="*/ 1101 w 1159"/>
                <a:gd name="T25" fmla="*/ 644 h 1403"/>
                <a:gd name="T26" fmla="*/ 1127 w 1159"/>
                <a:gd name="T27" fmla="*/ 653 h 1403"/>
                <a:gd name="T28" fmla="*/ 1148 w 1159"/>
                <a:gd name="T29" fmla="*/ 676 h 1403"/>
                <a:gd name="T30" fmla="*/ 1159 w 1159"/>
                <a:gd name="T31" fmla="*/ 716 h 1403"/>
                <a:gd name="T32" fmla="*/ 1153 w 1159"/>
                <a:gd name="T33" fmla="*/ 797 h 1403"/>
                <a:gd name="T34" fmla="*/ 1134 w 1159"/>
                <a:gd name="T35" fmla="*/ 876 h 1403"/>
                <a:gd name="T36" fmla="*/ 1111 w 1159"/>
                <a:gd name="T37" fmla="*/ 927 h 1403"/>
                <a:gd name="T38" fmla="*/ 1087 w 1159"/>
                <a:gd name="T39" fmla="*/ 953 h 1403"/>
                <a:gd name="T40" fmla="*/ 1063 w 1159"/>
                <a:gd name="T41" fmla="*/ 963 h 1403"/>
                <a:gd name="T42" fmla="*/ 1044 w 1159"/>
                <a:gd name="T43" fmla="*/ 965 h 1403"/>
                <a:gd name="T44" fmla="*/ 1032 w 1159"/>
                <a:gd name="T45" fmla="*/ 962 h 1403"/>
                <a:gd name="T46" fmla="*/ 1006 w 1159"/>
                <a:gd name="T47" fmla="*/ 1026 h 1403"/>
                <a:gd name="T48" fmla="*/ 953 w 1159"/>
                <a:gd name="T49" fmla="*/ 1138 h 1403"/>
                <a:gd name="T50" fmla="*/ 890 w 1159"/>
                <a:gd name="T51" fmla="*/ 1226 h 1403"/>
                <a:gd name="T52" fmla="*/ 824 w 1159"/>
                <a:gd name="T53" fmla="*/ 1292 h 1403"/>
                <a:gd name="T54" fmla="*/ 739 w 1159"/>
                <a:gd name="T55" fmla="*/ 1351 h 1403"/>
                <a:gd name="T56" fmla="*/ 664 w 1159"/>
                <a:gd name="T57" fmla="*/ 1385 h 1403"/>
                <a:gd name="T58" fmla="*/ 610 w 1159"/>
                <a:gd name="T59" fmla="*/ 1400 h 1403"/>
                <a:gd name="T60" fmla="*/ 589 w 1159"/>
                <a:gd name="T61" fmla="*/ 1403 h 1403"/>
                <a:gd name="T62" fmla="*/ 565 w 1159"/>
                <a:gd name="T63" fmla="*/ 1402 h 1403"/>
                <a:gd name="T64" fmla="*/ 526 w 1159"/>
                <a:gd name="T65" fmla="*/ 1394 h 1403"/>
                <a:gd name="T66" fmla="*/ 461 w 1159"/>
                <a:gd name="T67" fmla="*/ 1370 h 1403"/>
                <a:gd name="T68" fmla="*/ 378 w 1159"/>
                <a:gd name="T69" fmla="*/ 1324 h 1403"/>
                <a:gd name="T70" fmla="*/ 300 w 1159"/>
                <a:gd name="T71" fmla="*/ 1260 h 1403"/>
                <a:gd name="T72" fmla="*/ 238 w 1159"/>
                <a:gd name="T73" fmla="*/ 1183 h 1403"/>
                <a:gd name="T74" fmla="*/ 178 w 1159"/>
                <a:gd name="T75" fmla="*/ 1086 h 1403"/>
                <a:gd name="T76" fmla="*/ 129 w 1159"/>
                <a:gd name="T77" fmla="*/ 960 h 1403"/>
                <a:gd name="T78" fmla="*/ 123 w 1159"/>
                <a:gd name="T79" fmla="*/ 963 h 1403"/>
                <a:gd name="T80" fmla="*/ 106 w 1159"/>
                <a:gd name="T81" fmla="*/ 965 h 1403"/>
                <a:gd name="T82" fmla="*/ 85 w 1159"/>
                <a:gd name="T83" fmla="*/ 960 h 1403"/>
                <a:gd name="T84" fmla="*/ 61 w 1159"/>
                <a:gd name="T85" fmla="*/ 942 h 1403"/>
                <a:gd name="T86" fmla="*/ 36 w 1159"/>
                <a:gd name="T87" fmla="*/ 904 h 1403"/>
                <a:gd name="T88" fmla="*/ 15 w 1159"/>
                <a:gd name="T89" fmla="*/ 841 h 1403"/>
                <a:gd name="T90" fmla="*/ 1 w 1159"/>
                <a:gd name="T91" fmla="*/ 745 h 1403"/>
                <a:gd name="T92" fmla="*/ 4 w 1159"/>
                <a:gd name="T93" fmla="*/ 695 h 1403"/>
                <a:gd name="T94" fmla="*/ 21 w 1159"/>
                <a:gd name="T95" fmla="*/ 663 h 1403"/>
                <a:gd name="T96" fmla="*/ 45 w 1159"/>
                <a:gd name="T97" fmla="*/ 647 h 1403"/>
                <a:gd name="T98" fmla="*/ 71 w 1159"/>
                <a:gd name="T99" fmla="*/ 643 h 1403"/>
                <a:gd name="T100" fmla="*/ 93 w 1159"/>
                <a:gd name="T101" fmla="*/ 643 h 1403"/>
                <a:gd name="T102" fmla="*/ 106 w 1159"/>
                <a:gd name="T103" fmla="*/ 644 h 1403"/>
                <a:gd name="T104" fmla="*/ 105 w 1159"/>
                <a:gd name="T105" fmla="*/ 600 h 1403"/>
                <a:gd name="T106" fmla="*/ 102 w 1159"/>
                <a:gd name="T107" fmla="*/ 539 h 1403"/>
                <a:gd name="T108" fmla="*/ 100 w 1159"/>
                <a:gd name="T109" fmla="*/ 485 h 1403"/>
                <a:gd name="T110" fmla="*/ 103 w 1159"/>
                <a:gd name="T111" fmla="*/ 406 h 1403"/>
                <a:gd name="T112" fmla="*/ 137 w 1159"/>
                <a:gd name="T113" fmla="*/ 287 h 1403"/>
                <a:gd name="T114" fmla="*/ 198 w 1159"/>
                <a:gd name="T115" fmla="*/ 183 h 1403"/>
                <a:gd name="T116" fmla="*/ 282 w 1159"/>
                <a:gd name="T117" fmla="*/ 97 h 1403"/>
                <a:gd name="T118" fmla="*/ 386 w 1159"/>
                <a:gd name="T119" fmla="*/ 36 h 1403"/>
                <a:gd name="T120" fmla="*/ 505 w 1159"/>
                <a:gd name="T121" fmla="*/ 4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403">
                  <a:moveTo>
                    <a:pt x="569" y="0"/>
                  </a:moveTo>
                  <a:lnTo>
                    <a:pt x="589" y="0"/>
                  </a:lnTo>
                  <a:lnTo>
                    <a:pt x="653" y="4"/>
                  </a:lnTo>
                  <a:lnTo>
                    <a:pt x="714" y="16"/>
                  </a:lnTo>
                  <a:lnTo>
                    <a:pt x="772" y="36"/>
                  </a:lnTo>
                  <a:lnTo>
                    <a:pt x="827" y="64"/>
                  </a:lnTo>
                  <a:lnTo>
                    <a:pt x="876" y="97"/>
                  </a:lnTo>
                  <a:lnTo>
                    <a:pt x="922" y="137"/>
                  </a:lnTo>
                  <a:lnTo>
                    <a:pt x="962" y="183"/>
                  </a:lnTo>
                  <a:lnTo>
                    <a:pt x="995" y="232"/>
                  </a:lnTo>
                  <a:lnTo>
                    <a:pt x="1023" y="287"/>
                  </a:lnTo>
                  <a:lnTo>
                    <a:pt x="1043" y="345"/>
                  </a:lnTo>
                  <a:lnTo>
                    <a:pt x="1055" y="406"/>
                  </a:lnTo>
                  <a:lnTo>
                    <a:pt x="1060" y="469"/>
                  </a:lnTo>
                  <a:lnTo>
                    <a:pt x="1060" y="485"/>
                  </a:lnTo>
                  <a:lnTo>
                    <a:pt x="1058" y="510"/>
                  </a:lnTo>
                  <a:lnTo>
                    <a:pt x="1056" y="539"/>
                  </a:lnTo>
                  <a:lnTo>
                    <a:pt x="1055" y="569"/>
                  </a:lnTo>
                  <a:lnTo>
                    <a:pt x="1055" y="600"/>
                  </a:lnTo>
                  <a:lnTo>
                    <a:pt x="1053" y="626"/>
                  </a:lnTo>
                  <a:lnTo>
                    <a:pt x="1053" y="644"/>
                  </a:lnTo>
                  <a:lnTo>
                    <a:pt x="1058" y="644"/>
                  </a:lnTo>
                  <a:lnTo>
                    <a:pt x="1066" y="643"/>
                  </a:lnTo>
                  <a:lnTo>
                    <a:pt x="1076" y="643"/>
                  </a:lnTo>
                  <a:lnTo>
                    <a:pt x="1089" y="643"/>
                  </a:lnTo>
                  <a:lnTo>
                    <a:pt x="1101" y="644"/>
                  </a:lnTo>
                  <a:lnTo>
                    <a:pt x="1114" y="647"/>
                  </a:lnTo>
                  <a:lnTo>
                    <a:pt x="1127" y="653"/>
                  </a:lnTo>
                  <a:lnTo>
                    <a:pt x="1139" y="663"/>
                  </a:lnTo>
                  <a:lnTo>
                    <a:pt x="1148" y="676"/>
                  </a:lnTo>
                  <a:lnTo>
                    <a:pt x="1156" y="695"/>
                  </a:lnTo>
                  <a:lnTo>
                    <a:pt x="1159" y="716"/>
                  </a:lnTo>
                  <a:lnTo>
                    <a:pt x="1159" y="745"/>
                  </a:lnTo>
                  <a:lnTo>
                    <a:pt x="1153" y="797"/>
                  </a:lnTo>
                  <a:lnTo>
                    <a:pt x="1144" y="841"/>
                  </a:lnTo>
                  <a:lnTo>
                    <a:pt x="1134" y="876"/>
                  </a:lnTo>
                  <a:lnTo>
                    <a:pt x="1124" y="905"/>
                  </a:lnTo>
                  <a:lnTo>
                    <a:pt x="1111" y="927"/>
                  </a:lnTo>
                  <a:lnTo>
                    <a:pt x="1099" y="942"/>
                  </a:lnTo>
                  <a:lnTo>
                    <a:pt x="1087" y="953"/>
                  </a:lnTo>
                  <a:lnTo>
                    <a:pt x="1075" y="960"/>
                  </a:lnTo>
                  <a:lnTo>
                    <a:pt x="1063" y="963"/>
                  </a:lnTo>
                  <a:lnTo>
                    <a:pt x="1053" y="965"/>
                  </a:lnTo>
                  <a:lnTo>
                    <a:pt x="1044" y="965"/>
                  </a:lnTo>
                  <a:lnTo>
                    <a:pt x="1037" y="963"/>
                  </a:lnTo>
                  <a:lnTo>
                    <a:pt x="1032" y="962"/>
                  </a:lnTo>
                  <a:lnTo>
                    <a:pt x="1030" y="960"/>
                  </a:lnTo>
                  <a:lnTo>
                    <a:pt x="1006" y="1026"/>
                  </a:lnTo>
                  <a:lnTo>
                    <a:pt x="980" y="1086"/>
                  </a:lnTo>
                  <a:lnTo>
                    <a:pt x="953" y="1138"/>
                  </a:lnTo>
                  <a:lnTo>
                    <a:pt x="922" y="1185"/>
                  </a:lnTo>
                  <a:lnTo>
                    <a:pt x="890" y="1226"/>
                  </a:lnTo>
                  <a:lnTo>
                    <a:pt x="858" y="1261"/>
                  </a:lnTo>
                  <a:lnTo>
                    <a:pt x="824" y="1292"/>
                  </a:lnTo>
                  <a:lnTo>
                    <a:pt x="780" y="1325"/>
                  </a:lnTo>
                  <a:lnTo>
                    <a:pt x="739" y="1351"/>
                  </a:lnTo>
                  <a:lnTo>
                    <a:pt x="699" y="1371"/>
                  </a:lnTo>
                  <a:lnTo>
                    <a:pt x="664" y="1385"/>
                  </a:lnTo>
                  <a:lnTo>
                    <a:pt x="633" y="1394"/>
                  </a:lnTo>
                  <a:lnTo>
                    <a:pt x="610" y="1400"/>
                  </a:lnTo>
                  <a:lnTo>
                    <a:pt x="595" y="1402"/>
                  </a:lnTo>
                  <a:lnTo>
                    <a:pt x="589" y="1403"/>
                  </a:lnTo>
                  <a:lnTo>
                    <a:pt x="571" y="1403"/>
                  </a:lnTo>
                  <a:lnTo>
                    <a:pt x="565" y="1402"/>
                  </a:lnTo>
                  <a:lnTo>
                    <a:pt x="549" y="1400"/>
                  </a:lnTo>
                  <a:lnTo>
                    <a:pt x="526" y="1394"/>
                  </a:lnTo>
                  <a:lnTo>
                    <a:pt x="496" y="1385"/>
                  </a:lnTo>
                  <a:lnTo>
                    <a:pt x="461" y="1370"/>
                  </a:lnTo>
                  <a:lnTo>
                    <a:pt x="421" y="1350"/>
                  </a:lnTo>
                  <a:lnTo>
                    <a:pt x="378" y="1324"/>
                  </a:lnTo>
                  <a:lnTo>
                    <a:pt x="334" y="1290"/>
                  </a:lnTo>
                  <a:lnTo>
                    <a:pt x="300" y="1260"/>
                  </a:lnTo>
                  <a:lnTo>
                    <a:pt x="268" y="1225"/>
                  </a:lnTo>
                  <a:lnTo>
                    <a:pt x="238" y="1183"/>
                  </a:lnTo>
                  <a:lnTo>
                    <a:pt x="207" y="1138"/>
                  </a:lnTo>
                  <a:lnTo>
                    <a:pt x="178" y="1086"/>
                  </a:lnTo>
                  <a:lnTo>
                    <a:pt x="152" y="1026"/>
                  </a:lnTo>
                  <a:lnTo>
                    <a:pt x="129" y="960"/>
                  </a:lnTo>
                  <a:lnTo>
                    <a:pt x="128" y="962"/>
                  </a:lnTo>
                  <a:lnTo>
                    <a:pt x="123" y="963"/>
                  </a:lnTo>
                  <a:lnTo>
                    <a:pt x="116" y="965"/>
                  </a:lnTo>
                  <a:lnTo>
                    <a:pt x="106" y="965"/>
                  </a:lnTo>
                  <a:lnTo>
                    <a:pt x="97" y="963"/>
                  </a:lnTo>
                  <a:lnTo>
                    <a:pt x="85" y="960"/>
                  </a:lnTo>
                  <a:lnTo>
                    <a:pt x="73" y="953"/>
                  </a:lnTo>
                  <a:lnTo>
                    <a:pt x="61" y="942"/>
                  </a:lnTo>
                  <a:lnTo>
                    <a:pt x="48" y="927"/>
                  </a:lnTo>
                  <a:lnTo>
                    <a:pt x="36" y="904"/>
                  </a:lnTo>
                  <a:lnTo>
                    <a:pt x="26" y="876"/>
                  </a:lnTo>
                  <a:lnTo>
                    <a:pt x="15" y="841"/>
                  </a:lnTo>
                  <a:lnTo>
                    <a:pt x="7" y="797"/>
                  </a:lnTo>
                  <a:lnTo>
                    <a:pt x="1" y="745"/>
                  </a:lnTo>
                  <a:lnTo>
                    <a:pt x="0" y="716"/>
                  </a:lnTo>
                  <a:lnTo>
                    <a:pt x="4" y="695"/>
                  </a:lnTo>
                  <a:lnTo>
                    <a:pt x="10" y="676"/>
                  </a:lnTo>
                  <a:lnTo>
                    <a:pt x="21" y="663"/>
                  </a:lnTo>
                  <a:lnTo>
                    <a:pt x="32" y="653"/>
                  </a:lnTo>
                  <a:lnTo>
                    <a:pt x="45" y="647"/>
                  </a:lnTo>
                  <a:lnTo>
                    <a:pt x="58" y="644"/>
                  </a:lnTo>
                  <a:lnTo>
                    <a:pt x="71" y="643"/>
                  </a:lnTo>
                  <a:lnTo>
                    <a:pt x="84" y="643"/>
                  </a:lnTo>
                  <a:lnTo>
                    <a:pt x="93" y="643"/>
                  </a:lnTo>
                  <a:lnTo>
                    <a:pt x="102" y="644"/>
                  </a:lnTo>
                  <a:lnTo>
                    <a:pt x="106" y="644"/>
                  </a:lnTo>
                  <a:lnTo>
                    <a:pt x="105" y="626"/>
                  </a:lnTo>
                  <a:lnTo>
                    <a:pt x="105" y="600"/>
                  </a:lnTo>
                  <a:lnTo>
                    <a:pt x="103" y="571"/>
                  </a:lnTo>
                  <a:lnTo>
                    <a:pt x="102" y="539"/>
                  </a:lnTo>
                  <a:lnTo>
                    <a:pt x="100" y="510"/>
                  </a:lnTo>
                  <a:lnTo>
                    <a:pt x="100" y="485"/>
                  </a:lnTo>
                  <a:lnTo>
                    <a:pt x="99" y="469"/>
                  </a:lnTo>
                  <a:lnTo>
                    <a:pt x="103" y="406"/>
                  </a:lnTo>
                  <a:lnTo>
                    <a:pt x="116" y="345"/>
                  </a:lnTo>
                  <a:lnTo>
                    <a:pt x="137" y="287"/>
                  </a:lnTo>
                  <a:lnTo>
                    <a:pt x="163" y="232"/>
                  </a:lnTo>
                  <a:lnTo>
                    <a:pt x="198" y="183"/>
                  </a:lnTo>
                  <a:lnTo>
                    <a:pt x="238" y="137"/>
                  </a:lnTo>
                  <a:lnTo>
                    <a:pt x="282" y="97"/>
                  </a:lnTo>
                  <a:lnTo>
                    <a:pt x="333" y="64"/>
                  </a:lnTo>
                  <a:lnTo>
                    <a:pt x="386" y="36"/>
                  </a:lnTo>
                  <a:lnTo>
                    <a:pt x="444" y="16"/>
                  </a:lnTo>
                  <a:lnTo>
                    <a:pt x="505" y="4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-534988" y="2446338"/>
              <a:ext cx="2786063" cy="1276350"/>
            </a:xfrm>
            <a:custGeom>
              <a:avLst/>
              <a:gdLst>
                <a:gd name="T0" fmla="*/ 670 w 1755"/>
                <a:gd name="T1" fmla="*/ 40 h 804"/>
                <a:gd name="T2" fmla="*/ 704 w 1755"/>
                <a:gd name="T3" fmla="*/ 144 h 804"/>
                <a:gd name="T4" fmla="*/ 748 w 1755"/>
                <a:gd name="T5" fmla="*/ 278 h 804"/>
                <a:gd name="T6" fmla="*/ 794 w 1755"/>
                <a:gd name="T7" fmla="*/ 410 h 804"/>
                <a:gd name="T8" fmla="*/ 831 w 1755"/>
                <a:gd name="T9" fmla="*/ 514 h 804"/>
                <a:gd name="T10" fmla="*/ 863 w 1755"/>
                <a:gd name="T11" fmla="*/ 153 h 804"/>
                <a:gd name="T12" fmla="*/ 788 w 1755"/>
                <a:gd name="T13" fmla="*/ 5 h 804"/>
                <a:gd name="T14" fmla="*/ 884 w 1755"/>
                <a:gd name="T15" fmla="*/ 52 h 804"/>
                <a:gd name="T16" fmla="*/ 1008 w 1755"/>
                <a:gd name="T17" fmla="*/ 58 h 804"/>
                <a:gd name="T18" fmla="*/ 1116 w 1755"/>
                <a:gd name="T19" fmla="*/ 22 h 804"/>
                <a:gd name="T20" fmla="*/ 1077 w 1755"/>
                <a:gd name="T21" fmla="*/ 139 h 804"/>
                <a:gd name="T22" fmla="*/ 1092 w 1755"/>
                <a:gd name="T23" fmla="*/ 536 h 804"/>
                <a:gd name="T24" fmla="*/ 1123 w 1755"/>
                <a:gd name="T25" fmla="*/ 449 h 804"/>
                <a:gd name="T26" fmla="*/ 1167 w 1755"/>
                <a:gd name="T27" fmla="*/ 323 h 804"/>
                <a:gd name="T28" fmla="*/ 1213 w 1755"/>
                <a:gd name="T29" fmla="*/ 187 h 804"/>
                <a:gd name="T30" fmla="*/ 1251 w 1755"/>
                <a:gd name="T31" fmla="*/ 69 h 804"/>
                <a:gd name="T32" fmla="*/ 1272 w 1755"/>
                <a:gd name="T33" fmla="*/ 0 h 804"/>
                <a:gd name="T34" fmla="*/ 1530 w 1755"/>
                <a:gd name="T35" fmla="*/ 98 h 804"/>
                <a:gd name="T36" fmla="*/ 1578 w 1755"/>
                <a:gd name="T37" fmla="*/ 118 h 804"/>
                <a:gd name="T38" fmla="*/ 1654 w 1755"/>
                <a:gd name="T39" fmla="*/ 149 h 804"/>
                <a:gd name="T40" fmla="*/ 1726 w 1755"/>
                <a:gd name="T41" fmla="*/ 179 h 804"/>
                <a:gd name="T42" fmla="*/ 1749 w 1755"/>
                <a:gd name="T43" fmla="*/ 190 h 804"/>
                <a:gd name="T44" fmla="*/ 1721 w 1755"/>
                <a:gd name="T45" fmla="*/ 207 h 804"/>
                <a:gd name="T46" fmla="*/ 1616 w 1755"/>
                <a:gd name="T47" fmla="*/ 251 h 804"/>
                <a:gd name="T48" fmla="*/ 1553 w 1755"/>
                <a:gd name="T49" fmla="*/ 280 h 804"/>
                <a:gd name="T50" fmla="*/ 1527 w 1755"/>
                <a:gd name="T51" fmla="*/ 294 h 804"/>
                <a:gd name="T52" fmla="*/ 1521 w 1755"/>
                <a:gd name="T53" fmla="*/ 297 h 804"/>
                <a:gd name="T54" fmla="*/ 1481 w 1755"/>
                <a:gd name="T55" fmla="*/ 332 h 804"/>
                <a:gd name="T56" fmla="*/ 1417 w 1755"/>
                <a:gd name="T57" fmla="*/ 405 h 804"/>
                <a:gd name="T58" fmla="*/ 1397 w 1755"/>
                <a:gd name="T59" fmla="*/ 443 h 804"/>
                <a:gd name="T60" fmla="*/ 1381 w 1755"/>
                <a:gd name="T61" fmla="*/ 495 h 804"/>
                <a:gd name="T62" fmla="*/ 1332 w 1755"/>
                <a:gd name="T63" fmla="*/ 643 h 804"/>
                <a:gd name="T64" fmla="*/ 1284 w 1755"/>
                <a:gd name="T65" fmla="*/ 804 h 804"/>
                <a:gd name="T66" fmla="*/ 89 w 1755"/>
                <a:gd name="T67" fmla="*/ 787 h 804"/>
                <a:gd name="T68" fmla="*/ 17 w 1755"/>
                <a:gd name="T69" fmla="*/ 715 h 804"/>
                <a:gd name="T70" fmla="*/ 0 w 1755"/>
                <a:gd name="T71" fmla="*/ 633 h 804"/>
                <a:gd name="T72" fmla="*/ 17 w 1755"/>
                <a:gd name="T73" fmla="*/ 561 h 804"/>
                <a:gd name="T74" fmla="*/ 53 w 1755"/>
                <a:gd name="T75" fmla="*/ 440 h 804"/>
                <a:gd name="T76" fmla="*/ 90 w 1755"/>
                <a:gd name="T77" fmla="*/ 327 h 804"/>
                <a:gd name="T78" fmla="*/ 110 w 1755"/>
                <a:gd name="T79" fmla="*/ 265 h 804"/>
                <a:gd name="T80" fmla="*/ 148 w 1755"/>
                <a:gd name="T81" fmla="*/ 214 h 804"/>
                <a:gd name="T82" fmla="*/ 179 w 1755"/>
                <a:gd name="T83" fmla="*/ 193 h 804"/>
                <a:gd name="T84" fmla="*/ 189 w 1755"/>
                <a:gd name="T85" fmla="*/ 188 h 804"/>
                <a:gd name="T86" fmla="*/ 252 w 1755"/>
                <a:gd name="T87" fmla="*/ 161 h 804"/>
                <a:gd name="T88" fmla="*/ 330 w 1755"/>
                <a:gd name="T89" fmla="*/ 127 h 804"/>
                <a:gd name="T90" fmla="*/ 391 w 1755"/>
                <a:gd name="T91" fmla="*/ 103 h 804"/>
                <a:gd name="T92" fmla="*/ 489 w 1755"/>
                <a:gd name="T93" fmla="*/ 6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55" h="804">
                  <a:moveTo>
                    <a:pt x="660" y="0"/>
                  </a:moveTo>
                  <a:lnTo>
                    <a:pt x="663" y="16"/>
                  </a:lnTo>
                  <a:lnTo>
                    <a:pt x="670" y="40"/>
                  </a:lnTo>
                  <a:lnTo>
                    <a:pt x="680" y="69"/>
                  </a:lnTo>
                  <a:lnTo>
                    <a:pt x="692" y="106"/>
                  </a:lnTo>
                  <a:lnTo>
                    <a:pt x="704" y="144"/>
                  </a:lnTo>
                  <a:lnTo>
                    <a:pt x="719" y="187"/>
                  </a:lnTo>
                  <a:lnTo>
                    <a:pt x="733" y="233"/>
                  </a:lnTo>
                  <a:lnTo>
                    <a:pt x="748" y="278"/>
                  </a:lnTo>
                  <a:lnTo>
                    <a:pt x="765" y="323"/>
                  </a:lnTo>
                  <a:lnTo>
                    <a:pt x="780" y="368"/>
                  </a:lnTo>
                  <a:lnTo>
                    <a:pt x="794" y="410"/>
                  </a:lnTo>
                  <a:lnTo>
                    <a:pt x="808" y="449"/>
                  </a:lnTo>
                  <a:lnTo>
                    <a:pt x="820" y="485"/>
                  </a:lnTo>
                  <a:lnTo>
                    <a:pt x="831" y="514"/>
                  </a:lnTo>
                  <a:lnTo>
                    <a:pt x="838" y="536"/>
                  </a:lnTo>
                  <a:lnTo>
                    <a:pt x="845" y="552"/>
                  </a:lnTo>
                  <a:lnTo>
                    <a:pt x="863" y="153"/>
                  </a:lnTo>
                  <a:lnTo>
                    <a:pt x="855" y="139"/>
                  </a:lnTo>
                  <a:lnTo>
                    <a:pt x="848" y="124"/>
                  </a:lnTo>
                  <a:lnTo>
                    <a:pt x="788" y="5"/>
                  </a:lnTo>
                  <a:lnTo>
                    <a:pt x="816" y="25"/>
                  </a:lnTo>
                  <a:lnTo>
                    <a:pt x="849" y="40"/>
                  </a:lnTo>
                  <a:lnTo>
                    <a:pt x="884" y="52"/>
                  </a:lnTo>
                  <a:lnTo>
                    <a:pt x="924" y="58"/>
                  </a:lnTo>
                  <a:lnTo>
                    <a:pt x="965" y="61"/>
                  </a:lnTo>
                  <a:lnTo>
                    <a:pt x="1008" y="58"/>
                  </a:lnTo>
                  <a:lnTo>
                    <a:pt x="1048" y="51"/>
                  </a:lnTo>
                  <a:lnTo>
                    <a:pt x="1084" y="39"/>
                  </a:lnTo>
                  <a:lnTo>
                    <a:pt x="1116" y="22"/>
                  </a:lnTo>
                  <a:lnTo>
                    <a:pt x="1145" y="2"/>
                  </a:lnTo>
                  <a:lnTo>
                    <a:pt x="1083" y="124"/>
                  </a:lnTo>
                  <a:lnTo>
                    <a:pt x="1077" y="139"/>
                  </a:lnTo>
                  <a:lnTo>
                    <a:pt x="1068" y="153"/>
                  </a:lnTo>
                  <a:lnTo>
                    <a:pt x="1087" y="552"/>
                  </a:lnTo>
                  <a:lnTo>
                    <a:pt x="1092" y="536"/>
                  </a:lnTo>
                  <a:lnTo>
                    <a:pt x="1101" y="514"/>
                  </a:lnTo>
                  <a:lnTo>
                    <a:pt x="1110" y="483"/>
                  </a:lnTo>
                  <a:lnTo>
                    <a:pt x="1123" y="449"/>
                  </a:lnTo>
                  <a:lnTo>
                    <a:pt x="1136" y="410"/>
                  </a:lnTo>
                  <a:lnTo>
                    <a:pt x="1152" y="367"/>
                  </a:lnTo>
                  <a:lnTo>
                    <a:pt x="1167" y="323"/>
                  </a:lnTo>
                  <a:lnTo>
                    <a:pt x="1182" y="277"/>
                  </a:lnTo>
                  <a:lnTo>
                    <a:pt x="1197" y="233"/>
                  </a:lnTo>
                  <a:lnTo>
                    <a:pt x="1213" y="187"/>
                  </a:lnTo>
                  <a:lnTo>
                    <a:pt x="1226" y="144"/>
                  </a:lnTo>
                  <a:lnTo>
                    <a:pt x="1240" y="106"/>
                  </a:lnTo>
                  <a:lnTo>
                    <a:pt x="1251" y="69"/>
                  </a:lnTo>
                  <a:lnTo>
                    <a:pt x="1262" y="40"/>
                  </a:lnTo>
                  <a:lnTo>
                    <a:pt x="1268" y="16"/>
                  </a:lnTo>
                  <a:lnTo>
                    <a:pt x="1272" y="0"/>
                  </a:lnTo>
                  <a:lnTo>
                    <a:pt x="1401" y="46"/>
                  </a:lnTo>
                  <a:lnTo>
                    <a:pt x="1526" y="97"/>
                  </a:lnTo>
                  <a:lnTo>
                    <a:pt x="1530" y="98"/>
                  </a:lnTo>
                  <a:lnTo>
                    <a:pt x="1541" y="103"/>
                  </a:lnTo>
                  <a:lnTo>
                    <a:pt x="1556" y="109"/>
                  </a:lnTo>
                  <a:lnTo>
                    <a:pt x="1578" y="118"/>
                  </a:lnTo>
                  <a:lnTo>
                    <a:pt x="1602" y="127"/>
                  </a:lnTo>
                  <a:lnTo>
                    <a:pt x="1628" y="138"/>
                  </a:lnTo>
                  <a:lnTo>
                    <a:pt x="1654" y="149"/>
                  </a:lnTo>
                  <a:lnTo>
                    <a:pt x="1680" y="161"/>
                  </a:lnTo>
                  <a:lnTo>
                    <a:pt x="1704" y="170"/>
                  </a:lnTo>
                  <a:lnTo>
                    <a:pt x="1726" y="179"/>
                  </a:lnTo>
                  <a:lnTo>
                    <a:pt x="1743" y="188"/>
                  </a:lnTo>
                  <a:lnTo>
                    <a:pt x="1746" y="188"/>
                  </a:lnTo>
                  <a:lnTo>
                    <a:pt x="1749" y="190"/>
                  </a:lnTo>
                  <a:lnTo>
                    <a:pt x="1752" y="191"/>
                  </a:lnTo>
                  <a:lnTo>
                    <a:pt x="1755" y="193"/>
                  </a:lnTo>
                  <a:lnTo>
                    <a:pt x="1721" y="207"/>
                  </a:lnTo>
                  <a:lnTo>
                    <a:pt x="1686" y="222"/>
                  </a:lnTo>
                  <a:lnTo>
                    <a:pt x="1651" y="237"/>
                  </a:lnTo>
                  <a:lnTo>
                    <a:pt x="1616" y="251"/>
                  </a:lnTo>
                  <a:lnTo>
                    <a:pt x="1585" y="265"/>
                  </a:lnTo>
                  <a:lnTo>
                    <a:pt x="1561" y="275"/>
                  </a:lnTo>
                  <a:lnTo>
                    <a:pt x="1553" y="280"/>
                  </a:lnTo>
                  <a:lnTo>
                    <a:pt x="1541" y="286"/>
                  </a:lnTo>
                  <a:lnTo>
                    <a:pt x="1529" y="294"/>
                  </a:lnTo>
                  <a:lnTo>
                    <a:pt x="1527" y="294"/>
                  </a:lnTo>
                  <a:lnTo>
                    <a:pt x="1526" y="295"/>
                  </a:lnTo>
                  <a:lnTo>
                    <a:pt x="1524" y="295"/>
                  </a:lnTo>
                  <a:lnTo>
                    <a:pt x="1521" y="297"/>
                  </a:lnTo>
                  <a:lnTo>
                    <a:pt x="1507" y="307"/>
                  </a:lnTo>
                  <a:lnTo>
                    <a:pt x="1494" y="321"/>
                  </a:lnTo>
                  <a:lnTo>
                    <a:pt x="1481" y="332"/>
                  </a:lnTo>
                  <a:lnTo>
                    <a:pt x="1472" y="339"/>
                  </a:lnTo>
                  <a:lnTo>
                    <a:pt x="1442" y="373"/>
                  </a:lnTo>
                  <a:lnTo>
                    <a:pt x="1417" y="405"/>
                  </a:lnTo>
                  <a:lnTo>
                    <a:pt x="1401" y="436"/>
                  </a:lnTo>
                  <a:lnTo>
                    <a:pt x="1399" y="439"/>
                  </a:lnTo>
                  <a:lnTo>
                    <a:pt x="1397" y="443"/>
                  </a:lnTo>
                  <a:lnTo>
                    <a:pt x="1391" y="457"/>
                  </a:lnTo>
                  <a:lnTo>
                    <a:pt x="1385" y="475"/>
                  </a:lnTo>
                  <a:lnTo>
                    <a:pt x="1381" y="495"/>
                  </a:lnTo>
                  <a:lnTo>
                    <a:pt x="1365" y="540"/>
                  </a:lnTo>
                  <a:lnTo>
                    <a:pt x="1350" y="590"/>
                  </a:lnTo>
                  <a:lnTo>
                    <a:pt x="1332" y="643"/>
                  </a:lnTo>
                  <a:lnTo>
                    <a:pt x="1315" y="698"/>
                  </a:lnTo>
                  <a:lnTo>
                    <a:pt x="1298" y="753"/>
                  </a:lnTo>
                  <a:lnTo>
                    <a:pt x="1284" y="804"/>
                  </a:lnTo>
                  <a:lnTo>
                    <a:pt x="159" y="804"/>
                  </a:lnTo>
                  <a:lnTo>
                    <a:pt x="122" y="799"/>
                  </a:lnTo>
                  <a:lnTo>
                    <a:pt x="89" y="787"/>
                  </a:lnTo>
                  <a:lnTo>
                    <a:pt x="60" y="769"/>
                  </a:lnTo>
                  <a:lnTo>
                    <a:pt x="35" y="744"/>
                  </a:lnTo>
                  <a:lnTo>
                    <a:pt x="17" y="715"/>
                  </a:lnTo>
                  <a:lnTo>
                    <a:pt x="5" y="682"/>
                  </a:lnTo>
                  <a:lnTo>
                    <a:pt x="0" y="645"/>
                  </a:lnTo>
                  <a:lnTo>
                    <a:pt x="0" y="633"/>
                  </a:lnTo>
                  <a:lnTo>
                    <a:pt x="2" y="620"/>
                  </a:lnTo>
                  <a:lnTo>
                    <a:pt x="8" y="595"/>
                  </a:lnTo>
                  <a:lnTo>
                    <a:pt x="17" y="561"/>
                  </a:lnTo>
                  <a:lnTo>
                    <a:pt x="29" y="523"/>
                  </a:lnTo>
                  <a:lnTo>
                    <a:pt x="41" y="483"/>
                  </a:lnTo>
                  <a:lnTo>
                    <a:pt x="53" y="440"/>
                  </a:lnTo>
                  <a:lnTo>
                    <a:pt x="67" y="401"/>
                  </a:lnTo>
                  <a:lnTo>
                    <a:pt x="79" y="361"/>
                  </a:lnTo>
                  <a:lnTo>
                    <a:pt x="90" y="327"/>
                  </a:lnTo>
                  <a:lnTo>
                    <a:pt x="99" y="298"/>
                  </a:lnTo>
                  <a:lnTo>
                    <a:pt x="104" y="281"/>
                  </a:lnTo>
                  <a:lnTo>
                    <a:pt x="110" y="265"/>
                  </a:lnTo>
                  <a:lnTo>
                    <a:pt x="110" y="265"/>
                  </a:lnTo>
                  <a:lnTo>
                    <a:pt x="127" y="237"/>
                  </a:lnTo>
                  <a:lnTo>
                    <a:pt x="148" y="214"/>
                  </a:lnTo>
                  <a:lnTo>
                    <a:pt x="174" y="196"/>
                  </a:lnTo>
                  <a:lnTo>
                    <a:pt x="176" y="194"/>
                  </a:lnTo>
                  <a:lnTo>
                    <a:pt x="179" y="193"/>
                  </a:lnTo>
                  <a:lnTo>
                    <a:pt x="183" y="190"/>
                  </a:lnTo>
                  <a:lnTo>
                    <a:pt x="186" y="188"/>
                  </a:lnTo>
                  <a:lnTo>
                    <a:pt x="189" y="188"/>
                  </a:lnTo>
                  <a:lnTo>
                    <a:pt x="206" y="179"/>
                  </a:lnTo>
                  <a:lnTo>
                    <a:pt x="228" y="170"/>
                  </a:lnTo>
                  <a:lnTo>
                    <a:pt x="252" y="161"/>
                  </a:lnTo>
                  <a:lnTo>
                    <a:pt x="278" y="149"/>
                  </a:lnTo>
                  <a:lnTo>
                    <a:pt x="304" y="138"/>
                  </a:lnTo>
                  <a:lnTo>
                    <a:pt x="330" y="127"/>
                  </a:lnTo>
                  <a:lnTo>
                    <a:pt x="354" y="118"/>
                  </a:lnTo>
                  <a:lnTo>
                    <a:pt x="374" y="109"/>
                  </a:lnTo>
                  <a:lnTo>
                    <a:pt x="391" y="103"/>
                  </a:lnTo>
                  <a:lnTo>
                    <a:pt x="402" y="98"/>
                  </a:lnTo>
                  <a:lnTo>
                    <a:pt x="406" y="97"/>
                  </a:lnTo>
                  <a:lnTo>
                    <a:pt x="489" y="63"/>
                  </a:lnTo>
                  <a:lnTo>
                    <a:pt x="573" y="31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95262" y="385763"/>
              <a:ext cx="1601788" cy="1943100"/>
            </a:xfrm>
            <a:custGeom>
              <a:avLst/>
              <a:gdLst>
                <a:gd name="T0" fmla="*/ 514 w 1009"/>
                <a:gd name="T1" fmla="*/ 0 h 1224"/>
                <a:gd name="T2" fmla="*/ 632 w 1009"/>
                <a:gd name="T3" fmla="*/ 17 h 1224"/>
                <a:gd name="T4" fmla="*/ 737 w 1009"/>
                <a:gd name="T5" fmla="*/ 66 h 1224"/>
                <a:gd name="T6" fmla="*/ 823 w 1009"/>
                <a:gd name="T7" fmla="*/ 141 h 1224"/>
                <a:gd name="T8" fmla="*/ 886 w 1009"/>
                <a:gd name="T9" fmla="*/ 237 h 1224"/>
                <a:gd name="T10" fmla="*/ 919 w 1009"/>
                <a:gd name="T11" fmla="*/ 350 h 1224"/>
                <a:gd name="T12" fmla="*/ 924 w 1009"/>
                <a:gd name="T13" fmla="*/ 423 h 1224"/>
                <a:gd name="T14" fmla="*/ 921 w 1009"/>
                <a:gd name="T15" fmla="*/ 470 h 1224"/>
                <a:gd name="T16" fmla="*/ 919 w 1009"/>
                <a:gd name="T17" fmla="*/ 524 h 1224"/>
                <a:gd name="T18" fmla="*/ 918 w 1009"/>
                <a:gd name="T19" fmla="*/ 562 h 1224"/>
                <a:gd name="T20" fmla="*/ 930 w 1009"/>
                <a:gd name="T21" fmla="*/ 561 h 1224"/>
                <a:gd name="T22" fmla="*/ 953 w 1009"/>
                <a:gd name="T23" fmla="*/ 561 h 1224"/>
                <a:gd name="T24" fmla="*/ 977 w 1009"/>
                <a:gd name="T25" fmla="*/ 568 h 1224"/>
                <a:gd name="T26" fmla="*/ 999 w 1009"/>
                <a:gd name="T27" fmla="*/ 587 h 1224"/>
                <a:gd name="T28" fmla="*/ 1009 w 1009"/>
                <a:gd name="T29" fmla="*/ 623 h 1224"/>
                <a:gd name="T30" fmla="*/ 1005 w 1009"/>
                <a:gd name="T31" fmla="*/ 697 h 1224"/>
                <a:gd name="T32" fmla="*/ 988 w 1009"/>
                <a:gd name="T33" fmla="*/ 765 h 1224"/>
                <a:gd name="T34" fmla="*/ 968 w 1009"/>
                <a:gd name="T35" fmla="*/ 808 h 1224"/>
                <a:gd name="T36" fmla="*/ 947 w 1009"/>
                <a:gd name="T37" fmla="*/ 831 h 1224"/>
                <a:gd name="T38" fmla="*/ 925 w 1009"/>
                <a:gd name="T39" fmla="*/ 840 h 1224"/>
                <a:gd name="T40" fmla="*/ 908 w 1009"/>
                <a:gd name="T41" fmla="*/ 840 h 1224"/>
                <a:gd name="T42" fmla="*/ 899 w 1009"/>
                <a:gd name="T43" fmla="*/ 839 h 1224"/>
                <a:gd name="T44" fmla="*/ 876 w 1009"/>
                <a:gd name="T45" fmla="*/ 895 h 1224"/>
                <a:gd name="T46" fmla="*/ 829 w 1009"/>
                <a:gd name="T47" fmla="*/ 993 h 1224"/>
                <a:gd name="T48" fmla="*/ 774 w 1009"/>
                <a:gd name="T49" fmla="*/ 1069 h 1224"/>
                <a:gd name="T50" fmla="*/ 718 w 1009"/>
                <a:gd name="T51" fmla="*/ 1126 h 1224"/>
                <a:gd name="T52" fmla="*/ 643 w 1009"/>
                <a:gd name="T53" fmla="*/ 1178 h 1224"/>
                <a:gd name="T54" fmla="*/ 577 w 1009"/>
                <a:gd name="T55" fmla="*/ 1207 h 1224"/>
                <a:gd name="T56" fmla="*/ 531 w 1009"/>
                <a:gd name="T57" fmla="*/ 1220 h 1224"/>
                <a:gd name="T58" fmla="*/ 513 w 1009"/>
                <a:gd name="T59" fmla="*/ 1224 h 1224"/>
                <a:gd name="T60" fmla="*/ 491 w 1009"/>
                <a:gd name="T61" fmla="*/ 1224 h 1224"/>
                <a:gd name="T62" fmla="*/ 458 w 1009"/>
                <a:gd name="T63" fmla="*/ 1216 h 1224"/>
                <a:gd name="T64" fmla="*/ 400 w 1009"/>
                <a:gd name="T65" fmla="*/ 1196 h 1224"/>
                <a:gd name="T66" fmla="*/ 328 w 1009"/>
                <a:gd name="T67" fmla="*/ 1155 h 1224"/>
                <a:gd name="T68" fmla="*/ 261 w 1009"/>
                <a:gd name="T69" fmla="*/ 1098 h 1224"/>
                <a:gd name="T70" fmla="*/ 206 w 1009"/>
                <a:gd name="T71" fmla="*/ 1033 h 1224"/>
                <a:gd name="T72" fmla="*/ 155 w 1009"/>
                <a:gd name="T73" fmla="*/ 947 h 1224"/>
                <a:gd name="T74" fmla="*/ 113 w 1009"/>
                <a:gd name="T75" fmla="*/ 839 h 1224"/>
                <a:gd name="T76" fmla="*/ 107 w 1009"/>
                <a:gd name="T77" fmla="*/ 840 h 1224"/>
                <a:gd name="T78" fmla="*/ 93 w 1009"/>
                <a:gd name="T79" fmla="*/ 842 h 1224"/>
                <a:gd name="T80" fmla="*/ 73 w 1009"/>
                <a:gd name="T81" fmla="*/ 839 h 1224"/>
                <a:gd name="T82" fmla="*/ 52 w 1009"/>
                <a:gd name="T83" fmla="*/ 822 h 1224"/>
                <a:gd name="T84" fmla="*/ 32 w 1009"/>
                <a:gd name="T85" fmla="*/ 790 h 1224"/>
                <a:gd name="T86" fmla="*/ 13 w 1009"/>
                <a:gd name="T87" fmla="*/ 735 h 1224"/>
                <a:gd name="T88" fmla="*/ 1 w 1009"/>
                <a:gd name="T89" fmla="*/ 651 h 1224"/>
                <a:gd name="T90" fmla="*/ 4 w 1009"/>
                <a:gd name="T91" fmla="*/ 602 h 1224"/>
                <a:gd name="T92" fmla="*/ 21 w 1009"/>
                <a:gd name="T93" fmla="*/ 576 h 1224"/>
                <a:gd name="T94" fmla="*/ 46 w 1009"/>
                <a:gd name="T95" fmla="*/ 564 h 1224"/>
                <a:gd name="T96" fmla="*/ 70 w 1009"/>
                <a:gd name="T97" fmla="*/ 561 h 1224"/>
                <a:gd name="T98" fmla="*/ 88 w 1009"/>
                <a:gd name="T99" fmla="*/ 562 h 1224"/>
                <a:gd name="T100" fmla="*/ 91 w 1009"/>
                <a:gd name="T101" fmla="*/ 545 h 1224"/>
                <a:gd name="T102" fmla="*/ 90 w 1009"/>
                <a:gd name="T103" fmla="*/ 498 h 1224"/>
                <a:gd name="T104" fmla="*/ 88 w 1009"/>
                <a:gd name="T105" fmla="*/ 445 h 1224"/>
                <a:gd name="T106" fmla="*/ 87 w 1009"/>
                <a:gd name="T107" fmla="*/ 409 h 1224"/>
                <a:gd name="T108" fmla="*/ 104 w 1009"/>
                <a:gd name="T109" fmla="*/ 292 h 1224"/>
                <a:gd name="T110" fmla="*/ 152 w 1009"/>
                <a:gd name="T111" fmla="*/ 186 h 1224"/>
                <a:gd name="T112" fmla="*/ 227 w 1009"/>
                <a:gd name="T113" fmla="*/ 101 h 1224"/>
                <a:gd name="T114" fmla="*/ 323 w 1009"/>
                <a:gd name="T115" fmla="*/ 38 h 1224"/>
                <a:gd name="T116" fmla="*/ 435 w 1009"/>
                <a:gd name="T117" fmla="*/ 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9" h="1224">
                  <a:moveTo>
                    <a:pt x="496" y="0"/>
                  </a:moveTo>
                  <a:lnTo>
                    <a:pt x="514" y="0"/>
                  </a:lnTo>
                  <a:lnTo>
                    <a:pt x="574" y="5"/>
                  </a:lnTo>
                  <a:lnTo>
                    <a:pt x="632" y="17"/>
                  </a:lnTo>
                  <a:lnTo>
                    <a:pt x="687" y="38"/>
                  </a:lnTo>
                  <a:lnTo>
                    <a:pt x="737" y="66"/>
                  </a:lnTo>
                  <a:lnTo>
                    <a:pt x="783" y="101"/>
                  </a:lnTo>
                  <a:lnTo>
                    <a:pt x="823" y="141"/>
                  </a:lnTo>
                  <a:lnTo>
                    <a:pt x="858" y="186"/>
                  </a:lnTo>
                  <a:lnTo>
                    <a:pt x="886" y="237"/>
                  </a:lnTo>
                  <a:lnTo>
                    <a:pt x="907" y="292"/>
                  </a:lnTo>
                  <a:lnTo>
                    <a:pt x="919" y="350"/>
                  </a:lnTo>
                  <a:lnTo>
                    <a:pt x="924" y="409"/>
                  </a:lnTo>
                  <a:lnTo>
                    <a:pt x="924" y="423"/>
                  </a:lnTo>
                  <a:lnTo>
                    <a:pt x="922" y="445"/>
                  </a:lnTo>
                  <a:lnTo>
                    <a:pt x="921" y="470"/>
                  </a:lnTo>
                  <a:lnTo>
                    <a:pt x="921" y="498"/>
                  </a:lnTo>
                  <a:lnTo>
                    <a:pt x="919" y="524"/>
                  </a:lnTo>
                  <a:lnTo>
                    <a:pt x="918" y="545"/>
                  </a:lnTo>
                  <a:lnTo>
                    <a:pt x="918" y="562"/>
                  </a:lnTo>
                  <a:lnTo>
                    <a:pt x="922" y="562"/>
                  </a:lnTo>
                  <a:lnTo>
                    <a:pt x="930" y="561"/>
                  </a:lnTo>
                  <a:lnTo>
                    <a:pt x="941" y="561"/>
                  </a:lnTo>
                  <a:lnTo>
                    <a:pt x="953" y="561"/>
                  </a:lnTo>
                  <a:lnTo>
                    <a:pt x="965" y="564"/>
                  </a:lnTo>
                  <a:lnTo>
                    <a:pt x="977" y="568"/>
                  </a:lnTo>
                  <a:lnTo>
                    <a:pt x="988" y="576"/>
                  </a:lnTo>
                  <a:lnTo>
                    <a:pt x="999" y="587"/>
                  </a:lnTo>
                  <a:lnTo>
                    <a:pt x="1006" y="602"/>
                  </a:lnTo>
                  <a:lnTo>
                    <a:pt x="1009" y="623"/>
                  </a:lnTo>
                  <a:lnTo>
                    <a:pt x="1009" y="651"/>
                  </a:lnTo>
                  <a:lnTo>
                    <a:pt x="1005" y="697"/>
                  </a:lnTo>
                  <a:lnTo>
                    <a:pt x="997" y="735"/>
                  </a:lnTo>
                  <a:lnTo>
                    <a:pt x="988" y="765"/>
                  </a:lnTo>
                  <a:lnTo>
                    <a:pt x="979" y="790"/>
                  </a:lnTo>
                  <a:lnTo>
                    <a:pt x="968" y="808"/>
                  </a:lnTo>
                  <a:lnTo>
                    <a:pt x="957" y="822"/>
                  </a:lnTo>
                  <a:lnTo>
                    <a:pt x="947" y="831"/>
                  </a:lnTo>
                  <a:lnTo>
                    <a:pt x="936" y="837"/>
                  </a:lnTo>
                  <a:lnTo>
                    <a:pt x="925" y="840"/>
                  </a:lnTo>
                  <a:lnTo>
                    <a:pt x="916" y="842"/>
                  </a:lnTo>
                  <a:lnTo>
                    <a:pt x="908" y="840"/>
                  </a:lnTo>
                  <a:lnTo>
                    <a:pt x="902" y="840"/>
                  </a:lnTo>
                  <a:lnTo>
                    <a:pt x="899" y="839"/>
                  </a:lnTo>
                  <a:lnTo>
                    <a:pt x="896" y="837"/>
                  </a:lnTo>
                  <a:lnTo>
                    <a:pt x="876" y="895"/>
                  </a:lnTo>
                  <a:lnTo>
                    <a:pt x="853" y="947"/>
                  </a:lnTo>
                  <a:lnTo>
                    <a:pt x="829" y="993"/>
                  </a:lnTo>
                  <a:lnTo>
                    <a:pt x="803" y="1033"/>
                  </a:lnTo>
                  <a:lnTo>
                    <a:pt x="774" y="1069"/>
                  </a:lnTo>
                  <a:lnTo>
                    <a:pt x="747" y="1100"/>
                  </a:lnTo>
                  <a:lnTo>
                    <a:pt x="718" y="1126"/>
                  </a:lnTo>
                  <a:lnTo>
                    <a:pt x="679" y="1155"/>
                  </a:lnTo>
                  <a:lnTo>
                    <a:pt x="643" y="1178"/>
                  </a:lnTo>
                  <a:lnTo>
                    <a:pt x="608" y="1196"/>
                  </a:lnTo>
                  <a:lnTo>
                    <a:pt x="577" y="1207"/>
                  </a:lnTo>
                  <a:lnTo>
                    <a:pt x="551" y="1216"/>
                  </a:lnTo>
                  <a:lnTo>
                    <a:pt x="531" y="1220"/>
                  </a:lnTo>
                  <a:lnTo>
                    <a:pt x="517" y="1224"/>
                  </a:lnTo>
                  <a:lnTo>
                    <a:pt x="513" y="1224"/>
                  </a:lnTo>
                  <a:lnTo>
                    <a:pt x="496" y="1224"/>
                  </a:lnTo>
                  <a:lnTo>
                    <a:pt x="491" y="1224"/>
                  </a:lnTo>
                  <a:lnTo>
                    <a:pt x="478" y="1220"/>
                  </a:lnTo>
                  <a:lnTo>
                    <a:pt x="458" y="1216"/>
                  </a:lnTo>
                  <a:lnTo>
                    <a:pt x="432" y="1207"/>
                  </a:lnTo>
                  <a:lnTo>
                    <a:pt x="400" y="1196"/>
                  </a:lnTo>
                  <a:lnTo>
                    <a:pt x="366" y="1178"/>
                  </a:lnTo>
                  <a:lnTo>
                    <a:pt x="328" y="1155"/>
                  </a:lnTo>
                  <a:lnTo>
                    <a:pt x="290" y="1126"/>
                  </a:lnTo>
                  <a:lnTo>
                    <a:pt x="261" y="1098"/>
                  </a:lnTo>
                  <a:lnTo>
                    <a:pt x="233" y="1068"/>
                  </a:lnTo>
                  <a:lnTo>
                    <a:pt x="206" y="1033"/>
                  </a:lnTo>
                  <a:lnTo>
                    <a:pt x="180" y="993"/>
                  </a:lnTo>
                  <a:lnTo>
                    <a:pt x="155" y="947"/>
                  </a:lnTo>
                  <a:lnTo>
                    <a:pt x="133" y="895"/>
                  </a:lnTo>
                  <a:lnTo>
                    <a:pt x="113" y="839"/>
                  </a:lnTo>
                  <a:lnTo>
                    <a:pt x="110" y="839"/>
                  </a:lnTo>
                  <a:lnTo>
                    <a:pt x="107" y="840"/>
                  </a:lnTo>
                  <a:lnTo>
                    <a:pt x="101" y="842"/>
                  </a:lnTo>
                  <a:lnTo>
                    <a:pt x="93" y="842"/>
                  </a:lnTo>
                  <a:lnTo>
                    <a:pt x="84" y="842"/>
                  </a:lnTo>
                  <a:lnTo>
                    <a:pt x="73" y="839"/>
                  </a:lnTo>
                  <a:lnTo>
                    <a:pt x="62" y="832"/>
                  </a:lnTo>
                  <a:lnTo>
                    <a:pt x="52" y="822"/>
                  </a:lnTo>
                  <a:lnTo>
                    <a:pt x="41" y="808"/>
                  </a:lnTo>
                  <a:lnTo>
                    <a:pt x="32" y="790"/>
                  </a:lnTo>
                  <a:lnTo>
                    <a:pt x="21" y="765"/>
                  </a:lnTo>
                  <a:lnTo>
                    <a:pt x="13" y="735"/>
                  </a:lnTo>
                  <a:lnTo>
                    <a:pt x="6" y="697"/>
                  </a:lnTo>
                  <a:lnTo>
                    <a:pt x="1" y="651"/>
                  </a:lnTo>
                  <a:lnTo>
                    <a:pt x="0" y="623"/>
                  </a:lnTo>
                  <a:lnTo>
                    <a:pt x="4" y="602"/>
                  </a:lnTo>
                  <a:lnTo>
                    <a:pt x="12" y="587"/>
                  </a:lnTo>
                  <a:lnTo>
                    <a:pt x="21" y="576"/>
                  </a:lnTo>
                  <a:lnTo>
                    <a:pt x="33" y="568"/>
                  </a:lnTo>
                  <a:lnTo>
                    <a:pt x="46" y="564"/>
                  </a:lnTo>
                  <a:lnTo>
                    <a:pt x="58" y="561"/>
                  </a:lnTo>
                  <a:lnTo>
                    <a:pt x="70" y="561"/>
                  </a:lnTo>
                  <a:lnTo>
                    <a:pt x="79" y="561"/>
                  </a:lnTo>
                  <a:lnTo>
                    <a:pt x="88" y="562"/>
                  </a:lnTo>
                  <a:lnTo>
                    <a:pt x="93" y="562"/>
                  </a:lnTo>
                  <a:lnTo>
                    <a:pt x="91" y="545"/>
                  </a:lnTo>
                  <a:lnTo>
                    <a:pt x="91" y="524"/>
                  </a:lnTo>
                  <a:lnTo>
                    <a:pt x="90" y="498"/>
                  </a:lnTo>
                  <a:lnTo>
                    <a:pt x="88" y="470"/>
                  </a:lnTo>
                  <a:lnTo>
                    <a:pt x="88" y="445"/>
                  </a:lnTo>
                  <a:lnTo>
                    <a:pt x="87" y="423"/>
                  </a:lnTo>
                  <a:lnTo>
                    <a:pt x="87" y="409"/>
                  </a:lnTo>
                  <a:lnTo>
                    <a:pt x="91" y="350"/>
                  </a:lnTo>
                  <a:lnTo>
                    <a:pt x="104" y="292"/>
                  </a:lnTo>
                  <a:lnTo>
                    <a:pt x="125" y="237"/>
                  </a:lnTo>
                  <a:lnTo>
                    <a:pt x="152" y="186"/>
                  </a:lnTo>
                  <a:lnTo>
                    <a:pt x="188" y="141"/>
                  </a:lnTo>
                  <a:lnTo>
                    <a:pt x="227" y="101"/>
                  </a:lnTo>
                  <a:lnTo>
                    <a:pt x="273" y="66"/>
                  </a:lnTo>
                  <a:lnTo>
                    <a:pt x="323" y="38"/>
                  </a:lnTo>
                  <a:lnTo>
                    <a:pt x="378" y="17"/>
                  </a:lnTo>
                  <a:lnTo>
                    <a:pt x="435" y="5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4908550" y="2554288"/>
              <a:ext cx="2547938" cy="1168400"/>
            </a:xfrm>
            <a:custGeom>
              <a:avLst/>
              <a:gdLst>
                <a:gd name="T0" fmla="*/ 398 w 1605"/>
                <a:gd name="T1" fmla="*/ 39 h 736"/>
                <a:gd name="T2" fmla="*/ 356 w 1605"/>
                <a:gd name="T3" fmla="*/ 82 h 736"/>
                <a:gd name="T4" fmla="*/ 314 w 1605"/>
                <a:gd name="T5" fmla="*/ 152 h 736"/>
                <a:gd name="T6" fmla="*/ 298 w 1605"/>
                <a:gd name="T7" fmla="*/ 252 h 736"/>
                <a:gd name="T8" fmla="*/ 313 w 1605"/>
                <a:gd name="T9" fmla="*/ 333 h 736"/>
                <a:gd name="T10" fmla="*/ 343 w 1605"/>
                <a:gd name="T11" fmla="*/ 300 h 736"/>
                <a:gd name="T12" fmla="*/ 401 w 1605"/>
                <a:gd name="T13" fmla="*/ 256 h 736"/>
                <a:gd name="T14" fmla="*/ 473 w 1605"/>
                <a:gd name="T15" fmla="*/ 227 h 736"/>
                <a:gd name="T16" fmla="*/ 556 w 1605"/>
                <a:gd name="T17" fmla="*/ 355 h 736"/>
                <a:gd name="T18" fmla="*/ 650 w 1605"/>
                <a:gd name="T19" fmla="*/ 478 h 736"/>
                <a:gd name="T20" fmla="*/ 734 w 1605"/>
                <a:gd name="T21" fmla="*/ 566 h 736"/>
                <a:gd name="T22" fmla="*/ 808 w 1605"/>
                <a:gd name="T23" fmla="*/ 542 h 736"/>
                <a:gd name="T24" fmla="*/ 898 w 1605"/>
                <a:gd name="T25" fmla="*/ 439 h 736"/>
                <a:gd name="T26" fmla="*/ 991 w 1605"/>
                <a:gd name="T27" fmla="*/ 313 h 736"/>
                <a:gd name="T28" fmla="*/ 1067 w 1605"/>
                <a:gd name="T29" fmla="*/ 233 h 736"/>
                <a:gd name="T30" fmla="*/ 1136 w 1605"/>
                <a:gd name="T31" fmla="*/ 270 h 736"/>
                <a:gd name="T32" fmla="*/ 1188 w 1605"/>
                <a:gd name="T33" fmla="*/ 314 h 736"/>
                <a:gd name="T34" fmla="*/ 1208 w 1605"/>
                <a:gd name="T35" fmla="*/ 336 h 736"/>
                <a:gd name="T36" fmla="*/ 1218 w 1605"/>
                <a:gd name="T37" fmla="*/ 215 h 736"/>
                <a:gd name="T38" fmla="*/ 1191 w 1605"/>
                <a:gd name="T39" fmla="*/ 125 h 736"/>
                <a:gd name="T40" fmla="*/ 1147 w 1605"/>
                <a:gd name="T41" fmla="*/ 64 h 736"/>
                <a:gd name="T42" fmla="*/ 1107 w 1605"/>
                <a:gd name="T43" fmla="*/ 30 h 736"/>
                <a:gd name="T44" fmla="*/ 1122 w 1605"/>
                <a:gd name="T45" fmla="*/ 6 h 736"/>
                <a:gd name="T46" fmla="*/ 1191 w 1605"/>
                <a:gd name="T47" fmla="*/ 29 h 736"/>
                <a:gd name="T48" fmla="*/ 1281 w 1605"/>
                <a:gd name="T49" fmla="*/ 58 h 736"/>
                <a:gd name="T50" fmla="*/ 1362 w 1605"/>
                <a:gd name="T51" fmla="*/ 87 h 736"/>
                <a:gd name="T52" fmla="*/ 1405 w 1605"/>
                <a:gd name="T53" fmla="*/ 102 h 736"/>
                <a:gd name="T54" fmla="*/ 1509 w 1605"/>
                <a:gd name="T55" fmla="*/ 178 h 736"/>
                <a:gd name="T56" fmla="*/ 1574 w 1605"/>
                <a:gd name="T57" fmla="*/ 278 h 736"/>
                <a:gd name="T58" fmla="*/ 1590 w 1605"/>
                <a:gd name="T59" fmla="*/ 336 h 736"/>
                <a:gd name="T60" fmla="*/ 1596 w 1605"/>
                <a:gd name="T61" fmla="*/ 369 h 736"/>
                <a:gd name="T62" fmla="*/ 1602 w 1605"/>
                <a:gd name="T63" fmla="*/ 421 h 736"/>
                <a:gd name="T64" fmla="*/ 1603 w 1605"/>
                <a:gd name="T65" fmla="*/ 464 h 736"/>
                <a:gd name="T66" fmla="*/ 1605 w 1605"/>
                <a:gd name="T67" fmla="*/ 494 h 736"/>
                <a:gd name="T68" fmla="*/ 1603 w 1605"/>
                <a:gd name="T69" fmla="*/ 520 h 736"/>
                <a:gd name="T70" fmla="*/ 1600 w 1605"/>
                <a:gd name="T71" fmla="*/ 575 h 736"/>
                <a:gd name="T72" fmla="*/ 1556 w 1605"/>
                <a:gd name="T73" fmla="*/ 669 h 736"/>
                <a:gd name="T74" fmla="*/ 1466 w 1605"/>
                <a:gd name="T75" fmla="*/ 725 h 736"/>
                <a:gd name="T76" fmla="*/ 320 w 1605"/>
                <a:gd name="T77" fmla="*/ 736 h 736"/>
                <a:gd name="T78" fmla="*/ 272 w 1605"/>
                <a:gd name="T79" fmla="*/ 577 h 736"/>
                <a:gd name="T80" fmla="*/ 224 w 1605"/>
                <a:gd name="T81" fmla="*/ 429 h 736"/>
                <a:gd name="T82" fmla="*/ 201 w 1605"/>
                <a:gd name="T83" fmla="*/ 366 h 736"/>
                <a:gd name="T84" fmla="*/ 175 w 1605"/>
                <a:gd name="T85" fmla="*/ 325 h 736"/>
                <a:gd name="T86" fmla="*/ 101 w 1605"/>
                <a:gd name="T87" fmla="*/ 242 h 736"/>
                <a:gd name="T88" fmla="*/ 49 w 1605"/>
                <a:gd name="T89" fmla="*/ 209 h 736"/>
                <a:gd name="T90" fmla="*/ 0 w 1605"/>
                <a:gd name="T91" fmla="*/ 187 h 736"/>
                <a:gd name="T92" fmla="*/ 113 w 1605"/>
                <a:gd name="T93" fmla="*/ 102 h 736"/>
                <a:gd name="T94" fmla="*/ 154 w 1605"/>
                <a:gd name="T95" fmla="*/ 87 h 736"/>
                <a:gd name="T96" fmla="*/ 236 w 1605"/>
                <a:gd name="T97" fmla="*/ 58 h 736"/>
                <a:gd name="T98" fmla="*/ 327 w 1605"/>
                <a:gd name="T99" fmla="*/ 29 h 736"/>
                <a:gd name="T100" fmla="*/ 395 w 1605"/>
                <a:gd name="T101" fmla="*/ 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05" h="736">
                  <a:moveTo>
                    <a:pt x="414" y="0"/>
                  </a:moveTo>
                  <a:lnTo>
                    <a:pt x="409" y="30"/>
                  </a:lnTo>
                  <a:lnTo>
                    <a:pt x="398" y="39"/>
                  </a:lnTo>
                  <a:lnTo>
                    <a:pt x="386" y="50"/>
                  </a:lnTo>
                  <a:lnTo>
                    <a:pt x="371" y="64"/>
                  </a:lnTo>
                  <a:lnTo>
                    <a:pt x="356" y="82"/>
                  </a:lnTo>
                  <a:lnTo>
                    <a:pt x="340" y="102"/>
                  </a:lnTo>
                  <a:lnTo>
                    <a:pt x="327" y="125"/>
                  </a:lnTo>
                  <a:lnTo>
                    <a:pt x="314" y="152"/>
                  </a:lnTo>
                  <a:lnTo>
                    <a:pt x="305" y="181"/>
                  </a:lnTo>
                  <a:lnTo>
                    <a:pt x="299" y="215"/>
                  </a:lnTo>
                  <a:lnTo>
                    <a:pt x="298" y="252"/>
                  </a:lnTo>
                  <a:lnTo>
                    <a:pt x="301" y="293"/>
                  </a:lnTo>
                  <a:lnTo>
                    <a:pt x="310" y="336"/>
                  </a:lnTo>
                  <a:lnTo>
                    <a:pt x="313" y="333"/>
                  </a:lnTo>
                  <a:lnTo>
                    <a:pt x="319" y="326"/>
                  </a:lnTo>
                  <a:lnTo>
                    <a:pt x="330" y="314"/>
                  </a:lnTo>
                  <a:lnTo>
                    <a:pt x="343" y="300"/>
                  </a:lnTo>
                  <a:lnTo>
                    <a:pt x="360" y="287"/>
                  </a:lnTo>
                  <a:lnTo>
                    <a:pt x="380" y="270"/>
                  </a:lnTo>
                  <a:lnTo>
                    <a:pt x="401" y="256"/>
                  </a:lnTo>
                  <a:lnTo>
                    <a:pt x="424" y="242"/>
                  </a:lnTo>
                  <a:lnTo>
                    <a:pt x="449" y="233"/>
                  </a:lnTo>
                  <a:lnTo>
                    <a:pt x="473" y="227"/>
                  </a:lnTo>
                  <a:lnTo>
                    <a:pt x="499" y="270"/>
                  </a:lnTo>
                  <a:lnTo>
                    <a:pt x="527" y="313"/>
                  </a:lnTo>
                  <a:lnTo>
                    <a:pt x="556" y="355"/>
                  </a:lnTo>
                  <a:lnTo>
                    <a:pt x="588" y="398"/>
                  </a:lnTo>
                  <a:lnTo>
                    <a:pt x="618" y="439"/>
                  </a:lnTo>
                  <a:lnTo>
                    <a:pt x="650" y="478"/>
                  </a:lnTo>
                  <a:lnTo>
                    <a:pt x="679" y="513"/>
                  </a:lnTo>
                  <a:lnTo>
                    <a:pt x="708" y="542"/>
                  </a:lnTo>
                  <a:lnTo>
                    <a:pt x="734" y="566"/>
                  </a:lnTo>
                  <a:lnTo>
                    <a:pt x="759" y="583"/>
                  </a:lnTo>
                  <a:lnTo>
                    <a:pt x="782" y="566"/>
                  </a:lnTo>
                  <a:lnTo>
                    <a:pt x="808" y="542"/>
                  </a:lnTo>
                  <a:lnTo>
                    <a:pt x="837" y="513"/>
                  </a:lnTo>
                  <a:lnTo>
                    <a:pt x="867" y="478"/>
                  </a:lnTo>
                  <a:lnTo>
                    <a:pt x="898" y="439"/>
                  </a:lnTo>
                  <a:lnTo>
                    <a:pt x="930" y="398"/>
                  </a:lnTo>
                  <a:lnTo>
                    <a:pt x="960" y="355"/>
                  </a:lnTo>
                  <a:lnTo>
                    <a:pt x="991" y="313"/>
                  </a:lnTo>
                  <a:lnTo>
                    <a:pt x="1018" y="268"/>
                  </a:lnTo>
                  <a:lnTo>
                    <a:pt x="1043" y="227"/>
                  </a:lnTo>
                  <a:lnTo>
                    <a:pt x="1067" y="233"/>
                  </a:lnTo>
                  <a:lnTo>
                    <a:pt x="1092" y="242"/>
                  </a:lnTo>
                  <a:lnTo>
                    <a:pt x="1115" y="256"/>
                  </a:lnTo>
                  <a:lnTo>
                    <a:pt x="1136" y="270"/>
                  </a:lnTo>
                  <a:lnTo>
                    <a:pt x="1156" y="287"/>
                  </a:lnTo>
                  <a:lnTo>
                    <a:pt x="1173" y="300"/>
                  </a:lnTo>
                  <a:lnTo>
                    <a:pt x="1188" y="314"/>
                  </a:lnTo>
                  <a:lnTo>
                    <a:pt x="1199" y="326"/>
                  </a:lnTo>
                  <a:lnTo>
                    <a:pt x="1205" y="333"/>
                  </a:lnTo>
                  <a:lnTo>
                    <a:pt x="1208" y="336"/>
                  </a:lnTo>
                  <a:lnTo>
                    <a:pt x="1217" y="293"/>
                  </a:lnTo>
                  <a:lnTo>
                    <a:pt x="1220" y="252"/>
                  </a:lnTo>
                  <a:lnTo>
                    <a:pt x="1218" y="215"/>
                  </a:lnTo>
                  <a:lnTo>
                    <a:pt x="1212" y="183"/>
                  </a:lnTo>
                  <a:lnTo>
                    <a:pt x="1203" y="152"/>
                  </a:lnTo>
                  <a:lnTo>
                    <a:pt x="1191" y="125"/>
                  </a:lnTo>
                  <a:lnTo>
                    <a:pt x="1177" y="102"/>
                  </a:lnTo>
                  <a:lnTo>
                    <a:pt x="1162" y="82"/>
                  </a:lnTo>
                  <a:lnTo>
                    <a:pt x="1147" y="64"/>
                  </a:lnTo>
                  <a:lnTo>
                    <a:pt x="1131" y="50"/>
                  </a:lnTo>
                  <a:lnTo>
                    <a:pt x="1118" y="39"/>
                  </a:lnTo>
                  <a:lnTo>
                    <a:pt x="1107" y="30"/>
                  </a:lnTo>
                  <a:lnTo>
                    <a:pt x="1104" y="0"/>
                  </a:lnTo>
                  <a:lnTo>
                    <a:pt x="1110" y="1"/>
                  </a:lnTo>
                  <a:lnTo>
                    <a:pt x="1122" y="6"/>
                  </a:lnTo>
                  <a:lnTo>
                    <a:pt x="1141" y="12"/>
                  </a:lnTo>
                  <a:lnTo>
                    <a:pt x="1164" y="19"/>
                  </a:lnTo>
                  <a:lnTo>
                    <a:pt x="1191" y="29"/>
                  </a:lnTo>
                  <a:lnTo>
                    <a:pt x="1220" y="38"/>
                  </a:lnTo>
                  <a:lnTo>
                    <a:pt x="1251" y="48"/>
                  </a:lnTo>
                  <a:lnTo>
                    <a:pt x="1281" y="58"/>
                  </a:lnTo>
                  <a:lnTo>
                    <a:pt x="1310" y="68"/>
                  </a:lnTo>
                  <a:lnTo>
                    <a:pt x="1338" y="77"/>
                  </a:lnTo>
                  <a:lnTo>
                    <a:pt x="1362" y="87"/>
                  </a:lnTo>
                  <a:lnTo>
                    <a:pt x="1382" y="93"/>
                  </a:lnTo>
                  <a:lnTo>
                    <a:pt x="1397" y="99"/>
                  </a:lnTo>
                  <a:lnTo>
                    <a:pt x="1405" y="102"/>
                  </a:lnTo>
                  <a:lnTo>
                    <a:pt x="1445" y="125"/>
                  </a:lnTo>
                  <a:lnTo>
                    <a:pt x="1478" y="151"/>
                  </a:lnTo>
                  <a:lnTo>
                    <a:pt x="1509" y="178"/>
                  </a:lnTo>
                  <a:lnTo>
                    <a:pt x="1535" y="209"/>
                  </a:lnTo>
                  <a:lnTo>
                    <a:pt x="1556" y="241"/>
                  </a:lnTo>
                  <a:lnTo>
                    <a:pt x="1574" y="278"/>
                  </a:lnTo>
                  <a:lnTo>
                    <a:pt x="1587" y="317"/>
                  </a:lnTo>
                  <a:lnTo>
                    <a:pt x="1588" y="325"/>
                  </a:lnTo>
                  <a:lnTo>
                    <a:pt x="1590" y="336"/>
                  </a:lnTo>
                  <a:lnTo>
                    <a:pt x="1591" y="348"/>
                  </a:lnTo>
                  <a:lnTo>
                    <a:pt x="1594" y="360"/>
                  </a:lnTo>
                  <a:lnTo>
                    <a:pt x="1596" y="369"/>
                  </a:lnTo>
                  <a:lnTo>
                    <a:pt x="1596" y="372"/>
                  </a:lnTo>
                  <a:lnTo>
                    <a:pt x="1602" y="417"/>
                  </a:lnTo>
                  <a:lnTo>
                    <a:pt x="1602" y="421"/>
                  </a:lnTo>
                  <a:lnTo>
                    <a:pt x="1602" y="433"/>
                  </a:lnTo>
                  <a:lnTo>
                    <a:pt x="1603" y="449"/>
                  </a:lnTo>
                  <a:lnTo>
                    <a:pt x="1603" y="464"/>
                  </a:lnTo>
                  <a:lnTo>
                    <a:pt x="1603" y="479"/>
                  </a:lnTo>
                  <a:lnTo>
                    <a:pt x="1605" y="490"/>
                  </a:lnTo>
                  <a:lnTo>
                    <a:pt x="1605" y="494"/>
                  </a:lnTo>
                  <a:lnTo>
                    <a:pt x="1605" y="499"/>
                  </a:lnTo>
                  <a:lnTo>
                    <a:pt x="1605" y="508"/>
                  </a:lnTo>
                  <a:lnTo>
                    <a:pt x="1603" y="520"/>
                  </a:lnTo>
                  <a:lnTo>
                    <a:pt x="1603" y="531"/>
                  </a:lnTo>
                  <a:lnTo>
                    <a:pt x="1603" y="539"/>
                  </a:lnTo>
                  <a:lnTo>
                    <a:pt x="1600" y="575"/>
                  </a:lnTo>
                  <a:lnTo>
                    <a:pt x="1591" y="607"/>
                  </a:lnTo>
                  <a:lnTo>
                    <a:pt x="1577" y="640"/>
                  </a:lnTo>
                  <a:lnTo>
                    <a:pt x="1556" y="669"/>
                  </a:lnTo>
                  <a:lnTo>
                    <a:pt x="1529" y="695"/>
                  </a:lnTo>
                  <a:lnTo>
                    <a:pt x="1498" y="713"/>
                  </a:lnTo>
                  <a:lnTo>
                    <a:pt x="1466" y="725"/>
                  </a:lnTo>
                  <a:lnTo>
                    <a:pt x="1431" y="733"/>
                  </a:lnTo>
                  <a:lnTo>
                    <a:pt x="1394" y="736"/>
                  </a:lnTo>
                  <a:lnTo>
                    <a:pt x="320" y="736"/>
                  </a:lnTo>
                  <a:lnTo>
                    <a:pt x="305" y="685"/>
                  </a:lnTo>
                  <a:lnTo>
                    <a:pt x="290" y="632"/>
                  </a:lnTo>
                  <a:lnTo>
                    <a:pt x="272" y="577"/>
                  </a:lnTo>
                  <a:lnTo>
                    <a:pt x="255" y="522"/>
                  </a:lnTo>
                  <a:lnTo>
                    <a:pt x="238" y="472"/>
                  </a:lnTo>
                  <a:lnTo>
                    <a:pt x="224" y="429"/>
                  </a:lnTo>
                  <a:lnTo>
                    <a:pt x="217" y="400"/>
                  </a:lnTo>
                  <a:lnTo>
                    <a:pt x="206" y="374"/>
                  </a:lnTo>
                  <a:lnTo>
                    <a:pt x="201" y="366"/>
                  </a:lnTo>
                  <a:lnTo>
                    <a:pt x="195" y="355"/>
                  </a:lnTo>
                  <a:lnTo>
                    <a:pt x="188" y="342"/>
                  </a:lnTo>
                  <a:lnTo>
                    <a:pt x="175" y="325"/>
                  </a:lnTo>
                  <a:lnTo>
                    <a:pt x="160" y="304"/>
                  </a:lnTo>
                  <a:lnTo>
                    <a:pt x="130" y="270"/>
                  </a:lnTo>
                  <a:lnTo>
                    <a:pt x="101" y="242"/>
                  </a:lnTo>
                  <a:lnTo>
                    <a:pt x="72" y="223"/>
                  </a:lnTo>
                  <a:lnTo>
                    <a:pt x="59" y="215"/>
                  </a:lnTo>
                  <a:lnTo>
                    <a:pt x="49" y="209"/>
                  </a:lnTo>
                  <a:lnTo>
                    <a:pt x="41" y="206"/>
                  </a:lnTo>
                  <a:lnTo>
                    <a:pt x="23" y="198"/>
                  </a:lnTo>
                  <a:lnTo>
                    <a:pt x="0" y="187"/>
                  </a:lnTo>
                  <a:lnTo>
                    <a:pt x="33" y="155"/>
                  </a:lnTo>
                  <a:lnTo>
                    <a:pt x="73" y="125"/>
                  </a:lnTo>
                  <a:lnTo>
                    <a:pt x="113" y="102"/>
                  </a:lnTo>
                  <a:lnTo>
                    <a:pt x="120" y="99"/>
                  </a:lnTo>
                  <a:lnTo>
                    <a:pt x="134" y="93"/>
                  </a:lnTo>
                  <a:lnTo>
                    <a:pt x="154" y="87"/>
                  </a:lnTo>
                  <a:lnTo>
                    <a:pt x="178" y="77"/>
                  </a:lnTo>
                  <a:lnTo>
                    <a:pt x="206" y="68"/>
                  </a:lnTo>
                  <a:lnTo>
                    <a:pt x="236" y="58"/>
                  </a:lnTo>
                  <a:lnTo>
                    <a:pt x="267" y="48"/>
                  </a:lnTo>
                  <a:lnTo>
                    <a:pt x="298" y="38"/>
                  </a:lnTo>
                  <a:lnTo>
                    <a:pt x="327" y="29"/>
                  </a:lnTo>
                  <a:lnTo>
                    <a:pt x="354" y="19"/>
                  </a:lnTo>
                  <a:lnTo>
                    <a:pt x="377" y="12"/>
                  </a:lnTo>
                  <a:lnTo>
                    <a:pt x="395" y="6"/>
                  </a:lnTo>
                  <a:lnTo>
                    <a:pt x="408" y="1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5208588" y="423863"/>
              <a:ext cx="1811338" cy="2709863"/>
            </a:xfrm>
            <a:custGeom>
              <a:avLst/>
              <a:gdLst>
                <a:gd name="T0" fmla="*/ 571 w 1141"/>
                <a:gd name="T1" fmla="*/ 0 h 1707"/>
                <a:gd name="T2" fmla="*/ 712 w 1141"/>
                <a:gd name="T3" fmla="*/ 20 h 1707"/>
                <a:gd name="T4" fmla="*/ 840 w 1141"/>
                <a:gd name="T5" fmla="*/ 72 h 1707"/>
                <a:gd name="T6" fmla="*/ 950 w 1141"/>
                <a:gd name="T7" fmla="*/ 152 h 1707"/>
                <a:gd name="T8" fmla="*/ 1039 w 1141"/>
                <a:gd name="T9" fmla="*/ 256 h 1707"/>
                <a:gd name="T10" fmla="*/ 1103 w 1141"/>
                <a:gd name="T11" fmla="*/ 376 h 1707"/>
                <a:gd name="T12" fmla="*/ 1136 w 1141"/>
                <a:gd name="T13" fmla="*/ 514 h 1707"/>
                <a:gd name="T14" fmla="*/ 1138 w 1141"/>
                <a:gd name="T15" fmla="*/ 650 h 1707"/>
                <a:gd name="T16" fmla="*/ 1112 w 1141"/>
                <a:gd name="T17" fmla="*/ 770 h 1707"/>
                <a:gd name="T18" fmla="*/ 1069 w 1141"/>
                <a:gd name="T19" fmla="*/ 896 h 1707"/>
                <a:gd name="T20" fmla="*/ 1059 w 1141"/>
                <a:gd name="T21" fmla="*/ 963 h 1707"/>
                <a:gd name="T22" fmla="*/ 1060 w 1141"/>
                <a:gd name="T23" fmla="*/ 984 h 1707"/>
                <a:gd name="T24" fmla="*/ 1072 w 1141"/>
                <a:gd name="T25" fmla="*/ 1010 h 1707"/>
                <a:gd name="T26" fmla="*/ 1092 w 1141"/>
                <a:gd name="T27" fmla="*/ 1045 h 1707"/>
                <a:gd name="T28" fmla="*/ 1110 w 1141"/>
                <a:gd name="T29" fmla="*/ 1074 h 1707"/>
                <a:gd name="T30" fmla="*/ 1081 w 1141"/>
                <a:gd name="T31" fmla="*/ 1114 h 1707"/>
                <a:gd name="T32" fmla="*/ 1008 w 1141"/>
                <a:gd name="T33" fmla="*/ 1157 h 1707"/>
                <a:gd name="T34" fmla="*/ 929 w 1141"/>
                <a:gd name="T35" fmla="*/ 1183 h 1707"/>
                <a:gd name="T36" fmla="*/ 845 w 1141"/>
                <a:gd name="T37" fmla="*/ 1203 h 1707"/>
                <a:gd name="T38" fmla="*/ 755 w 1141"/>
                <a:gd name="T39" fmla="*/ 1216 h 1707"/>
                <a:gd name="T40" fmla="*/ 774 w 1141"/>
                <a:gd name="T41" fmla="*/ 1366 h 1707"/>
                <a:gd name="T42" fmla="*/ 773 w 1141"/>
                <a:gd name="T43" fmla="*/ 1383 h 1707"/>
                <a:gd name="T44" fmla="*/ 767 w 1141"/>
                <a:gd name="T45" fmla="*/ 1426 h 1707"/>
                <a:gd name="T46" fmla="*/ 748 w 1141"/>
                <a:gd name="T47" fmla="*/ 1488 h 1707"/>
                <a:gd name="T48" fmla="*/ 715 w 1141"/>
                <a:gd name="T49" fmla="*/ 1562 h 1707"/>
                <a:gd name="T50" fmla="*/ 657 w 1141"/>
                <a:gd name="T51" fmla="*/ 1636 h 1707"/>
                <a:gd name="T52" fmla="*/ 571 w 1141"/>
                <a:gd name="T53" fmla="*/ 1707 h 1707"/>
                <a:gd name="T54" fmla="*/ 522 w 1141"/>
                <a:gd name="T55" fmla="*/ 1673 h 1707"/>
                <a:gd name="T56" fmla="*/ 452 w 1141"/>
                <a:gd name="T57" fmla="*/ 1598 h 1707"/>
                <a:gd name="T58" fmla="*/ 406 w 1141"/>
                <a:gd name="T59" fmla="*/ 1523 h 1707"/>
                <a:gd name="T60" fmla="*/ 380 w 1141"/>
                <a:gd name="T61" fmla="*/ 1455 h 1707"/>
                <a:gd name="T62" fmla="*/ 370 w 1141"/>
                <a:gd name="T63" fmla="*/ 1401 h 1707"/>
                <a:gd name="T64" fmla="*/ 367 w 1141"/>
                <a:gd name="T65" fmla="*/ 1371 h 1707"/>
                <a:gd name="T66" fmla="*/ 416 w 1141"/>
                <a:gd name="T67" fmla="*/ 1221 h 1707"/>
                <a:gd name="T68" fmla="*/ 339 w 1141"/>
                <a:gd name="T69" fmla="*/ 1210 h 1707"/>
                <a:gd name="T70" fmla="*/ 254 w 1141"/>
                <a:gd name="T71" fmla="*/ 1193 h 1707"/>
                <a:gd name="T72" fmla="*/ 171 w 1141"/>
                <a:gd name="T73" fmla="*/ 1172 h 1707"/>
                <a:gd name="T74" fmla="*/ 95 w 1141"/>
                <a:gd name="T75" fmla="*/ 1138 h 1707"/>
                <a:gd name="T76" fmla="*/ 25 w 1141"/>
                <a:gd name="T77" fmla="*/ 1082 h 1707"/>
                <a:gd name="T78" fmla="*/ 38 w 1141"/>
                <a:gd name="T79" fmla="*/ 1062 h 1707"/>
                <a:gd name="T80" fmla="*/ 58 w 1141"/>
                <a:gd name="T81" fmla="*/ 1027 h 1707"/>
                <a:gd name="T82" fmla="*/ 75 w 1141"/>
                <a:gd name="T83" fmla="*/ 995 h 1707"/>
                <a:gd name="T84" fmla="*/ 81 w 1141"/>
                <a:gd name="T85" fmla="*/ 973 h 1707"/>
                <a:gd name="T86" fmla="*/ 80 w 1141"/>
                <a:gd name="T87" fmla="*/ 929 h 1707"/>
                <a:gd name="T88" fmla="*/ 52 w 1141"/>
                <a:gd name="T89" fmla="*/ 827 h 1707"/>
                <a:gd name="T90" fmla="*/ 14 w 1141"/>
                <a:gd name="T91" fmla="*/ 711 h 1707"/>
                <a:gd name="T92" fmla="*/ 0 w 1141"/>
                <a:gd name="T93" fmla="*/ 585 h 1707"/>
                <a:gd name="T94" fmla="*/ 18 w 1141"/>
                <a:gd name="T95" fmla="*/ 443 h 1707"/>
                <a:gd name="T96" fmla="*/ 67 w 1141"/>
                <a:gd name="T97" fmla="*/ 314 h 1707"/>
                <a:gd name="T98" fmla="*/ 144 w 1141"/>
                <a:gd name="T99" fmla="*/ 201 h 1707"/>
                <a:gd name="T100" fmla="*/ 244 w 1141"/>
                <a:gd name="T101" fmla="*/ 109 h 1707"/>
                <a:gd name="T102" fmla="*/ 364 w 1141"/>
                <a:gd name="T103" fmla="*/ 43 h 1707"/>
                <a:gd name="T104" fmla="*/ 498 w 1141"/>
                <a:gd name="T105" fmla="*/ 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1" h="1707">
                  <a:moveTo>
                    <a:pt x="570" y="0"/>
                  </a:moveTo>
                  <a:lnTo>
                    <a:pt x="571" y="0"/>
                  </a:lnTo>
                  <a:lnTo>
                    <a:pt x="643" y="7"/>
                  </a:lnTo>
                  <a:lnTo>
                    <a:pt x="712" y="20"/>
                  </a:lnTo>
                  <a:lnTo>
                    <a:pt x="777" y="43"/>
                  </a:lnTo>
                  <a:lnTo>
                    <a:pt x="840" y="72"/>
                  </a:lnTo>
                  <a:lnTo>
                    <a:pt x="897" y="109"/>
                  </a:lnTo>
                  <a:lnTo>
                    <a:pt x="950" y="152"/>
                  </a:lnTo>
                  <a:lnTo>
                    <a:pt x="997" y="201"/>
                  </a:lnTo>
                  <a:lnTo>
                    <a:pt x="1039" y="256"/>
                  </a:lnTo>
                  <a:lnTo>
                    <a:pt x="1074" y="314"/>
                  </a:lnTo>
                  <a:lnTo>
                    <a:pt x="1103" y="376"/>
                  </a:lnTo>
                  <a:lnTo>
                    <a:pt x="1124" y="443"/>
                  </a:lnTo>
                  <a:lnTo>
                    <a:pt x="1136" y="514"/>
                  </a:lnTo>
                  <a:lnTo>
                    <a:pt x="1141" y="585"/>
                  </a:lnTo>
                  <a:lnTo>
                    <a:pt x="1138" y="650"/>
                  </a:lnTo>
                  <a:lnTo>
                    <a:pt x="1127" y="711"/>
                  </a:lnTo>
                  <a:lnTo>
                    <a:pt x="1112" y="770"/>
                  </a:lnTo>
                  <a:lnTo>
                    <a:pt x="1091" y="827"/>
                  </a:lnTo>
                  <a:lnTo>
                    <a:pt x="1069" y="896"/>
                  </a:lnTo>
                  <a:lnTo>
                    <a:pt x="1062" y="929"/>
                  </a:lnTo>
                  <a:lnTo>
                    <a:pt x="1059" y="963"/>
                  </a:lnTo>
                  <a:lnTo>
                    <a:pt x="1059" y="973"/>
                  </a:lnTo>
                  <a:lnTo>
                    <a:pt x="1060" y="984"/>
                  </a:lnTo>
                  <a:lnTo>
                    <a:pt x="1065" y="995"/>
                  </a:lnTo>
                  <a:lnTo>
                    <a:pt x="1072" y="1010"/>
                  </a:lnTo>
                  <a:lnTo>
                    <a:pt x="1083" y="1027"/>
                  </a:lnTo>
                  <a:lnTo>
                    <a:pt x="1092" y="1045"/>
                  </a:lnTo>
                  <a:lnTo>
                    <a:pt x="1103" y="1062"/>
                  </a:lnTo>
                  <a:lnTo>
                    <a:pt x="1110" y="1074"/>
                  </a:lnTo>
                  <a:lnTo>
                    <a:pt x="1115" y="1082"/>
                  </a:lnTo>
                  <a:lnTo>
                    <a:pt x="1081" y="1114"/>
                  </a:lnTo>
                  <a:lnTo>
                    <a:pt x="1046" y="1138"/>
                  </a:lnTo>
                  <a:lnTo>
                    <a:pt x="1008" y="1157"/>
                  </a:lnTo>
                  <a:lnTo>
                    <a:pt x="968" y="1172"/>
                  </a:lnTo>
                  <a:lnTo>
                    <a:pt x="929" y="1183"/>
                  </a:lnTo>
                  <a:lnTo>
                    <a:pt x="886" y="1193"/>
                  </a:lnTo>
                  <a:lnTo>
                    <a:pt x="845" y="1203"/>
                  </a:lnTo>
                  <a:lnTo>
                    <a:pt x="800" y="1210"/>
                  </a:lnTo>
                  <a:lnTo>
                    <a:pt x="755" y="1216"/>
                  </a:lnTo>
                  <a:lnTo>
                    <a:pt x="724" y="1221"/>
                  </a:lnTo>
                  <a:lnTo>
                    <a:pt x="774" y="1366"/>
                  </a:lnTo>
                  <a:lnTo>
                    <a:pt x="773" y="1371"/>
                  </a:lnTo>
                  <a:lnTo>
                    <a:pt x="773" y="1383"/>
                  </a:lnTo>
                  <a:lnTo>
                    <a:pt x="771" y="1401"/>
                  </a:lnTo>
                  <a:lnTo>
                    <a:pt x="767" y="1426"/>
                  </a:lnTo>
                  <a:lnTo>
                    <a:pt x="759" y="1455"/>
                  </a:lnTo>
                  <a:lnTo>
                    <a:pt x="748" y="1488"/>
                  </a:lnTo>
                  <a:lnTo>
                    <a:pt x="733" y="1523"/>
                  </a:lnTo>
                  <a:lnTo>
                    <a:pt x="715" y="1562"/>
                  </a:lnTo>
                  <a:lnTo>
                    <a:pt x="689" y="1598"/>
                  </a:lnTo>
                  <a:lnTo>
                    <a:pt x="657" y="1636"/>
                  </a:lnTo>
                  <a:lnTo>
                    <a:pt x="617" y="1673"/>
                  </a:lnTo>
                  <a:lnTo>
                    <a:pt x="571" y="1707"/>
                  </a:lnTo>
                  <a:lnTo>
                    <a:pt x="570" y="1707"/>
                  </a:lnTo>
                  <a:lnTo>
                    <a:pt x="522" y="1673"/>
                  </a:lnTo>
                  <a:lnTo>
                    <a:pt x="484" y="1636"/>
                  </a:lnTo>
                  <a:lnTo>
                    <a:pt x="452" y="1598"/>
                  </a:lnTo>
                  <a:lnTo>
                    <a:pt x="426" y="1562"/>
                  </a:lnTo>
                  <a:lnTo>
                    <a:pt x="406" y="1523"/>
                  </a:lnTo>
                  <a:lnTo>
                    <a:pt x="391" y="1488"/>
                  </a:lnTo>
                  <a:lnTo>
                    <a:pt x="380" y="1455"/>
                  </a:lnTo>
                  <a:lnTo>
                    <a:pt x="374" y="1426"/>
                  </a:lnTo>
                  <a:lnTo>
                    <a:pt x="370" y="1401"/>
                  </a:lnTo>
                  <a:lnTo>
                    <a:pt x="368" y="1383"/>
                  </a:lnTo>
                  <a:lnTo>
                    <a:pt x="367" y="1371"/>
                  </a:lnTo>
                  <a:lnTo>
                    <a:pt x="367" y="1366"/>
                  </a:lnTo>
                  <a:lnTo>
                    <a:pt x="416" y="1221"/>
                  </a:lnTo>
                  <a:lnTo>
                    <a:pt x="385" y="1216"/>
                  </a:lnTo>
                  <a:lnTo>
                    <a:pt x="339" y="1210"/>
                  </a:lnTo>
                  <a:lnTo>
                    <a:pt x="295" y="1203"/>
                  </a:lnTo>
                  <a:lnTo>
                    <a:pt x="254" y="1193"/>
                  </a:lnTo>
                  <a:lnTo>
                    <a:pt x="212" y="1183"/>
                  </a:lnTo>
                  <a:lnTo>
                    <a:pt x="171" y="1172"/>
                  </a:lnTo>
                  <a:lnTo>
                    <a:pt x="133" y="1157"/>
                  </a:lnTo>
                  <a:lnTo>
                    <a:pt x="95" y="1138"/>
                  </a:lnTo>
                  <a:lnTo>
                    <a:pt x="58" y="1114"/>
                  </a:lnTo>
                  <a:lnTo>
                    <a:pt x="25" y="1082"/>
                  </a:lnTo>
                  <a:lnTo>
                    <a:pt x="29" y="1074"/>
                  </a:lnTo>
                  <a:lnTo>
                    <a:pt x="38" y="1062"/>
                  </a:lnTo>
                  <a:lnTo>
                    <a:pt x="47" y="1045"/>
                  </a:lnTo>
                  <a:lnTo>
                    <a:pt x="58" y="1027"/>
                  </a:lnTo>
                  <a:lnTo>
                    <a:pt x="67" y="1010"/>
                  </a:lnTo>
                  <a:lnTo>
                    <a:pt x="75" y="995"/>
                  </a:lnTo>
                  <a:lnTo>
                    <a:pt x="80" y="984"/>
                  </a:lnTo>
                  <a:lnTo>
                    <a:pt x="81" y="973"/>
                  </a:lnTo>
                  <a:lnTo>
                    <a:pt x="83" y="963"/>
                  </a:lnTo>
                  <a:lnTo>
                    <a:pt x="80" y="929"/>
                  </a:lnTo>
                  <a:lnTo>
                    <a:pt x="70" y="896"/>
                  </a:lnTo>
                  <a:lnTo>
                    <a:pt x="52" y="827"/>
                  </a:lnTo>
                  <a:lnTo>
                    <a:pt x="31" y="770"/>
                  </a:lnTo>
                  <a:lnTo>
                    <a:pt x="14" y="711"/>
                  </a:lnTo>
                  <a:lnTo>
                    <a:pt x="5" y="650"/>
                  </a:lnTo>
                  <a:lnTo>
                    <a:pt x="0" y="585"/>
                  </a:lnTo>
                  <a:lnTo>
                    <a:pt x="5" y="514"/>
                  </a:lnTo>
                  <a:lnTo>
                    <a:pt x="18" y="443"/>
                  </a:lnTo>
                  <a:lnTo>
                    <a:pt x="38" y="376"/>
                  </a:lnTo>
                  <a:lnTo>
                    <a:pt x="67" y="314"/>
                  </a:lnTo>
                  <a:lnTo>
                    <a:pt x="102" y="256"/>
                  </a:lnTo>
                  <a:lnTo>
                    <a:pt x="144" y="201"/>
                  </a:lnTo>
                  <a:lnTo>
                    <a:pt x="191" y="152"/>
                  </a:lnTo>
                  <a:lnTo>
                    <a:pt x="244" y="109"/>
                  </a:lnTo>
                  <a:lnTo>
                    <a:pt x="303" y="72"/>
                  </a:lnTo>
                  <a:lnTo>
                    <a:pt x="364" y="43"/>
                  </a:lnTo>
                  <a:lnTo>
                    <a:pt x="429" y="20"/>
                  </a:lnTo>
                  <a:lnTo>
                    <a:pt x="498" y="7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33598" y="4198876"/>
            <a:ext cx="860887" cy="757492"/>
            <a:chOff x="1424040" y="3333019"/>
            <a:chExt cx="1347449" cy="1319920"/>
          </a:xfrm>
        </p:grpSpPr>
        <p:sp>
          <p:nvSpPr>
            <p:cNvPr id="20" name="Freeform 1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29176" y="2148831"/>
            <a:ext cx="861233" cy="928586"/>
            <a:chOff x="6833379" y="2055133"/>
            <a:chExt cx="688887" cy="92858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3379" y="2055133"/>
              <a:ext cx="596494" cy="671318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6893515" y="2453056"/>
              <a:ext cx="628751" cy="530663"/>
              <a:chOff x="4121150" y="4298950"/>
              <a:chExt cx="3059113" cy="2249488"/>
            </a:xfrm>
            <a:solidFill>
              <a:schemeClr val="bg1"/>
            </a:solidFill>
          </p:grpSpPr>
          <p:sp>
            <p:nvSpPr>
              <p:cNvPr id="25" name="Freeform 165"/>
              <p:cNvSpPr>
                <a:spLocks/>
              </p:cNvSpPr>
              <p:nvPr/>
            </p:nvSpPr>
            <p:spPr bwMode="auto">
              <a:xfrm>
                <a:off x="4365625" y="5551488"/>
                <a:ext cx="485775" cy="996950"/>
              </a:xfrm>
              <a:custGeom>
                <a:avLst/>
                <a:gdLst>
                  <a:gd name="T0" fmla="*/ 610 w 611"/>
                  <a:gd name="T1" fmla="*/ 0 h 1255"/>
                  <a:gd name="T2" fmla="*/ 611 w 611"/>
                  <a:gd name="T3" fmla="*/ 21 h 1255"/>
                  <a:gd name="T4" fmla="*/ 611 w 611"/>
                  <a:gd name="T5" fmla="*/ 1112 h 1255"/>
                  <a:gd name="T6" fmla="*/ 609 w 611"/>
                  <a:gd name="T7" fmla="*/ 1141 h 1255"/>
                  <a:gd name="T8" fmla="*/ 601 w 611"/>
                  <a:gd name="T9" fmla="*/ 1168 h 1255"/>
                  <a:gd name="T10" fmla="*/ 587 w 611"/>
                  <a:gd name="T11" fmla="*/ 1192 h 1255"/>
                  <a:gd name="T12" fmla="*/ 569 w 611"/>
                  <a:gd name="T13" fmla="*/ 1213 h 1255"/>
                  <a:gd name="T14" fmla="*/ 548 w 611"/>
                  <a:gd name="T15" fmla="*/ 1231 h 1255"/>
                  <a:gd name="T16" fmla="*/ 524 w 611"/>
                  <a:gd name="T17" fmla="*/ 1245 h 1255"/>
                  <a:gd name="T18" fmla="*/ 497 w 611"/>
                  <a:gd name="T19" fmla="*/ 1253 h 1255"/>
                  <a:gd name="T20" fmla="*/ 468 w 611"/>
                  <a:gd name="T21" fmla="*/ 1255 h 1255"/>
                  <a:gd name="T22" fmla="*/ 144 w 611"/>
                  <a:gd name="T23" fmla="*/ 1255 h 1255"/>
                  <a:gd name="T24" fmla="*/ 115 w 611"/>
                  <a:gd name="T25" fmla="*/ 1253 h 1255"/>
                  <a:gd name="T26" fmla="*/ 88 w 611"/>
                  <a:gd name="T27" fmla="*/ 1245 h 1255"/>
                  <a:gd name="T28" fmla="*/ 63 w 611"/>
                  <a:gd name="T29" fmla="*/ 1231 h 1255"/>
                  <a:gd name="T30" fmla="*/ 42 w 611"/>
                  <a:gd name="T31" fmla="*/ 1213 h 1255"/>
                  <a:gd name="T32" fmla="*/ 25 w 611"/>
                  <a:gd name="T33" fmla="*/ 1192 h 1255"/>
                  <a:gd name="T34" fmla="*/ 11 w 611"/>
                  <a:gd name="T35" fmla="*/ 1168 h 1255"/>
                  <a:gd name="T36" fmla="*/ 3 w 611"/>
                  <a:gd name="T37" fmla="*/ 1141 h 1255"/>
                  <a:gd name="T38" fmla="*/ 0 w 611"/>
                  <a:gd name="T39" fmla="*/ 1112 h 1255"/>
                  <a:gd name="T40" fmla="*/ 0 w 611"/>
                  <a:gd name="T41" fmla="*/ 577 h 1255"/>
                  <a:gd name="T42" fmla="*/ 37 w 611"/>
                  <a:gd name="T43" fmla="*/ 559 h 1255"/>
                  <a:gd name="T44" fmla="*/ 71 w 611"/>
                  <a:gd name="T45" fmla="*/ 535 h 1255"/>
                  <a:gd name="T46" fmla="*/ 101 w 611"/>
                  <a:gd name="T47" fmla="*/ 509 h 1255"/>
                  <a:gd name="T48" fmla="*/ 610 w 611"/>
                  <a:gd name="T49" fmla="*/ 0 h 1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1" h="1255">
                    <a:moveTo>
                      <a:pt x="610" y="0"/>
                    </a:moveTo>
                    <a:lnTo>
                      <a:pt x="611" y="21"/>
                    </a:lnTo>
                    <a:lnTo>
                      <a:pt x="611" y="1112"/>
                    </a:lnTo>
                    <a:lnTo>
                      <a:pt x="609" y="1141"/>
                    </a:lnTo>
                    <a:lnTo>
                      <a:pt x="601" y="1168"/>
                    </a:lnTo>
                    <a:lnTo>
                      <a:pt x="587" y="1192"/>
                    </a:lnTo>
                    <a:lnTo>
                      <a:pt x="569" y="1213"/>
                    </a:lnTo>
                    <a:lnTo>
                      <a:pt x="548" y="1231"/>
                    </a:lnTo>
                    <a:lnTo>
                      <a:pt x="524" y="1245"/>
                    </a:lnTo>
                    <a:lnTo>
                      <a:pt x="497" y="1253"/>
                    </a:lnTo>
                    <a:lnTo>
                      <a:pt x="468" y="1255"/>
                    </a:lnTo>
                    <a:lnTo>
                      <a:pt x="144" y="1255"/>
                    </a:lnTo>
                    <a:lnTo>
                      <a:pt x="115" y="1253"/>
                    </a:lnTo>
                    <a:lnTo>
                      <a:pt x="88" y="1245"/>
                    </a:lnTo>
                    <a:lnTo>
                      <a:pt x="63" y="1231"/>
                    </a:lnTo>
                    <a:lnTo>
                      <a:pt x="42" y="1213"/>
                    </a:lnTo>
                    <a:lnTo>
                      <a:pt x="25" y="1192"/>
                    </a:lnTo>
                    <a:lnTo>
                      <a:pt x="11" y="1168"/>
                    </a:lnTo>
                    <a:lnTo>
                      <a:pt x="3" y="1141"/>
                    </a:lnTo>
                    <a:lnTo>
                      <a:pt x="0" y="1112"/>
                    </a:lnTo>
                    <a:lnTo>
                      <a:pt x="0" y="577"/>
                    </a:lnTo>
                    <a:lnTo>
                      <a:pt x="37" y="559"/>
                    </a:lnTo>
                    <a:lnTo>
                      <a:pt x="71" y="535"/>
                    </a:lnTo>
                    <a:lnTo>
                      <a:pt x="101" y="509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" name="Freeform 166"/>
              <p:cNvSpPr>
                <a:spLocks/>
              </p:cNvSpPr>
              <p:nvPr/>
            </p:nvSpPr>
            <p:spPr bwMode="auto">
              <a:xfrm>
                <a:off x="4121150" y="4298950"/>
                <a:ext cx="3059113" cy="1720850"/>
              </a:xfrm>
              <a:custGeom>
                <a:avLst/>
                <a:gdLst>
                  <a:gd name="T0" fmla="*/ 3766 w 3854"/>
                  <a:gd name="T1" fmla="*/ 0 h 2166"/>
                  <a:gd name="T2" fmla="*/ 3812 w 3854"/>
                  <a:gd name="T3" fmla="*/ 8 h 2166"/>
                  <a:gd name="T4" fmla="*/ 3840 w 3854"/>
                  <a:gd name="T5" fmla="*/ 30 h 2166"/>
                  <a:gd name="T6" fmla="*/ 3853 w 3854"/>
                  <a:gd name="T7" fmla="*/ 69 h 2166"/>
                  <a:gd name="T8" fmla="*/ 3839 w 3854"/>
                  <a:gd name="T9" fmla="*/ 413 h 2166"/>
                  <a:gd name="T10" fmla="*/ 3822 w 3854"/>
                  <a:gd name="T11" fmla="*/ 751 h 2166"/>
                  <a:gd name="T12" fmla="*/ 3813 w 3854"/>
                  <a:gd name="T13" fmla="*/ 786 h 2166"/>
                  <a:gd name="T14" fmla="*/ 3791 w 3854"/>
                  <a:gd name="T15" fmla="*/ 816 h 2166"/>
                  <a:gd name="T16" fmla="*/ 3757 w 3854"/>
                  <a:gd name="T17" fmla="*/ 834 h 2166"/>
                  <a:gd name="T18" fmla="*/ 3727 w 3854"/>
                  <a:gd name="T19" fmla="*/ 834 h 2166"/>
                  <a:gd name="T20" fmla="*/ 3701 w 3854"/>
                  <a:gd name="T21" fmla="*/ 820 h 2166"/>
                  <a:gd name="T22" fmla="*/ 3679 w 3854"/>
                  <a:gd name="T23" fmla="*/ 799 h 2166"/>
                  <a:gd name="T24" fmla="*/ 2803 w 3854"/>
                  <a:gd name="T25" fmla="*/ 1281 h 2166"/>
                  <a:gd name="T26" fmla="*/ 2617 w 3854"/>
                  <a:gd name="T27" fmla="*/ 1467 h 2166"/>
                  <a:gd name="T28" fmla="*/ 1959 w 3854"/>
                  <a:gd name="T29" fmla="*/ 2124 h 2166"/>
                  <a:gd name="T30" fmla="*/ 1911 w 3854"/>
                  <a:gd name="T31" fmla="*/ 2156 h 2166"/>
                  <a:gd name="T32" fmla="*/ 1857 w 3854"/>
                  <a:gd name="T33" fmla="*/ 2166 h 2166"/>
                  <a:gd name="T34" fmla="*/ 1803 w 3854"/>
                  <a:gd name="T35" fmla="*/ 2156 h 2166"/>
                  <a:gd name="T36" fmla="*/ 1755 w 3854"/>
                  <a:gd name="T37" fmla="*/ 2124 h 2166"/>
                  <a:gd name="T38" fmla="*/ 282 w 3854"/>
                  <a:gd name="T39" fmla="*/ 1957 h 2166"/>
                  <a:gd name="T40" fmla="*/ 234 w 3854"/>
                  <a:gd name="T41" fmla="*/ 1989 h 2166"/>
                  <a:gd name="T42" fmla="*/ 180 w 3854"/>
                  <a:gd name="T43" fmla="*/ 1999 h 2166"/>
                  <a:gd name="T44" fmla="*/ 125 w 3854"/>
                  <a:gd name="T45" fmla="*/ 1989 h 2166"/>
                  <a:gd name="T46" fmla="*/ 77 w 3854"/>
                  <a:gd name="T47" fmla="*/ 1957 h 2166"/>
                  <a:gd name="T48" fmla="*/ 23 w 3854"/>
                  <a:gd name="T49" fmla="*/ 1899 h 2166"/>
                  <a:gd name="T50" fmla="*/ 2 w 3854"/>
                  <a:gd name="T51" fmla="*/ 1847 h 2166"/>
                  <a:gd name="T52" fmla="*/ 0 w 3854"/>
                  <a:gd name="T53" fmla="*/ 1819 h 2166"/>
                  <a:gd name="T54" fmla="*/ 11 w 3854"/>
                  <a:gd name="T55" fmla="*/ 1766 h 2166"/>
                  <a:gd name="T56" fmla="*/ 42 w 3854"/>
                  <a:gd name="T57" fmla="*/ 1718 h 2166"/>
                  <a:gd name="T58" fmla="*/ 855 w 3854"/>
                  <a:gd name="T59" fmla="*/ 910 h 2166"/>
                  <a:gd name="T60" fmla="*/ 908 w 3854"/>
                  <a:gd name="T61" fmla="*/ 889 h 2166"/>
                  <a:gd name="T62" fmla="*/ 963 w 3854"/>
                  <a:gd name="T63" fmla="*/ 888 h 2166"/>
                  <a:gd name="T64" fmla="*/ 1014 w 3854"/>
                  <a:gd name="T65" fmla="*/ 909 h 2166"/>
                  <a:gd name="T66" fmla="*/ 1857 w 3854"/>
                  <a:gd name="T67" fmla="*/ 1747 h 2166"/>
                  <a:gd name="T68" fmla="*/ 2563 w 3854"/>
                  <a:gd name="T69" fmla="*/ 1042 h 2166"/>
                  <a:gd name="T70" fmla="*/ 3243 w 3854"/>
                  <a:gd name="T71" fmla="*/ 363 h 2166"/>
                  <a:gd name="T72" fmla="*/ 3041 w 3854"/>
                  <a:gd name="T73" fmla="*/ 162 h 2166"/>
                  <a:gd name="T74" fmla="*/ 3022 w 3854"/>
                  <a:gd name="T75" fmla="*/ 142 h 2166"/>
                  <a:gd name="T76" fmla="*/ 3009 w 3854"/>
                  <a:gd name="T77" fmla="*/ 119 h 2166"/>
                  <a:gd name="T78" fmla="*/ 3009 w 3854"/>
                  <a:gd name="T79" fmla="*/ 92 h 2166"/>
                  <a:gd name="T80" fmla="*/ 3026 w 3854"/>
                  <a:gd name="T81" fmla="*/ 58 h 2166"/>
                  <a:gd name="T82" fmla="*/ 3053 w 3854"/>
                  <a:gd name="T83" fmla="*/ 38 h 2166"/>
                  <a:gd name="T84" fmla="*/ 3084 w 3854"/>
                  <a:gd name="T85" fmla="*/ 33 h 2166"/>
                  <a:gd name="T86" fmla="*/ 3757 w 3854"/>
                  <a:gd name="T87" fmla="*/ 0 h 2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54" h="2166">
                    <a:moveTo>
                      <a:pt x="3757" y="0"/>
                    </a:moveTo>
                    <a:lnTo>
                      <a:pt x="3766" y="0"/>
                    </a:lnTo>
                    <a:lnTo>
                      <a:pt x="3791" y="2"/>
                    </a:lnTo>
                    <a:lnTo>
                      <a:pt x="3812" y="8"/>
                    </a:lnTo>
                    <a:lnTo>
                      <a:pt x="3828" y="17"/>
                    </a:lnTo>
                    <a:lnTo>
                      <a:pt x="3840" y="30"/>
                    </a:lnTo>
                    <a:lnTo>
                      <a:pt x="3848" y="48"/>
                    </a:lnTo>
                    <a:lnTo>
                      <a:pt x="3853" y="69"/>
                    </a:lnTo>
                    <a:lnTo>
                      <a:pt x="3854" y="93"/>
                    </a:lnTo>
                    <a:lnTo>
                      <a:pt x="3839" y="413"/>
                    </a:lnTo>
                    <a:lnTo>
                      <a:pt x="3824" y="733"/>
                    </a:lnTo>
                    <a:lnTo>
                      <a:pt x="3822" y="751"/>
                    </a:lnTo>
                    <a:lnTo>
                      <a:pt x="3819" y="770"/>
                    </a:lnTo>
                    <a:lnTo>
                      <a:pt x="3813" y="786"/>
                    </a:lnTo>
                    <a:lnTo>
                      <a:pt x="3804" y="802"/>
                    </a:lnTo>
                    <a:lnTo>
                      <a:pt x="3791" y="816"/>
                    </a:lnTo>
                    <a:lnTo>
                      <a:pt x="3773" y="827"/>
                    </a:lnTo>
                    <a:lnTo>
                      <a:pt x="3757" y="834"/>
                    </a:lnTo>
                    <a:lnTo>
                      <a:pt x="3742" y="837"/>
                    </a:lnTo>
                    <a:lnTo>
                      <a:pt x="3727" y="834"/>
                    </a:lnTo>
                    <a:lnTo>
                      <a:pt x="3714" y="829"/>
                    </a:lnTo>
                    <a:lnTo>
                      <a:pt x="3701" y="820"/>
                    </a:lnTo>
                    <a:lnTo>
                      <a:pt x="3690" y="810"/>
                    </a:lnTo>
                    <a:lnTo>
                      <a:pt x="3679" y="799"/>
                    </a:lnTo>
                    <a:lnTo>
                      <a:pt x="3481" y="603"/>
                    </a:lnTo>
                    <a:lnTo>
                      <a:pt x="2803" y="1281"/>
                    </a:lnTo>
                    <a:lnTo>
                      <a:pt x="2749" y="1335"/>
                    </a:lnTo>
                    <a:lnTo>
                      <a:pt x="2617" y="1467"/>
                    </a:lnTo>
                    <a:lnTo>
                      <a:pt x="1994" y="2089"/>
                    </a:lnTo>
                    <a:lnTo>
                      <a:pt x="1959" y="2124"/>
                    </a:lnTo>
                    <a:lnTo>
                      <a:pt x="1936" y="2143"/>
                    </a:lnTo>
                    <a:lnTo>
                      <a:pt x="1911" y="2156"/>
                    </a:lnTo>
                    <a:lnTo>
                      <a:pt x="1884" y="2164"/>
                    </a:lnTo>
                    <a:lnTo>
                      <a:pt x="1857" y="2166"/>
                    </a:lnTo>
                    <a:lnTo>
                      <a:pt x="1829" y="2164"/>
                    </a:lnTo>
                    <a:lnTo>
                      <a:pt x="1803" y="2156"/>
                    </a:lnTo>
                    <a:lnTo>
                      <a:pt x="1778" y="2143"/>
                    </a:lnTo>
                    <a:lnTo>
                      <a:pt x="1755" y="2124"/>
                    </a:lnTo>
                    <a:lnTo>
                      <a:pt x="935" y="1305"/>
                    </a:lnTo>
                    <a:lnTo>
                      <a:pt x="282" y="1957"/>
                    </a:lnTo>
                    <a:lnTo>
                      <a:pt x="259" y="1976"/>
                    </a:lnTo>
                    <a:lnTo>
                      <a:pt x="234" y="1989"/>
                    </a:lnTo>
                    <a:lnTo>
                      <a:pt x="207" y="1997"/>
                    </a:lnTo>
                    <a:lnTo>
                      <a:pt x="180" y="1999"/>
                    </a:lnTo>
                    <a:lnTo>
                      <a:pt x="152" y="1997"/>
                    </a:lnTo>
                    <a:lnTo>
                      <a:pt x="125" y="1989"/>
                    </a:lnTo>
                    <a:lnTo>
                      <a:pt x="100" y="1976"/>
                    </a:lnTo>
                    <a:lnTo>
                      <a:pt x="77" y="1957"/>
                    </a:lnTo>
                    <a:lnTo>
                      <a:pt x="42" y="1922"/>
                    </a:lnTo>
                    <a:lnTo>
                      <a:pt x="23" y="1899"/>
                    </a:lnTo>
                    <a:lnTo>
                      <a:pt x="11" y="1874"/>
                    </a:lnTo>
                    <a:lnTo>
                      <a:pt x="2" y="1847"/>
                    </a:lnTo>
                    <a:lnTo>
                      <a:pt x="0" y="1821"/>
                    </a:lnTo>
                    <a:lnTo>
                      <a:pt x="0" y="1819"/>
                    </a:lnTo>
                    <a:lnTo>
                      <a:pt x="2" y="1793"/>
                    </a:lnTo>
                    <a:lnTo>
                      <a:pt x="11" y="1766"/>
                    </a:lnTo>
                    <a:lnTo>
                      <a:pt x="23" y="1740"/>
                    </a:lnTo>
                    <a:lnTo>
                      <a:pt x="42" y="1718"/>
                    </a:lnTo>
                    <a:lnTo>
                      <a:pt x="833" y="928"/>
                    </a:lnTo>
                    <a:lnTo>
                      <a:pt x="855" y="910"/>
                    </a:lnTo>
                    <a:lnTo>
                      <a:pt x="881" y="896"/>
                    </a:lnTo>
                    <a:lnTo>
                      <a:pt x="908" y="889"/>
                    </a:lnTo>
                    <a:lnTo>
                      <a:pt x="935" y="886"/>
                    </a:lnTo>
                    <a:lnTo>
                      <a:pt x="963" y="888"/>
                    </a:lnTo>
                    <a:lnTo>
                      <a:pt x="989" y="896"/>
                    </a:lnTo>
                    <a:lnTo>
                      <a:pt x="1014" y="909"/>
                    </a:lnTo>
                    <a:lnTo>
                      <a:pt x="1037" y="928"/>
                    </a:lnTo>
                    <a:lnTo>
                      <a:pt x="1857" y="1747"/>
                    </a:lnTo>
                    <a:lnTo>
                      <a:pt x="2509" y="1096"/>
                    </a:lnTo>
                    <a:lnTo>
                      <a:pt x="2563" y="1042"/>
                    </a:lnTo>
                    <a:lnTo>
                      <a:pt x="3168" y="438"/>
                    </a:lnTo>
                    <a:lnTo>
                      <a:pt x="3243" y="363"/>
                    </a:lnTo>
                    <a:lnTo>
                      <a:pt x="3141" y="264"/>
                    </a:lnTo>
                    <a:lnTo>
                      <a:pt x="3041" y="162"/>
                    </a:lnTo>
                    <a:lnTo>
                      <a:pt x="3030" y="153"/>
                    </a:lnTo>
                    <a:lnTo>
                      <a:pt x="3022" y="142"/>
                    </a:lnTo>
                    <a:lnTo>
                      <a:pt x="3015" y="131"/>
                    </a:lnTo>
                    <a:lnTo>
                      <a:pt x="3009" y="119"/>
                    </a:lnTo>
                    <a:lnTo>
                      <a:pt x="3007" y="106"/>
                    </a:lnTo>
                    <a:lnTo>
                      <a:pt x="3009" y="92"/>
                    </a:lnTo>
                    <a:lnTo>
                      <a:pt x="3015" y="76"/>
                    </a:lnTo>
                    <a:lnTo>
                      <a:pt x="3026" y="58"/>
                    </a:lnTo>
                    <a:lnTo>
                      <a:pt x="3037" y="47"/>
                    </a:lnTo>
                    <a:lnTo>
                      <a:pt x="3053" y="38"/>
                    </a:lnTo>
                    <a:lnTo>
                      <a:pt x="3068" y="34"/>
                    </a:lnTo>
                    <a:lnTo>
                      <a:pt x="3084" y="33"/>
                    </a:lnTo>
                    <a:lnTo>
                      <a:pt x="3100" y="31"/>
                    </a:lnTo>
                    <a:lnTo>
                      <a:pt x="37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" name="Freeform 168"/>
              <p:cNvSpPr>
                <a:spLocks/>
              </p:cNvSpPr>
              <p:nvPr/>
            </p:nvSpPr>
            <p:spPr bwMode="auto">
              <a:xfrm>
                <a:off x="5037138" y="5729288"/>
                <a:ext cx="485775" cy="819150"/>
              </a:xfrm>
              <a:custGeom>
                <a:avLst/>
                <a:gdLst>
                  <a:gd name="T0" fmla="*/ 20 w 612"/>
                  <a:gd name="T1" fmla="*/ 0 h 1032"/>
                  <a:gd name="T2" fmla="*/ 437 w 612"/>
                  <a:gd name="T3" fmla="*/ 417 h 1032"/>
                  <a:gd name="T4" fmla="*/ 472 w 612"/>
                  <a:gd name="T5" fmla="*/ 452 h 1032"/>
                  <a:gd name="T6" fmla="*/ 504 w 612"/>
                  <a:gd name="T7" fmla="*/ 480 h 1032"/>
                  <a:gd name="T8" fmla="*/ 537 w 612"/>
                  <a:gd name="T9" fmla="*/ 502 h 1032"/>
                  <a:gd name="T10" fmla="*/ 574 w 612"/>
                  <a:gd name="T11" fmla="*/ 520 h 1032"/>
                  <a:gd name="T12" fmla="*/ 612 w 612"/>
                  <a:gd name="T13" fmla="*/ 534 h 1032"/>
                  <a:gd name="T14" fmla="*/ 612 w 612"/>
                  <a:gd name="T15" fmla="*/ 888 h 1032"/>
                  <a:gd name="T16" fmla="*/ 610 w 612"/>
                  <a:gd name="T17" fmla="*/ 916 h 1032"/>
                  <a:gd name="T18" fmla="*/ 601 w 612"/>
                  <a:gd name="T19" fmla="*/ 944 h 1032"/>
                  <a:gd name="T20" fmla="*/ 588 w 612"/>
                  <a:gd name="T21" fmla="*/ 967 h 1032"/>
                  <a:gd name="T22" fmla="*/ 570 w 612"/>
                  <a:gd name="T23" fmla="*/ 990 h 1032"/>
                  <a:gd name="T24" fmla="*/ 549 w 612"/>
                  <a:gd name="T25" fmla="*/ 1007 h 1032"/>
                  <a:gd name="T26" fmla="*/ 525 w 612"/>
                  <a:gd name="T27" fmla="*/ 1020 h 1032"/>
                  <a:gd name="T28" fmla="*/ 498 w 612"/>
                  <a:gd name="T29" fmla="*/ 1028 h 1032"/>
                  <a:gd name="T30" fmla="*/ 469 w 612"/>
                  <a:gd name="T31" fmla="*/ 1032 h 1032"/>
                  <a:gd name="T32" fmla="*/ 144 w 612"/>
                  <a:gd name="T33" fmla="*/ 1032 h 1032"/>
                  <a:gd name="T34" fmla="*/ 116 w 612"/>
                  <a:gd name="T35" fmla="*/ 1028 h 1032"/>
                  <a:gd name="T36" fmla="*/ 89 w 612"/>
                  <a:gd name="T37" fmla="*/ 1020 h 1032"/>
                  <a:gd name="T38" fmla="*/ 64 w 612"/>
                  <a:gd name="T39" fmla="*/ 1007 h 1032"/>
                  <a:gd name="T40" fmla="*/ 42 w 612"/>
                  <a:gd name="T41" fmla="*/ 990 h 1032"/>
                  <a:gd name="T42" fmla="*/ 25 w 612"/>
                  <a:gd name="T43" fmla="*/ 969 h 1032"/>
                  <a:gd name="T44" fmla="*/ 12 w 612"/>
                  <a:gd name="T45" fmla="*/ 944 h 1032"/>
                  <a:gd name="T46" fmla="*/ 4 w 612"/>
                  <a:gd name="T47" fmla="*/ 917 h 1032"/>
                  <a:gd name="T48" fmla="*/ 0 w 612"/>
                  <a:gd name="T49" fmla="*/ 888 h 1032"/>
                  <a:gd name="T50" fmla="*/ 0 w 612"/>
                  <a:gd name="T51" fmla="*/ 72 h 1032"/>
                  <a:gd name="T52" fmla="*/ 2 w 612"/>
                  <a:gd name="T53" fmla="*/ 47 h 1032"/>
                  <a:gd name="T54" fmla="*/ 9 w 612"/>
                  <a:gd name="T55" fmla="*/ 22 h 1032"/>
                  <a:gd name="T56" fmla="*/ 20 w 612"/>
                  <a:gd name="T57" fmla="*/ 0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2" h="1032">
                    <a:moveTo>
                      <a:pt x="20" y="0"/>
                    </a:moveTo>
                    <a:lnTo>
                      <a:pt x="437" y="417"/>
                    </a:lnTo>
                    <a:lnTo>
                      <a:pt x="472" y="452"/>
                    </a:lnTo>
                    <a:lnTo>
                      <a:pt x="504" y="480"/>
                    </a:lnTo>
                    <a:lnTo>
                      <a:pt x="537" y="502"/>
                    </a:lnTo>
                    <a:lnTo>
                      <a:pt x="574" y="520"/>
                    </a:lnTo>
                    <a:lnTo>
                      <a:pt x="612" y="534"/>
                    </a:lnTo>
                    <a:lnTo>
                      <a:pt x="612" y="888"/>
                    </a:lnTo>
                    <a:lnTo>
                      <a:pt x="610" y="916"/>
                    </a:lnTo>
                    <a:lnTo>
                      <a:pt x="601" y="944"/>
                    </a:lnTo>
                    <a:lnTo>
                      <a:pt x="588" y="967"/>
                    </a:lnTo>
                    <a:lnTo>
                      <a:pt x="570" y="990"/>
                    </a:lnTo>
                    <a:lnTo>
                      <a:pt x="549" y="1007"/>
                    </a:lnTo>
                    <a:lnTo>
                      <a:pt x="525" y="1020"/>
                    </a:lnTo>
                    <a:lnTo>
                      <a:pt x="498" y="1028"/>
                    </a:lnTo>
                    <a:lnTo>
                      <a:pt x="469" y="1032"/>
                    </a:lnTo>
                    <a:lnTo>
                      <a:pt x="144" y="1032"/>
                    </a:lnTo>
                    <a:lnTo>
                      <a:pt x="116" y="1028"/>
                    </a:lnTo>
                    <a:lnTo>
                      <a:pt x="89" y="1020"/>
                    </a:lnTo>
                    <a:lnTo>
                      <a:pt x="64" y="1007"/>
                    </a:lnTo>
                    <a:lnTo>
                      <a:pt x="42" y="990"/>
                    </a:lnTo>
                    <a:lnTo>
                      <a:pt x="25" y="969"/>
                    </a:lnTo>
                    <a:lnTo>
                      <a:pt x="12" y="944"/>
                    </a:lnTo>
                    <a:lnTo>
                      <a:pt x="4" y="917"/>
                    </a:lnTo>
                    <a:lnTo>
                      <a:pt x="0" y="888"/>
                    </a:lnTo>
                    <a:lnTo>
                      <a:pt x="0" y="72"/>
                    </a:lnTo>
                    <a:lnTo>
                      <a:pt x="2" y="47"/>
                    </a:lnTo>
                    <a:lnTo>
                      <a:pt x="9" y="2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" name="Freeform 169"/>
              <p:cNvSpPr>
                <a:spLocks/>
              </p:cNvSpPr>
              <p:nvPr/>
            </p:nvSpPr>
            <p:spPr bwMode="auto">
              <a:xfrm>
                <a:off x="5707063" y="5707063"/>
                <a:ext cx="487363" cy="841375"/>
              </a:xfrm>
              <a:custGeom>
                <a:avLst/>
                <a:gdLst>
                  <a:gd name="T0" fmla="*/ 570 w 612"/>
                  <a:gd name="T1" fmla="*/ 0 h 1061"/>
                  <a:gd name="T2" fmla="*/ 587 w 612"/>
                  <a:gd name="T3" fmla="*/ 22 h 1061"/>
                  <a:gd name="T4" fmla="*/ 600 w 612"/>
                  <a:gd name="T5" fmla="*/ 46 h 1061"/>
                  <a:gd name="T6" fmla="*/ 608 w 612"/>
                  <a:gd name="T7" fmla="*/ 72 h 1061"/>
                  <a:gd name="T8" fmla="*/ 612 w 612"/>
                  <a:gd name="T9" fmla="*/ 101 h 1061"/>
                  <a:gd name="T10" fmla="*/ 612 w 612"/>
                  <a:gd name="T11" fmla="*/ 917 h 1061"/>
                  <a:gd name="T12" fmla="*/ 608 w 612"/>
                  <a:gd name="T13" fmla="*/ 945 h 1061"/>
                  <a:gd name="T14" fmla="*/ 600 w 612"/>
                  <a:gd name="T15" fmla="*/ 973 h 1061"/>
                  <a:gd name="T16" fmla="*/ 587 w 612"/>
                  <a:gd name="T17" fmla="*/ 996 h 1061"/>
                  <a:gd name="T18" fmla="*/ 570 w 612"/>
                  <a:gd name="T19" fmla="*/ 1019 h 1061"/>
                  <a:gd name="T20" fmla="*/ 549 w 612"/>
                  <a:gd name="T21" fmla="*/ 1036 h 1061"/>
                  <a:gd name="T22" fmla="*/ 524 w 612"/>
                  <a:gd name="T23" fmla="*/ 1049 h 1061"/>
                  <a:gd name="T24" fmla="*/ 496 w 612"/>
                  <a:gd name="T25" fmla="*/ 1057 h 1061"/>
                  <a:gd name="T26" fmla="*/ 467 w 612"/>
                  <a:gd name="T27" fmla="*/ 1061 h 1061"/>
                  <a:gd name="T28" fmla="*/ 144 w 612"/>
                  <a:gd name="T29" fmla="*/ 1061 h 1061"/>
                  <a:gd name="T30" fmla="*/ 114 w 612"/>
                  <a:gd name="T31" fmla="*/ 1057 h 1061"/>
                  <a:gd name="T32" fmla="*/ 87 w 612"/>
                  <a:gd name="T33" fmla="*/ 1049 h 1061"/>
                  <a:gd name="T34" fmla="*/ 63 w 612"/>
                  <a:gd name="T35" fmla="*/ 1036 h 1061"/>
                  <a:gd name="T36" fmla="*/ 42 w 612"/>
                  <a:gd name="T37" fmla="*/ 1019 h 1061"/>
                  <a:gd name="T38" fmla="*/ 24 w 612"/>
                  <a:gd name="T39" fmla="*/ 998 h 1061"/>
                  <a:gd name="T40" fmla="*/ 10 w 612"/>
                  <a:gd name="T41" fmla="*/ 973 h 1061"/>
                  <a:gd name="T42" fmla="*/ 2 w 612"/>
                  <a:gd name="T43" fmla="*/ 946 h 1061"/>
                  <a:gd name="T44" fmla="*/ 0 w 612"/>
                  <a:gd name="T45" fmla="*/ 917 h 1061"/>
                  <a:gd name="T46" fmla="*/ 0 w 612"/>
                  <a:gd name="T47" fmla="*/ 544 h 1061"/>
                  <a:gd name="T48" fmla="*/ 31 w 612"/>
                  <a:gd name="T49" fmla="*/ 526 h 1061"/>
                  <a:gd name="T50" fmla="*/ 62 w 612"/>
                  <a:gd name="T51" fmla="*/ 505 h 1061"/>
                  <a:gd name="T52" fmla="*/ 89 w 612"/>
                  <a:gd name="T53" fmla="*/ 481 h 1061"/>
                  <a:gd name="T54" fmla="*/ 125 w 612"/>
                  <a:gd name="T55" fmla="*/ 446 h 1061"/>
                  <a:gd name="T56" fmla="*/ 570 w 612"/>
                  <a:gd name="T57" fmla="*/ 0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2" h="1061">
                    <a:moveTo>
                      <a:pt x="570" y="0"/>
                    </a:moveTo>
                    <a:lnTo>
                      <a:pt x="587" y="22"/>
                    </a:lnTo>
                    <a:lnTo>
                      <a:pt x="600" y="46"/>
                    </a:lnTo>
                    <a:lnTo>
                      <a:pt x="608" y="72"/>
                    </a:lnTo>
                    <a:lnTo>
                      <a:pt x="612" y="101"/>
                    </a:lnTo>
                    <a:lnTo>
                      <a:pt x="612" y="917"/>
                    </a:lnTo>
                    <a:lnTo>
                      <a:pt x="608" y="945"/>
                    </a:lnTo>
                    <a:lnTo>
                      <a:pt x="600" y="973"/>
                    </a:lnTo>
                    <a:lnTo>
                      <a:pt x="587" y="996"/>
                    </a:lnTo>
                    <a:lnTo>
                      <a:pt x="570" y="1019"/>
                    </a:lnTo>
                    <a:lnTo>
                      <a:pt x="549" y="1036"/>
                    </a:lnTo>
                    <a:lnTo>
                      <a:pt x="524" y="1049"/>
                    </a:lnTo>
                    <a:lnTo>
                      <a:pt x="496" y="1057"/>
                    </a:lnTo>
                    <a:lnTo>
                      <a:pt x="467" y="1061"/>
                    </a:lnTo>
                    <a:lnTo>
                      <a:pt x="144" y="1061"/>
                    </a:lnTo>
                    <a:lnTo>
                      <a:pt x="114" y="1057"/>
                    </a:lnTo>
                    <a:lnTo>
                      <a:pt x="87" y="1049"/>
                    </a:lnTo>
                    <a:lnTo>
                      <a:pt x="63" y="1036"/>
                    </a:lnTo>
                    <a:lnTo>
                      <a:pt x="42" y="1019"/>
                    </a:lnTo>
                    <a:lnTo>
                      <a:pt x="24" y="998"/>
                    </a:lnTo>
                    <a:lnTo>
                      <a:pt x="10" y="973"/>
                    </a:lnTo>
                    <a:lnTo>
                      <a:pt x="2" y="946"/>
                    </a:lnTo>
                    <a:lnTo>
                      <a:pt x="0" y="917"/>
                    </a:lnTo>
                    <a:lnTo>
                      <a:pt x="0" y="544"/>
                    </a:lnTo>
                    <a:lnTo>
                      <a:pt x="31" y="526"/>
                    </a:lnTo>
                    <a:lnTo>
                      <a:pt x="62" y="505"/>
                    </a:lnTo>
                    <a:lnTo>
                      <a:pt x="89" y="481"/>
                    </a:lnTo>
                    <a:lnTo>
                      <a:pt x="125" y="446"/>
                    </a:lnTo>
                    <a:lnTo>
                      <a:pt x="5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" name="Freeform 170"/>
              <p:cNvSpPr>
                <a:spLocks/>
              </p:cNvSpPr>
              <p:nvPr/>
            </p:nvSpPr>
            <p:spPr bwMode="auto">
              <a:xfrm>
                <a:off x="6378575" y="5005388"/>
                <a:ext cx="485775" cy="1543050"/>
              </a:xfrm>
              <a:custGeom>
                <a:avLst/>
                <a:gdLst>
                  <a:gd name="T0" fmla="*/ 610 w 613"/>
                  <a:gd name="T1" fmla="*/ 0 h 1944"/>
                  <a:gd name="T2" fmla="*/ 613 w 613"/>
                  <a:gd name="T3" fmla="*/ 20 h 1944"/>
                  <a:gd name="T4" fmla="*/ 613 w 613"/>
                  <a:gd name="T5" fmla="*/ 1800 h 1944"/>
                  <a:gd name="T6" fmla="*/ 609 w 613"/>
                  <a:gd name="T7" fmla="*/ 1829 h 1944"/>
                  <a:gd name="T8" fmla="*/ 601 w 613"/>
                  <a:gd name="T9" fmla="*/ 1856 h 1944"/>
                  <a:gd name="T10" fmla="*/ 588 w 613"/>
                  <a:gd name="T11" fmla="*/ 1880 h 1944"/>
                  <a:gd name="T12" fmla="*/ 571 w 613"/>
                  <a:gd name="T13" fmla="*/ 1901 h 1944"/>
                  <a:gd name="T14" fmla="*/ 548 w 613"/>
                  <a:gd name="T15" fmla="*/ 1919 h 1944"/>
                  <a:gd name="T16" fmla="*/ 525 w 613"/>
                  <a:gd name="T17" fmla="*/ 1933 h 1944"/>
                  <a:gd name="T18" fmla="*/ 497 w 613"/>
                  <a:gd name="T19" fmla="*/ 1941 h 1944"/>
                  <a:gd name="T20" fmla="*/ 468 w 613"/>
                  <a:gd name="T21" fmla="*/ 1944 h 1944"/>
                  <a:gd name="T22" fmla="*/ 144 w 613"/>
                  <a:gd name="T23" fmla="*/ 1944 h 1944"/>
                  <a:gd name="T24" fmla="*/ 115 w 613"/>
                  <a:gd name="T25" fmla="*/ 1941 h 1944"/>
                  <a:gd name="T26" fmla="*/ 88 w 613"/>
                  <a:gd name="T27" fmla="*/ 1933 h 1944"/>
                  <a:gd name="T28" fmla="*/ 64 w 613"/>
                  <a:gd name="T29" fmla="*/ 1920 h 1944"/>
                  <a:gd name="T30" fmla="*/ 43 w 613"/>
                  <a:gd name="T31" fmla="*/ 1902 h 1944"/>
                  <a:gd name="T32" fmla="*/ 25 w 613"/>
                  <a:gd name="T33" fmla="*/ 1880 h 1944"/>
                  <a:gd name="T34" fmla="*/ 11 w 613"/>
                  <a:gd name="T35" fmla="*/ 1856 h 1944"/>
                  <a:gd name="T36" fmla="*/ 3 w 613"/>
                  <a:gd name="T37" fmla="*/ 1829 h 1944"/>
                  <a:gd name="T38" fmla="*/ 0 w 613"/>
                  <a:gd name="T39" fmla="*/ 1800 h 1944"/>
                  <a:gd name="T40" fmla="*/ 0 w 613"/>
                  <a:gd name="T41" fmla="*/ 610 h 1944"/>
                  <a:gd name="T42" fmla="*/ 36 w 613"/>
                  <a:gd name="T43" fmla="*/ 575 h 1944"/>
                  <a:gd name="T44" fmla="*/ 89 w 613"/>
                  <a:gd name="T45" fmla="*/ 522 h 1944"/>
                  <a:gd name="T46" fmla="*/ 610 w 613"/>
                  <a:gd name="T47" fmla="*/ 0 h 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3" h="1944">
                    <a:moveTo>
                      <a:pt x="610" y="0"/>
                    </a:moveTo>
                    <a:lnTo>
                      <a:pt x="613" y="20"/>
                    </a:lnTo>
                    <a:lnTo>
                      <a:pt x="613" y="1800"/>
                    </a:lnTo>
                    <a:lnTo>
                      <a:pt x="609" y="1829"/>
                    </a:lnTo>
                    <a:lnTo>
                      <a:pt x="601" y="1856"/>
                    </a:lnTo>
                    <a:lnTo>
                      <a:pt x="588" y="1880"/>
                    </a:lnTo>
                    <a:lnTo>
                      <a:pt x="571" y="1901"/>
                    </a:lnTo>
                    <a:lnTo>
                      <a:pt x="548" y="1919"/>
                    </a:lnTo>
                    <a:lnTo>
                      <a:pt x="525" y="1933"/>
                    </a:lnTo>
                    <a:lnTo>
                      <a:pt x="497" y="1941"/>
                    </a:lnTo>
                    <a:lnTo>
                      <a:pt x="468" y="1944"/>
                    </a:lnTo>
                    <a:lnTo>
                      <a:pt x="144" y="1944"/>
                    </a:lnTo>
                    <a:lnTo>
                      <a:pt x="115" y="1941"/>
                    </a:lnTo>
                    <a:lnTo>
                      <a:pt x="88" y="1933"/>
                    </a:lnTo>
                    <a:lnTo>
                      <a:pt x="64" y="1920"/>
                    </a:lnTo>
                    <a:lnTo>
                      <a:pt x="43" y="1902"/>
                    </a:lnTo>
                    <a:lnTo>
                      <a:pt x="25" y="1880"/>
                    </a:lnTo>
                    <a:lnTo>
                      <a:pt x="11" y="1856"/>
                    </a:lnTo>
                    <a:lnTo>
                      <a:pt x="3" y="1829"/>
                    </a:lnTo>
                    <a:lnTo>
                      <a:pt x="0" y="1800"/>
                    </a:lnTo>
                    <a:lnTo>
                      <a:pt x="0" y="610"/>
                    </a:lnTo>
                    <a:lnTo>
                      <a:pt x="36" y="575"/>
                    </a:lnTo>
                    <a:lnTo>
                      <a:pt x="89" y="522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8685616" y="2342388"/>
            <a:ext cx="3539703" cy="2789686"/>
            <a:chOff x="9010239" y="2957609"/>
            <a:chExt cx="3539703" cy="2205749"/>
          </a:xfrm>
        </p:grpSpPr>
        <p:sp>
          <p:nvSpPr>
            <p:cNvPr id="30" name="Rectangle 29"/>
            <p:cNvSpPr/>
            <p:nvPr/>
          </p:nvSpPr>
          <p:spPr>
            <a:xfrm>
              <a:off x="9010239" y="2957609"/>
              <a:ext cx="3533953" cy="3600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Growth Simulations</a:t>
              </a:r>
              <a:endParaRPr lang="en-US" b="1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15989" y="3344560"/>
              <a:ext cx="3533953" cy="181879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 anchorCtr="0"/>
            <a:lstStyle/>
            <a:p>
              <a:pPr algn="ctr"/>
              <a:r>
                <a:rPr lang="en-US" sz="1600" i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9705" y="2585704"/>
            <a:ext cx="3533953" cy="2205749"/>
            <a:chOff x="9010239" y="2957609"/>
            <a:chExt cx="3533953" cy="2205749"/>
          </a:xfrm>
        </p:grpSpPr>
        <p:sp>
          <p:nvSpPr>
            <p:cNvPr id="34" name="Rectangle 33"/>
            <p:cNvSpPr/>
            <p:nvPr/>
          </p:nvSpPr>
          <p:spPr>
            <a:xfrm>
              <a:off x="9010239" y="2957609"/>
              <a:ext cx="3533953" cy="3600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Fire Simulation</a:t>
              </a:r>
              <a:endParaRPr lang="en-US" b="1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010239" y="3344560"/>
              <a:ext cx="3533953" cy="18187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 anchorCtr="0"/>
            <a:lstStyle/>
            <a:p>
              <a:pPr algn="ctr"/>
              <a:endParaRPr lang="en-US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528" y="3406196"/>
            <a:ext cx="1725878" cy="1725878"/>
          </a:xfrm>
          <a:prstGeom prst="rect">
            <a:avLst/>
          </a:prstGeom>
        </p:spPr>
      </p:pic>
      <p:sp>
        <p:nvSpPr>
          <p:cNvPr id="44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56" y="5685053"/>
            <a:ext cx="3533953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Situation</a:t>
            </a:r>
            <a:endParaRPr lang="en-US" b="1" dirty="0">
              <a:solidFill>
                <a:schemeClr val="bg1"/>
              </a:solidFill>
              <a:latin typeface="Oswald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403" y="6093904"/>
            <a:ext cx="3533953" cy="647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fuel models / fuel loads</a:t>
            </a:r>
          </a:p>
        </p:txBody>
      </p:sp>
      <p:cxnSp>
        <p:nvCxnSpPr>
          <p:cNvPr id="46" name="Straight Arrow Connector 45"/>
          <p:cNvCxnSpPr>
            <a:stCxn id="3" idx="15"/>
            <a:endCxn id="42" idx="3"/>
          </p:cNvCxnSpPr>
          <p:nvPr/>
        </p:nvCxnSpPr>
        <p:spPr>
          <a:xfrm flipH="1">
            <a:off x="3596356" y="6417447"/>
            <a:ext cx="1603850" cy="1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1" idx="0"/>
            <a:endCxn id="35" idx="2"/>
          </p:cNvCxnSpPr>
          <p:nvPr/>
        </p:nvCxnSpPr>
        <p:spPr>
          <a:xfrm flipV="1">
            <a:off x="1833033" y="4791453"/>
            <a:ext cx="13649" cy="8936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691417" y="5564906"/>
            <a:ext cx="3533953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Situation</a:t>
            </a:r>
            <a:endParaRPr lang="en-US" b="1" dirty="0">
              <a:solidFill>
                <a:schemeClr val="bg1"/>
              </a:solidFill>
              <a:latin typeface="Oswald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685616" y="5980580"/>
            <a:ext cx="3533953" cy="760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Forest </a:t>
            </a:r>
            <a:r>
              <a:rPr lang="en-US" sz="1800" kern="0" dirty="0" err="1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Manag</a:t>
            </a:r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. Approaches </a:t>
            </a:r>
            <a:r>
              <a:rPr lang="en-US" sz="14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(FMA)</a:t>
            </a:r>
          </a:p>
        </p:txBody>
      </p:sp>
      <p:cxnSp>
        <p:nvCxnSpPr>
          <p:cNvPr id="52" name="Straight Arrow Connector 51"/>
          <p:cNvCxnSpPr>
            <a:stCxn id="3" idx="9"/>
            <a:endCxn id="51" idx="1"/>
          </p:cNvCxnSpPr>
          <p:nvPr/>
        </p:nvCxnSpPr>
        <p:spPr>
          <a:xfrm flipV="1">
            <a:off x="6938414" y="6360974"/>
            <a:ext cx="1747202" cy="6045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0"/>
            <a:endCxn id="31" idx="2"/>
          </p:cNvCxnSpPr>
          <p:nvPr/>
        </p:nvCxnSpPr>
        <p:spPr>
          <a:xfrm flipH="1" flipV="1">
            <a:off x="10458343" y="5132074"/>
            <a:ext cx="51" cy="43283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4" idx="0"/>
            <a:endCxn id="30" idx="0"/>
          </p:cNvCxnSpPr>
          <p:nvPr/>
        </p:nvCxnSpPr>
        <p:spPr>
          <a:xfrm rot="5400000" flipH="1" flipV="1">
            <a:off x="6027979" y="-1838909"/>
            <a:ext cx="243316" cy="8605911"/>
          </a:xfrm>
          <a:prstGeom prst="bentConnector3">
            <a:avLst>
              <a:gd name="adj1" fmla="val 502451"/>
            </a:avLst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65388" y="1124744"/>
            <a:ext cx="637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X</a:t>
            </a:r>
            <a:endParaRPr lang="pt-PT" dirty="0">
              <a:solidFill>
                <a:srgbClr val="0070C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/>
          <a:srcRect l="4259" t="25204" r="79125" b="40543"/>
          <a:stretch/>
        </p:blipFill>
        <p:spPr>
          <a:xfrm>
            <a:off x="221887" y="3084975"/>
            <a:ext cx="1584844" cy="15848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029323" y="3169601"/>
            <a:ext cx="14166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FARSITE</a:t>
            </a:r>
          </a:p>
          <a:p>
            <a:pPr algn="ctr"/>
            <a:endParaRPr lang="en-US" sz="1400" b="1" dirty="0"/>
          </a:p>
          <a:p>
            <a:pPr algn="ctr"/>
            <a:r>
              <a:rPr lang="en-US" dirty="0" smtClean="0"/>
              <a:t> Fire over space</a:t>
            </a:r>
            <a:endParaRPr lang="pt-PT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3354" t="38395" r="53418" b="38809"/>
          <a:stretch/>
        </p:blipFill>
        <p:spPr>
          <a:xfrm>
            <a:off x="8834561" y="4087828"/>
            <a:ext cx="3236061" cy="82783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8764630" y="2980796"/>
            <a:ext cx="3305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StandsSIM.md</a:t>
            </a:r>
          </a:p>
          <a:p>
            <a:pPr algn="ctr"/>
            <a:endParaRPr lang="en-US" sz="800" b="1" dirty="0"/>
          </a:p>
          <a:p>
            <a:pPr algn="ctr"/>
            <a:r>
              <a:rPr lang="en-US" dirty="0" smtClean="0"/>
              <a:t> Growth over time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811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50" grpId="0" animBg="1"/>
      <p:bldP spid="51" grpId="0" animBg="1"/>
      <p:bldP spid="37" grpId="0" animBg="1"/>
      <p:bldP spid="38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183828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 - Forest Owners / Forest Management Approaches (FMAs) - </a:t>
            </a:r>
            <a:r>
              <a:rPr lang="en-I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Presc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46522" y="1221040"/>
            <a:ext cx="605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1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 Planning horizon: 36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years</a:t>
            </a:r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2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One plantation followed by 2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coppices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545" y="6474235"/>
            <a:ext cx="803493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2017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cxnSp>
        <p:nvCxnSpPr>
          <p:cNvPr id="110" name="Straight Connector 109"/>
          <p:cNvCxnSpPr>
            <a:stCxn id="113" idx="4"/>
            <a:endCxn id="109" idx="0"/>
          </p:cNvCxnSpPr>
          <p:nvPr/>
        </p:nvCxnSpPr>
        <p:spPr>
          <a:xfrm>
            <a:off x="468009" y="6309320"/>
            <a:ext cx="283" cy="16491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397065" y="6237312"/>
            <a:ext cx="115200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010452" y="6475475"/>
            <a:ext cx="11889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36 years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396009" y="6165320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4" name="Oval 113"/>
          <p:cNvSpPr/>
          <p:nvPr/>
        </p:nvSpPr>
        <p:spPr>
          <a:xfrm>
            <a:off x="432924" y="6203660"/>
            <a:ext cx="72000" cy="72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5" name="Picture 19" descr="Planta idónea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09" y="5223785"/>
            <a:ext cx="245900" cy="6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Freeform 115"/>
          <p:cNvSpPr/>
          <p:nvPr/>
        </p:nvSpPr>
        <p:spPr>
          <a:xfrm>
            <a:off x="468017" y="4439733"/>
            <a:ext cx="2638671" cy="1456725"/>
          </a:xfrm>
          <a:custGeom>
            <a:avLst/>
            <a:gdLst>
              <a:gd name="connsiteX0" fmla="*/ 0 w 2638671"/>
              <a:gd name="connsiteY0" fmla="*/ 1456725 h 1456725"/>
              <a:gd name="connsiteX1" fmla="*/ 827037 w 2638671"/>
              <a:gd name="connsiteY1" fmla="*/ 1235405 h 1456725"/>
              <a:gd name="connsiteX2" fmla="*/ 1590007 w 2638671"/>
              <a:gd name="connsiteY2" fmla="*/ 588919 h 1456725"/>
              <a:gd name="connsiteX3" fmla="*/ 2184076 w 2638671"/>
              <a:gd name="connsiteY3" fmla="*/ 204521 h 1456725"/>
              <a:gd name="connsiteX4" fmla="*/ 2603419 w 2638671"/>
              <a:gd name="connsiteY4" fmla="*/ 64740 h 1456725"/>
              <a:gd name="connsiteX5" fmla="*/ 2615067 w 2638671"/>
              <a:gd name="connsiteY5" fmla="*/ 1258702 h 1456725"/>
              <a:gd name="connsiteX6" fmla="*/ 2615067 w 2638671"/>
              <a:gd name="connsiteY6" fmla="*/ 1258702 h 14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671" h="1456725">
                <a:moveTo>
                  <a:pt x="0" y="1456725"/>
                </a:moveTo>
                <a:cubicBezTo>
                  <a:pt x="281018" y="1418382"/>
                  <a:pt x="562036" y="1380039"/>
                  <a:pt x="827037" y="1235405"/>
                </a:cubicBezTo>
                <a:cubicBezTo>
                  <a:pt x="1092038" y="1090771"/>
                  <a:pt x="1363834" y="760733"/>
                  <a:pt x="1590007" y="588919"/>
                </a:cubicBezTo>
                <a:cubicBezTo>
                  <a:pt x="1816180" y="417105"/>
                  <a:pt x="2015174" y="291884"/>
                  <a:pt x="2184076" y="204521"/>
                </a:cubicBezTo>
                <a:cubicBezTo>
                  <a:pt x="2352978" y="117158"/>
                  <a:pt x="2531587" y="-110957"/>
                  <a:pt x="2603419" y="64740"/>
                </a:cubicBezTo>
                <a:cubicBezTo>
                  <a:pt x="2675251" y="240437"/>
                  <a:pt x="2615067" y="1258702"/>
                  <a:pt x="2615067" y="1258702"/>
                </a:cubicBezTo>
                <a:lnTo>
                  <a:pt x="2615067" y="1258702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7" name="Picture 196" descr="Diversos usos de la madera del eucalipto"/>
          <p:cNvPicPr>
            <a:picLocks noChangeAspect="1" noChangeArrowheads="1"/>
          </p:cNvPicPr>
          <p:nvPr/>
        </p:nvPicPr>
        <p:blipFill>
          <a:blip r:embed="rId5" r:link="rId6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64" r="32719" b="63988"/>
          <a:stretch>
            <a:fillRect/>
          </a:stretch>
        </p:blipFill>
        <p:spPr bwMode="auto">
          <a:xfrm rot="21444761">
            <a:off x="2622834" y="5450971"/>
            <a:ext cx="989761" cy="49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Box 117"/>
          <p:cNvSpPr txBox="1"/>
          <p:nvPr/>
        </p:nvSpPr>
        <p:spPr>
          <a:xfrm>
            <a:off x="261764" y="4387309"/>
            <a:ext cx="20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  <a:latin typeface="Oswald" panose="02000506000000020004"/>
              </a:rPr>
              <a:t>Planted Stand</a:t>
            </a:r>
            <a:endParaRPr lang="pt-PT" sz="1800" b="1" dirty="0">
              <a:solidFill>
                <a:schemeClr val="accent4"/>
              </a:solidFill>
              <a:latin typeface="Oswald" panose="02000506000000020004"/>
            </a:endParaRPr>
          </a:p>
        </p:txBody>
      </p:sp>
      <p:pic>
        <p:nvPicPr>
          <p:cNvPr id="119" name="Picture 196" descr="Diversos usos de la madera del eucalipto"/>
          <p:cNvPicPr>
            <a:picLocks noChangeAspect="1" noChangeArrowheads="1"/>
          </p:cNvPicPr>
          <p:nvPr/>
        </p:nvPicPr>
        <p:blipFill>
          <a:blip r:embed="rId5" r:link="rId6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64" r="32719" b="63988"/>
          <a:stretch>
            <a:fillRect/>
          </a:stretch>
        </p:blipFill>
        <p:spPr bwMode="auto">
          <a:xfrm rot="21444761">
            <a:off x="5663271" y="5513728"/>
            <a:ext cx="989761" cy="49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Freeform 119"/>
          <p:cNvSpPr/>
          <p:nvPr/>
        </p:nvSpPr>
        <p:spPr>
          <a:xfrm>
            <a:off x="3517978" y="4384290"/>
            <a:ext cx="2638671" cy="1456725"/>
          </a:xfrm>
          <a:custGeom>
            <a:avLst/>
            <a:gdLst>
              <a:gd name="connsiteX0" fmla="*/ 0 w 2638671"/>
              <a:gd name="connsiteY0" fmla="*/ 1456725 h 1456725"/>
              <a:gd name="connsiteX1" fmla="*/ 827037 w 2638671"/>
              <a:gd name="connsiteY1" fmla="*/ 1235405 h 1456725"/>
              <a:gd name="connsiteX2" fmla="*/ 1590007 w 2638671"/>
              <a:gd name="connsiteY2" fmla="*/ 588919 h 1456725"/>
              <a:gd name="connsiteX3" fmla="*/ 2184076 w 2638671"/>
              <a:gd name="connsiteY3" fmla="*/ 204521 h 1456725"/>
              <a:gd name="connsiteX4" fmla="*/ 2603419 w 2638671"/>
              <a:gd name="connsiteY4" fmla="*/ 64740 h 1456725"/>
              <a:gd name="connsiteX5" fmla="*/ 2615067 w 2638671"/>
              <a:gd name="connsiteY5" fmla="*/ 1258702 h 1456725"/>
              <a:gd name="connsiteX6" fmla="*/ 2615067 w 2638671"/>
              <a:gd name="connsiteY6" fmla="*/ 1258702 h 14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671" h="1456725">
                <a:moveTo>
                  <a:pt x="0" y="1456725"/>
                </a:moveTo>
                <a:cubicBezTo>
                  <a:pt x="281018" y="1418382"/>
                  <a:pt x="562036" y="1380039"/>
                  <a:pt x="827037" y="1235405"/>
                </a:cubicBezTo>
                <a:cubicBezTo>
                  <a:pt x="1092038" y="1090771"/>
                  <a:pt x="1363834" y="760733"/>
                  <a:pt x="1590007" y="588919"/>
                </a:cubicBezTo>
                <a:cubicBezTo>
                  <a:pt x="1816180" y="417105"/>
                  <a:pt x="2015174" y="291884"/>
                  <a:pt x="2184076" y="204521"/>
                </a:cubicBezTo>
                <a:cubicBezTo>
                  <a:pt x="2352978" y="117158"/>
                  <a:pt x="2531587" y="-110957"/>
                  <a:pt x="2603419" y="64740"/>
                </a:cubicBezTo>
                <a:cubicBezTo>
                  <a:pt x="2675251" y="240437"/>
                  <a:pt x="2615067" y="1258702"/>
                  <a:pt x="2615067" y="1258702"/>
                </a:cubicBezTo>
                <a:lnTo>
                  <a:pt x="2615067" y="1258702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1" name="Picture 9" descr="Selección de brotes"/>
          <p:cNvPicPr>
            <a:picLocks noChangeAspect="1" noChangeArrowheads="1"/>
          </p:cNvPicPr>
          <p:nvPr/>
        </p:nvPicPr>
        <p:blipFill rotWithShape="1">
          <a:blip r:embed="rId7" r:link="rId8" cstate="email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001"/>
          <a:stretch/>
        </p:blipFill>
        <p:spPr bwMode="auto">
          <a:xfrm>
            <a:off x="3387174" y="5347339"/>
            <a:ext cx="50590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TextBox 121"/>
          <p:cNvSpPr txBox="1"/>
          <p:nvPr/>
        </p:nvSpPr>
        <p:spPr>
          <a:xfrm>
            <a:off x="3295944" y="4387309"/>
            <a:ext cx="20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4"/>
                </a:solidFill>
                <a:latin typeface="Oswald" panose="02000506000000020004"/>
              </a:rPr>
              <a:t>Coppice 1</a:t>
            </a:r>
            <a:endParaRPr lang="pt-PT" sz="1800" b="1" dirty="0">
              <a:solidFill>
                <a:schemeClr val="accent4"/>
              </a:solidFill>
              <a:latin typeface="Oswald" panose="02000506000000020004"/>
            </a:endParaRPr>
          </a:p>
        </p:txBody>
      </p:sp>
      <p:pic>
        <p:nvPicPr>
          <p:cNvPr id="123" name="Picture 9" descr="Selección de brotes"/>
          <p:cNvPicPr>
            <a:picLocks noChangeAspect="1" noChangeArrowheads="1"/>
          </p:cNvPicPr>
          <p:nvPr/>
        </p:nvPicPr>
        <p:blipFill rotWithShape="1">
          <a:blip r:embed="rId7" r:link="rId8" cstate="email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001"/>
          <a:stretch/>
        </p:blipFill>
        <p:spPr bwMode="auto">
          <a:xfrm>
            <a:off x="6427611" y="5410096"/>
            <a:ext cx="50590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96" descr="Diversos usos de la madera del eucalipto"/>
          <p:cNvPicPr>
            <a:picLocks noChangeAspect="1" noChangeArrowheads="1"/>
          </p:cNvPicPr>
          <p:nvPr/>
        </p:nvPicPr>
        <p:blipFill>
          <a:blip r:embed="rId5" r:link="rId6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64" r="32719" b="63988"/>
          <a:stretch>
            <a:fillRect/>
          </a:stretch>
        </p:blipFill>
        <p:spPr bwMode="auto">
          <a:xfrm rot="21444761">
            <a:off x="8972634" y="5522978"/>
            <a:ext cx="989761" cy="49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Freeform 124"/>
          <p:cNvSpPr/>
          <p:nvPr/>
        </p:nvSpPr>
        <p:spPr>
          <a:xfrm>
            <a:off x="6827341" y="4393540"/>
            <a:ext cx="2638671" cy="1456725"/>
          </a:xfrm>
          <a:custGeom>
            <a:avLst/>
            <a:gdLst>
              <a:gd name="connsiteX0" fmla="*/ 0 w 2638671"/>
              <a:gd name="connsiteY0" fmla="*/ 1456725 h 1456725"/>
              <a:gd name="connsiteX1" fmla="*/ 827037 w 2638671"/>
              <a:gd name="connsiteY1" fmla="*/ 1235405 h 1456725"/>
              <a:gd name="connsiteX2" fmla="*/ 1590007 w 2638671"/>
              <a:gd name="connsiteY2" fmla="*/ 588919 h 1456725"/>
              <a:gd name="connsiteX3" fmla="*/ 2184076 w 2638671"/>
              <a:gd name="connsiteY3" fmla="*/ 204521 h 1456725"/>
              <a:gd name="connsiteX4" fmla="*/ 2603419 w 2638671"/>
              <a:gd name="connsiteY4" fmla="*/ 64740 h 1456725"/>
              <a:gd name="connsiteX5" fmla="*/ 2615067 w 2638671"/>
              <a:gd name="connsiteY5" fmla="*/ 1258702 h 1456725"/>
              <a:gd name="connsiteX6" fmla="*/ 2615067 w 2638671"/>
              <a:gd name="connsiteY6" fmla="*/ 1258702 h 14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671" h="1456725">
                <a:moveTo>
                  <a:pt x="0" y="1456725"/>
                </a:moveTo>
                <a:cubicBezTo>
                  <a:pt x="281018" y="1418382"/>
                  <a:pt x="562036" y="1380039"/>
                  <a:pt x="827037" y="1235405"/>
                </a:cubicBezTo>
                <a:cubicBezTo>
                  <a:pt x="1092038" y="1090771"/>
                  <a:pt x="1363834" y="760733"/>
                  <a:pt x="1590007" y="588919"/>
                </a:cubicBezTo>
                <a:cubicBezTo>
                  <a:pt x="1816180" y="417105"/>
                  <a:pt x="2015174" y="291884"/>
                  <a:pt x="2184076" y="204521"/>
                </a:cubicBezTo>
                <a:cubicBezTo>
                  <a:pt x="2352978" y="117158"/>
                  <a:pt x="2531587" y="-110957"/>
                  <a:pt x="2603419" y="64740"/>
                </a:cubicBezTo>
                <a:cubicBezTo>
                  <a:pt x="2675251" y="240437"/>
                  <a:pt x="2615067" y="1258702"/>
                  <a:pt x="2615067" y="1258702"/>
                </a:cubicBezTo>
                <a:lnTo>
                  <a:pt x="2615067" y="1258702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6" name="TextBox 125"/>
          <p:cNvSpPr txBox="1"/>
          <p:nvPr/>
        </p:nvSpPr>
        <p:spPr>
          <a:xfrm>
            <a:off x="6330124" y="4383967"/>
            <a:ext cx="20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4"/>
                </a:solidFill>
                <a:latin typeface="Oswald" panose="02000506000000020004"/>
              </a:rPr>
              <a:t>Coppice 2</a:t>
            </a:r>
            <a:endParaRPr lang="pt-PT" sz="1800" b="1" dirty="0">
              <a:solidFill>
                <a:schemeClr val="accent4"/>
              </a:solidFill>
              <a:latin typeface="Oswald" panose="02000506000000020004"/>
            </a:endParaRPr>
          </a:p>
        </p:txBody>
      </p:sp>
      <p:pic>
        <p:nvPicPr>
          <p:cNvPr id="127" name="Picture 19" descr="Planta idónea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9659" y="5168095"/>
            <a:ext cx="245900" cy="6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9772609" y="4383967"/>
            <a:ext cx="20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4"/>
                </a:solidFill>
                <a:latin typeface="Oswald" panose="02000506000000020004"/>
              </a:rPr>
              <a:t>Replanted stand</a:t>
            </a:r>
            <a:endParaRPr lang="en-US" sz="1800" b="1" dirty="0">
              <a:solidFill>
                <a:schemeClr val="accent4"/>
              </a:solidFill>
              <a:latin typeface="Oswald" panose="02000506000000020004"/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9710666" y="4384290"/>
            <a:ext cx="2638671" cy="1456725"/>
          </a:xfrm>
          <a:custGeom>
            <a:avLst/>
            <a:gdLst>
              <a:gd name="connsiteX0" fmla="*/ 0 w 2638671"/>
              <a:gd name="connsiteY0" fmla="*/ 1456725 h 1456725"/>
              <a:gd name="connsiteX1" fmla="*/ 827037 w 2638671"/>
              <a:gd name="connsiteY1" fmla="*/ 1235405 h 1456725"/>
              <a:gd name="connsiteX2" fmla="*/ 1590007 w 2638671"/>
              <a:gd name="connsiteY2" fmla="*/ 588919 h 1456725"/>
              <a:gd name="connsiteX3" fmla="*/ 2184076 w 2638671"/>
              <a:gd name="connsiteY3" fmla="*/ 204521 h 1456725"/>
              <a:gd name="connsiteX4" fmla="*/ 2603419 w 2638671"/>
              <a:gd name="connsiteY4" fmla="*/ 64740 h 1456725"/>
              <a:gd name="connsiteX5" fmla="*/ 2615067 w 2638671"/>
              <a:gd name="connsiteY5" fmla="*/ 1258702 h 1456725"/>
              <a:gd name="connsiteX6" fmla="*/ 2615067 w 2638671"/>
              <a:gd name="connsiteY6" fmla="*/ 1258702 h 14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671" h="1456725">
                <a:moveTo>
                  <a:pt x="0" y="1456725"/>
                </a:moveTo>
                <a:cubicBezTo>
                  <a:pt x="281018" y="1418382"/>
                  <a:pt x="562036" y="1380039"/>
                  <a:pt x="827037" y="1235405"/>
                </a:cubicBezTo>
                <a:cubicBezTo>
                  <a:pt x="1092038" y="1090771"/>
                  <a:pt x="1363834" y="760733"/>
                  <a:pt x="1590007" y="588919"/>
                </a:cubicBezTo>
                <a:cubicBezTo>
                  <a:pt x="1816180" y="417105"/>
                  <a:pt x="2015174" y="291884"/>
                  <a:pt x="2184076" y="204521"/>
                </a:cubicBezTo>
                <a:cubicBezTo>
                  <a:pt x="2352978" y="117158"/>
                  <a:pt x="2531587" y="-110957"/>
                  <a:pt x="2603419" y="64740"/>
                </a:cubicBezTo>
                <a:cubicBezTo>
                  <a:pt x="2675251" y="240437"/>
                  <a:pt x="2615067" y="1258702"/>
                  <a:pt x="2615067" y="1258702"/>
                </a:cubicBezTo>
                <a:lnTo>
                  <a:pt x="2615067" y="1258702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0" name="Rectangle 129"/>
          <p:cNvSpPr/>
          <p:nvPr/>
        </p:nvSpPr>
        <p:spPr>
          <a:xfrm>
            <a:off x="12015674" y="4356158"/>
            <a:ext cx="432048" cy="142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1" name="Straight Connector 130"/>
          <p:cNvCxnSpPr/>
          <p:nvPr/>
        </p:nvCxnSpPr>
        <p:spPr>
          <a:xfrm>
            <a:off x="11960359" y="4475519"/>
            <a:ext cx="0" cy="4225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1870879" y="4485054"/>
            <a:ext cx="0" cy="4225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1773455" y="4455927"/>
            <a:ext cx="0" cy="4225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0721" y="1299629"/>
            <a:ext cx="2617267" cy="20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189368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 - Forest Owners / Forest Management Approaches (</a:t>
            </a:r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FMAs) - </a:t>
            </a:r>
            <a:r>
              <a:rPr lang="en-I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Presc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7065" y="1238440"/>
            <a:ext cx="11520000" cy="5606367"/>
            <a:chOff x="397065" y="1238440"/>
            <a:chExt cx="11520000" cy="560636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97065" y="6237312"/>
              <a:ext cx="11520000" cy="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47086" y="1238440"/>
              <a:ext cx="6055438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swald"/>
                  <a:ea typeface="Source Sans Pro" pitchFamily="34" charset="0"/>
                </a:rPr>
                <a:t>1</a:t>
              </a:r>
              <a:r>
                <a:rPr lang="en-I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swald"/>
                  <a:ea typeface="Source Sans Pro" pitchFamily="34" charset="0"/>
                </a:rPr>
                <a:t> Planning horizon: 36 </a:t>
              </a:r>
              <a:r>
                <a:rPr lang="en-I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swald"/>
                  <a:ea typeface="Source Sans Pro" pitchFamily="34" charset="0"/>
                </a:rPr>
                <a:t>years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0452" y="6475475"/>
              <a:ext cx="11889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2">
                      <a:lumMod val="50000"/>
                    </a:schemeClr>
                  </a:solidFill>
                  <a:latin typeface="Oswald" panose="02000506000000020004"/>
                </a:rPr>
                <a:t>36 years</a:t>
              </a:r>
              <a:endParaRPr lang="pt-PT" sz="1800" b="1" dirty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6545" y="6474235"/>
            <a:ext cx="803493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2017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6009" y="6165320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432924" y="6203660"/>
            <a:ext cx="72000" cy="72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4" name="Straight Connector 13"/>
          <p:cNvCxnSpPr>
            <a:stCxn id="12" idx="4"/>
            <a:endCxn id="11" idx="0"/>
          </p:cNvCxnSpPr>
          <p:nvPr/>
        </p:nvCxnSpPr>
        <p:spPr>
          <a:xfrm>
            <a:off x="468009" y="6309320"/>
            <a:ext cx="283" cy="16491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49974" y="2879349"/>
            <a:ext cx="605543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4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All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stands were harvested after 2017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fire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1764" y="1790216"/>
            <a:ext cx="12241360" cy="4394274"/>
            <a:chOff x="261764" y="1771030"/>
            <a:chExt cx="12241360" cy="4394274"/>
          </a:xfrm>
        </p:grpSpPr>
        <p:grpSp>
          <p:nvGrpSpPr>
            <p:cNvPr id="17" name="Group 16"/>
            <p:cNvGrpSpPr/>
            <p:nvPr/>
          </p:nvGrpSpPr>
          <p:grpSpPr>
            <a:xfrm>
              <a:off x="261764" y="4368123"/>
              <a:ext cx="3350831" cy="1559070"/>
              <a:chOff x="261764" y="1847843"/>
              <a:chExt cx="3350831" cy="1559070"/>
            </a:xfrm>
          </p:grpSpPr>
          <p:pic>
            <p:nvPicPr>
              <p:cNvPr id="37" name="Picture 19" descr="Planta idónea"/>
              <p:cNvPicPr>
                <a:picLocks noChangeAspect="1" noChangeArrowheads="1"/>
              </p:cNvPicPr>
              <p:nvPr/>
            </p:nvPicPr>
            <p:blipFill>
              <a:blip r:embed="rId2" r:link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9" y="2684319"/>
                <a:ext cx="245900" cy="687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Freeform 37"/>
              <p:cNvSpPr/>
              <p:nvPr/>
            </p:nvSpPr>
            <p:spPr>
              <a:xfrm>
                <a:off x="468017" y="1900267"/>
                <a:ext cx="2638671" cy="1456725"/>
              </a:xfrm>
              <a:custGeom>
                <a:avLst/>
                <a:gdLst>
                  <a:gd name="connsiteX0" fmla="*/ 0 w 2638671"/>
                  <a:gd name="connsiteY0" fmla="*/ 1456725 h 1456725"/>
                  <a:gd name="connsiteX1" fmla="*/ 827037 w 2638671"/>
                  <a:gd name="connsiteY1" fmla="*/ 1235405 h 1456725"/>
                  <a:gd name="connsiteX2" fmla="*/ 1590007 w 2638671"/>
                  <a:gd name="connsiteY2" fmla="*/ 588919 h 1456725"/>
                  <a:gd name="connsiteX3" fmla="*/ 2184076 w 2638671"/>
                  <a:gd name="connsiteY3" fmla="*/ 204521 h 1456725"/>
                  <a:gd name="connsiteX4" fmla="*/ 2603419 w 2638671"/>
                  <a:gd name="connsiteY4" fmla="*/ 64740 h 1456725"/>
                  <a:gd name="connsiteX5" fmla="*/ 2615067 w 2638671"/>
                  <a:gd name="connsiteY5" fmla="*/ 1258702 h 1456725"/>
                  <a:gd name="connsiteX6" fmla="*/ 2615067 w 2638671"/>
                  <a:gd name="connsiteY6" fmla="*/ 1258702 h 145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8671" h="1456725">
                    <a:moveTo>
                      <a:pt x="0" y="1456725"/>
                    </a:moveTo>
                    <a:cubicBezTo>
                      <a:pt x="281018" y="1418382"/>
                      <a:pt x="562036" y="1380039"/>
                      <a:pt x="827037" y="1235405"/>
                    </a:cubicBezTo>
                    <a:cubicBezTo>
                      <a:pt x="1092038" y="1090771"/>
                      <a:pt x="1363834" y="760733"/>
                      <a:pt x="1590007" y="588919"/>
                    </a:cubicBezTo>
                    <a:cubicBezTo>
                      <a:pt x="1816180" y="417105"/>
                      <a:pt x="2015174" y="291884"/>
                      <a:pt x="2184076" y="204521"/>
                    </a:cubicBezTo>
                    <a:cubicBezTo>
                      <a:pt x="2352978" y="117158"/>
                      <a:pt x="2531587" y="-110957"/>
                      <a:pt x="2603419" y="64740"/>
                    </a:cubicBezTo>
                    <a:cubicBezTo>
                      <a:pt x="2675251" y="240437"/>
                      <a:pt x="2615067" y="1258702"/>
                      <a:pt x="2615067" y="1258702"/>
                    </a:cubicBezTo>
                    <a:lnTo>
                      <a:pt x="2615067" y="1258702"/>
                    </a:lnTo>
                  </a:path>
                </a:pathLst>
              </a:cu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39" name="Picture 196" descr="Diversos usos de la madera del eucalipto"/>
              <p:cNvPicPr>
                <a:picLocks noChangeAspect="1" noChangeArrowheads="1"/>
              </p:cNvPicPr>
              <p:nvPr/>
            </p:nvPicPr>
            <p:blipFill>
              <a:blip r:embed="rId4" r:link="rId5" cstate="email">
                <a:lum bright="-12000" contrast="1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164" r="32719" b="63988"/>
              <a:stretch>
                <a:fillRect/>
              </a:stretch>
            </p:blipFill>
            <p:spPr bwMode="auto">
              <a:xfrm rot="21444761">
                <a:off x="2622834" y="2911505"/>
                <a:ext cx="989761" cy="495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261764" y="1847843"/>
                <a:ext cx="2013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chemeClr val="accent4"/>
                    </a:solidFill>
                    <a:latin typeface="Oswald" panose="02000506000000020004"/>
                  </a:rPr>
                  <a:t>Planted Stand</a:t>
                </a:r>
                <a:endParaRPr lang="pt-PT" sz="1800" b="1" dirty="0">
                  <a:solidFill>
                    <a:schemeClr val="accent4"/>
                  </a:solidFill>
                  <a:latin typeface="Oswald" panose="02000506000000020004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295944" y="4365104"/>
              <a:ext cx="3357088" cy="1624846"/>
              <a:chOff x="3295944" y="1844824"/>
              <a:chExt cx="3357088" cy="1624846"/>
            </a:xfrm>
          </p:grpSpPr>
          <p:pic>
            <p:nvPicPr>
              <p:cNvPr id="33" name="Picture 196" descr="Diversos usos de la madera del eucalipto"/>
              <p:cNvPicPr>
                <a:picLocks noChangeAspect="1" noChangeArrowheads="1"/>
              </p:cNvPicPr>
              <p:nvPr/>
            </p:nvPicPr>
            <p:blipFill>
              <a:blip r:embed="rId4" r:link="rId5" cstate="email">
                <a:lum bright="-12000" contrast="1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164" r="32719" b="63988"/>
              <a:stretch>
                <a:fillRect/>
              </a:stretch>
            </p:blipFill>
            <p:spPr bwMode="auto">
              <a:xfrm rot="21444761">
                <a:off x="5663271" y="2974262"/>
                <a:ext cx="989761" cy="495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Freeform 33"/>
              <p:cNvSpPr/>
              <p:nvPr/>
            </p:nvSpPr>
            <p:spPr>
              <a:xfrm>
                <a:off x="3517978" y="1844824"/>
                <a:ext cx="2638671" cy="1456725"/>
              </a:xfrm>
              <a:custGeom>
                <a:avLst/>
                <a:gdLst>
                  <a:gd name="connsiteX0" fmla="*/ 0 w 2638671"/>
                  <a:gd name="connsiteY0" fmla="*/ 1456725 h 1456725"/>
                  <a:gd name="connsiteX1" fmla="*/ 827037 w 2638671"/>
                  <a:gd name="connsiteY1" fmla="*/ 1235405 h 1456725"/>
                  <a:gd name="connsiteX2" fmla="*/ 1590007 w 2638671"/>
                  <a:gd name="connsiteY2" fmla="*/ 588919 h 1456725"/>
                  <a:gd name="connsiteX3" fmla="*/ 2184076 w 2638671"/>
                  <a:gd name="connsiteY3" fmla="*/ 204521 h 1456725"/>
                  <a:gd name="connsiteX4" fmla="*/ 2603419 w 2638671"/>
                  <a:gd name="connsiteY4" fmla="*/ 64740 h 1456725"/>
                  <a:gd name="connsiteX5" fmla="*/ 2615067 w 2638671"/>
                  <a:gd name="connsiteY5" fmla="*/ 1258702 h 1456725"/>
                  <a:gd name="connsiteX6" fmla="*/ 2615067 w 2638671"/>
                  <a:gd name="connsiteY6" fmla="*/ 1258702 h 145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8671" h="1456725">
                    <a:moveTo>
                      <a:pt x="0" y="1456725"/>
                    </a:moveTo>
                    <a:cubicBezTo>
                      <a:pt x="281018" y="1418382"/>
                      <a:pt x="562036" y="1380039"/>
                      <a:pt x="827037" y="1235405"/>
                    </a:cubicBezTo>
                    <a:cubicBezTo>
                      <a:pt x="1092038" y="1090771"/>
                      <a:pt x="1363834" y="760733"/>
                      <a:pt x="1590007" y="588919"/>
                    </a:cubicBezTo>
                    <a:cubicBezTo>
                      <a:pt x="1816180" y="417105"/>
                      <a:pt x="2015174" y="291884"/>
                      <a:pt x="2184076" y="204521"/>
                    </a:cubicBezTo>
                    <a:cubicBezTo>
                      <a:pt x="2352978" y="117158"/>
                      <a:pt x="2531587" y="-110957"/>
                      <a:pt x="2603419" y="64740"/>
                    </a:cubicBezTo>
                    <a:cubicBezTo>
                      <a:pt x="2675251" y="240437"/>
                      <a:pt x="2615067" y="1258702"/>
                      <a:pt x="2615067" y="1258702"/>
                    </a:cubicBezTo>
                    <a:lnTo>
                      <a:pt x="2615067" y="1258702"/>
                    </a:lnTo>
                  </a:path>
                </a:pathLst>
              </a:cu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35" name="Picture 9" descr="Selección de brotes"/>
              <p:cNvPicPr>
                <a:picLocks noChangeAspect="1" noChangeArrowheads="1"/>
              </p:cNvPicPr>
              <p:nvPr/>
            </p:nvPicPr>
            <p:blipFill rotWithShape="1">
              <a:blip r:embed="rId6" r:link="rId7" cstate="email">
                <a:lum bright="-24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5001"/>
              <a:stretch/>
            </p:blipFill>
            <p:spPr bwMode="auto">
              <a:xfrm>
                <a:off x="3387174" y="2807873"/>
                <a:ext cx="505903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3295944" y="1847843"/>
                <a:ext cx="2013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solidFill>
                      <a:schemeClr val="accent4"/>
                    </a:solidFill>
                    <a:latin typeface="Oswald" panose="02000506000000020004"/>
                  </a:rPr>
                  <a:t>Coppice 1</a:t>
                </a:r>
                <a:endParaRPr lang="pt-PT" sz="1800" b="1" dirty="0">
                  <a:solidFill>
                    <a:schemeClr val="accent4"/>
                  </a:solidFill>
                  <a:latin typeface="Oswald" panose="02000506000000020004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330124" y="4364781"/>
              <a:ext cx="3632271" cy="1634419"/>
              <a:chOff x="6330124" y="1844501"/>
              <a:chExt cx="3632271" cy="1634419"/>
            </a:xfrm>
          </p:grpSpPr>
          <p:pic>
            <p:nvPicPr>
              <p:cNvPr id="29" name="Picture 9" descr="Selección de brotes"/>
              <p:cNvPicPr>
                <a:picLocks noChangeAspect="1" noChangeArrowheads="1"/>
              </p:cNvPicPr>
              <p:nvPr/>
            </p:nvPicPr>
            <p:blipFill rotWithShape="1">
              <a:blip r:embed="rId6" r:link="rId7" cstate="email">
                <a:lum bright="-24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5001"/>
              <a:stretch/>
            </p:blipFill>
            <p:spPr bwMode="auto">
              <a:xfrm>
                <a:off x="6427611" y="2870630"/>
                <a:ext cx="505903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196" descr="Diversos usos de la madera del eucalipto"/>
              <p:cNvPicPr>
                <a:picLocks noChangeAspect="1" noChangeArrowheads="1"/>
              </p:cNvPicPr>
              <p:nvPr/>
            </p:nvPicPr>
            <p:blipFill>
              <a:blip r:embed="rId4" r:link="rId5" cstate="email">
                <a:lum bright="-12000" contrast="1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164" r="32719" b="63988"/>
              <a:stretch>
                <a:fillRect/>
              </a:stretch>
            </p:blipFill>
            <p:spPr bwMode="auto">
              <a:xfrm rot="21444761">
                <a:off x="8972634" y="2983512"/>
                <a:ext cx="989761" cy="495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Freeform 30"/>
              <p:cNvSpPr/>
              <p:nvPr/>
            </p:nvSpPr>
            <p:spPr>
              <a:xfrm>
                <a:off x="6827341" y="1854074"/>
                <a:ext cx="2638671" cy="1456725"/>
              </a:xfrm>
              <a:custGeom>
                <a:avLst/>
                <a:gdLst>
                  <a:gd name="connsiteX0" fmla="*/ 0 w 2638671"/>
                  <a:gd name="connsiteY0" fmla="*/ 1456725 h 1456725"/>
                  <a:gd name="connsiteX1" fmla="*/ 827037 w 2638671"/>
                  <a:gd name="connsiteY1" fmla="*/ 1235405 h 1456725"/>
                  <a:gd name="connsiteX2" fmla="*/ 1590007 w 2638671"/>
                  <a:gd name="connsiteY2" fmla="*/ 588919 h 1456725"/>
                  <a:gd name="connsiteX3" fmla="*/ 2184076 w 2638671"/>
                  <a:gd name="connsiteY3" fmla="*/ 204521 h 1456725"/>
                  <a:gd name="connsiteX4" fmla="*/ 2603419 w 2638671"/>
                  <a:gd name="connsiteY4" fmla="*/ 64740 h 1456725"/>
                  <a:gd name="connsiteX5" fmla="*/ 2615067 w 2638671"/>
                  <a:gd name="connsiteY5" fmla="*/ 1258702 h 1456725"/>
                  <a:gd name="connsiteX6" fmla="*/ 2615067 w 2638671"/>
                  <a:gd name="connsiteY6" fmla="*/ 1258702 h 145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8671" h="1456725">
                    <a:moveTo>
                      <a:pt x="0" y="1456725"/>
                    </a:moveTo>
                    <a:cubicBezTo>
                      <a:pt x="281018" y="1418382"/>
                      <a:pt x="562036" y="1380039"/>
                      <a:pt x="827037" y="1235405"/>
                    </a:cubicBezTo>
                    <a:cubicBezTo>
                      <a:pt x="1092038" y="1090771"/>
                      <a:pt x="1363834" y="760733"/>
                      <a:pt x="1590007" y="588919"/>
                    </a:cubicBezTo>
                    <a:cubicBezTo>
                      <a:pt x="1816180" y="417105"/>
                      <a:pt x="2015174" y="291884"/>
                      <a:pt x="2184076" y="204521"/>
                    </a:cubicBezTo>
                    <a:cubicBezTo>
                      <a:pt x="2352978" y="117158"/>
                      <a:pt x="2531587" y="-110957"/>
                      <a:pt x="2603419" y="64740"/>
                    </a:cubicBezTo>
                    <a:cubicBezTo>
                      <a:pt x="2675251" y="240437"/>
                      <a:pt x="2615067" y="1258702"/>
                      <a:pt x="2615067" y="1258702"/>
                    </a:cubicBezTo>
                    <a:lnTo>
                      <a:pt x="2615067" y="1258702"/>
                    </a:lnTo>
                  </a:path>
                </a:pathLst>
              </a:cu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330124" y="1844501"/>
                <a:ext cx="2013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solidFill>
                      <a:schemeClr val="accent4"/>
                    </a:solidFill>
                    <a:latin typeface="Oswald" panose="02000506000000020004"/>
                  </a:rPr>
                  <a:t>Coppice 2</a:t>
                </a:r>
                <a:endParaRPr lang="pt-PT" sz="1800" b="1" dirty="0">
                  <a:solidFill>
                    <a:schemeClr val="accent4"/>
                  </a:solidFill>
                  <a:latin typeface="Oswald" panose="02000506000000020004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649659" y="4077072"/>
              <a:ext cx="2853465" cy="2088232"/>
              <a:chOff x="9649659" y="1556792"/>
              <a:chExt cx="2853465" cy="2088232"/>
            </a:xfrm>
          </p:grpSpPr>
          <p:pic>
            <p:nvPicPr>
              <p:cNvPr id="22" name="Picture 19" descr="Planta idónea"/>
              <p:cNvPicPr>
                <a:picLocks noChangeAspect="1" noChangeArrowheads="1"/>
              </p:cNvPicPr>
              <p:nvPr/>
            </p:nvPicPr>
            <p:blipFill>
              <a:blip r:embed="rId2" r:link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49659" y="2628629"/>
                <a:ext cx="245900" cy="687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9772609" y="1844501"/>
                <a:ext cx="2013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solidFill>
                      <a:schemeClr val="accent4"/>
                    </a:solidFill>
                    <a:latin typeface="Oswald" panose="02000506000000020004"/>
                  </a:rPr>
                  <a:t>Replanted stand</a:t>
                </a:r>
                <a:endParaRPr lang="en-US" sz="1800" b="1" dirty="0">
                  <a:solidFill>
                    <a:schemeClr val="accent4"/>
                  </a:solidFill>
                  <a:latin typeface="Oswald" panose="02000506000000020004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9710666" y="1844824"/>
                <a:ext cx="2638671" cy="1456725"/>
              </a:xfrm>
              <a:custGeom>
                <a:avLst/>
                <a:gdLst>
                  <a:gd name="connsiteX0" fmla="*/ 0 w 2638671"/>
                  <a:gd name="connsiteY0" fmla="*/ 1456725 h 1456725"/>
                  <a:gd name="connsiteX1" fmla="*/ 827037 w 2638671"/>
                  <a:gd name="connsiteY1" fmla="*/ 1235405 h 1456725"/>
                  <a:gd name="connsiteX2" fmla="*/ 1590007 w 2638671"/>
                  <a:gd name="connsiteY2" fmla="*/ 588919 h 1456725"/>
                  <a:gd name="connsiteX3" fmla="*/ 2184076 w 2638671"/>
                  <a:gd name="connsiteY3" fmla="*/ 204521 h 1456725"/>
                  <a:gd name="connsiteX4" fmla="*/ 2603419 w 2638671"/>
                  <a:gd name="connsiteY4" fmla="*/ 64740 h 1456725"/>
                  <a:gd name="connsiteX5" fmla="*/ 2615067 w 2638671"/>
                  <a:gd name="connsiteY5" fmla="*/ 1258702 h 1456725"/>
                  <a:gd name="connsiteX6" fmla="*/ 2615067 w 2638671"/>
                  <a:gd name="connsiteY6" fmla="*/ 1258702 h 145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8671" h="1456725">
                    <a:moveTo>
                      <a:pt x="0" y="1456725"/>
                    </a:moveTo>
                    <a:cubicBezTo>
                      <a:pt x="281018" y="1418382"/>
                      <a:pt x="562036" y="1380039"/>
                      <a:pt x="827037" y="1235405"/>
                    </a:cubicBezTo>
                    <a:cubicBezTo>
                      <a:pt x="1092038" y="1090771"/>
                      <a:pt x="1363834" y="760733"/>
                      <a:pt x="1590007" y="588919"/>
                    </a:cubicBezTo>
                    <a:cubicBezTo>
                      <a:pt x="1816180" y="417105"/>
                      <a:pt x="2015174" y="291884"/>
                      <a:pt x="2184076" y="204521"/>
                    </a:cubicBezTo>
                    <a:cubicBezTo>
                      <a:pt x="2352978" y="117158"/>
                      <a:pt x="2531587" y="-110957"/>
                      <a:pt x="2603419" y="64740"/>
                    </a:cubicBezTo>
                    <a:cubicBezTo>
                      <a:pt x="2675251" y="240437"/>
                      <a:pt x="2615067" y="1258702"/>
                      <a:pt x="2615067" y="1258702"/>
                    </a:cubicBezTo>
                    <a:lnTo>
                      <a:pt x="2615067" y="1258702"/>
                    </a:lnTo>
                  </a:path>
                </a:pathLst>
              </a:cu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071076" y="1556792"/>
                <a:ext cx="432048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1917065" y="1772816"/>
                <a:ext cx="0" cy="5040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1817988" y="1925216"/>
                <a:ext cx="0" cy="5040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2016540" y="1832032"/>
                <a:ext cx="0" cy="5040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1047876" y="1771030"/>
              <a:ext cx="60554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swald"/>
                  <a:ea typeface="Source Sans Pro" pitchFamily="34" charset="0"/>
                </a:rPr>
                <a:t>2 </a:t>
              </a:r>
              <a:r>
                <a:rPr lang="en-I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swald"/>
                  <a:ea typeface="Source Sans Pro" pitchFamily="34" charset="0"/>
                </a:rPr>
                <a:t>One plantation followed by 2 </a:t>
              </a:r>
              <a:r>
                <a:rPr lang="en-I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swald"/>
                  <a:ea typeface="Source Sans Pro" pitchFamily="34" charset="0"/>
                </a:rPr>
                <a:t>coppices</a:t>
              </a:r>
            </a:p>
            <a:p>
              <a:pPr>
                <a:lnSpc>
                  <a:spcPct val="150000"/>
                </a:lnSpc>
              </a:pPr>
              <a:r>
                <a:rPr lang="en-IN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swald"/>
                  <a:ea typeface="Source Sans Pro" pitchFamily="34" charset="0"/>
                </a:rPr>
                <a:t>3 </a:t>
              </a:r>
              <a:r>
                <a:rPr lang="en-I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swald"/>
                  <a:ea typeface="Source Sans Pro" pitchFamily="34" charset="0"/>
                </a:rPr>
                <a:t>Harvest age: 12 or </a:t>
              </a:r>
              <a:r>
                <a:rPr lang="en-I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swald"/>
                  <a:ea typeface="Source Sans Pro" pitchFamily="34" charset="0"/>
                </a:rPr>
                <a:t>10</a:t>
              </a:r>
              <a:endPara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0721" y="1299629"/>
            <a:ext cx="2617267" cy="20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196569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 - Forest Owners / Forest Management Approaches (FMAs) - </a:t>
            </a:r>
            <a:r>
              <a:rPr lang="en-I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Presc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52175" y="4425599"/>
            <a:ext cx="3357088" cy="1649769"/>
            <a:chOff x="3295944" y="1844824"/>
            <a:chExt cx="3357088" cy="1649769"/>
          </a:xfrm>
        </p:grpSpPr>
        <p:pic>
          <p:nvPicPr>
            <p:cNvPr id="48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3" r:link="rId4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5663271" y="2974262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Freeform 48"/>
            <p:cNvSpPr/>
            <p:nvPr/>
          </p:nvSpPr>
          <p:spPr>
            <a:xfrm>
              <a:off x="3517978" y="1844824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50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5" r:link="rId6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3387174" y="2918529"/>
              <a:ext cx="505903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3295944" y="1847843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Coppice 1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286355" y="4425276"/>
            <a:ext cx="3632271" cy="1634419"/>
            <a:chOff x="6330124" y="1844501"/>
            <a:chExt cx="3632271" cy="1634419"/>
          </a:xfrm>
        </p:grpSpPr>
        <p:pic>
          <p:nvPicPr>
            <p:cNvPr id="53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5" r:link="rId6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6427611" y="2870630"/>
              <a:ext cx="505903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3" r:link="rId4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8972634" y="2983512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54"/>
            <p:cNvSpPr/>
            <p:nvPr/>
          </p:nvSpPr>
          <p:spPr>
            <a:xfrm>
              <a:off x="6827341" y="1854074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30124" y="1844501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Coppice 2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84232" y="4428617"/>
            <a:ext cx="3350831" cy="1559070"/>
            <a:chOff x="261764" y="1847843"/>
            <a:chExt cx="3350831" cy="1559070"/>
          </a:xfrm>
        </p:grpSpPr>
        <p:pic>
          <p:nvPicPr>
            <p:cNvPr id="58" name="Picture 19" descr="Planta idónea"/>
            <p:cNvPicPr>
              <a:picLocks noChangeAspect="1" noChangeArrowheads="1"/>
            </p:cNvPicPr>
            <p:nvPr/>
          </p:nvPicPr>
          <p:blipFill>
            <a:blip r:embed="rId7" r:link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9" y="2684319"/>
              <a:ext cx="245900" cy="68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Freeform 58"/>
            <p:cNvSpPr/>
            <p:nvPr/>
          </p:nvSpPr>
          <p:spPr>
            <a:xfrm>
              <a:off x="468017" y="1900267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0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3" r:link="rId4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2622834" y="2911505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261764" y="1847843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Replanted stand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510255" y="4407298"/>
            <a:ext cx="2957013" cy="1560840"/>
            <a:chOff x="9447836" y="4152867"/>
            <a:chExt cx="2957013" cy="1560840"/>
          </a:xfrm>
        </p:grpSpPr>
        <p:sp>
          <p:nvSpPr>
            <p:cNvPr id="64" name="Freeform 63"/>
            <p:cNvSpPr/>
            <p:nvPr/>
          </p:nvSpPr>
          <p:spPr>
            <a:xfrm>
              <a:off x="9669870" y="4174594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5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5" r:link="rId6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9539066" y="5137643"/>
              <a:ext cx="505903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9447836" y="4177613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Coppice 1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972801" y="4152867"/>
              <a:ext cx="432048" cy="1426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1897940" y="4221088"/>
              <a:ext cx="0" cy="42251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1808460" y="4230623"/>
              <a:ext cx="0" cy="42251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1711036" y="4201496"/>
              <a:ext cx="0" cy="42251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6545" y="6474235"/>
            <a:ext cx="803493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2017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cxnSp>
        <p:nvCxnSpPr>
          <p:cNvPr id="69" name="Straight Connector 68"/>
          <p:cNvCxnSpPr>
            <a:stCxn id="63" idx="4"/>
            <a:endCxn id="62" idx="0"/>
          </p:cNvCxnSpPr>
          <p:nvPr/>
        </p:nvCxnSpPr>
        <p:spPr>
          <a:xfrm>
            <a:off x="468009" y="6309320"/>
            <a:ext cx="283" cy="16491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97065" y="6237312"/>
            <a:ext cx="115200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47086" y="1238440"/>
            <a:ext cx="605543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1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 Planning horizon: 36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years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47876" y="1790216"/>
            <a:ext cx="605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2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One plantation followed by 2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coppices</a:t>
            </a: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3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Harvest age: 12 or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10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49974" y="2879349"/>
            <a:ext cx="605543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4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All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stands were harvested after 2017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fire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010452" y="6475475"/>
            <a:ext cx="11889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36 years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6009" y="6165320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7" name="Oval 66"/>
          <p:cNvSpPr/>
          <p:nvPr/>
        </p:nvSpPr>
        <p:spPr>
          <a:xfrm>
            <a:off x="432924" y="6203660"/>
            <a:ext cx="72000" cy="72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0721" y="1299629"/>
            <a:ext cx="2617267" cy="20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8148" y="1972022"/>
            <a:ext cx="4797425" cy="4594226"/>
            <a:chOff x="3348831" y="1085850"/>
            <a:chExt cx="5485606" cy="5489576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4289425" y="4164013"/>
              <a:ext cx="4532313" cy="2411413"/>
            </a:xfrm>
            <a:custGeom>
              <a:avLst/>
              <a:gdLst>
                <a:gd name="T0" fmla="*/ 2841 w 2855"/>
                <a:gd name="T1" fmla="*/ 100 h 1519"/>
                <a:gd name="T2" fmla="*/ 2795 w 2855"/>
                <a:gd name="T3" fmla="*/ 297 h 1519"/>
                <a:gd name="T4" fmla="*/ 2726 w 2855"/>
                <a:gd name="T5" fmla="*/ 485 h 1519"/>
                <a:gd name="T6" fmla="*/ 2636 w 2855"/>
                <a:gd name="T7" fmla="*/ 662 h 1519"/>
                <a:gd name="T8" fmla="*/ 2526 w 2855"/>
                <a:gd name="T9" fmla="*/ 825 h 1519"/>
                <a:gd name="T10" fmla="*/ 2397 w 2855"/>
                <a:gd name="T11" fmla="*/ 976 h 1519"/>
                <a:gd name="T12" fmla="*/ 2250 w 2855"/>
                <a:gd name="T13" fmla="*/ 1111 h 1519"/>
                <a:gd name="T14" fmla="*/ 2090 w 2855"/>
                <a:gd name="T15" fmla="*/ 1230 h 1519"/>
                <a:gd name="T16" fmla="*/ 1915 w 2855"/>
                <a:gd name="T17" fmla="*/ 1330 h 1519"/>
                <a:gd name="T18" fmla="*/ 1727 w 2855"/>
                <a:gd name="T19" fmla="*/ 1410 h 1519"/>
                <a:gd name="T20" fmla="*/ 1528 w 2855"/>
                <a:gd name="T21" fmla="*/ 1470 h 1519"/>
                <a:gd name="T22" fmla="*/ 1320 w 2855"/>
                <a:gd name="T23" fmla="*/ 1506 h 1519"/>
                <a:gd name="T24" fmla="*/ 1106 w 2855"/>
                <a:gd name="T25" fmla="*/ 1519 h 1519"/>
                <a:gd name="T26" fmla="*/ 887 w 2855"/>
                <a:gd name="T27" fmla="*/ 1506 h 1519"/>
                <a:gd name="T28" fmla="*/ 676 w 2855"/>
                <a:gd name="T29" fmla="*/ 1468 h 1519"/>
                <a:gd name="T30" fmla="*/ 475 w 2855"/>
                <a:gd name="T31" fmla="*/ 1407 h 1519"/>
                <a:gd name="T32" fmla="*/ 312 w 2855"/>
                <a:gd name="T33" fmla="*/ 1316 h 1519"/>
                <a:gd name="T34" fmla="*/ 201 w 2855"/>
                <a:gd name="T35" fmla="*/ 1211 h 1519"/>
                <a:gd name="T36" fmla="*/ 118 w 2855"/>
                <a:gd name="T37" fmla="*/ 1106 h 1519"/>
                <a:gd name="T38" fmla="*/ 61 w 2855"/>
                <a:gd name="T39" fmla="*/ 1006 h 1519"/>
                <a:gd name="T40" fmla="*/ 24 w 2855"/>
                <a:gd name="T41" fmla="*/ 907 h 1519"/>
                <a:gd name="T42" fmla="*/ 4 w 2855"/>
                <a:gd name="T43" fmla="*/ 814 h 1519"/>
                <a:gd name="T44" fmla="*/ 0 w 2855"/>
                <a:gd name="T45" fmla="*/ 727 h 1519"/>
                <a:gd name="T46" fmla="*/ 7 w 2855"/>
                <a:gd name="T47" fmla="*/ 647 h 1519"/>
                <a:gd name="T48" fmla="*/ 1987 w 2855"/>
                <a:gd name="T49" fmla="*/ 652 h 1519"/>
                <a:gd name="T50" fmla="*/ 2005 w 2855"/>
                <a:gd name="T51" fmla="*/ 652 h 1519"/>
                <a:gd name="T52" fmla="*/ 2038 w 2855"/>
                <a:gd name="T53" fmla="*/ 650 h 1519"/>
                <a:gd name="T54" fmla="*/ 2085 w 2855"/>
                <a:gd name="T55" fmla="*/ 646 h 1519"/>
                <a:gd name="T56" fmla="*/ 2144 w 2855"/>
                <a:gd name="T57" fmla="*/ 637 h 1519"/>
                <a:gd name="T58" fmla="*/ 2212 w 2855"/>
                <a:gd name="T59" fmla="*/ 623 h 1519"/>
                <a:gd name="T60" fmla="*/ 2286 w 2855"/>
                <a:gd name="T61" fmla="*/ 603 h 1519"/>
                <a:gd name="T62" fmla="*/ 2364 w 2855"/>
                <a:gd name="T63" fmla="*/ 575 h 1519"/>
                <a:gd name="T64" fmla="*/ 2445 w 2855"/>
                <a:gd name="T65" fmla="*/ 538 h 1519"/>
                <a:gd name="T66" fmla="*/ 2525 w 2855"/>
                <a:gd name="T67" fmla="*/ 491 h 1519"/>
                <a:gd name="T68" fmla="*/ 2602 w 2855"/>
                <a:gd name="T69" fmla="*/ 433 h 1519"/>
                <a:gd name="T70" fmla="*/ 2674 w 2855"/>
                <a:gd name="T71" fmla="*/ 362 h 1519"/>
                <a:gd name="T72" fmla="*/ 2739 w 2855"/>
                <a:gd name="T73" fmla="*/ 278 h 1519"/>
                <a:gd name="T74" fmla="*/ 2795 w 2855"/>
                <a:gd name="T75" fmla="*/ 179 h 1519"/>
                <a:gd name="T76" fmla="*/ 2838 w 2855"/>
                <a:gd name="T77" fmla="*/ 63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55" h="1519">
                  <a:moveTo>
                    <a:pt x="2855" y="0"/>
                  </a:moveTo>
                  <a:lnTo>
                    <a:pt x="2841" y="100"/>
                  </a:lnTo>
                  <a:lnTo>
                    <a:pt x="2821" y="200"/>
                  </a:lnTo>
                  <a:lnTo>
                    <a:pt x="2795" y="297"/>
                  </a:lnTo>
                  <a:lnTo>
                    <a:pt x="2763" y="393"/>
                  </a:lnTo>
                  <a:lnTo>
                    <a:pt x="2726" y="485"/>
                  </a:lnTo>
                  <a:lnTo>
                    <a:pt x="2684" y="575"/>
                  </a:lnTo>
                  <a:lnTo>
                    <a:pt x="2636" y="662"/>
                  </a:lnTo>
                  <a:lnTo>
                    <a:pt x="2583" y="746"/>
                  </a:lnTo>
                  <a:lnTo>
                    <a:pt x="2526" y="825"/>
                  </a:lnTo>
                  <a:lnTo>
                    <a:pt x="2463" y="903"/>
                  </a:lnTo>
                  <a:lnTo>
                    <a:pt x="2397" y="976"/>
                  </a:lnTo>
                  <a:lnTo>
                    <a:pt x="2325" y="1045"/>
                  </a:lnTo>
                  <a:lnTo>
                    <a:pt x="2250" y="1111"/>
                  </a:lnTo>
                  <a:lnTo>
                    <a:pt x="2171" y="1173"/>
                  </a:lnTo>
                  <a:lnTo>
                    <a:pt x="2090" y="1230"/>
                  </a:lnTo>
                  <a:lnTo>
                    <a:pt x="2004" y="1282"/>
                  </a:lnTo>
                  <a:lnTo>
                    <a:pt x="1915" y="1330"/>
                  </a:lnTo>
                  <a:lnTo>
                    <a:pt x="1821" y="1372"/>
                  </a:lnTo>
                  <a:lnTo>
                    <a:pt x="1727" y="1410"/>
                  </a:lnTo>
                  <a:lnTo>
                    <a:pt x="1628" y="1443"/>
                  </a:lnTo>
                  <a:lnTo>
                    <a:pt x="1528" y="1470"/>
                  </a:lnTo>
                  <a:lnTo>
                    <a:pt x="1425" y="1491"/>
                  </a:lnTo>
                  <a:lnTo>
                    <a:pt x="1320" y="1506"/>
                  </a:lnTo>
                  <a:lnTo>
                    <a:pt x="1214" y="1516"/>
                  </a:lnTo>
                  <a:lnTo>
                    <a:pt x="1106" y="1519"/>
                  </a:lnTo>
                  <a:lnTo>
                    <a:pt x="996" y="1516"/>
                  </a:lnTo>
                  <a:lnTo>
                    <a:pt x="887" y="1506"/>
                  </a:lnTo>
                  <a:lnTo>
                    <a:pt x="781" y="1490"/>
                  </a:lnTo>
                  <a:lnTo>
                    <a:pt x="676" y="1468"/>
                  </a:lnTo>
                  <a:lnTo>
                    <a:pt x="574" y="1440"/>
                  </a:lnTo>
                  <a:lnTo>
                    <a:pt x="475" y="1407"/>
                  </a:lnTo>
                  <a:lnTo>
                    <a:pt x="378" y="1368"/>
                  </a:lnTo>
                  <a:lnTo>
                    <a:pt x="312" y="1316"/>
                  </a:lnTo>
                  <a:lnTo>
                    <a:pt x="253" y="1263"/>
                  </a:lnTo>
                  <a:lnTo>
                    <a:pt x="201" y="1211"/>
                  </a:lnTo>
                  <a:lnTo>
                    <a:pt x="157" y="1159"/>
                  </a:lnTo>
                  <a:lnTo>
                    <a:pt x="118" y="1106"/>
                  </a:lnTo>
                  <a:lnTo>
                    <a:pt x="87" y="1056"/>
                  </a:lnTo>
                  <a:lnTo>
                    <a:pt x="61" y="1006"/>
                  </a:lnTo>
                  <a:lnTo>
                    <a:pt x="40" y="955"/>
                  </a:lnTo>
                  <a:lnTo>
                    <a:pt x="24" y="907"/>
                  </a:lnTo>
                  <a:lnTo>
                    <a:pt x="11" y="860"/>
                  </a:lnTo>
                  <a:lnTo>
                    <a:pt x="4" y="814"/>
                  </a:lnTo>
                  <a:lnTo>
                    <a:pt x="1" y="770"/>
                  </a:lnTo>
                  <a:lnTo>
                    <a:pt x="0" y="727"/>
                  </a:lnTo>
                  <a:lnTo>
                    <a:pt x="2" y="686"/>
                  </a:lnTo>
                  <a:lnTo>
                    <a:pt x="7" y="647"/>
                  </a:lnTo>
                  <a:lnTo>
                    <a:pt x="1984" y="652"/>
                  </a:lnTo>
                  <a:lnTo>
                    <a:pt x="1987" y="652"/>
                  </a:lnTo>
                  <a:lnTo>
                    <a:pt x="1993" y="652"/>
                  </a:lnTo>
                  <a:lnTo>
                    <a:pt x="2005" y="652"/>
                  </a:lnTo>
                  <a:lnTo>
                    <a:pt x="2019" y="651"/>
                  </a:lnTo>
                  <a:lnTo>
                    <a:pt x="2038" y="650"/>
                  </a:lnTo>
                  <a:lnTo>
                    <a:pt x="2060" y="648"/>
                  </a:lnTo>
                  <a:lnTo>
                    <a:pt x="2085" y="646"/>
                  </a:lnTo>
                  <a:lnTo>
                    <a:pt x="2114" y="642"/>
                  </a:lnTo>
                  <a:lnTo>
                    <a:pt x="2144" y="637"/>
                  </a:lnTo>
                  <a:lnTo>
                    <a:pt x="2178" y="630"/>
                  </a:lnTo>
                  <a:lnTo>
                    <a:pt x="2212" y="623"/>
                  </a:lnTo>
                  <a:lnTo>
                    <a:pt x="2248" y="614"/>
                  </a:lnTo>
                  <a:lnTo>
                    <a:pt x="2286" y="603"/>
                  </a:lnTo>
                  <a:lnTo>
                    <a:pt x="2324" y="590"/>
                  </a:lnTo>
                  <a:lnTo>
                    <a:pt x="2364" y="575"/>
                  </a:lnTo>
                  <a:lnTo>
                    <a:pt x="2404" y="558"/>
                  </a:lnTo>
                  <a:lnTo>
                    <a:pt x="2445" y="538"/>
                  </a:lnTo>
                  <a:lnTo>
                    <a:pt x="2485" y="516"/>
                  </a:lnTo>
                  <a:lnTo>
                    <a:pt x="2525" y="491"/>
                  </a:lnTo>
                  <a:lnTo>
                    <a:pt x="2563" y="464"/>
                  </a:lnTo>
                  <a:lnTo>
                    <a:pt x="2602" y="433"/>
                  </a:lnTo>
                  <a:lnTo>
                    <a:pt x="2639" y="400"/>
                  </a:lnTo>
                  <a:lnTo>
                    <a:pt x="2674" y="362"/>
                  </a:lnTo>
                  <a:lnTo>
                    <a:pt x="2708" y="322"/>
                  </a:lnTo>
                  <a:lnTo>
                    <a:pt x="2739" y="278"/>
                  </a:lnTo>
                  <a:lnTo>
                    <a:pt x="2768" y="230"/>
                  </a:lnTo>
                  <a:lnTo>
                    <a:pt x="2795" y="179"/>
                  </a:lnTo>
                  <a:lnTo>
                    <a:pt x="2818" y="123"/>
                  </a:lnTo>
                  <a:lnTo>
                    <a:pt x="2838" y="63"/>
                  </a:lnTo>
                  <a:lnTo>
                    <a:pt x="285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300537" y="3611563"/>
              <a:ext cx="4533900" cy="1587500"/>
            </a:xfrm>
            <a:custGeom>
              <a:avLst/>
              <a:gdLst>
                <a:gd name="T0" fmla="*/ 2854 w 2856"/>
                <a:gd name="T1" fmla="*/ 88 h 1000"/>
                <a:gd name="T2" fmla="*/ 2854 w 2856"/>
                <a:gd name="T3" fmla="*/ 263 h 1000"/>
                <a:gd name="T4" fmla="*/ 2831 w 2856"/>
                <a:gd name="T5" fmla="*/ 411 h 1000"/>
                <a:gd name="T6" fmla="*/ 2788 w 2856"/>
                <a:gd name="T7" fmla="*/ 527 h 1000"/>
                <a:gd name="T8" fmla="*/ 2732 w 2856"/>
                <a:gd name="T9" fmla="*/ 626 h 1000"/>
                <a:gd name="T10" fmla="*/ 2667 w 2856"/>
                <a:gd name="T11" fmla="*/ 710 h 1000"/>
                <a:gd name="T12" fmla="*/ 2595 w 2856"/>
                <a:gd name="T13" fmla="*/ 781 h 1000"/>
                <a:gd name="T14" fmla="*/ 2518 w 2856"/>
                <a:gd name="T15" fmla="*/ 839 h 1000"/>
                <a:gd name="T16" fmla="*/ 2438 w 2856"/>
                <a:gd name="T17" fmla="*/ 886 h 1000"/>
                <a:gd name="T18" fmla="*/ 2357 w 2856"/>
                <a:gd name="T19" fmla="*/ 923 h 1000"/>
                <a:gd name="T20" fmla="*/ 2279 w 2856"/>
                <a:gd name="T21" fmla="*/ 951 h 1000"/>
                <a:gd name="T22" fmla="*/ 2205 w 2856"/>
                <a:gd name="T23" fmla="*/ 971 h 1000"/>
                <a:gd name="T24" fmla="*/ 2137 w 2856"/>
                <a:gd name="T25" fmla="*/ 985 h 1000"/>
                <a:gd name="T26" fmla="*/ 2078 w 2856"/>
                <a:gd name="T27" fmla="*/ 994 h 1000"/>
                <a:gd name="T28" fmla="*/ 2031 w 2856"/>
                <a:gd name="T29" fmla="*/ 998 h 1000"/>
                <a:gd name="T30" fmla="*/ 1998 w 2856"/>
                <a:gd name="T31" fmla="*/ 1000 h 1000"/>
                <a:gd name="T32" fmla="*/ 1980 w 2856"/>
                <a:gd name="T33" fmla="*/ 1000 h 1000"/>
                <a:gd name="T34" fmla="*/ 0 w 2856"/>
                <a:gd name="T35" fmla="*/ 995 h 1000"/>
                <a:gd name="T36" fmla="*/ 15 w 2856"/>
                <a:gd name="T37" fmla="*/ 923 h 1000"/>
                <a:gd name="T38" fmla="*/ 36 w 2856"/>
                <a:gd name="T39" fmla="*/ 861 h 1000"/>
                <a:gd name="T40" fmla="*/ 58 w 2856"/>
                <a:gd name="T41" fmla="*/ 811 h 1000"/>
                <a:gd name="T42" fmla="*/ 77 w 2856"/>
                <a:gd name="T43" fmla="*/ 773 h 1000"/>
                <a:gd name="T44" fmla="*/ 91 w 2856"/>
                <a:gd name="T45" fmla="*/ 749 h 1000"/>
                <a:gd name="T46" fmla="*/ 98 w 2856"/>
                <a:gd name="T47" fmla="*/ 741 h 1000"/>
                <a:gd name="T48" fmla="*/ 440 w 2856"/>
                <a:gd name="T49" fmla="*/ 583 h 1000"/>
                <a:gd name="T50" fmla="*/ 1948 w 2856"/>
                <a:gd name="T51" fmla="*/ 745 h 1000"/>
                <a:gd name="T52" fmla="*/ 1956 w 2856"/>
                <a:gd name="T53" fmla="*/ 745 h 1000"/>
                <a:gd name="T54" fmla="*/ 1979 w 2856"/>
                <a:gd name="T55" fmla="*/ 745 h 1000"/>
                <a:gd name="T56" fmla="*/ 2016 w 2856"/>
                <a:gd name="T57" fmla="*/ 744 h 1000"/>
                <a:gd name="T58" fmla="*/ 2063 w 2856"/>
                <a:gd name="T59" fmla="*/ 741 h 1000"/>
                <a:gd name="T60" fmla="*/ 2118 w 2856"/>
                <a:gd name="T61" fmla="*/ 735 h 1000"/>
                <a:gd name="T62" fmla="*/ 2182 w 2856"/>
                <a:gd name="T63" fmla="*/ 725 h 1000"/>
                <a:gd name="T64" fmla="*/ 2251 w 2856"/>
                <a:gd name="T65" fmla="*/ 709 h 1000"/>
                <a:gd name="T66" fmla="*/ 2325 w 2856"/>
                <a:gd name="T67" fmla="*/ 688 h 1000"/>
                <a:gd name="T68" fmla="*/ 2400 w 2856"/>
                <a:gd name="T69" fmla="*/ 660 h 1000"/>
                <a:gd name="T70" fmla="*/ 2475 w 2856"/>
                <a:gd name="T71" fmla="*/ 624 h 1000"/>
                <a:gd name="T72" fmla="*/ 2547 w 2856"/>
                <a:gd name="T73" fmla="*/ 579 h 1000"/>
                <a:gd name="T74" fmla="*/ 2616 w 2856"/>
                <a:gd name="T75" fmla="*/ 524 h 1000"/>
                <a:gd name="T76" fmla="*/ 2680 w 2856"/>
                <a:gd name="T77" fmla="*/ 458 h 1000"/>
                <a:gd name="T78" fmla="*/ 2737 w 2856"/>
                <a:gd name="T79" fmla="*/ 380 h 1000"/>
                <a:gd name="T80" fmla="*/ 2783 w 2856"/>
                <a:gd name="T81" fmla="*/ 289 h 1000"/>
                <a:gd name="T82" fmla="*/ 2818 w 2856"/>
                <a:gd name="T83" fmla="*/ 184 h 1000"/>
                <a:gd name="T84" fmla="*/ 2840 w 2856"/>
                <a:gd name="T85" fmla="*/ 65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56" h="1000">
                  <a:moveTo>
                    <a:pt x="2847" y="0"/>
                  </a:moveTo>
                  <a:lnTo>
                    <a:pt x="2854" y="88"/>
                  </a:lnTo>
                  <a:lnTo>
                    <a:pt x="2856" y="177"/>
                  </a:lnTo>
                  <a:lnTo>
                    <a:pt x="2854" y="263"/>
                  </a:lnTo>
                  <a:lnTo>
                    <a:pt x="2848" y="348"/>
                  </a:lnTo>
                  <a:lnTo>
                    <a:pt x="2831" y="411"/>
                  </a:lnTo>
                  <a:lnTo>
                    <a:pt x="2811" y="471"/>
                  </a:lnTo>
                  <a:lnTo>
                    <a:pt x="2788" y="527"/>
                  </a:lnTo>
                  <a:lnTo>
                    <a:pt x="2761" y="578"/>
                  </a:lnTo>
                  <a:lnTo>
                    <a:pt x="2732" y="626"/>
                  </a:lnTo>
                  <a:lnTo>
                    <a:pt x="2701" y="670"/>
                  </a:lnTo>
                  <a:lnTo>
                    <a:pt x="2667" y="710"/>
                  </a:lnTo>
                  <a:lnTo>
                    <a:pt x="2632" y="748"/>
                  </a:lnTo>
                  <a:lnTo>
                    <a:pt x="2595" y="781"/>
                  </a:lnTo>
                  <a:lnTo>
                    <a:pt x="2556" y="812"/>
                  </a:lnTo>
                  <a:lnTo>
                    <a:pt x="2518" y="839"/>
                  </a:lnTo>
                  <a:lnTo>
                    <a:pt x="2478" y="864"/>
                  </a:lnTo>
                  <a:lnTo>
                    <a:pt x="2438" y="886"/>
                  </a:lnTo>
                  <a:lnTo>
                    <a:pt x="2397" y="906"/>
                  </a:lnTo>
                  <a:lnTo>
                    <a:pt x="2357" y="923"/>
                  </a:lnTo>
                  <a:lnTo>
                    <a:pt x="2317" y="938"/>
                  </a:lnTo>
                  <a:lnTo>
                    <a:pt x="2279" y="951"/>
                  </a:lnTo>
                  <a:lnTo>
                    <a:pt x="2241" y="962"/>
                  </a:lnTo>
                  <a:lnTo>
                    <a:pt x="2205" y="971"/>
                  </a:lnTo>
                  <a:lnTo>
                    <a:pt x="2171" y="978"/>
                  </a:lnTo>
                  <a:lnTo>
                    <a:pt x="2137" y="985"/>
                  </a:lnTo>
                  <a:lnTo>
                    <a:pt x="2107" y="990"/>
                  </a:lnTo>
                  <a:lnTo>
                    <a:pt x="2078" y="994"/>
                  </a:lnTo>
                  <a:lnTo>
                    <a:pt x="2053" y="996"/>
                  </a:lnTo>
                  <a:lnTo>
                    <a:pt x="2031" y="998"/>
                  </a:lnTo>
                  <a:lnTo>
                    <a:pt x="2012" y="999"/>
                  </a:lnTo>
                  <a:lnTo>
                    <a:pt x="1998" y="1000"/>
                  </a:lnTo>
                  <a:lnTo>
                    <a:pt x="1986" y="1000"/>
                  </a:lnTo>
                  <a:lnTo>
                    <a:pt x="1980" y="1000"/>
                  </a:lnTo>
                  <a:lnTo>
                    <a:pt x="1977" y="1000"/>
                  </a:lnTo>
                  <a:lnTo>
                    <a:pt x="0" y="995"/>
                  </a:lnTo>
                  <a:lnTo>
                    <a:pt x="7" y="958"/>
                  </a:lnTo>
                  <a:lnTo>
                    <a:pt x="15" y="923"/>
                  </a:lnTo>
                  <a:lnTo>
                    <a:pt x="25" y="890"/>
                  </a:lnTo>
                  <a:lnTo>
                    <a:pt x="36" y="861"/>
                  </a:lnTo>
                  <a:lnTo>
                    <a:pt x="46" y="834"/>
                  </a:lnTo>
                  <a:lnTo>
                    <a:pt x="58" y="811"/>
                  </a:lnTo>
                  <a:lnTo>
                    <a:pt x="67" y="790"/>
                  </a:lnTo>
                  <a:lnTo>
                    <a:pt x="77" y="773"/>
                  </a:lnTo>
                  <a:lnTo>
                    <a:pt x="85" y="759"/>
                  </a:lnTo>
                  <a:lnTo>
                    <a:pt x="91" y="749"/>
                  </a:lnTo>
                  <a:lnTo>
                    <a:pt x="96" y="743"/>
                  </a:lnTo>
                  <a:lnTo>
                    <a:pt x="98" y="741"/>
                  </a:lnTo>
                  <a:lnTo>
                    <a:pt x="352" y="741"/>
                  </a:lnTo>
                  <a:lnTo>
                    <a:pt x="440" y="583"/>
                  </a:lnTo>
                  <a:lnTo>
                    <a:pt x="532" y="741"/>
                  </a:lnTo>
                  <a:lnTo>
                    <a:pt x="1948" y="745"/>
                  </a:lnTo>
                  <a:lnTo>
                    <a:pt x="1951" y="745"/>
                  </a:lnTo>
                  <a:lnTo>
                    <a:pt x="1956" y="745"/>
                  </a:lnTo>
                  <a:lnTo>
                    <a:pt x="1966" y="745"/>
                  </a:lnTo>
                  <a:lnTo>
                    <a:pt x="1979" y="745"/>
                  </a:lnTo>
                  <a:lnTo>
                    <a:pt x="1996" y="745"/>
                  </a:lnTo>
                  <a:lnTo>
                    <a:pt x="2016" y="744"/>
                  </a:lnTo>
                  <a:lnTo>
                    <a:pt x="2038" y="743"/>
                  </a:lnTo>
                  <a:lnTo>
                    <a:pt x="2063" y="741"/>
                  </a:lnTo>
                  <a:lnTo>
                    <a:pt x="2089" y="738"/>
                  </a:lnTo>
                  <a:lnTo>
                    <a:pt x="2118" y="735"/>
                  </a:lnTo>
                  <a:lnTo>
                    <a:pt x="2150" y="730"/>
                  </a:lnTo>
                  <a:lnTo>
                    <a:pt x="2182" y="725"/>
                  </a:lnTo>
                  <a:lnTo>
                    <a:pt x="2217" y="717"/>
                  </a:lnTo>
                  <a:lnTo>
                    <a:pt x="2251" y="709"/>
                  </a:lnTo>
                  <a:lnTo>
                    <a:pt x="2288" y="700"/>
                  </a:lnTo>
                  <a:lnTo>
                    <a:pt x="2325" y="688"/>
                  </a:lnTo>
                  <a:lnTo>
                    <a:pt x="2362" y="676"/>
                  </a:lnTo>
                  <a:lnTo>
                    <a:pt x="2400" y="660"/>
                  </a:lnTo>
                  <a:lnTo>
                    <a:pt x="2437" y="643"/>
                  </a:lnTo>
                  <a:lnTo>
                    <a:pt x="2475" y="624"/>
                  </a:lnTo>
                  <a:lnTo>
                    <a:pt x="2511" y="602"/>
                  </a:lnTo>
                  <a:lnTo>
                    <a:pt x="2547" y="579"/>
                  </a:lnTo>
                  <a:lnTo>
                    <a:pt x="2582" y="553"/>
                  </a:lnTo>
                  <a:lnTo>
                    <a:pt x="2616" y="524"/>
                  </a:lnTo>
                  <a:lnTo>
                    <a:pt x="2650" y="492"/>
                  </a:lnTo>
                  <a:lnTo>
                    <a:pt x="2680" y="458"/>
                  </a:lnTo>
                  <a:lnTo>
                    <a:pt x="2709" y="420"/>
                  </a:lnTo>
                  <a:lnTo>
                    <a:pt x="2737" y="380"/>
                  </a:lnTo>
                  <a:lnTo>
                    <a:pt x="2761" y="336"/>
                  </a:lnTo>
                  <a:lnTo>
                    <a:pt x="2783" y="289"/>
                  </a:lnTo>
                  <a:lnTo>
                    <a:pt x="2803" y="239"/>
                  </a:lnTo>
                  <a:lnTo>
                    <a:pt x="2818" y="184"/>
                  </a:lnTo>
                  <a:lnTo>
                    <a:pt x="2831" y="126"/>
                  </a:lnTo>
                  <a:lnTo>
                    <a:pt x="2840" y="65"/>
                  </a:lnTo>
                  <a:lnTo>
                    <a:pt x="284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5113337" y="1085850"/>
              <a:ext cx="3695700" cy="3578225"/>
            </a:xfrm>
            <a:custGeom>
              <a:avLst/>
              <a:gdLst>
                <a:gd name="T0" fmla="*/ 725 w 2328"/>
                <a:gd name="T1" fmla="*/ 3 h 2254"/>
                <a:gd name="T2" fmla="*/ 905 w 2328"/>
                <a:gd name="T3" fmla="*/ 23 h 2254"/>
                <a:gd name="T4" fmla="*/ 1081 w 2328"/>
                <a:gd name="T5" fmla="*/ 62 h 2254"/>
                <a:gd name="T6" fmla="*/ 1253 w 2328"/>
                <a:gd name="T7" fmla="*/ 118 h 2254"/>
                <a:gd name="T8" fmla="*/ 1418 w 2328"/>
                <a:gd name="T9" fmla="*/ 194 h 2254"/>
                <a:gd name="T10" fmla="*/ 1574 w 2328"/>
                <a:gd name="T11" fmla="*/ 287 h 2254"/>
                <a:gd name="T12" fmla="*/ 1720 w 2328"/>
                <a:gd name="T13" fmla="*/ 397 h 2254"/>
                <a:gd name="T14" fmla="*/ 1856 w 2328"/>
                <a:gd name="T15" fmla="*/ 523 h 2254"/>
                <a:gd name="T16" fmla="*/ 1978 w 2328"/>
                <a:gd name="T17" fmla="*/ 665 h 2254"/>
                <a:gd name="T18" fmla="*/ 2085 w 2328"/>
                <a:gd name="T19" fmla="*/ 824 h 2254"/>
                <a:gd name="T20" fmla="*/ 2181 w 2328"/>
                <a:gd name="T21" fmla="*/ 1004 h 2254"/>
                <a:gd name="T22" fmla="*/ 2255 w 2328"/>
                <a:gd name="T23" fmla="*/ 1200 h 2254"/>
                <a:gd name="T24" fmla="*/ 2303 w 2328"/>
                <a:gd name="T25" fmla="*/ 1399 h 2254"/>
                <a:gd name="T26" fmla="*/ 2328 w 2328"/>
                <a:gd name="T27" fmla="*/ 1600 h 2254"/>
                <a:gd name="T28" fmla="*/ 2297 w 2328"/>
                <a:gd name="T29" fmla="*/ 1739 h 2254"/>
                <a:gd name="T30" fmla="*/ 2255 w 2328"/>
                <a:gd name="T31" fmla="*/ 1858 h 2254"/>
                <a:gd name="T32" fmla="*/ 2205 w 2328"/>
                <a:gd name="T33" fmla="*/ 1960 h 2254"/>
                <a:gd name="T34" fmla="*/ 2148 w 2328"/>
                <a:gd name="T35" fmla="*/ 2043 h 2254"/>
                <a:gd name="T36" fmla="*/ 2087 w 2328"/>
                <a:gd name="T37" fmla="*/ 2113 h 2254"/>
                <a:gd name="T38" fmla="*/ 2022 w 2328"/>
                <a:gd name="T39" fmla="*/ 2167 h 2254"/>
                <a:gd name="T40" fmla="*/ 1956 w 2328"/>
                <a:gd name="T41" fmla="*/ 2210 h 2254"/>
                <a:gd name="T42" fmla="*/ 1890 w 2328"/>
                <a:gd name="T43" fmla="*/ 2241 h 2254"/>
                <a:gd name="T44" fmla="*/ 971 w 2328"/>
                <a:gd name="T45" fmla="*/ 562 h 2254"/>
                <a:gd name="T46" fmla="*/ 966 w 2328"/>
                <a:gd name="T47" fmla="*/ 553 h 2254"/>
                <a:gd name="T48" fmla="*/ 952 w 2328"/>
                <a:gd name="T49" fmla="*/ 530 h 2254"/>
                <a:gd name="T50" fmla="*/ 930 w 2328"/>
                <a:gd name="T51" fmla="*/ 495 h 2254"/>
                <a:gd name="T52" fmla="*/ 898 w 2328"/>
                <a:gd name="T53" fmla="*/ 450 h 2254"/>
                <a:gd name="T54" fmla="*/ 857 w 2328"/>
                <a:gd name="T55" fmla="*/ 398 h 2254"/>
                <a:gd name="T56" fmla="*/ 807 w 2328"/>
                <a:gd name="T57" fmla="*/ 343 h 2254"/>
                <a:gd name="T58" fmla="*/ 747 w 2328"/>
                <a:gd name="T59" fmla="*/ 287 h 2254"/>
                <a:gd name="T60" fmla="*/ 678 w 2328"/>
                <a:gd name="T61" fmla="*/ 233 h 2254"/>
                <a:gd name="T62" fmla="*/ 599 w 2328"/>
                <a:gd name="T63" fmla="*/ 183 h 2254"/>
                <a:gd name="T64" fmla="*/ 512 w 2328"/>
                <a:gd name="T65" fmla="*/ 143 h 2254"/>
                <a:gd name="T66" fmla="*/ 415 w 2328"/>
                <a:gd name="T67" fmla="*/ 111 h 2254"/>
                <a:gd name="T68" fmla="*/ 308 w 2328"/>
                <a:gd name="T69" fmla="*/ 92 h 2254"/>
                <a:gd name="T70" fmla="*/ 193 w 2328"/>
                <a:gd name="T71" fmla="*/ 90 h 2254"/>
                <a:gd name="T72" fmla="*/ 67 w 2328"/>
                <a:gd name="T73" fmla="*/ 107 h 2254"/>
                <a:gd name="T74" fmla="*/ 89 w 2328"/>
                <a:gd name="T75" fmla="*/ 90 h 2254"/>
                <a:gd name="T76" fmla="*/ 269 w 2328"/>
                <a:gd name="T77" fmla="*/ 40 h 2254"/>
                <a:gd name="T78" fmla="*/ 451 w 2328"/>
                <a:gd name="T79" fmla="*/ 9 h 2254"/>
                <a:gd name="T80" fmla="*/ 634 w 2328"/>
                <a:gd name="T81" fmla="*/ 0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28" h="2254">
                  <a:moveTo>
                    <a:pt x="634" y="0"/>
                  </a:moveTo>
                  <a:lnTo>
                    <a:pt x="725" y="3"/>
                  </a:lnTo>
                  <a:lnTo>
                    <a:pt x="815" y="10"/>
                  </a:lnTo>
                  <a:lnTo>
                    <a:pt x="905" y="23"/>
                  </a:lnTo>
                  <a:lnTo>
                    <a:pt x="993" y="40"/>
                  </a:lnTo>
                  <a:lnTo>
                    <a:pt x="1081" y="62"/>
                  </a:lnTo>
                  <a:lnTo>
                    <a:pt x="1168" y="88"/>
                  </a:lnTo>
                  <a:lnTo>
                    <a:pt x="1253" y="118"/>
                  </a:lnTo>
                  <a:lnTo>
                    <a:pt x="1336" y="154"/>
                  </a:lnTo>
                  <a:lnTo>
                    <a:pt x="1418" y="194"/>
                  </a:lnTo>
                  <a:lnTo>
                    <a:pt x="1497" y="238"/>
                  </a:lnTo>
                  <a:lnTo>
                    <a:pt x="1574" y="287"/>
                  </a:lnTo>
                  <a:lnTo>
                    <a:pt x="1649" y="340"/>
                  </a:lnTo>
                  <a:lnTo>
                    <a:pt x="1720" y="397"/>
                  </a:lnTo>
                  <a:lnTo>
                    <a:pt x="1790" y="458"/>
                  </a:lnTo>
                  <a:lnTo>
                    <a:pt x="1856" y="523"/>
                  </a:lnTo>
                  <a:lnTo>
                    <a:pt x="1919" y="592"/>
                  </a:lnTo>
                  <a:lnTo>
                    <a:pt x="1978" y="665"/>
                  </a:lnTo>
                  <a:lnTo>
                    <a:pt x="2034" y="743"/>
                  </a:lnTo>
                  <a:lnTo>
                    <a:pt x="2085" y="824"/>
                  </a:lnTo>
                  <a:lnTo>
                    <a:pt x="2133" y="909"/>
                  </a:lnTo>
                  <a:lnTo>
                    <a:pt x="2181" y="1004"/>
                  </a:lnTo>
                  <a:lnTo>
                    <a:pt x="2220" y="1101"/>
                  </a:lnTo>
                  <a:lnTo>
                    <a:pt x="2255" y="1200"/>
                  </a:lnTo>
                  <a:lnTo>
                    <a:pt x="2282" y="1298"/>
                  </a:lnTo>
                  <a:lnTo>
                    <a:pt x="2303" y="1399"/>
                  </a:lnTo>
                  <a:lnTo>
                    <a:pt x="2319" y="1500"/>
                  </a:lnTo>
                  <a:lnTo>
                    <a:pt x="2328" y="1600"/>
                  </a:lnTo>
                  <a:lnTo>
                    <a:pt x="2314" y="1672"/>
                  </a:lnTo>
                  <a:lnTo>
                    <a:pt x="2297" y="1739"/>
                  </a:lnTo>
                  <a:lnTo>
                    <a:pt x="2277" y="1801"/>
                  </a:lnTo>
                  <a:lnTo>
                    <a:pt x="2255" y="1858"/>
                  </a:lnTo>
                  <a:lnTo>
                    <a:pt x="2231" y="1911"/>
                  </a:lnTo>
                  <a:lnTo>
                    <a:pt x="2205" y="1960"/>
                  </a:lnTo>
                  <a:lnTo>
                    <a:pt x="2177" y="2004"/>
                  </a:lnTo>
                  <a:lnTo>
                    <a:pt x="2148" y="2043"/>
                  </a:lnTo>
                  <a:lnTo>
                    <a:pt x="2118" y="2080"/>
                  </a:lnTo>
                  <a:lnTo>
                    <a:pt x="2087" y="2113"/>
                  </a:lnTo>
                  <a:lnTo>
                    <a:pt x="2055" y="2141"/>
                  </a:lnTo>
                  <a:lnTo>
                    <a:pt x="2022" y="2167"/>
                  </a:lnTo>
                  <a:lnTo>
                    <a:pt x="1989" y="2190"/>
                  </a:lnTo>
                  <a:lnTo>
                    <a:pt x="1956" y="2210"/>
                  </a:lnTo>
                  <a:lnTo>
                    <a:pt x="1923" y="2227"/>
                  </a:lnTo>
                  <a:lnTo>
                    <a:pt x="1890" y="2241"/>
                  </a:lnTo>
                  <a:lnTo>
                    <a:pt x="1859" y="2254"/>
                  </a:lnTo>
                  <a:lnTo>
                    <a:pt x="971" y="562"/>
                  </a:lnTo>
                  <a:lnTo>
                    <a:pt x="970" y="560"/>
                  </a:lnTo>
                  <a:lnTo>
                    <a:pt x="966" y="553"/>
                  </a:lnTo>
                  <a:lnTo>
                    <a:pt x="961" y="544"/>
                  </a:lnTo>
                  <a:lnTo>
                    <a:pt x="952" y="530"/>
                  </a:lnTo>
                  <a:lnTo>
                    <a:pt x="943" y="513"/>
                  </a:lnTo>
                  <a:lnTo>
                    <a:pt x="930" y="495"/>
                  </a:lnTo>
                  <a:lnTo>
                    <a:pt x="915" y="473"/>
                  </a:lnTo>
                  <a:lnTo>
                    <a:pt x="898" y="450"/>
                  </a:lnTo>
                  <a:lnTo>
                    <a:pt x="879" y="424"/>
                  </a:lnTo>
                  <a:lnTo>
                    <a:pt x="857" y="398"/>
                  </a:lnTo>
                  <a:lnTo>
                    <a:pt x="833" y="371"/>
                  </a:lnTo>
                  <a:lnTo>
                    <a:pt x="807" y="343"/>
                  </a:lnTo>
                  <a:lnTo>
                    <a:pt x="777" y="315"/>
                  </a:lnTo>
                  <a:lnTo>
                    <a:pt x="747" y="287"/>
                  </a:lnTo>
                  <a:lnTo>
                    <a:pt x="713" y="260"/>
                  </a:lnTo>
                  <a:lnTo>
                    <a:pt x="678" y="233"/>
                  </a:lnTo>
                  <a:lnTo>
                    <a:pt x="640" y="207"/>
                  </a:lnTo>
                  <a:lnTo>
                    <a:pt x="599" y="183"/>
                  </a:lnTo>
                  <a:lnTo>
                    <a:pt x="557" y="161"/>
                  </a:lnTo>
                  <a:lnTo>
                    <a:pt x="512" y="143"/>
                  </a:lnTo>
                  <a:lnTo>
                    <a:pt x="464" y="125"/>
                  </a:lnTo>
                  <a:lnTo>
                    <a:pt x="415" y="111"/>
                  </a:lnTo>
                  <a:lnTo>
                    <a:pt x="362" y="100"/>
                  </a:lnTo>
                  <a:lnTo>
                    <a:pt x="308" y="92"/>
                  </a:lnTo>
                  <a:lnTo>
                    <a:pt x="251" y="89"/>
                  </a:lnTo>
                  <a:lnTo>
                    <a:pt x="193" y="90"/>
                  </a:lnTo>
                  <a:lnTo>
                    <a:pt x="131" y="96"/>
                  </a:lnTo>
                  <a:lnTo>
                    <a:pt x="67" y="107"/>
                  </a:lnTo>
                  <a:lnTo>
                    <a:pt x="0" y="124"/>
                  </a:lnTo>
                  <a:lnTo>
                    <a:pt x="89" y="90"/>
                  </a:lnTo>
                  <a:lnTo>
                    <a:pt x="179" y="62"/>
                  </a:lnTo>
                  <a:lnTo>
                    <a:pt x="269" y="40"/>
                  </a:lnTo>
                  <a:lnTo>
                    <a:pt x="360" y="22"/>
                  </a:lnTo>
                  <a:lnTo>
                    <a:pt x="451" y="9"/>
                  </a:lnTo>
                  <a:lnTo>
                    <a:pt x="543" y="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625975" y="1227138"/>
              <a:ext cx="3438525" cy="3497263"/>
            </a:xfrm>
            <a:custGeom>
              <a:avLst/>
              <a:gdLst>
                <a:gd name="T0" fmla="*/ 615 w 2166"/>
                <a:gd name="T1" fmla="*/ 3 h 2203"/>
                <a:gd name="T2" fmla="*/ 722 w 2166"/>
                <a:gd name="T3" fmla="*/ 22 h 2203"/>
                <a:gd name="T4" fmla="*/ 819 w 2166"/>
                <a:gd name="T5" fmla="*/ 54 h 2203"/>
                <a:gd name="T6" fmla="*/ 906 w 2166"/>
                <a:gd name="T7" fmla="*/ 94 h 2203"/>
                <a:gd name="T8" fmla="*/ 985 w 2166"/>
                <a:gd name="T9" fmla="*/ 144 h 2203"/>
                <a:gd name="T10" fmla="*/ 1054 w 2166"/>
                <a:gd name="T11" fmla="*/ 198 h 2203"/>
                <a:gd name="T12" fmla="*/ 1114 w 2166"/>
                <a:gd name="T13" fmla="*/ 254 h 2203"/>
                <a:gd name="T14" fmla="*/ 1164 w 2166"/>
                <a:gd name="T15" fmla="*/ 309 h 2203"/>
                <a:gd name="T16" fmla="*/ 1205 w 2166"/>
                <a:gd name="T17" fmla="*/ 361 h 2203"/>
                <a:gd name="T18" fmla="*/ 1237 w 2166"/>
                <a:gd name="T19" fmla="*/ 406 h 2203"/>
                <a:gd name="T20" fmla="*/ 1259 w 2166"/>
                <a:gd name="T21" fmla="*/ 441 h 2203"/>
                <a:gd name="T22" fmla="*/ 1273 w 2166"/>
                <a:gd name="T23" fmla="*/ 464 h 2203"/>
                <a:gd name="T24" fmla="*/ 1278 w 2166"/>
                <a:gd name="T25" fmla="*/ 473 h 2203"/>
                <a:gd name="T26" fmla="*/ 2122 w 2166"/>
                <a:gd name="T27" fmla="*/ 2179 h 2203"/>
                <a:gd name="T28" fmla="*/ 2042 w 2166"/>
                <a:gd name="T29" fmla="*/ 2195 h 2203"/>
                <a:gd name="T30" fmla="*/ 1976 w 2166"/>
                <a:gd name="T31" fmla="*/ 2202 h 2203"/>
                <a:gd name="T32" fmla="*/ 1927 w 2166"/>
                <a:gd name="T33" fmla="*/ 2203 h 2203"/>
                <a:gd name="T34" fmla="*/ 1900 w 2166"/>
                <a:gd name="T35" fmla="*/ 2201 h 2203"/>
                <a:gd name="T36" fmla="*/ 1781 w 2166"/>
                <a:gd name="T37" fmla="*/ 1982 h 2203"/>
                <a:gd name="T38" fmla="*/ 1700 w 2166"/>
                <a:gd name="T39" fmla="*/ 1830 h 2203"/>
                <a:gd name="T40" fmla="*/ 1063 w 2166"/>
                <a:gd name="T41" fmla="*/ 615 h 2203"/>
                <a:gd name="T42" fmla="*/ 1056 w 2166"/>
                <a:gd name="T43" fmla="*/ 599 h 2203"/>
                <a:gd name="T44" fmla="*/ 1040 w 2166"/>
                <a:gd name="T45" fmla="*/ 572 h 2203"/>
                <a:gd name="T46" fmla="*/ 1017 w 2166"/>
                <a:gd name="T47" fmla="*/ 533 h 2203"/>
                <a:gd name="T48" fmla="*/ 987 w 2166"/>
                <a:gd name="T49" fmla="*/ 487 h 2203"/>
                <a:gd name="T50" fmla="*/ 948 w 2166"/>
                <a:gd name="T51" fmla="*/ 435 h 2203"/>
                <a:gd name="T52" fmla="*/ 901 w 2166"/>
                <a:gd name="T53" fmla="*/ 379 h 2203"/>
                <a:gd name="T54" fmla="*/ 847 w 2166"/>
                <a:gd name="T55" fmla="*/ 324 h 2203"/>
                <a:gd name="T56" fmla="*/ 785 w 2166"/>
                <a:gd name="T57" fmla="*/ 270 h 2203"/>
                <a:gd name="T58" fmla="*/ 715 w 2166"/>
                <a:gd name="T59" fmla="*/ 220 h 2203"/>
                <a:gd name="T60" fmla="*/ 637 w 2166"/>
                <a:gd name="T61" fmla="*/ 177 h 2203"/>
                <a:gd name="T62" fmla="*/ 551 w 2166"/>
                <a:gd name="T63" fmla="*/ 144 h 2203"/>
                <a:gd name="T64" fmla="*/ 457 w 2166"/>
                <a:gd name="T65" fmla="*/ 122 h 2203"/>
                <a:gd name="T66" fmla="*/ 355 w 2166"/>
                <a:gd name="T67" fmla="*/ 113 h 2203"/>
                <a:gd name="T68" fmla="*/ 245 w 2166"/>
                <a:gd name="T69" fmla="*/ 122 h 2203"/>
                <a:gd name="T70" fmla="*/ 126 w 2166"/>
                <a:gd name="T71" fmla="*/ 149 h 2203"/>
                <a:gd name="T72" fmla="*/ 0 w 2166"/>
                <a:gd name="T73" fmla="*/ 197 h 2203"/>
                <a:gd name="T74" fmla="*/ 153 w 2166"/>
                <a:gd name="T75" fmla="*/ 106 h 2203"/>
                <a:gd name="T76" fmla="*/ 307 w 2166"/>
                <a:gd name="T77" fmla="*/ 35 h 2203"/>
                <a:gd name="T78" fmla="*/ 438 w 2166"/>
                <a:gd name="T79" fmla="*/ 7 h 2203"/>
                <a:gd name="T80" fmla="*/ 558 w 2166"/>
                <a:gd name="T81" fmla="*/ 0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6" h="2203">
                  <a:moveTo>
                    <a:pt x="558" y="0"/>
                  </a:moveTo>
                  <a:lnTo>
                    <a:pt x="615" y="3"/>
                  </a:lnTo>
                  <a:lnTo>
                    <a:pt x="669" y="11"/>
                  </a:lnTo>
                  <a:lnTo>
                    <a:pt x="722" y="22"/>
                  </a:lnTo>
                  <a:lnTo>
                    <a:pt x="771" y="36"/>
                  </a:lnTo>
                  <a:lnTo>
                    <a:pt x="819" y="54"/>
                  </a:lnTo>
                  <a:lnTo>
                    <a:pt x="864" y="72"/>
                  </a:lnTo>
                  <a:lnTo>
                    <a:pt x="906" y="94"/>
                  </a:lnTo>
                  <a:lnTo>
                    <a:pt x="947" y="118"/>
                  </a:lnTo>
                  <a:lnTo>
                    <a:pt x="985" y="144"/>
                  </a:lnTo>
                  <a:lnTo>
                    <a:pt x="1020" y="171"/>
                  </a:lnTo>
                  <a:lnTo>
                    <a:pt x="1054" y="198"/>
                  </a:lnTo>
                  <a:lnTo>
                    <a:pt x="1084" y="226"/>
                  </a:lnTo>
                  <a:lnTo>
                    <a:pt x="1114" y="254"/>
                  </a:lnTo>
                  <a:lnTo>
                    <a:pt x="1140" y="282"/>
                  </a:lnTo>
                  <a:lnTo>
                    <a:pt x="1164" y="309"/>
                  </a:lnTo>
                  <a:lnTo>
                    <a:pt x="1186" y="335"/>
                  </a:lnTo>
                  <a:lnTo>
                    <a:pt x="1205" y="361"/>
                  </a:lnTo>
                  <a:lnTo>
                    <a:pt x="1222" y="384"/>
                  </a:lnTo>
                  <a:lnTo>
                    <a:pt x="1237" y="406"/>
                  </a:lnTo>
                  <a:lnTo>
                    <a:pt x="1250" y="424"/>
                  </a:lnTo>
                  <a:lnTo>
                    <a:pt x="1259" y="441"/>
                  </a:lnTo>
                  <a:lnTo>
                    <a:pt x="1268" y="455"/>
                  </a:lnTo>
                  <a:lnTo>
                    <a:pt x="1273" y="464"/>
                  </a:lnTo>
                  <a:lnTo>
                    <a:pt x="1277" y="471"/>
                  </a:lnTo>
                  <a:lnTo>
                    <a:pt x="1278" y="473"/>
                  </a:lnTo>
                  <a:lnTo>
                    <a:pt x="2166" y="2165"/>
                  </a:lnTo>
                  <a:lnTo>
                    <a:pt x="2122" y="2179"/>
                  </a:lnTo>
                  <a:lnTo>
                    <a:pt x="2081" y="2188"/>
                  </a:lnTo>
                  <a:lnTo>
                    <a:pt x="2042" y="2195"/>
                  </a:lnTo>
                  <a:lnTo>
                    <a:pt x="2008" y="2200"/>
                  </a:lnTo>
                  <a:lnTo>
                    <a:pt x="1976" y="2202"/>
                  </a:lnTo>
                  <a:lnTo>
                    <a:pt x="1949" y="2203"/>
                  </a:lnTo>
                  <a:lnTo>
                    <a:pt x="1927" y="2203"/>
                  </a:lnTo>
                  <a:lnTo>
                    <a:pt x="1910" y="2202"/>
                  </a:lnTo>
                  <a:lnTo>
                    <a:pt x="1900" y="2201"/>
                  </a:lnTo>
                  <a:lnTo>
                    <a:pt x="1896" y="2201"/>
                  </a:lnTo>
                  <a:lnTo>
                    <a:pt x="1781" y="1982"/>
                  </a:lnTo>
                  <a:lnTo>
                    <a:pt x="1602" y="1981"/>
                  </a:lnTo>
                  <a:lnTo>
                    <a:pt x="1700" y="1830"/>
                  </a:lnTo>
                  <a:lnTo>
                    <a:pt x="1064" y="617"/>
                  </a:lnTo>
                  <a:lnTo>
                    <a:pt x="1063" y="615"/>
                  </a:lnTo>
                  <a:lnTo>
                    <a:pt x="1060" y="609"/>
                  </a:lnTo>
                  <a:lnTo>
                    <a:pt x="1056" y="599"/>
                  </a:lnTo>
                  <a:lnTo>
                    <a:pt x="1049" y="587"/>
                  </a:lnTo>
                  <a:lnTo>
                    <a:pt x="1040" y="572"/>
                  </a:lnTo>
                  <a:lnTo>
                    <a:pt x="1030" y="553"/>
                  </a:lnTo>
                  <a:lnTo>
                    <a:pt x="1017" y="533"/>
                  </a:lnTo>
                  <a:lnTo>
                    <a:pt x="1003" y="511"/>
                  </a:lnTo>
                  <a:lnTo>
                    <a:pt x="987" y="487"/>
                  </a:lnTo>
                  <a:lnTo>
                    <a:pt x="968" y="461"/>
                  </a:lnTo>
                  <a:lnTo>
                    <a:pt x="948" y="435"/>
                  </a:lnTo>
                  <a:lnTo>
                    <a:pt x="926" y="408"/>
                  </a:lnTo>
                  <a:lnTo>
                    <a:pt x="901" y="379"/>
                  </a:lnTo>
                  <a:lnTo>
                    <a:pt x="876" y="352"/>
                  </a:lnTo>
                  <a:lnTo>
                    <a:pt x="847" y="324"/>
                  </a:lnTo>
                  <a:lnTo>
                    <a:pt x="817" y="297"/>
                  </a:lnTo>
                  <a:lnTo>
                    <a:pt x="785" y="270"/>
                  </a:lnTo>
                  <a:lnTo>
                    <a:pt x="751" y="244"/>
                  </a:lnTo>
                  <a:lnTo>
                    <a:pt x="715" y="220"/>
                  </a:lnTo>
                  <a:lnTo>
                    <a:pt x="677" y="198"/>
                  </a:lnTo>
                  <a:lnTo>
                    <a:pt x="637" y="177"/>
                  </a:lnTo>
                  <a:lnTo>
                    <a:pt x="595" y="159"/>
                  </a:lnTo>
                  <a:lnTo>
                    <a:pt x="551" y="144"/>
                  </a:lnTo>
                  <a:lnTo>
                    <a:pt x="505" y="131"/>
                  </a:lnTo>
                  <a:lnTo>
                    <a:pt x="457" y="122"/>
                  </a:lnTo>
                  <a:lnTo>
                    <a:pt x="407" y="115"/>
                  </a:lnTo>
                  <a:lnTo>
                    <a:pt x="355" y="113"/>
                  </a:lnTo>
                  <a:lnTo>
                    <a:pt x="300" y="115"/>
                  </a:lnTo>
                  <a:lnTo>
                    <a:pt x="245" y="122"/>
                  </a:lnTo>
                  <a:lnTo>
                    <a:pt x="186" y="133"/>
                  </a:lnTo>
                  <a:lnTo>
                    <a:pt x="126" y="149"/>
                  </a:lnTo>
                  <a:lnTo>
                    <a:pt x="65" y="171"/>
                  </a:lnTo>
                  <a:lnTo>
                    <a:pt x="0" y="197"/>
                  </a:lnTo>
                  <a:lnTo>
                    <a:pt x="75" y="150"/>
                  </a:lnTo>
                  <a:lnTo>
                    <a:pt x="153" y="106"/>
                  </a:lnTo>
                  <a:lnTo>
                    <a:pt x="229" y="68"/>
                  </a:lnTo>
                  <a:lnTo>
                    <a:pt x="307" y="35"/>
                  </a:lnTo>
                  <a:lnTo>
                    <a:pt x="374" y="18"/>
                  </a:lnTo>
                  <a:lnTo>
                    <a:pt x="438" y="7"/>
                  </a:lnTo>
                  <a:lnTo>
                    <a:pt x="500" y="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348831" y="1458594"/>
              <a:ext cx="2554288" cy="4487863"/>
            </a:xfrm>
            <a:custGeom>
              <a:avLst/>
              <a:gdLst>
                <a:gd name="T0" fmla="*/ 1217 w 1609"/>
                <a:gd name="T1" fmla="*/ 3 h 2827"/>
                <a:gd name="T2" fmla="*/ 1309 w 1609"/>
                <a:gd name="T3" fmla="*/ 14 h 2827"/>
                <a:gd name="T4" fmla="*/ 1392 w 1609"/>
                <a:gd name="T5" fmla="*/ 37 h 2827"/>
                <a:gd name="T6" fmla="*/ 1465 w 1609"/>
                <a:gd name="T7" fmla="*/ 68 h 2827"/>
                <a:gd name="T8" fmla="*/ 1529 w 1609"/>
                <a:gd name="T9" fmla="*/ 103 h 2827"/>
                <a:gd name="T10" fmla="*/ 1585 w 1609"/>
                <a:gd name="T11" fmla="*/ 144 h 2827"/>
                <a:gd name="T12" fmla="*/ 537 w 1609"/>
                <a:gd name="T13" fmla="*/ 1760 h 2827"/>
                <a:gd name="T14" fmla="*/ 530 w 1609"/>
                <a:gd name="T15" fmla="*/ 1769 h 2827"/>
                <a:gd name="T16" fmla="*/ 514 w 1609"/>
                <a:gd name="T17" fmla="*/ 1795 h 2827"/>
                <a:gd name="T18" fmla="*/ 490 w 1609"/>
                <a:gd name="T19" fmla="*/ 1838 h 2827"/>
                <a:gd name="T20" fmla="*/ 464 w 1609"/>
                <a:gd name="T21" fmla="*/ 1895 h 2827"/>
                <a:gd name="T22" fmla="*/ 436 w 1609"/>
                <a:gd name="T23" fmla="*/ 1964 h 2827"/>
                <a:gd name="T24" fmla="*/ 411 w 1609"/>
                <a:gd name="T25" fmla="*/ 2044 h 2827"/>
                <a:gd name="T26" fmla="*/ 391 w 1609"/>
                <a:gd name="T27" fmla="*/ 2133 h 2827"/>
                <a:gd name="T28" fmla="*/ 379 w 1609"/>
                <a:gd name="T29" fmla="*/ 2230 h 2827"/>
                <a:gd name="T30" fmla="*/ 380 w 1609"/>
                <a:gd name="T31" fmla="*/ 2333 h 2827"/>
                <a:gd name="T32" fmla="*/ 395 w 1609"/>
                <a:gd name="T33" fmla="*/ 2440 h 2827"/>
                <a:gd name="T34" fmla="*/ 428 w 1609"/>
                <a:gd name="T35" fmla="*/ 2550 h 2827"/>
                <a:gd name="T36" fmla="*/ 482 w 1609"/>
                <a:gd name="T37" fmla="*/ 2661 h 2827"/>
                <a:gd name="T38" fmla="*/ 560 w 1609"/>
                <a:gd name="T39" fmla="*/ 2772 h 2827"/>
                <a:gd name="T40" fmla="*/ 536 w 1609"/>
                <a:gd name="T41" fmla="*/ 2762 h 2827"/>
                <a:gd name="T42" fmla="*/ 400 w 1609"/>
                <a:gd name="T43" fmla="*/ 2621 h 2827"/>
                <a:gd name="T44" fmla="*/ 285 w 1609"/>
                <a:gd name="T45" fmla="*/ 2468 h 2827"/>
                <a:gd name="T46" fmla="*/ 189 w 1609"/>
                <a:gd name="T47" fmla="*/ 2305 h 2827"/>
                <a:gd name="T48" fmla="*/ 111 w 1609"/>
                <a:gd name="T49" fmla="*/ 2133 h 2827"/>
                <a:gd name="T50" fmla="*/ 54 w 1609"/>
                <a:gd name="T51" fmla="*/ 1953 h 2827"/>
                <a:gd name="T52" fmla="*/ 17 w 1609"/>
                <a:gd name="T53" fmla="*/ 1768 h 2827"/>
                <a:gd name="T54" fmla="*/ 0 w 1609"/>
                <a:gd name="T55" fmla="*/ 1581 h 2827"/>
                <a:gd name="T56" fmla="*/ 4 w 1609"/>
                <a:gd name="T57" fmla="*/ 1391 h 2827"/>
                <a:gd name="T58" fmla="*/ 30 w 1609"/>
                <a:gd name="T59" fmla="*/ 1202 h 2827"/>
                <a:gd name="T60" fmla="*/ 77 w 1609"/>
                <a:gd name="T61" fmla="*/ 1015 h 2827"/>
                <a:gd name="T62" fmla="*/ 146 w 1609"/>
                <a:gd name="T63" fmla="*/ 831 h 2827"/>
                <a:gd name="T64" fmla="*/ 237 w 1609"/>
                <a:gd name="T65" fmla="*/ 654 h 2827"/>
                <a:gd name="T66" fmla="*/ 345 w 1609"/>
                <a:gd name="T67" fmla="*/ 492 h 2827"/>
                <a:gd name="T68" fmla="*/ 463 w 1609"/>
                <a:gd name="T69" fmla="*/ 349 h 2827"/>
                <a:gd name="T70" fmla="*/ 594 w 1609"/>
                <a:gd name="T71" fmla="*/ 224 h 2827"/>
                <a:gd name="T72" fmla="*/ 735 w 1609"/>
                <a:gd name="T73" fmla="*/ 114 h 2827"/>
                <a:gd name="T74" fmla="*/ 876 w 1609"/>
                <a:gd name="T75" fmla="*/ 43 h 2827"/>
                <a:gd name="T76" fmla="*/ 1001 w 1609"/>
                <a:gd name="T77" fmla="*/ 15 h 2827"/>
                <a:gd name="T78" fmla="*/ 1114 w 1609"/>
                <a:gd name="T79" fmla="*/ 1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9" h="2827">
                  <a:moveTo>
                    <a:pt x="1166" y="0"/>
                  </a:moveTo>
                  <a:lnTo>
                    <a:pt x="1217" y="3"/>
                  </a:lnTo>
                  <a:lnTo>
                    <a:pt x="1264" y="7"/>
                  </a:lnTo>
                  <a:lnTo>
                    <a:pt x="1309" y="14"/>
                  </a:lnTo>
                  <a:lnTo>
                    <a:pt x="1352" y="25"/>
                  </a:lnTo>
                  <a:lnTo>
                    <a:pt x="1392" y="37"/>
                  </a:lnTo>
                  <a:lnTo>
                    <a:pt x="1429" y="51"/>
                  </a:lnTo>
                  <a:lnTo>
                    <a:pt x="1465" y="68"/>
                  </a:lnTo>
                  <a:lnTo>
                    <a:pt x="1498" y="84"/>
                  </a:lnTo>
                  <a:lnTo>
                    <a:pt x="1529" y="103"/>
                  </a:lnTo>
                  <a:lnTo>
                    <a:pt x="1557" y="123"/>
                  </a:lnTo>
                  <a:lnTo>
                    <a:pt x="1585" y="144"/>
                  </a:lnTo>
                  <a:lnTo>
                    <a:pt x="1609" y="165"/>
                  </a:lnTo>
                  <a:lnTo>
                    <a:pt x="537" y="1760"/>
                  </a:lnTo>
                  <a:lnTo>
                    <a:pt x="534" y="1762"/>
                  </a:lnTo>
                  <a:lnTo>
                    <a:pt x="530" y="1769"/>
                  </a:lnTo>
                  <a:lnTo>
                    <a:pt x="523" y="1780"/>
                  </a:lnTo>
                  <a:lnTo>
                    <a:pt x="514" y="1795"/>
                  </a:lnTo>
                  <a:lnTo>
                    <a:pt x="503" y="1815"/>
                  </a:lnTo>
                  <a:lnTo>
                    <a:pt x="490" y="1838"/>
                  </a:lnTo>
                  <a:lnTo>
                    <a:pt x="478" y="1865"/>
                  </a:lnTo>
                  <a:lnTo>
                    <a:pt x="464" y="1895"/>
                  </a:lnTo>
                  <a:lnTo>
                    <a:pt x="450" y="1927"/>
                  </a:lnTo>
                  <a:lnTo>
                    <a:pt x="436" y="1964"/>
                  </a:lnTo>
                  <a:lnTo>
                    <a:pt x="423" y="2003"/>
                  </a:lnTo>
                  <a:lnTo>
                    <a:pt x="411" y="2044"/>
                  </a:lnTo>
                  <a:lnTo>
                    <a:pt x="400" y="2088"/>
                  </a:lnTo>
                  <a:lnTo>
                    <a:pt x="391" y="2133"/>
                  </a:lnTo>
                  <a:lnTo>
                    <a:pt x="384" y="2181"/>
                  </a:lnTo>
                  <a:lnTo>
                    <a:pt x="379" y="2230"/>
                  </a:lnTo>
                  <a:lnTo>
                    <a:pt x="378" y="2281"/>
                  </a:lnTo>
                  <a:lnTo>
                    <a:pt x="380" y="2333"/>
                  </a:lnTo>
                  <a:lnTo>
                    <a:pt x="386" y="2386"/>
                  </a:lnTo>
                  <a:lnTo>
                    <a:pt x="395" y="2440"/>
                  </a:lnTo>
                  <a:lnTo>
                    <a:pt x="409" y="2495"/>
                  </a:lnTo>
                  <a:lnTo>
                    <a:pt x="428" y="2550"/>
                  </a:lnTo>
                  <a:lnTo>
                    <a:pt x="453" y="2605"/>
                  </a:lnTo>
                  <a:lnTo>
                    <a:pt x="482" y="2661"/>
                  </a:lnTo>
                  <a:lnTo>
                    <a:pt x="518" y="2717"/>
                  </a:lnTo>
                  <a:lnTo>
                    <a:pt x="560" y="2772"/>
                  </a:lnTo>
                  <a:lnTo>
                    <a:pt x="609" y="2827"/>
                  </a:lnTo>
                  <a:lnTo>
                    <a:pt x="536" y="2762"/>
                  </a:lnTo>
                  <a:lnTo>
                    <a:pt x="465" y="2692"/>
                  </a:lnTo>
                  <a:lnTo>
                    <a:pt x="400" y="2621"/>
                  </a:lnTo>
                  <a:lnTo>
                    <a:pt x="341" y="2546"/>
                  </a:lnTo>
                  <a:lnTo>
                    <a:pt x="285" y="2468"/>
                  </a:lnTo>
                  <a:lnTo>
                    <a:pt x="235" y="2388"/>
                  </a:lnTo>
                  <a:lnTo>
                    <a:pt x="189" y="2305"/>
                  </a:lnTo>
                  <a:lnTo>
                    <a:pt x="148" y="2220"/>
                  </a:lnTo>
                  <a:lnTo>
                    <a:pt x="111" y="2133"/>
                  </a:lnTo>
                  <a:lnTo>
                    <a:pt x="81" y="2044"/>
                  </a:lnTo>
                  <a:lnTo>
                    <a:pt x="54" y="1953"/>
                  </a:lnTo>
                  <a:lnTo>
                    <a:pt x="34" y="1861"/>
                  </a:lnTo>
                  <a:lnTo>
                    <a:pt x="17" y="1768"/>
                  </a:lnTo>
                  <a:lnTo>
                    <a:pt x="6" y="1675"/>
                  </a:lnTo>
                  <a:lnTo>
                    <a:pt x="0" y="1581"/>
                  </a:lnTo>
                  <a:lnTo>
                    <a:pt x="0" y="1486"/>
                  </a:lnTo>
                  <a:lnTo>
                    <a:pt x="4" y="1391"/>
                  </a:lnTo>
                  <a:lnTo>
                    <a:pt x="15" y="1297"/>
                  </a:lnTo>
                  <a:lnTo>
                    <a:pt x="30" y="1202"/>
                  </a:lnTo>
                  <a:lnTo>
                    <a:pt x="50" y="1108"/>
                  </a:lnTo>
                  <a:lnTo>
                    <a:pt x="77" y="1015"/>
                  </a:lnTo>
                  <a:lnTo>
                    <a:pt x="109" y="923"/>
                  </a:lnTo>
                  <a:lnTo>
                    <a:pt x="146" y="831"/>
                  </a:lnTo>
                  <a:lnTo>
                    <a:pt x="189" y="742"/>
                  </a:lnTo>
                  <a:lnTo>
                    <a:pt x="237" y="654"/>
                  </a:lnTo>
                  <a:lnTo>
                    <a:pt x="290" y="568"/>
                  </a:lnTo>
                  <a:lnTo>
                    <a:pt x="345" y="492"/>
                  </a:lnTo>
                  <a:lnTo>
                    <a:pt x="402" y="419"/>
                  </a:lnTo>
                  <a:lnTo>
                    <a:pt x="463" y="349"/>
                  </a:lnTo>
                  <a:lnTo>
                    <a:pt x="527" y="284"/>
                  </a:lnTo>
                  <a:lnTo>
                    <a:pt x="594" y="224"/>
                  </a:lnTo>
                  <a:lnTo>
                    <a:pt x="663" y="167"/>
                  </a:lnTo>
                  <a:lnTo>
                    <a:pt x="735" y="114"/>
                  </a:lnTo>
                  <a:lnTo>
                    <a:pt x="809" y="64"/>
                  </a:lnTo>
                  <a:lnTo>
                    <a:pt x="876" y="43"/>
                  </a:lnTo>
                  <a:lnTo>
                    <a:pt x="939" y="28"/>
                  </a:lnTo>
                  <a:lnTo>
                    <a:pt x="1001" y="15"/>
                  </a:lnTo>
                  <a:lnTo>
                    <a:pt x="1058" y="7"/>
                  </a:lnTo>
                  <a:lnTo>
                    <a:pt x="1114" y="1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954462" y="1709738"/>
              <a:ext cx="2206625" cy="4530725"/>
            </a:xfrm>
            <a:custGeom>
              <a:avLst/>
              <a:gdLst>
                <a:gd name="T0" fmla="*/ 1260 w 1390"/>
                <a:gd name="T1" fmla="*/ 28 h 2854"/>
                <a:gd name="T2" fmla="*/ 1309 w 1390"/>
                <a:gd name="T3" fmla="*/ 86 h 2854"/>
                <a:gd name="T4" fmla="*/ 1346 w 1390"/>
                <a:gd name="T5" fmla="*/ 137 h 2854"/>
                <a:gd name="T6" fmla="*/ 1371 w 1390"/>
                <a:gd name="T7" fmla="*/ 180 h 2854"/>
                <a:gd name="T8" fmla="*/ 1386 w 1390"/>
                <a:gd name="T9" fmla="*/ 210 h 2854"/>
                <a:gd name="T10" fmla="*/ 1390 w 1390"/>
                <a:gd name="T11" fmla="*/ 220 h 2854"/>
                <a:gd name="T12" fmla="*/ 1335 w 1390"/>
                <a:gd name="T13" fmla="*/ 586 h 2854"/>
                <a:gd name="T14" fmla="*/ 387 w 1390"/>
                <a:gd name="T15" fmla="*/ 1714 h 2854"/>
                <a:gd name="T16" fmla="*/ 381 w 1390"/>
                <a:gd name="T17" fmla="*/ 1722 h 2854"/>
                <a:gd name="T18" fmla="*/ 365 w 1390"/>
                <a:gd name="T19" fmla="*/ 1746 h 2854"/>
                <a:gd name="T20" fmla="*/ 342 w 1390"/>
                <a:gd name="T21" fmla="*/ 1782 h 2854"/>
                <a:gd name="T22" fmla="*/ 315 w 1390"/>
                <a:gd name="T23" fmla="*/ 1832 h 2854"/>
                <a:gd name="T24" fmla="*/ 285 w 1390"/>
                <a:gd name="T25" fmla="*/ 1892 h 2854"/>
                <a:gd name="T26" fmla="*/ 257 w 1390"/>
                <a:gd name="T27" fmla="*/ 1964 h 2854"/>
                <a:gd name="T28" fmla="*/ 232 w 1390"/>
                <a:gd name="T29" fmla="*/ 2042 h 2854"/>
                <a:gd name="T30" fmla="*/ 212 w 1390"/>
                <a:gd name="T31" fmla="*/ 2128 h 2854"/>
                <a:gd name="T32" fmla="*/ 202 w 1390"/>
                <a:gd name="T33" fmla="*/ 2219 h 2854"/>
                <a:gd name="T34" fmla="*/ 202 w 1390"/>
                <a:gd name="T35" fmla="*/ 2315 h 2854"/>
                <a:gd name="T36" fmla="*/ 216 w 1390"/>
                <a:gd name="T37" fmla="*/ 2413 h 2854"/>
                <a:gd name="T38" fmla="*/ 247 w 1390"/>
                <a:gd name="T39" fmla="*/ 2513 h 2854"/>
                <a:gd name="T40" fmla="*/ 296 w 1390"/>
                <a:gd name="T41" fmla="*/ 2613 h 2854"/>
                <a:gd name="T42" fmla="*/ 367 w 1390"/>
                <a:gd name="T43" fmla="*/ 2712 h 2854"/>
                <a:gd name="T44" fmla="*/ 464 w 1390"/>
                <a:gd name="T45" fmla="*/ 2807 h 2854"/>
                <a:gd name="T46" fmla="*/ 444 w 1390"/>
                <a:gd name="T47" fmla="*/ 2810 h 2854"/>
                <a:gd name="T48" fmla="*/ 298 w 1390"/>
                <a:gd name="T49" fmla="*/ 2713 h 2854"/>
                <a:gd name="T50" fmla="*/ 182 w 1390"/>
                <a:gd name="T51" fmla="*/ 2607 h 2854"/>
                <a:gd name="T52" fmla="*/ 104 w 1390"/>
                <a:gd name="T53" fmla="*/ 2496 h 2854"/>
                <a:gd name="T54" fmla="*/ 50 w 1390"/>
                <a:gd name="T55" fmla="*/ 2385 h 2854"/>
                <a:gd name="T56" fmla="*/ 17 w 1390"/>
                <a:gd name="T57" fmla="*/ 2275 h 2854"/>
                <a:gd name="T58" fmla="*/ 2 w 1390"/>
                <a:gd name="T59" fmla="*/ 2168 h 2854"/>
                <a:gd name="T60" fmla="*/ 1 w 1390"/>
                <a:gd name="T61" fmla="*/ 2065 h 2854"/>
                <a:gd name="T62" fmla="*/ 13 w 1390"/>
                <a:gd name="T63" fmla="*/ 1968 h 2854"/>
                <a:gd name="T64" fmla="*/ 33 w 1390"/>
                <a:gd name="T65" fmla="*/ 1879 h 2854"/>
                <a:gd name="T66" fmla="*/ 58 w 1390"/>
                <a:gd name="T67" fmla="*/ 1799 h 2854"/>
                <a:gd name="T68" fmla="*/ 86 w 1390"/>
                <a:gd name="T69" fmla="*/ 1730 h 2854"/>
                <a:gd name="T70" fmla="*/ 112 w 1390"/>
                <a:gd name="T71" fmla="*/ 1673 h 2854"/>
                <a:gd name="T72" fmla="*/ 136 w 1390"/>
                <a:gd name="T73" fmla="*/ 1630 h 2854"/>
                <a:gd name="T74" fmla="*/ 152 w 1390"/>
                <a:gd name="T75" fmla="*/ 1604 h 2854"/>
                <a:gd name="T76" fmla="*/ 159 w 1390"/>
                <a:gd name="T77" fmla="*/ 1595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0" h="2854">
                  <a:moveTo>
                    <a:pt x="1231" y="0"/>
                  </a:moveTo>
                  <a:lnTo>
                    <a:pt x="1260" y="28"/>
                  </a:lnTo>
                  <a:lnTo>
                    <a:pt x="1287" y="58"/>
                  </a:lnTo>
                  <a:lnTo>
                    <a:pt x="1309" y="86"/>
                  </a:lnTo>
                  <a:lnTo>
                    <a:pt x="1329" y="112"/>
                  </a:lnTo>
                  <a:lnTo>
                    <a:pt x="1346" y="137"/>
                  </a:lnTo>
                  <a:lnTo>
                    <a:pt x="1360" y="160"/>
                  </a:lnTo>
                  <a:lnTo>
                    <a:pt x="1371" y="180"/>
                  </a:lnTo>
                  <a:lnTo>
                    <a:pt x="1379" y="197"/>
                  </a:lnTo>
                  <a:lnTo>
                    <a:pt x="1386" y="210"/>
                  </a:lnTo>
                  <a:lnTo>
                    <a:pt x="1389" y="218"/>
                  </a:lnTo>
                  <a:lnTo>
                    <a:pt x="1390" y="220"/>
                  </a:lnTo>
                  <a:lnTo>
                    <a:pt x="1252" y="426"/>
                  </a:lnTo>
                  <a:lnTo>
                    <a:pt x="1335" y="586"/>
                  </a:lnTo>
                  <a:lnTo>
                    <a:pt x="1155" y="571"/>
                  </a:lnTo>
                  <a:lnTo>
                    <a:pt x="387" y="1714"/>
                  </a:lnTo>
                  <a:lnTo>
                    <a:pt x="385" y="1716"/>
                  </a:lnTo>
                  <a:lnTo>
                    <a:pt x="381" y="1722"/>
                  </a:lnTo>
                  <a:lnTo>
                    <a:pt x="374" y="1732"/>
                  </a:lnTo>
                  <a:lnTo>
                    <a:pt x="365" y="1746"/>
                  </a:lnTo>
                  <a:lnTo>
                    <a:pt x="355" y="1762"/>
                  </a:lnTo>
                  <a:lnTo>
                    <a:pt x="342" y="1782"/>
                  </a:lnTo>
                  <a:lnTo>
                    <a:pt x="329" y="1805"/>
                  </a:lnTo>
                  <a:lnTo>
                    <a:pt x="315" y="1832"/>
                  </a:lnTo>
                  <a:lnTo>
                    <a:pt x="300" y="1861"/>
                  </a:lnTo>
                  <a:lnTo>
                    <a:pt x="285" y="1892"/>
                  </a:lnTo>
                  <a:lnTo>
                    <a:pt x="271" y="1927"/>
                  </a:lnTo>
                  <a:lnTo>
                    <a:pt x="257" y="1964"/>
                  </a:lnTo>
                  <a:lnTo>
                    <a:pt x="243" y="2001"/>
                  </a:lnTo>
                  <a:lnTo>
                    <a:pt x="232" y="2042"/>
                  </a:lnTo>
                  <a:lnTo>
                    <a:pt x="221" y="2084"/>
                  </a:lnTo>
                  <a:lnTo>
                    <a:pt x="212" y="2128"/>
                  </a:lnTo>
                  <a:lnTo>
                    <a:pt x="206" y="2173"/>
                  </a:lnTo>
                  <a:lnTo>
                    <a:pt x="202" y="2219"/>
                  </a:lnTo>
                  <a:lnTo>
                    <a:pt x="200" y="2267"/>
                  </a:lnTo>
                  <a:lnTo>
                    <a:pt x="202" y="2315"/>
                  </a:lnTo>
                  <a:lnTo>
                    <a:pt x="207" y="2364"/>
                  </a:lnTo>
                  <a:lnTo>
                    <a:pt x="216" y="2413"/>
                  </a:lnTo>
                  <a:lnTo>
                    <a:pt x="229" y="2464"/>
                  </a:lnTo>
                  <a:lnTo>
                    <a:pt x="247" y="2513"/>
                  </a:lnTo>
                  <a:lnTo>
                    <a:pt x="269" y="2563"/>
                  </a:lnTo>
                  <a:lnTo>
                    <a:pt x="296" y="2613"/>
                  </a:lnTo>
                  <a:lnTo>
                    <a:pt x="329" y="2663"/>
                  </a:lnTo>
                  <a:lnTo>
                    <a:pt x="367" y="2712"/>
                  </a:lnTo>
                  <a:lnTo>
                    <a:pt x="412" y="2760"/>
                  </a:lnTo>
                  <a:lnTo>
                    <a:pt x="464" y="2807"/>
                  </a:lnTo>
                  <a:lnTo>
                    <a:pt x="521" y="2854"/>
                  </a:lnTo>
                  <a:lnTo>
                    <a:pt x="444" y="2810"/>
                  </a:lnTo>
                  <a:lnTo>
                    <a:pt x="367" y="2763"/>
                  </a:lnTo>
                  <a:lnTo>
                    <a:pt x="298" y="2713"/>
                  </a:lnTo>
                  <a:lnTo>
                    <a:pt x="231" y="2662"/>
                  </a:lnTo>
                  <a:lnTo>
                    <a:pt x="182" y="2607"/>
                  </a:lnTo>
                  <a:lnTo>
                    <a:pt x="140" y="2552"/>
                  </a:lnTo>
                  <a:lnTo>
                    <a:pt x="104" y="2496"/>
                  </a:lnTo>
                  <a:lnTo>
                    <a:pt x="75" y="2440"/>
                  </a:lnTo>
                  <a:lnTo>
                    <a:pt x="50" y="2385"/>
                  </a:lnTo>
                  <a:lnTo>
                    <a:pt x="31" y="2330"/>
                  </a:lnTo>
                  <a:lnTo>
                    <a:pt x="17" y="2275"/>
                  </a:lnTo>
                  <a:lnTo>
                    <a:pt x="8" y="2221"/>
                  </a:lnTo>
                  <a:lnTo>
                    <a:pt x="2" y="2168"/>
                  </a:lnTo>
                  <a:lnTo>
                    <a:pt x="0" y="2116"/>
                  </a:lnTo>
                  <a:lnTo>
                    <a:pt x="1" y="2065"/>
                  </a:lnTo>
                  <a:lnTo>
                    <a:pt x="6" y="2016"/>
                  </a:lnTo>
                  <a:lnTo>
                    <a:pt x="13" y="1968"/>
                  </a:lnTo>
                  <a:lnTo>
                    <a:pt x="22" y="1923"/>
                  </a:lnTo>
                  <a:lnTo>
                    <a:pt x="33" y="1879"/>
                  </a:lnTo>
                  <a:lnTo>
                    <a:pt x="45" y="1838"/>
                  </a:lnTo>
                  <a:lnTo>
                    <a:pt x="58" y="1799"/>
                  </a:lnTo>
                  <a:lnTo>
                    <a:pt x="72" y="1762"/>
                  </a:lnTo>
                  <a:lnTo>
                    <a:pt x="86" y="1730"/>
                  </a:lnTo>
                  <a:lnTo>
                    <a:pt x="100" y="1700"/>
                  </a:lnTo>
                  <a:lnTo>
                    <a:pt x="112" y="1673"/>
                  </a:lnTo>
                  <a:lnTo>
                    <a:pt x="125" y="1650"/>
                  </a:lnTo>
                  <a:lnTo>
                    <a:pt x="136" y="1630"/>
                  </a:lnTo>
                  <a:lnTo>
                    <a:pt x="145" y="1615"/>
                  </a:lnTo>
                  <a:lnTo>
                    <a:pt x="152" y="1604"/>
                  </a:lnTo>
                  <a:lnTo>
                    <a:pt x="156" y="1597"/>
                  </a:lnTo>
                  <a:lnTo>
                    <a:pt x="159" y="1595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1065" y="5160525"/>
              <a:ext cx="3026161" cy="62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Stakeholders</a:t>
              </a:r>
              <a:endParaRPr lang="en-US" sz="28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254636">
              <a:off x="3220513" y="2170858"/>
              <a:ext cx="2548104" cy="123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Fire </a:t>
              </a:r>
              <a:r>
                <a:rPr lang="en-US" sz="3200" kern="0" dirty="0" err="1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Modellers</a:t>
              </a:r>
              <a:endParaRPr lang="en-US" sz="32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758624">
              <a:off x="6699035" y="2541959"/>
              <a:ext cx="2443932" cy="1090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Growth </a:t>
              </a:r>
              <a:r>
                <a:rPr lang="en-US" sz="2800" kern="0" dirty="0" err="1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Modellers</a:t>
              </a:r>
              <a:endParaRPr lang="en-US" sz="28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74332" y="5864215"/>
            <a:ext cx="1430636" cy="613239"/>
            <a:chOff x="-534988" y="385763"/>
            <a:chExt cx="7991476" cy="3829050"/>
          </a:xfrm>
          <a:solidFill>
            <a:schemeClr val="bg1"/>
          </a:solidFill>
        </p:grpSpPr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1703387" y="2752725"/>
              <a:ext cx="3519488" cy="1462088"/>
            </a:xfrm>
            <a:custGeom>
              <a:avLst/>
              <a:gdLst>
                <a:gd name="T0" fmla="*/ 768 w 2217"/>
                <a:gd name="T1" fmla="*/ 41 h 921"/>
                <a:gd name="T2" fmla="*/ 803 w 2217"/>
                <a:gd name="T3" fmla="*/ 153 h 921"/>
                <a:gd name="T4" fmla="*/ 850 w 2217"/>
                <a:gd name="T5" fmla="*/ 293 h 921"/>
                <a:gd name="T6" fmla="*/ 899 w 2217"/>
                <a:gd name="T7" fmla="*/ 440 h 921"/>
                <a:gd name="T8" fmla="*/ 942 w 2217"/>
                <a:gd name="T9" fmla="*/ 562 h 921"/>
                <a:gd name="T10" fmla="*/ 968 w 2217"/>
                <a:gd name="T11" fmla="*/ 632 h 921"/>
                <a:gd name="T12" fmla="*/ 971 w 2217"/>
                <a:gd name="T13" fmla="*/ 142 h 921"/>
                <a:gd name="T14" fmla="*/ 973 w 2217"/>
                <a:gd name="T15" fmla="*/ 46 h 921"/>
                <a:gd name="T16" fmla="*/ 1105 w 2217"/>
                <a:gd name="T17" fmla="*/ 70 h 921"/>
                <a:gd name="T18" fmla="*/ 1243 w 2217"/>
                <a:gd name="T19" fmla="*/ 44 h 921"/>
                <a:gd name="T20" fmla="*/ 1243 w 2217"/>
                <a:gd name="T21" fmla="*/ 142 h 921"/>
                <a:gd name="T22" fmla="*/ 1246 w 2217"/>
                <a:gd name="T23" fmla="*/ 632 h 921"/>
                <a:gd name="T24" fmla="*/ 1272 w 2217"/>
                <a:gd name="T25" fmla="*/ 562 h 921"/>
                <a:gd name="T26" fmla="*/ 1313 w 2217"/>
                <a:gd name="T27" fmla="*/ 440 h 921"/>
                <a:gd name="T28" fmla="*/ 1364 w 2217"/>
                <a:gd name="T29" fmla="*/ 293 h 921"/>
                <a:gd name="T30" fmla="*/ 1411 w 2217"/>
                <a:gd name="T31" fmla="*/ 153 h 921"/>
                <a:gd name="T32" fmla="*/ 1446 w 2217"/>
                <a:gd name="T33" fmla="*/ 43 h 921"/>
                <a:gd name="T34" fmla="*/ 1557 w 2217"/>
                <a:gd name="T35" fmla="*/ 35 h 921"/>
                <a:gd name="T36" fmla="*/ 1753 w 2217"/>
                <a:gd name="T37" fmla="*/ 113 h 921"/>
                <a:gd name="T38" fmla="*/ 1800 w 2217"/>
                <a:gd name="T39" fmla="*/ 131 h 921"/>
                <a:gd name="T40" fmla="*/ 1878 w 2217"/>
                <a:gd name="T41" fmla="*/ 163 h 921"/>
                <a:gd name="T42" fmla="*/ 1959 w 2217"/>
                <a:gd name="T43" fmla="*/ 198 h 921"/>
                <a:gd name="T44" fmla="*/ 1999 w 2217"/>
                <a:gd name="T45" fmla="*/ 217 h 921"/>
                <a:gd name="T46" fmla="*/ 2010 w 2217"/>
                <a:gd name="T47" fmla="*/ 221 h 921"/>
                <a:gd name="T48" fmla="*/ 2016 w 2217"/>
                <a:gd name="T49" fmla="*/ 224 h 921"/>
                <a:gd name="T50" fmla="*/ 2051 w 2217"/>
                <a:gd name="T51" fmla="*/ 258 h 921"/>
                <a:gd name="T52" fmla="*/ 2080 w 2217"/>
                <a:gd name="T53" fmla="*/ 295 h 921"/>
                <a:gd name="T54" fmla="*/ 2095 w 2217"/>
                <a:gd name="T55" fmla="*/ 324 h 921"/>
                <a:gd name="T56" fmla="*/ 2124 w 2217"/>
                <a:gd name="T57" fmla="*/ 415 h 921"/>
                <a:gd name="T58" fmla="*/ 2168 w 2217"/>
                <a:gd name="T59" fmla="*/ 554 h 921"/>
                <a:gd name="T60" fmla="*/ 2205 w 2217"/>
                <a:gd name="T61" fmla="*/ 683 h 921"/>
                <a:gd name="T62" fmla="*/ 2217 w 2217"/>
                <a:gd name="T63" fmla="*/ 739 h 921"/>
                <a:gd name="T64" fmla="*/ 2187 w 2217"/>
                <a:gd name="T65" fmla="*/ 841 h 921"/>
                <a:gd name="T66" fmla="*/ 2107 w 2217"/>
                <a:gd name="T67" fmla="*/ 907 h 921"/>
                <a:gd name="T68" fmla="*/ 181 w 2217"/>
                <a:gd name="T69" fmla="*/ 921 h 921"/>
                <a:gd name="T70" fmla="*/ 79 w 2217"/>
                <a:gd name="T71" fmla="*/ 890 h 921"/>
                <a:gd name="T72" fmla="*/ 13 w 2217"/>
                <a:gd name="T73" fmla="*/ 811 h 921"/>
                <a:gd name="T74" fmla="*/ 1 w 2217"/>
                <a:gd name="T75" fmla="*/ 712 h 921"/>
                <a:gd name="T76" fmla="*/ 32 w 2217"/>
                <a:gd name="T77" fmla="*/ 600 h 921"/>
                <a:gd name="T78" fmla="*/ 76 w 2217"/>
                <a:gd name="T79" fmla="*/ 458 h 921"/>
                <a:gd name="T80" fmla="*/ 114 w 2217"/>
                <a:gd name="T81" fmla="*/ 342 h 921"/>
                <a:gd name="T82" fmla="*/ 123 w 2217"/>
                <a:gd name="T83" fmla="*/ 313 h 921"/>
                <a:gd name="T84" fmla="*/ 134 w 2217"/>
                <a:gd name="T85" fmla="*/ 290 h 921"/>
                <a:gd name="T86" fmla="*/ 168 w 2217"/>
                <a:gd name="T87" fmla="*/ 252 h 921"/>
                <a:gd name="T88" fmla="*/ 195 w 2217"/>
                <a:gd name="T89" fmla="*/ 226 h 921"/>
                <a:gd name="T90" fmla="*/ 203 w 2217"/>
                <a:gd name="T91" fmla="*/ 221 h 921"/>
                <a:gd name="T92" fmla="*/ 213 w 2217"/>
                <a:gd name="T93" fmla="*/ 215 h 921"/>
                <a:gd name="T94" fmla="*/ 255 w 2217"/>
                <a:gd name="T95" fmla="*/ 197 h 921"/>
                <a:gd name="T96" fmla="*/ 336 w 2217"/>
                <a:gd name="T97" fmla="*/ 163 h 921"/>
                <a:gd name="T98" fmla="*/ 414 w 2217"/>
                <a:gd name="T99" fmla="*/ 131 h 921"/>
                <a:gd name="T100" fmla="*/ 461 w 2217"/>
                <a:gd name="T101" fmla="*/ 111 h 921"/>
                <a:gd name="T102" fmla="*/ 656 w 2217"/>
                <a:gd name="T103" fmla="*/ 3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7" h="921">
                  <a:moveTo>
                    <a:pt x="756" y="0"/>
                  </a:moveTo>
                  <a:lnTo>
                    <a:pt x="760" y="17"/>
                  </a:lnTo>
                  <a:lnTo>
                    <a:pt x="768" y="41"/>
                  </a:lnTo>
                  <a:lnTo>
                    <a:pt x="777" y="73"/>
                  </a:lnTo>
                  <a:lnTo>
                    <a:pt x="789" y="110"/>
                  </a:lnTo>
                  <a:lnTo>
                    <a:pt x="803" y="153"/>
                  </a:lnTo>
                  <a:lnTo>
                    <a:pt x="817" y="197"/>
                  </a:lnTo>
                  <a:lnTo>
                    <a:pt x="834" y="244"/>
                  </a:lnTo>
                  <a:lnTo>
                    <a:pt x="850" y="293"/>
                  </a:lnTo>
                  <a:lnTo>
                    <a:pt x="867" y="343"/>
                  </a:lnTo>
                  <a:lnTo>
                    <a:pt x="884" y="392"/>
                  </a:lnTo>
                  <a:lnTo>
                    <a:pt x="899" y="440"/>
                  </a:lnTo>
                  <a:lnTo>
                    <a:pt x="915" y="484"/>
                  </a:lnTo>
                  <a:lnTo>
                    <a:pt x="930" y="525"/>
                  </a:lnTo>
                  <a:lnTo>
                    <a:pt x="942" y="562"/>
                  </a:lnTo>
                  <a:lnTo>
                    <a:pt x="953" y="592"/>
                  </a:lnTo>
                  <a:lnTo>
                    <a:pt x="962" y="615"/>
                  </a:lnTo>
                  <a:lnTo>
                    <a:pt x="968" y="632"/>
                  </a:lnTo>
                  <a:lnTo>
                    <a:pt x="989" y="177"/>
                  </a:lnTo>
                  <a:lnTo>
                    <a:pt x="980" y="160"/>
                  </a:lnTo>
                  <a:lnTo>
                    <a:pt x="971" y="142"/>
                  </a:lnTo>
                  <a:lnTo>
                    <a:pt x="902" y="6"/>
                  </a:lnTo>
                  <a:lnTo>
                    <a:pt x="936" y="27"/>
                  </a:lnTo>
                  <a:lnTo>
                    <a:pt x="973" y="46"/>
                  </a:lnTo>
                  <a:lnTo>
                    <a:pt x="1014" y="59"/>
                  </a:lnTo>
                  <a:lnTo>
                    <a:pt x="1058" y="69"/>
                  </a:lnTo>
                  <a:lnTo>
                    <a:pt x="1105" y="70"/>
                  </a:lnTo>
                  <a:lnTo>
                    <a:pt x="1154" y="67"/>
                  </a:lnTo>
                  <a:lnTo>
                    <a:pt x="1200" y="59"/>
                  </a:lnTo>
                  <a:lnTo>
                    <a:pt x="1243" y="44"/>
                  </a:lnTo>
                  <a:lnTo>
                    <a:pt x="1280" y="26"/>
                  </a:lnTo>
                  <a:lnTo>
                    <a:pt x="1313" y="3"/>
                  </a:lnTo>
                  <a:lnTo>
                    <a:pt x="1243" y="142"/>
                  </a:lnTo>
                  <a:lnTo>
                    <a:pt x="1234" y="160"/>
                  </a:lnTo>
                  <a:lnTo>
                    <a:pt x="1225" y="177"/>
                  </a:lnTo>
                  <a:lnTo>
                    <a:pt x="1246" y="632"/>
                  </a:lnTo>
                  <a:lnTo>
                    <a:pt x="1252" y="617"/>
                  </a:lnTo>
                  <a:lnTo>
                    <a:pt x="1260" y="592"/>
                  </a:lnTo>
                  <a:lnTo>
                    <a:pt x="1272" y="562"/>
                  </a:lnTo>
                  <a:lnTo>
                    <a:pt x="1284" y="525"/>
                  </a:lnTo>
                  <a:lnTo>
                    <a:pt x="1298" y="484"/>
                  </a:lnTo>
                  <a:lnTo>
                    <a:pt x="1313" y="440"/>
                  </a:lnTo>
                  <a:lnTo>
                    <a:pt x="1330" y="392"/>
                  </a:lnTo>
                  <a:lnTo>
                    <a:pt x="1347" y="343"/>
                  </a:lnTo>
                  <a:lnTo>
                    <a:pt x="1364" y="293"/>
                  </a:lnTo>
                  <a:lnTo>
                    <a:pt x="1380" y="244"/>
                  </a:lnTo>
                  <a:lnTo>
                    <a:pt x="1396" y="197"/>
                  </a:lnTo>
                  <a:lnTo>
                    <a:pt x="1411" y="153"/>
                  </a:lnTo>
                  <a:lnTo>
                    <a:pt x="1425" y="110"/>
                  </a:lnTo>
                  <a:lnTo>
                    <a:pt x="1437" y="73"/>
                  </a:lnTo>
                  <a:lnTo>
                    <a:pt x="1446" y="43"/>
                  </a:lnTo>
                  <a:lnTo>
                    <a:pt x="1454" y="18"/>
                  </a:lnTo>
                  <a:lnTo>
                    <a:pt x="1458" y="0"/>
                  </a:lnTo>
                  <a:lnTo>
                    <a:pt x="1557" y="35"/>
                  </a:lnTo>
                  <a:lnTo>
                    <a:pt x="1654" y="72"/>
                  </a:lnTo>
                  <a:lnTo>
                    <a:pt x="1748" y="111"/>
                  </a:lnTo>
                  <a:lnTo>
                    <a:pt x="1753" y="113"/>
                  </a:lnTo>
                  <a:lnTo>
                    <a:pt x="1764" y="117"/>
                  </a:lnTo>
                  <a:lnTo>
                    <a:pt x="1779" y="124"/>
                  </a:lnTo>
                  <a:lnTo>
                    <a:pt x="1800" y="131"/>
                  </a:lnTo>
                  <a:lnTo>
                    <a:pt x="1825" y="142"/>
                  </a:lnTo>
                  <a:lnTo>
                    <a:pt x="1851" y="153"/>
                  </a:lnTo>
                  <a:lnTo>
                    <a:pt x="1878" y="163"/>
                  </a:lnTo>
                  <a:lnTo>
                    <a:pt x="1906" y="175"/>
                  </a:lnTo>
                  <a:lnTo>
                    <a:pt x="1933" y="186"/>
                  </a:lnTo>
                  <a:lnTo>
                    <a:pt x="1959" y="198"/>
                  </a:lnTo>
                  <a:lnTo>
                    <a:pt x="1981" y="208"/>
                  </a:lnTo>
                  <a:lnTo>
                    <a:pt x="1997" y="215"/>
                  </a:lnTo>
                  <a:lnTo>
                    <a:pt x="1999" y="217"/>
                  </a:lnTo>
                  <a:lnTo>
                    <a:pt x="2002" y="217"/>
                  </a:lnTo>
                  <a:lnTo>
                    <a:pt x="2005" y="220"/>
                  </a:lnTo>
                  <a:lnTo>
                    <a:pt x="2010" y="221"/>
                  </a:lnTo>
                  <a:lnTo>
                    <a:pt x="2013" y="223"/>
                  </a:lnTo>
                  <a:lnTo>
                    <a:pt x="2014" y="224"/>
                  </a:lnTo>
                  <a:lnTo>
                    <a:pt x="2016" y="224"/>
                  </a:lnTo>
                  <a:lnTo>
                    <a:pt x="2028" y="234"/>
                  </a:lnTo>
                  <a:lnTo>
                    <a:pt x="2040" y="244"/>
                  </a:lnTo>
                  <a:lnTo>
                    <a:pt x="2051" y="258"/>
                  </a:lnTo>
                  <a:lnTo>
                    <a:pt x="2063" y="272"/>
                  </a:lnTo>
                  <a:lnTo>
                    <a:pt x="2072" y="284"/>
                  </a:lnTo>
                  <a:lnTo>
                    <a:pt x="2080" y="295"/>
                  </a:lnTo>
                  <a:lnTo>
                    <a:pt x="2084" y="302"/>
                  </a:lnTo>
                  <a:lnTo>
                    <a:pt x="2087" y="304"/>
                  </a:lnTo>
                  <a:lnTo>
                    <a:pt x="2095" y="324"/>
                  </a:lnTo>
                  <a:lnTo>
                    <a:pt x="2100" y="343"/>
                  </a:lnTo>
                  <a:lnTo>
                    <a:pt x="2110" y="376"/>
                  </a:lnTo>
                  <a:lnTo>
                    <a:pt x="2124" y="415"/>
                  </a:lnTo>
                  <a:lnTo>
                    <a:pt x="2138" y="460"/>
                  </a:lnTo>
                  <a:lnTo>
                    <a:pt x="2153" y="507"/>
                  </a:lnTo>
                  <a:lnTo>
                    <a:pt x="2168" y="554"/>
                  </a:lnTo>
                  <a:lnTo>
                    <a:pt x="2182" y="602"/>
                  </a:lnTo>
                  <a:lnTo>
                    <a:pt x="2194" y="644"/>
                  </a:lnTo>
                  <a:lnTo>
                    <a:pt x="2205" y="683"/>
                  </a:lnTo>
                  <a:lnTo>
                    <a:pt x="2213" y="713"/>
                  </a:lnTo>
                  <a:lnTo>
                    <a:pt x="2214" y="727"/>
                  </a:lnTo>
                  <a:lnTo>
                    <a:pt x="2217" y="739"/>
                  </a:lnTo>
                  <a:lnTo>
                    <a:pt x="2214" y="776"/>
                  </a:lnTo>
                  <a:lnTo>
                    <a:pt x="2204" y="811"/>
                  </a:lnTo>
                  <a:lnTo>
                    <a:pt x="2187" y="841"/>
                  </a:lnTo>
                  <a:lnTo>
                    <a:pt x="2164" y="867"/>
                  </a:lnTo>
                  <a:lnTo>
                    <a:pt x="2138" y="890"/>
                  </a:lnTo>
                  <a:lnTo>
                    <a:pt x="2107" y="907"/>
                  </a:lnTo>
                  <a:lnTo>
                    <a:pt x="2072" y="918"/>
                  </a:lnTo>
                  <a:lnTo>
                    <a:pt x="2036" y="921"/>
                  </a:lnTo>
                  <a:lnTo>
                    <a:pt x="181" y="921"/>
                  </a:lnTo>
                  <a:lnTo>
                    <a:pt x="145" y="918"/>
                  </a:lnTo>
                  <a:lnTo>
                    <a:pt x="110" y="907"/>
                  </a:lnTo>
                  <a:lnTo>
                    <a:pt x="79" y="890"/>
                  </a:lnTo>
                  <a:lnTo>
                    <a:pt x="53" y="867"/>
                  </a:lnTo>
                  <a:lnTo>
                    <a:pt x="30" y="841"/>
                  </a:lnTo>
                  <a:lnTo>
                    <a:pt x="13" y="811"/>
                  </a:lnTo>
                  <a:lnTo>
                    <a:pt x="3" y="776"/>
                  </a:lnTo>
                  <a:lnTo>
                    <a:pt x="0" y="739"/>
                  </a:lnTo>
                  <a:lnTo>
                    <a:pt x="1" y="712"/>
                  </a:lnTo>
                  <a:lnTo>
                    <a:pt x="9" y="683"/>
                  </a:lnTo>
                  <a:lnTo>
                    <a:pt x="20" y="643"/>
                  </a:lnTo>
                  <a:lnTo>
                    <a:pt x="32" y="600"/>
                  </a:lnTo>
                  <a:lnTo>
                    <a:pt x="45" y="553"/>
                  </a:lnTo>
                  <a:lnTo>
                    <a:pt x="61" y="505"/>
                  </a:lnTo>
                  <a:lnTo>
                    <a:pt x="76" y="458"/>
                  </a:lnTo>
                  <a:lnTo>
                    <a:pt x="90" y="414"/>
                  </a:lnTo>
                  <a:lnTo>
                    <a:pt x="104" y="374"/>
                  </a:lnTo>
                  <a:lnTo>
                    <a:pt x="114" y="342"/>
                  </a:lnTo>
                  <a:lnTo>
                    <a:pt x="116" y="333"/>
                  </a:lnTo>
                  <a:lnTo>
                    <a:pt x="119" y="322"/>
                  </a:lnTo>
                  <a:lnTo>
                    <a:pt x="123" y="313"/>
                  </a:lnTo>
                  <a:lnTo>
                    <a:pt x="125" y="305"/>
                  </a:lnTo>
                  <a:lnTo>
                    <a:pt x="126" y="304"/>
                  </a:lnTo>
                  <a:lnTo>
                    <a:pt x="134" y="290"/>
                  </a:lnTo>
                  <a:lnTo>
                    <a:pt x="145" y="276"/>
                  </a:lnTo>
                  <a:lnTo>
                    <a:pt x="155" y="264"/>
                  </a:lnTo>
                  <a:lnTo>
                    <a:pt x="168" y="252"/>
                  </a:lnTo>
                  <a:lnTo>
                    <a:pt x="180" y="240"/>
                  </a:lnTo>
                  <a:lnTo>
                    <a:pt x="189" y="232"/>
                  </a:lnTo>
                  <a:lnTo>
                    <a:pt x="195" y="226"/>
                  </a:lnTo>
                  <a:lnTo>
                    <a:pt x="198" y="224"/>
                  </a:lnTo>
                  <a:lnTo>
                    <a:pt x="200" y="223"/>
                  </a:lnTo>
                  <a:lnTo>
                    <a:pt x="203" y="221"/>
                  </a:lnTo>
                  <a:lnTo>
                    <a:pt x="207" y="220"/>
                  </a:lnTo>
                  <a:lnTo>
                    <a:pt x="210" y="217"/>
                  </a:lnTo>
                  <a:lnTo>
                    <a:pt x="213" y="215"/>
                  </a:lnTo>
                  <a:lnTo>
                    <a:pt x="215" y="215"/>
                  </a:lnTo>
                  <a:lnTo>
                    <a:pt x="233" y="206"/>
                  </a:lnTo>
                  <a:lnTo>
                    <a:pt x="255" y="197"/>
                  </a:lnTo>
                  <a:lnTo>
                    <a:pt x="281" y="186"/>
                  </a:lnTo>
                  <a:lnTo>
                    <a:pt x="307" y="175"/>
                  </a:lnTo>
                  <a:lnTo>
                    <a:pt x="336" y="163"/>
                  </a:lnTo>
                  <a:lnTo>
                    <a:pt x="363" y="151"/>
                  </a:lnTo>
                  <a:lnTo>
                    <a:pt x="389" y="140"/>
                  </a:lnTo>
                  <a:lnTo>
                    <a:pt x="414" y="131"/>
                  </a:lnTo>
                  <a:lnTo>
                    <a:pt x="435" y="122"/>
                  </a:lnTo>
                  <a:lnTo>
                    <a:pt x="450" y="116"/>
                  </a:lnTo>
                  <a:lnTo>
                    <a:pt x="461" y="111"/>
                  </a:lnTo>
                  <a:lnTo>
                    <a:pt x="464" y="110"/>
                  </a:lnTo>
                  <a:lnTo>
                    <a:pt x="560" y="72"/>
                  </a:lnTo>
                  <a:lnTo>
                    <a:pt x="656" y="35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540000" y="393700"/>
              <a:ext cx="1839913" cy="2227263"/>
            </a:xfrm>
            <a:custGeom>
              <a:avLst/>
              <a:gdLst>
                <a:gd name="T0" fmla="*/ 589 w 1159"/>
                <a:gd name="T1" fmla="*/ 0 h 1403"/>
                <a:gd name="T2" fmla="*/ 714 w 1159"/>
                <a:gd name="T3" fmla="*/ 16 h 1403"/>
                <a:gd name="T4" fmla="*/ 827 w 1159"/>
                <a:gd name="T5" fmla="*/ 64 h 1403"/>
                <a:gd name="T6" fmla="*/ 922 w 1159"/>
                <a:gd name="T7" fmla="*/ 137 h 1403"/>
                <a:gd name="T8" fmla="*/ 995 w 1159"/>
                <a:gd name="T9" fmla="*/ 232 h 1403"/>
                <a:gd name="T10" fmla="*/ 1043 w 1159"/>
                <a:gd name="T11" fmla="*/ 345 h 1403"/>
                <a:gd name="T12" fmla="*/ 1060 w 1159"/>
                <a:gd name="T13" fmla="*/ 469 h 1403"/>
                <a:gd name="T14" fmla="*/ 1058 w 1159"/>
                <a:gd name="T15" fmla="*/ 510 h 1403"/>
                <a:gd name="T16" fmla="*/ 1055 w 1159"/>
                <a:gd name="T17" fmla="*/ 569 h 1403"/>
                <a:gd name="T18" fmla="*/ 1053 w 1159"/>
                <a:gd name="T19" fmla="*/ 626 h 1403"/>
                <a:gd name="T20" fmla="*/ 1058 w 1159"/>
                <a:gd name="T21" fmla="*/ 644 h 1403"/>
                <a:gd name="T22" fmla="*/ 1076 w 1159"/>
                <a:gd name="T23" fmla="*/ 643 h 1403"/>
                <a:gd name="T24" fmla="*/ 1101 w 1159"/>
                <a:gd name="T25" fmla="*/ 644 h 1403"/>
                <a:gd name="T26" fmla="*/ 1127 w 1159"/>
                <a:gd name="T27" fmla="*/ 653 h 1403"/>
                <a:gd name="T28" fmla="*/ 1148 w 1159"/>
                <a:gd name="T29" fmla="*/ 676 h 1403"/>
                <a:gd name="T30" fmla="*/ 1159 w 1159"/>
                <a:gd name="T31" fmla="*/ 716 h 1403"/>
                <a:gd name="T32" fmla="*/ 1153 w 1159"/>
                <a:gd name="T33" fmla="*/ 797 h 1403"/>
                <a:gd name="T34" fmla="*/ 1134 w 1159"/>
                <a:gd name="T35" fmla="*/ 876 h 1403"/>
                <a:gd name="T36" fmla="*/ 1111 w 1159"/>
                <a:gd name="T37" fmla="*/ 927 h 1403"/>
                <a:gd name="T38" fmla="*/ 1087 w 1159"/>
                <a:gd name="T39" fmla="*/ 953 h 1403"/>
                <a:gd name="T40" fmla="*/ 1063 w 1159"/>
                <a:gd name="T41" fmla="*/ 963 h 1403"/>
                <a:gd name="T42" fmla="*/ 1044 w 1159"/>
                <a:gd name="T43" fmla="*/ 965 h 1403"/>
                <a:gd name="T44" fmla="*/ 1032 w 1159"/>
                <a:gd name="T45" fmla="*/ 962 h 1403"/>
                <a:gd name="T46" fmla="*/ 1006 w 1159"/>
                <a:gd name="T47" fmla="*/ 1026 h 1403"/>
                <a:gd name="T48" fmla="*/ 953 w 1159"/>
                <a:gd name="T49" fmla="*/ 1138 h 1403"/>
                <a:gd name="T50" fmla="*/ 890 w 1159"/>
                <a:gd name="T51" fmla="*/ 1226 h 1403"/>
                <a:gd name="T52" fmla="*/ 824 w 1159"/>
                <a:gd name="T53" fmla="*/ 1292 h 1403"/>
                <a:gd name="T54" fmla="*/ 739 w 1159"/>
                <a:gd name="T55" fmla="*/ 1351 h 1403"/>
                <a:gd name="T56" fmla="*/ 664 w 1159"/>
                <a:gd name="T57" fmla="*/ 1385 h 1403"/>
                <a:gd name="T58" fmla="*/ 610 w 1159"/>
                <a:gd name="T59" fmla="*/ 1400 h 1403"/>
                <a:gd name="T60" fmla="*/ 589 w 1159"/>
                <a:gd name="T61" fmla="*/ 1403 h 1403"/>
                <a:gd name="T62" fmla="*/ 565 w 1159"/>
                <a:gd name="T63" fmla="*/ 1402 h 1403"/>
                <a:gd name="T64" fmla="*/ 526 w 1159"/>
                <a:gd name="T65" fmla="*/ 1394 h 1403"/>
                <a:gd name="T66" fmla="*/ 461 w 1159"/>
                <a:gd name="T67" fmla="*/ 1370 h 1403"/>
                <a:gd name="T68" fmla="*/ 378 w 1159"/>
                <a:gd name="T69" fmla="*/ 1324 h 1403"/>
                <a:gd name="T70" fmla="*/ 300 w 1159"/>
                <a:gd name="T71" fmla="*/ 1260 h 1403"/>
                <a:gd name="T72" fmla="*/ 238 w 1159"/>
                <a:gd name="T73" fmla="*/ 1183 h 1403"/>
                <a:gd name="T74" fmla="*/ 178 w 1159"/>
                <a:gd name="T75" fmla="*/ 1086 h 1403"/>
                <a:gd name="T76" fmla="*/ 129 w 1159"/>
                <a:gd name="T77" fmla="*/ 960 h 1403"/>
                <a:gd name="T78" fmla="*/ 123 w 1159"/>
                <a:gd name="T79" fmla="*/ 963 h 1403"/>
                <a:gd name="T80" fmla="*/ 106 w 1159"/>
                <a:gd name="T81" fmla="*/ 965 h 1403"/>
                <a:gd name="T82" fmla="*/ 85 w 1159"/>
                <a:gd name="T83" fmla="*/ 960 h 1403"/>
                <a:gd name="T84" fmla="*/ 61 w 1159"/>
                <a:gd name="T85" fmla="*/ 942 h 1403"/>
                <a:gd name="T86" fmla="*/ 36 w 1159"/>
                <a:gd name="T87" fmla="*/ 904 h 1403"/>
                <a:gd name="T88" fmla="*/ 15 w 1159"/>
                <a:gd name="T89" fmla="*/ 841 h 1403"/>
                <a:gd name="T90" fmla="*/ 1 w 1159"/>
                <a:gd name="T91" fmla="*/ 745 h 1403"/>
                <a:gd name="T92" fmla="*/ 4 w 1159"/>
                <a:gd name="T93" fmla="*/ 695 h 1403"/>
                <a:gd name="T94" fmla="*/ 21 w 1159"/>
                <a:gd name="T95" fmla="*/ 663 h 1403"/>
                <a:gd name="T96" fmla="*/ 45 w 1159"/>
                <a:gd name="T97" fmla="*/ 647 h 1403"/>
                <a:gd name="T98" fmla="*/ 71 w 1159"/>
                <a:gd name="T99" fmla="*/ 643 h 1403"/>
                <a:gd name="T100" fmla="*/ 93 w 1159"/>
                <a:gd name="T101" fmla="*/ 643 h 1403"/>
                <a:gd name="T102" fmla="*/ 106 w 1159"/>
                <a:gd name="T103" fmla="*/ 644 h 1403"/>
                <a:gd name="T104" fmla="*/ 105 w 1159"/>
                <a:gd name="T105" fmla="*/ 600 h 1403"/>
                <a:gd name="T106" fmla="*/ 102 w 1159"/>
                <a:gd name="T107" fmla="*/ 539 h 1403"/>
                <a:gd name="T108" fmla="*/ 100 w 1159"/>
                <a:gd name="T109" fmla="*/ 485 h 1403"/>
                <a:gd name="T110" fmla="*/ 103 w 1159"/>
                <a:gd name="T111" fmla="*/ 406 h 1403"/>
                <a:gd name="T112" fmla="*/ 137 w 1159"/>
                <a:gd name="T113" fmla="*/ 287 h 1403"/>
                <a:gd name="T114" fmla="*/ 198 w 1159"/>
                <a:gd name="T115" fmla="*/ 183 h 1403"/>
                <a:gd name="T116" fmla="*/ 282 w 1159"/>
                <a:gd name="T117" fmla="*/ 97 h 1403"/>
                <a:gd name="T118" fmla="*/ 386 w 1159"/>
                <a:gd name="T119" fmla="*/ 36 h 1403"/>
                <a:gd name="T120" fmla="*/ 505 w 1159"/>
                <a:gd name="T121" fmla="*/ 4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403">
                  <a:moveTo>
                    <a:pt x="569" y="0"/>
                  </a:moveTo>
                  <a:lnTo>
                    <a:pt x="589" y="0"/>
                  </a:lnTo>
                  <a:lnTo>
                    <a:pt x="653" y="4"/>
                  </a:lnTo>
                  <a:lnTo>
                    <a:pt x="714" y="16"/>
                  </a:lnTo>
                  <a:lnTo>
                    <a:pt x="772" y="36"/>
                  </a:lnTo>
                  <a:lnTo>
                    <a:pt x="827" y="64"/>
                  </a:lnTo>
                  <a:lnTo>
                    <a:pt x="876" y="97"/>
                  </a:lnTo>
                  <a:lnTo>
                    <a:pt x="922" y="137"/>
                  </a:lnTo>
                  <a:lnTo>
                    <a:pt x="962" y="183"/>
                  </a:lnTo>
                  <a:lnTo>
                    <a:pt x="995" y="232"/>
                  </a:lnTo>
                  <a:lnTo>
                    <a:pt x="1023" y="287"/>
                  </a:lnTo>
                  <a:lnTo>
                    <a:pt x="1043" y="345"/>
                  </a:lnTo>
                  <a:lnTo>
                    <a:pt x="1055" y="406"/>
                  </a:lnTo>
                  <a:lnTo>
                    <a:pt x="1060" y="469"/>
                  </a:lnTo>
                  <a:lnTo>
                    <a:pt x="1060" y="485"/>
                  </a:lnTo>
                  <a:lnTo>
                    <a:pt x="1058" y="510"/>
                  </a:lnTo>
                  <a:lnTo>
                    <a:pt x="1056" y="539"/>
                  </a:lnTo>
                  <a:lnTo>
                    <a:pt x="1055" y="569"/>
                  </a:lnTo>
                  <a:lnTo>
                    <a:pt x="1055" y="600"/>
                  </a:lnTo>
                  <a:lnTo>
                    <a:pt x="1053" y="626"/>
                  </a:lnTo>
                  <a:lnTo>
                    <a:pt x="1053" y="644"/>
                  </a:lnTo>
                  <a:lnTo>
                    <a:pt x="1058" y="644"/>
                  </a:lnTo>
                  <a:lnTo>
                    <a:pt x="1066" y="643"/>
                  </a:lnTo>
                  <a:lnTo>
                    <a:pt x="1076" y="643"/>
                  </a:lnTo>
                  <a:lnTo>
                    <a:pt x="1089" y="643"/>
                  </a:lnTo>
                  <a:lnTo>
                    <a:pt x="1101" y="644"/>
                  </a:lnTo>
                  <a:lnTo>
                    <a:pt x="1114" y="647"/>
                  </a:lnTo>
                  <a:lnTo>
                    <a:pt x="1127" y="653"/>
                  </a:lnTo>
                  <a:lnTo>
                    <a:pt x="1139" y="663"/>
                  </a:lnTo>
                  <a:lnTo>
                    <a:pt x="1148" y="676"/>
                  </a:lnTo>
                  <a:lnTo>
                    <a:pt x="1156" y="695"/>
                  </a:lnTo>
                  <a:lnTo>
                    <a:pt x="1159" y="716"/>
                  </a:lnTo>
                  <a:lnTo>
                    <a:pt x="1159" y="745"/>
                  </a:lnTo>
                  <a:lnTo>
                    <a:pt x="1153" y="797"/>
                  </a:lnTo>
                  <a:lnTo>
                    <a:pt x="1144" y="841"/>
                  </a:lnTo>
                  <a:lnTo>
                    <a:pt x="1134" y="876"/>
                  </a:lnTo>
                  <a:lnTo>
                    <a:pt x="1124" y="905"/>
                  </a:lnTo>
                  <a:lnTo>
                    <a:pt x="1111" y="927"/>
                  </a:lnTo>
                  <a:lnTo>
                    <a:pt x="1099" y="942"/>
                  </a:lnTo>
                  <a:lnTo>
                    <a:pt x="1087" y="953"/>
                  </a:lnTo>
                  <a:lnTo>
                    <a:pt x="1075" y="960"/>
                  </a:lnTo>
                  <a:lnTo>
                    <a:pt x="1063" y="963"/>
                  </a:lnTo>
                  <a:lnTo>
                    <a:pt x="1053" y="965"/>
                  </a:lnTo>
                  <a:lnTo>
                    <a:pt x="1044" y="965"/>
                  </a:lnTo>
                  <a:lnTo>
                    <a:pt x="1037" y="963"/>
                  </a:lnTo>
                  <a:lnTo>
                    <a:pt x="1032" y="962"/>
                  </a:lnTo>
                  <a:lnTo>
                    <a:pt x="1030" y="960"/>
                  </a:lnTo>
                  <a:lnTo>
                    <a:pt x="1006" y="1026"/>
                  </a:lnTo>
                  <a:lnTo>
                    <a:pt x="980" y="1086"/>
                  </a:lnTo>
                  <a:lnTo>
                    <a:pt x="953" y="1138"/>
                  </a:lnTo>
                  <a:lnTo>
                    <a:pt x="922" y="1185"/>
                  </a:lnTo>
                  <a:lnTo>
                    <a:pt x="890" y="1226"/>
                  </a:lnTo>
                  <a:lnTo>
                    <a:pt x="858" y="1261"/>
                  </a:lnTo>
                  <a:lnTo>
                    <a:pt x="824" y="1292"/>
                  </a:lnTo>
                  <a:lnTo>
                    <a:pt x="780" y="1325"/>
                  </a:lnTo>
                  <a:lnTo>
                    <a:pt x="739" y="1351"/>
                  </a:lnTo>
                  <a:lnTo>
                    <a:pt x="699" y="1371"/>
                  </a:lnTo>
                  <a:lnTo>
                    <a:pt x="664" y="1385"/>
                  </a:lnTo>
                  <a:lnTo>
                    <a:pt x="633" y="1394"/>
                  </a:lnTo>
                  <a:lnTo>
                    <a:pt x="610" y="1400"/>
                  </a:lnTo>
                  <a:lnTo>
                    <a:pt x="595" y="1402"/>
                  </a:lnTo>
                  <a:lnTo>
                    <a:pt x="589" y="1403"/>
                  </a:lnTo>
                  <a:lnTo>
                    <a:pt x="571" y="1403"/>
                  </a:lnTo>
                  <a:lnTo>
                    <a:pt x="565" y="1402"/>
                  </a:lnTo>
                  <a:lnTo>
                    <a:pt x="549" y="1400"/>
                  </a:lnTo>
                  <a:lnTo>
                    <a:pt x="526" y="1394"/>
                  </a:lnTo>
                  <a:lnTo>
                    <a:pt x="496" y="1385"/>
                  </a:lnTo>
                  <a:lnTo>
                    <a:pt x="461" y="1370"/>
                  </a:lnTo>
                  <a:lnTo>
                    <a:pt x="421" y="1350"/>
                  </a:lnTo>
                  <a:lnTo>
                    <a:pt x="378" y="1324"/>
                  </a:lnTo>
                  <a:lnTo>
                    <a:pt x="334" y="1290"/>
                  </a:lnTo>
                  <a:lnTo>
                    <a:pt x="300" y="1260"/>
                  </a:lnTo>
                  <a:lnTo>
                    <a:pt x="268" y="1225"/>
                  </a:lnTo>
                  <a:lnTo>
                    <a:pt x="238" y="1183"/>
                  </a:lnTo>
                  <a:lnTo>
                    <a:pt x="207" y="1138"/>
                  </a:lnTo>
                  <a:lnTo>
                    <a:pt x="178" y="1086"/>
                  </a:lnTo>
                  <a:lnTo>
                    <a:pt x="152" y="1026"/>
                  </a:lnTo>
                  <a:lnTo>
                    <a:pt x="129" y="960"/>
                  </a:lnTo>
                  <a:lnTo>
                    <a:pt x="128" y="962"/>
                  </a:lnTo>
                  <a:lnTo>
                    <a:pt x="123" y="963"/>
                  </a:lnTo>
                  <a:lnTo>
                    <a:pt x="116" y="965"/>
                  </a:lnTo>
                  <a:lnTo>
                    <a:pt x="106" y="965"/>
                  </a:lnTo>
                  <a:lnTo>
                    <a:pt x="97" y="963"/>
                  </a:lnTo>
                  <a:lnTo>
                    <a:pt x="85" y="960"/>
                  </a:lnTo>
                  <a:lnTo>
                    <a:pt x="73" y="953"/>
                  </a:lnTo>
                  <a:lnTo>
                    <a:pt x="61" y="942"/>
                  </a:lnTo>
                  <a:lnTo>
                    <a:pt x="48" y="927"/>
                  </a:lnTo>
                  <a:lnTo>
                    <a:pt x="36" y="904"/>
                  </a:lnTo>
                  <a:lnTo>
                    <a:pt x="26" y="876"/>
                  </a:lnTo>
                  <a:lnTo>
                    <a:pt x="15" y="841"/>
                  </a:lnTo>
                  <a:lnTo>
                    <a:pt x="7" y="797"/>
                  </a:lnTo>
                  <a:lnTo>
                    <a:pt x="1" y="745"/>
                  </a:lnTo>
                  <a:lnTo>
                    <a:pt x="0" y="716"/>
                  </a:lnTo>
                  <a:lnTo>
                    <a:pt x="4" y="695"/>
                  </a:lnTo>
                  <a:lnTo>
                    <a:pt x="10" y="676"/>
                  </a:lnTo>
                  <a:lnTo>
                    <a:pt x="21" y="663"/>
                  </a:lnTo>
                  <a:lnTo>
                    <a:pt x="32" y="653"/>
                  </a:lnTo>
                  <a:lnTo>
                    <a:pt x="45" y="647"/>
                  </a:lnTo>
                  <a:lnTo>
                    <a:pt x="58" y="644"/>
                  </a:lnTo>
                  <a:lnTo>
                    <a:pt x="71" y="643"/>
                  </a:lnTo>
                  <a:lnTo>
                    <a:pt x="84" y="643"/>
                  </a:lnTo>
                  <a:lnTo>
                    <a:pt x="93" y="643"/>
                  </a:lnTo>
                  <a:lnTo>
                    <a:pt x="102" y="644"/>
                  </a:lnTo>
                  <a:lnTo>
                    <a:pt x="106" y="644"/>
                  </a:lnTo>
                  <a:lnTo>
                    <a:pt x="105" y="626"/>
                  </a:lnTo>
                  <a:lnTo>
                    <a:pt x="105" y="600"/>
                  </a:lnTo>
                  <a:lnTo>
                    <a:pt x="103" y="571"/>
                  </a:lnTo>
                  <a:lnTo>
                    <a:pt x="102" y="539"/>
                  </a:lnTo>
                  <a:lnTo>
                    <a:pt x="100" y="510"/>
                  </a:lnTo>
                  <a:lnTo>
                    <a:pt x="100" y="485"/>
                  </a:lnTo>
                  <a:lnTo>
                    <a:pt x="99" y="469"/>
                  </a:lnTo>
                  <a:lnTo>
                    <a:pt x="103" y="406"/>
                  </a:lnTo>
                  <a:lnTo>
                    <a:pt x="116" y="345"/>
                  </a:lnTo>
                  <a:lnTo>
                    <a:pt x="137" y="287"/>
                  </a:lnTo>
                  <a:lnTo>
                    <a:pt x="163" y="232"/>
                  </a:lnTo>
                  <a:lnTo>
                    <a:pt x="198" y="183"/>
                  </a:lnTo>
                  <a:lnTo>
                    <a:pt x="238" y="137"/>
                  </a:lnTo>
                  <a:lnTo>
                    <a:pt x="282" y="97"/>
                  </a:lnTo>
                  <a:lnTo>
                    <a:pt x="333" y="64"/>
                  </a:lnTo>
                  <a:lnTo>
                    <a:pt x="386" y="36"/>
                  </a:lnTo>
                  <a:lnTo>
                    <a:pt x="444" y="16"/>
                  </a:lnTo>
                  <a:lnTo>
                    <a:pt x="505" y="4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-534988" y="2446338"/>
              <a:ext cx="2786063" cy="1276350"/>
            </a:xfrm>
            <a:custGeom>
              <a:avLst/>
              <a:gdLst>
                <a:gd name="T0" fmla="*/ 670 w 1755"/>
                <a:gd name="T1" fmla="*/ 40 h 804"/>
                <a:gd name="T2" fmla="*/ 704 w 1755"/>
                <a:gd name="T3" fmla="*/ 144 h 804"/>
                <a:gd name="T4" fmla="*/ 748 w 1755"/>
                <a:gd name="T5" fmla="*/ 278 h 804"/>
                <a:gd name="T6" fmla="*/ 794 w 1755"/>
                <a:gd name="T7" fmla="*/ 410 h 804"/>
                <a:gd name="T8" fmla="*/ 831 w 1755"/>
                <a:gd name="T9" fmla="*/ 514 h 804"/>
                <a:gd name="T10" fmla="*/ 863 w 1755"/>
                <a:gd name="T11" fmla="*/ 153 h 804"/>
                <a:gd name="T12" fmla="*/ 788 w 1755"/>
                <a:gd name="T13" fmla="*/ 5 h 804"/>
                <a:gd name="T14" fmla="*/ 884 w 1755"/>
                <a:gd name="T15" fmla="*/ 52 h 804"/>
                <a:gd name="T16" fmla="*/ 1008 w 1755"/>
                <a:gd name="T17" fmla="*/ 58 h 804"/>
                <a:gd name="T18" fmla="*/ 1116 w 1755"/>
                <a:gd name="T19" fmla="*/ 22 h 804"/>
                <a:gd name="T20" fmla="*/ 1077 w 1755"/>
                <a:gd name="T21" fmla="*/ 139 h 804"/>
                <a:gd name="T22" fmla="*/ 1092 w 1755"/>
                <a:gd name="T23" fmla="*/ 536 h 804"/>
                <a:gd name="T24" fmla="*/ 1123 w 1755"/>
                <a:gd name="T25" fmla="*/ 449 h 804"/>
                <a:gd name="T26" fmla="*/ 1167 w 1755"/>
                <a:gd name="T27" fmla="*/ 323 h 804"/>
                <a:gd name="T28" fmla="*/ 1213 w 1755"/>
                <a:gd name="T29" fmla="*/ 187 h 804"/>
                <a:gd name="T30" fmla="*/ 1251 w 1755"/>
                <a:gd name="T31" fmla="*/ 69 h 804"/>
                <a:gd name="T32" fmla="*/ 1272 w 1755"/>
                <a:gd name="T33" fmla="*/ 0 h 804"/>
                <a:gd name="T34" fmla="*/ 1530 w 1755"/>
                <a:gd name="T35" fmla="*/ 98 h 804"/>
                <a:gd name="T36" fmla="*/ 1578 w 1755"/>
                <a:gd name="T37" fmla="*/ 118 h 804"/>
                <a:gd name="T38" fmla="*/ 1654 w 1755"/>
                <a:gd name="T39" fmla="*/ 149 h 804"/>
                <a:gd name="T40" fmla="*/ 1726 w 1755"/>
                <a:gd name="T41" fmla="*/ 179 h 804"/>
                <a:gd name="T42" fmla="*/ 1749 w 1755"/>
                <a:gd name="T43" fmla="*/ 190 h 804"/>
                <a:gd name="T44" fmla="*/ 1721 w 1755"/>
                <a:gd name="T45" fmla="*/ 207 h 804"/>
                <a:gd name="T46" fmla="*/ 1616 w 1755"/>
                <a:gd name="T47" fmla="*/ 251 h 804"/>
                <a:gd name="T48" fmla="*/ 1553 w 1755"/>
                <a:gd name="T49" fmla="*/ 280 h 804"/>
                <a:gd name="T50" fmla="*/ 1527 w 1755"/>
                <a:gd name="T51" fmla="*/ 294 h 804"/>
                <a:gd name="T52" fmla="*/ 1521 w 1755"/>
                <a:gd name="T53" fmla="*/ 297 h 804"/>
                <a:gd name="T54" fmla="*/ 1481 w 1755"/>
                <a:gd name="T55" fmla="*/ 332 h 804"/>
                <a:gd name="T56" fmla="*/ 1417 w 1755"/>
                <a:gd name="T57" fmla="*/ 405 h 804"/>
                <a:gd name="T58" fmla="*/ 1397 w 1755"/>
                <a:gd name="T59" fmla="*/ 443 h 804"/>
                <a:gd name="T60" fmla="*/ 1381 w 1755"/>
                <a:gd name="T61" fmla="*/ 495 h 804"/>
                <a:gd name="T62" fmla="*/ 1332 w 1755"/>
                <a:gd name="T63" fmla="*/ 643 h 804"/>
                <a:gd name="T64" fmla="*/ 1284 w 1755"/>
                <a:gd name="T65" fmla="*/ 804 h 804"/>
                <a:gd name="T66" fmla="*/ 89 w 1755"/>
                <a:gd name="T67" fmla="*/ 787 h 804"/>
                <a:gd name="T68" fmla="*/ 17 w 1755"/>
                <a:gd name="T69" fmla="*/ 715 h 804"/>
                <a:gd name="T70" fmla="*/ 0 w 1755"/>
                <a:gd name="T71" fmla="*/ 633 h 804"/>
                <a:gd name="T72" fmla="*/ 17 w 1755"/>
                <a:gd name="T73" fmla="*/ 561 h 804"/>
                <a:gd name="T74" fmla="*/ 53 w 1755"/>
                <a:gd name="T75" fmla="*/ 440 h 804"/>
                <a:gd name="T76" fmla="*/ 90 w 1755"/>
                <a:gd name="T77" fmla="*/ 327 h 804"/>
                <a:gd name="T78" fmla="*/ 110 w 1755"/>
                <a:gd name="T79" fmla="*/ 265 h 804"/>
                <a:gd name="T80" fmla="*/ 148 w 1755"/>
                <a:gd name="T81" fmla="*/ 214 h 804"/>
                <a:gd name="T82" fmla="*/ 179 w 1755"/>
                <a:gd name="T83" fmla="*/ 193 h 804"/>
                <a:gd name="T84" fmla="*/ 189 w 1755"/>
                <a:gd name="T85" fmla="*/ 188 h 804"/>
                <a:gd name="T86" fmla="*/ 252 w 1755"/>
                <a:gd name="T87" fmla="*/ 161 h 804"/>
                <a:gd name="T88" fmla="*/ 330 w 1755"/>
                <a:gd name="T89" fmla="*/ 127 h 804"/>
                <a:gd name="T90" fmla="*/ 391 w 1755"/>
                <a:gd name="T91" fmla="*/ 103 h 804"/>
                <a:gd name="T92" fmla="*/ 489 w 1755"/>
                <a:gd name="T93" fmla="*/ 6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55" h="804">
                  <a:moveTo>
                    <a:pt x="660" y="0"/>
                  </a:moveTo>
                  <a:lnTo>
                    <a:pt x="663" y="16"/>
                  </a:lnTo>
                  <a:lnTo>
                    <a:pt x="670" y="40"/>
                  </a:lnTo>
                  <a:lnTo>
                    <a:pt x="680" y="69"/>
                  </a:lnTo>
                  <a:lnTo>
                    <a:pt x="692" y="106"/>
                  </a:lnTo>
                  <a:lnTo>
                    <a:pt x="704" y="144"/>
                  </a:lnTo>
                  <a:lnTo>
                    <a:pt x="719" y="187"/>
                  </a:lnTo>
                  <a:lnTo>
                    <a:pt x="733" y="233"/>
                  </a:lnTo>
                  <a:lnTo>
                    <a:pt x="748" y="278"/>
                  </a:lnTo>
                  <a:lnTo>
                    <a:pt x="765" y="323"/>
                  </a:lnTo>
                  <a:lnTo>
                    <a:pt x="780" y="368"/>
                  </a:lnTo>
                  <a:lnTo>
                    <a:pt x="794" y="410"/>
                  </a:lnTo>
                  <a:lnTo>
                    <a:pt x="808" y="449"/>
                  </a:lnTo>
                  <a:lnTo>
                    <a:pt x="820" y="485"/>
                  </a:lnTo>
                  <a:lnTo>
                    <a:pt x="831" y="514"/>
                  </a:lnTo>
                  <a:lnTo>
                    <a:pt x="838" y="536"/>
                  </a:lnTo>
                  <a:lnTo>
                    <a:pt x="845" y="552"/>
                  </a:lnTo>
                  <a:lnTo>
                    <a:pt x="863" y="153"/>
                  </a:lnTo>
                  <a:lnTo>
                    <a:pt x="855" y="139"/>
                  </a:lnTo>
                  <a:lnTo>
                    <a:pt x="848" y="124"/>
                  </a:lnTo>
                  <a:lnTo>
                    <a:pt x="788" y="5"/>
                  </a:lnTo>
                  <a:lnTo>
                    <a:pt x="816" y="25"/>
                  </a:lnTo>
                  <a:lnTo>
                    <a:pt x="849" y="40"/>
                  </a:lnTo>
                  <a:lnTo>
                    <a:pt x="884" y="52"/>
                  </a:lnTo>
                  <a:lnTo>
                    <a:pt x="924" y="58"/>
                  </a:lnTo>
                  <a:lnTo>
                    <a:pt x="965" y="61"/>
                  </a:lnTo>
                  <a:lnTo>
                    <a:pt x="1008" y="58"/>
                  </a:lnTo>
                  <a:lnTo>
                    <a:pt x="1048" y="51"/>
                  </a:lnTo>
                  <a:lnTo>
                    <a:pt x="1084" y="39"/>
                  </a:lnTo>
                  <a:lnTo>
                    <a:pt x="1116" y="22"/>
                  </a:lnTo>
                  <a:lnTo>
                    <a:pt x="1145" y="2"/>
                  </a:lnTo>
                  <a:lnTo>
                    <a:pt x="1083" y="124"/>
                  </a:lnTo>
                  <a:lnTo>
                    <a:pt x="1077" y="139"/>
                  </a:lnTo>
                  <a:lnTo>
                    <a:pt x="1068" y="153"/>
                  </a:lnTo>
                  <a:lnTo>
                    <a:pt x="1087" y="552"/>
                  </a:lnTo>
                  <a:lnTo>
                    <a:pt x="1092" y="536"/>
                  </a:lnTo>
                  <a:lnTo>
                    <a:pt x="1101" y="514"/>
                  </a:lnTo>
                  <a:lnTo>
                    <a:pt x="1110" y="483"/>
                  </a:lnTo>
                  <a:lnTo>
                    <a:pt x="1123" y="449"/>
                  </a:lnTo>
                  <a:lnTo>
                    <a:pt x="1136" y="410"/>
                  </a:lnTo>
                  <a:lnTo>
                    <a:pt x="1152" y="367"/>
                  </a:lnTo>
                  <a:lnTo>
                    <a:pt x="1167" y="323"/>
                  </a:lnTo>
                  <a:lnTo>
                    <a:pt x="1182" y="277"/>
                  </a:lnTo>
                  <a:lnTo>
                    <a:pt x="1197" y="233"/>
                  </a:lnTo>
                  <a:lnTo>
                    <a:pt x="1213" y="187"/>
                  </a:lnTo>
                  <a:lnTo>
                    <a:pt x="1226" y="144"/>
                  </a:lnTo>
                  <a:lnTo>
                    <a:pt x="1240" y="106"/>
                  </a:lnTo>
                  <a:lnTo>
                    <a:pt x="1251" y="69"/>
                  </a:lnTo>
                  <a:lnTo>
                    <a:pt x="1262" y="40"/>
                  </a:lnTo>
                  <a:lnTo>
                    <a:pt x="1268" y="16"/>
                  </a:lnTo>
                  <a:lnTo>
                    <a:pt x="1272" y="0"/>
                  </a:lnTo>
                  <a:lnTo>
                    <a:pt x="1401" y="46"/>
                  </a:lnTo>
                  <a:lnTo>
                    <a:pt x="1526" y="97"/>
                  </a:lnTo>
                  <a:lnTo>
                    <a:pt x="1530" y="98"/>
                  </a:lnTo>
                  <a:lnTo>
                    <a:pt x="1541" y="103"/>
                  </a:lnTo>
                  <a:lnTo>
                    <a:pt x="1556" y="109"/>
                  </a:lnTo>
                  <a:lnTo>
                    <a:pt x="1578" y="118"/>
                  </a:lnTo>
                  <a:lnTo>
                    <a:pt x="1602" y="127"/>
                  </a:lnTo>
                  <a:lnTo>
                    <a:pt x="1628" y="138"/>
                  </a:lnTo>
                  <a:lnTo>
                    <a:pt x="1654" y="149"/>
                  </a:lnTo>
                  <a:lnTo>
                    <a:pt x="1680" y="161"/>
                  </a:lnTo>
                  <a:lnTo>
                    <a:pt x="1704" y="170"/>
                  </a:lnTo>
                  <a:lnTo>
                    <a:pt x="1726" y="179"/>
                  </a:lnTo>
                  <a:lnTo>
                    <a:pt x="1743" y="188"/>
                  </a:lnTo>
                  <a:lnTo>
                    <a:pt x="1746" y="188"/>
                  </a:lnTo>
                  <a:lnTo>
                    <a:pt x="1749" y="190"/>
                  </a:lnTo>
                  <a:lnTo>
                    <a:pt x="1752" y="191"/>
                  </a:lnTo>
                  <a:lnTo>
                    <a:pt x="1755" y="193"/>
                  </a:lnTo>
                  <a:lnTo>
                    <a:pt x="1721" y="207"/>
                  </a:lnTo>
                  <a:lnTo>
                    <a:pt x="1686" y="222"/>
                  </a:lnTo>
                  <a:lnTo>
                    <a:pt x="1651" y="237"/>
                  </a:lnTo>
                  <a:lnTo>
                    <a:pt x="1616" y="251"/>
                  </a:lnTo>
                  <a:lnTo>
                    <a:pt x="1585" y="265"/>
                  </a:lnTo>
                  <a:lnTo>
                    <a:pt x="1561" y="275"/>
                  </a:lnTo>
                  <a:lnTo>
                    <a:pt x="1553" y="280"/>
                  </a:lnTo>
                  <a:lnTo>
                    <a:pt x="1541" y="286"/>
                  </a:lnTo>
                  <a:lnTo>
                    <a:pt x="1529" y="294"/>
                  </a:lnTo>
                  <a:lnTo>
                    <a:pt x="1527" y="294"/>
                  </a:lnTo>
                  <a:lnTo>
                    <a:pt x="1526" y="295"/>
                  </a:lnTo>
                  <a:lnTo>
                    <a:pt x="1524" y="295"/>
                  </a:lnTo>
                  <a:lnTo>
                    <a:pt x="1521" y="297"/>
                  </a:lnTo>
                  <a:lnTo>
                    <a:pt x="1507" y="307"/>
                  </a:lnTo>
                  <a:lnTo>
                    <a:pt x="1494" y="321"/>
                  </a:lnTo>
                  <a:lnTo>
                    <a:pt x="1481" y="332"/>
                  </a:lnTo>
                  <a:lnTo>
                    <a:pt x="1472" y="339"/>
                  </a:lnTo>
                  <a:lnTo>
                    <a:pt x="1442" y="373"/>
                  </a:lnTo>
                  <a:lnTo>
                    <a:pt x="1417" y="405"/>
                  </a:lnTo>
                  <a:lnTo>
                    <a:pt x="1401" y="436"/>
                  </a:lnTo>
                  <a:lnTo>
                    <a:pt x="1399" y="439"/>
                  </a:lnTo>
                  <a:lnTo>
                    <a:pt x="1397" y="443"/>
                  </a:lnTo>
                  <a:lnTo>
                    <a:pt x="1391" y="457"/>
                  </a:lnTo>
                  <a:lnTo>
                    <a:pt x="1385" y="475"/>
                  </a:lnTo>
                  <a:lnTo>
                    <a:pt x="1381" y="495"/>
                  </a:lnTo>
                  <a:lnTo>
                    <a:pt x="1365" y="540"/>
                  </a:lnTo>
                  <a:lnTo>
                    <a:pt x="1350" y="590"/>
                  </a:lnTo>
                  <a:lnTo>
                    <a:pt x="1332" y="643"/>
                  </a:lnTo>
                  <a:lnTo>
                    <a:pt x="1315" y="698"/>
                  </a:lnTo>
                  <a:lnTo>
                    <a:pt x="1298" y="753"/>
                  </a:lnTo>
                  <a:lnTo>
                    <a:pt x="1284" y="804"/>
                  </a:lnTo>
                  <a:lnTo>
                    <a:pt x="159" y="804"/>
                  </a:lnTo>
                  <a:lnTo>
                    <a:pt x="122" y="799"/>
                  </a:lnTo>
                  <a:lnTo>
                    <a:pt x="89" y="787"/>
                  </a:lnTo>
                  <a:lnTo>
                    <a:pt x="60" y="769"/>
                  </a:lnTo>
                  <a:lnTo>
                    <a:pt x="35" y="744"/>
                  </a:lnTo>
                  <a:lnTo>
                    <a:pt x="17" y="715"/>
                  </a:lnTo>
                  <a:lnTo>
                    <a:pt x="5" y="682"/>
                  </a:lnTo>
                  <a:lnTo>
                    <a:pt x="0" y="645"/>
                  </a:lnTo>
                  <a:lnTo>
                    <a:pt x="0" y="633"/>
                  </a:lnTo>
                  <a:lnTo>
                    <a:pt x="2" y="620"/>
                  </a:lnTo>
                  <a:lnTo>
                    <a:pt x="8" y="595"/>
                  </a:lnTo>
                  <a:lnTo>
                    <a:pt x="17" y="561"/>
                  </a:lnTo>
                  <a:lnTo>
                    <a:pt x="29" y="523"/>
                  </a:lnTo>
                  <a:lnTo>
                    <a:pt x="41" y="483"/>
                  </a:lnTo>
                  <a:lnTo>
                    <a:pt x="53" y="440"/>
                  </a:lnTo>
                  <a:lnTo>
                    <a:pt x="67" y="401"/>
                  </a:lnTo>
                  <a:lnTo>
                    <a:pt x="79" y="361"/>
                  </a:lnTo>
                  <a:lnTo>
                    <a:pt x="90" y="327"/>
                  </a:lnTo>
                  <a:lnTo>
                    <a:pt x="99" y="298"/>
                  </a:lnTo>
                  <a:lnTo>
                    <a:pt x="104" y="281"/>
                  </a:lnTo>
                  <a:lnTo>
                    <a:pt x="110" y="265"/>
                  </a:lnTo>
                  <a:lnTo>
                    <a:pt x="110" y="265"/>
                  </a:lnTo>
                  <a:lnTo>
                    <a:pt x="127" y="237"/>
                  </a:lnTo>
                  <a:lnTo>
                    <a:pt x="148" y="214"/>
                  </a:lnTo>
                  <a:lnTo>
                    <a:pt x="174" y="196"/>
                  </a:lnTo>
                  <a:lnTo>
                    <a:pt x="176" y="194"/>
                  </a:lnTo>
                  <a:lnTo>
                    <a:pt x="179" y="193"/>
                  </a:lnTo>
                  <a:lnTo>
                    <a:pt x="183" y="190"/>
                  </a:lnTo>
                  <a:lnTo>
                    <a:pt x="186" y="188"/>
                  </a:lnTo>
                  <a:lnTo>
                    <a:pt x="189" y="188"/>
                  </a:lnTo>
                  <a:lnTo>
                    <a:pt x="206" y="179"/>
                  </a:lnTo>
                  <a:lnTo>
                    <a:pt x="228" y="170"/>
                  </a:lnTo>
                  <a:lnTo>
                    <a:pt x="252" y="161"/>
                  </a:lnTo>
                  <a:lnTo>
                    <a:pt x="278" y="149"/>
                  </a:lnTo>
                  <a:lnTo>
                    <a:pt x="304" y="138"/>
                  </a:lnTo>
                  <a:lnTo>
                    <a:pt x="330" y="127"/>
                  </a:lnTo>
                  <a:lnTo>
                    <a:pt x="354" y="118"/>
                  </a:lnTo>
                  <a:lnTo>
                    <a:pt x="374" y="109"/>
                  </a:lnTo>
                  <a:lnTo>
                    <a:pt x="391" y="103"/>
                  </a:lnTo>
                  <a:lnTo>
                    <a:pt x="402" y="98"/>
                  </a:lnTo>
                  <a:lnTo>
                    <a:pt x="406" y="97"/>
                  </a:lnTo>
                  <a:lnTo>
                    <a:pt x="489" y="63"/>
                  </a:lnTo>
                  <a:lnTo>
                    <a:pt x="573" y="31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95262" y="385763"/>
              <a:ext cx="1601788" cy="1943100"/>
            </a:xfrm>
            <a:custGeom>
              <a:avLst/>
              <a:gdLst>
                <a:gd name="T0" fmla="*/ 514 w 1009"/>
                <a:gd name="T1" fmla="*/ 0 h 1224"/>
                <a:gd name="T2" fmla="*/ 632 w 1009"/>
                <a:gd name="T3" fmla="*/ 17 h 1224"/>
                <a:gd name="T4" fmla="*/ 737 w 1009"/>
                <a:gd name="T5" fmla="*/ 66 h 1224"/>
                <a:gd name="T6" fmla="*/ 823 w 1009"/>
                <a:gd name="T7" fmla="*/ 141 h 1224"/>
                <a:gd name="T8" fmla="*/ 886 w 1009"/>
                <a:gd name="T9" fmla="*/ 237 h 1224"/>
                <a:gd name="T10" fmla="*/ 919 w 1009"/>
                <a:gd name="T11" fmla="*/ 350 h 1224"/>
                <a:gd name="T12" fmla="*/ 924 w 1009"/>
                <a:gd name="T13" fmla="*/ 423 h 1224"/>
                <a:gd name="T14" fmla="*/ 921 w 1009"/>
                <a:gd name="T15" fmla="*/ 470 h 1224"/>
                <a:gd name="T16" fmla="*/ 919 w 1009"/>
                <a:gd name="T17" fmla="*/ 524 h 1224"/>
                <a:gd name="T18" fmla="*/ 918 w 1009"/>
                <a:gd name="T19" fmla="*/ 562 h 1224"/>
                <a:gd name="T20" fmla="*/ 930 w 1009"/>
                <a:gd name="T21" fmla="*/ 561 h 1224"/>
                <a:gd name="T22" fmla="*/ 953 w 1009"/>
                <a:gd name="T23" fmla="*/ 561 h 1224"/>
                <a:gd name="T24" fmla="*/ 977 w 1009"/>
                <a:gd name="T25" fmla="*/ 568 h 1224"/>
                <a:gd name="T26" fmla="*/ 999 w 1009"/>
                <a:gd name="T27" fmla="*/ 587 h 1224"/>
                <a:gd name="T28" fmla="*/ 1009 w 1009"/>
                <a:gd name="T29" fmla="*/ 623 h 1224"/>
                <a:gd name="T30" fmla="*/ 1005 w 1009"/>
                <a:gd name="T31" fmla="*/ 697 h 1224"/>
                <a:gd name="T32" fmla="*/ 988 w 1009"/>
                <a:gd name="T33" fmla="*/ 765 h 1224"/>
                <a:gd name="T34" fmla="*/ 968 w 1009"/>
                <a:gd name="T35" fmla="*/ 808 h 1224"/>
                <a:gd name="T36" fmla="*/ 947 w 1009"/>
                <a:gd name="T37" fmla="*/ 831 h 1224"/>
                <a:gd name="T38" fmla="*/ 925 w 1009"/>
                <a:gd name="T39" fmla="*/ 840 h 1224"/>
                <a:gd name="T40" fmla="*/ 908 w 1009"/>
                <a:gd name="T41" fmla="*/ 840 h 1224"/>
                <a:gd name="T42" fmla="*/ 899 w 1009"/>
                <a:gd name="T43" fmla="*/ 839 h 1224"/>
                <a:gd name="T44" fmla="*/ 876 w 1009"/>
                <a:gd name="T45" fmla="*/ 895 h 1224"/>
                <a:gd name="T46" fmla="*/ 829 w 1009"/>
                <a:gd name="T47" fmla="*/ 993 h 1224"/>
                <a:gd name="T48" fmla="*/ 774 w 1009"/>
                <a:gd name="T49" fmla="*/ 1069 h 1224"/>
                <a:gd name="T50" fmla="*/ 718 w 1009"/>
                <a:gd name="T51" fmla="*/ 1126 h 1224"/>
                <a:gd name="T52" fmla="*/ 643 w 1009"/>
                <a:gd name="T53" fmla="*/ 1178 h 1224"/>
                <a:gd name="T54" fmla="*/ 577 w 1009"/>
                <a:gd name="T55" fmla="*/ 1207 h 1224"/>
                <a:gd name="T56" fmla="*/ 531 w 1009"/>
                <a:gd name="T57" fmla="*/ 1220 h 1224"/>
                <a:gd name="T58" fmla="*/ 513 w 1009"/>
                <a:gd name="T59" fmla="*/ 1224 h 1224"/>
                <a:gd name="T60" fmla="*/ 491 w 1009"/>
                <a:gd name="T61" fmla="*/ 1224 h 1224"/>
                <a:gd name="T62" fmla="*/ 458 w 1009"/>
                <a:gd name="T63" fmla="*/ 1216 h 1224"/>
                <a:gd name="T64" fmla="*/ 400 w 1009"/>
                <a:gd name="T65" fmla="*/ 1196 h 1224"/>
                <a:gd name="T66" fmla="*/ 328 w 1009"/>
                <a:gd name="T67" fmla="*/ 1155 h 1224"/>
                <a:gd name="T68" fmla="*/ 261 w 1009"/>
                <a:gd name="T69" fmla="*/ 1098 h 1224"/>
                <a:gd name="T70" fmla="*/ 206 w 1009"/>
                <a:gd name="T71" fmla="*/ 1033 h 1224"/>
                <a:gd name="T72" fmla="*/ 155 w 1009"/>
                <a:gd name="T73" fmla="*/ 947 h 1224"/>
                <a:gd name="T74" fmla="*/ 113 w 1009"/>
                <a:gd name="T75" fmla="*/ 839 h 1224"/>
                <a:gd name="T76" fmla="*/ 107 w 1009"/>
                <a:gd name="T77" fmla="*/ 840 h 1224"/>
                <a:gd name="T78" fmla="*/ 93 w 1009"/>
                <a:gd name="T79" fmla="*/ 842 h 1224"/>
                <a:gd name="T80" fmla="*/ 73 w 1009"/>
                <a:gd name="T81" fmla="*/ 839 h 1224"/>
                <a:gd name="T82" fmla="*/ 52 w 1009"/>
                <a:gd name="T83" fmla="*/ 822 h 1224"/>
                <a:gd name="T84" fmla="*/ 32 w 1009"/>
                <a:gd name="T85" fmla="*/ 790 h 1224"/>
                <a:gd name="T86" fmla="*/ 13 w 1009"/>
                <a:gd name="T87" fmla="*/ 735 h 1224"/>
                <a:gd name="T88" fmla="*/ 1 w 1009"/>
                <a:gd name="T89" fmla="*/ 651 h 1224"/>
                <a:gd name="T90" fmla="*/ 4 w 1009"/>
                <a:gd name="T91" fmla="*/ 602 h 1224"/>
                <a:gd name="T92" fmla="*/ 21 w 1009"/>
                <a:gd name="T93" fmla="*/ 576 h 1224"/>
                <a:gd name="T94" fmla="*/ 46 w 1009"/>
                <a:gd name="T95" fmla="*/ 564 h 1224"/>
                <a:gd name="T96" fmla="*/ 70 w 1009"/>
                <a:gd name="T97" fmla="*/ 561 h 1224"/>
                <a:gd name="T98" fmla="*/ 88 w 1009"/>
                <a:gd name="T99" fmla="*/ 562 h 1224"/>
                <a:gd name="T100" fmla="*/ 91 w 1009"/>
                <a:gd name="T101" fmla="*/ 545 h 1224"/>
                <a:gd name="T102" fmla="*/ 90 w 1009"/>
                <a:gd name="T103" fmla="*/ 498 h 1224"/>
                <a:gd name="T104" fmla="*/ 88 w 1009"/>
                <a:gd name="T105" fmla="*/ 445 h 1224"/>
                <a:gd name="T106" fmla="*/ 87 w 1009"/>
                <a:gd name="T107" fmla="*/ 409 h 1224"/>
                <a:gd name="T108" fmla="*/ 104 w 1009"/>
                <a:gd name="T109" fmla="*/ 292 h 1224"/>
                <a:gd name="T110" fmla="*/ 152 w 1009"/>
                <a:gd name="T111" fmla="*/ 186 h 1224"/>
                <a:gd name="T112" fmla="*/ 227 w 1009"/>
                <a:gd name="T113" fmla="*/ 101 h 1224"/>
                <a:gd name="T114" fmla="*/ 323 w 1009"/>
                <a:gd name="T115" fmla="*/ 38 h 1224"/>
                <a:gd name="T116" fmla="*/ 435 w 1009"/>
                <a:gd name="T117" fmla="*/ 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9" h="1224">
                  <a:moveTo>
                    <a:pt x="496" y="0"/>
                  </a:moveTo>
                  <a:lnTo>
                    <a:pt x="514" y="0"/>
                  </a:lnTo>
                  <a:lnTo>
                    <a:pt x="574" y="5"/>
                  </a:lnTo>
                  <a:lnTo>
                    <a:pt x="632" y="17"/>
                  </a:lnTo>
                  <a:lnTo>
                    <a:pt x="687" y="38"/>
                  </a:lnTo>
                  <a:lnTo>
                    <a:pt x="737" y="66"/>
                  </a:lnTo>
                  <a:lnTo>
                    <a:pt x="783" y="101"/>
                  </a:lnTo>
                  <a:lnTo>
                    <a:pt x="823" y="141"/>
                  </a:lnTo>
                  <a:lnTo>
                    <a:pt x="858" y="186"/>
                  </a:lnTo>
                  <a:lnTo>
                    <a:pt x="886" y="237"/>
                  </a:lnTo>
                  <a:lnTo>
                    <a:pt x="907" y="292"/>
                  </a:lnTo>
                  <a:lnTo>
                    <a:pt x="919" y="350"/>
                  </a:lnTo>
                  <a:lnTo>
                    <a:pt x="924" y="409"/>
                  </a:lnTo>
                  <a:lnTo>
                    <a:pt x="924" y="423"/>
                  </a:lnTo>
                  <a:lnTo>
                    <a:pt x="922" y="445"/>
                  </a:lnTo>
                  <a:lnTo>
                    <a:pt x="921" y="470"/>
                  </a:lnTo>
                  <a:lnTo>
                    <a:pt x="921" y="498"/>
                  </a:lnTo>
                  <a:lnTo>
                    <a:pt x="919" y="524"/>
                  </a:lnTo>
                  <a:lnTo>
                    <a:pt x="918" y="545"/>
                  </a:lnTo>
                  <a:lnTo>
                    <a:pt x="918" y="562"/>
                  </a:lnTo>
                  <a:lnTo>
                    <a:pt x="922" y="562"/>
                  </a:lnTo>
                  <a:lnTo>
                    <a:pt x="930" y="561"/>
                  </a:lnTo>
                  <a:lnTo>
                    <a:pt x="941" y="561"/>
                  </a:lnTo>
                  <a:lnTo>
                    <a:pt x="953" y="561"/>
                  </a:lnTo>
                  <a:lnTo>
                    <a:pt x="965" y="564"/>
                  </a:lnTo>
                  <a:lnTo>
                    <a:pt x="977" y="568"/>
                  </a:lnTo>
                  <a:lnTo>
                    <a:pt x="988" y="576"/>
                  </a:lnTo>
                  <a:lnTo>
                    <a:pt x="999" y="587"/>
                  </a:lnTo>
                  <a:lnTo>
                    <a:pt x="1006" y="602"/>
                  </a:lnTo>
                  <a:lnTo>
                    <a:pt x="1009" y="623"/>
                  </a:lnTo>
                  <a:lnTo>
                    <a:pt x="1009" y="651"/>
                  </a:lnTo>
                  <a:lnTo>
                    <a:pt x="1005" y="697"/>
                  </a:lnTo>
                  <a:lnTo>
                    <a:pt x="997" y="735"/>
                  </a:lnTo>
                  <a:lnTo>
                    <a:pt x="988" y="765"/>
                  </a:lnTo>
                  <a:lnTo>
                    <a:pt x="979" y="790"/>
                  </a:lnTo>
                  <a:lnTo>
                    <a:pt x="968" y="808"/>
                  </a:lnTo>
                  <a:lnTo>
                    <a:pt x="957" y="822"/>
                  </a:lnTo>
                  <a:lnTo>
                    <a:pt x="947" y="831"/>
                  </a:lnTo>
                  <a:lnTo>
                    <a:pt x="936" y="837"/>
                  </a:lnTo>
                  <a:lnTo>
                    <a:pt x="925" y="840"/>
                  </a:lnTo>
                  <a:lnTo>
                    <a:pt x="916" y="842"/>
                  </a:lnTo>
                  <a:lnTo>
                    <a:pt x="908" y="840"/>
                  </a:lnTo>
                  <a:lnTo>
                    <a:pt x="902" y="840"/>
                  </a:lnTo>
                  <a:lnTo>
                    <a:pt x="899" y="839"/>
                  </a:lnTo>
                  <a:lnTo>
                    <a:pt x="896" y="837"/>
                  </a:lnTo>
                  <a:lnTo>
                    <a:pt x="876" y="895"/>
                  </a:lnTo>
                  <a:lnTo>
                    <a:pt x="853" y="947"/>
                  </a:lnTo>
                  <a:lnTo>
                    <a:pt x="829" y="993"/>
                  </a:lnTo>
                  <a:lnTo>
                    <a:pt x="803" y="1033"/>
                  </a:lnTo>
                  <a:lnTo>
                    <a:pt x="774" y="1069"/>
                  </a:lnTo>
                  <a:lnTo>
                    <a:pt x="747" y="1100"/>
                  </a:lnTo>
                  <a:lnTo>
                    <a:pt x="718" y="1126"/>
                  </a:lnTo>
                  <a:lnTo>
                    <a:pt x="679" y="1155"/>
                  </a:lnTo>
                  <a:lnTo>
                    <a:pt x="643" y="1178"/>
                  </a:lnTo>
                  <a:lnTo>
                    <a:pt x="608" y="1196"/>
                  </a:lnTo>
                  <a:lnTo>
                    <a:pt x="577" y="1207"/>
                  </a:lnTo>
                  <a:lnTo>
                    <a:pt x="551" y="1216"/>
                  </a:lnTo>
                  <a:lnTo>
                    <a:pt x="531" y="1220"/>
                  </a:lnTo>
                  <a:lnTo>
                    <a:pt x="517" y="1224"/>
                  </a:lnTo>
                  <a:lnTo>
                    <a:pt x="513" y="1224"/>
                  </a:lnTo>
                  <a:lnTo>
                    <a:pt x="496" y="1224"/>
                  </a:lnTo>
                  <a:lnTo>
                    <a:pt x="491" y="1224"/>
                  </a:lnTo>
                  <a:lnTo>
                    <a:pt x="478" y="1220"/>
                  </a:lnTo>
                  <a:lnTo>
                    <a:pt x="458" y="1216"/>
                  </a:lnTo>
                  <a:lnTo>
                    <a:pt x="432" y="1207"/>
                  </a:lnTo>
                  <a:lnTo>
                    <a:pt x="400" y="1196"/>
                  </a:lnTo>
                  <a:lnTo>
                    <a:pt x="366" y="1178"/>
                  </a:lnTo>
                  <a:lnTo>
                    <a:pt x="328" y="1155"/>
                  </a:lnTo>
                  <a:lnTo>
                    <a:pt x="290" y="1126"/>
                  </a:lnTo>
                  <a:lnTo>
                    <a:pt x="261" y="1098"/>
                  </a:lnTo>
                  <a:lnTo>
                    <a:pt x="233" y="1068"/>
                  </a:lnTo>
                  <a:lnTo>
                    <a:pt x="206" y="1033"/>
                  </a:lnTo>
                  <a:lnTo>
                    <a:pt x="180" y="993"/>
                  </a:lnTo>
                  <a:lnTo>
                    <a:pt x="155" y="947"/>
                  </a:lnTo>
                  <a:lnTo>
                    <a:pt x="133" y="895"/>
                  </a:lnTo>
                  <a:lnTo>
                    <a:pt x="113" y="839"/>
                  </a:lnTo>
                  <a:lnTo>
                    <a:pt x="110" y="839"/>
                  </a:lnTo>
                  <a:lnTo>
                    <a:pt x="107" y="840"/>
                  </a:lnTo>
                  <a:lnTo>
                    <a:pt x="101" y="842"/>
                  </a:lnTo>
                  <a:lnTo>
                    <a:pt x="93" y="842"/>
                  </a:lnTo>
                  <a:lnTo>
                    <a:pt x="84" y="842"/>
                  </a:lnTo>
                  <a:lnTo>
                    <a:pt x="73" y="839"/>
                  </a:lnTo>
                  <a:lnTo>
                    <a:pt x="62" y="832"/>
                  </a:lnTo>
                  <a:lnTo>
                    <a:pt x="52" y="822"/>
                  </a:lnTo>
                  <a:lnTo>
                    <a:pt x="41" y="808"/>
                  </a:lnTo>
                  <a:lnTo>
                    <a:pt x="32" y="790"/>
                  </a:lnTo>
                  <a:lnTo>
                    <a:pt x="21" y="765"/>
                  </a:lnTo>
                  <a:lnTo>
                    <a:pt x="13" y="735"/>
                  </a:lnTo>
                  <a:lnTo>
                    <a:pt x="6" y="697"/>
                  </a:lnTo>
                  <a:lnTo>
                    <a:pt x="1" y="651"/>
                  </a:lnTo>
                  <a:lnTo>
                    <a:pt x="0" y="623"/>
                  </a:lnTo>
                  <a:lnTo>
                    <a:pt x="4" y="602"/>
                  </a:lnTo>
                  <a:lnTo>
                    <a:pt x="12" y="587"/>
                  </a:lnTo>
                  <a:lnTo>
                    <a:pt x="21" y="576"/>
                  </a:lnTo>
                  <a:lnTo>
                    <a:pt x="33" y="568"/>
                  </a:lnTo>
                  <a:lnTo>
                    <a:pt x="46" y="564"/>
                  </a:lnTo>
                  <a:lnTo>
                    <a:pt x="58" y="561"/>
                  </a:lnTo>
                  <a:lnTo>
                    <a:pt x="70" y="561"/>
                  </a:lnTo>
                  <a:lnTo>
                    <a:pt x="79" y="561"/>
                  </a:lnTo>
                  <a:lnTo>
                    <a:pt x="88" y="562"/>
                  </a:lnTo>
                  <a:lnTo>
                    <a:pt x="93" y="562"/>
                  </a:lnTo>
                  <a:lnTo>
                    <a:pt x="91" y="545"/>
                  </a:lnTo>
                  <a:lnTo>
                    <a:pt x="91" y="524"/>
                  </a:lnTo>
                  <a:lnTo>
                    <a:pt x="90" y="498"/>
                  </a:lnTo>
                  <a:lnTo>
                    <a:pt x="88" y="470"/>
                  </a:lnTo>
                  <a:lnTo>
                    <a:pt x="88" y="445"/>
                  </a:lnTo>
                  <a:lnTo>
                    <a:pt x="87" y="423"/>
                  </a:lnTo>
                  <a:lnTo>
                    <a:pt x="87" y="409"/>
                  </a:lnTo>
                  <a:lnTo>
                    <a:pt x="91" y="350"/>
                  </a:lnTo>
                  <a:lnTo>
                    <a:pt x="104" y="292"/>
                  </a:lnTo>
                  <a:lnTo>
                    <a:pt x="125" y="237"/>
                  </a:lnTo>
                  <a:lnTo>
                    <a:pt x="152" y="186"/>
                  </a:lnTo>
                  <a:lnTo>
                    <a:pt x="188" y="141"/>
                  </a:lnTo>
                  <a:lnTo>
                    <a:pt x="227" y="101"/>
                  </a:lnTo>
                  <a:lnTo>
                    <a:pt x="273" y="66"/>
                  </a:lnTo>
                  <a:lnTo>
                    <a:pt x="323" y="38"/>
                  </a:lnTo>
                  <a:lnTo>
                    <a:pt x="378" y="17"/>
                  </a:lnTo>
                  <a:lnTo>
                    <a:pt x="435" y="5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4908550" y="2554288"/>
              <a:ext cx="2547938" cy="1168400"/>
            </a:xfrm>
            <a:custGeom>
              <a:avLst/>
              <a:gdLst>
                <a:gd name="T0" fmla="*/ 398 w 1605"/>
                <a:gd name="T1" fmla="*/ 39 h 736"/>
                <a:gd name="T2" fmla="*/ 356 w 1605"/>
                <a:gd name="T3" fmla="*/ 82 h 736"/>
                <a:gd name="T4" fmla="*/ 314 w 1605"/>
                <a:gd name="T5" fmla="*/ 152 h 736"/>
                <a:gd name="T6" fmla="*/ 298 w 1605"/>
                <a:gd name="T7" fmla="*/ 252 h 736"/>
                <a:gd name="T8" fmla="*/ 313 w 1605"/>
                <a:gd name="T9" fmla="*/ 333 h 736"/>
                <a:gd name="T10" fmla="*/ 343 w 1605"/>
                <a:gd name="T11" fmla="*/ 300 h 736"/>
                <a:gd name="T12" fmla="*/ 401 w 1605"/>
                <a:gd name="T13" fmla="*/ 256 h 736"/>
                <a:gd name="T14" fmla="*/ 473 w 1605"/>
                <a:gd name="T15" fmla="*/ 227 h 736"/>
                <a:gd name="T16" fmla="*/ 556 w 1605"/>
                <a:gd name="T17" fmla="*/ 355 h 736"/>
                <a:gd name="T18" fmla="*/ 650 w 1605"/>
                <a:gd name="T19" fmla="*/ 478 h 736"/>
                <a:gd name="T20" fmla="*/ 734 w 1605"/>
                <a:gd name="T21" fmla="*/ 566 h 736"/>
                <a:gd name="T22" fmla="*/ 808 w 1605"/>
                <a:gd name="T23" fmla="*/ 542 h 736"/>
                <a:gd name="T24" fmla="*/ 898 w 1605"/>
                <a:gd name="T25" fmla="*/ 439 h 736"/>
                <a:gd name="T26" fmla="*/ 991 w 1605"/>
                <a:gd name="T27" fmla="*/ 313 h 736"/>
                <a:gd name="T28" fmla="*/ 1067 w 1605"/>
                <a:gd name="T29" fmla="*/ 233 h 736"/>
                <a:gd name="T30" fmla="*/ 1136 w 1605"/>
                <a:gd name="T31" fmla="*/ 270 h 736"/>
                <a:gd name="T32" fmla="*/ 1188 w 1605"/>
                <a:gd name="T33" fmla="*/ 314 h 736"/>
                <a:gd name="T34" fmla="*/ 1208 w 1605"/>
                <a:gd name="T35" fmla="*/ 336 h 736"/>
                <a:gd name="T36" fmla="*/ 1218 w 1605"/>
                <a:gd name="T37" fmla="*/ 215 h 736"/>
                <a:gd name="T38" fmla="*/ 1191 w 1605"/>
                <a:gd name="T39" fmla="*/ 125 h 736"/>
                <a:gd name="T40" fmla="*/ 1147 w 1605"/>
                <a:gd name="T41" fmla="*/ 64 h 736"/>
                <a:gd name="T42" fmla="*/ 1107 w 1605"/>
                <a:gd name="T43" fmla="*/ 30 h 736"/>
                <a:gd name="T44" fmla="*/ 1122 w 1605"/>
                <a:gd name="T45" fmla="*/ 6 h 736"/>
                <a:gd name="T46" fmla="*/ 1191 w 1605"/>
                <a:gd name="T47" fmla="*/ 29 h 736"/>
                <a:gd name="T48" fmla="*/ 1281 w 1605"/>
                <a:gd name="T49" fmla="*/ 58 h 736"/>
                <a:gd name="T50" fmla="*/ 1362 w 1605"/>
                <a:gd name="T51" fmla="*/ 87 h 736"/>
                <a:gd name="T52" fmla="*/ 1405 w 1605"/>
                <a:gd name="T53" fmla="*/ 102 h 736"/>
                <a:gd name="T54" fmla="*/ 1509 w 1605"/>
                <a:gd name="T55" fmla="*/ 178 h 736"/>
                <a:gd name="T56" fmla="*/ 1574 w 1605"/>
                <a:gd name="T57" fmla="*/ 278 h 736"/>
                <a:gd name="T58" fmla="*/ 1590 w 1605"/>
                <a:gd name="T59" fmla="*/ 336 h 736"/>
                <a:gd name="T60" fmla="*/ 1596 w 1605"/>
                <a:gd name="T61" fmla="*/ 369 h 736"/>
                <a:gd name="T62" fmla="*/ 1602 w 1605"/>
                <a:gd name="T63" fmla="*/ 421 h 736"/>
                <a:gd name="T64" fmla="*/ 1603 w 1605"/>
                <a:gd name="T65" fmla="*/ 464 h 736"/>
                <a:gd name="T66" fmla="*/ 1605 w 1605"/>
                <a:gd name="T67" fmla="*/ 494 h 736"/>
                <a:gd name="T68" fmla="*/ 1603 w 1605"/>
                <a:gd name="T69" fmla="*/ 520 h 736"/>
                <a:gd name="T70" fmla="*/ 1600 w 1605"/>
                <a:gd name="T71" fmla="*/ 575 h 736"/>
                <a:gd name="T72" fmla="*/ 1556 w 1605"/>
                <a:gd name="T73" fmla="*/ 669 h 736"/>
                <a:gd name="T74" fmla="*/ 1466 w 1605"/>
                <a:gd name="T75" fmla="*/ 725 h 736"/>
                <a:gd name="T76" fmla="*/ 320 w 1605"/>
                <a:gd name="T77" fmla="*/ 736 h 736"/>
                <a:gd name="T78" fmla="*/ 272 w 1605"/>
                <a:gd name="T79" fmla="*/ 577 h 736"/>
                <a:gd name="T80" fmla="*/ 224 w 1605"/>
                <a:gd name="T81" fmla="*/ 429 h 736"/>
                <a:gd name="T82" fmla="*/ 201 w 1605"/>
                <a:gd name="T83" fmla="*/ 366 h 736"/>
                <a:gd name="T84" fmla="*/ 175 w 1605"/>
                <a:gd name="T85" fmla="*/ 325 h 736"/>
                <a:gd name="T86" fmla="*/ 101 w 1605"/>
                <a:gd name="T87" fmla="*/ 242 h 736"/>
                <a:gd name="T88" fmla="*/ 49 w 1605"/>
                <a:gd name="T89" fmla="*/ 209 h 736"/>
                <a:gd name="T90" fmla="*/ 0 w 1605"/>
                <a:gd name="T91" fmla="*/ 187 h 736"/>
                <a:gd name="T92" fmla="*/ 113 w 1605"/>
                <a:gd name="T93" fmla="*/ 102 h 736"/>
                <a:gd name="T94" fmla="*/ 154 w 1605"/>
                <a:gd name="T95" fmla="*/ 87 h 736"/>
                <a:gd name="T96" fmla="*/ 236 w 1605"/>
                <a:gd name="T97" fmla="*/ 58 h 736"/>
                <a:gd name="T98" fmla="*/ 327 w 1605"/>
                <a:gd name="T99" fmla="*/ 29 h 736"/>
                <a:gd name="T100" fmla="*/ 395 w 1605"/>
                <a:gd name="T101" fmla="*/ 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05" h="736">
                  <a:moveTo>
                    <a:pt x="414" y="0"/>
                  </a:moveTo>
                  <a:lnTo>
                    <a:pt x="409" y="30"/>
                  </a:lnTo>
                  <a:lnTo>
                    <a:pt x="398" y="39"/>
                  </a:lnTo>
                  <a:lnTo>
                    <a:pt x="386" y="50"/>
                  </a:lnTo>
                  <a:lnTo>
                    <a:pt x="371" y="64"/>
                  </a:lnTo>
                  <a:lnTo>
                    <a:pt x="356" y="82"/>
                  </a:lnTo>
                  <a:lnTo>
                    <a:pt x="340" y="102"/>
                  </a:lnTo>
                  <a:lnTo>
                    <a:pt x="327" y="125"/>
                  </a:lnTo>
                  <a:lnTo>
                    <a:pt x="314" y="152"/>
                  </a:lnTo>
                  <a:lnTo>
                    <a:pt x="305" y="181"/>
                  </a:lnTo>
                  <a:lnTo>
                    <a:pt x="299" y="215"/>
                  </a:lnTo>
                  <a:lnTo>
                    <a:pt x="298" y="252"/>
                  </a:lnTo>
                  <a:lnTo>
                    <a:pt x="301" y="293"/>
                  </a:lnTo>
                  <a:lnTo>
                    <a:pt x="310" y="336"/>
                  </a:lnTo>
                  <a:lnTo>
                    <a:pt x="313" y="333"/>
                  </a:lnTo>
                  <a:lnTo>
                    <a:pt x="319" y="326"/>
                  </a:lnTo>
                  <a:lnTo>
                    <a:pt x="330" y="314"/>
                  </a:lnTo>
                  <a:lnTo>
                    <a:pt x="343" y="300"/>
                  </a:lnTo>
                  <a:lnTo>
                    <a:pt x="360" y="287"/>
                  </a:lnTo>
                  <a:lnTo>
                    <a:pt x="380" y="270"/>
                  </a:lnTo>
                  <a:lnTo>
                    <a:pt x="401" y="256"/>
                  </a:lnTo>
                  <a:lnTo>
                    <a:pt x="424" y="242"/>
                  </a:lnTo>
                  <a:lnTo>
                    <a:pt x="449" y="233"/>
                  </a:lnTo>
                  <a:lnTo>
                    <a:pt x="473" y="227"/>
                  </a:lnTo>
                  <a:lnTo>
                    <a:pt x="499" y="270"/>
                  </a:lnTo>
                  <a:lnTo>
                    <a:pt x="527" y="313"/>
                  </a:lnTo>
                  <a:lnTo>
                    <a:pt x="556" y="355"/>
                  </a:lnTo>
                  <a:lnTo>
                    <a:pt x="588" y="398"/>
                  </a:lnTo>
                  <a:lnTo>
                    <a:pt x="618" y="439"/>
                  </a:lnTo>
                  <a:lnTo>
                    <a:pt x="650" y="478"/>
                  </a:lnTo>
                  <a:lnTo>
                    <a:pt x="679" y="513"/>
                  </a:lnTo>
                  <a:lnTo>
                    <a:pt x="708" y="542"/>
                  </a:lnTo>
                  <a:lnTo>
                    <a:pt x="734" y="566"/>
                  </a:lnTo>
                  <a:lnTo>
                    <a:pt x="759" y="583"/>
                  </a:lnTo>
                  <a:lnTo>
                    <a:pt x="782" y="566"/>
                  </a:lnTo>
                  <a:lnTo>
                    <a:pt x="808" y="542"/>
                  </a:lnTo>
                  <a:lnTo>
                    <a:pt x="837" y="513"/>
                  </a:lnTo>
                  <a:lnTo>
                    <a:pt x="867" y="478"/>
                  </a:lnTo>
                  <a:lnTo>
                    <a:pt x="898" y="439"/>
                  </a:lnTo>
                  <a:lnTo>
                    <a:pt x="930" y="398"/>
                  </a:lnTo>
                  <a:lnTo>
                    <a:pt x="960" y="355"/>
                  </a:lnTo>
                  <a:lnTo>
                    <a:pt x="991" y="313"/>
                  </a:lnTo>
                  <a:lnTo>
                    <a:pt x="1018" y="268"/>
                  </a:lnTo>
                  <a:lnTo>
                    <a:pt x="1043" y="227"/>
                  </a:lnTo>
                  <a:lnTo>
                    <a:pt x="1067" y="233"/>
                  </a:lnTo>
                  <a:lnTo>
                    <a:pt x="1092" y="242"/>
                  </a:lnTo>
                  <a:lnTo>
                    <a:pt x="1115" y="256"/>
                  </a:lnTo>
                  <a:lnTo>
                    <a:pt x="1136" y="270"/>
                  </a:lnTo>
                  <a:lnTo>
                    <a:pt x="1156" y="287"/>
                  </a:lnTo>
                  <a:lnTo>
                    <a:pt x="1173" y="300"/>
                  </a:lnTo>
                  <a:lnTo>
                    <a:pt x="1188" y="314"/>
                  </a:lnTo>
                  <a:lnTo>
                    <a:pt x="1199" y="326"/>
                  </a:lnTo>
                  <a:lnTo>
                    <a:pt x="1205" y="333"/>
                  </a:lnTo>
                  <a:lnTo>
                    <a:pt x="1208" y="336"/>
                  </a:lnTo>
                  <a:lnTo>
                    <a:pt x="1217" y="293"/>
                  </a:lnTo>
                  <a:lnTo>
                    <a:pt x="1220" y="252"/>
                  </a:lnTo>
                  <a:lnTo>
                    <a:pt x="1218" y="215"/>
                  </a:lnTo>
                  <a:lnTo>
                    <a:pt x="1212" y="183"/>
                  </a:lnTo>
                  <a:lnTo>
                    <a:pt x="1203" y="152"/>
                  </a:lnTo>
                  <a:lnTo>
                    <a:pt x="1191" y="125"/>
                  </a:lnTo>
                  <a:lnTo>
                    <a:pt x="1177" y="102"/>
                  </a:lnTo>
                  <a:lnTo>
                    <a:pt x="1162" y="82"/>
                  </a:lnTo>
                  <a:lnTo>
                    <a:pt x="1147" y="64"/>
                  </a:lnTo>
                  <a:lnTo>
                    <a:pt x="1131" y="50"/>
                  </a:lnTo>
                  <a:lnTo>
                    <a:pt x="1118" y="39"/>
                  </a:lnTo>
                  <a:lnTo>
                    <a:pt x="1107" y="30"/>
                  </a:lnTo>
                  <a:lnTo>
                    <a:pt x="1104" y="0"/>
                  </a:lnTo>
                  <a:lnTo>
                    <a:pt x="1110" y="1"/>
                  </a:lnTo>
                  <a:lnTo>
                    <a:pt x="1122" y="6"/>
                  </a:lnTo>
                  <a:lnTo>
                    <a:pt x="1141" y="12"/>
                  </a:lnTo>
                  <a:lnTo>
                    <a:pt x="1164" y="19"/>
                  </a:lnTo>
                  <a:lnTo>
                    <a:pt x="1191" y="29"/>
                  </a:lnTo>
                  <a:lnTo>
                    <a:pt x="1220" y="38"/>
                  </a:lnTo>
                  <a:lnTo>
                    <a:pt x="1251" y="48"/>
                  </a:lnTo>
                  <a:lnTo>
                    <a:pt x="1281" y="58"/>
                  </a:lnTo>
                  <a:lnTo>
                    <a:pt x="1310" y="68"/>
                  </a:lnTo>
                  <a:lnTo>
                    <a:pt x="1338" y="77"/>
                  </a:lnTo>
                  <a:lnTo>
                    <a:pt x="1362" y="87"/>
                  </a:lnTo>
                  <a:lnTo>
                    <a:pt x="1382" y="93"/>
                  </a:lnTo>
                  <a:lnTo>
                    <a:pt x="1397" y="99"/>
                  </a:lnTo>
                  <a:lnTo>
                    <a:pt x="1405" y="102"/>
                  </a:lnTo>
                  <a:lnTo>
                    <a:pt x="1445" y="125"/>
                  </a:lnTo>
                  <a:lnTo>
                    <a:pt x="1478" y="151"/>
                  </a:lnTo>
                  <a:lnTo>
                    <a:pt x="1509" y="178"/>
                  </a:lnTo>
                  <a:lnTo>
                    <a:pt x="1535" y="209"/>
                  </a:lnTo>
                  <a:lnTo>
                    <a:pt x="1556" y="241"/>
                  </a:lnTo>
                  <a:lnTo>
                    <a:pt x="1574" y="278"/>
                  </a:lnTo>
                  <a:lnTo>
                    <a:pt x="1587" y="317"/>
                  </a:lnTo>
                  <a:lnTo>
                    <a:pt x="1588" y="325"/>
                  </a:lnTo>
                  <a:lnTo>
                    <a:pt x="1590" y="336"/>
                  </a:lnTo>
                  <a:lnTo>
                    <a:pt x="1591" y="348"/>
                  </a:lnTo>
                  <a:lnTo>
                    <a:pt x="1594" y="360"/>
                  </a:lnTo>
                  <a:lnTo>
                    <a:pt x="1596" y="369"/>
                  </a:lnTo>
                  <a:lnTo>
                    <a:pt x="1596" y="372"/>
                  </a:lnTo>
                  <a:lnTo>
                    <a:pt x="1602" y="417"/>
                  </a:lnTo>
                  <a:lnTo>
                    <a:pt x="1602" y="421"/>
                  </a:lnTo>
                  <a:lnTo>
                    <a:pt x="1602" y="433"/>
                  </a:lnTo>
                  <a:lnTo>
                    <a:pt x="1603" y="449"/>
                  </a:lnTo>
                  <a:lnTo>
                    <a:pt x="1603" y="464"/>
                  </a:lnTo>
                  <a:lnTo>
                    <a:pt x="1603" y="479"/>
                  </a:lnTo>
                  <a:lnTo>
                    <a:pt x="1605" y="490"/>
                  </a:lnTo>
                  <a:lnTo>
                    <a:pt x="1605" y="494"/>
                  </a:lnTo>
                  <a:lnTo>
                    <a:pt x="1605" y="499"/>
                  </a:lnTo>
                  <a:lnTo>
                    <a:pt x="1605" y="508"/>
                  </a:lnTo>
                  <a:lnTo>
                    <a:pt x="1603" y="520"/>
                  </a:lnTo>
                  <a:lnTo>
                    <a:pt x="1603" y="531"/>
                  </a:lnTo>
                  <a:lnTo>
                    <a:pt x="1603" y="539"/>
                  </a:lnTo>
                  <a:lnTo>
                    <a:pt x="1600" y="575"/>
                  </a:lnTo>
                  <a:lnTo>
                    <a:pt x="1591" y="607"/>
                  </a:lnTo>
                  <a:lnTo>
                    <a:pt x="1577" y="640"/>
                  </a:lnTo>
                  <a:lnTo>
                    <a:pt x="1556" y="669"/>
                  </a:lnTo>
                  <a:lnTo>
                    <a:pt x="1529" y="695"/>
                  </a:lnTo>
                  <a:lnTo>
                    <a:pt x="1498" y="713"/>
                  </a:lnTo>
                  <a:lnTo>
                    <a:pt x="1466" y="725"/>
                  </a:lnTo>
                  <a:lnTo>
                    <a:pt x="1431" y="733"/>
                  </a:lnTo>
                  <a:lnTo>
                    <a:pt x="1394" y="736"/>
                  </a:lnTo>
                  <a:lnTo>
                    <a:pt x="320" y="736"/>
                  </a:lnTo>
                  <a:lnTo>
                    <a:pt x="305" y="685"/>
                  </a:lnTo>
                  <a:lnTo>
                    <a:pt x="290" y="632"/>
                  </a:lnTo>
                  <a:lnTo>
                    <a:pt x="272" y="577"/>
                  </a:lnTo>
                  <a:lnTo>
                    <a:pt x="255" y="522"/>
                  </a:lnTo>
                  <a:lnTo>
                    <a:pt x="238" y="472"/>
                  </a:lnTo>
                  <a:lnTo>
                    <a:pt x="224" y="429"/>
                  </a:lnTo>
                  <a:lnTo>
                    <a:pt x="217" y="400"/>
                  </a:lnTo>
                  <a:lnTo>
                    <a:pt x="206" y="374"/>
                  </a:lnTo>
                  <a:lnTo>
                    <a:pt x="201" y="366"/>
                  </a:lnTo>
                  <a:lnTo>
                    <a:pt x="195" y="355"/>
                  </a:lnTo>
                  <a:lnTo>
                    <a:pt x="188" y="342"/>
                  </a:lnTo>
                  <a:lnTo>
                    <a:pt x="175" y="325"/>
                  </a:lnTo>
                  <a:lnTo>
                    <a:pt x="160" y="304"/>
                  </a:lnTo>
                  <a:lnTo>
                    <a:pt x="130" y="270"/>
                  </a:lnTo>
                  <a:lnTo>
                    <a:pt x="101" y="242"/>
                  </a:lnTo>
                  <a:lnTo>
                    <a:pt x="72" y="223"/>
                  </a:lnTo>
                  <a:lnTo>
                    <a:pt x="59" y="215"/>
                  </a:lnTo>
                  <a:lnTo>
                    <a:pt x="49" y="209"/>
                  </a:lnTo>
                  <a:lnTo>
                    <a:pt x="41" y="206"/>
                  </a:lnTo>
                  <a:lnTo>
                    <a:pt x="23" y="198"/>
                  </a:lnTo>
                  <a:lnTo>
                    <a:pt x="0" y="187"/>
                  </a:lnTo>
                  <a:lnTo>
                    <a:pt x="33" y="155"/>
                  </a:lnTo>
                  <a:lnTo>
                    <a:pt x="73" y="125"/>
                  </a:lnTo>
                  <a:lnTo>
                    <a:pt x="113" y="102"/>
                  </a:lnTo>
                  <a:lnTo>
                    <a:pt x="120" y="99"/>
                  </a:lnTo>
                  <a:lnTo>
                    <a:pt x="134" y="93"/>
                  </a:lnTo>
                  <a:lnTo>
                    <a:pt x="154" y="87"/>
                  </a:lnTo>
                  <a:lnTo>
                    <a:pt x="178" y="77"/>
                  </a:lnTo>
                  <a:lnTo>
                    <a:pt x="206" y="68"/>
                  </a:lnTo>
                  <a:lnTo>
                    <a:pt x="236" y="58"/>
                  </a:lnTo>
                  <a:lnTo>
                    <a:pt x="267" y="48"/>
                  </a:lnTo>
                  <a:lnTo>
                    <a:pt x="298" y="38"/>
                  </a:lnTo>
                  <a:lnTo>
                    <a:pt x="327" y="29"/>
                  </a:lnTo>
                  <a:lnTo>
                    <a:pt x="354" y="19"/>
                  </a:lnTo>
                  <a:lnTo>
                    <a:pt x="377" y="12"/>
                  </a:lnTo>
                  <a:lnTo>
                    <a:pt x="395" y="6"/>
                  </a:lnTo>
                  <a:lnTo>
                    <a:pt x="408" y="1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5208588" y="423863"/>
              <a:ext cx="1811338" cy="2709863"/>
            </a:xfrm>
            <a:custGeom>
              <a:avLst/>
              <a:gdLst>
                <a:gd name="T0" fmla="*/ 571 w 1141"/>
                <a:gd name="T1" fmla="*/ 0 h 1707"/>
                <a:gd name="T2" fmla="*/ 712 w 1141"/>
                <a:gd name="T3" fmla="*/ 20 h 1707"/>
                <a:gd name="T4" fmla="*/ 840 w 1141"/>
                <a:gd name="T5" fmla="*/ 72 h 1707"/>
                <a:gd name="T6" fmla="*/ 950 w 1141"/>
                <a:gd name="T7" fmla="*/ 152 h 1707"/>
                <a:gd name="T8" fmla="*/ 1039 w 1141"/>
                <a:gd name="T9" fmla="*/ 256 h 1707"/>
                <a:gd name="T10" fmla="*/ 1103 w 1141"/>
                <a:gd name="T11" fmla="*/ 376 h 1707"/>
                <a:gd name="T12" fmla="*/ 1136 w 1141"/>
                <a:gd name="T13" fmla="*/ 514 h 1707"/>
                <a:gd name="T14" fmla="*/ 1138 w 1141"/>
                <a:gd name="T15" fmla="*/ 650 h 1707"/>
                <a:gd name="T16" fmla="*/ 1112 w 1141"/>
                <a:gd name="T17" fmla="*/ 770 h 1707"/>
                <a:gd name="T18" fmla="*/ 1069 w 1141"/>
                <a:gd name="T19" fmla="*/ 896 h 1707"/>
                <a:gd name="T20" fmla="*/ 1059 w 1141"/>
                <a:gd name="T21" fmla="*/ 963 h 1707"/>
                <a:gd name="T22" fmla="*/ 1060 w 1141"/>
                <a:gd name="T23" fmla="*/ 984 h 1707"/>
                <a:gd name="T24" fmla="*/ 1072 w 1141"/>
                <a:gd name="T25" fmla="*/ 1010 h 1707"/>
                <a:gd name="T26" fmla="*/ 1092 w 1141"/>
                <a:gd name="T27" fmla="*/ 1045 h 1707"/>
                <a:gd name="T28" fmla="*/ 1110 w 1141"/>
                <a:gd name="T29" fmla="*/ 1074 h 1707"/>
                <a:gd name="T30" fmla="*/ 1081 w 1141"/>
                <a:gd name="T31" fmla="*/ 1114 h 1707"/>
                <a:gd name="T32" fmla="*/ 1008 w 1141"/>
                <a:gd name="T33" fmla="*/ 1157 h 1707"/>
                <a:gd name="T34" fmla="*/ 929 w 1141"/>
                <a:gd name="T35" fmla="*/ 1183 h 1707"/>
                <a:gd name="T36" fmla="*/ 845 w 1141"/>
                <a:gd name="T37" fmla="*/ 1203 h 1707"/>
                <a:gd name="T38" fmla="*/ 755 w 1141"/>
                <a:gd name="T39" fmla="*/ 1216 h 1707"/>
                <a:gd name="T40" fmla="*/ 774 w 1141"/>
                <a:gd name="T41" fmla="*/ 1366 h 1707"/>
                <a:gd name="T42" fmla="*/ 773 w 1141"/>
                <a:gd name="T43" fmla="*/ 1383 h 1707"/>
                <a:gd name="T44" fmla="*/ 767 w 1141"/>
                <a:gd name="T45" fmla="*/ 1426 h 1707"/>
                <a:gd name="T46" fmla="*/ 748 w 1141"/>
                <a:gd name="T47" fmla="*/ 1488 h 1707"/>
                <a:gd name="T48" fmla="*/ 715 w 1141"/>
                <a:gd name="T49" fmla="*/ 1562 h 1707"/>
                <a:gd name="T50" fmla="*/ 657 w 1141"/>
                <a:gd name="T51" fmla="*/ 1636 h 1707"/>
                <a:gd name="T52" fmla="*/ 571 w 1141"/>
                <a:gd name="T53" fmla="*/ 1707 h 1707"/>
                <a:gd name="T54" fmla="*/ 522 w 1141"/>
                <a:gd name="T55" fmla="*/ 1673 h 1707"/>
                <a:gd name="T56" fmla="*/ 452 w 1141"/>
                <a:gd name="T57" fmla="*/ 1598 h 1707"/>
                <a:gd name="T58" fmla="*/ 406 w 1141"/>
                <a:gd name="T59" fmla="*/ 1523 h 1707"/>
                <a:gd name="T60" fmla="*/ 380 w 1141"/>
                <a:gd name="T61" fmla="*/ 1455 h 1707"/>
                <a:gd name="T62" fmla="*/ 370 w 1141"/>
                <a:gd name="T63" fmla="*/ 1401 h 1707"/>
                <a:gd name="T64" fmla="*/ 367 w 1141"/>
                <a:gd name="T65" fmla="*/ 1371 h 1707"/>
                <a:gd name="T66" fmla="*/ 416 w 1141"/>
                <a:gd name="T67" fmla="*/ 1221 h 1707"/>
                <a:gd name="T68" fmla="*/ 339 w 1141"/>
                <a:gd name="T69" fmla="*/ 1210 h 1707"/>
                <a:gd name="T70" fmla="*/ 254 w 1141"/>
                <a:gd name="T71" fmla="*/ 1193 h 1707"/>
                <a:gd name="T72" fmla="*/ 171 w 1141"/>
                <a:gd name="T73" fmla="*/ 1172 h 1707"/>
                <a:gd name="T74" fmla="*/ 95 w 1141"/>
                <a:gd name="T75" fmla="*/ 1138 h 1707"/>
                <a:gd name="T76" fmla="*/ 25 w 1141"/>
                <a:gd name="T77" fmla="*/ 1082 h 1707"/>
                <a:gd name="T78" fmla="*/ 38 w 1141"/>
                <a:gd name="T79" fmla="*/ 1062 h 1707"/>
                <a:gd name="T80" fmla="*/ 58 w 1141"/>
                <a:gd name="T81" fmla="*/ 1027 h 1707"/>
                <a:gd name="T82" fmla="*/ 75 w 1141"/>
                <a:gd name="T83" fmla="*/ 995 h 1707"/>
                <a:gd name="T84" fmla="*/ 81 w 1141"/>
                <a:gd name="T85" fmla="*/ 973 h 1707"/>
                <a:gd name="T86" fmla="*/ 80 w 1141"/>
                <a:gd name="T87" fmla="*/ 929 h 1707"/>
                <a:gd name="T88" fmla="*/ 52 w 1141"/>
                <a:gd name="T89" fmla="*/ 827 h 1707"/>
                <a:gd name="T90" fmla="*/ 14 w 1141"/>
                <a:gd name="T91" fmla="*/ 711 h 1707"/>
                <a:gd name="T92" fmla="*/ 0 w 1141"/>
                <a:gd name="T93" fmla="*/ 585 h 1707"/>
                <a:gd name="T94" fmla="*/ 18 w 1141"/>
                <a:gd name="T95" fmla="*/ 443 h 1707"/>
                <a:gd name="T96" fmla="*/ 67 w 1141"/>
                <a:gd name="T97" fmla="*/ 314 h 1707"/>
                <a:gd name="T98" fmla="*/ 144 w 1141"/>
                <a:gd name="T99" fmla="*/ 201 h 1707"/>
                <a:gd name="T100" fmla="*/ 244 w 1141"/>
                <a:gd name="T101" fmla="*/ 109 h 1707"/>
                <a:gd name="T102" fmla="*/ 364 w 1141"/>
                <a:gd name="T103" fmla="*/ 43 h 1707"/>
                <a:gd name="T104" fmla="*/ 498 w 1141"/>
                <a:gd name="T105" fmla="*/ 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1" h="1707">
                  <a:moveTo>
                    <a:pt x="570" y="0"/>
                  </a:moveTo>
                  <a:lnTo>
                    <a:pt x="571" y="0"/>
                  </a:lnTo>
                  <a:lnTo>
                    <a:pt x="643" y="7"/>
                  </a:lnTo>
                  <a:lnTo>
                    <a:pt x="712" y="20"/>
                  </a:lnTo>
                  <a:lnTo>
                    <a:pt x="777" y="43"/>
                  </a:lnTo>
                  <a:lnTo>
                    <a:pt x="840" y="72"/>
                  </a:lnTo>
                  <a:lnTo>
                    <a:pt x="897" y="109"/>
                  </a:lnTo>
                  <a:lnTo>
                    <a:pt x="950" y="152"/>
                  </a:lnTo>
                  <a:lnTo>
                    <a:pt x="997" y="201"/>
                  </a:lnTo>
                  <a:lnTo>
                    <a:pt x="1039" y="256"/>
                  </a:lnTo>
                  <a:lnTo>
                    <a:pt x="1074" y="314"/>
                  </a:lnTo>
                  <a:lnTo>
                    <a:pt x="1103" y="376"/>
                  </a:lnTo>
                  <a:lnTo>
                    <a:pt x="1124" y="443"/>
                  </a:lnTo>
                  <a:lnTo>
                    <a:pt x="1136" y="514"/>
                  </a:lnTo>
                  <a:lnTo>
                    <a:pt x="1141" y="585"/>
                  </a:lnTo>
                  <a:lnTo>
                    <a:pt x="1138" y="650"/>
                  </a:lnTo>
                  <a:lnTo>
                    <a:pt x="1127" y="711"/>
                  </a:lnTo>
                  <a:lnTo>
                    <a:pt x="1112" y="770"/>
                  </a:lnTo>
                  <a:lnTo>
                    <a:pt x="1091" y="827"/>
                  </a:lnTo>
                  <a:lnTo>
                    <a:pt x="1069" y="896"/>
                  </a:lnTo>
                  <a:lnTo>
                    <a:pt x="1062" y="929"/>
                  </a:lnTo>
                  <a:lnTo>
                    <a:pt x="1059" y="963"/>
                  </a:lnTo>
                  <a:lnTo>
                    <a:pt x="1059" y="973"/>
                  </a:lnTo>
                  <a:lnTo>
                    <a:pt x="1060" y="984"/>
                  </a:lnTo>
                  <a:lnTo>
                    <a:pt x="1065" y="995"/>
                  </a:lnTo>
                  <a:lnTo>
                    <a:pt x="1072" y="1010"/>
                  </a:lnTo>
                  <a:lnTo>
                    <a:pt x="1083" y="1027"/>
                  </a:lnTo>
                  <a:lnTo>
                    <a:pt x="1092" y="1045"/>
                  </a:lnTo>
                  <a:lnTo>
                    <a:pt x="1103" y="1062"/>
                  </a:lnTo>
                  <a:lnTo>
                    <a:pt x="1110" y="1074"/>
                  </a:lnTo>
                  <a:lnTo>
                    <a:pt x="1115" y="1082"/>
                  </a:lnTo>
                  <a:lnTo>
                    <a:pt x="1081" y="1114"/>
                  </a:lnTo>
                  <a:lnTo>
                    <a:pt x="1046" y="1138"/>
                  </a:lnTo>
                  <a:lnTo>
                    <a:pt x="1008" y="1157"/>
                  </a:lnTo>
                  <a:lnTo>
                    <a:pt x="968" y="1172"/>
                  </a:lnTo>
                  <a:lnTo>
                    <a:pt x="929" y="1183"/>
                  </a:lnTo>
                  <a:lnTo>
                    <a:pt x="886" y="1193"/>
                  </a:lnTo>
                  <a:lnTo>
                    <a:pt x="845" y="1203"/>
                  </a:lnTo>
                  <a:lnTo>
                    <a:pt x="800" y="1210"/>
                  </a:lnTo>
                  <a:lnTo>
                    <a:pt x="755" y="1216"/>
                  </a:lnTo>
                  <a:lnTo>
                    <a:pt x="724" y="1221"/>
                  </a:lnTo>
                  <a:lnTo>
                    <a:pt x="774" y="1366"/>
                  </a:lnTo>
                  <a:lnTo>
                    <a:pt x="773" y="1371"/>
                  </a:lnTo>
                  <a:lnTo>
                    <a:pt x="773" y="1383"/>
                  </a:lnTo>
                  <a:lnTo>
                    <a:pt x="771" y="1401"/>
                  </a:lnTo>
                  <a:lnTo>
                    <a:pt x="767" y="1426"/>
                  </a:lnTo>
                  <a:lnTo>
                    <a:pt x="759" y="1455"/>
                  </a:lnTo>
                  <a:lnTo>
                    <a:pt x="748" y="1488"/>
                  </a:lnTo>
                  <a:lnTo>
                    <a:pt x="733" y="1523"/>
                  </a:lnTo>
                  <a:lnTo>
                    <a:pt x="715" y="1562"/>
                  </a:lnTo>
                  <a:lnTo>
                    <a:pt x="689" y="1598"/>
                  </a:lnTo>
                  <a:lnTo>
                    <a:pt x="657" y="1636"/>
                  </a:lnTo>
                  <a:lnTo>
                    <a:pt x="617" y="1673"/>
                  </a:lnTo>
                  <a:lnTo>
                    <a:pt x="571" y="1707"/>
                  </a:lnTo>
                  <a:lnTo>
                    <a:pt x="570" y="1707"/>
                  </a:lnTo>
                  <a:lnTo>
                    <a:pt x="522" y="1673"/>
                  </a:lnTo>
                  <a:lnTo>
                    <a:pt x="484" y="1636"/>
                  </a:lnTo>
                  <a:lnTo>
                    <a:pt x="452" y="1598"/>
                  </a:lnTo>
                  <a:lnTo>
                    <a:pt x="426" y="1562"/>
                  </a:lnTo>
                  <a:lnTo>
                    <a:pt x="406" y="1523"/>
                  </a:lnTo>
                  <a:lnTo>
                    <a:pt x="391" y="1488"/>
                  </a:lnTo>
                  <a:lnTo>
                    <a:pt x="380" y="1455"/>
                  </a:lnTo>
                  <a:lnTo>
                    <a:pt x="374" y="1426"/>
                  </a:lnTo>
                  <a:lnTo>
                    <a:pt x="370" y="1401"/>
                  </a:lnTo>
                  <a:lnTo>
                    <a:pt x="368" y="1383"/>
                  </a:lnTo>
                  <a:lnTo>
                    <a:pt x="367" y="1371"/>
                  </a:lnTo>
                  <a:lnTo>
                    <a:pt x="367" y="1366"/>
                  </a:lnTo>
                  <a:lnTo>
                    <a:pt x="416" y="1221"/>
                  </a:lnTo>
                  <a:lnTo>
                    <a:pt x="385" y="1216"/>
                  </a:lnTo>
                  <a:lnTo>
                    <a:pt x="339" y="1210"/>
                  </a:lnTo>
                  <a:lnTo>
                    <a:pt x="295" y="1203"/>
                  </a:lnTo>
                  <a:lnTo>
                    <a:pt x="254" y="1193"/>
                  </a:lnTo>
                  <a:lnTo>
                    <a:pt x="212" y="1183"/>
                  </a:lnTo>
                  <a:lnTo>
                    <a:pt x="171" y="1172"/>
                  </a:lnTo>
                  <a:lnTo>
                    <a:pt x="133" y="1157"/>
                  </a:lnTo>
                  <a:lnTo>
                    <a:pt x="95" y="1138"/>
                  </a:lnTo>
                  <a:lnTo>
                    <a:pt x="58" y="1114"/>
                  </a:lnTo>
                  <a:lnTo>
                    <a:pt x="25" y="1082"/>
                  </a:lnTo>
                  <a:lnTo>
                    <a:pt x="29" y="1074"/>
                  </a:lnTo>
                  <a:lnTo>
                    <a:pt x="38" y="1062"/>
                  </a:lnTo>
                  <a:lnTo>
                    <a:pt x="47" y="1045"/>
                  </a:lnTo>
                  <a:lnTo>
                    <a:pt x="58" y="1027"/>
                  </a:lnTo>
                  <a:lnTo>
                    <a:pt x="67" y="1010"/>
                  </a:lnTo>
                  <a:lnTo>
                    <a:pt x="75" y="995"/>
                  </a:lnTo>
                  <a:lnTo>
                    <a:pt x="80" y="984"/>
                  </a:lnTo>
                  <a:lnTo>
                    <a:pt x="81" y="973"/>
                  </a:lnTo>
                  <a:lnTo>
                    <a:pt x="83" y="963"/>
                  </a:lnTo>
                  <a:lnTo>
                    <a:pt x="80" y="929"/>
                  </a:lnTo>
                  <a:lnTo>
                    <a:pt x="70" y="896"/>
                  </a:lnTo>
                  <a:lnTo>
                    <a:pt x="52" y="827"/>
                  </a:lnTo>
                  <a:lnTo>
                    <a:pt x="31" y="770"/>
                  </a:lnTo>
                  <a:lnTo>
                    <a:pt x="14" y="711"/>
                  </a:lnTo>
                  <a:lnTo>
                    <a:pt x="5" y="650"/>
                  </a:lnTo>
                  <a:lnTo>
                    <a:pt x="0" y="585"/>
                  </a:lnTo>
                  <a:lnTo>
                    <a:pt x="5" y="514"/>
                  </a:lnTo>
                  <a:lnTo>
                    <a:pt x="18" y="443"/>
                  </a:lnTo>
                  <a:lnTo>
                    <a:pt x="38" y="376"/>
                  </a:lnTo>
                  <a:lnTo>
                    <a:pt x="67" y="314"/>
                  </a:lnTo>
                  <a:lnTo>
                    <a:pt x="102" y="256"/>
                  </a:lnTo>
                  <a:lnTo>
                    <a:pt x="144" y="201"/>
                  </a:lnTo>
                  <a:lnTo>
                    <a:pt x="191" y="152"/>
                  </a:lnTo>
                  <a:lnTo>
                    <a:pt x="244" y="109"/>
                  </a:lnTo>
                  <a:lnTo>
                    <a:pt x="303" y="72"/>
                  </a:lnTo>
                  <a:lnTo>
                    <a:pt x="364" y="43"/>
                  </a:lnTo>
                  <a:lnTo>
                    <a:pt x="429" y="20"/>
                  </a:lnTo>
                  <a:lnTo>
                    <a:pt x="498" y="7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33598" y="4198876"/>
            <a:ext cx="860887" cy="757492"/>
            <a:chOff x="1424040" y="3333019"/>
            <a:chExt cx="1347449" cy="1319920"/>
          </a:xfrm>
        </p:grpSpPr>
        <p:sp>
          <p:nvSpPr>
            <p:cNvPr id="20" name="Freeform 1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29176" y="2148831"/>
            <a:ext cx="861233" cy="928586"/>
            <a:chOff x="6833379" y="2055133"/>
            <a:chExt cx="688887" cy="92858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3379" y="2055133"/>
              <a:ext cx="596494" cy="671318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6893515" y="2453056"/>
              <a:ext cx="628751" cy="530663"/>
              <a:chOff x="4121150" y="4298950"/>
              <a:chExt cx="3059113" cy="2249488"/>
            </a:xfrm>
            <a:solidFill>
              <a:schemeClr val="bg1"/>
            </a:solidFill>
          </p:grpSpPr>
          <p:sp>
            <p:nvSpPr>
              <p:cNvPr id="25" name="Freeform 165"/>
              <p:cNvSpPr>
                <a:spLocks/>
              </p:cNvSpPr>
              <p:nvPr/>
            </p:nvSpPr>
            <p:spPr bwMode="auto">
              <a:xfrm>
                <a:off x="4365625" y="5551488"/>
                <a:ext cx="485775" cy="996950"/>
              </a:xfrm>
              <a:custGeom>
                <a:avLst/>
                <a:gdLst>
                  <a:gd name="T0" fmla="*/ 610 w 611"/>
                  <a:gd name="T1" fmla="*/ 0 h 1255"/>
                  <a:gd name="T2" fmla="*/ 611 w 611"/>
                  <a:gd name="T3" fmla="*/ 21 h 1255"/>
                  <a:gd name="T4" fmla="*/ 611 w 611"/>
                  <a:gd name="T5" fmla="*/ 1112 h 1255"/>
                  <a:gd name="T6" fmla="*/ 609 w 611"/>
                  <a:gd name="T7" fmla="*/ 1141 h 1255"/>
                  <a:gd name="T8" fmla="*/ 601 w 611"/>
                  <a:gd name="T9" fmla="*/ 1168 h 1255"/>
                  <a:gd name="T10" fmla="*/ 587 w 611"/>
                  <a:gd name="T11" fmla="*/ 1192 h 1255"/>
                  <a:gd name="T12" fmla="*/ 569 w 611"/>
                  <a:gd name="T13" fmla="*/ 1213 h 1255"/>
                  <a:gd name="T14" fmla="*/ 548 w 611"/>
                  <a:gd name="T15" fmla="*/ 1231 h 1255"/>
                  <a:gd name="T16" fmla="*/ 524 w 611"/>
                  <a:gd name="T17" fmla="*/ 1245 h 1255"/>
                  <a:gd name="T18" fmla="*/ 497 w 611"/>
                  <a:gd name="T19" fmla="*/ 1253 h 1255"/>
                  <a:gd name="T20" fmla="*/ 468 w 611"/>
                  <a:gd name="T21" fmla="*/ 1255 h 1255"/>
                  <a:gd name="T22" fmla="*/ 144 w 611"/>
                  <a:gd name="T23" fmla="*/ 1255 h 1255"/>
                  <a:gd name="T24" fmla="*/ 115 w 611"/>
                  <a:gd name="T25" fmla="*/ 1253 h 1255"/>
                  <a:gd name="T26" fmla="*/ 88 w 611"/>
                  <a:gd name="T27" fmla="*/ 1245 h 1255"/>
                  <a:gd name="T28" fmla="*/ 63 w 611"/>
                  <a:gd name="T29" fmla="*/ 1231 h 1255"/>
                  <a:gd name="T30" fmla="*/ 42 w 611"/>
                  <a:gd name="T31" fmla="*/ 1213 h 1255"/>
                  <a:gd name="T32" fmla="*/ 25 w 611"/>
                  <a:gd name="T33" fmla="*/ 1192 h 1255"/>
                  <a:gd name="T34" fmla="*/ 11 w 611"/>
                  <a:gd name="T35" fmla="*/ 1168 h 1255"/>
                  <a:gd name="T36" fmla="*/ 3 w 611"/>
                  <a:gd name="T37" fmla="*/ 1141 h 1255"/>
                  <a:gd name="T38" fmla="*/ 0 w 611"/>
                  <a:gd name="T39" fmla="*/ 1112 h 1255"/>
                  <a:gd name="T40" fmla="*/ 0 w 611"/>
                  <a:gd name="T41" fmla="*/ 577 h 1255"/>
                  <a:gd name="T42" fmla="*/ 37 w 611"/>
                  <a:gd name="T43" fmla="*/ 559 h 1255"/>
                  <a:gd name="T44" fmla="*/ 71 w 611"/>
                  <a:gd name="T45" fmla="*/ 535 h 1255"/>
                  <a:gd name="T46" fmla="*/ 101 w 611"/>
                  <a:gd name="T47" fmla="*/ 509 h 1255"/>
                  <a:gd name="T48" fmla="*/ 610 w 611"/>
                  <a:gd name="T49" fmla="*/ 0 h 1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1" h="1255">
                    <a:moveTo>
                      <a:pt x="610" y="0"/>
                    </a:moveTo>
                    <a:lnTo>
                      <a:pt x="611" y="21"/>
                    </a:lnTo>
                    <a:lnTo>
                      <a:pt x="611" y="1112"/>
                    </a:lnTo>
                    <a:lnTo>
                      <a:pt x="609" y="1141"/>
                    </a:lnTo>
                    <a:lnTo>
                      <a:pt x="601" y="1168"/>
                    </a:lnTo>
                    <a:lnTo>
                      <a:pt x="587" y="1192"/>
                    </a:lnTo>
                    <a:lnTo>
                      <a:pt x="569" y="1213"/>
                    </a:lnTo>
                    <a:lnTo>
                      <a:pt x="548" y="1231"/>
                    </a:lnTo>
                    <a:lnTo>
                      <a:pt x="524" y="1245"/>
                    </a:lnTo>
                    <a:lnTo>
                      <a:pt x="497" y="1253"/>
                    </a:lnTo>
                    <a:lnTo>
                      <a:pt x="468" y="1255"/>
                    </a:lnTo>
                    <a:lnTo>
                      <a:pt x="144" y="1255"/>
                    </a:lnTo>
                    <a:lnTo>
                      <a:pt x="115" y="1253"/>
                    </a:lnTo>
                    <a:lnTo>
                      <a:pt x="88" y="1245"/>
                    </a:lnTo>
                    <a:lnTo>
                      <a:pt x="63" y="1231"/>
                    </a:lnTo>
                    <a:lnTo>
                      <a:pt x="42" y="1213"/>
                    </a:lnTo>
                    <a:lnTo>
                      <a:pt x="25" y="1192"/>
                    </a:lnTo>
                    <a:lnTo>
                      <a:pt x="11" y="1168"/>
                    </a:lnTo>
                    <a:lnTo>
                      <a:pt x="3" y="1141"/>
                    </a:lnTo>
                    <a:lnTo>
                      <a:pt x="0" y="1112"/>
                    </a:lnTo>
                    <a:lnTo>
                      <a:pt x="0" y="577"/>
                    </a:lnTo>
                    <a:lnTo>
                      <a:pt x="37" y="559"/>
                    </a:lnTo>
                    <a:lnTo>
                      <a:pt x="71" y="535"/>
                    </a:lnTo>
                    <a:lnTo>
                      <a:pt x="101" y="509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" name="Freeform 166"/>
              <p:cNvSpPr>
                <a:spLocks/>
              </p:cNvSpPr>
              <p:nvPr/>
            </p:nvSpPr>
            <p:spPr bwMode="auto">
              <a:xfrm>
                <a:off x="4121150" y="4298950"/>
                <a:ext cx="3059113" cy="1720850"/>
              </a:xfrm>
              <a:custGeom>
                <a:avLst/>
                <a:gdLst>
                  <a:gd name="T0" fmla="*/ 3766 w 3854"/>
                  <a:gd name="T1" fmla="*/ 0 h 2166"/>
                  <a:gd name="T2" fmla="*/ 3812 w 3854"/>
                  <a:gd name="T3" fmla="*/ 8 h 2166"/>
                  <a:gd name="T4" fmla="*/ 3840 w 3854"/>
                  <a:gd name="T5" fmla="*/ 30 h 2166"/>
                  <a:gd name="T6" fmla="*/ 3853 w 3854"/>
                  <a:gd name="T7" fmla="*/ 69 h 2166"/>
                  <a:gd name="T8" fmla="*/ 3839 w 3854"/>
                  <a:gd name="T9" fmla="*/ 413 h 2166"/>
                  <a:gd name="T10" fmla="*/ 3822 w 3854"/>
                  <a:gd name="T11" fmla="*/ 751 h 2166"/>
                  <a:gd name="T12" fmla="*/ 3813 w 3854"/>
                  <a:gd name="T13" fmla="*/ 786 h 2166"/>
                  <a:gd name="T14" fmla="*/ 3791 w 3854"/>
                  <a:gd name="T15" fmla="*/ 816 h 2166"/>
                  <a:gd name="T16" fmla="*/ 3757 w 3854"/>
                  <a:gd name="T17" fmla="*/ 834 h 2166"/>
                  <a:gd name="T18" fmla="*/ 3727 w 3854"/>
                  <a:gd name="T19" fmla="*/ 834 h 2166"/>
                  <a:gd name="T20" fmla="*/ 3701 w 3854"/>
                  <a:gd name="T21" fmla="*/ 820 h 2166"/>
                  <a:gd name="T22" fmla="*/ 3679 w 3854"/>
                  <a:gd name="T23" fmla="*/ 799 h 2166"/>
                  <a:gd name="T24" fmla="*/ 2803 w 3854"/>
                  <a:gd name="T25" fmla="*/ 1281 h 2166"/>
                  <a:gd name="T26" fmla="*/ 2617 w 3854"/>
                  <a:gd name="T27" fmla="*/ 1467 h 2166"/>
                  <a:gd name="T28" fmla="*/ 1959 w 3854"/>
                  <a:gd name="T29" fmla="*/ 2124 h 2166"/>
                  <a:gd name="T30" fmla="*/ 1911 w 3854"/>
                  <a:gd name="T31" fmla="*/ 2156 h 2166"/>
                  <a:gd name="T32" fmla="*/ 1857 w 3854"/>
                  <a:gd name="T33" fmla="*/ 2166 h 2166"/>
                  <a:gd name="T34" fmla="*/ 1803 w 3854"/>
                  <a:gd name="T35" fmla="*/ 2156 h 2166"/>
                  <a:gd name="T36" fmla="*/ 1755 w 3854"/>
                  <a:gd name="T37" fmla="*/ 2124 h 2166"/>
                  <a:gd name="T38" fmla="*/ 282 w 3854"/>
                  <a:gd name="T39" fmla="*/ 1957 h 2166"/>
                  <a:gd name="T40" fmla="*/ 234 w 3854"/>
                  <a:gd name="T41" fmla="*/ 1989 h 2166"/>
                  <a:gd name="T42" fmla="*/ 180 w 3854"/>
                  <a:gd name="T43" fmla="*/ 1999 h 2166"/>
                  <a:gd name="T44" fmla="*/ 125 w 3854"/>
                  <a:gd name="T45" fmla="*/ 1989 h 2166"/>
                  <a:gd name="T46" fmla="*/ 77 w 3854"/>
                  <a:gd name="T47" fmla="*/ 1957 h 2166"/>
                  <a:gd name="T48" fmla="*/ 23 w 3854"/>
                  <a:gd name="T49" fmla="*/ 1899 h 2166"/>
                  <a:gd name="T50" fmla="*/ 2 w 3854"/>
                  <a:gd name="T51" fmla="*/ 1847 h 2166"/>
                  <a:gd name="T52" fmla="*/ 0 w 3854"/>
                  <a:gd name="T53" fmla="*/ 1819 h 2166"/>
                  <a:gd name="T54" fmla="*/ 11 w 3854"/>
                  <a:gd name="T55" fmla="*/ 1766 h 2166"/>
                  <a:gd name="T56" fmla="*/ 42 w 3854"/>
                  <a:gd name="T57" fmla="*/ 1718 h 2166"/>
                  <a:gd name="T58" fmla="*/ 855 w 3854"/>
                  <a:gd name="T59" fmla="*/ 910 h 2166"/>
                  <a:gd name="T60" fmla="*/ 908 w 3854"/>
                  <a:gd name="T61" fmla="*/ 889 h 2166"/>
                  <a:gd name="T62" fmla="*/ 963 w 3854"/>
                  <a:gd name="T63" fmla="*/ 888 h 2166"/>
                  <a:gd name="T64" fmla="*/ 1014 w 3854"/>
                  <a:gd name="T65" fmla="*/ 909 h 2166"/>
                  <a:gd name="T66" fmla="*/ 1857 w 3854"/>
                  <a:gd name="T67" fmla="*/ 1747 h 2166"/>
                  <a:gd name="T68" fmla="*/ 2563 w 3854"/>
                  <a:gd name="T69" fmla="*/ 1042 h 2166"/>
                  <a:gd name="T70" fmla="*/ 3243 w 3854"/>
                  <a:gd name="T71" fmla="*/ 363 h 2166"/>
                  <a:gd name="T72" fmla="*/ 3041 w 3854"/>
                  <a:gd name="T73" fmla="*/ 162 h 2166"/>
                  <a:gd name="T74" fmla="*/ 3022 w 3854"/>
                  <a:gd name="T75" fmla="*/ 142 h 2166"/>
                  <a:gd name="T76" fmla="*/ 3009 w 3854"/>
                  <a:gd name="T77" fmla="*/ 119 h 2166"/>
                  <a:gd name="T78" fmla="*/ 3009 w 3854"/>
                  <a:gd name="T79" fmla="*/ 92 h 2166"/>
                  <a:gd name="T80" fmla="*/ 3026 w 3854"/>
                  <a:gd name="T81" fmla="*/ 58 h 2166"/>
                  <a:gd name="T82" fmla="*/ 3053 w 3854"/>
                  <a:gd name="T83" fmla="*/ 38 h 2166"/>
                  <a:gd name="T84" fmla="*/ 3084 w 3854"/>
                  <a:gd name="T85" fmla="*/ 33 h 2166"/>
                  <a:gd name="T86" fmla="*/ 3757 w 3854"/>
                  <a:gd name="T87" fmla="*/ 0 h 2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54" h="2166">
                    <a:moveTo>
                      <a:pt x="3757" y="0"/>
                    </a:moveTo>
                    <a:lnTo>
                      <a:pt x="3766" y="0"/>
                    </a:lnTo>
                    <a:lnTo>
                      <a:pt x="3791" y="2"/>
                    </a:lnTo>
                    <a:lnTo>
                      <a:pt x="3812" y="8"/>
                    </a:lnTo>
                    <a:lnTo>
                      <a:pt x="3828" y="17"/>
                    </a:lnTo>
                    <a:lnTo>
                      <a:pt x="3840" y="30"/>
                    </a:lnTo>
                    <a:lnTo>
                      <a:pt x="3848" y="48"/>
                    </a:lnTo>
                    <a:lnTo>
                      <a:pt x="3853" y="69"/>
                    </a:lnTo>
                    <a:lnTo>
                      <a:pt x="3854" y="93"/>
                    </a:lnTo>
                    <a:lnTo>
                      <a:pt x="3839" y="413"/>
                    </a:lnTo>
                    <a:lnTo>
                      <a:pt x="3824" y="733"/>
                    </a:lnTo>
                    <a:lnTo>
                      <a:pt x="3822" y="751"/>
                    </a:lnTo>
                    <a:lnTo>
                      <a:pt x="3819" y="770"/>
                    </a:lnTo>
                    <a:lnTo>
                      <a:pt x="3813" y="786"/>
                    </a:lnTo>
                    <a:lnTo>
                      <a:pt x="3804" y="802"/>
                    </a:lnTo>
                    <a:lnTo>
                      <a:pt x="3791" y="816"/>
                    </a:lnTo>
                    <a:lnTo>
                      <a:pt x="3773" y="827"/>
                    </a:lnTo>
                    <a:lnTo>
                      <a:pt x="3757" y="834"/>
                    </a:lnTo>
                    <a:lnTo>
                      <a:pt x="3742" y="837"/>
                    </a:lnTo>
                    <a:lnTo>
                      <a:pt x="3727" y="834"/>
                    </a:lnTo>
                    <a:lnTo>
                      <a:pt x="3714" y="829"/>
                    </a:lnTo>
                    <a:lnTo>
                      <a:pt x="3701" y="820"/>
                    </a:lnTo>
                    <a:lnTo>
                      <a:pt x="3690" y="810"/>
                    </a:lnTo>
                    <a:lnTo>
                      <a:pt x="3679" y="799"/>
                    </a:lnTo>
                    <a:lnTo>
                      <a:pt x="3481" y="603"/>
                    </a:lnTo>
                    <a:lnTo>
                      <a:pt x="2803" y="1281"/>
                    </a:lnTo>
                    <a:lnTo>
                      <a:pt x="2749" y="1335"/>
                    </a:lnTo>
                    <a:lnTo>
                      <a:pt x="2617" y="1467"/>
                    </a:lnTo>
                    <a:lnTo>
                      <a:pt x="1994" y="2089"/>
                    </a:lnTo>
                    <a:lnTo>
                      <a:pt x="1959" y="2124"/>
                    </a:lnTo>
                    <a:lnTo>
                      <a:pt x="1936" y="2143"/>
                    </a:lnTo>
                    <a:lnTo>
                      <a:pt x="1911" y="2156"/>
                    </a:lnTo>
                    <a:lnTo>
                      <a:pt x="1884" y="2164"/>
                    </a:lnTo>
                    <a:lnTo>
                      <a:pt x="1857" y="2166"/>
                    </a:lnTo>
                    <a:lnTo>
                      <a:pt x="1829" y="2164"/>
                    </a:lnTo>
                    <a:lnTo>
                      <a:pt x="1803" y="2156"/>
                    </a:lnTo>
                    <a:lnTo>
                      <a:pt x="1778" y="2143"/>
                    </a:lnTo>
                    <a:lnTo>
                      <a:pt x="1755" y="2124"/>
                    </a:lnTo>
                    <a:lnTo>
                      <a:pt x="935" y="1305"/>
                    </a:lnTo>
                    <a:lnTo>
                      <a:pt x="282" y="1957"/>
                    </a:lnTo>
                    <a:lnTo>
                      <a:pt x="259" y="1976"/>
                    </a:lnTo>
                    <a:lnTo>
                      <a:pt x="234" y="1989"/>
                    </a:lnTo>
                    <a:lnTo>
                      <a:pt x="207" y="1997"/>
                    </a:lnTo>
                    <a:lnTo>
                      <a:pt x="180" y="1999"/>
                    </a:lnTo>
                    <a:lnTo>
                      <a:pt x="152" y="1997"/>
                    </a:lnTo>
                    <a:lnTo>
                      <a:pt x="125" y="1989"/>
                    </a:lnTo>
                    <a:lnTo>
                      <a:pt x="100" y="1976"/>
                    </a:lnTo>
                    <a:lnTo>
                      <a:pt x="77" y="1957"/>
                    </a:lnTo>
                    <a:lnTo>
                      <a:pt x="42" y="1922"/>
                    </a:lnTo>
                    <a:lnTo>
                      <a:pt x="23" y="1899"/>
                    </a:lnTo>
                    <a:lnTo>
                      <a:pt x="11" y="1874"/>
                    </a:lnTo>
                    <a:lnTo>
                      <a:pt x="2" y="1847"/>
                    </a:lnTo>
                    <a:lnTo>
                      <a:pt x="0" y="1821"/>
                    </a:lnTo>
                    <a:lnTo>
                      <a:pt x="0" y="1819"/>
                    </a:lnTo>
                    <a:lnTo>
                      <a:pt x="2" y="1793"/>
                    </a:lnTo>
                    <a:lnTo>
                      <a:pt x="11" y="1766"/>
                    </a:lnTo>
                    <a:lnTo>
                      <a:pt x="23" y="1740"/>
                    </a:lnTo>
                    <a:lnTo>
                      <a:pt x="42" y="1718"/>
                    </a:lnTo>
                    <a:lnTo>
                      <a:pt x="833" y="928"/>
                    </a:lnTo>
                    <a:lnTo>
                      <a:pt x="855" y="910"/>
                    </a:lnTo>
                    <a:lnTo>
                      <a:pt x="881" y="896"/>
                    </a:lnTo>
                    <a:lnTo>
                      <a:pt x="908" y="889"/>
                    </a:lnTo>
                    <a:lnTo>
                      <a:pt x="935" y="886"/>
                    </a:lnTo>
                    <a:lnTo>
                      <a:pt x="963" y="888"/>
                    </a:lnTo>
                    <a:lnTo>
                      <a:pt x="989" y="896"/>
                    </a:lnTo>
                    <a:lnTo>
                      <a:pt x="1014" y="909"/>
                    </a:lnTo>
                    <a:lnTo>
                      <a:pt x="1037" y="928"/>
                    </a:lnTo>
                    <a:lnTo>
                      <a:pt x="1857" y="1747"/>
                    </a:lnTo>
                    <a:lnTo>
                      <a:pt x="2509" y="1096"/>
                    </a:lnTo>
                    <a:lnTo>
                      <a:pt x="2563" y="1042"/>
                    </a:lnTo>
                    <a:lnTo>
                      <a:pt x="3168" y="438"/>
                    </a:lnTo>
                    <a:lnTo>
                      <a:pt x="3243" y="363"/>
                    </a:lnTo>
                    <a:lnTo>
                      <a:pt x="3141" y="264"/>
                    </a:lnTo>
                    <a:lnTo>
                      <a:pt x="3041" y="162"/>
                    </a:lnTo>
                    <a:lnTo>
                      <a:pt x="3030" y="153"/>
                    </a:lnTo>
                    <a:lnTo>
                      <a:pt x="3022" y="142"/>
                    </a:lnTo>
                    <a:lnTo>
                      <a:pt x="3015" y="131"/>
                    </a:lnTo>
                    <a:lnTo>
                      <a:pt x="3009" y="119"/>
                    </a:lnTo>
                    <a:lnTo>
                      <a:pt x="3007" y="106"/>
                    </a:lnTo>
                    <a:lnTo>
                      <a:pt x="3009" y="92"/>
                    </a:lnTo>
                    <a:lnTo>
                      <a:pt x="3015" y="76"/>
                    </a:lnTo>
                    <a:lnTo>
                      <a:pt x="3026" y="58"/>
                    </a:lnTo>
                    <a:lnTo>
                      <a:pt x="3037" y="47"/>
                    </a:lnTo>
                    <a:lnTo>
                      <a:pt x="3053" y="38"/>
                    </a:lnTo>
                    <a:lnTo>
                      <a:pt x="3068" y="34"/>
                    </a:lnTo>
                    <a:lnTo>
                      <a:pt x="3084" y="33"/>
                    </a:lnTo>
                    <a:lnTo>
                      <a:pt x="3100" y="31"/>
                    </a:lnTo>
                    <a:lnTo>
                      <a:pt x="37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" name="Freeform 168"/>
              <p:cNvSpPr>
                <a:spLocks/>
              </p:cNvSpPr>
              <p:nvPr/>
            </p:nvSpPr>
            <p:spPr bwMode="auto">
              <a:xfrm>
                <a:off x="5037138" y="5729288"/>
                <a:ext cx="485775" cy="819150"/>
              </a:xfrm>
              <a:custGeom>
                <a:avLst/>
                <a:gdLst>
                  <a:gd name="T0" fmla="*/ 20 w 612"/>
                  <a:gd name="T1" fmla="*/ 0 h 1032"/>
                  <a:gd name="T2" fmla="*/ 437 w 612"/>
                  <a:gd name="T3" fmla="*/ 417 h 1032"/>
                  <a:gd name="T4" fmla="*/ 472 w 612"/>
                  <a:gd name="T5" fmla="*/ 452 h 1032"/>
                  <a:gd name="T6" fmla="*/ 504 w 612"/>
                  <a:gd name="T7" fmla="*/ 480 h 1032"/>
                  <a:gd name="T8" fmla="*/ 537 w 612"/>
                  <a:gd name="T9" fmla="*/ 502 h 1032"/>
                  <a:gd name="T10" fmla="*/ 574 w 612"/>
                  <a:gd name="T11" fmla="*/ 520 h 1032"/>
                  <a:gd name="T12" fmla="*/ 612 w 612"/>
                  <a:gd name="T13" fmla="*/ 534 h 1032"/>
                  <a:gd name="T14" fmla="*/ 612 w 612"/>
                  <a:gd name="T15" fmla="*/ 888 h 1032"/>
                  <a:gd name="T16" fmla="*/ 610 w 612"/>
                  <a:gd name="T17" fmla="*/ 916 h 1032"/>
                  <a:gd name="T18" fmla="*/ 601 w 612"/>
                  <a:gd name="T19" fmla="*/ 944 h 1032"/>
                  <a:gd name="T20" fmla="*/ 588 w 612"/>
                  <a:gd name="T21" fmla="*/ 967 h 1032"/>
                  <a:gd name="T22" fmla="*/ 570 w 612"/>
                  <a:gd name="T23" fmla="*/ 990 h 1032"/>
                  <a:gd name="T24" fmla="*/ 549 w 612"/>
                  <a:gd name="T25" fmla="*/ 1007 h 1032"/>
                  <a:gd name="T26" fmla="*/ 525 w 612"/>
                  <a:gd name="T27" fmla="*/ 1020 h 1032"/>
                  <a:gd name="T28" fmla="*/ 498 w 612"/>
                  <a:gd name="T29" fmla="*/ 1028 h 1032"/>
                  <a:gd name="T30" fmla="*/ 469 w 612"/>
                  <a:gd name="T31" fmla="*/ 1032 h 1032"/>
                  <a:gd name="T32" fmla="*/ 144 w 612"/>
                  <a:gd name="T33" fmla="*/ 1032 h 1032"/>
                  <a:gd name="T34" fmla="*/ 116 w 612"/>
                  <a:gd name="T35" fmla="*/ 1028 h 1032"/>
                  <a:gd name="T36" fmla="*/ 89 w 612"/>
                  <a:gd name="T37" fmla="*/ 1020 h 1032"/>
                  <a:gd name="T38" fmla="*/ 64 w 612"/>
                  <a:gd name="T39" fmla="*/ 1007 h 1032"/>
                  <a:gd name="T40" fmla="*/ 42 w 612"/>
                  <a:gd name="T41" fmla="*/ 990 h 1032"/>
                  <a:gd name="T42" fmla="*/ 25 w 612"/>
                  <a:gd name="T43" fmla="*/ 969 h 1032"/>
                  <a:gd name="T44" fmla="*/ 12 w 612"/>
                  <a:gd name="T45" fmla="*/ 944 h 1032"/>
                  <a:gd name="T46" fmla="*/ 4 w 612"/>
                  <a:gd name="T47" fmla="*/ 917 h 1032"/>
                  <a:gd name="T48" fmla="*/ 0 w 612"/>
                  <a:gd name="T49" fmla="*/ 888 h 1032"/>
                  <a:gd name="T50" fmla="*/ 0 w 612"/>
                  <a:gd name="T51" fmla="*/ 72 h 1032"/>
                  <a:gd name="T52" fmla="*/ 2 w 612"/>
                  <a:gd name="T53" fmla="*/ 47 h 1032"/>
                  <a:gd name="T54" fmla="*/ 9 w 612"/>
                  <a:gd name="T55" fmla="*/ 22 h 1032"/>
                  <a:gd name="T56" fmla="*/ 20 w 612"/>
                  <a:gd name="T57" fmla="*/ 0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2" h="1032">
                    <a:moveTo>
                      <a:pt x="20" y="0"/>
                    </a:moveTo>
                    <a:lnTo>
                      <a:pt x="437" y="417"/>
                    </a:lnTo>
                    <a:lnTo>
                      <a:pt x="472" y="452"/>
                    </a:lnTo>
                    <a:lnTo>
                      <a:pt x="504" y="480"/>
                    </a:lnTo>
                    <a:lnTo>
                      <a:pt x="537" y="502"/>
                    </a:lnTo>
                    <a:lnTo>
                      <a:pt x="574" y="520"/>
                    </a:lnTo>
                    <a:lnTo>
                      <a:pt x="612" y="534"/>
                    </a:lnTo>
                    <a:lnTo>
                      <a:pt x="612" y="888"/>
                    </a:lnTo>
                    <a:lnTo>
                      <a:pt x="610" y="916"/>
                    </a:lnTo>
                    <a:lnTo>
                      <a:pt x="601" y="944"/>
                    </a:lnTo>
                    <a:lnTo>
                      <a:pt x="588" y="967"/>
                    </a:lnTo>
                    <a:lnTo>
                      <a:pt x="570" y="990"/>
                    </a:lnTo>
                    <a:lnTo>
                      <a:pt x="549" y="1007"/>
                    </a:lnTo>
                    <a:lnTo>
                      <a:pt x="525" y="1020"/>
                    </a:lnTo>
                    <a:lnTo>
                      <a:pt x="498" y="1028"/>
                    </a:lnTo>
                    <a:lnTo>
                      <a:pt x="469" y="1032"/>
                    </a:lnTo>
                    <a:lnTo>
                      <a:pt x="144" y="1032"/>
                    </a:lnTo>
                    <a:lnTo>
                      <a:pt x="116" y="1028"/>
                    </a:lnTo>
                    <a:lnTo>
                      <a:pt x="89" y="1020"/>
                    </a:lnTo>
                    <a:lnTo>
                      <a:pt x="64" y="1007"/>
                    </a:lnTo>
                    <a:lnTo>
                      <a:pt x="42" y="990"/>
                    </a:lnTo>
                    <a:lnTo>
                      <a:pt x="25" y="969"/>
                    </a:lnTo>
                    <a:lnTo>
                      <a:pt x="12" y="944"/>
                    </a:lnTo>
                    <a:lnTo>
                      <a:pt x="4" y="917"/>
                    </a:lnTo>
                    <a:lnTo>
                      <a:pt x="0" y="888"/>
                    </a:lnTo>
                    <a:lnTo>
                      <a:pt x="0" y="72"/>
                    </a:lnTo>
                    <a:lnTo>
                      <a:pt x="2" y="47"/>
                    </a:lnTo>
                    <a:lnTo>
                      <a:pt x="9" y="2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" name="Freeform 169"/>
              <p:cNvSpPr>
                <a:spLocks/>
              </p:cNvSpPr>
              <p:nvPr/>
            </p:nvSpPr>
            <p:spPr bwMode="auto">
              <a:xfrm>
                <a:off x="5707063" y="5707063"/>
                <a:ext cx="487363" cy="841375"/>
              </a:xfrm>
              <a:custGeom>
                <a:avLst/>
                <a:gdLst>
                  <a:gd name="T0" fmla="*/ 570 w 612"/>
                  <a:gd name="T1" fmla="*/ 0 h 1061"/>
                  <a:gd name="T2" fmla="*/ 587 w 612"/>
                  <a:gd name="T3" fmla="*/ 22 h 1061"/>
                  <a:gd name="T4" fmla="*/ 600 w 612"/>
                  <a:gd name="T5" fmla="*/ 46 h 1061"/>
                  <a:gd name="T6" fmla="*/ 608 w 612"/>
                  <a:gd name="T7" fmla="*/ 72 h 1061"/>
                  <a:gd name="T8" fmla="*/ 612 w 612"/>
                  <a:gd name="T9" fmla="*/ 101 h 1061"/>
                  <a:gd name="T10" fmla="*/ 612 w 612"/>
                  <a:gd name="T11" fmla="*/ 917 h 1061"/>
                  <a:gd name="T12" fmla="*/ 608 w 612"/>
                  <a:gd name="T13" fmla="*/ 945 h 1061"/>
                  <a:gd name="T14" fmla="*/ 600 w 612"/>
                  <a:gd name="T15" fmla="*/ 973 h 1061"/>
                  <a:gd name="T16" fmla="*/ 587 w 612"/>
                  <a:gd name="T17" fmla="*/ 996 h 1061"/>
                  <a:gd name="T18" fmla="*/ 570 w 612"/>
                  <a:gd name="T19" fmla="*/ 1019 h 1061"/>
                  <a:gd name="T20" fmla="*/ 549 w 612"/>
                  <a:gd name="T21" fmla="*/ 1036 h 1061"/>
                  <a:gd name="T22" fmla="*/ 524 w 612"/>
                  <a:gd name="T23" fmla="*/ 1049 h 1061"/>
                  <a:gd name="T24" fmla="*/ 496 w 612"/>
                  <a:gd name="T25" fmla="*/ 1057 h 1061"/>
                  <a:gd name="T26" fmla="*/ 467 w 612"/>
                  <a:gd name="T27" fmla="*/ 1061 h 1061"/>
                  <a:gd name="T28" fmla="*/ 144 w 612"/>
                  <a:gd name="T29" fmla="*/ 1061 h 1061"/>
                  <a:gd name="T30" fmla="*/ 114 w 612"/>
                  <a:gd name="T31" fmla="*/ 1057 h 1061"/>
                  <a:gd name="T32" fmla="*/ 87 w 612"/>
                  <a:gd name="T33" fmla="*/ 1049 h 1061"/>
                  <a:gd name="T34" fmla="*/ 63 w 612"/>
                  <a:gd name="T35" fmla="*/ 1036 h 1061"/>
                  <a:gd name="T36" fmla="*/ 42 w 612"/>
                  <a:gd name="T37" fmla="*/ 1019 h 1061"/>
                  <a:gd name="T38" fmla="*/ 24 w 612"/>
                  <a:gd name="T39" fmla="*/ 998 h 1061"/>
                  <a:gd name="T40" fmla="*/ 10 w 612"/>
                  <a:gd name="T41" fmla="*/ 973 h 1061"/>
                  <a:gd name="T42" fmla="*/ 2 w 612"/>
                  <a:gd name="T43" fmla="*/ 946 h 1061"/>
                  <a:gd name="T44" fmla="*/ 0 w 612"/>
                  <a:gd name="T45" fmla="*/ 917 h 1061"/>
                  <a:gd name="T46" fmla="*/ 0 w 612"/>
                  <a:gd name="T47" fmla="*/ 544 h 1061"/>
                  <a:gd name="T48" fmla="*/ 31 w 612"/>
                  <a:gd name="T49" fmla="*/ 526 h 1061"/>
                  <a:gd name="T50" fmla="*/ 62 w 612"/>
                  <a:gd name="T51" fmla="*/ 505 h 1061"/>
                  <a:gd name="T52" fmla="*/ 89 w 612"/>
                  <a:gd name="T53" fmla="*/ 481 h 1061"/>
                  <a:gd name="T54" fmla="*/ 125 w 612"/>
                  <a:gd name="T55" fmla="*/ 446 h 1061"/>
                  <a:gd name="T56" fmla="*/ 570 w 612"/>
                  <a:gd name="T57" fmla="*/ 0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2" h="1061">
                    <a:moveTo>
                      <a:pt x="570" y="0"/>
                    </a:moveTo>
                    <a:lnTo>
                      <a:pt x="587" y="22"/>
                    </a:lnTo>
                    <a:lnTo>
                      <a:pt x="600" y="46"/>
                    </a:lnTo>
                    <a:lnTo>
                      <a:pt x="608" y="72"/>
                    </a:lnTo>
                    <a:lnTo>
                      <a:pt x="612" y="101"/>
                    </a:lnTo>
                    <a:lnTo>
                      <a:pt x="612" y="917"/>
                    </a:lnTo>
                    <a:lnTo>
                      <a:pt x="608" y="945"/>
                    </a:lnTo>
                    <a:lnTo>
                      <a:pt x="600" y="973"/>
                    </a:lnTo>
                    <a:lnTo>
                      <a:pt x="587" y="996"/>
                    </a:lnTo>
                    <a:lnTo>
                      <a:pt x="570" y="1019"/>
                    </a:lnTo>
                    <a:lnTo>
                      <a:pt x="549" y="1036"/>
                    </a:lnTo>
                    <a:lnTo>
                      <a:pt x="524" y="1049"/>
                    </a:lnTo>
                    <a:lnTo>
                      <a:pt x="496" y="1057"/>
                    </a:lnTo>
                    <a:lnTo>
                      <a:pt x="467" y="1061"/>
                    </a:lnTo>
                    <a:lnTo>
                      <a:pt x="144" y="1061"/>
                    </a:lnTo>
                    <a:lnTo>
                      <a:pt x="114" y="1057"/>
                    </a:lnTo>
                    <a:lnTo>
                      <a:pt x="87" y="1049"/>
                    </a:lnTo>
                    <a:lnTo>
                      <a:pt x="63" y="1036"/>
                    </a:lnTo>
                    <a:lnTo>
                      <a:pt x="42" y="1019"/>
                    </a:lnTo>
                    <a:lnTo>
                      <a:pt x="24" y="998"/>
                    </a:lnTo>
                    <a:lnTo>
                      <a:pt x="10" y="973"/>
                    </a:lnTo>
                    <a:lnTo>
                      <a:pt x="2" y="946"/>
                    </a:lnTo>
                    <a:lnTo>
                      <a:pt x="0" y="917"/>
                    </a:lnTo>
                    <a:lnTo>
                      <a:pt x="0" y="544"/>
                    </a:lnTo>
                    <a:lnTo>
                      <a:pt x="31" y="526"/>
                    </a:lnTo>
                    <a:lnTo>
                      <a:pt x="62" y="505"/>
                    </a:lnTo>
                    <a:lnTo>
                      <a:pt x="89" y="481"/>
                    </a:lnTo>
                    <a:lnTo>
                      <a:pt x="125" y="446"/>
                    </a:lnTo>
                    <a:lnTo>
                      <a:pt x="5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" name="Freeform 170"/>
              <p:cNvSpPr>
                <a:spLocks/>
              </p:cNvSpPr>
              <p:nvPr/>
            </p:nvSpPr>
            <p:spPr bwMode="auto">
              <a:xfrm>
                <a:off x="6378575" y="5005388"/>
                <a:ext cx="485775" cy="1543050"/>
              </a:xfrm>
              <a:custGeom>
                <a:avLst/>
                <a:gdLst>
                  <a:gd name="T0" fmla="*/ 610 w 613"/>
                  <a:gd name="T1" fmla="*/ 0 h 1944"/>
                  <a:gd name="T2" fmla="*/ 613 w 613"/>
                  <a:gd name="T3" fmla="*/ 20 h 1944"/>
                  <a:gd name="T4" fmla="*/ 613 w 613"/>
                  <a:gd name="T5" fmla="*/ 1800 h 1944"/>
                  <a:gd name="T6" fmla="*/ 609 w 613"/>
                  <a:gd name="T7" fmla="*/ 1829 h 1944"/>
                  <a:gd name="T8" fmla="*/ 601 w 613"/>
                  <a:gd name="T9" fmla="*/ 1856 h 1944"/>
                  <a:gd name="T10" fmla="*/ 588 w 613"/>
                  <a:gd name="T11" fmla="*/ 1880 h 1944"/>
                  <a:gd name="T12" fmla="*/ 571 w 613"/>
                  <a:gd name="T13" fmla="*/ 1901 h 1944"/>
                  <a:gd name="T14" fmla="*/ 548 w 613"/>
                  <a:gd name="T15" fmla="*/ 1919 h 1944"/>
                  <a:gd name="T16" fmla="*/ 525 w 613"/>
                  <a:gd name="T17" fmla="*/ 1933 h 1944"/>
                  <a:gd name="T18" fmla="*/ 497 w 613"/>
                  <a:gd name="T19" fmla="*/ 1941 h 1944"/>
                  <a:gd name="T20" fmla="*/ 468 w 613"/>
                  <a:gd name="T21" fmla="*/ 1944 h 1944"/>
                  <a:gd name="T22" fmla="*/ 144 w 613"/>
                  <a:gd name="T23" fmla="*/ 1944 h 1944"/>
                  <a:gd name="T24" fmla="*/ 115 w 613"/>
                  <a:gd name="T25" fmla="*/ 1941 h 1944"/>
                  <a:gd name="T26" fmla="*/ 88 w 613"/>
                  <a:gd name="T27" fmla="*/ 1933 h 1944"/>
                  <a:gd name="T28" fmla="*/ 64 w 613"/>
                  <a:gd name="T29" fmla="*/ 1920 h 1944"/>
                  <a:gd name="T30" fmla="*/ 43 w 613"/>
                  <a:gd name="T31" fmla="*/ 1902 h 1944"/>
                  <a:gd name="T32" fmla="*/ 25 w 613"/>
                  <a:gd name="T33" fmla="*/ 1880 h 1944"/>
                  <a:gd name="T34" fmla="*/ 11 w 613"/>
                  <a:gd name="T35" fmla="*/ 1856 h 1944"/>
                  <a:gd name="T36" fmla="*/ 3 w 613"/>
                  <a:gd name="T37" fmla="*/ 1829 h 1944"/>
                  <a:gd name="T38" fmla="*/ 0 w 613"/>
                  <a:gd name="T39" fmla="*/ 1800 h 1944"/>
                  <a:gd name="T40" fmla="*/ 0 w 613"/>
                  <a:gd name="T41" fmla="*/ 610 h 1944"/>
                  <a:gd name="T42" fmla="*/ 36 w 613"/>
                  <a:gd name="T43" fmla="*/ 575 h 1944"/>
                  <a:gd name="T44" fmla="*/ 89 w 613"/>
                  <a:gd name="T45" fmla="*/ 522 h 1944"/>
                  <a:gd name="T46" fmla="*/ 610 w 613"/>
                  <a:gd name="T47" fmla="*/ 0 h 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3" h="1944">
                    <a:moveTo>
                      <a:pt x="610" y="0"/>
                    </a:moveTo>
                    <a:lnTo>
                      <a:pt x="613" y="20"/>
                    </a:lnTo>
                    <a:lnTo>
                      <a:pt x="613" y="1800"/>
                    </a:lnTo>
                    <a:lnTo>
                      <a:pt x="609" y="1829"/>
                    </a:lnTo>
                    <a:lnTo>
                      <a:pt x="601" y="1856"/>
                    </a:lnTo>
                    <a:lnTo>
                      <a:pt x="588" y="1880"/>
                    </a:lnTo>
                    <a:lnTo>
                      <a:pt x="571" y="1901"/>
                    </a:lnTo>
                    <a:lnTo>
                      <a:pt x="548" y="1919"/>
                    </a:lnTo>
                    <a:lnTo>
                      <a:pt x="525" y="1933"/>
                    </a:lnTo>
                    <a:lnTo>
                      <a:pt x="497" y="1941"/>
                    </a:lnTo>
                    <a:lnTo>
                      <a:pt x="468" y="1944"/>
                    </a:lnTo>
                    <a:lnTo>
                      <a:pt x="144" y="1944"/>
                    </a:lnTo>
                    <a:lnTo>
                      <a:pt x="115" y="1941"/>
                    </a:lnTo>
                    <a:lnTo>
                      <a:pt x="88" y="1933"/>
                    </a:lnTo>
                    <a:lnTo>
                      <a:pt x="64" y="1920"/>
                    </a:lnTo>
                    <a:lnTo>
                      <a:pt x="43" y="1902"/>
                    </a:lnTo>
                    <a:lnTo>
                      <a:pt x="25" y="1880"/>
                    </a:lnTo>
                    <a:lnTo>
                      <a:pt x="11" y="1856"/>
                    </a:lnTo>
                    <a:lnTo>
                      <a:pt x="3" y="1829"/>
                    </a:lnTo>
                    <a:lnTo>
                      <a:pt x="0" y="1800"/>
                    </a:lnTo>
                    <a:lnTo>
                      <a:pt x="0" y="610"/>
                    </a:lnTo>
                    <a:lnTo>
                      <a:pt x="36" y="575"/>
                    </a:lnTo>
                    <a:lnTo>
                      <a:pt x="89" y="522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8685616" y="2342388"/>
            <a:ext cx="3539703" cy="2789686"/>
            <a:chOff x="9010239" y="2957609"/>
            <a:chExt cx="3539703" cy="2205749"/>
          </a:xfrm>
        </p:grpSpPr>
        <p:sp>
          <p:nvSpPr>
            <p:cNvPr id="30" name="Rectangle 29"/>
            <p:cNvSpPr/>
            <p:nvPr/>
          </p:nvSpPr>
          <p:spPr>
            <a:xfrm>
              <a:off x="9010239" y="2957609"/>
              <a:ext cx="3533953" cy="3600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Growth Simulations</a:t>
              </a:r>
              <a:endParaRPr lang="en-US" b="1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15989" y="3344560"/>
              <a:ext cx="3533953" cy="181879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 anchorCtr="0"/>
            <a:lstStyle/>
            <a:p>
              <a:pPr algn="ctr"/>
              <a:r>
                <a:rPr lang="en-US" sz="1600" i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9705" y="2585704"/>
            <a:ext cx="3533953" cy="2205749"/>
            <a:chOff x="9010239" y="2957609"/>
            <a:chExt cx="3533953" cy="2205749"/>
          </a:xfrm>
        </p:grpSpPr>
        <p:sp>
          <p:nvSpPr>
            <p:cNvPr id="34" name="Rectangle 33"/>
            <p:cNvSpPr/>
            <p:nvPr/>
          </p:nvSpPr>
          <p:spPr>
            <a:xfrm>
              <a:off x="9010239" y="2957609"/>
              <a:ext cx="3533953" cy="3600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Fire Simulation</a:t>
              </a:r>
              <a:endParaRPr lang="en-US" b="1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010239" y="3344560"/>
              <a:ext cx="3533953" cy="18187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 anchorCtr="0"/>
            <a:lstStyle/>
            <a:p>
              <a:pPr algn="ctr"/>
              <a:endParaRPr lang="en-US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528" y="3406196"/>
            <a:ext cx="1725878" cy="1725878"/>
          </a:xfrm>
          <a:prstGeom prst="rect">
            <a:avLst/>
          </a:prstGeom>
        </p:spPr>
      </p:pic>
      <p:sp>
        <p:nvSpPr>
          <p:cNvPr id="44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56" y="5685053"/>
            <a:ext cx="3533953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Situation</a:t>
            </a:r>
            <a:endParaRPr lang="en-US" b="1" dirty="0">
              <a:solidFill>
                <a:schemeClr val="bg1"/>
              </a:solidFill>
              <a:latin typeface="Oswald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403" y="6093904"/>
            <a:ext cx="3533953" cy="647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fuel models / fuel loads</a:t>
            </a:r>
          </a:p>
        </p:txBody>
      </p:sp>
      <p:cxnSp>
        <p:nvCxnSpPr>
          <p:cNvPr id="46" name="Straight Arrow Connector 45"/>
          <p:cNvCxnSpPr>
            <a:stCxn id="3" idx="15"/>
            <a:endCxn id="42" idx="3"/>
          </p:cNvCxnSpPr>
          <p:nvPr/>
        </p:nvCxnSpPr>
        <p:spPr>
          <a:xfrm flipH="1">
            <a:off x="3596356" y="6417447"/>
            <a:ext cx="1603850" cy="1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1" idx="0"/>
            <a:endCxn id="35" idx="2"/>
          </p:cNvCxnSpPr>
          <p:nvPr/>
        </p:nvCxnSpPr>
        <p:spPr>
          <a:xfrm flipV="1">
            <a:off x="1833033" y="4791453"/>
            <a:ext cx="13649" cy="8936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691417" y="5564906"/>
            <a:ext cx="3533953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Situation</a:t>
            </a:r>
            <a:endParaRPr lang="en-US" b="1" dirty="0">
              <a:solidFill>
                <a:schemeClr val="bg1"/>
              </a:solidFill>
              <a:latin typeface="Oswald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685616" y="5980580"/>
            <a:ext cx="3533953" cy="760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Forest </a:t>
            </a:r>
            <a:r>
              <a:rPr lang="en-US" sz="1800" kern="0" dirty="0" err="1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Manag</a:t>
            </a:r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. Approaches </a:t>
            </a:r>
            <a:r>
              <a:rPr lang="en-US" sz="14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(FMA)</a:t>
            </a:r>
          </a:p>
        </p:txBody>
      </p:sp>
      <p:cxnSp>
        <p:nvCxnSpPr>
          <p:cNvPr id="52" name="Straight Arrow Connector 51"/>
          <p:cNvCxnSpPr>
            <a:stCxn id="3" idx="9"/>
            <a:endCxn id="51" idx="1"/>
          </p:cNvCxnSpPr>
          <p:nvPr/>
        </p:nvCxnSpPr>
        <p:spPr>
          <a:xfrm flipV="1">
            <a:off x="6938414" y="6360974"/>
            <a:ext cx="1747202" cy="6045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0"/>
            <a:endCxn id="31" idx="2"/>
          </p:cNvCxnSpPr>
          <p:nvPr/>
        </p:nvCxnSpPr>
        <p:spPr>
          <a:xfrm flipH="1" flipV="1">
            <a:off x="10458343" y="5132074"/>
            <a:ext cx="51" cy="43283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441" y="1124744"/>
            <a:ext cx="116101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Thinking of management, what happens when a fire takes place?</a:t>
            </a:r>
            <a:endParaRPr lang="pt-PT" b="1" dirty="0">
              <a:solidFill>
                <a:srgbClr val="0070C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/>
          <a:srcRect l="4259" t="25204" r="79125" b="40543"/>
          <a:stretch/>
        </p:blipFill>
        <p:spPr>
          <a:xfrm>
            <a:off x="221887" y="3084975"/>
            <a:ext cx="1584844" cy="15848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029323" y="3169601"/>
            <a:ext cx="14166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FARSITE</a:t>
            </a:r>
          </a:p>
          <a:p>
            <a:pPr algn="ctr"/>
            <a:endParaRPr lang="en-US" sz="1400" b="1" dirty="0"/>
          </a:p>
          <a:p>
            <a:pPr algn="ctr"/>
            <a:r>
              <a:rPr lang="en-US" dirty="0" smtClean="0"/>
              <a:t> Fire over space</a:t>
            </a:r>
            <a:endParaRPr lang="pt-PT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3354" t="38395" r="53418" b="38809"/>
          <a:stretch/>
        </p:blipFill>
        <p:spPr>
          <a:xfrm>
            <a:off x="8834561" y="4087828"/>
            <a:ext cx="3236061" cy="82783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8764630" y="2980796"/>
            <a:ext cx="3305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StandsSIM.md</a:t>
            </a:r>
          </a:p>
          <a:p>
            <a:pPr algn="ctr"/>
            <a:endParaRPr lang="en-US" sz="800" b="1" dirty="0"/>
          </a:p>
          <a:p>
            <a:pPr algn="ctr"/>
            <a:r>
              <a:rPr lang="en-US" dirty="0" smtClean="0"/>
              <a:t> Growth over time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22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Forest Owners / Forest Management Approaches (FMAs) - Prescriptions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545" y="6474235"/>
            <a:ext cx="803493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2017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cxnSp>
        <p:nvCxnSpPr>
          <p:cNvPr id="69" name="Straight Connector 68"/>
          <p:cNvCxnSpPr>
            <a:stCxn id="63" idx="4"/>
            <a:endCxn id="62" idx="0"/>
          </p:cNvCxnSpPr>
          <p:nvPr/>
        </p:nvCxnSpPr>
        <p:spPr>
          <a:xfrm>
            <a:off x="468009" y="6309320"/>
            <a:ext cx="283" cy="16491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97065" y="6237312"/>
            <a:ext cx="115200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46522" y="1221040"/>
            <a:ext cx="605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1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 Planning horizon: 36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years</a:t>
            </a:r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2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One plantation followed by 2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coppices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47312" y="2341118"/>
            <a:ext cx="519111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3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Stands are harvested after a </a:t>
            </a:r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FIRE</a:t>
            </a:r>
            <a:endParaRPr lang="en-IN" b="1" dirty="0">
              <a:solidFill>
                <a:schemeClr val="accent1"/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10452" y="6475475"/>
            <a:ext cx="11889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36 years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pic>
        <p:nvPicPr>
          <p:cNvPr id="35" name="Picture 19" descr="Planta idónea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09" y="5223785"/>
            <a:ext cx="245900" cy="6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35"/>
          <p:cNvSpPr/>
          <p:nvPr/>
        </p:nvSpPr>
        <p:spPr>
          <a:xfrm>
            <a:off x="468017" y="4439733"/>
            <a:ext cx="2638671" cy="1456725"/>
          </a:xfrm>
          <a:custGeom>
            <a:avLst/>
            <a:gdLst>
              <a:gd name="connsiteX0" fmla="*/ 0 w 2638671"/>
              <a:gd name="connsiteY0" fmla="*/ 1456725 h 1456725"/>
              <a:gd name="connsiteX1" fmla="*/ 827037 w 2638671"/>
              <a:gd name="connsiteY1" fmla="*/ 1235405 h 1456725"/>
              <a:gd name="connsiteX2" fmla="*/ 1590007 w 2638671"/>
              <a:gd name="connsiteY2" fmla="*/ 588919 h 1456725"/>
              <a:gd name="connsiteX3" fmla="*/ 2184076 w 2638671"/>
              <a:gd name="connsiteY3" fmla="*/ 204521 h 1456725"/>
              <a:gd name="connsiteX4" fmla="*/ 2603419 w 2638671"/>
              <a:gd name="connsiteY4" fmla="*/ 64740 h 1456725"/>
              <a:gd name="connsiteX5" fmla="*/ 2615067 w 2638671"/>
              <a:gd name="connsiteY5" fmla="*/ 1258702 h 1456725"/>
              <a:gd name="connsiteX6" fmla="*/ 2615067 w 2638671"/>
              <a:gd name="connsiteY6" fmla="*/ 1258702 h 14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671" h="1456725">
                <a:moveTo>
                  <a:pt x="0" y="1456725"/>
                </a:moveTo>
                <a:cubicBezTo>
                  <a:pt x="281018" y="1418382"/>
                  <a:pt x="562036" y="1380039"/>
                  <a:pt x="827037" y="1235405"/>
                </a:cubicBezTo>
                <a:cubicBezTo>
                  <a:pt x="1092038" y="1090771"/>
                  <a:pt x="1363834" y="760733"/>
                  <a:pt x="1590007" y="588919"/>
                </a:cubicBezTo>
                <a:cubicBezTo>
                  <a:pt x="1816180" y="417105"/>
                  <a:pt x="2015174" y="291884"/>
                  <a:pt x="2184076" y="204521"/>
                </a:cubicBezTo>
                <a:cubicBezTo>
                  <a:pt x="2352978" y="117158"/>
                  <a:pt x="2531587" y="-110957"/>
                  <a:pt x="2603419" y="64740"/>
                </a:cubicBezTo>
                <a:cubicBezTo>
                  <a:pt x="2675251" y="240437"/>
                  <a:pt x="2615067" y="1258702"/>
                  <a:pt x="2615067" y="1258702"/>
                </a:cubicBezTo>
                <a:lnTo>
                  <a:pt x="2615067" y="1258702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TextBox 37"/>
          <p:cNvSpPr txBox="1"/>
          <p:nvPr/>
        </p:nvSpPr>
        <p:spPr>
          <a:xfrm>
            <a:off x="261764" y="4427820"/>
            <a:ext cx="20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  <a:latin typeface="Oswald" panose="02000506000000020004"/>
              </a:rPr>
              <a:t>Planted Stand</a:t>
            </a:r>
            <a:endParaRPr lang="pt-PT" sz="1800" b="1" dirty="0">
              <a:solidFill>
                <a:schemeClr val="accent4"/>
              </a:solidFill>
              <a:latin typeface="Oswald" panose="02000506000000020004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6009" y="6165320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7" name="Oval 66"/>
          <p:cNvSpPr/>
          <p:nvPr/>
        </p:nvSpPr>
        <p:spPr>
          <a:xfrm>
            <a:off x="432924" y="6203660"/>
            <a:ext cx="72000" cy="72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2" name="Group 11"/>
          <p:cNvGrpSpPr/>
          <p:nvPr/>
        </p:nvGrpSpPr>
        <p:grpSpPr>
          <a:xfrm>
            <a:off x="460794" y="4369867"/>
            <a:ext cx="2638671" cy="2193965"/>
            <a:chOff x="481379" y="4351024"/>
            <a:chExt cx="2638671" cy="2193965"/>
          </a:xfrm>
        </p:grpSpPr>
        <p:pic>
          <p:nvPicPr>
            <p:cNvPr id="37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1636014" y="6262011"/>
              <a:ext cx="565353" cy="282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1735354" y="5790430"/>
              <a:ext cx="430988" cy="374875"/>
              <a:chOff x="1424040" y="3333019"/>
              <a:chExt cx="1347449" cy="1319920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1515603" y="3429000"/>
                <a:ext cx="1171781" cy="1223939"/>
              </a:xfrm>
              <a:custGeom>
                <a:avLst/>
                <a:gdLst>
                  <a:gd name="connsiteX0" fmla="*/ 10751 w 1456006"/>
                  <a:gd name="connsiteY0" fmla="*/ 1036562 h 1484692"/>
                  <a:gd name="connsiteX1" fmla="*/ 387740 w 1456006"/>
                  <a:gd name="connsiteY1" fmla="*/ 1413551 h 1484692"/>
                  <a:gd name="connsiteX2" fmla="*/ 1362298 w 1456006"/>
                  <a:gd name="connsiteY2" fmla="*/ 1413551 h 1484692"/>
                  <a:gd name="connsiteX3" fmla="*/ 1358287 w 1456006"/>
                  <a:gd name="connsiteY3" fmla="*/ 679625 h 1484692"/>
                  <a:gd name="connsiteX4" fmla="*/ 840929 w 1456006"/>
                  <a:gd name="connsiteY4" fmla="*/ 166278 h 1484692"/>
                  <a:gd name="connsiteX5" fmla="*/ 864993 w 1456006"/>
                  <a:gd name="connsiteY5" fmla="*/ 274562 h 1484692"/>
                  <a:gd name="connsiteX6" fmla="*/ 592277 w 1456006"/>
                  <a:gd name="connsiteY6" fmla="*/ 1846 h 1484692"/>
                  <a:gd name="connsiteX7" fmla="*/ 251382 w 1456006"/>
                  <a:gd name="connsiteY7" fmla="*/ 434983 h 1484692"/>
                  <a:gd name="connsiteX8" fmla="*/ 115024 w 1456006"/>
                  <a:gd name="connsiteY8" fmla="*/ 294615 h 1484692"/>
                  <a:gd name="connsiteX9" fmla="*/ 10751 w 1456006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13551"/>
                  <a:gd name="connsiteX1" fmla="*/ 376989 w 1445255"/>
                  <a:gd name="connsiteY1" fmla="*/ 1413551 h 1413551"/>
                  <a:gd name="connsiteX2" fmla="*/ 1351547 w 1445255"/>
                  <a:gd name="connsiteY2" fmla="*/ 1413551 h 1413551"/>
                  <a:gd name="connsiteX3" fmla="*/ 1347536 w 1445255"/>
                  <a:gd name="connsiteY3" fmla="*/ 679625 h 1413551"/>
                  <a:gd name="connsiteX4" fmla="*/ 830178 w 1445255"/>
                  <a:gd name="connsiteY4" fmla="*/ 166278 h 1413551"/>
                  <a:gd name="connsiteX5" fmla="*/ 854242 w 1445255"/>
                  <a:gd name="connsiteY5" fmla="*/ 274562 h 1413551"/>
                  <a:gd name="connsiteX6" fmla="*/ 581526 w 1445255"/>
                  <a:gd name="connsiteY6" fmla="*/ 1846 h 1413551"/>
                  <a:gd name="connsiteX7" fmla="*/ 240631 w 1445255"/>
                  <a:gd name="connsiteY7" fmla="*/ 434983 h 1413551"/>
                  <a:gd name="connsiteX8" fmla="*/ 104273 w 1445255"/>
                  <a:gd name="connsiteY8" fmla="*/ 294615 h 1413551"/>
                  <a:gd name="connsiteX9" fmla="*/ 0 w 1445255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1547" h="1411705">
                    <a:moveTo>
                      <a:pt x="0" y="1034716"/>
                    </a:moveTo>
                    <a:lnTo>
                      <a:pt x="376989" y="1411705"/>
                    </a:lnTo>
                    <a:lnTo>
                      <a:pt x="1351547" y="1411705"/>
                    </a:lnTo>
                    <a:lnTo>
                      <a:pt x="1347536" y="677779"/>
                    </a:lnTo>
                    <a:lnTo>
                      <a:pt x="830178" y="164432"/>
                    </a:lnTo>
                    <a:lnTo>
                      <a:pt x="854242" y="272716"/>
                    </a:lnTo>
                    <a:lnTo>
                      <a:pt x="581526" y="0"/>
                    </a:lnTo>
                    <a:lnTo>
                      <a:pt x="240631" y="433137"/>
                    </a:lnTo>
                    <a:lnTo>
                      <a:pt x="104273" y="292769"/>
                    </a:lnTo>
                    <a:lnTo>
                      <a:pt x="0" y="1034716"/>
                    </a:lnTo>
                    <a:close/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1424040" y="3333019"/>
                <a:ext cx="1347449" cy="1161640"/>
              </a:xfrm>
              <a:custGeom>
                <a:avLst/>
                <a:gdLst>
                  <a:gd name="T0" fmla="*/ 44 w 189"/>
                  <a:gd name="T1" fmla="*/ 163 h 163"/>
                  <a:gd name="T2" fmla="*/ 47 w 189"/>
                  <a:gd name="T3" fmla="*/ 116 h 163"/>
                  <a:gd name="T4" fmla="*/ 59 w 189"/>
                  <a:gd name="T5" fmla="*/ 89 h 163"/>
                  <a:gd name="T6" fmla="*/ 63 w 189"/>
                  <a:gd name="T7" fmla="*/ 113 h 163"/>
                  <a:gd name="T8" fmla="*/ 76 w 189"/>
                  <a:gd name="T9" fmla="*/ 68 h 163"/>
                  <a:gd name="T10" fmla="*/ 101 w 189"/>
                  <a:gd name="T11" fmla="*/ 163 h 163"/>
                  <a:gd name="T12" fmla="*/ 111 w 189"/>
                  <a:gd name="T13" fmla="*/ 31 h 163"/>
                  <a:gd name="T14" fmla="*/ 108 w 189"/>
                  <a:gd name="T15" fmla="*/ 60 h 163"/>
                  <a:gd name="T16" fmla="*/ 62 w 189"/>
                  <a:gd name="T17" fmla="*/ 0 h 163"/>
                  <a:gd name="T18" fmla="*/ 31 w 189"/>
                  <a:gd name="T19" fmla="*/ 75 h 163"/>
                  <a:gd name="T20" fmla="*/ 25 w 189"/>
                  <a:gd name="T21" fmla="*/ 48 h 163"/>
                  <a:gd name="T22" fmla="*/ 6 w 189"/>
                  <a:gd name="T23" fmla="*/ 100 h 163"/>
                  <a:gd name="T24" fmla="*/ 44 w 189"/>
                  <a:gd name="T2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9" h="163">
                    <a:moveTo>
                      <a:pt x="44" y="163"/>
                    </a:moveTo>
                    <a:cubicBezTo>
                      <a:pt x="33" y="141"/>
                      <a:pt x="39" y="128"/>
                      <a:pt x="47" y="116"/>
                    </a:cubicBezTo>
                    <a:cubicBezTo>
                      <a:pt x="56" y="102"/>
                      <a:pt x="59" y="89"/>
                      <a:pt x="59" y="89"/>
                    </a:cubicBezTo>
                    <a:cubicBezTo>
                      <a:pt x="59" y="89"/>
                      <a:pt x="66" y="98"/>
                      <a:pt x="63" y="113"/>
                    </a:cubicBezTo>
                    <a:cubicBezTo>
                      <a:pt x="76" y="99"/>
                      <a:pt x="78" y="76"/>
                      <a:pt x="76" y="68"/>
                    </a:cubicBezTo>
                    <a:cubicBezTo>
                      <a:pt x="105" y="88"/>
                      <a:pt x="117" y="131"/>
                      <a:pt x="101" y="163"/>
                    </a:cubicBezTo>
                    <a:cubicBezTo>
                      <a:pt x="189" y="114"/>
                      <a:pt x="123" y="39"/>
                      <a:pt x="111" y="31"/>
                    </a:cubicBezTo>
                    <a:cubicBezTo>
                      <a:pt x="115" y="39"/>
                      <a:pt x="116" y="53"/>
                      <a:pt x="108" y="60"/>
                    </a:cubicBezTo>
                    <a:cubicBezTo>
                      <a:pt x="95" y="10"/>
                      <a:pt x="62" y="0"/>
                      <a:pt x="62" y="0"/>
                    </a:cubicBezTo>
                    <a:cubicBezTo>
                      <a:pt x="66" y="26"/>
                      <a:pt x="49" y="54"/>
                      <a:pt x="31" y="75"/>
                    </a:cubicBezTo>
                    <a:cubicBezTo>
                      <a:pt x="31" y="65"/>
                      <a:pt x="30" y="58"/>
                      <a:pt x="25" y="48"/>
                    </a:cubicBezTo>
                    <a:cubicBezTo>
                      <a:pt x="24" y="66"/>
                      <a:pt x="9" y="82"/>
                      <a:pt x="6" y="100"/>
                    </a:cubicBezTo>
                    <a:cubicBezTo>
                      <a:pt x="0" y="125"/>
                      <a:pt x="9" y="144"/>
                      <a:pt x="44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" name="Freeform 2"/>
            <p:cNvSpPr/>
            <p:nvPr/>
          </p:nvSpPr>
          <p:spPr>
            <a:xfrm>
              <a:off x="481379" y="5123751"/>
              <a:ext cx="1478710" cy="789511"/>
            </a:xfrm>
            <a:custGeom>
              <a:avLst/>
              <a:gdLst>
                <a:gd name="connsiteX0" fmla="*/ 0 w 1478710"/>
                <a:gd name="connsiteY0" fmla="*/ 782482 h 789511"/>
                <a:gd name="connsiteX1" fmla="*/ 419833 w 1478710"/>
                <a:gd name="connsiteY1" fmla="*/ 696757 h 789511"/>
                <a:gd name="connsiteX2" fmla="*/ 877033 w 1478710"/>
                <a:gd name="connsiteY2" fmla="*/ 518712 h 789511"/>
                <a:gd name="connsiteX3" fmla="*/ 1248508 w 1478710"/>
                <a:gd name="connsiteY3" fmla="*/ 204387 h 789511"/>
                <a:gd name="connsiteX4" fmla="*/ 1430948 w 1478710"/>
                <a:gd name="connsiteY4" fmla="*/ 21947 h 789511"/>
                <a:gd name="connsiteX5" fmla="*/ 1474909 w 1478710"/>
                <a:gd name="connsiteY5" fmla="*/ 81295 h 789511"/>
                <a:gd name="connsiteX6" fmla="*/ 1474909 w 1478710"/>
                <a:gd name="connsiteY6" fmla="*/ 718737 h 789511"/>
                <a:gd name="connsiteX7" fmla="*/ 1461721 w 1478710"/>
                <a:gd name="connsiteY7" fmla="*/ 773689 h 789511"/>
                <a:gd name="connsiteX8" fmla="*/ 1461721 w 1478710"/>
                <a:gd name="connsiteY8" fmla="*/ 773689 h 78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8710" h="789511">
                  <a:moveTo>
                    <a:pt x="0" y="782482"/>
                  </a:moveTo>
                  <a:cubicBezTo>
                    <a:pt x="136830" y="761600"/>
                    <a:pt x="273661" y="740719"/>
                    <a:pt x="419833" y="696757"/>
                  </a:cubicBezTo>
                  <a:cubicBezTo>
                    <a:pt x="566005" y="652795"/>
                    <a:pt x="738920" y="600774"/>
                    <a:pt x="877033" y="518712"/>
                  </a:cubicBezTo>
                  <a:cubicBezTo>
                    <a:pt x="1015146" y="436650"/>
                    <a:pt x="1156189" y="287181"/>
                    <a:pt x="1248508" y="204387"/>
                  </a:cubicBezTo>
                  <a:cubicBezTo>
                    <a:pt x="1340827" y="121593"/>
                    <a:pt x="1393215" y="42462"/>
                    <a:pt x="1430948" y="21947"/>
                  </a:cubicBezTo>
                  <a:cubicBezTo>
                    <a:pt x="1468681" y="1432"/>
                    <a:pt x="1467582" y="-34837"/>
                    <a:pt x="1474909" y="81295"/>
                  </a:cubicBezTo>
                  <a:cubicBezTo>
                    <a:pt x="1482236" y="197427"/>
                    <a:pt x="1477107" y="603338"/>
                    <a:pt x="1474909" y="718737"/>
                  </a:cubicBezTo>
                  <a:cubicBezTo>
                    <a:pt x="1472711" y="834136"/>
                    <a:pt x="1461721" y="773689"/>
                    <a:pt x="1461721" y="773689"/>
                  </a:cubicBezTo>
                  <a:lnTo>
                    <a:pt x="1461721" y="773689"/>
                  </a:lnTo>
                </a:path>
              </a:pathLst>
            </a:cu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912327" y="4351024"/>
              <a:ext cx="1207723" cy="787417"/>
            </a:xfrm>
            <a:prstGeom prst="line">
              <a:avLst/>
            </a:prstGeom>
            <a:ln w="1079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06688" y="4387309"/>
              <a:ext cx="0" cy="1430381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948241" y="4425599"/>
            <a:ext cx="3357088" cy="1649769"/>
            <a:chOff x="3295944" y="1844824"/>
            <a:chExt cx="3357088" cy="1649769"/>
          </a:xfrm>
        </p:grpSpPr>
        <p:pic>
          <p:nvPicPr>
            <p:cNvPr id="76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5663271" y="2974262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76"/>
            <p:cNvSpPr/>
            <p:nvPr/>
          </p:nvSpPr>
          <p:spPr>
            <a:xfrm>
              <a:off x="3517978" y="1844824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82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7" r:link="rId8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3387174" y="2918529"/>
              <a:ext cx="505903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295944" y="1847843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Coppice 1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982421" y="4425276"/>
            <a:ext cx="3632271" cy="1634419"/>
            <a:chOff x="6330124" y="1844501"/>
            <a:chExt cx="3632271" cy="1634419"/>
          </a:xfrm>
        </p:grpSpPr>
        <p:pic>
          <p:nvPicPr>
            <p:cNvPr id="85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7" r:link="rId8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6427611" y="2870630"/>
              <a:ext cx="505903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8972634" y="2983512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Freeform 86"/>
            <p:cNvSpPr/>
            <p:nvPr/>
          </p:nvSpPr>
          <p:spPr>
            <a:xfrm>
              <a:off x="6827341" y="1854074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330124" y="1844501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Coppice 2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248280" y="4425276"/>
            <a:ext cx="3350831" cy="1559070"/>
            <a:chOff x="261764" y="1847843"/>
            <a:chExt cx="3350831" cy="1559070"/>
          </a:xfrm>
        </p:grpSpPr>
        <p:pic>
          <p:nvPicPr>
            <p:cNvPr id="90" name="Picture 19" descr="Planta idónea"/>
            <p:cNvPicPr>
              <a:picLocks noChangeAspect="1" noChangeArrowheads="1"/>
            </p:cNvPicPr>
            <p:nvPr/>
          </p:nvPicPr>
          <p:blipFill>
            <a:blip r:embed="rId3" r:link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9" y="2684319"/>
              <a:ext cx="245900" cy="68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/>
            <p:nvPr/>
          </p:nvSpPr>
          <p:spPr>
            <a:xfrm>
              <a:off x="468017" y="1900267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92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2622834" y="2911505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TextBox 92"/>
            <p:cNvSpPr txBox="1"/>
            <p:nvPr/>
          </p:nvSpPr>
          <p:spPr>
            <a:xfrm>
              <a:off x="261764" y="1847843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Replanted stand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pic>
        <p:nvPicPr>
          <p:cNvPr id="96" name="Picture 9" descr="Selección de brotes"/>
          <p:cNvPicPr>
            <a:picLocks noChangeAspect="1" noChangeArrowheads="1"/>
          </p:cNvPicPr>
          <p:nvPr/>
        </p:nvPicPr>
        <p:blipFill rotWithShape="1">
          <a:blip r:embed="rId7" r:link="rId8" cstate="email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001"/>
          <a:stretch/>
        </p:blipFill>
        <p:spPr bwMode="auto">
          <a:xfrm>
            <a:off x="11365533" y="5388733"/>
            <a:ext cx="50590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0721" y="1299629"/>
            <a:ext cx="2617267" cy="2098327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79" idx="3"/>
          </p:cNvCxnSpPr>
          <p:nvPr/>
        </p:nvCxnSpPr>
        <p:spPr>
          <a:xfrm>
            <a:off x="6238428" y="2630043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1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Forest Owners / Forest Management Approaches (FMAs) - Prescriptions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545" y="6474235"/>
            <a:ext cx="803493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2017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cxnSp>
        <p:nvCxnSpPr>
          <p:cNvPr id="69" name="Straight Connector 68"/>
          <p:cNvCxnSpPr>
            <a:stCxn id="63" idx="4"/>
            <a:endCxn id="62" idx="0"/>
          </p:cNvCxnSpPr>
          <p:nvPr/>
        </p:nvCxnSpPr>
        <p:spPr>
          <a:xfrm>
            <a:off x="468009" y="6309320"/>
            <a:ext cx="283" cy="16491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97065" y="6237312"/>
            <a:ext cx="115200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46522" y="1221040"/>
            <a:ext cx="605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1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 Planning horizon: 36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years</a:t>
            </a:r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2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One plantation followed by 2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coppices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47312" y="2341118"/>
            <a:ext cx="519111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3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Stands are harvested after a </a:t>
            </a:r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FIRE</a:t>
            </a:r>
            <a:endParaRPr lang="en-IN" b="1" dirty="0">
              <a:solidFill>
                <a:schemeClr val="accent1"/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10452" y="6475475"/>
            <a:ext cx="11889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36 years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pic>
        <p:nvPicPr>
          <p:cNvPr id="35" name="Picture 19" descr="Planta idónea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09" y="5223785"/>
            <a:ext cx="245900" cy="6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35"/>
          <p:cNvSpPr/>
          <p:nvPr/>
        </p:nvSpPr>
        <p:spPr>
          <a:xfrm>
            <a:off x="468017" y="4439733"/>
            <a:ext cx="2638671" cy="1456725"/>
          </a:xfrm>
          <a:custGeom>
            <a:avLst/>
            <a:gdLst>
              <a:gd name="connsiteX0" fmla="*/ 0 w 2638671"/>
              <a:gd name="connsiteY0" fmla="*/ 1456725 h 1456725"/>
              <a:gd name="connsiteX1" fmla="*/ 827037 w 2638671"/>
              <a:gd name="connsiteY1" fmla="*/ 1235405 h 1456725"/>
              <a:gd name="connsiteX2" fmla="*/ 1590007 w 2638671"/>
              <a:gd name="connsiteY2" fmla="*/ 588919 h 1456725"/>
              <a:gd name="connsiteX3" fmla="*/ 2184076 w 2638671"/>
              <a:gd name="connsiteY3" fmla="*/ 204521 h 1456725"/>
              <a:gd name="connsiteX4" fmla="*/ 2603419 w 2638671"/>
              <a:gd name="connsiteY4" fmla="*/ 64740 h 1456725"/>
              <a:gd name="connsiteX5" fmla="*/ 2615067 w 2638671"/>
              <a:gd name="connsiteY5" fmla="*/ 1258702 h 1456725"/>
              <a:gd name="connsiteX6" fmla="*/ 2615067 w 2638671"/>
              <a:gd name="connsiteY6" fmla="*/ 1258702 h 14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671" h="1456725">
                <a:moveTo>
                  <a:pt x="0" y="1456725"/>
                </a:moveTo>
                <a:cubicBezTo>
                  <a:pt x="281018" y="1418382"/>
                  <a:pt x="562036" y="1380039"/>
                  <a:pt x="827037" y="1235405"/>
                </a:cubicBezTo>
                <a:cubicBezTo>
                  <a:pt x="1092038" y="1090771"/>
                  <a:pt x="1363834" y="760733"/>
                  <a:pt x="1590007" y="588919"/>
                </a:cubicBezTo>
                <a:cubicBezTo>
                  <a:pt x="1816180" y="417105"/>
                  <a:pt x="2015174" y="291884"/>
                  <a:pt x="2184076" y="204521"/>
                </a:cubicBezTo>
                <a:cubicBezTo>
                  <a:pt x="2352978" y="117158"/>
                  <a:pt x="2531587" y="-110957"/>
                  <a:pt x="2603419" y="64740"/>
                </a:cubicBezTo>
                <a:cubicBezTo>
                  <a:pt x="2675251" y="240437"/>
                  <a:pt x="2615067" y="1258702"/>
                  <a:pt x="2615067" y="1258702"/>
                </a:cubicBezTo>
                <a:lnTo>
                  <a:pt x="2615067" y="1258702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TextBox 37"/>
          <p:cNvSpPr txBox="1"/>
          <p:nvPr/>
        </p:nvSpPr>
        <p:spPr>
          <a:xfrm>
            <a:off x="261764" y="4427820"/>
            <a:ext cx="20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  <a:latin typeface="Oswald" panose="02000506000000020004"/>
              </a:rPr>
              <a:t>Planted Stand</a:t>
            </a:r>
            <a:endParaRPr lang="pt-PT" sz="1800" b="1" dirty="0">
              <a:solidFill>
                <a:schemeClr val="accent4"/>
              </a:solidFill>
              <a:latin typeface="Oswald" panose="02000506000000020004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6009" y="6165320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7" name="Oval 66"/>
          <p:cNvSpPr/>
          <p:nvPr/>
        </p:nvSpPr>
        <p:spPr>
          <a:xfrm>
            <a:off x="432924" y="6203660"/>
            <a:ext cx="72000" cy="72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Picture 196" descr="Diversos usos de la madera del eucalipto"/>
          <p:cNvPicPr>
            <a:picLocks noChangeAspect="1" noChangeArrowheads="1"/>
          </p:cNvPicPr>
          <p:nvPr/>
        </p:nvPicPr>
        <p:blipFill>
          <a:blip r:embed="rId5" r:link="rId6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64" r="32719" b="63988"/>
          <a:stretch>
            <a:fillRect/>
          </a:stretch>
        </p:blipFill>
        <p:spPr bwMode="auto">
          <a:xfrm rot="21444761">
            <a:off x="7723048" y="6216276"/>
            <a:ext cx="565353" cy="2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7790231" y="5701831"/>
            <a:ext cx="430988" cy="374875"/>
            <a:chOff x="1424040" y="3333019"/>
            <a:chExt cx="1347449" cy="1319920"/>
          </a:xfrm>
        </p:grpSpPr>
        <p:sp>
          <p:nvSpPr>
            <p:cNvPr id="40" name="Freeform 3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059787" y="4424062"/>
            <a:ext cx="3135888" cy="1602193"/>
            <a:chOff x="6330124" y="1844501"/>
            <a:chExt cx="3135888" cy="1602193"/>
          </a:xfrm>
        </p:grpSpPr>
        <p:pic>
          <p:nvPicPr>
            <p:cNvPr id="85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7" r:link="rId8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6427611" y="2870630"/>
              <a:ext cx="505903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Freeform 86"/>
            <p:cNvSpPr/>
            <p:nvPr/>
          </p:nvSpPr>
          <p:spPr>
            <a:xfrm>
              <a:off x="6827341" y="1854074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330124" y="1844501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Coppice 2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pic>
        <p:nvPicPr>
          <p:cNvPr id="96" name="Picture 9" descr="Selección de brotes"/>
          <p:cNvPicPr>
            <a:picLocks noChangeAspect="1" noChangeArrowheads="1"/>
          </p:cNvPicPr>
          <p:nvPr/>
        </p:nvPicPr>
        <p:blipFill rotWithShape="1">
          <a:blip r:embed="rId7" r:link="rId8" cstate="email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001"/>
          <a:stretch/>
        </p:blipFill>
        <p:spPr bwMode="auto">
          <a:xfrm>
            <a:off x="10979838" y="5431019"/>
            <a:ext cx="50590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96" descr="Diversos usos de la madera del eucalipto"/>
          <p:cNvPicPr>
            <a:picLocks noChangeAspect="1" noChangeArrowheads="1"/>
          </p:cNvPicPr>
          <p:nvPr/>
        </p:nvPicPr>
        <p:blipFill>
          <a:blip r:embed="rId5" r:link="rId6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64" r="32719" b="63988"/>
          <a:stretch>
            <a:fillRect/>
          </a:stretch>
        </p:blipFill>
        <p:spPr bwMode="auto">
          <a:xfrm rot="21444761">
            <a:off x="2526901" y="5614287"/>
            <a:ext cx="989761" cy="49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3068278" y="4425599"/>
            <a:ext cx="3357088" cy="1649769"/>
            <a:chOff x="3295944" y="1844824"/>
            <a:chExt cx="3357088" cy="1649769"/>
          </a:xfrm>
        </p:grpSpPr>
        <p:pic>
          <p:nvPicPr>
            <p:cNvPr id="76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5663271" y="2974262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76"/>
            <p:cNvSpPr/>
            <p:nvPr/>
          </p:nvSpPr>
          <p:spPr>
            <a:xfrm>
              <a:off x="3517978" y="1844824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82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7" r:link="rId8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3387174" y="2918529"/>
              <a:ext cx="505903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295944" y="1847843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Coppice 1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6504152" y="5148658"/>
            <a:ext cx="1478710" cy="789511"/>
          </a:xfrm>
          <a:custGeom>
            <a:avLst/>
            <a:gdLst>
              <a:gd name="connsiteX0" fmla="*/ 0 w 1478710"/>
              <a:gd name="connsiteY0" fmla="*/ 782482 h 789511"/>
              <a:gd name="connsiteX1" fmla="*/ 419833 w 1478710"/>
              <a:gd name="connsiteY1" fmla="*/ 696757 h 789511"/>
              <a:gd name="connsiteX2" fmla="*/ 877033 w 1478710"/>
              <a:gd name="connsiteY2" fmla="*/ 518712 h 789511"/>
              <a:gd name="connsiteX3" fmla="*/ 1248508 w 1478710"/>
              <a:gd name="connsiteY3" fmla="*/ 204387 h 789511"/>
              <a:gd name="connsiteX4" fmla="*/ 1430948 w 1478710"/>
              <a:gd name="connsiteY4" fmla="*/ 21947 h 789511"/>
              <a:gd name="connsiteX5" fmla="*/ 1474909 w 1478710"/>
              <a:gd name="connsiteY5" fmla="*/ 81295 h 789511"/>
              <a:gd name="connsiteX6" fmla="*/ 1474909 w 1478710"/>
              <a:gd name="connsiteY6" fmla="*/ 718737 h 789511"/>
              <a:gd name="connsiteX7" fmla="*/ 1461721 w 1478710"/>
              <a:gd name="connsiteY7" fmla="*/ 773689 h 789511"/>
              <a:gd name="connsiteX8" fmla="*/ 1461721 w 1478710"/>
              <a:gd name="connsiteY8" fmla="*/ 773689 h 78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710" h="789511">
                <a:moveTo>
                  <a:pt x="0" y="782482"/>
                </a:moveTo>
                <a:cubicBezTo>
                  <a:pt x="136830" y="761600"/>
                  <a:pt x="273661" y="740719"/>
                  <a:pt x="419833" y="696757"/>
                </a:cubicBezTo>
                <a:cubicBezTo>
                  <a:pt x="566005" y="652795"/>
                  <a:pt x="738920" y="600774"/>
                  <a:pt x="877033" y="518712"/>
                </a:cubicBezTo>
                <a:cubicBezTo>
                  <a:pt x="1015146" y="436650"/>
                  <a:pt x="1156189" y="287181"/>
                  <a:pt x="1248508" y="204387"/>
                </a:cubicBezTo>
                <a:cubicBezTo>
                  <a:pt x="1340827" y="121593"/>
                  <a:pt x="1393215" y="42462"/>
                  <a:pt x="1430948" y="21947"/>
                </a:cubicBezTo>
                <a:cubicBezTo>
                  <a:pt x="1468681" y="1432"/>
                  <a:pt x="1467582" y="-34837"/>
                  <a:pt x="1474909" y="81295"/>
                </a:cubicBezTo>
                <a:cubicBezTo>
                  <a:pt x="1482236" y="197427"/>
                  <a:pt x="1477107" y="603338"/>
                  <a:pt x="1474909" y="718737"/>
                </a:cubicBezTo>
                <a:cubicBezTo>
                  <a:pt x="1472711" y="834136"/>
                  <a:pt x="1461721" y="773689"/>
                  <a:pt x="1461721" y="773689"/>
                </a:cubicBezTo>
                <a:lnTo>
                  <a:pt x="1461721" y="773689"/>
                </a:lnTo>
              </a:path>
            </a:pathLst>
          </a:cu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978511" y="4338598"/>
            <a:ext cx="1207723" cy="787417"/>
          </a:xfrm>
          <a:prstGeom prst="line">
            <a:avLst/>
          </a:prstGeom>
          <a:ln w="1079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72872" y="4374883"/>
            <a:ext cx="0" cy="1430381"/>
          </a:xfrm>
          <a:prstGeom prst="line">
            <a:avLst/>
          </a:prstGeom>
          <a:ln w="1047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7966620" y="4425276"/>
            <a:ext cx="3350831" cy="1559070"/>
            <a:chOff x="261764" y="1847843"/>
            <a:chExt cx="3350831" cy="1559070"/>
          </a:xfrm>
        </p:grpSpPr>
        <p:pic>
          <p:nvPicPr>
            <p:cNvPr id="90" name="Picture 19" descr="Planta idónea"/>
            <p:cNvPicPr>
              <a:picLocks noChangeAspect="1" noChangeArrowheads="1"/>
            </p:cNvPicPr>
            <p:nvPr/>
          </p:nvPicPr>
          <p:blipFill>
            <a:blip r:embed="rId3" r:link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9" y="2684319"/>
              <a:ext cx="245900" cy="68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/>
            <p:nvPr/>
          </p:nvSpPr>
          <p:spPr>
            <a:xfrm>
              <a:off x="468017" y="1900267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92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2622834" y="2911505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TextBox 92"/>
            <p:cNvSpPr txBox="1"/>
            <p:nvPr/>
          </p:nvSpPr>
          <p:spPr>
            <a:xfrm>
              <a:off x="261764" y="1847843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Replanted stand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sp>
        <p:nvSpPr>
          <p:cNvPr id="50" name="Freeform 49"/>
          <p:cNvSpPr/>
          <p:nvPr/>
        </p:nvSpPr>
        <p:spPr>
          <a:xfrm>
            <a:off x="10800557" y="4492555"/>
            <a:ext cx="2638671" cy="1456725"/>
          </a:xfrm>
          <a:custGeom>
            <a:avLst/>
            <a:gdLst>
              <a:gd name="connsiteX0" fmla="*/ 0 w 2638671"/>
              <a:gd name="connsiteY0" fmla="*/ 1456725 h 1456725"/>
              <a:gd name="connsiteX1" fmla="*/ 827037 w 2638671"/>
              <a:gd name="connsiteY1" fmla="*/ 1235405 h 1456725"/>
              <a:gd name="connsiteX2" fmla="*/ 1590007 w 2638671"/>
              <a:gd name="connsiteY2" fmla="*/ 588919 h 1456725"/>
              <a:gd name="connsiteX3" fmla="*/ 2184076 w 2638671"/>
              <a:gd name="connsiteY3" fmla="*/ 204521 h 1456725"/>
              <a:gd name="connsiteX4" fmla="*/ 2603419 w 2638671"/>
              <a:gd name="connsiteY4" fmla="*/ 64740 h 1456725"/>
              <a:gd name="connsiteX5" fmla="*/ 2615067 w 2638671"/>
              <a:gd name="connsiteY5" fmla="*/ 1258702 h 1456725"/>
              <a:gd name="connsiteX6" fmla="*/ 2615067 w 2638671"/>
              <a:gd name="connsiteY6" fmla="*/ 1258702 h 14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671" h="1456725">
                <a:moveTo>
                  <a:pt x="0" y="1456725"/>
                </a:moveTo>
                <a:cubicBezTo>
                  <a:pt x="281018" y="1418382"/>
                  <a:pt x="562036" y="1380039"/>
                  <a:pt x="827037" y="1235405"/>
                </a:cubicBezTo>
                <a:cubicBezTo>
                  <a:pt x="1092038" y="1090771"/>
                  <a:pt x="1363834" y="760733"/>
                  <a:pt x="1590007" y="588919"/>
                </a:cubicBezTo>
                <a:cubicBezTo>
                  <a:pt x="1816180" y="417105"/>
                  <a:pt x="2015174" y="291884"/>
                  <a:pt x="2184076" y="204521"/>
                </a:cubicBezTo>
                <a:cubicBezTo>
                  <a:pt x="2352978" y="117158"/>
                  <a:pt x="2531587" y="-110957"/>
                  <a:pt x="2603419" y="64740"/>
                </a:cubicBezTo>
                <a:cubicBezTo>
                  <a:pt x="2675251" y="240437"/>
                  <a:pt x="2615067" y="1258702"/>
                  <a:pt x="2615067" y="1258702"/>
                </a:cubicBezTo>
                <a:lnTo>
                  <a:pt x="2615067" y="1258702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angle 3"/>
          <p:cNvSpPr/>
          <p:nvPr/>
        </p:nvSpPr>
        <p:spPr>
          <a:xfrm>
            <a:off x="12109143" y="4221088"/>
            <a:ext cx="826029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79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Forest Owners / Forest Management Approaches (FMAs) - Prescriptions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545" y="6474235"/>
            <a:ext cx="803493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2017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cxnSp>
        <p:nvCxnSpPr>
          <p:cNvPr id="69" name="Straight Connector 68"/>
          <p:cNvCxnSpPr>
            <a:stCxn id="63" idx="4"/>
            <a:endCxn id="62" idx="0"/>
          </p:cNvCxnSpPr>
          <p:nvPr/>
        </p:nvCxnSpPr>
        <p:spPr>
          <a:xfrm>
            <a:off x="468009" y="6309320"/>
            <a:ext cx="283" cy="16491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97065" y="6237312"/>
            <a:ext cx="115200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46522" y="1221040"/>
            <a:ext cx="605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1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 Planning horizon: 36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years</a:t>
            </a:r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2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One plantation followed by 2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coppices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47312" y="2341118"/>
            <a:ext cx="519111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3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Stands are harvested after a </a:t>
            </a:r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FIRE</a:t>
            </a:r>
            <a:endParaRPr lang="en-IN" b="1" dirty="0">
              <a:solidFill>
                <a:schemeClr val="accent1"/>
              </a:solidFill>
              <a:latin typeface="Oswald"/>
              <a:ea typeface="Source Sans Pro" pitchFamily="34" charset="0"/>
            </a:endParaRPr>
          </a:p>
        </p:txBody>
      </p:sp>
      <p:pic>
        <p:nvPicPr>
          <p:cNvPr id="35" name="Picture 19" descr="Planta idónea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09" y="5223785"/>
            <a:ext cx="245900" cy="6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35"/>
          <p:cNvSpPr/>
          <p:nvPr/>
        </p:nvSpPr>
        <p:spPr>
          <a:xfrm>
            <a:off x="468017" y="4439733"/>
            <a:ext cx="2638671" cy="1456725"/>
          </a:xfrm>
          <a:custGeom>
            <a:avLst/>
            <a:gdLst>
              <a:gd name="connsiteX0" fmla="*/ 0 w 2638671"/>
              <a:gd name="connsiteY0" fmla="*/ 1456725 h 1456725"/>
              <a:gd name="connsiteX1" fmla="*/ 827037 w 2638671"/>
              <a:gd name="connsiteY1" fmla="*/ 1235405 h 1456725"/>
              <a:gd name="connsiteX2" fmla="*/ 1590007 w 2638671"/>
              <a:gd name="connsiteY2" fmla="*/ 588919 h 1456725"/>
              <a:gd name="connsiteX3" fmla="*/ 2184076 w 2638671"/>
              <a:gd name="connsiteY3" fmla="*/ 204521 h 1456725"/>
              <a:gd name="connsiteX4" fmla="*/ 2603419 w 2638671"/>
              <a:gd name="connsiteY4" fmla="*/ 64740 h 1456725"/>
              <a:gd name="connsiteX5" fmla="*/ 2615067 w 2638671"/>
              <a:gd name="connsiteY5" fmla="*/ 1258702 h 1456725"/>
              <a:gd name="connsiteX6" fmla="*/ 2615067 w 2638671"/>
              <a:gd name="connsiteY6" fmla="*/ 1258702 h 14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671" h="1456725">
                <a:moveTo>
                  <a:pt x="0" y="1456725"/>
                </a:moveTo>
                <a:cubicBezTo>
                  <a:pt x="281018" y="1418382"/>
                  <a:pt x="562036" y="1380039"/>
                  <a:pt x="827037" y="1235405"/>
                </a:cubicBezTo>
                <a:cubicBezTo>
                  <a:pt x="1092038" y="1090771"/>
                  <a:pt x="1363834" y="760733"/>
                  <a:pt x="1590007" y="588919"/>
                </a:cubicBezTo>
                <a:cubicBezTo>
                  <a:pt x="1816180" y="417105"/>
                  <a:pt x="2015174" y="291884"/>
                  <a:pt x="2184076" y="204521"/>
                </a:cubicBezTo>
                <a:cubicBezTo>
                  <a:pt x="2352978" y="117158"/>
                  <a:pt x="2531587" y="-110957"/>
                  <a:pt x="2603419" y="64740"/>
                </a:cubicBezTo>
                <a:cubicBezTo>
                  <a:pt x="2675251" y="240437"/>
                  <a:pt x="2615067" y="1258702"/>
                  <a:pt x="2615067" y="1258702"/>
                </a:cubicBezTo>
                <a:lnTo>
                  <a:pt x="2615067" y="1258702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TextBox 37"/>
          <p:cNvSpPr txBox="1"/>
          <p:nvPr/>
        </p:nvSpPr>
        <p:spPr>
          <a:xfrm>
            <a:off x="261764" y="4427820"/>
            <a:ext cx="20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  <a:latin typeface="Oswald" panose="02000506000000020004"/>
              </a:rPr>
              <a:t>Planted Stand</a:t>
            </a:r>
            <a:endParaRPr lang="pt-PT" sz="1800" b="1" dirty="0">
              <a:solidFill>
                <a:schemeClr val="accent4"/>
              </a:solidFill>
              <a:latin typeface="Oswald" panose="02000506000000020004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6009" y="6165320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7" name="Oval 66"/>
          <p:cNvSpPr/>
          <p:nvPr/>
        </p:nvSpPr>
        <p:spPr>
          <a:xfrm>
            <a:off x="432924" y="6203660"/>
            <a:ext cx="72000" cy="72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2" name="Group 11"/>
          <p:cNvGrpSpPr/>
          <p:nvPr/>
        </p:nvGrpSpPr>
        <p:grpSpPr>
          <a:xfrm>
            <a:off x="460611" y="4338598"/>
            <a:ext cx="2638671" cy="2193965"/>
            <a:chOff x="481379" y="4351024"/>
            <a:chExt cx="2638671" cy="2193965"/>
          </a:xfrm>
        </p:grpSpPr>
        <p:pic>
          <p:nvPicPr>
            <p:cNvPr id="37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1636014" y="6262011"/>
              <a:ext cx="565353" cy="282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1735354" y="5790430"/>
              <a:ext cx="430988" cy="374875"/>
              <a:chOff x="1424040" y="3333019"/>
              <a:chExt cx="1347449" cy="1319920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1515603" y="3429000"/>
                <a:ext cx="1171781" cy="1223939"/>
              </a:xfrm>
              <a:custGeom>
                <a:avLst/>
                <a:gdLst>
                  <a:gd name="connsiteX0" fmla="*/ 10751 w 1456006"/>
                  <a:gd name="connsiteY0" fmla="*/ 1036562 h 1484692"/>
                  <a:gd name="connsiteX1" fmla="*/ 387740 w 1456006"/>
                  <a:gd name="connsiteY1" fmla="*/ 1413551 h 1484692"/>
                  <a:gd name="connsiteX2" fmla="*/ 1362298 w 1456006"/>
                  <a:gd name="connsiteY2" fmla="*/ 1413551 h 1484692"/>
                  <a:gd name="connsiteX3" fmla="*/ 1358287 w 1456006"/>
                  <a:gd name="connsiteY3" fmla="*/ 679625 h 1484692"/>
                  <a:gd name="connsiteX4" fmla="*/ 840929 w 1456006"/>
                  <a:gd name="connsiteY4" fmla="*/ 166278 h 1484692"/>
                  <a:gd name="connsiteX5" fmla="*/ 864993 w 1456006"/>
                  <a:gd name="connsiteY5" fmla="*/ 274562 h 1484692"/>
                  <a:gd name="connsiteX6" fmla="*/ 592277 w 1456006"/>
                  <a:gd name="connsiteY6" fmla="*/ 1846 h 1484692"/>
                  <a:gd name="connsiteX7" fmla="*/ 251382 w 1456006"/>
                  <a:gd name="connsiteY7" fmla="*/ 434983 h 1484692"/>
                  <a:gd name="connsiteX8" fmla="*/ 115024 w 1456006"/>
                  <a:gd name="connsiteY8" fmla="*/ 294615 h 1484692"/>
                  <a:gd name="connsiteX9" fmla="*/ 10751 w 1456006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13551"/>
                  <a:gd name="connsiteX1" fmla="*/ 376989 w 1445255"/>
                  <a:gd name="connsiteY1" fmla="*/ 1413551 h 1413551"/>
                  <a:gd name="connsiteX2" fmla="*/ 1351547 w 1445255"/>
                  <a:gd name="connsiteY2" fmla="*/ 1413551 h 1413551"/>
                  <a:gd name="connsiteX3" fmla="*/ 1347536 w 1445255"/>
                  <a:gd name="connsiteY3" fmla="*/ 679625 h 1413551"/>
                  <a:gd name="connsiteX4" fmla="*/ 830178 w 1445255"/>
                  <a:gd name="connsiteY4" fmla="*/ 166278 h 1413551"/>
                  <a:gd name="connsiteX5" fmla="*/ 854242 w 1445255"/>
                  <a:gd name="connsiteY5" fmla="*/ 274562 h 1413551"/>
                  <a:gd name="connsiteX6" fmla="*/ 581526 w 1445255"/>
                  <a:gd name="connsiteY6" fmla="*/ 1846 h 1413551"/>
                  <a:gd name="connsiteX7" fmla="*/ 240631 w 1445255"/>
                  <a:gd name="connsiteY7" fmla="*/ 434983 h 1413551"/>
                  <a:gd name="connsiteX8" fmla="*/ 104273 w 1445255"/>
                  <a:gd name="connsiteY8" fmla="*/ 294615 h 1413551"/>
                  <a:gd name="connsiteX9" fmla="*/ 0 w 1445255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1547" h="1411705">
                    <a:moveTo>
                      <a:pt x="0" y="1034716"/>
                    </a:moveTo>
                    <a:lnTo>
                      <a:pt x="376989" y="1411705"/>
                    </a:lnTo>
                    <a:lnTo>
                      <a:pt x="1351547" y="1411705"/>
                    </a:lnTo>
                    <a:lnTo>
                      <a:pt x="1347536" y="677779"/>
                    </a:lnTo>
                    <a:lnTo>
                      <a:pt x="830178" y="164432"/>
                    </a:lnTo>
                    <a:lnTo>
                      <a:pt x="854242" y="272716"/>
                    </a:lnTo>
                    <a:lnTo>
                      <a:pt x="581526" y="0"/>
                    </a:lnTo>
                    <a:lnTo>
                      <a:pt x="240631" y="433137"/>
                    </a:lnTo>
                    <a:lnTo>
                      <a:pt x="104273" y="292769"/>
                    </a:lnTo>
                    <a:lnTo>
                      <a:pt x="0" y="1034716"/>
                    </a:lnTo>
                    <a:close/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1424040" y="3333019"/>
                <a:ext cx="1347449" cy="1161640"/>
              </a:xfrm>
              <a:custGeom>
                <a:avLst/>
                <a:gdLst>
                  <a:gd name="T0" fmla="*/ 44 w 189"/>
                  <a:gd name="T1" fmla="*/ 163 h 163"/>
                  <a:gd name="T2" fmla="*/ 47 w 189"/>
                  <a:gd name="T3" fmla="*/ 116 h 163"/>
                  <a:gd name="T4" fmla="*/ 59 w 189"/>
                  <a:gd name="T5" fmla="*/ 89 h 163"/>
                  <a:gd name="T6" fmla="*/ 63 w 189"/>
                  <a:gd name="T7" fmla="*/ 113 h 163"/>
                  <a:gd name="T8" fmla="*/ 76 w 189"/>
                  <a:gd name="T9" fmla="*/ 68 h 163"/>
                  <a:gd name="T10" fmla="*/ 101 w 189"/>
                  <a:gd name="T11" fmla="*/ 163 h 163"/>
                  <a:gd name="T12" fmla="*/ 111 w 189"/>
                  <a:gd name="T13" fmla="*/ 31 h 163"/>
                  <a:gd name="T14" fmla="*/ 108 w 189"/>
                  <a:gd name="T15" fmla="*/ 60 h 163"/>
                  <a:gd name="T16" fmla="*/ 62 w 189"/>
                  <a:gd name="T17" fmla="*/ 0 h 163"/>
                  <a:gd name="T18" fmla="*/ 31 w 189"/>
                  <a:gd name="T19" fmla="*/ 75 h 163"/>
                  <a:gd name="T20" fmla="*/ 25 w 189"/>
                  <a:gd name="T21" fmla="*/ 48 h 163"/>
                  <a:gd name="T22" fmla="*/ 6 w 189"/>
                  <a:gd name="T23" fmla="*/ 100 h 163"/>
                  <a:gd name="T24" fmla="*/ 44 w 189"/>
                  <a:gd name="T2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9" h="163">
                    <a:moveTo>
                      <a:pt x="44" y="163"/>
                    </a:moveTo>
                    <a:cubicBezTo>
                      <a:pt x="33" y="141"/>
                      <a:pt x="39" y="128"/>
                      <a:pt x="47" y="116"/>
                    </a:cubicBezTo>
                    <a:cubicBezTo>
                      <a:pt x="56" y="102"/>
                      <a:pt x="59" y="89"/>
                      <a:pt x="59" y="89"/>
                    </a:cubicBezTo>
                    <a:cubicBezTo>
                      <a:pt x="59" y="89"/>
                      <a:pt x="66" y="98"/>
                      <a:pt x="63" y="113"/>
                    </a:cubicBezTo>
                    <a:cubicBezTo>
                      <a:pt x="76" y="99"/>
                      <a:pt x="78" y="76"/>
                      <a:pt x="76" y="68"/>
                    </a:cubicBezTo>
                    <a:cubicBezTo>
                      <a:pt x="105" y="88"/>
                      <a:pt x="117" y="131"/>
                      <a:pt x="101" y="163"/>
                    </a:cubicBezTo>
                    <a:cubicBezTo>
                      <a:pt x="189" y="114"/>
                      <a:pt x="123" y="39"/>
                      <a:pt x="111" y="31"/>
                    </a:cubicBezTo>
                    <a:cubicBezTo>
                      <a:pt x="115" y="39"/>
                      <a:pt x="116" y="53"/>
                      <a:pt x="108" y="60"/>
                    </a:cubicBezTo>
                    <a:cubicBezTo>
                      <a:pt x="95" y="10"/>
                      <a:pt x="62" y="0"/>
                      <a:pt x="62" y="0"/>
                    </a:cubicBezTo>
                    <a:cubicBezTo>
                      <a:pt x="66" y="26"/>
                      <a:pt x="49" y="54"/>
                      <a:pt x="31" y="75"/>
                    </a:cubicBezTo>
                    <a:cubicBezTo>
                      <a:pt x="31" y="65"/>
                      <a:pt x="30" y="58"/>
                      <a:pt x="25" y="48"/>
                    </a:cubicBezTo>
                    <a:cubicBezTo>
                      <a:pt x="24" y="66"/>
                      <a:pt x="9" y="82"/>
                      <a:pt x="6" y="100"/>
                    </a:cubicBezTo>
                    <a:cubicBezTo>
                      <a:pt x="0" y="125"/>
                      <a:pt x="9" y="144"/>
                      <a:pt x="44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" name="Freeform 2"/>
            <p:cNvSpPr/>
            <p:nvPr/>
          </p:nvSpPr>
          <p:spPr>
            <a:xfrm>
              <a:off x="481379" y="5123751"/>
              <a:ext cx="1478710" cy="789511"/>
            </a:xfrm>
            <a:custGeom>
              <a:avLst/>
              <a:gdLst>
                <a:gd name="connsiteX0" fmla="*/ 0 w 1478710"/>
                <a:gd name="connsiteY0" fmla="*/ 782482 h 789511"/>
                <a:gd name="connsiteX1" fmla="*/ 419833 w 1478710"/>
                <a:gd name="connsiteY1" fmla="*/ 696757 h 789511"/>
                <a:gd name="connsiteX2" fmla="*/ 877033 w 1478710"/>
                <a:gd name="connsiteY2" fmla="*/ 518712 h 789511"/>
                <a:gd name="connsiteX3" fmla="*/ 1248508 w 1478710"/>
                <a:gd name="connsiteY3" fmla="*/ 204387 h 789511"/>
                <a:gd name="connsiteX4" fmla="*/ 1430948 w 1478710"/>
                <a:gd name="connsiteY4" fmla="*/ 21947 h 789511"/>
                <a:gd name="connsiteX5" fmla="*/ 1474909 w 1478710"/>
                <a:gd name="connsiteY5" fmla="*/ 81295 h 789511"/>
                <a:gd name="connsiteX6" fmla="*/ 1474909 w 1478710"/>
                <a:gd name="connsiteY6" fmla="*/ 718737 h 789511"/>
                <a:gd name="connsiteX7" fmla="*/ 1461721 w 1478710"/>
                <a:gd name="connsiteY7" fmla="*/ 773689 h 789511"/>
                <a:gd name="connsiteX8" fmla="*/ 1461721 w 1478710"/>
                <a:gd name="connsiteY8" fmla="*/ 773689 h 78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8710" h="789511">
                  <a:moveTo>
                    <a:pt x="0" y="782482"/>
                  </a:moveTo>
                  <a:cubicBezTo>
                    <a:pt x="136830" y="761600"/>
                    <a:pt x="273661" y="740719"/>
                    <a:pt x="419833" y="696757"/>
                  </a:cubicBezTo>
                  <a:cubicBezTo>
                    <a:pt x="566005" y="652795"/>
                    <a:pt x="738920" y="600774"/>
                    <a:pt x="877033" y="518712"/>
                  </a:cubicBezTo>
                  <a:cubicBezTo>
                    <a:pt x="1015146" y="436650"/>
                    <a:pt x="1156189" y="287181"/>
                    <a:pt x="1248508" y="204387"/>
                  </a:cubicBezTo>
                  <a:cubicBezTo>
                    <a:pt x="1340827" y="121593"/>
                    <a:pt x="1393215" y="42462"/>
                    <a:pt x="1430948" y="21947"/>
                  </a:cubicBezTo>
                  <a:cubicBezTo>
                    <a:pt x="1468681" y="1432"/>
                    <a:pt x="1467582" y="-34837"/>
                    <a:pt x="1474909" y="81295"/>
                  </a:cubicBezTo>
                  <a:cubicBezTo>
                    <a:pt x="1482236" y="197427"/>
                    <a:pt x="1477107" y="603338"/>
                    <a:pt x="1474909" y="718737"/>
                  </a:cubicBezTo>
                  <a:cubicBezTo>
                    <a:pt x="1472711" y="834136"/>
                    <a:pt x="1461721" y="773689"/>
                    <a:pt x="1461721" y="773689"/>
                  </a:cubicBezTo>
                  <a:lnTo>
                    <a:pt x="1461721" y="773689"/>
                  </a:lnTo>
                </a:path>
              </a:pathLst>
            </a:cu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912327" y="4351024"/>
              <a:ext cx="1207723" cy="787417"/>
            </a:xfrm>
            <a:prstGeom prst="line">
              <a:avLst/>
            </a:prstGeom>
            <a:ln w="1079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06688" y="4387309"/>
              <a:ext cx="0" cy="1430381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948241" y="4425599"/>
            <a:ext cx="3357088" cy="1649769"/>
            <a:chOff x="3295944" y="1844824"/>
            <a:chExt cx="3357088" cy="1649769"/>
          </a:xfrm>
        </p:grpSpPr>
        <p:pic>
          <p:nvPicPr>
            <p:cNvPr id="76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5663271" y="2974262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76"/>
            <p:cNvSpPr/>
            <p:nvPr/>
          </p:nvSpPr>
          <p:spPr>
            <a:xfrm>
              <a:off x="3517978" y="1844824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82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7" r:link="rId8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3387174" y="2918529"/>
              <a:ext cx="505903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295944" y="1847843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Coppice 1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pic>
        <p:nvPicPr>
          <p:cNvPr id="49" name="Picture 196" descr="Diversos usos de la madera del eucalipto"/>
          <p:cNvPicPr>
            <a:picLocks noChangeAspect="1" noChangeArrowheads="1"/>
          </p:cNvPicPr>
          <p:nvPr/>
        </p:nvPicPr>
        <p:blipFill>
          <a:blip r:embed="rId5" r:link="rId6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64" r="32719" b="63988"/>
          <a:stretch>
            <a:fillRect/>
          </a:stretch>
        </p:blipFill>
        <p:spPr bwMode="auto">
          <a:xfrm rot="21444761">
            <a:off x="6438856" y="6216276"/>
            <a:ext cx="565353" cy="2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6506039" y="5701831"/>
            <a:ext cx="430988" cy="374875"/>
            <a:chOff x="1424040" y="3333019"/>
            <a:chExt cx="1347449" cy="1319920"/>
          </a:xfrm>
        </p:grpSpPr>
        <p:sp>
          <p:nvSpPr>
            <p:cNvPr id="51" name="Freeform 50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775595" y="4424062"/>
            <a:ext cx="3135888" cy="1602193"/>
            <a:chOff x="6330124" y="1844501"/>
            <a:chExt cx="3135888" cy="1602193"/>
          </a:xfrm>
        </p:grpSpPr>
        <p:pic>
          <p:nvPicPr>
            <p:cNvPr id="54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7" r:link="rId8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6427611" y="2870630"/>
              <a:ext cx="505903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54"/>
            <p:cNvSpPr/>
            <p:nvPr/>
          </p:nvSpPr>
          <p:spPr>
            <a:xfrm>
              <a:off x="6827341" y="1854074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30124" y="1844501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Coppice 2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pic>
        <p:nvPicPr>
          <p:cNvPr id="57" name="Picture 9" descr="Selección de brotes"/>
          <p:cNvPicPr>
            <a:picLocks noChangeAspect="1" noChangeArrowheads="1"/>
          </p:cNvPicPr>
          <p:nvPr/>
        </p:nvPicPr>
        <p:blipFill rotWithShape="1">
          <a:blip r:embed="rId7" r:link="rId8" cstate="email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001"/>
          <a:stretch/>
        </p:blipFill>
        <p:spPr bwMode="auto">
          <a:xfrm>
            <a:off x="9695646" y="5431019"/>
            <a:ext cx="50590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reeform 57"/>
          <p:cNvSpPr/>
          <p:nvPr/>
        </p:nvSpPr>
        <p:spPr>
          <a:xfrm>
            <a:off x="5219960" y="5148658"/>
            <a:ext cx="1478710" cy="789511"/>
          </a:xfrm>
          <a:custGeom>
            <a:avLst/>
            <a:gdLst>
              <a:gd name="connsiteX0" fmla="*/ 0 w 1478710"/>
              <a:gd name="connsiteY0" fmla="*/ 782482 h 789511"/>
              <a:gd name="connsiteX1" fmla="*/ 419833 w 1478710"/>
              <a:gd name="connsiteY1" fmla="*/ 696757 h 789511"/>
              <a:gd name="connsiteX2" fmla="*/ 877033 w 1478710"/>
              <a:gd name="connsiteY2" fmla="*/ 518712 h 789511"/>
              <a:gd name="connsiteX3" fmla="*/ 1248508 w 1478710"/>
              <a:gd name="connsiteY3" fmla="*/ 204387 h 789511"/>
              <a:gd name="connsiteX4" fmla="*/ 1430948 w 1478710"/>
              <a:gd name="connsiteY4" fmla="*/ 21947 h 789511"/>
              <a:gd name="connsiteX5" fmla="*/ 1474909 w 1478710"/>
              <a:gd name="connsiteY5" fmla="*/ 81295 h 789511"/>
              <a:gd name="connsiteX6" fmla="*/ 1474909 w 1478710"/>
              <a:gd name="connsiteY6" fmla="*/ 718737 h 789511"/>
              <a:gd name="connsiteX7" fmla="*/ 1461721 w 1478710"/>
              <a:gd name="connsiteY7" fmla="*/ 773689 h 789511"/>
              <a:gd name="connsiteX8" fmla="*/ 1461721 w 1478710"/>
              <a:gd name="connsiteY8" fmla="*/ 773689 h 78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710" h="789511">
                <a:moveTo>
                  <a:pt x="0" y="782482"/>
                </a:moveTo>
                <a:cubicBezTo>
                  <a:pt x="136830" y="761600"/>
                  <a:pt x="273661" y="740719"/>
                  <a:pt x="419833" y="696757"/>
                </a:cubicBezTo>
                <a:cubicBezTo>
                  <a:pt x="566005" y="652795"/>
                  <a:pt x="738920" y="600774"/>
                  <a:pt x="877033" y="518712"/>
                </a:cubicBezTo>
                <a:cubicBezTo>
                  <a:pt x="1015146" y="436650"/>
                  <a:pt x="1156189" y="287181"/>
                  <a:pt x="1248508" y="204387"/>
                </a:cubicBezTo>
                <a:cubicBezTo>
                  <a:pt x="1340827" y="121593"/>
                  <a:pt x="1393215" y="42462"/>
                  <a:pt x="1430948" y="21947"/>
                </a:cubicBezTo>
                <a:cubicBezTo>
                  <a:pt x="1468681" y="1432"/>
                  <a:pt x="1467582" y="-34837"/>
                  <a:pt x="1474909" y="81295"/>
                </a:cubicBezTo>
                <a:cubicBezTo>
                  <a:pt x="1482236" y="197427"/>
                  <a:pt x="1477107" y="603338"/>
                  <a:pt x="1474909" y="718737"/>
                </a:cubicBezTo>
                <a:cubicBezTo>
                  <a:pt x="1472711" y="834136"/>
                  <a:pt x="1461721" y="773689"/>
                  <a:pt x="1461721" y="773689"/>
                </a:cubicBezTo>
                <a:lnTo>
                  <a:pt x="1461721" y="773689"/>
                </a:lnTo>
              </a:path>
            </a:pathLst>
          </a:cu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6694319" y="4338598"/>
            <a:ext cx="1207723" cy="787417"/>
          </a:xfrm>
          <a:prstGeom prst="line">
            <a:avLst/>
          </a:prstGeom>
          <a:ln w="1079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888680" y="4374883"/>
            <a:ext cx="0" cy="1430381"/>
          </a:xfrm>
          <a:prstGeom prst="line">
            <a:avLst/>
          </a:prstGeom>
          <a:ln w="1047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6682428" y="4425276"/>
            <a:ext cx="3350831" cy="1559070"/>
            <a:chOff x="261764" y="1847843"/>
            <a:chExt cx="3350831" cy="1559070"/>
          </a:xfrm>
        </p:grpSpPr>
        <p:pic>
          <p:nvPicPr>
            <p:cNvPr id="64" name="Picture 19" descr="Planta idónea"/>
            <p:cNvPicPr>
              <a:picLocks noChangeAspect="1" noChangeArrowheads="1"/>
            </p:cNvPicPr>
            <p:nvPr/>
          </p:nvPicPr>
          <p:blipFill>
            <a:blip r:embed="rId3" r:link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9" y="2684319"/>
              <a:ext cx="245900" cy="68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Freeform 64"/>
            <p:cNvSpPr/>
            <p:nvPr/>
          </p:nvSpPr>
          <p:spPr>
            <a:xfrm>
              <a:off x="468017" y="1900267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6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2622834" y="2911505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1764" y="1847843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Replanted stand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sp>
        <p:nvSpPr>
          <p:cNvPr id="72" name="Freeform 71"/>
          <p:cNvSpPr/>
          <p:nvPr/>
        </p:nvSpPr>
        <p:spPr>
          <a:xfrm>
            <a:off x="9516365" y="4492555"/>
            <a:ext cx="2638671" cy="1456725"/>
          </a:xfrm>
          <a:custGeom>
            <a:avLst/>
            <a:gdLst>
              <a:gd name="connsiteX0" fmla="*/ 0 w 2638671"/>
              <a:gd name="connsiteY0" fmla="*/ 1456725 h 1456725"/>
              <a:gd name="connsiteX1" fmla="*/ 827037 w 2638671"/>
              <a:gd name="connsiteY1" fmla="*/ 1235405 h 1456725"/>
              <a:gd name="connsiteX2" fmla="*/ 1590007 w 2638671"/>
              <a:gd name="connsiteY2" fmla="*/ 588919 h 1456725"/>
              <a:gd name="connsiteX3" fmla="*/ 2184076 w 2638671"/>
              <a:gd name="connsiteY3" fmla="*/ 204521 h 1456725"/>
              <a:gd name="connsiteX4" fmla="*/ 2603419 w 2638671"/>
              <a:gd name="connsiteY4" fmla="*/ 64740 h 1456725"/>
              <a:gd name="connsiteX5" fmla="*/ 2615067 w 2638671"/>
              <a:gd name="connsiteY5" fmla="*/ 1258702 h 1456725"/>
              <a:gd name="connsiteX6" fmla="*/ 2615067 w 2638671"/>
              <a:gd name="connsiteY6" fmla="*/ 1258702 h 14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671" h="1456725">
                <a:moveTo>
                  <a:pt x="0" y="1456725"/>
                </a:moveTo>
                <a:cubicBezTo>
                  <a:pt x="281018" y="1418382"/>
                  <a:pt x="562036" y="1380039"/>
                  <a:pt x="827037" y="1235405"/>
                </a:cubicBezTo>
                <a:cubicBezTo>
                  <a:pt x="1092038" y="1090771"/>
                  <a:pt x="1363834" y="760733"/>
                  <a:pt x="1590007" y="588919"/>
                </a:cubicBezTo>
                <a:cubicBezTo>
                  <a:pt x="1816180" y="417105"/>
                  <a:pt x="2015174" y="291884"/>
                  <a:pt x="2184076" y="204521"/>
                </a:cubicBezTo>
                <a:cubicBezTo>
                  <a:pt x="2352978" y="117158"/>
                  <a:pt x="2531587" y="-110957"/>
                  <a:pt x="2603419" y="64740"/>
                </a:cubicBezTo>
                <a:cubicBezTo>
                  <a:pt x="2675251" y="240437"/>
                  <a:pt x="2615067" y="1258702"/>
                  <a:pt x="2615067" y="1258702"/>
                </a:cubicBezTo>
                <a:lnTo>
                  <a:pt x="2615067" y="1258702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5" name="TextBox 74"/>
          <p:cNvSpPr txBox="1"/>
          <p:nvPr/>
        </p:nvSpPr>
        <p:spPr>
          <a:xfrm>
            <a:off x="6010452" y="6475475"/>
            <a:ext cx="11889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36 years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483677" y="4464701"/>
            <a:ext cx="20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4"/>
                </a:solidFill>
                <a:latin typeface="Oswald" panose="02000506000000020004"/>
              </a:rPr>
              <a:t>Coppice 1</a:t>
            </a:r>
            <a:endParaRPr lang="pt-PT" sz="1800" b="1" dirty="0">
              <a:solidFill>
                <a:schemeClr val="accent4"/>
              </a:solidFill>
              <a:latin typeface="Oswald" panose="02000506000000020004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893119" y="4221088"/>
            <a:ext cx="826029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35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8148" y="1972022"/>
            <a:ext cx="4797425" cy="4594226"/>
            <a:chOff x="3348831" y="1085850"/>
            <a:chExt cx="5485606" cy="5489576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4289425" y="4164013"/>
              <a:ext cx="4532313" cy="2411413"/>
            </a:xfrm>
            <a:custGeom>
              <a:avLst/>
              <a:gdLst>
                <a:gd name="T0" fmla="*/ 2841 w 2855"/>
                <a:gd name="T1" fmla="*/ 100 h 1519"/>
                <a:gd name="T2" fmla="*/ 2795 w 2855"/>
                <a:gd name="T3" fmla="*/ 297 h 1519"/>
                <a:gd name="T4" fmla="*/ 2726 w 2855"/>
                <a:gd name="T5" fmla="*/ 485 h 1519"/>
                <a:gd name="T6" fmla="*/ 2636 w 2855"/>
                <a:gd name="T7" fmla="*/ 662 h 1519"/>
                <a:gd name="T8" fmla="*/ 2526 w 2855"/>
                <a:gd name="T9" fmla="*/ 825 h 1519"/>
                <a:gd name="T10" fmla="*/ 2397 w 2855"/>
                <a:gd name="T11" fmla="*/ 976 h 1519"/>
                <a:gd name="T12" fmla="*/ 2250 w 2855"/>
                <a:gd name="T13" fmla="*/ 1111 h 1519"/>
                <a:gd name="T14" fmla="*/ 2090 w 2855"/>
                <a:gd name="T15" fmla="*/ 1230 h 1519"/>
                <a:gd name="T16" fmla="*/ 1915 w 2855"/>
                <a:gd name="T17" fmla="*/ 1330 h 1519"/>
                <a:gd name="T18" fmla="*/ 1727 w 2855"/>
                <a:gd name="T19" fmla="*/ 1410 h 1519"/>
                <a:gd name="T20" fmla="*/ 1528 w 2855"/>
                <a:gd name="T21" fmla="*/ 1470 h 1519"/>
                <a:gd name="T22" fmla="*/ 1320 w 2855"/>
                <a:gd name="T23" fmla="*/ 1506 h 1519"/>
                <a:gd name="T24" fmla="*/ 1106 w 2855"/>
                <a:gd name="T25" fmla="*/ 1519 h 1519"/>
                <a:gd name="T26" fmla="*/ 887 w 2855"/>
                <a:gd name="T27" fmla="*/ 1506 h 1519"/>
                <a:gd name="T28" fmla="*/ 676 w 2855"/>
                <a:gd name="T29" fmla="*/ 1468 h 1519"/>
                <a:gd name="T30" fmla="*/ 475 w 2855"/>
                <a:gd name="T31" fmla="*/ 1407 h 1519"/>
                <a:gd name="T32" fmla="*/ 312 w 2855"/>
                <a:gd name="T33" fmla="*/ 1316 h 1519"/>
                <a:gd name="T34" fmla="*/ 201 w 2855"/>
                <a:gd name="T35" fmla="*/ 1211 h 1519"/>
                <a:gd name="T36" fmla="*/ 118 w 2855"/>
                <a:gd name="T37" fmla="*/ 1106 h 1519"/>
                <a:gd name="T38" fmla="*/ 61 w 2855"/>
                <a:gd name="T39" fmla="*/ 1006 h 1519"/>
                <a:gd name="T40" fmla="*/ 24 w 2855"/>
                <a:gd name="T41" fmla="*/ 907 h 1519"/>
                <a:gd name="T42" fmla="*/ 4 w 2855"/>
                <a:gd name="T43" fmla="*/ 814 h 1519"/>
                <a:gd name="T44" fmla="*/ 0 w 2855"/>
                <a:gd name="T45" fmla="*/ 727 h 1519"/>
                <a:gd name="T46" fmla="*/ 7 w 2855"/>
                <a:gd name="T47" fmla="*/ 647 h 1519"/>
                <a:gd name="T48" fmla="*/ 1987 w 2855"/>
                <a:gd name="T49" fmla="*/ 652 h 1519"/>
                <a:gd name="T50" fmla="*/ 2005 w 2855"/>
                <a:gd name="T51" fmla="*/ 652 h 1519"/>
                <a:gd name="T52" fmla="*/ 2038 w 2855"/>
                <a:gd name="T53" fmla="*/ 650 h 1519"/>
                <a:gd name="T54" fmla="*/ 2085 w 2855"/>
                <a:gd name="T55" fmla="*/ 646 h 1519"/>
                <a:gd name="T56" fmla="*/ 2144 w 2855"/>
                <a:gd name="T57" fmla="*/ 637 h 1519"/>
                <a:gd name="T58" fmla="*/ 2212 w 2855"/>
                <a:gd name="T59" fmla="*/ 623 h 1519"/>
                <a:gd name="T60" fmla="*/ 2286 w 2855"/>
                <a:gd name="T61" fmla="*/ 603 h 1519"/>
                <a:gd name="T62" fmla="*/ 2364 w 2855"/>
                <a:gd name="T63" fmla="*/ 575 h 1519"/>
                <a:gd name="T64" fmla="*/ 2445 w 2855"/>
                <a:gd name="T65" fmla="*/ 538 h 1519"/>
                <a:gd name="T66" fmla="*/ 2525 w 2855"/>
                <a:gd name="T67" fmla="*/ 491 h 1519"/>
                <a:gd name="T68" fmla="*/ 2602 w 2855"/>
                <a:gd name="T69" fmla="*/ 433 h 1519"/>
                <a:gd name="T70" fmla="*/ 2674 w 2855"/>
                <a:gd name="T71" fmla="*/ 362 h 1519"/>
                <a:gd name="T72" fmla="*/ 2739 w 2855"/>
                <a:gd name="T73" fmla="*/ 278 h 1519"/>
                <a:gd name="T74" fmla="*/ 2795 w 2855"/>
                <a:gd name="T75" fmla="*/ 179 h 1519"/>
                <a:gd name="T76" fmla="*/ 2838 w 2855"/>
                <a:gd name="T77" fmla="*/ 63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55" h="1519">
                  <a:moveTo>
                    <a:pt x="2855" y="0"/>
                  </a:moveTo>
                  <a:lnTo>
                    <a:pt x="2841" y="100"/>
                  </a:lnTo>
                  <a:lnTo>
                    <a:pt x="2821" y="200"/>
                  </a:lnTo>
                  <a:lnTo>
                    <a:pt x="2795" y="297"/>
                  </a:lnTo>
                  <a:lnTo>
                    <a:pt x="2763" y="393"/>
                  </a:lnTo>
                  <a:lnTo>
                    <a:pt x="2726" y="485"/>
                  </a:lnTo>
                  <a:lnTo>
                    <a:pt x="2684" y="575"/>
                  </a:lnTo>
                  <a:lnTo>
                    <a:pt x="2636" y="662"/>
                  </a:lnTo>
                  <a:lnTo>
                    <a:pt x="2583" y="746"/>
                  </a:lnTo>
                  <a:lnTo>
                    <a:pt x="2526" y="825"/>
                  </a:lnTo>
                  <a:lnTo>
                    <a:pt x="2463" y="903"/>
                  </a:lnTo>
                  <a:lnTo>
                    <a:pt x="2397" y="976"/>
                  </a:lnTo>
                  <a:lnTo>
                    <a:pt x="2325" y="1045"/>
                  </a:lnTo>
                  <a:lnTo>
                    <a:pt x="2250" y="1111"/>
                  </a:lnTo>
                  <a:lnTo>
                    <a:pt x="2171" y="1173"/>
                  </a:lnTo>
                  <a:lnTo>
                    <a:pt x="2090" y="1230"/>
                  </a:lnTo>
                  <a:lnTo>
                    <a:pt x="2004" y="1282"/>
                  </a:lnTo>
                  <a:lnTo>
                    <a:pt x="1915" y="1330"/>
                  </a:lnTo>
                  <a:lnTo>
                    <a:pt x="1821" y="1372"/>
                  </a:lnTo>
                  <a:lnTo>
                    <a:pt x="1727" y="1410"/>
                  </a:lnTo>
                  <a:lnTo>
                    <a:pt x="1628" y="1443"/>
                  </a:lnTo>
                  <a:lnTo>
                    <a:pt x="1528" y="1470"/>
                  </a:lnTo>
                  <a:lnTo>
                    <a:pt x="1425" y="1491"/>
                  </a:lnTo>
                  <a:lnTo>
                    <a:pt x="1320" y="1506"/>
                  </a:lnTo>
                  <a:lnTo>
                    <a:pt x="1214" y="1516"/>
                  </a:lnTo>
                  <a:lnTo>
                    <a:pt x="1106" y="1519"/>
                  </a:lnTo>
                  <a:lnTo>
                    <a:pt x="996" y="1516"/>
                  </a:lnTo>
                  <a:lnTo>
                    <a:pt x="887" y="1506"/>
                  </a:lnTo>
                  <a:lnTo>
                    <a:pt x="781" y="1490"/>
                  </a:lnTo>
                  <a:lnTo>
                    <a:pt x="676" y="1468"/>
                  </a:lnTo>
                  <a:lnTo>
                    <a:pt x="574" y="1440"/>
                  </a:lnTo>
                  <a:lnTo>
                    <a:pt x="475" y="1407"/>
                  </a:lnTo>
                  <a:lnTo>
                    <a:pt x="378" y="1368"/>
                  </a:lnTo>
                  <a:lnTo>
                    <a:pt x="312" y="1316"/>
                  </a:lnTo>
                  <a:lnTo>
                    <a:pt x="253" y="1263"/>
                  </a:lnTo>
                  <a:lnTo>
                    <a:pt x="201" y="1211"/>
                  </a:lnTo>
                  <a:lnTo>
                    <a:pt x="157" y="1159"/>
                  </a:lnTo>
                  <a:lnTo>
                    <a:pt x="118" y="1106"/>
                  </a:lnTo>
                  <a:lnTo>
                    <a:pt x="87" y="1056"/>
                  </a:lnTo>
                  <a:lnTo>
                    <a:pt x="61" y="1006"/>
                  </a:lnTo>
                  <a:lnTo>
                    <a:pt x="40" y="955"/>
                  </a:lnTo>
                  <a:lnTo>
                    <a:pt x="24" y="907"/>
                  </a:lnTo>
                  <a:lnTo>
                    <a:pt x="11" y="860"/>
                  </a:lnTo>
                  <a:lnTo>
                    <a:pt x="4" y="814"/>
                  </a:lnTo>
                  <a:lnTo>
                    <a:pt x="1" y="770"/>
                  </a:lnTo>
                  <a:lnTo>
                    <a:pt x="0" y="727"/>
                  </a:lnTo>
                  <a:lnTo>
                    <a:pt x="2" y="686"/>
                  </a:lnTo>
                  <a:lnTo>
                    <a:pt x="7" y="647"/>
                  </a:lnTo>
                  <a:lnTo>
                    <a:pt x="1984" y="652"/>
                  </a:lnTo>
                  <a:lnTo>
                    <a:pt x="1987" y="652"/>
                  </a:lnTo>
                  <a:lnTo>
                    <a:pt x="1993" y="652"/>
                  </a:lnTo>
                  <a:lnTo>
                    <a:pt x="2005" y="652"/>
                  </a:lnTo>
                  <a:lnTo>
                    <a:pt x="2019" y="651"/>
                  </a:lnTo>
                  <a:lnTo>
                    <a:pt x="2038" y="650"/>
                  </a:lnTo>
                  <a:lnTo>
                    <a:pt x="2060" y="648"/>
                  </a:lnTo>
                  <a:lnTo>
                    <a:pt x="2085" y="646"/>
                  </a:lnTo>
                  <a:lnTo>
                    <a:pt x="2114" y="642"/>
                  </a:lnTo>
                  <a:lnTo>
                    <a:pt x="2144" y="637"/>
                  </a:lnTo>
                  <a:lnTo>
                    <a:pt x="2178" y="630"/>
                  </a:lnTo>
                  <a:lnTo>
                    <a:pt x="2212" y="623"/>
                  </a:lnTo>
                  <a:lnTo>
                    <a:pt x="2248" y="614"/>
                  </a:lnTo>
                  <a:lnTo>
                    <a:pt x="2286" y="603"/>
                  </a:lnTo>
                  <a:lnTo>
                    <a:pt x="2324" y="590"/>
                  </a:lnTo>
                  <a:lnTo>
                    <a:pt x="2364" y="575"/>
                  </a:lnTo>
                  <a:lnTo>
                    <a:pt x="2404" y="558"/>
                  </a:lnTo>
                  <a:lnTo>
                    <a:pt x="2445" y="538"/>
                  </a:lnTo>
                  <a:lnTo>
                    <a:pt x="2485" y="516"/>
                  </a:lnTo>
                  <a:lnTo>
                    <a:pt x="2525" y="491"/>
                  </a:lnTo>
                  <a:lnTo>
                    <a:pt x="2563" y="464"/>
                  </a:lnTo>
                  <a:lnTo>
                    <a:pt x="2602" y="433"/>
                  </a:lnTo>
                  <a:lnTo>
                    <a:pt x="2639" y="400"/>
                  </a:lnTo>
                  <a:lnTo>
                    <a:pt x="2674" y="362"/>
                  </a:lnTo>
                  <a:lnTo>
                    <a:pt x="2708" y="322"/>
                  </a:lnTo>
                  <a:lnTo>
                    <a:pt x="2739" y="278"/>
                  </a:lnTo>
                  <a:lnTo>
                    <a:pt x="2768" y="230"/>
                  </a:lnTo>
                  <a:lnTo>
                    <a:pt x="2795" y="179"/>
                  </a:lnTo>
                  <a:lnTo>
                    <a:pt x="2818" y="123"/>
                  </a:lnTo>
                  <a:lnTo>
                    <a:pt x="2838" y="63"/>
                  </a:lnTo>
                  <a:lnTo>
                    <a:pt x="285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300537" y="3611563"/>
              <a:ext cx="4533900" cy="1587500"/>
            </a:xfrm>
            <a:custGeom>
              <a:avLst/>
              <a:gdLst>
                <a:gd name="T0" fmla="*/ 2854 w 2856"/>
                <a:gd name="T1" fmla="*/ 88 h 1000"/>
                <a:gd name="T2" fmla="*/ 2854 w 2856"/>
                <a:gd name="T3" fmla="*/ 263 h 1000"/>
                <a:gd name="T4" fmla="*/ 2831 w 2856"/>
                <a:gd name="T5" fmla="*/ 411 h 1000"/>
                <a:gd name="T6" fmla="*/ 2788 w 2856"/>
                <a:gd name="T7" fmla="*/ 527 h 1000"/>
                <a:gd name="T8" fmla="*/ 2732 w 2856"/>
                <a:gd name="T9" fmla="*/ 626 h 1000"/>
                <a:gd name="T10" fmla="*/ 2667 w 2856"/>
                <a:gd name="T11" fmla="*/ 710 h 1000"/>
                <a:gd name="T12" fmla="*/ 2595 w 2856"/>
                <a:gd name="T13" fmla="*/ 781 h 1000"/>
                <a:gd name="T14" fmla="*/ 2518 w 2856"/>
                <a:gd name="T15" fmla="*/ 839 h 1000"/>
                <a:gd name="T16" fmla="*/ 2438 w 2856"/>
                <a:gd name="T17" fmla="*/ 886 h 1000"/>
                <a:gd name="T18" fmla="*/ 2357 w 2856"/>
                <a:gd name="T19" fmla="*/ 923 h 1000"/>
                <a:gd name="T20" fmla="*/ 2279 w 2856"/>
                <a:gd name="T21" fmla="*/ 951 h 1000"/>
                <a:gd name="T22" fmla="*/ 2205 w 2856"/>
                <a:gd name="T23" fmla="*/ 971 h 1000"/>
                <a:gd name="T24" fmla="*/ 2137 w 2856"/>
                <a:gd name="T25" fmla="*/ 985 h 1000"/>
                <a:gd name="T26" fmla="*/ 2078 w 2856"/>
                <a:gd name="T27" fmla="*/ 994 h 1000"/>
                <a:gd name="T28" fmla="*/ 2031 w 2856"/>
                <a:gd name="T29" fmla="*/ 998 h 1000"/>
                <a:gd name="T30" fmla="*/ 1998 w 2856"/>
                <a:gd name="T31" fmla="*/ 1000 h 1000"/>
                <a:gd name="T32" fmla="*/ 1980 w 2856"/>
                <a:gd name="T33" fmla="*/ 1000 h 1000"/>
                <a:gd name="T34" fmla="*/ 0 w 2856"/>
                <a:gd name="T35" fmla="*/ 995 h 1000"/>
                <a:gd name="T36" fmla="*/ 15 w 2856"/>
                <a:gd name="T37" fmla="*/ 923 h 1000"/>
                <a:gd name="T38" fmla="*/ 36 w 2856"/>
                <a:gd name="T39" fmla="*/ 861 h 1000"/>
                <a:gd name="T40" fmla="*/ 58 w 2856"/>
                <a:gd name="T41" fmla="*/ 811 h 1000"/>
                <a:gd name="T42" fmla="*/ 77 w 2856"/>
                <a:gd name="T43" fmla="*/ 773 h 1000"/>
                <a:gd name="T44" fmla="*/ 91 w 2856"/>
                <a:gd name="T45" fmla="*/ 749 h 1000"/>
                <a:gd name="T46" fmla="*/ 98 w 2856"/>
                <a:gd name="T47" fmla="*/ 741 h 1000"/>
                <a:gd name="T48" fmla="*/ 440 w 2856"/>
                <a:gd name="T49" fmla="*/ 583 h 1000"/>
                <a:gd name="T50" fmla="*/ 1948 w 2856"/>
                <a:gd name="T51" fmla="*/ 745 h 1000"/>
                <a:gd name="T52" fmla="*/ 1956 w 2856"/>
                <a:gd name="T53" fmla="*/ 745 h 1000"/>
                <a:gd name="T54" fmla="*/ 1979 w 2856"/>
                <a:gd name="T55" fmla="*/ 745 h 1000"/>
                <a:gd name="T56" fmla="*/ 2016 w 2856"/>
                <a:gd name="T57" fmla="*/ 744 h 1000"/>
                <a:gd name="T58" fmla="*/ 2063 w 2856"/>
                <a:gd name="T59" fmla="*/ 741 h 1000"/>
                <a:gd name="T60" fmla="*/ 2118 w 2856"/>
                <a:gd name="T61" fmla="*/ 735 h 1000"/>
                <a:gd name="T62" fmla="*/ 2182 w 2856"/>
                <a:gd name="T63" fmla="*/ 725 h 1000"/>
                <a:gd name="T64" fmla="*/ 2251 w 2856"/>
                <a:gd name="T65" fmla="*/ 709 h 1000"/>
                <a:gd name="T66" fmla="*/ 2325 w 2856"/>
                <a:gd name="T67" fmla="*/ 688 h 1000"/>
                <a:gd name="T68" fmla="*/ 2400 w 2856"/>
                <a:gd name="T69" fmla="*/ 660 h 1000"/>
                <a:gd name="T70" fmla="*/ 2475 w 2856"/>
                <a:gd name="T71" fmla="*/ 624 h 1000"/>
                <a:gd name="T72" fmla="*/ 2547 w 2856"/>
                <a:gd name="T73" fmla="*/ 579 h 1000"/>
                <a:gd name="T74" fmla="*/ 2616 w 2856"/>
                <a:gd name="T75" fmla="*/ 524 h 1000"/>
                <a:gd name="T76" fmla="*/ 2680 w 2856"/>
                <a:gd name="T77" fmla="*/ 458 h 1000"/>
                <a:gd name="T78" fmla="*/ 2737 w 2856"/>
                <a:gd name="T79" fmla="*/ 380 h 1000"/>
                <a:gd name="T80" fmla="*/ 2783 w 2856"/>
                <a:gd name="T81" fmla="*/ 289 h 1000"/>
                <a:gd name="T82" fmla="*/ 2818 w 2856"/>
                <a:gd name="T83" fmla="*/ 184 h 1000"/>
                <a:gd name="T84" fmla="*/ 2840 w 2856"/>
                <a:gd name="T85" fmla="*/ 65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56" h="1000">
                  <a:moveTo>
                    <a:pt x="2847" y="0"/>
                  </a:moveTo>
                  <a:lnTo>
                    <a:pt x="2854" y="88"/>
                  </a:lnTo>
                  <a:lnTo>
                    <a:pt x="2856" y="177"/>
                  </a:lnTo>
                  <a:lnTo>
                    <a:pt x="2854" y="263"/>
                  </a:lnTo>
                  <a:lnTo>
                    <a:pt x="2848" y="348"/>
                  </a:lnTo>
                  <a:lnTo>
                    <a:pt x="2831" y="411"/>
                  </a:lnTo>
                  <a:lnTo>
                    <a:pt x="2811" y="471"/>
                  </a:lnTo>
                  <a:lnTo>
                    <a:pt x="2788" y="527"/>
                  </a:lnTo>
                  <a:lnTo>
                    <a:pt x="2761" y="578"/>
                  </a:lnTo>
                  <a:lnTo>
                    <a:pt x="2732" y="626"/>
                  </a:lnTo>
                  <a:lnTo>
                    <a:pt x="2701" y="670"/>
                  </a:lnTo>
                  <a:lnTo>
                    <a:pt x="2667" y="710"/>
                  </a:lnTo>
                  <a:lnTo>
                    <a:pt x="2632" y="748"/>
                  </a:lnTo>
                  <a:lnTo>
                    <a:pt x="2595" y="781"/>
                  </a:lnTo>
                  <a:lnTo>
                    <a:pt x="2556" y="812"/>
                  </a:lnTo>
                  <a:lnTo>
                    <a:pt x="2518" y="839"/>
                  </a:lnTo>
                  <a:lnTo>
                    <a:pt x="2478" y="864"/>
                  </a:lnTo>
                  <a:lnTo>
                    <a:pt x="2438" y="886"/>
                  </a:lnTo>
                  <a:lnTo>
                    <a:pt x="2397" y="906"/>
                  </a:lnTo>
                  <a:lnTo>
                    <a:pt x="2357" y="923"/>
                  </a:lnTo>
                  <a:lnTo>
                    <a:pt x="2317" y="938"/>
                  </a:lnTo>
                  <a:lnTo>
                    <a:pt x="2279" y="951"/>
                  </a:lnTo>
                  <a:lnTo>
                    <a:pt x="2241" y="962"/>
                  </a:lnTo>
                  <a:lnTo>
                    <a:pt x="2205" y="971"/>
                  </a:lnTo>
                  <a:lnTo>
                    <a:pt x="2171" y="978"/>
                  </a:lnTo>
                  <a:lnTo>
                    <a:pt x="2137" y="985"/>
                  </a:lnTo>
                  <a:lnTo>
                    <a:pt x="2107" y="990"/>
                  </a:lnTo>
                  <a:lnTo>
                    <a:pt x="2078" y="994"/>
                  </a:lnTo>
                  <a:lnTo>
                    <a:pt x="2053" y="996"/>
                  </a:lnTo>
                  <a:lnTo>
                    <a:pt x="2031" y="998"/>
                  </a:lnTo>
                  <a:lnTo>
                    <a:pt x="2012" y="999"/>
                  </a:lnTo>
                  <a:lnTo>
                    <a:pt x="1998" y="1000"/>
                  </a:lnTo>
                  <a:lnTo>
                    <a:pt x="1986" y="1000"/>
                  </a:lnTo>
                  <a:lnTo>
                    <a:pt x="1980" y="1000"/>
                  </a:lnTo>
                  <a:lnTo>
                    <a:pt x="1977" y="1000"/>
                  </a:lnTo>
                  <a:lnTo>
                    <a:pt x="0" y="995"/>
                  </a:lnTo>
                  <a:lnTo>
                    <a:pt x="7" y="958"/>
                  </a:lnTo>
                  <a:lnTo>
                    <a:pt x="15" y="923"/>
                  </a:lnTo>
                  <a:lnTo>
                    <a:pt x="25" y="890"/>
                  </a:lnTo>
                  <a:lnTo>
                    <a:pt x="36" y="861"/>
                  </a:lnTo>
                  <a:lnTo>
                    <a:pt x="46" y="834"/>
                  </a:lnTo>
                  <a:lnTo>
                    <a:pt x="58" y="811"/>
                  </a:lnTo>
                  <a:lnTo>
                    <a:pt x="67" y="790"/>
                  </a:lnTo>
                  <a:lnTo>
                    <a:pt x="77" y="773"/>
                  </a:lnTo>
                  <a:lnTo>
                    <a:pt x="85" y="759"/>
                  </a:lnTo>
                  <a:lnTo>
                    <a:pt x="91" y="749"/>
                  </a:lnTo>
                  <a:lnTo>
                    <a:pt x="96" y="743"/>
                  </a:lnTo>
                  <a:lnTo>
                    <a:pt x="98" y="741"/>
                  </a:lnTo>
                  <a:lnTo>
                    <a:pt x="352" y="741"/>
                  </a:lnTo>
                  <a:lnTo>
                    <a:pt x="440" y="583"/>
                  </a:lnTo>
                  <a:lnTo>
                    <a:pt x="532" y="741"/>
                  </a:lnTo>
                  <a:lnTo>
                    <a:pt x="1948" y="745"/>
                  </a:lnTo>
                  <a:lnTo>
                    <a:pt x="1951" y="745"/>
                  </a:lnTo>
                  <a:lnTo>
                    <a:pt x="1956" y="745"/>
                  </a:lnTo>
                  <a:lnTo>
                    <a:pt x="1966" y="745"/>
                  </a:lnTo>
                  <a:lnTo>
                    <a:pt x="1979" y="745"/>
                  </a:lnTo>
                  <a:lnTo>
                    <a:pt x="1996" y="745"/>
                  </a:lnTo>
                  <a:lnTo>
                    <a:pt x="2016" y="744"/>
                  </a:lnTo>
                  <a:lnTo>
                    <a:pt x="2038" y="743"/>
                  </a:lnTo>
                  <a:lnTo>
                    <a:pt x="2063" y="741"/>
                  </a:lnTo>
                  <a:lnTo>
                    <a:pt x="2089" y="738"/>
                  </a:lnTo>
                  <a:lnTo>
                    <a:pt x="2118" y="735"/>
                  </a:lnTo>
                  <a:lnTo>
                    <a:pt x="2150" y="730"/>
                  </a:lnTo>
                  <a:lnTo>
                    <a:pt x="2182" y="725"/>
                  </a:lnTo>
                  <a:lnTo>
                    <a:pt x="2217" y="717"/>
                  </a:lnTo>
                  <a:lnTo>
                    <a:pt x="2251" y="709"/>
                  </a:lnTo>
                  <a:lnTo>
                    <a:pt x="2288" y="700"/>
                  </a:lnTo>
                  <a:lnTo>
                    <a:pt x="2325" y="688"/>
                  </a:lnTo>
                  <a:lnTo>
                    <a:pt x="2362" y="676"/>
                  </a:lnTo>
                  <a:lnTo>
                    <a:pt x="2400" y="660"/>
                  </a:lnTo>
                  <a:lnTo>
                    <a:pt x="2437" y="643"/>
                  </a:lnTo>
                  <a:lnTo>
                    <a:pt x="2475" y="624"/>
                  </a:lnTo>
                  <a:lnTo>
                    <a:pt x="2511" y="602"/>
                  </a:lnTo>
                  <a:lnTo>
                    <a:pt x="2547" y="579"/>
                  </a:lnTo>
                  <a:lnTo>
                    <a:pt x="2582" y="553"/>
                  </a:lnTo>
                  <a:lnTo>
                    <a:pt x="2616" y="524"/>
                  </a:lnTo>
                  <a:lnTo>
                    <a:pt x="2650" y="492"/>
                  </a:lnTo>
                  <a:lnTo>
                    <a:pt x="2680" y="458"/>
                  </a:lnTo>
                  <a:lnTo>
                    <a:pt x="2709" y="420"/>
                  </a:lnTo>
                  <a:lnTo>
                    <a:pt x="2737" y="380"/>
                  </a:lnTo>
                  <a:lnTo>
                    <a:pt x="2761" y="336"/>
                  </a:lnTo>
                  <a:lnTo>
                    <a:pt x="2783" y="289"/>
                  </a:lnTo>
                  <a:lnTo>
                    <a:pt x="2803" y="239"/>
                  </a:lnTo>
                  <a:lnTo>
                    <a:pt x="2818" y="184"/>
                  </a:lnTo>
                  <a:lnTo>
                    <a:pt x="2831" y="126"/>
                  </a:lnTo>
                  <a:lnTo>
                    <a:pt x="2840" y="65"/>
                  </a:lnTo>
                  <a:lnTo>
                    <a:pt x="284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5113337" y="1085850"/>
              <a:ext cx="3695700" cy="3578225"/>
            </a:xfrm>
            <a:custGeom>
              <a:avLst/>
              <a:gdLst>
                <a:gd name="T0" fmla="*/ 725 w 2328"/>
                <a:gd name="T1" fmla="*/ 3 h 2254"/>
                <a:gd name="T2" fmla="*/ 905 w 2328"/>
                <a:gd name="T3" fmla="*/ 23 h 2254"/>
                <a:gd name="T4" fmla="*/ 1081 w 2328"/>
                <a:gd name="T5" fmla="*/ 62 h 2254"/>
                <a:gd name="T6" fmla="*/ 1253 w 2328"/>
                <a:gd name="T7" fmla="*/ 118 h 2254"/>
                <a:gd name="T8" fmla="*/ 1418 w 2328"/>
                <a:gd name="T9" fmla="*/ 194 h 2254"/>
                <a:gd name="T10" fmla="*/ 1574 w 2328"/>
                <a:gd name="T11" fmla="*/ 287 h 2254"/>
                <a:gd name="T12" fmla="*/ 1720 w 2328"/>
                <a:gd name="T13" fmla="*/ 397 h 2254"/>
                <a:gd name="T14" fmla="*/ 1856 w 2328"/>
                <a:gd name="T15" fmla="*/ 523 h 2254"/>
                <a:gd name="T16" fmla="*/ 1978 w 2328"/>
                <a:gd name="T17" fmla="*/ 665 h 2254"/>
                <a:gd name="T18" fmla="*/ 2085 w 2328"/>
                <a:gd name="T19" fmla="*/ 824 h 2254"/>
                <a:gd name="T20" fmla="*/ 2181 w 2328"/>
                <a:gd name="T21" fmla="*/ 1004 h 2254"/>
                <a:gd name="T22" fmla="*/ 2255 w 2328"/>
                <a:gd name="T23" fmla="*/ 1200 h 2254"/>
                <a:gd name="T24" fmla="*/ 2303 w 2328"/>
                <a:gd name="T25" fmla="*/ 1399 h 2254"/>
                <a:gd name="T26" fmla="*/ 2328 w 2328"/>
                <a:gd name="T27" fmla="*/ 1600 h 2254"/>
                <a:gd name="T28" fmla="*/ 2297 w 2328"/>
                <a:gd name="T29" fmla="*/ 1739 h 2254"/>
                <a:gd name="T30" fmla="*/ 2255 w 2328"/>
                <a:gd name="T31" fmla="*/ 1858 h 2254"/>
                <a:gd name="T32" fmla="*/ 2205 w 2328"/>
                <a:gd name="T33" fmla="*/ 1960 h 2254"/>
                <a:gd name="T34" fmla="*/ 2148 w 2328"/>
                <a:gd name="T35" fmla="*/ 2043 h 2254"/>
                <a:gd name="T36" fmla="*/ 2087 w 2328"/>
                <a:gd name="T37" fmla="*/ 2113 h 2254"/>
                <a:gd name="T38" fmla="*/ 2022 w 2328"/>
                <a:gd name="T39" fmla="*/ 2167 h 2254"/>
                <a:gd name="T40" fmla="*/ 1956 w 2328"/>
                <a:gd name="T41" fmla="*/ 2210 h 2254"/>
                <a:gd name="T42" fmla="*/ 1890 w 2328"/>
                <a:gd name="T43" fmla="*/ 2241 h 2254"/>
                <a:gd name="T44" fmla="*/ 971 w 2328"/>
                <a:gd name="T45" fmla="*/ 562 h 2254"/>
                <a:gd name="T46" fmla="*/ 966 w 2328"/>
                <a:gd name="T47" fmla="*/ 553 h 2254"/>
                <a:gd name="T48" fmla="*/ 952 w 2328"/>
                <a:gd name="T49" fmla="*/ 530 h 2254"/>
                <a:gd name="T50" fmla="*/ 930 w 2328"/>
                <a:gd name="T51" fmla="*/ 495 h 2254"/>
                <a:gd name="T52" fmla="*/ 898 w 2328"/>
                <a:gd name="T53" fmla="*/ 450 h 2254"/>
                <a:gd name="T54" fmla="*/ 857 w 2328"/>
                <a:gd name="T55" fmla="*/ 398 h 2254"/>
                <a:gd name="T56" fmla="*/ 807 w 2328"/>
                <a:gd name="T57" fmla="*/ 343 h 2254"/>
                <a:gd name="T58" fmla="*/ 747 w 2328"/>
                <a:gd name="T59" fmla="*/ 287 h 2254"/>
                <a:gd name="T60" fmla="*/ 678 w 2328"/>
                <a:gd name="T61" fmla="*/ 233 h 2254"/>
                <a:gd name="T62" fmla="*/ 599 w 2328"/>
                <a:gd name="T63" fmla="*/ 183 h 2254"/>
                <a:gd name="T64" fmla="*/ 512 w 2328"/>
                <a:gd name="T65" fmla="*/ 143 h 2254"/>
                <a:gd name="T66" fmla="*/ 415 w 2328"/>
                <a:gd name="T67" fmla="*/ 111 h 2254"/>
                <a:gd name="T68" fmla="*/ 308 w 2328"/>
                <a:gd name="T69" fmla="*/ 92 h 2254"/>
                <a:gd name="T70" fmla="*/ 193 w 2328"/>
                <a:gd name="T71" fmla="*/ 90 h 2254"/>
                <a:gd name="T72" fmla="*/ 67 w 2328"/>
                <a:gd name="T73" fmla="*/ 107 h 2254"/>
                <a:gd name="T74" fmla="*/ 89 w 2328"/>
                <a:gd name="T75" fmla="*/ 90 h 2254"/>
                <a:gd name="T76" fmla="*/ 269 w 2328"/>
                <a:gd name="T77" fmla="*/ 40 h 2254"/>
                <a:gd name="T78" fmla="*/ 451 w 2328"/>
                <a:gd name="T79" fmla="*/ 9 h 2254"/>
                <a:gd name="T80" fmla="*/ 634 w 2328"/>
                <a:gd name="T81" fmla="*/ 0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28" h="2254">
                  <a:moveTo>
                    <a:pt x="634" y="0"/>
                  </a:moveTo>
                  <a:lnTo>
                    <a:pt x="725" y="3"/>
                  </a:lnTo>
                  <a:lnTo>
                    <a:pt x="815" y="10"/>
                  </a:lnTo>
                  <a:lnTo>
                    <a:pt x="905" y="23"/>
                  </a:lnTo>
                  <a:lnTo>
                    <a:pt x="993" y="40"/>
                  </a:lnTo>
                  <a:lnTo>
                    <a:pt x="1081" y="62"/>
                  </a:lnTo>
                  <a:lnTo>
                    <a:pt x="1168" y="88"/>
                  </a:lnTo>
                  <a:lnTo>
                    <a:pt x="1253" y="118"/>
                  </a:lnTo>
                  <a:lnTo>
                    <a:pt x="1336" y="154"/>
                  </a:lnTo>
                  <a:lnTo>
                    <a:pt x="1418" y="194"/>
                  </a:lnTo>
                  <a:lnTo>
                    <a:pt x="1497" y="238"/>
                  </a:lnTo>
                  <a:lnTo>
                    <a:pt x="1574" y="287"/>
                  </a:lnTo>
                  <a:lnTo>
                    <a:pt x="1649" y="340"/>
                  </a:lnTo>
                  <a:lnTo>
                    <a:pt x="1720" y="397"/>
                  </a:lnTo>
                  <a:lnTo>
                    <a:pt x="1790" y="458"/>
                  </a:lnTo>
                  <a:lnTo>
                    <a:pt x="1856" y="523"/>
                  </a:lnTo>
                  <a:lnTo>
                    <a:pt x="1919" y="592"/>
                  </a:lnTo>
                  <a:lnTo>
                    <a:pt x="1978" y="665"/>
                  </a:lnTo>
                  <a:lnTo>
                    <a:pt x="2034" y="743"/>
                  </a:lnTo>
                  <a:lnTo>
                    <a:pt x="2085" y="824"/>
                  </a:lnTo>
                  <a:lnTo>
                    <a:pt x="2133" y="909"/>
                  </a:lnTo>
                  <a:lnTo>
                    <a:pt x="2181" y="1004"/>
                  </a:lnTo>
                  <a:lnTo>
                    <a:pt x="2220" y="1101"/>
                  </a:lnTo>
                  <a:lnTo>
                    <a:pt x="2255" y="1200"/>
                  </a:lnTo>
                  <a:lnTo>
                    <a:pt x="2282" y="1298"/>
                  </a:lnTo>
                  <a:lnTo>
                    <a:pt x="2303" y="1399"/>
                  </a:lnTo>
                  <a:lnTo>
                    <a:pt x="2319" y="1500"/>
                  </a:lnTo>
                  <a:lnTo>
                    <a:pt x="2328" y="1600"/>
                  </a:lnTo>
                  <a:lnTo>
                    <a:pt x="2314" y="1672"/>
                  </a:lnTo>
                  <a:lnTo>
                    <a:pt x="2297" y="1739"/>
                  </a:lnTo>
                  <a:lnTo>
                    <a:pt x="2277" y="1801"/>
                  </a:lnTo>
                  <a:lnTo>
                    <a:pt x="2255" y="1858"/>
                  </a:lnTo>
                  <a:lnTo>
                    <a:pt x="2231" y="1911"/>
                  </a:lnTo>
                  <a:lnTo>
                    <a:pt x="2205" y="1960"/>
                  </a:lnTo>
                  <a:lnTo>
                    <a:pt x="2177" y="2004"/>
                  </a:lnTo>
                  <a:lnTo>
                    <a:pt x="2148" y="2043"/>
                  </a:lnTo>
                  <a:lnTo>
                    <a:pt x="2118" y="2080"/>
                  </a:lnTo>
                  <a:lnTo>
                    <a:pt x="2087" y="2113"/>
                  </a:lnTo>
                  <a:lnTo>
                    <a:pt x="2055" y="2141"/>
                  </a:lnTo>
                  <a:lnTo>
                    <a:pt x="2022" y="2167"/>
                  </a:lnTo>
                  <a:lnTo>
                    <a:pt x="1989" y="2190"/>
                  </a:lnTo>
                  <a:lnTo>
                    <a:pt x="1956" y="2210"/>
                  </a:lnTo>
                  <a:lnTo>
                    <a:pt x="1923" y="2227"/>
                  </a:lnTo>
                  <a:lnTo>
                    <a:pt x="1890" y="2241"/>
                  </a:lnTo>
                  <a:lnTo>
                    <a:pt x="1859" y="2254"/>
                  </a:lnTo>
                  <a:lnTo>
                    <a:pt x="971" y="562"/>
                  </a:lnTo>
                  <a:lnTo>
                    <a:pt x="970" y="560"/>
                  </a:lnTo>
                  <a:lnTo>
                    <a:pt x="966" y="553"/>
                  </a:lnTo>
                  <a:lnTo>
                    <a:pt x="961" y="544"/>
                  </a:lnTo>
                  <a:lnTo>
                    <a:pt x="952" y="530"/>
                  </a:lnTo>
                  <a:lnTo>
                    <a:pt x="943" y="513"/>
                  </a:lnTo>
                  <a:lnTo>
                    <a:pt x="930" y="495"/>
                  </a:lnTo>
                  <a:lnTo>
                    <a:pt x="915" y="473"/>
                  </a:lnTo>
                  <a:lnTo>
                    <a:pt x="898" y="450"/>
                  </a:lnTo>
                  <a:lnTo>
                    <a:pt x="879" y="424"/>
                  </a:lnTo>
                  <a:lnTo>
                    <a:pt x="857" y="398"/>
                  </a:lnTo>
                  <a:lnTo>
                    <a:pt x="833" y="371"/>
                  </a:lnTo>
                  <a:lnTo>
                    <a:pt x="807" y="343"/>
                  </a:lnTo>
                  <a:lnTo>
                    <a:pt x="777" y="315"/>
                  </a:lnTo>
                  <a:lnTo>
                    <a:pt x="747" y="287"/>
                  </a:lnTo>
                  <a:lnTo>
                    <a:pt x="713" y="260"/>
                  </a:lnTo>
                  <a:lnTo>
                    <a:pt x="678" y="233"/>
                  </a:lnTo>
                  <a:lnTo>
                    <a:pt x="640" y="207"/>
                  </a:lnTo>
                  <a:lnTo>
                    <a:pt x="599" y="183"/>
                  </a:lnTo>
                  <a:lnTo>
                    <a:pt x="557" y="161"/>
                  </a:lnTo>
                  <a:lnTo>
                    <a:pt x="512" y="143"/>
                  </a:lnTo>
                  <a:lnTo>
                    <a:pt x="464" y="125"/>
                  </a:lnTo>
                  <a:lnTo>
                    <a:pt x="415" y="111"/>
                  </a:lnTo>
                  <a:lnTo>
                    <a:pt x="362" y="100"/>
                  </a:lnTo>
                  <a:lnTo>
                    <a:pt x="308" y="92"/>
                  </a:lnTo>
                  <a:lnTo>
                    <a:pt x="251" y="89"/>
                  </a:lnTo>
                  <a:lnTo>
                    <a:pt x="193" y="90"/>
                  </a:lnTo>
                  <a:lnTo>
                    <a:pt x="131" y="96"/>
                  </a:lnTo>
                  <a:lnTo>
                    <a:pt x="67" y="107"/>
                  </a:lnTo>
                  <a:lnTo>
                    <a:pt x="0" y="124"/>
                  </a:lnTo>
                  <a:lnTo>
                    <a:pt x="89" y="90"/>
                  </a:lnTo>
                  <a:lnTo>
                    <a:pt x="179" y="62"/>
                  </a:lnTo>
                  <a:lnTo>
                    <a:pt x="269" y="40"/>
                  </a:lnTo>
                  <a:lnTo>
                    <a:pt x="360" y="22"/>
                  </a:lnTo>
                  <a:lnTo>
                    <a:pt x="451" y="9"/>
                  </a:lnTo>
                  <a:lnTo>
                    <a:pt x="543" y="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625975" y="1227138"/>
              <a:ext cx="3438525" cy="3497263"/>
            </a:xfrm>
            <a:custGeom>
              <a:avLst/>
              <a:gdLst>
                <a:gd name="T0" fmla="*/ 615 w 2166"/>
                <a:gd name="T1" fmla="*/ 3 h 2203"/>
                <a:gd name="T2" fmla="*/ 722 w 2166"/>
                <a:gd name="T3" fmla="*/ 22 h 2203"/>
                <a:gd name="T4" fmla="*/ 819 w 2166"/>
                <a:gd name="T5" fmla="*/ 54 h 2203"/>
                <a:gd name="T6" fmla="*/ 906 w 2166"/>
                <a:gd name="T7" fmla="*/ 94 h 2203"/>
                <a:gd name="T8" fmla="*/ 985 w 2166"/>
                <a:gd name="T9" fmla="*/ 144 h 2203"/>
                <a:gd name="T10" fmla="*/ 1054 w 2166"/>
                <a:gd name="T11" fmla="*/ 198 h 2203"/>
                <a:gd name="T12" fmla="*/ 1114 w 2166"/>
                <a:gd name="T13" fmla="*/ 254 h 2203"/>
                <a:gd name="T14" fmla="*/ 1164 w 2166"/>
                <a:gd name="T15" fmla="*/ 309 h 2203"/>
                <a:gd name="T16" fmla="*/ 1205 w 2166"/>
                <a:gd name="T17" fmla="*/ 361 h 2203"/>
                <a:gd name="T18" fmla="*/ 1237 w 2166"/>
                <a:gd name="T19" fmla="*/ 406 h 2203"/>
                <a:gd name="T20" fmla="*/ 1259 w 2166"/>
                <a:gd name="T21" fmla="*/ 441 h 2203"/>
                <a:gd name="T22" fmla="*/ 1273 w 2166"/>
                <a:gd name="T23" fmla="*/ 464 h 2203"/>
                <a:gd name="T24" fmla="*/ 1278 w 2166"/>
                <a:gd name="T25" fmla="*/ 473 h 2203"/>
                <a:gd name="T26" fmla="*/ 2122 w 2166"/>
                <a:gd name="T27" fmla="*/ 2179 h 2203"/>
                <a:gd name="T28" fmla="*/ 2042 w 2166"/>
                <a:gd name="T29" fmla="*/ 2195 h 2203"/>
                <a:gd name="T30" fmla="*/ 1976 w 2166"/>
                <a:gd name="T31" fmla="*/ 2202 h 2203"/>
                <a:gd name="T32" fmla="*/ 1927 w 2166"/>
                <a:gd name="T33" fmla="*/ 2203 h 2203"/>
                <a:gd name="T34" fmla="*/ 1900 w 2166"/>
                <a:gd name="T35" fmla="*/ 2201 h 2203"/>
                <a:gd name="T36" fmla="*/ 1781 w 2166"/>
                <a:gd name="T37" fmla="*/ 1982 h 2203"/>
                <a:gd name="T38" fmla="*/ 1700 w 2166"/>
                <a:gd name="T39" fmla="*/ 1830 h 2203"/>
                <a:gd name="T40" fmla="*/ 1063 w 2166"/>
                <a:gd name="T41" fmla="*/ 615 h 2203"/>
                <a:gd name="T42" fmla="*/ 1056 w 2166"/>
                <a:gd name="T43" fmla="*/ 599 h 2203"/>
                <a:gd name="T44" fmla="*/ 1040 w 2166"/>
                <a:gd name="T45" fmla="*/ 572 h 2203"/>
                <a:gd name="T46" fmla="*/ 1017 w 2166"/>
                <a:gd name="T47" fmla="*/ 533 h 2203"/>
                <a:gd name="T48" fmla="*/ 987 w 2166"/>
                <a:gd name="T49" fmla="*/ 487 h 2203"/>
                <a:gd name="T50" fmla="*/ 948 w 2166"/>
                <a:gd name="T51" fmla="*/ 435 h 2203"/>
                <a:gd name="T52" fmla="*/ 901 w 2166"/>
                <a:gd name="T53" fmla="*/ 379 h 2203"/>
                <a:gd name="T54" fmla="*/ 847 w 2166"/>
                <a:gd name="T55" fmla="*/ 324 h 2203"/>
                <a:gd name="T56" fmla="*/ 785 w 2166"/>
                <a:gd name="T57" fmla="*/ 270 h 2203"/>
                <a:gd name="T58" fmla="*/ 715 w 2166"/>
                <a:gd name="T59" fmla="*/ 220 h 2203"/>
                <a:gd name="T60" fmla="*/ 637 w 2166"/>
                <a:gd name="T61" fmla="*/ 177 h 2203"/>
                <a:gd name="T62" fmla="*/ 551 w 2166"/>
                <a:gd name="T63" fmla="*/ 144 h 2203"/>
                <a:gd name="T64" fmla="*/ 457 w 2166"/>
                <a:gd name="T65" fmla="*/ 122 h 2203"/>
                <a:gd name="T66" fmla="*/ 355 w 2166"/>
                <a:gd name="T67" fmla="*/ 113 h 2203"/>
                <a:gd name="T68" fmla="*/ 245 w 2166"/>
                <a:gd name="T69" fmla="*/ 122 h 2203"/>
                <a:gd name="T70" fmla="*/ 126 w 2166"/>
                <a:gd name="T71" fmla="*/ 149 h 2203"/>
                <a:gd name="T72" fmla="*/ 0 w 2166"/>
                <a:gd name="T73" fmla="*/ 197 h 2203"/>
                <a:gd name="T74" fmla="*/ 153 w 2166"/>
                <a:gd name="T75" fmla="*/ 106 h 2203"/>
                <a:gd name="T76" fmla="*/ 307 w 2166"/>
                <a:gd name="T77" fmla="*/ 35 h 2203"/>
                <a:gd name="T78" fmla="*/ 438 w 2166"/>
                <a:gd name="T79" fmla="*/ 7 h 2203"/>
                <a:gd name="T80" fmla="*/ 558 w 2166"/>
                <a:gd name="T81" fmla="*/ 0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6" h="2203">
                  <a:moveTo>
                    <a:pt x="558" y="0"/>
                  </a:moveTo>
                  <a:lnTo>
                    <a:pt x="615" y="3"/>
                  </a:lnTo>
                  <a:lnTo>
                    <a:pt x="669" y="11"/>
                  </a:lnTo>
                  <a:lnTo>
                    <a:pt x="722" y="22"/>
                  </a:lnTo>
                  <a:lnTo>
                    <a:pt x="771" y="36"/>
                  </a:lnTo>
                  <a:lnTo>
                    <a:pt x="819" y="54"/>
                  </a:lnTo>
                  <a:lnTo>
                    <a:pt x="864" y="72"/>
                  </a:lnTo>
                  <a:lnTo>
                    <a:pt x="906" y="94"/>
                  </a:lnTo>
                  <a:lnTo>
                    <a:pt x="947" y="118"/>
                  </a:lnTo>
                  <a:lnTo>
                    <a:pt x="985" y="144"/>
                  </a:lnTo>
                  <a:lnTo>
                    <a:pt x="1020" y="171"/>
                  </a:lnTo>
                  <a:lnTo>
                    <a:pt x="1054" y="198"/>
                  </a:lnTo>
                  <a:lnTo>
                    <a:pt x="1084" y="226"/>
                  </a:lnTo>
                  <a:lnTo>
                    <a:pt x="1114" y="254"/>
                  </a:lnTo>
                  <a:lnTo>
                    <a:pt x="1140" y="282"/>
                  </a:lnTo>
                  <a:lnTo>
                    <a:pt x="1164" y="309"/>
                  </a:lnTo>
                  <a:lnTo>
                    <a:pt x="1186" y="335"/>
                  </a:lnTo>
                  <a:lnTo>
                    <a:pt x="1205" y="361"/>
                  </a:lnTo>
                  <a:lnTo>
                    <a:pt x="1222" y="384"/>
                  </a:lnTo>
                  <a:lnTo>
                    <a:pt x="1237" y="406"/>
                  </a:lnTo>
                  <a:lnTo>
                    <a:pt x="1250" y="424"/>
                  </a:lnTo>
                  <a:lnTo>
                    <a:pt x="1259" y="441"/>
                  </a:lnTo>
                  <a:lnTo>
                    <a:pt x="1268" y="455"/>
                  </a:lnTo>
                  <a:lnTo>
                    <a:pt x="1273" y="464"/>
                  </a:lnTo>
                  <a:lnTo>
                    <a:pt x="1277" y="471"/>
                  </a:lnTo>
                  <a:lnTo>
                    <a:pt x="1278" y="473"/>
                  </a:lnTo>
                  <a:lnTo>
                    <a:pt x="2166" y="2165"/>
                  </a:lnTo>
                  <a:lnTo>
                    <a:pt x="2122" y="2179"/>
                  </a:lnTo>
                  <a:lnTo>
                    <a:pt x="2081" y="2188"/>
                  </a:lnTo>
                  <a:lnTo>
                    <a:pt x="2042" y="2195"/>
                  </a:lnTo>
                  <a:lnTo>
                    <a:pt x="2008" y="2200"/>
                  </a:lnTo>
                  <a:lnTo>
                    <a:pt x="1976" y="2202"/>
                  </a:lnTo>
                  <a:lnTo>
                    <a:pt x="1949" y="2203"/>
                  </a:lnTo>
                  <a:lnTo>
                    <a:pt x="1927" y="2203"/>
                  </a:lnTo>
                  <a:lnTo>
                    <a:pt x="1910" y="2202"/>
                  </a:lnTo>
                  <a:lnTo>
                    <a:pt x="1900" y="2201"/>
                  </a:lnTo>
                  <a:lnTo>
                    <a:pt x="1896" y="2201"/>
                  </a:lnTo>
                  <a:lnTo>
                    <a:pt x="1781" y="1982"/>
                  </a:lnTo>
                  <a:lnTo>
                    <a:pt x="1602" y="1981"/>
                  </a:lnTo>
                  <a:lnTo>
                    <a:pt x="1700" y="1830"/>
                  </a:lnTo>
                  <a:lnTo>
                    <a:pt x="1064" y="617"/>
                  </a:lnTo>
                  <a:lnTo>
                    <a:pt x="1063" y="615"/>
                  </a:lnTo>
                  <a:lnTo>
                    <a:pt x="1060" y="609"/>
                  </a:lnTo>
                  <a:lnTo>
                    <a:pt x="1056" y="599"/>
                  </a:lnTo>
                  <a:lnTo>
                    <a:pt x="1049" y="587"/>
                  </a:lnTo>
                  <a:lnTo>
                    <a:pt x="1040" y="572"/>
                  </a:lnTo>
                  <a:lnTo>
                    <a:pt x="1030" y="553"/>
                  </a:lnTo>
                  <a:lnTo>
                    <a:pt x="1017" y="533"/>
                  </a:lnTo>
                  <a:lnTo>
                    <a:pt x="1003" y="511"/>
                  </a:lnTo>
                  <a:lnTo>
                    <a:pt x="987" y="487"/>
                  </a:lnTo>
                  <a:lnTo>
                    <a:pt x="968" y="461"/>
                  </a:lnTo>
                  <a:lnTo>
                    <a:pt x="948" y="435"/>
                  </a:lnTo>
                  <a:lnTo>
                    <a:pt x="926" y="408"/>
                  </a:lnTo>
                  <a:lnTo>
                    <a:pt x="901" y="379"/>
                  </a:lnTo>
                  <a:lnTo>
                    <a:pt x="876" y="352"/>
                  </a:lnTo>
                  <a:lnTo>
                    <a:pt x="847" y="324"/>
                  </a:lnTo>
                  <a:lnTo>
                    <a:pt x="817" y="297"/>
                  </a:lnTo>
                  <a:lnTo>
                    <a:pt x="785" y="270"/>
                  </a:lnTo>
                  <a:lnTo>
                    <a:pt x="751" y="244"/>
                  </a:lnTo>
                  <a:lnTo>
                    <a:pt x="715" y="220"/>
                  </a:lnTo>
                  <a:lnTo>
                    <a:pt x="677" y="198"/>
                  </a:lnTo>
                  <a:lnTo>
                    <a:pt x="637" y="177"/>
                  </a:lnTo>
                  <a:lnTo>
                    <a:pt x="595" y="159"/>
                  </a:lnTo>
                  <a:lnTo>
                    <a:pt x="551" y="144"/>
                  </a:lnTo>
                  <a:lnTo>
                    <a:pt x="505" y="131"/>
                  </a:lnTo>
                  <a:lnTo>
                    <a:pt x="457" y="122"/>
                  </a:lnTo>
                  <a:lnTo>
                    <a:pt x="407" y="115"/>
                  </a:lnTo>
                  <a:lnTo>
                    <a:pt x="355" y="113"/>
                  </a:lnTo>
                  <a:lnTo>
                    <a:pt x="300" y="115"/>
                  </a:lnTo>
                  <a:lnTo>
                    <a:pt x="245" y="122"/>
                  </a:lnTo>
                  <a:lnTo>
                    <a:pt x="186" y="133"/>
                  </a:lnTo>
                  <a:lnTo>
                    <a:pt x="126" y="149"/>
                  </a:lnTo>
                  <a:lnTo>
                    <a:pt x="65" y="171"/>
                  </a:lnTo>
                  <a:lnTo>
                    <a:pt x="0" y="197"/>
                  </a:lnTo>
                  <a:lnTo>
                    <a:pt x="75" y="150"/>
                  </a:lnTo>
                  <a:lnTo>
                    <a:pt x="153" y="106"/>
                  </a:lnTo>
                  <a:lnTo>
                    <a:pt x="229" y="68"/>
                  </a:lnTo>
                  <a:lnTo>
                    <a:pt x="307" y="35"/>
                  </a:lnTo>
                  <a:lnTo>
                    <a:pt x="374" y="18"/>
                  </a:lnTo>
                  <a:lnTo>
                    <a:pt x="438" y="7"/>
                  </a:lnTo>
                  <a:lnTo>
                    <a:pt x="500" y="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348831" y="1458594"/>
              <a:ext cx="2554288" cy="4487863"/>
            </a:xfrm>
            <a:custGeom>
              <a:avLst/>
              <a:gdLst>
                <a:gd name="T0" fmla="*/ 1217 w 1609"/>
                <a:gd name="T1" fmla="*/ 3 h 2827"/>
                <a:gd name="T2" fmla="*/ 1309 w 1609"/>
                <a:gd name="T3" fmla="*/ 14 h 2827"/>
                <a:gd name="T4" fmla="*/ 1392 w 1609"/>
                <a:gd name="T5" fmla="*/ 37 h 2827"/>
                <a:gd name="T6" fmla="*/ 1465 w 1609"/>
                <a:gd name="T7" fmla="*/ 68 h 2827"/>
                <a:gd name="T8" fmla="*/ 1529 w 1609"/>
                <a:gd name="T9" fmla="*/ 103 h 2827"/>
                <a:gd name="T10" fmla="*/ 1585 w 1609"/>
                <a:gd name="T11" fmla="*/ 144 h 2827"/>
                <a:gd name="T12" fmla="*/ 537 w 1609"/>
                <a:gd name="T13" fmla="*/ 1760 h 2827"/>
                <a:gd name="T14" fmla="*/ 530 w 1609"/>
                <a:gd name="T15" fmla="*/ 1769 h 2827"/>
                <a:gd name="T16" fmla="*/ 514 w 1609"/>
                <a:gd name="T17" fmla="*/ 1795 h 2827"/>
                <a:gd name="T18" fmla="*/ 490 w 1609"/>
                <a:gd name="T19" fmla="*/ 1838 h 2827"/>
                <a:gd name="T20" fmla="*/ 464 w 1609"/>
                <a:gd name="T21" fmla="*/ 1895 h 2827"/>
                <a:gd name="T22" fmla="*/ 436 w 1609"/>
                <a:gd name="T23" fmla="*/ 1964 h 2827"/>
                <a:gd name="T24" fmla="*/ 411 w 1609"/>
                <a:gd name="T25" fmla="*/ 2044 h 2827"/>
                <a:gd name="T26" fmla="*/ 391 w 1609"/>
                <a:gd name="T27" fmla="*/ 2133 h 2827"/>
                <a:gd name="T28" fmla="*/ 379 w 1609"/>
                <a:gd name="T29" fmla="*/ 2230 h 2827"/>
                <a:gd name="T30" fmla="*/ 380 w 1609"/>
                <a:gd name="T31" fmla="*/ 2333 h 2827"/>
                <a:gd name="T32" fmla="*/ 395 w 1609"/>
                <a:gd name="T33" fmla="*/ 2440 h 2827"/>
                <a:gd name="T34" fmla="*/ 428 w 1609"/>
                <a:gd name="T35" fmla="*/ 2550 h 2827"/>
                <a:gd name="T36" fmla="*/ 482 w 1609"/>
                <a:gd name="T37" fmla="*/ 2661 h 2827"/>
                <a:gd name="T38" fmla="*/ 560 w 1609"/>
                <a:gd name="T39" fmla="*/ 2772 h 2827"/>
                <a:gd name="T40" fmla="*/ 536 w 1609"/>
                <a:gd name="T41" fmla="*/ 2762 h 2827"/>
                <a:gd name="T42" fmla="*/ 400 w 1609"/>
                <a:gd name="T43" fmla="*/ 2621 h 2827"/>
                <a:gd name="T44" fmla="*/ 285 w 1609"/>
                <a:gd name="T45" fmla="*/ 2468 h 2827"/>
                <a:gd name="T46" fmla="*/ 189 w 1609"/>
                <a:gd name="T47" fmla="*/ 2305 h 2827"/>
                <a:gd name="T48" fmla="*/ 111 w 1609"/>
                <a:gd name="T49" fmla="*/ 2133 h 2827"/>
                <a:gd name="T50" fmla="*/ 54 w 1609"/>
                <a:gd name="T51" fmla="*/ 1953 h 2827"/>
                <a:gd name="T52" fmla="*/ 17 w 1609"/>
                <a:gd name="T53" fmla="*/ 1768 h 2827"/>
                <a:gd name="T54" fmla="*/ 0 w 1609"/>
                <a:gd name="T55" fmla="*/ 1581 h 2827"/>
                <a:gd name="T56" fmla="*/ 4 w 1609"/>
                <a:gd name="T57" fmla="*/ 1391 h 2827"/>
                <a:gd name="T58" fmla="*/ 30 w 1609"/>
                <a:gd name="T59" fmla="*/ 1202 h 2827"/>
                <a:gd name="T60" fmla="*/ 77 w 1609"/>
                <a:gd name="T61" fmla="*/ 1015 h 2827"/>
                <a:gd name="T62" fmla="*/ 146 w 1609"/>
                <a:gd name="T63" fmla="*/ 831 h 2827"/>
                <a:gd name="T64" fmla="*/ 237 w 1609"/>
                <a:gd name="T65" fmla="*/ 654 h 2827"/>
                <a:gd name="T66" fmla="*/ 345 w 1609"/>
                <a:gd name="T67" fmla="*/ 492 h 2827"/>
                <a:gd name="T68" fmla="*/ 463 w 1609"/>
                <a:gd name="T69" fmla="*/ 349 h 2827"/>
                <a:gd name="T70" fmla="*/ 594 w 1609"/>
                <a:gd name="T71" fmla="*/ 224 h 2827"/>
                <a:gd name="T72" fmla="*/ 735 w 1609"/>
                <a:gd name="T73" fmla="*/ 114 h 2827"/>
                <a:gd name="T74" fmla="*/ 876 w 1609"/>
                <a:gd name="T75" fmla="*/ 43 h 2827"/>
                <a:gd name="T76" fmla="*/ 1001 w 1609"/>
                <a:gd name="T77" fmla="*/ 15 h 2827"/>
                <a:gd name="T78" fmla="*/ 1114 w 1609"/>
                <a:gd name="T79" fmla="*/ 1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9" h="2827">
                  <a:moveTo>
                    <a:pt x="1166" y="0"/>
                  </a:moveTo>
                  <a:lnTo>
                    <a:pt x="1217" y="3"/>
                  </a:lnTo>
                  <a:lnTo>
                    <a:pt x="1264" y="7"/>
                  </a:lnTo>
                  <a:lnTo>
                    <a:pt x="1309" y="14"/>
                  </a:lnTo>
                  <a:lnTo>
                    <a:pt x="1352" y="25"/>
                  </a:lnTo>
                  <a:lnTo>
                    <a:pt x="1392" y="37"/>
                  </a:lnTo>
                  <a:lnTo>
                    <a:pt x="1429" y="51"/>
                  </a:lnTo>
                  <a:lnTo>
                    <a:pt x="1465" y="68"/>
                  </a:lnTo>
                  <a:lnTo>
                    <a:pt x="1498" y="84"/>
                  </a:lnTo>
                  <a:lnTo>
                    <a:pt x="1529" y="103"/>
                  </a:lnTo>
                  <a:lnTo>
                    <a:pt x="1557" y="123"/>
                  </a:lnTo>
                  <a:lnTo>
                    <a:pt x="1585" y="144"/>
                  </a:lnTo>
                  <a:lnTo>
                    <a:pt x="1609" y="165"/>
                  </a:lnTo>
                  <a:lnTo>
                    <a:pt x="537" y="1760"/>
                  </a:lnTo>
                  <a:lnTo>
                    <a:pt x="534" y="1762"/>
                  </a:lnTo>
                  <a:lnTo>
                    <a:pt x="530" y="1769"/>
                  </a:lnTo>
                  <a:lnTo>
                    <a:pt x="523" y="1780"/>
                  </a:lnTo>
                  <a:lnTo>
                    <a:pt x="514" y="1795"/>
                  </a:lnTo>
                  <a:lnTo>
                    <a:pt x="503" y="1815"/>
                  </a:lnTo>
                  <a:lnTo>
                    <a:pt x="490" y="1838"/>
                  </a:lnTo>
                  <a:lnTo>
                    <a:pt x="478" y="1865"/>
                  </a:lnTo>
                  <a:lnTo>
                    <a:pt x="464" y="1895"/>
                  </a:lnTo>
                  <a:lnTo>
                    <a:pt x="450" y="1927"/>
                  </a:lnTo>
                  <a:lnTo>
                    <a:pt x="436" y="1964"/>
                  </a:lnTo>
                  <a:lnTo>
                    <a:pt x="423" y="2003"/>
                  </a:lnTo>
                  <a:lnTo>
                    <a:pt x="411" y="2044"/>
                  </a:lnTo>
                  <a:lnTo>
                    <a:pt x="400" y="2088"/>
                  </a:lnTo>
                  <a:lnTo>
                    <a:pt x="391" y="2133"/>
                  </a:lnTo>
                  <a:lnTo>
                    <a:pt x="384" y="2181"/>
                  </a:lnTo>
                  <a:lnTo>
                    <a:pt x="379" y="2230"/>
                  </a:lnTo>
                  <a:lnTo>
                    <a:pt x="378" y="2281"/>
                  </a:lnTo>
                  <a:lnTo>
                    <a:pt x="380" y="2333"/>
                  </a:lnTo>
                  <a:lnTo>
                    <a:pt x="386" y="2386"/>
                  </a:lnTo>
                  <a:lnTo>
                    <a:pt x="395" y="2440"/>
                  </a:lnTo>
                  <a:lnTo>
                    <a:pt x="409" y="2495"/>
                  </a:lnTo>
                  <a:lnTo>
                    <a:pt x="428" y="2550"/>
                  </a:lnTo>
                  <a:lnTo>
                    <a:pt x="453" y="2605"/>
                  </a:lnTo>
                  <a:lnTo>
                    <a:pt x="482" y="2661"/>
                  </a:lnTo>
                  <a:lnTo>
                    <a:pt x="518" y="2717"/>
                  </a:lnTo>
                  <a:lnTo>
                    <a:pt x="560" y="2772"/>
                  </a:lnTo>
                  <a:lnTo>
                    <a:pt x="609" y="2827"/>
                  </a:lnTo>
                  <a:lnTo>
                    <a:pt x="536" y="2762"/>
                  </a:lnTo>
                  <a:lnTo>
                    <a:pt x="465" y="2692"/>
                  </a:lnTo>
                  <a:lnTo>
                    <a:pt x="400" y="2621"/>
                  </a:lnTo>
                  <a:lnTo>
                    <a:pt x="341" y="2546"/>
                  </a:lnTo>
                  <a:lnTo>
                    <a:pt x="285" y="2468"/>
                  </a:lnTo>
                  <a:lnTo>
                    <a:pt x="235" y="2388"/>
                  </a:lnTo>
                  <a:lnTo>
                    <a:pt x="189" y="2305"/>
                  </a:lnTo>
                  <a:lnTo>
                    <a:pt x="148" y="2220"/>
                  </a:lnTo>
                  <a:lnTo>
                    <a:pt x="111" y="2133"/>
                  </a:lnTo>
                  <a:lnTo>
                    <a:pt x="81" y="2044"/>
                  </a:lnTo>
                  <a:lnTo>
                    <a:pt x="54" y="1953"/>
                  </a:lnTo>
                  <a:lnTo>
                    <a:pt x="34" y="1861"/>
                  </a:lnTo>
                  <a:lnTo>
                    <a:pt x="17" y="1768"/>
                  </a:lnTo>
                  <a:lnTo>
                    <a:pt x="6" y="1675"/>
                  </a:lnTo>
                  <a:lnTo>
                    <a:pt x="0" y="1581"/>
                  </a:lnTo>
                  <a:lnTo>
                    <a:pt x="0" y="1486"/>
                  </a:lnTo>
                  <a:lnTo>
                    <a:pt x="4" y="1391"/>
                  </a:lnTo>
                  <a:lnTo>
                    <a:pt x="15" y="1297"/>
                  </a:lnTo>
                  <a:lnTo>
                    <a:pt x="30" y="1202"/>
                  </a:lnTo>
                  <a:lnTo>
                    <a:pt x="50" y="1108"/>
                  </a:lnTo>
                  <a:lnTo>
                    <a:pt x="77" y="1015"/>
                  </a:lnTo>
                  <a:lnTo>
                    <a:pt x="109" y="923"/>
                  </a:lnTo>
                  <a:lnTo>
                    <a:pt x="146" y="831"/>
                  </a:lnTo>
                  <a:lnTo>
                    <a:pt x="189" y="742"/>
                  </a:lnTo>
                  <a:lnTo>
                    <a:pt x="237" y="654"/>
                  </a:lnTo>
                  <a:lnTo>
                    <a:pt x="290" y="568"/>
                  </a:lnTo>
                  <a:lnTo>
                    <a:pt x="345" y="492"/>
                  </a:lnTo>
                  <a:lnTo>
                    <a:pt x="402" y="419"/>
                  </a:lnTo>
                  <a:lnTo>
                    <a:pt x="463" y="349"/>
                  </a:lnTo>
                  <a:lnTo>
                    <a:pt x="527" y="284"/>
                  </a:lnTo>
                  <a:lnTo>
                    <a:pt x="594" y="224"/>
                  </a:lnTo>
                  <a:lnTo>
                    <a:pt x="663" y="167"/>
                  </a:lnTo>
                  <a:lnTo>
                    <a:pt x="735" y="114"/>
                  </a:lnTo>
                  <a:lnTo>
                    <a:pt x="809" y="64"/>
                  </a:lnTo>
                  <a:lnTo>
                    <a:pt x="876" y="43"/>
                  </a:lnTo>
                  <a:lnTo>
                    <a:pt x="939" y="28"/>
                  </a:lnTo>
                  <a:lnTo>
                    <a:pt x="1001" y="15"/>
                  </a:lnTo>
                  <a:lnTo>
                    <a:pt x="1058" y="7"/>
                  </a:lnTo>
                  <a:lnTo>
                    <a:pt x="1114" y="1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954462" y="1709738"/>
              <a:ext cx="2206625" cy="4530725"/>
            </a:xfrm>
            <a:custGeom>
              <a:avLst/>
              <a:gdLst>
                <a:gd name="T0" fmla="*/ 1260 w 1390"/>
                <a:gd name="T1" fmla="*/ 28 h 2854"/>
                <a:gd name="T2" fmla="*/ 1309 w 1390"/>
                <a:gd name="T3" fmla="*/ 86 h 2854"/>
                <a:gd name="T4" fmla="*/ 1346 w 1390"/>
                <a:gd name="T5" fmla="*/ 137 h 2854"/>
                <a:gd name="T6" fmla="*/ 1371 w 1390"/>
                <a:gd name="T7" fmla="*/ 180 h 2854"/>
                <a:gd name="T8" fmla="*/ 1386 w 1390"/>
                <a:gd name="T9" fmla="*/ 210 h 2854"/>
                <a:gd name="T10" fmla="*/ 1390 w 1390"/>
                <a:gd name="T11" fmla="*/ 220 h 2854"/>
                <a:gd name="T12" fmla="*/ 1335 w 1390"/>
                <a:gd name="T13" fmla="*/ 586 h 2854"/>
                <a:gd name="T14" fmla="*/ 387 w 1390"/>
                <a:gd name="T15" fmla="*/ 1714 h 2854"/>
                <a:gd name="T16" fmla="*/ 381 w 1390"/>
                <a:gd name="T17" fmla="*/ 1722 h 2854"/>
                <a:gd name="T18" fmla="*/ 365 w 1390"/>
                <a:gd name="T19" fmla="*/ 1746 h 2854"/>
                <a:gd name="T20" fmla="*/ 342 w 1390"/>
                <a:gd name="T21" fmla="*/ 1782 h 2854"/>
                <a:gd name="T22" fmla="*/ 315 w 1390"/>
                <a:gd name="T23" fmla="*/ 1832 h 2854"/>
                <a:gd name="T24" fmla="*/ 285 w 1390"/>
                <a:gd name="T25" fmla="*/ 1892 h 2854"/>
                <a:gd name="T26" fmla="*/ 257 w 1390"/>
                <a:gd name="T27" fmla="*/ 1964 h 2854"/>
                <a:gd name="T28" fmla="*/ 232 w 1390"/>
                <a:gd name="T29" fmla="*/ 2042 h 2854"/>
                <a:gd name="T30" fmla="*/ 212 w 1390"/>
                <a:gd name="T31" fmla="*/ 2128 h 2854"/>
                <a:gd name="T32" fmla="*/ 202 w 1390"/>
                <a:gd name="T33" fmla="*/ 2219 h 2854"/>
                <a:gd name="T34" fmla="*/ 202 w 1390"/>
                <a:gd name="T35" fmla="*/ 2315 h 2854"/>
                <a:gd name="T36" fmla="*/ 216 w 1390"/>
                <a:gd name="T37" fmla="*/ 2413 h 2854"/>
                <a:gd name="T38" fmla="*/ 247 w 1390"/>
                <a:gd name="T39" fmla="*/ 2513 h 2854"/>
                <a:gd name="T40" fmla="*/ 296 w 1390"/>
                <a:gd name="T41" fmla="*/ 2613 h 2854"/>
                <a:gd name="T42" fmla="*/ 367 w 1390"/>
                <a:gd name="T43" fmla="*/ 2712 h 2854"/>
                <a:gd name="T44" fmla="*/ 464 w 1390"/>
                <a:gd name="T45" fmla="*/ 2807 h 2854"/>
                <a:gd name="T46" fmla="*/ 444 w 1390"/>
                <a:gd name="T47" fmla="*/ 2810 h 2854"/>
                <a:gd name="T48" fmla="*/ 298 w 1390"/>
                <a:gd name="T49" fmla="*/ 2713 h 2854"/>
                <a:gd name="T50" fmla="*/ 182 w 1390"/>
                <a:gd name="T51" fmla="*/ 2607 h 2854"/>
                <a:gd name="T52" fmla="*/ 104 w 1390"/>
                <a:gd name="T53" fmla="*/ 2496 h 2854"/>
                <a:gd name="T54" fmla="*/ 50 w 1390"/>
                <a:gd name="T55" fmla="*/ 2385 h 2854"/>
                <a:gd name="T56" fmla="*/ 17 w 1390"/>
                <a:gd name="T57" fmla="*/ 2275 h 2854"/>
                <a:gd name="T58" fmla="*/ 2 w 1390"/>
                <a:gd name="T59" fmla="*/ 2168 h 2854"/>
                <a:gd name="T60" fmla="*/ 1 w 1390"/>
                <a:gd name="T61" fmla="*/ 2065 h 2854"/>
                <a:gd name="T62" fmla="*/ 13 w 1390"/>
                <a:gd name="T63" fmla="*/ 1968 h 2854"/>
                <a:gd name="T64" fmla="*/ 33 w 1390"/>
                <a:gd name="T65" fmla="*/ 1879 h 2854"/>
                <a:gd name="T66" fmla="*/ 58 w 1390"/>
                <a:gd name="T67" fmla="*/ 1799 h 2854"/>
                <a:gd name="T68" fmla="*/ 86 w 1390"/>
                <a:gd name="T69" fmla="*/ 1730 h 2854"/>
                <a:gd name="T70" fmla="*/ 112 w 1390"/>
                <a:gd name="T71" fmla="*/ 1673 h 2854"/>
                <a:gd name="T72" fmla="*/ 136 w 1390"/>
                <a:gd name="T73" fmla="*/ 1630 h 2854"/>
                <a:gd name="T74" fmla="*/ 152 w 1390"/>
                <a:gd name="T75" fmla="*/ 1604 h 2854"/>
                <a:gd name="T76" fmla="*/ 159 w 1390"/>
                <a:gd name="T77" fmla="*/ 1595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0" h="2854">
                  <a:moveTo>
                    <a:pt x="1231" y="0"/>
                  </a:moveTo>
                  <a:lnTo>
                    <a:pt x="1260" y="28"/>
                  </a:lnTo>
                  <a:lnTo>
                    <a:pt x="1287" y="58"/>
                  </a:lnTo>
                  <a:lnTo>
                    <a:pt x="1309" y="86"/>
                  </a:lnTo>
                  <a:lnTo>
                    <a:pt x="1329" y="112"/>
                  </a:lnTo>
                  <a:lnTo>
                    <a:pt x="1346" y="137"/>
                  </a:lnTo>
                  <a:lnTo>
                    <a:pt x="1360" y="160"/>
                  </a:lnTo>
                  <a:lnTo>
                    <a:pt x="1371" y="180"/>
                  </a:lnTo>
                  <a:lnTo>
                    <a:pt x="1379" y="197"/>
                  </a:lnTo>
                  <a:lnTo>
                    <a:pt x="1386" y="210"/>
                  </a:lnTo>
                  <a:lnTo>
                    <a:pt x="1389" y="218"/>
                  </a:lnTo>
                  <a:lnTo>
                    <a:pt x="1390" y="220"/>
                  </a:lnTo>
                  <a:lnTo>
                    <a:pt x="1252" y="426"/>
                  </a:lnTo>
                  <a:lnTo>
                    <a:pt x="1335" y="586"/>
                  </a:lnTo>
                  <a:lnTo>
                    <a:pt x="1155" y="571"/>
                  </a:lnTo>
                  <a:lnTo>
                    <a:pt x="387" y="1714"/>
                  </a:lnTo>
                  <a:lnTo>
                    <a:pt x="385" y="1716"/>
                  </a:lnTo>
                  <a:lnTo>
                    <a:pt x="381" y="1722"/>
                  </a:lnTo>
                  <a:lnTo>
                    <a:pt x="374" y="1732"/>
                  </a:lnTo>
                  <a:lnTo>
                    <a:pt x="365" y="1746"/>
                  </a:lnTo>
                  <a:lnTo>
                    <a:pt x="355" y="1762"/>
                  </a:lnTo>
                  <a:lnTo>
                    <a:pt x="342" y="1782"/>
                  </a:lnTo>
                  <a:lnTo>
                    <a:pt x="329" y="1805"/>
                  </a:lnTo>
                  <a:lnTo>
                    <a:pt x="315" y="1832"/>
                  </a:lnTo>
                  <a:lnTo>
                    <a:pt x="300" y="1861"/>
                  </a:lnTo>
                  <a:lnTo>
                    <a:pt x="285" y="1892"/>
                  </a:lnTo>
                  <a:lnTo>
                    <a:pt x="271" y="1927"/>
                  </a:lnTo>
                  <a:lnTo>
                    <a:pt x="257" y="1964"/>
                  </a:lnTo>
                  <a:lnTo>
                    <a:pt x="243" y="2001"/>
                  </a:lnTo>
                  <a:lnTo>
                    <a:pt x="232" y="2042"/>
                  </a:lnTo>
                  <a:lnTo>
                    <a:pt x="221" y="2084"/>
                  </a:lnTo>
                  <a:lnTo>
                    <a:pt x="212" y="2128"/>
                  </a:lnTo>
                  <a:lnTo>
                    <a:pt x="206" y="2173"/>
                  </a:lnTo>
                  <a:lnTo>
                    <a:pt x="202" y="2219"/>
                  </a:lnTo>
                  <a:lnTo>
                    <a:pt x="200" y="2267"/>
                  </a:lnTo>
                  <a:lnTo>
                    <a:pt x="202" y="2315"/>
                  </a:lnTo>
                  <a:lnTo>
                    <a:pt x="207" y="2364"/>
                  </a:lnTo>
                  <a:lnTo>
                    <a:pt x="216" y="2413"/>
                  </a:lnTo>
                  <a:lnTo>
                    <a:pt x="229" y="2464"/>
                  </a:lnTo>
                  <a:lnTo>
                    <a:pt x="247" y="2513"/>
                  </a:lnTo>
                  <a:lnTo>
                    <a:pt x="269" y="2563"/>
                  </a:lnTo>
                  <a:lnTo>
                    <a:pt x="296" y="2613"/>
                  </a:lnTo>
                  <a:lnTo>
                    <a:pt x="329" y="2663"/>
                  </a:lnTo>
                  <a:lnTo>
                    <a:pt x="367" y="2712"/>
                  </a:lnTo>
                  <a:lnTo>
                    <a:pt x="412" y="2760"/>
                  </a:lnTo>
                  <a:lnTo>
                    <a:pt x="464" y="2807"/>
                  </a:lnTo>
                  <a:lnTo>
                    <a:pt x="521" y="2854"/>
                  </a:lnTo>
                  <a:lnTo>
                    <a:pt x="444" y="2810"/>
                  </a:lnTo>
                  <a:lnTo>
                    <a:pt x="367" y="2763"/>
                  </a:lnTo>
                  <a:lnTo>
                    <a:pt x="298" y="2713"/>
                  </a:lnTo>
                  <a:lnTo>
                    <a:pt x="231" y="2662"/>
                  </a:lnTo>
                  <a:lnTo>
                    <a:pt x="182" y="2607"/>
                  </a:lnTo>
                  <a:lnTo>
                    <a:pt x="140" y="2552"/>
                  </a:lnTo>
                  <a:lnTo>
                    <a:pt x="104" y="2496"/>
                  </a:lnTo>
                  <a:lnTo>
                    <a:pt x="75" y="2440"/>
                  </a:lnTo>
                  <a:lnTo>
                    <a:pt x="50" y="2385"/>
                  </a:lnTo>
                  <a:lnTo>
                    <a:pt x="31" y="2330"/>
                  </a:lnTo>
                  <a:lnTo>
                    <a:pt x="17" y="2275"/>
                  </a:lnTo>
                  <a:lnTo>
                    <a:pt x="8" y="2221"/>
                  </a:lnTo>
                  <a:lnTo>
                    <a:pt x="2" y="2168"/>
                  </a:lnTo>
                  <a:lnTo>
                    <a:pt x="0" y="2116"/>
                  </a:lnTo>
                  <a:lnTo>
                    <a:pt x="1" y="2065"/>
                  </a:lnTo>
                  <a:lnTo>
                    <a:pt x="6" y="2016"/>
                  </a:lnTo>
                  <a:lnTo>
                    <a:pt x="13" y="1968"/>
                  </a:lnTo>
                  <a:lnTo>
                    <a:pt x="22" y="1923"/>
                  </a:lnTo>
                  <a:lnTo>
                    <a:pt x="33" y="1879"/>
                  </a:lnTo>
                  <a:lnTo>
                    <a:pt x="45" y="1838"/>
                  </a:lnTo>
                  <a:lnTo>
                    <a:pt x="58" y="1799"/>
                  </a:lnTo>
                  <a:lnTo>
                    <a:pt x="72" y="1762"/>
                  </a:lnTo>
                  <a:lnTo>
                    <a:pt x="86" y="1730"/>
                  </a:lnTo>
                  <a:lnTo>
                    <a:pt x="100" y="1700"/>
                  </a:lnTo>
                  <a:lnTo>
                    <a:pt x="112" y="1673"/>
                  </a:lnTo>
                  <a:lnTo>
                    <a:pt x="125" y="1650"/>
                  </a:lnTo>
                  <a:lnTo>
                    <a:pt x="136" y="1630"/>
                  </a:lnTo>
                  <a:lnTo>
                    <a:pt x="145" y="1615"/>
                  </a:lnTo>
                  <a:lnTo>
                    <a:pt x="152" y="1604"/>
                  </a:lnTo>
                  <a:lnTo>
                    <a:pt x="156" y="1597"/>
                  </a:lnTo>
                  <a:lnTo>
                    <a:pt x="159" y="1595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1065" y="5160525"/>
              <a:ext cx="3026161" cy="62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Stakeholders</a:t>
              </a:r>
              <a:endParaRPr lang="en-US" sz="28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254636">
              <a:off x="3220513" y="2170858"/>
              <a:ext cx="2548104" cy="123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Fire </a:t>
              </a:r>
              <a:r>
                <a:rPr lang="en-US" sz="3200" kern="0" dirty="0" err="1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Modellers</a:t>
              </a:r>
              <a:endParaRPr lang="en-US" sz="32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758624">
              <a:off x="6699035" y="2541959"/>
              <a:ext cx="2443932" cy="1090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Growth </a:t>
              </a:r>
              <a:r>
                <a:rPr lang="en-US" sz="2800" kern="0" dirty="0" err="1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Modellers</a:t>
              </a:r>
              <a:endParaRPr lang="en-US" sz="28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74332" y="5864215"/>
            <a:ext cx="1430636" cy="613239"/>
            <a:chOff x="-534988" y="385763"/>
            <a:chExt cx="7991476" cy="3829050"/>
          </a:xfrm>
          <a:solidFill>
            <a:schemeClr val="bg1"/>
          </a:solidFill>
        </p:grpSpPr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1703387" y="2752725"/>
              <a:ext cx="3519488" cy="1462088"/>
            </a:xfrm>
            <a:custGeom>
              <a:avLst/>
              <a:gdLst>
                <a:gd name="T0" fmla="*/ 768 w 2217"/>
                <a:gd name="T1" fmla="*/ 41 h 921"/>
                <a:gd name="T2" fmla="*/ 803 w 2217"/>
                <a:gd name="T3" fmla="*/ 153 h 921"/>
                <a:gd name="T4" fmla="*/ 850 w 2217"/>
                <a:gd name="T5" fmla="*/ 293 h 921"/>
                <a:gd name="T6" fmla="*/ 899 w 2217"/>
                <a:gd name="T7" fmla="*/ 440 h 921"/>
                <a:gd name="T8" fmla="*/ 942 w 2217"/>
                <a:gd name="T9" fmla="*/ 562 h 921"/>
                <a:gd name="T10" fmla="*/ 968 w 2217"/>
                <a:gd name="T11" fmla="*/ 632 h 921"/>
                <a:gd name="T12" fmla="*/ 971 w 2217"/>
                <a:gd name="T13" fmla="*/ 142 h 921"/>
                <a:gd name="T14" fmla="*/ 973 w 2217"/>
                <a:gd name="T15" fmla="*/ 46 h 921"/>
                <a:gd name="T16" fmla="*/ 1105 w 2217"/>
                <a:gd name="T17" fmla="*/ 70 h 921"/>
                <a:gd name="T18" fmla="*/ 1243 w 2217"/>
                <a:gd name="T19" fmla="*/ 44 h 921"/>
                <a:gd name="T20" fmla="*/ 1243 w 2217"/>
                <a:gd name="T21" fmla="*/ 142 h 921"/>
                <a:gd name="T22" fmla="*/ 1246 w 2217"/>
                <a:gd name="T23" fmla="*/ 632 h 921"/>
                <a:gd name="T24" fmla="*/ 1272 w 2217"/>
                <a:gd name="T25" fmla="*/ 562 h 921"/>
                <a:gd name="T26" fmla="*/ 1313 w 2217"/>
                <a:gd name="T27" fmla="*/ 440 h 921"/>
                <a:gd name="T28" fmla="*/ 1364 w 2217"/>
                <a:gd name="T29" fmla="*/ 293 h 921"/>
                <a:gd name="T30" fmla="*/ 1411 w 2217"/>
                <a:gd name="T31" fmla="*/ 153 h 921"/>
                <a:gd name="T32" fmla="*/ 1446 w 2217"/>
                <a:gd name="T33" fmla="*/ 43 h 921"/>
                <a:gd name="T34" fmla="*/ 1557 w 2217"/>
                <a:gd name="T35" fmla="*/ 35 h 921"/>
                <a:gd name="T36" fmla="*/ 1753 w 2217"/>
                <a:gd name="T37" fmla="*/ 113 h 921"/>
                <a:gd name="T38" fmla="*/ 1800 w 2217"/>
                <a:gd name="T39" fmla="*/ 131 h 921"/>
                <a:gd name="T40" fmla="*/ 1878 w 2217"/>
                <a:gd name="T41" fmla="*/ 163 h 921"/>
                <a:gd name="T42" fmla="*/ 1959 w 2217"/>
                <a:gd name="T43" fmla="*/ 198 h 921"/>
                <a:gd name="T44" fmla="*/ 1999 w 2217"/>
                <a:gd name="T45" fmla="*/ 217 h 921"/>
                <a:gd name="T46" fmla="*/ 2010 w 2217"/>
                <a:gd name="T47" fmla="*/ 221 h 921"/>
                <a:gd name="T48" fmla="*/ 2016 w 2217"/>
                <a:gd name="T49" fmla="*/ 224 h 921"/>
                <a:gd name="T50" fmla="*/ 2051 w 2217"/>
                <a:gd name="T51" fmla="*/ 258 h 921"/>
                <a:gd name="T52" fmla="*/ 2080 w 2217"/>
                <a:gd name="T53" fmla="*/ 295 h 921"/>
                <a:gd name="T54" fmla="*/ 2095 w 2217"/>
                <a:gd name="T55" fmla="*/ 324 h 921"/>
                <a:gd name="T56" fmla="*/ 2124 w 2217"/>
                <a:gd name="T57" fmla="*/ 415 h 921"/>
                <a:gd name="T58" fmla="*/ 2168 w 2217"/>
                <a:gd name="T59" fmla="*/ 554 h 921"/>
                <a:gd name="T60" fmla="*/ 2205 w 2217"/>
                <a:gd name="T61" fmla="*/ 683 h 921"/>
                <a:gd name="T62" fmla="*/ 2217 w 2217"/>
                <a:gd name="T63" fmla="*/ 739 h 921"/>
                <a:gd name="T64" fmla="*/ 2187 w 2217"/>
                <a:gd name="T65" fmla="*/ 841 h 921"/>
                <a:gd name="T66" fmla="*/ 2107 w 2217"/>
                <a:gd name="T67" fmla="*/ 907 h 921"/>
                <a:gd name="T68" fmla="*/ 181 w 2217"/>
                <a:gd name="T69" fmla="*/ 921 h 921"/>
                <a:gd name="T70" fmla="*/ 79 w 2217"/>
                <a:gd name="T71" fmla="*/ 890 h 921"/>
                <a:gd name="T72" fmla="*/ 13 w 2217"/>
                <a:gd name="T73" fmla="*/ 811 h 921"/>
                <a:gd name="T74" fmla="*/ 1 w 2217"/>
                <a:gd name="T75" fmla="*/ 712 h 921"/>
                <a:gd name="T76" fmla="*/ 32 w 2217"/>
                <a:gd name="T77" fmla="*/ 600 h 921"/>
                <a:gd name="T78" fmla="*/ 76 w 2217"/>
                <a:gd name="T79" fmla="*/ 458 h 921"/>
                <a:gd name="T80" fmla="*/ 114 w 2217"/>
                <a:gd name="T81" fmla="*/ 342 h 921"/>
                <a:gd name="T82" fmla="*/ 123 w 2217"/>
                <a:gd name="T83" fmla="*/ 313 h 921"/>
                <a:gd name="T84" fmla="*/ 134 w 2217"/>
                <a:gd name="T85" fmla="*/ 290 h 921"/>
                <a:gd name="T86" fmla="*/ 168 w 2217"/>
                <a:gd name="T87" fmla="*/ 252 h 921"/>
                <a:gd name="T88" fmla="*/ 195 w 2217"/>
                <a:gd name="T89" fmla="*/ 226 h 921"/>
                <a:gd name="T90" fmla="*/ 203 w 2217"/>
                <a:gd name="T91" fmla="*/ 221 h 921"/>
                <a:gd name="T92" fmla="*/ 213 w 2217"/>
                <a:gd name="T93" fmla="*/ 215 h 921"/>
                <a:gd name="T94" fmla="*/ 255 w 2217"/>
                <a:gd name="T95" fmla="*/ 197 h 921"/>
                <a:gd name="T96" fmla="*/ 336 w 2217"/>
                <a:gd name="T97" fmla="*/ 163 h 921"/>
                <a:gd name="T98" fmla="*/ 414 w 2217"/>
                <a:gd name="T99" fmla="*/ 131 h 921"/>
                <a:gd name="T100" fmla="*/ 461 w 2217"/>
                <a:gd name="T101" fmla="*/ 111 h 921"/>
                <a:gd name="T102" fmla="*/ 656 w 2217"/>
                <a:gd name="T103" fmla="*/ 3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7" h="921">
                  <a:moveTo>
                    <a:pt x="756" y="0"/>
                  </a:moveTo>
                  <a:lnTo>
                    <a:pt x="760" y="17"/>
                  </a:lnTo>
                  <a:lnTo>
                    <a:pt x="768" y="41"/>
                  </a:lnTo>
                  <a:lnTo>
                    <a:pt x="777" y="73"/>
                  </a:lnTo>
                  <a:lnTo>
                    <a:pt x="789" y="110"/>
                  </a:lnTo>
                  <a:lnTo>
                    <a:pt x="803" y="153"/>
                  </a:lnTo>
                  <a:lnTo>
                    <a:pt x="817" y="197"/>
                  </a:lnTo>
                  <a:lnTo>
                    <a:pt x="834" y="244"/>
                  </a:lnTo>
                  <a:lnTo>
                    <a:pt x="850" y="293"/>
                  </a:lnTo>
                  <a:lnTo>
                    <a:pt x="867" y="343"/>
                  </a:lnTo>
                  <a:lnTo>
                    <a:pt x="884" y="392"/>
                  </a:lnTo>
                  <a:lnTo>
                    <a:pt x="899" y="440"/>
                  </a:lnTo>
                  <a:lnTo>
                    <a:pt x="915" y="484"/>
                  </a:lnTo>
                  <a:lnTo>
                    <a:pt x="930" y="525"/>
                  </a:lnTo>
                  <a:lnTo>
                    <a:pt x="942" y="562"/>
                  </a:lnTo>
                  <a:lnTo>
                    <a:pt x="953" y="592"/>
                  </a:lnTo>
                  <a:lnTo>
                    <a:pt x="962" y="615"/>
                  </a:lnTo>
                  <a:lnTo>
                    <a:pt x="968" y="632"/>
                  </a:lnTo>
                  <a:lnTo>
                    <a:pt x="989" y="177"/>
                  </a:lnTo>
                  <a:lnTo>
                    <a:pt x="980" y="160"/>
                  </a:lnTo>
                  <a:lnTo>
                    <a:pt x="971" y="142"/>
                  </a:lnTo>
                  <a:lnTo>
                    <a:pt x="902" y="6"/>
                  </a:lnTo>
                  <a:lnTo>
                    <a:pt x="936" y="27"/>
                  </a:lnTo>
                  <a:lnTo>
                    <a:pt x="973" y="46"/>
                  </a:lnTo>
                  <a:lnTo>
                    <a:pt x="1014" y="59"/>
                  </a:lnTo>
                  <a:lnTo>
                    <a:pt x="1058" y="69"/>
                  </a:lnTo>
                  <a:lnTo>
                    <a:pt x="1105" y="70"/>
                  </a:lnTo>
                  <a:lnTo>
                    <a:pt x="1154" y="67"/>
                  </a:lnTo>
                  <a:lnTo>
                    <a:pt x="1200" y="59"/>
                  </a:lnTo>
                  <a:lnTo>
                    <a:pt x="1243" y="44"/>
                  </a:lnTo>
                  <a:lnTo>
                    <a:pt x="1280" y="26"/>
                  </a:lnTo>
                  <a:lnTo>
                    <a:pt x="1313" y="3"/>
                  </a:lnTo>
                  <a:lnTo>
                    <a:pt x="1243" y="142"/>
                  </a:lnTo>
                  <a:lnTo>
                    <a:pt x="1234" y="160"/>
                  </a:lnTo>
                  <a:lnTo>
                    <a:pt x="1225" y="177"/>
                  </a:lnTo>
                  <a:lnTo>
                    <a:pt x="1246" y="632"/>
                  </a:lnTo>
                  <a:lnTo>
                    <a:pt x="1252" y="617"/>
                  </a:lnTo>
                  <a:lnTo>
                    <a:pt x="1260" y="592"/>
                  </a:lnTo>
                  <a:lnTo>
                    <a:pt x="1272" y="562"/>
                  </a:lnTo>
                  <a:lnTo>
                    <a:pt x="1284" y="525"/>
                  </a:lnTo>
                  <a:lnTo>
                    <a:pt x="1298" y="484"/>
                  </a:lnTo>
                  <a:lnTo>
                    <a:pt x="1313" y="440"/>
                  </a:lnTo>
                  <a:lnTo>
                    <a:pt x="1330" y="392"/>
                  </a:lnTo>
                  <a:lnTo>
                    <a:pt x="1347" y="343"/>
                  </a:lnTo>
                  <a:lnTo>
                    <a:pt x="1364" y="293"/>
                  </a:lnTo>
                  <a:lnTo>
                    <a:pt x="1380" y="244"/>
                  </a:lnTo>
                  <a:lnTo>
                    <a:pt x="1396" y="197"/>
                  </a:lnTo>
                  <a:lnTo>
                    <a:pt x="1411" y="153"/>
                  </a:lnTo>
                  <a:lnTo>
                    <a:pt x="1425" y="110"/>
                  </a:lnTo>
                  <a:lnTo>
                    <a:pt x="1437" y="73"/>
                  </a:lnTo>
                  <a:lnTo>
                    <a:pt x="1446" y="43"/>
                  </a:lnTo>
                  <a:lnTo>
                    <a:pt x="1454" y="18"/>
                  </a:lnTo>
                  <a:lnTo>
                    <a:pt x="1458" y="0"/>
                  </a:lnTo>
                  <a:lnTo>
                    <a:pt x="1557" y="35"/>
                  </a:lnTo>
                  <a:lnTo>
                    <a:pt x="1654" y="72"/>
                  </a:lnTo>
                  <a:lnTo>
                    <a:pt x="1748" y="111"/>
                  </a:lnTo>
                  <a:lnTo>
                    <a:pt x="1753" y="113"/>
                  </a:lnTo>
                  <a:lnTo>
                    <a:pt x="1764" y="117"/>
                  </a:lnTo>
                  <a:lnTo>
                    <a:pt x="1779" y="124"/>
                  </a:lnTo>
                  <a:lnTo>
                    <a:pt x="1800" y="131"/>
                  </a:lnTo>
                  <a:lnTo>
                    <a:pt x="1825" y="142"/>
                  </a:lnTo>
                  <a:lnTo>
                    <a:pt x="1851" y="153"/>
                  </a:lnTo>
                  <a:lnTo>
                    <a:pt x="1878" y="163"/>
                  </a:lnTo>
                  <a:lnTo>
                    <a:pt x="1906" y="175"/>
                  </a:lnTo>
                  <a:lnTo>
                    <a:pt x="1933" y="186"/>
                  </a:lnTo>
                  <a:lnTo>
                    <a:pt x="1959" y="198"/>
                  </a:lnTo>
                  <a:lnTo>
                    <a:pt x="1981" y="208"/>
                  </a:lnTo>
                  <a:lnTo>
                    <a:pt x="1997" y="215"/>
                  </a:lnTo>
                  <a:lnTo>
                    <a:pt x="1999" y="217"/>
                  </a:lnTo>
                  <a:lnTo>
                    <a:pt x="2002" y="217"/>
                  </a:lnTo>
                  <a:lnTo>
                    <a:pt x="2005" y="220"/>
                  </a:lnTo>
                  <a:lnTo>
                    <a:pt x="2010" y="221"/>
                  </a:lnTo>
                  <a:lnTo>
                    <a:pt x="2013" y="223"/>
                  </a:lnTo>
                  <a:lnTo>
                    <a:pt x="2014" y="224"/>
                  </a:lnTo>
                  <a:lnTo>
                    <a:pt x="2016" y="224"/>
                  </a:lnTo>
                  <a:lnTo>
                    <a:pt x="2028" y="234"/>
                  </a:lnTo>
                  <a:lnTo>
                    <a:pt x="2040" y="244"/>
                  </a:lnTo>
                  <a:lnTo>
                    <a:pt x="2051" y="258"/>
                  </a:lnTo>
                  <a:lnTo>
                    <a:pt x="2063" y="272"/>
                  </a:lnTo>
                  <a:lnTo>
                    <a:pt x="2072" y="284"/>
                  </a:lnTo>
                  <a:lnTo>
                    <a:pt x="2080" y="295"/>
                  </a:lnTo>
                  <a:lnTo>
                    <a:pt x="2084" y="302"/>
                  </a:lnTo>
                  <a:lnTo>
                    <a:pt x="2087" y="304"/>
                  </a:lnTo>
                  <a:lnTo>
                    <a:pt x="2095" y="324"/>
                  </a:lnTo>
                  <a:lnTo>
                    <a:pt x="2100" y="343"/>
                  </a:lnTo>
                  <a:lnTo>
                    <a:pt x="2110" y="376"/>
                  </a:lnTo>
                  <a:lnTo>
                    <a:pt x="2124" y="415"/>
                  </a:lnTo>
                  <a:lnTo>
                    <a:pt x="2138" y="460"/>
                  </a:lnTo>
                  <a:lnTo>
                    <a:pt x="2153" y="507"/>
                  </a:lnTo>
                  <a:lnTo>
                    <a:pt x="2168" y="554"/>
                  </a:lnTo>
                  <a:lnTo>
                    <a:pt x="2182" y="602"/>
                  </a:lnTo>
                  <a:lnTo>
                    <a:pt x="2194" y="644"/>
                  </a:lnTo>
                  <a:lnTo>
                    <a:pt x="2205" y="683"/>
                  </a:lnTo>
                  <a:lnTo>
                    <a:pt x="2213" y="713"/>
                  </a:lnTo>
                  <a:lnTo>
                    <a:pt x="2214" y="727"/>
                  </a:lnTo>
                  <a:lnTo>
                    <a:pt x="2217" y="739"/>
                  </a:lnTo>
                  <a:lnTo>
                    <a:pt x="2214" y="776"/>
                  </a:lnTo>
                  <a:lnTo>
                    <a:pt x="2204" y="811"/>
                  </a:lnTo>
                  <a:lnTo>
                    <a:pt x="2187" y="841"/>
                  </a:lnTo>
                  <a:lnTo>
                    <a:pt x="2164" y="867"/>
                  </a:lnTo>
                  <a:lnTo>
                    <a:pt x="2138" y="890"/>
                  </a:lnTo>
                  <a:lnTo>
                    <a:pt x="2107" y="907"/>
                  </a:lnTo>
                  <a:lnTo>
                    <a:pt x="2072" y="918"/>
                  </a:lnTo>
                  <a:lnTo>
                    <a:pt x="2036" y="921"/>
                  </a:lnTo>
                  <a:lnTo>
                    <a:pt x="181" y="921"/>
                  </a:lnTo>
                  <a:lnTo>
                    <a:pt x="145" y="918"/>
                  </a:lnTo>
                  <a:lnTo>
                    <a:pt x="110" y="907"/>
                  </a:lnTo>
                  <a:lnTo>
                    <a:pt x="79" y="890"/>
                  </a:lnTo>
                  <a:lnTo>
                    <a:pt x="53" y="867"/>
                  </a:lnTo>
                  <a:lnTo>
                    <a:pt x="30" y="841"/>
                  </a:lnTo>
                  <a:lnTo>
                    <a:pt x="13" y="811"/>
                  </a:lnTo>
                  <a:lnTo>
                    <a:pt x="3" y="776"/>
                  </a:lnTo>
                  <a:lnTo>
                    <a:pt x="0" y="739"/>
                  </a:lnTo>
                  <a:lnTo>
                    <a:pt x="1" y="712"/>
                  </a:lnTo>
                  <a:lnTo>
                    <a:pt x="9" y="683"/>
                  </a:lnTo>
                  <a:lnTo>
                    <a:pt x="20" y="643"/>
                  </a:lnTo>
                  <a:lnTo>
                    <a:pt x="32" y="600"/>
                  </a:lnTo>
                  <a:lnTo>
                    <a:pt x="45" y="553"/>
                  </a:lnTo>
                  <a:lnTo>
                    <a:pt x="61" y="505"/>
                  </a:lnTo>
                  <a:lnTo>
                    <a:pt x="76" y="458"/>
                  </a:lnTo>
                  <a:lnTo>
                    <a:pt x="90" y="414"/>
                  </a:lnTo>
                  <a:lnTo>
                    <a:pt x="104" y="374"/>
                  </a:lnTo>
                  <a:lnTo>
                    <a:pt x="114" y="342"/>
                  </a:lnTo>
                  <a:lnTo>
                    <a:pt x="116" y="333"/>
                  </a:lnTo>
                  <a:lnTo>
                    <a:pt x="119" y="322"/>
                  </a:lnTo>
                  <a:lnTo>
                    <a:pt x="123" y="313"/>
                  </a:lnTo>
                  <a:lnTo>
                    <a:pt x="125" y="305"/>
                  </a:lnTo>
                  <a:lnTo>
                    <a:pt x="126" y="304"/>
                  </a:lnTo>
                  <a:lnTo>
                    <a:pt x="134" y="290"/>
                  </a:lnTo>
                  <a:lnTo>
                    <a:pt x="145" y="276"/>
                  </a:lnTo>
                  <a:lnTo>
                    <a:pt x="155" y="264"/>
                  </a:lnTo>
                  <a:lnTo>
                    <a:pt x="168" y="252"/>
                  </a:lnTo>
                  <a:lnTo>
                    <a:pt x="180" y="240"/>
                  </a:lnTo>
                  <a:lnTo>
                    <a:pt x="189" y="232"/>
                  </a:lnTo>
                  <a:lnTo>
                    <a:pt x="195" y="226"/>
                  </a:lnTo>
                  <a:lnTo>
                    <a:pt x="198" y="224"/>
                  </a:lnTo>
                  <a:lnTo>
                    <a:pt x="200" y="223"/>
                  </a:lnTo>
                  <a:lnTo>
                    <a:pt x="203" y="221"/>
                  </a:lnTo>
                  <a:lnTo>
                    <a:pt x="207" y="220"/>
                  </a:lnTo>
                  <a:lnTo>
                    <a:pt x="210" y="217"/>
                  </a:lnTo>
                  <a:lnTo>
                    <a:pt x="213" y="215"/>
                  </a:lnTo>
                  <a:lnTo>
                    <a:pt x="215" y="215"/>
                  </a:lnTo>
                  <a:lnTo>
                    <a:pt x="233" y="206"/>
                  </a:lnTo>
                  <a:lnTo>
                    <a:pt x="255" y="197"/>
                  </a:lnTo>
                  <a:lnTo>
                    <a:pt x="281" y="186"/>
                  </a:lnTo>
                  <a:lnTo>
                    <a:pt x="307" y="175"/>
                  </a:lnTo>
                  <a:lnTo>
                    <a:pt x="336" y="163"/>
                  </a:lnTo>
                  <a:lnTo>
                    <a:pt x="363" y="151"/>
                  </a:lnTo>
                  <a:lnTo>
                    <a:pt x="389" y="140"/>
                  </a:lnTo>
                  <a:lnTo>
                    <a:pt x="414" y="131"/>
                  </a:lnTo>
                  <a:lnTo>
                    <a:pt x="435" y="122"/>
                  </a:lnTo>
                  <a:lnTo>
                    <a:pt x="450" y="116"/>
                  </a:lnTo>
                  <a:lnTo>
                    <a:pt x="461" y="111"/>
                  </a:lnTo>
                  <a:lnTo>
                    <a:pt x="464" y="110"/>
                  </a:lnTo>
                  <a:lnTo>
                    <a:pt x="560" y="72"/>
                  </a:lnTo>
                  <a:lnTo>
                    <a:pt x="656" y="35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540000" y="393700"/>
              <a:ext cx="1839913" cy="2227263"/>
            </a:xfrm>
            <a:custGeom>
              <a:avLst/>
              <a:gdLst>
                <a:gd name="T0" fmla="*/ 589 w 1159"/>
                <a:gd name="T1" fmla="*/ 0 h 1403"/>
                <a:gd name="T2" fmla="*/ 714 w 1159"/>
                <a:gd name="T3" fmla="*/ 16 h 1403"/>
                <a:gd name="T4" fmla="*/ 827 w 1159"/>
                <a:gd name="T5" fmla="*/ 64 h 1403"/>
                <a:gd name="T6" fmla="*/ 922 w 1159"/>
                <a:gd name="T7" fmla="*/ 137 h 1403"/>
                <a:gd name="T8" fmla="*/ 995 w 1159"/>
                <a:gd name="T9" fmla="*/ 232 h 1403"/>
                <a:gd name="T10" fmla="*/ 1043 w 1159"/>
                <a:gd name="T11" fmla="*/ 345 h 1403"/>
                <a:gd name="T12" fmla="*/ 1060 w 1159"/>
                <a:gd name="T13" fmla="*/ 469 h 1403"/>
                <a:gd name="T14" fmla="*/ 1058 w 1159"/>
                <a:gd name="T15" fmla="*/ 510 h 1403"/>
                <a:gd name="T16" fmla="*/ 1055 w 1159"/>
                <a:gd name="T17" fmla="*/ 569 h 1403"/>
                <a:gd name="T18" fmla="*/ 1053 w 1159"/>
                <a:gd name="T19" fmla="*/ 626 h 1403"/>
                <a:gd name="T20" fmla="*/ 1058 w 1159"/>
                <a:gd name="T21" fmla="*/ 644 h 1403"/>
                <a:gd name="T22" fmla="*/ 1076 w 1159"/>
                <a:gd name="T23" fmla="*/ 643 h 1403"/>
                <a:gd name="T24" fmla="*/ 1101 w 1159"/>
                <a:gd name="T25" fmla="*/ 644 h 1403"/>
                <a:gd name="T26" fmla="*/ 1127 w 1159"/>
                <a:gd name="T27" fmla="*/ 653 h 1403"/>
                <a:gd name="T28" fmla="*/ 1148 w 1159"/>
                <a:gd name="T29" fmla="*/ 676 h 1403"/>
                <a:gd name="T30" fmla="*/ 1159 w 1159"/>
                <a:gd name="T31" fmla="*/ 716 h 1403"/>
                <a:gd name="T32" fmla="*/ 1153 w 1159"/>
                <a:gd name="T33" fmla="*/ 797 h 1403"/>
                <a:gd name="T34" fmla="*/ 1134 w 1159"/>
                <a:gd name="T35" fmla="*/ 876 h 1403"/>
                <a:gd name="T36" fmla="*/ 1111 w 1159"/>
                <a:gd name="T37" fmla="*/ 927 h 1403"/>
                <a:gd name="T38" fmla="*/ 1087 w 1159"/>
                <a:gd name="T39" fmla="*/ 953 h 1403"/>
                <a:gd name="T40" fmla="*/ 1063 w 1159"/>
                <a:gd name="T41" fmla="*/ 963 h 1403"/>
                <a:gd name="T42" fmla="*/ 1044 w 1159"/>
                <a:gd name="T43" fmla="*/ 965 h 1403"/>
                <a:gd name="T44" fmla="*/ 1032 w 1159"/>
                <a:gd name="T45" fmla="*/ 962 h 1403"/>
                <a:gd name="T46" fmla="*/ 1006 w 1159"/>
                <a:gd name="T47" fmla="*/ 1026 h 1403"/>
                <a:gd name="T48" fmla="*/ 953 w 1159"/>
                <a:gd name="T49" fmla="*/ 1138 h 1403"/>
                <a:gd name="T50" fmla="*/ 890 w 1159"/>
                <a:gd name="T51" fmla="*/ 1226 h 1403"/>
                <a:gd name="T52" fmla="*/ 824 w 1159"/>
                <a:gd name="T53" fmla="*/ 1292 h 1403"/>
                <a:gd name="T54" fmla="*/ 739 w 1159"/>
                <a:gd name="T55" fmla="*/ 1351 h 1403"/>
                <a:gd name="T56" fmla="*/ 664 w 1159"/>
                <a:gd name="T57" fmla="*/ 1385 h 1403"/>
                <a:gd name="T58" fmla="*/ 610 w 1159"/>
                <a:gd name="T59" fmla="*/ 1400 h 1403"/>
                <a:gd name="T60" fmla="*/ 589 w 1159"/>
                <a:gd name="T61" fmla="*/ 1403 h 1403"/>
                <a:gd name="T62" fmla="*/ 565 w 1159"/>
                <a:gd name="T63" fmla="*/ 1402 h 1403"/>
                <a:gd name="T64" fmla="*/ 526 w 1159"/>
                <a:gd name="T65" fmla="*/ 1394 h 1403"/>
                <a:gd name="T66" fmla="*/ 461 w 1159"/>
                <a:gd name="T67" fmla="*/ 1370 h 1403"/>
                <a:gd name="T68" fmla="*/ 378 w 1159"/>
                <a:gd name="T69" fmla="*/ 1324 h 1403"/>
                <a:gd name="T70" fmla="*/ 300 w 1159"/>
                <a:gd name="T71" fmla="*/ 1260 h 1403"/>
                <a:gd name="T72" fmla="*/ 238 w 1159"/>
                <a:gd name="T73" fmla="*/ 1183 h 1403"/>
                <a:gd name="T74" fmla="*/ 178 w 1159"/>
                <a:gd name="T75" fmla="*/ 1086 h 1403"/>
                <a:gd name="T76" fmla="*/ 129 w 1159"/>
                <a:gd name="T77" fmla="*/ 960 h 1403"/>
                <a:gd name="T78" fmla="*/ 123 w 1159"/>
                <a:gd name="T79" fmla="*/ 963 h 1403"/>
                <a:gd name="T80" fmla="*/ 106 w 1159"/>
                <a:gd name="T81" fmla="*/ 965 h 1403"/>
                <a:gd name="T82" fmla="*/ 85 w 1159"/>
                <a:gd name="T83" fmla="*/ 960 h 1403"/>
                <a:gd name="T84" fmla="*/ 61 w 1159"/>
                <a:gd name="T85" fmla="*/ 942 h 1403"/>
                <a:gd name="T86" fmla="*/ 36 w 1159"/>
                <a:gd name="T87" fmla="*/ 904 h 1403"/>
                <a:gd name="T88" fmla="*/ 15 w 1159"/>
                <a:gd name="T89" fmla="*/ 841 h 1403"/>
                <a:gd name="T90" fmla="*/ 1 w 1159"/>
                <a:gd name="T91" fmla="*/ 745 h 1403"/>
                <a:gd name="T92" fmla="*/ 4 w 1159"/>
                <a:gd name="T93" fmla="*/ 695 h 1403"/>
                <a:gd name="T94" fmla="*/ 21 w 1159"/>
                <a:gd name="T95" fmla="*/ 663 h 1403"/>
                <a:gd name="T96" fmla="*/ 45 w 1159"/>
                <a:gd name="T97" fmla="*/ 647 h 1403"/>
                <a:gd name="T98" fmla="*/ 71 w 1159"/>
                <a:gd name="T99" fmla="*/ 643 h 1403"/>
                <a:gd name="T100" fmla="*/ 93 w 1159"/>
                <a:gd name="T101" fmla="*/ 643 h 1403"/>
                <a:gd name="T102" fmla="*/ 106 w 1159"/>
                <a:gd name="T103" fmla="*/ 644 h 1403"/>
                <a:gd name="T104" fmla="*/ 105 w 1159"/>
                <a:gd name="T105" fmla="*/ 600 h 1403"/>
                <a:gd name="T106" fmla="*/ 102 w 1159"/>
                <a:gd name="T107" fmla="*/ 539 h 1403"/>
                <a:gd name="T108" fmla="*/ 100 w 1159"/>
                <a:gd name="T109" fmla="*/ 485 h 1403"/>
                <a:gd name="T110" fmla="*/ 103 w 1159"/>
                <a:gd name="T111" fmla="*/ 406 h 1403"/>
                <a:gd name="T112" fmla="*/ 137 w 1159"/>
                <a:gd name="T113" fmla="*/ 287 h 1403"/>
                <a:gd name="T114" fmla="*/ 198 w 1159"/>
                <a:gd name="T115" fmla="*/ 183 h 1403"/>
                <a:gd name="T116" fmla="*/ 282 w 1159"/>
                <a:gd name="T117" fmla="*/ 97 h 1403"/>
                <a:gd name="T118" fmla="*/ 386 w 1159"/>
                <a:gd name="T119" fmla="*/ 36 h 1403"/>
                <a:gd name="T120" fmla="*/ 505 w 1159"/>
                <a:gd name="T121" fmla="*/ 4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403">
                  <a:moveTo>
                    <a:pt x="569" y="0"/>
                  </a:moveTo>
                  <a:lnTo>
                    <a:pt x="589" y="0"/>
                  </a:lnTo>
                  <a:lnTo>
                    <a:pt x="653" y="4"/>
                  </a:lnTo>
                  <a:lnTo>
                    <a:pt x="714" y="16"/>
                  </a:lnTo>
                  <a:lnTo>
                    <a:pt x="772" y="36"/>
                  </a:lnTo>
                  <a:lnTo>
                    <a:pt x="827" y="64"/>
                  </a:lnTo>
                  <a:lnTo>
                    <a:pt x="876" y="97"/>
                  </a:lnTo>
                  <a:lnTo>
                    <a:pt x="922" y="137"/>
                  </a:lnTo>
                  <a:lnTo>
                    <a:pt x="962" y="183"/>
                  </a:lnTo>
                  <a:lnTo>
                    <a:pt x="995" y="232"/>
                  </a:lnTo>
                  <a:lnTo>
                    <a:pt x="1023" y="287"/>
                  </a:lnTo>
                  <a:lnTo>
                    <a:pt x="1043" y="345"/>
                  </a:lnTo>
                  <a:lnTo>
                    <a:pt x="1055" y="406"/>
                  </a:lnTo>
                  <a:lnTo>
                    <a:pt x="1060" y="469"/>
                  </a:lnTo>
                  <a:lnTo>
                    <a:pt x="1060" y="485"/>
                  </a:lnTo>
                  <a:lnTo>
                    <a:pt x="1058" y="510"/>
                  </a:lnTo>
                  <a:lnTo>
                    <a:pt x="1056" y="539"/>
                  </a:lnTo>
                  <a:lnTo>
                    <a:pt x="1055" y="569"/>
                  </a:lnTo>
                  <a:lnTo>
                    <a:pt x="1055" y="600"/>
                  </a:lnTo>
                  <a:lnTo>
                    <a:pt x="1053" y="626"/>
                  </a:lnTo>
                  <a:lnTo>
                    <a:pt x="1053" y="644"/>
                  </a:lnTo>
                  <a:lnTo>
                    <a:pt x="1058" y="644"/>
                  </a:lnTo>
                  <a:lnTo>
                    <a:pt x="1066" y="643"/>
                  </a:lnTo>
                  <a:lnTo>
                    <a:pt x="1076" y="643"/>
                  </a:lnTo>
                  <a:lnTo>
                    <a:pt x="1089" y="643"/>
                  </a:lnTo>
                  <a:lnTo>
                    <a:pt x="1101" y="644"/>
                  </a:lnTo>
                  <a:lnTo>
                    <a:pt x="1114" y="647"/>
                  </a:lnTo>
                  <a:lnTo>
                    <a:pt x="1127" y="653"/>
                  </a:lnTo>
                  <a:lnTo>
                    <a:pt x="1139" y="663"/>
                  </a:lnTo>
                  <a:lnTo>
                    <a:pt x="1148" y="676"/>
                  </a:lnTo>
                  <a:lnTo>
                    <a:pt x="1156" y="695"/>
                  </a:lnTo>
                  <a:lnTo>
                    <a:pt x="1159" y="716"/>
                  </a:lnTo>
                  <a:lnTo>
                    <a:pt x="1159" y="745"/>
                  </a:lnTo>
                  <a:lnTo>
                    <a:pt x="1153" y="797"/>
                  </a:lnTo>
                  <a:lnTo>
                    <a:pt x="1144" y="841"/>
                  </a:lnTo>
                  <a:lnTo>
                    <a:pt x="1134" y="876"/>
                  </a:lnTo>
                  <a:lnTo>
                    <a:pt x="1124" y="905"/>
                  </a:lnTo>
                  <a:lnTo>
                    <a:pt x="1111" y="927"/>
                  </a:lnTo>
                  <a:lnTo>
                    <a:pt x="1099" y="942"/>
                  </a:lnTo>
                  <a:lnTo>
                    <a:pt x="1087" y="953"/>
                  </a:lnTo>
                  <a:lnTo>
                    <a:pt x="1075" y="960"/>
                  </a:lnTo>
                  <a:lnTo>
                    <a:pt x="1063" y="963"/>
                  </a:lnTo>
                  <a:lnTo>
                    <a:pt x="1053" y="965"/>
                  </a:lnTo>
                  <a:lnTo>
                    <a:pt x="1044" y="965"/>
                  </a:lnTo>
                  <a:lnTo>
                    <a:pt x="1037" y="963"/>
                  </a:lnTo>
                  <a:lnTo>
                    <a:pt x="1032" y="962"/>
                  </a:lnTo>
                  <a:lnTo>
                    <a:pt x="1030" y="960"/>
                  </a:lnTo>
                  <a:lnTo>
                    <a:pt x="1006" y="1026"/>
                  </a:lnTo>
                  <a:lnTo>
                    <a:pt x="980" y="1086"/>
                  </a:lnTo>
                  <a:lnTo>
                    <a:pt x="953" y="1138"/>
                  </a:lnTo>
                  <a:lnTo>
                    <a:pt x="922" y="1185"/>
                  </a:lnTo>
                  <a:lnTo>
                    <a:pt x="890" y="1226"/>
                  </a:lnTo>
                  <a:lnTo>
                    <a:pt x="858" y="1261"/>
                  </a:lnTo>
                  <a:lnTo>
                    <a:pt x="824" y="1292"/>
                  </a:lnTo>
                  <a:lnTo>
                    <a:pt x="780" y="1325"/>
                  </a:lnTo>
                  <a:lnTo>
                    <a:pt x="739" y="1351"/>
                  </a:lnTo>
                  <a:lnTo>
                    <a:pt x="699" y="1371"/>
                  </a:lnTo>
                  <a:lnTo>
                    <a:pt x="664" y="1385"/>
                  </a:lnTo>
                  <a:lnTo>
                    <a:pt x="633" y="1394"/>
                  </a:lnTo>
                  <a:lnTo>
                    <a:pt x="610" y="1400"/>
                  </a:lnTo>
                  <a:lnTo>
                    <a:pt x="595" y="1402"/>
                  </a:lnTo>
                  <a:lnTo>
                    <a:pt x="589" y="1403"/>
                  </a:lnTo>
                  <a:lnTo>
                    <a:pt x="571" y="1403"/>
                  </a:lnTo>
                  <a:lnTo>
                    <a:pt x="565" y="1402"/>
                  </a:lnTo>
                  <a:lnTo>
                    <a:pt x="549" y="1400"/>
                  </a:lnTo>
                  <a:lnTo>
                    <a:pt x="526" y="1394"/>
                  </a:lnTo>
                  <a:lnTo>
                    <a:pt x="496" y="1385"/>
                  </a:lnTo>
                  <a:lnTo>
                    <a:pt x="461" y="1370"/>
                  </a:lnTo>
                  <a:lnTo>
                    <a:pt x="421" y="1350"/>
                  </a:lnTo>
                  <a:lnTo>
                    <a:pt x="378" y="1324"/>
                  </a:lnTo>
                  <a:lnTo>
                    <a:pt x="334" y="1290"/>
                  </a:lnTo>
                  <a:lnTo>
                    <a:pt x="300" y="1260"/>
                  </a:lnTo>
                  <a:lnTo>
                    <a:pt x="268" y="1225"/>
                  </a:lnTo>
                  <a:lnTo>
                    <a:pt x="238" y="1183"/>
                  </a:lnTo>
                  <a:lnTo>
                    <a:pt x="207" y="1138"/>
                  </a:lnTo>
                  <a:lnTo>
                    <a:pt x="178" y="1086"/>
                  </a:lnTo>
                  <a:lnTo>
                    <a:pt x="152" y="1026"/>
                  </a:lnTo>
                  <a:lnTo>
                    <a:pt x="129" y="960"/>
                  </a:lnTo>
                  <a:lnTo>
                    <a:pt x="128" y="962"/>
                  </a:lnTo>
                  <a:lnTo>
                    <a:pt x="123" y="963"/>
                  </a:lnTo>
                  <a:lnTo>
                    <a:pt x="116" y="965"/>
                  </a:lnTo>
                  <a:lnTo>
                    <a:pt x="106" y="965"/>
                  </a:lnTo>
                  <a:lnTo>
                    <a:pt x="97" y="963"/>
                  </a:lnTo>
                  <a:lnTo>
                    <a:pt x="85" y="960"/>
                  </a:lnTo>
                  <a:lnTo>
                    <a:pt x="73" y="953"/>
                  </a:lnTo>
                  <a:lnTo>
                    <a:pt x="61" y="942"/>
                  </a:lnTo>
                  <a:lnTo>
                    <a:pt x="48" y="927"/>
                  </a:lnTo>
                  <a:lnTo>
                    <a:pt x="36" y="904"/>
                  </a:lnTo>
                  <a:lnTo>
                    <a:pt x="26" y="876"/>
                  </a:lnTo>
                  <a:lnTo>
                    <a:pt x="15" y="841"/>
                  </a:lnTo>
                  <a:lnTo>
                    <a:pt x="7" y="797"/>
                  </a:lnTo>
                  <a:lnTo>
                    <a:pt x="1" y="745"/>
                  </a:lnTo>
                  <a:lnTo>
                    <a:pt x="0" y="716"/>
                  </a:lnTo>
                  <a:lnTo>
                    <a:pt x="4" y="695"/>
                  </a:lnTo>
                  <a:lnTo>
                    <a:pt x="10" y="676"/>
                  </a:lnTo>
                  <a:lnTo>
                    <a:pt x="21" y="663"/>
                  </a:lnTo>
                  <a:lnTo>
                    <a:pt x="32" y="653"/>
                  </a:lnTo>
                  <a:lnTo>
                    <a:pt x="45" y="647"/>
                  </a:lnTo>
                  <a:lnTo>
                    <a:pt x="58" y="644"/>
                  </a:lnTo>
                  <a:lnTo>
                    <a:pt x="71" y="643"/>
                  </a:lnTo>
                  <a:lnTo>
                    <a:pt x="84" y="643"/>
                  </a:lnTo>
                  <a:lnTo>
                    <a:pt x="93" y="643"/>
                  </a:lnTo>
                  <a:lnTo>
                    <a:pt x="102" y="644"/>
                  </a:lnTo>
                  <a:lnTo>
                    <a:pt x="106" y="644"/>
                  </a:lnTo>
                  <a:lnTo>
                    <a:pt x="105" y="626"/>
                  </a:lnTo>
                  <a:lnTo>
                    <a:pt x="105" y="600"/>
                  </a:lnTo>
                  <a:lnTo>
                    <a:pt x="103" y="571"/>
                  </a:lnTo>
                  <a:lnTo>
                    <a:pt x="102" y="539"/>
                  </a:lnTo>
                  <a:lnTo>
                    <a:pt x="100" y="510"/>
                  </a:lnTo>
                  <a:lnTo>
                    <a:pt x="100" y="485"/>
                  </a:lnTo>
                  <a:lnTo>
                    <a:pt x="99" y="469"/>
                  </a:lnTo>
                  <a:lnTo>
                    <a:pt x="103" y="406"/>
                  </a:lnTo>
                  <a:lnTo>
                    <a:pt x="116" y="345"/>
                  </a:lnTo>
                  <a:lnTo>
                    <a:pt x="137" y="287"/>
                  </a:lnTo>
                  <a:lnTo>
                    <a:pt x="163" y="232"/>
                  </a:lnTo>
                  <a:lnTo>
                    <a:pt x="198" y="183"/>
                  </a:lnTo>
                  <a:lnTo>
                    <a:pt x="238" y="137"/>
                  </a:lnTo>
                  <a:lnTo>
                    <a:pt x="282" y="97"/>
                  </a:lnTo>
                  <a:lnTo>
                    <a:pt x="333" y="64"/>
                  </a:lnTo>
                  <a:lnTo>
                    <a:pt x="386" y="36"/>
                  </a:lnTo>
                  <a:lnTo>
                    <a:pt x="444" y="16"/>
                  </a:lnTo>
                  <a:lnTo>
                    <a:pt x="505" y="4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-534988" y="2446338"/>
              <a:ext cx="2786063" cy="1276350"/>
            </a:xfrm>
            <a:custGeom>
              <a:avLst/>
              <a:gdLst>
                <a:gd name="T0" fmla="*/ 670 w 1755"/>
                <a:gd name="T1" fmla="*/ 40 h 804"/>
                <a:gd name="T2" fmla="*/ 704 w 1755"/>
                <a:gd name="T3" fmla="*/ 144 h 804"/>
                <a:gd name="T4" fmla="*/ 748 w 1755"/>
                <a:gd name="T5" fmla="*/ 278 h 804"/>
                <a:gd name="T6" fmla="*/ 794 w 1755"/>
                <a:gd name="T7" fmla="*/ 410 h 804"/>
                <a:gd name="T8" fmla="*/ 831 w 1755"/>
                <a:gd name="T9" fmla="*/ 514 h 804"/>
                <a:gd name="T10" fmla="*/ 863 w 1755"/>
                <a:gd name="T11" fmla="*/ 153 h 804"/>
                <a:gd name="T12" fmla="*/ 788 w 1755"/>
                <a:gd name="T13" fmla="*/ 5 h 804"/>
                <a:gd name="T14" fmla="*/ 884 w 1755"/>
                <a:gd name="T15" fmla="*/ 52 h 804"/>
                <a:gd name="T16" fmla="*/ 1008 w 1755"/>
                <a:gd name="T17" fmla="*/ 58 h 804"/>
                <a:gd name="T18" fmla="*/ 1116 w 1755"/>
                <a:gd name="T19" fmla="*/ 22 h 804"/>
                <a:gd name="T20" fmla="*/ 1077 w 1755"/>
                <a:gd name="T21" fmla="*/ 139 h 804"/>
                <a:gd name="T22" fmla="*/ 1092 w 1755"/>
                <a:gd name="T23" fmla="*/ 536 h 804"/>
                <a:gd name="T24" fmla="*/ 1123 w 1755"/>
                <a:gd name="T25" fmla="*/ 449 h 804"/>
                <a:gd name="T26" fmla="*/ 1167 w 1755"/>
                <a:gd name="T27" fmla="*/ 323 h 804"/>
                <a:gd name="T28" fmla="*/ 1213 w 1755"/>
                <a:gd name="T29" fmla="*/ 187 h 804"/>
                <a:gd name="T30" fmla="*/ 1251 w 1755"/>
                <a:gd name="T31" fmla="*/ 69 h 804"/>
                <a:gd name="T32" fmla="*/ 1272 w 1755"/>
                <a:gd name="T33" fmla="*/ 0 h 804"/>
                <a:gd name="T34" fmla="*/ 1530 w 1755"/>
                <a:gd name="T35" fmla="*/ 98 h 804"/>
                <a:gd name="T36" fmla="*/ 1578 w 1755"/>
                <a:gd name="T37" fmla="*/ 118 h 804"/>
                <a:gd name="T38" fmla="*/ 1654 w 1755"/>
                <a:gd name="T39" fmla="*/ 149 h 804"/>
                <a:gd name="T40" fmla="*/ 1726 w 1755"/>
                <a:gd name="T41" fmla="*/ 179 h 804"/>
                <a:gd name="T42" fmla="*/ 1749 w 1755"/>
                <a:gd name="T43" fmla="*/ 190 h 804"/>
                <a:gd name="T44" fmla="*/ 1721 w 1755"/>
                <a:gd name="T45" fmla="*/ 207 h 804"/>
                <a:gd name="T46" fmla="*/ 1616 w 1755"/>
                <a:gd name="T47" fmla="*/ 251 h 804"/>
                <a:gd name="T48" fmla="*/ 1553 w 1755"/>
                <a:gd name="T49" fmla="*/ 280 h 804"/>
                <a:gd name="T50" fmla="*/ 1527 w 1755"/>
                <a:gd name="T51" fmla="*/ 294 h 804"/>
                <a:gd name="T52" fmla="*/ 1521 w 1755"/>
                <a:gd name="T53" fmla="*/ 297 h 804"/>
                <a:gd name="T54" fmla="*/ 1481 w 1755"/>
                <a:gd name="T55" fmla="*/ 332 h 804"/>
                <a:gd name="T56" fmla="*/ 1417 w 1755"/>
                <a:gd name="T57" fmla="*/ 405 h 804"/>
                <a:gd name="T58" fmla="*/ 1397 w 1755"/>
                <a:gd name="T59" fmla="*/ 443 h 804"/>
                <a:gd name="T60" fmla="*/ 1381 w 1755"/>
                <a:gd name="T61" fmla="*/ 495 h 804"/>
                <a:gd name="T62" fmla="*/ 1332 w 1755"/>
                <a:gd name="T63" fmla="*/ 643 h 804"/>
                <a:gd name="T64" fmla="*/ 1284 w 1755"/>
                <a:gd name="T65" fmla="*/ 804 h 804"/>
                <a:gd name="T66" fmla="*/ 89 w 1755"/>
                <a:gd name="T67" fmla="*/ 787 h 804"/>
                <a:gd name="T68" fmla="*/ 17 w 1755"/>
                <a:gd name="T69" fmla="*/ 715 h 804"/>
                <a:gd name="T70" fmla="*/ 0 w 1755"/>
                <a:gd name="T71" fmla="*/ 633 h 804"/>
                <a:gd name="T72" fmla="*/ 17 w 1755"/>
                <a:gd name="T73" fmla="*/ 561 h 804"/>
                <a:gd name="T74" fmla="*/ 53 w 1755"/>
                <a:gd name="T75" fmla="*/ 440 h 804"/>
                <a:gd name="T76" fmla="*/ 90 w 1755"/>
                <a:gd name="T77" fmla="*/ 327 h 804"/>
                <a:gd name="T78" fmla="*/ 110 w 1755"/>
                <a:gd name="T79" fmla="*/ 265 h 804"/>
                <a:gd name="T80" fmla="*/ 148 w 1755"/>
                <a:gd name="T81" fmla="*/ 214 h 804"/>
                <a:gd name="T82" fmla="*/ 179 w 1755"/>
                <a:gd name="T83" fmla="*/ 193 h 804"/>
                <a:gd name="T84" fmla="*/ 189 w 1755"/>
                <a:gd name="T85" fmla="*/ 188 h 804"/>
                <a:gd name="T86" fmla="*/ 252 w 1755"/>
                <a:gd name="T87" fmla="*/ 161 h 804"/>
                <a:gd name="T88" fmla="*/ 330 w 1755"/>
                <a:gd name="T89" fmla="*/ 127 h 804"/>
                <a:gd name="T90" fmla="*/ 391 w 1755"/>
                <a:gd name="T91" fmla="*/ 103 h 804"/>
                <a:gd name="T92" fmla="*/ 489 w 1755"/>
                <a:gd name="T93" fmla="*/ 6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55" h="804">
                  <a:moveTo>
                    <a:pt x="660" y="0"/>
                  </a:moveTo>
                  <a:lnTo>
                    <a:pt x="663" y="16"/>
                  </a:lnTo>
                  <a:lnTo>
                    <a:pt x="670" y="40"/>
                  </a:lnTo>
                  <a:lnTo>
                    <a:pt x="680" y="69"/>
                  </a:lnTo>
                  <a:lnTo>
                    <a:pt x="692" y="106"/>
                  </a:lnTo>
                  <a:lnTo>
                    <a:pt x="704" y="144"/>
                  </a:lnTo>
                  <a:lnTo>
                    <a:pt x="719" y="187"/>
                  </a:lnTo>
                  <a:lnTo>
                    <a:pt x="733" y="233"/>
                  </a:lnTo>
                  <a:lnTo>
                    <a:pt x="748" y="278"/>
                  </a:lnTo>
                  <a:lnTo>
                    <a:pt x="765" y="323"/>
                  </a:lnTo>
                  <a:lnTo>
                    <a:pt x="780" y="368"/>
                  </a:lnTo>
                  <a:lnTo>
                    <a:pt x="794" y="410"/>
                  </a:lnTo>
                  <a:lnTo>
                    <a:pt x="808" y="449"/>
                  </a:lnTo>
                  <a:lnTo>
                    <a:pt x="820" y="485"/>
                  </a:lnTo>
                  <a:lnTo>
                    <a:pt x="831" y="514"/>
                  </a:lnTo>
                  <a:lnTo>
                    <a:pt x="838" y="536"/>
                  </a:lnTo>
                  <a:lnTo>
                    <a:pt x="845" y="552"/>
                  </a:lnTo>
                  <a:lnTo>
                    <a:pt x="863" y="153"/>
                  </a:lnTo>
                  <a:lnTo>
                    <a:pt x="855" y="139"/>
                  </a:lnTo>
                  <a:lnTo>
                    <a:pt x="848" y="124"/>
                  </a:lnTo>
                  <a:lnTo>
                    <a:pt x="788" y="5"/>
                  </a:lnTo>
                  <a:lnTo>
                    <a:pt x="816" y="25"/>
                  </a:lnTo>
                  <a:lnTo>
                    <a:pt x="849" y="40"/>
                  </a:lnTo>
                  <a:lnTo>
                    <a:pt x="884" y="52"/>
                  </a:lnTo>
                  <a:lnTo>
                    <a:pt x="924" y="58"/>
                  </a:lnTo>
                  <a:lnTo>
                    <a:pt x="965" y="61"/>
                  </a:lnTo>
                  <a:lnTo>
                    <a:pt x="1008" y="58"/>
                  </a:lnTo>
                  <a:lnTo>
                    <a:pt x="1048" y="51"/>
                  </a:lnTo>
                  <a:lnTo>
                    <a:pt x="1084" y="39"/>
                  </a:lnTo>
                  <a:lnTo>
                    <a:pt x="1116" y="22"/>
                  </a:lnTo>
                  <a:lnTo>
                    <a:pt x="1145" y="2"/>
                  </a:lnTo>
                  <a:lnTo>
                    <a:pt x="1083" y="124"/>
                  </a:lnTo>
                  <a:lnTo>
                    <a:pt x="1077" y="139"/>
                  </a:lnTo>
                  <a:lnTo>
                    <a:pt x="1068" y="153"/>
                  </a:lnTo>
                  <a:lnTo>
                    <a:pt x="1087" y="552"/>
                  </a:lnTo>
                  <a:lnTo>
                    <a:pt x="1092" y="536"/>
                  </a:lnTo>
                  <a:lnTo>
                    <a:pt x="1101" y="514"/>
                  </a:lnTo>
                  <a:lnTo>
                    <a:pt x="1110" y="483"/>
                  </a:lnTo>
                  <a:lnTo>
                    <a:pt x="1123" y="449"/>
                  </a:lnTo>
                  <a:lnTo>
                    <a:pt x="1136" y="410"/>
                  </a:lnTo>
                  <a:lnTo>
                    <a:pt x="1152" y="367"/>
                  </a:lnTo>
                  <a:lnTo>
                    <a:pt x="1167" y="323"/>
                  </a:lnTo>
                  <a:lnTo>
                    <a:pt x="1182" y="277"/>
                  </a:lnTo>
                  <a:lnTo>
                    <a:pt x="1197" y="233"/>
                  </a:lnTo>
                  <a:lnTo>
                    <a:pt x="1213" y="187"/>
                  </a:lnTo>
                  <a:lnTo>
                    <a:pt x="1226" y="144"/>
                  </a:lnTo>
                  <a:lnTo>
                    <a:pt x="1240" y="106"/>
                  </a:lnTo>
                  <a:lnTo>
                    <a:pt x="1251" y="69"/>
                  </a:lnTo>
                  <a:lnTo>
                    <a:pt x="1262" y="40"/>
                  </a:lnTo>
                  <a:lnTo>
                    <a:pt x="1268" y="16"/>
                  </a:lnTo>
                  <a:lnTo>
                    <a:pt x="1272" y="0"/>
                  </a:lnTo>
                  <a:lnTo>
                    <a:pt x="1401" y="46"/>
                  </a:lnTo>
                  <a:lnTo>
                    <a:pt x="1526" y="97"/>
                  </a:lnTo>
                  <a:lnTo>
                    <a:pt x="1530" y="98"/>
                  </a:lnTo>
                  <a:lnTo>
                    <a:pt x="1541" y="103"/>
                  </a:lnTo>
                  <a:lnTo>
                    <a:pt x="1556" y="109"/>
                  </a:lnTo>
                  <a:lnTo>
                    <a:pt x="1578" y="118"/>
                  </a:lnTo>
                  <a:lnTo>
                    <a:pt x="1602" y="127"/>
                  </a:lnTo>
                  <a:lnTo>
                    <a:pt x="1628" y="138"/>
                  </a:lnTo>
                  <a:lnTo>
                    <a:pt x="1654" y="149"/>
                  </a:lnTo>
                  <a:lnTo>
                    <a:pt x="1680" y="161"/>
                  </a:lnTo>
                  <a:lnTo>
                    <a:pt x="1704" y="170"/>
                  </a:lnTo>
                  <a:lnTo>
                    <a:pt x="1726" y="179"/>
                  </a:lnTo>
                  <a:lnTo>
                    <a:pt x="1743" y="188"/>
                  </a:lnTo>
                  <a:lnTo>
                    <a:pt x="1746" y="188"/>
                  </a:lnTo>
                  <a:lnTo>
                    <a:pt x="1749" y="190"/>
                  </a:lnTo>
                  <a:lnTo>
                    <a:pt x="1752" y="191"/>
                  </a:lnTo>
                  <a:lnTo>
                    <a:pt x="1755" y="193"/>
                  </a:lnTo>
                  <a:lnTo>
                    <a:pt x="1721" y="207"/>
                  </a:lnTo>
                  <a:lnTo>
                    <a:pt x="1686" y="222"/>
                  </a:lnTo>
                  <a:lnTo>
                    <a:pt x="1651" y="237"/>
                  </a:lnTo>
                  <a:lnTo>
                    <a:pt x="1616" y="251"/>
                  </a:lnTo>
                  <a:lnTo>
                    <a:pt x="1585" y="265"/>
                  </a:lnTo>
                  <a:lnTo>
                    <a:pt x="1561" y="275"/>
                  </a:lnTo>
                  <a:lnTo>
                    <a:pt x="1553" y="280"/>
                  </a:lnTo>
                  <a:lnTo>
                    <a:pt x="1541" y="286"/>
                  </a:lnTo>
                  <a:lnTo>
                    <a:pt x="1529" y="294"/>
                  </a:lnTo>
                  <a:lnTo>
                    <a:pt x="1527" y="294"/>
                  </a:lnTo>
                  <a:lnTo>
                    <a:pt x="1526" y="295"/>
                  </a:lnTo>
                  <a:lnTo>
                    <a:pt x="1524" y="295"/>
                  </a:lnTo>
                  <a:lnTo>
                    <a:pt x="1521" y="297"/>
                  </a:lnTo>
                  <a:lnTo>
                    <a:pt x="1507" y="307"/>
                  </a:lnTo>
                  <a:lnTo>
                    <a:pt x="1494" y="321"/>
                  </a:lnTo>
                  <a:lnTo>
                    <a:pt x="1481" y="332"/>
                  </a:lnTo>
                  <a:lnTo>
                    <a:pt x="1472" y="339"/>
                  </a:lnTo>
                  <a:lnTo>
                    <a:pt x="1442" y="373"/>
                  </a:lnTo>
                  <a:lnTo>
                    <a:pt x="1417" y="405"/>
                  </a:lnTo>
                  <a:lnTo>
                    <a:pt x="1401" y="436"/>
                  </a:lnTo>
                  <a:lnTo>
                    <a:pt x="1399" y="439"/>
                  </a:lnTo>
                  <a:lnTo>
                    <a:pt x="1397" y="443"/>
                  </a:lnTo>
                  <a:lnTo>
                    <a:pt x="1391" y="457"/>
                  </a:lnTo>
                  <a:lnTo>
                    <a:pt x="1385" y="475"/>
                  </a:lnTo>
                  <a:lnTo>
                    <a:pt x="1381" y="495"/>
                  </a:lnTo>
                  <a:lnTo>
                    <a:pt x="1365" y="540"/>
                  </a:lnTo>
                  <a:lnTo>
                    <a:pt x="1350" y="590"/>
                  </a:lnTo>
                  <a:lnTo>
                    <a:pt x="1332" y="643"/>
                  </a:lnTo>
                  <a:lnTo>
                    <a:pt x="1315" y="698"/>
                  </a:lnTo>
                  <a:lnTo>
                    <a:pt x="1298" y="753"/>
                  </a:lnTo>
                  <a:lnTo>
                    <a:pt x="1284" y="804"/>
                  </a:lnTo>
                  <a:lnTo>
                    <a:pt x="159" y="804"/>
                  </a:lnTo>
                  <a:lnTo>
                    <a:pt x="122" y="799"/>
                  </a:lnTo>
                  <a:lnTo>
                    <a:pt x="89" y="787"/>
                  </a:lnTo>
                  <a:lnTo>
                    <a:pt x="60" y="769"/>
                  </a:lnTo>
                  <a:lnTo>
                    <a:pt x="35" y="744"/>
                  </a:lnTo>
                  <a:lnTo>
                    <a:pt x="17" y="715"/>
                  </a:lnTo>
                  <a:lnTo>
                    <a:pt x="5" y="682"/>
                  </a:lnTo>
                  <a:lnTo>
                    <a:pt x="0" y="645"/>
                  </a:lnTo>
                  <a:lnTo>
                    <a:pt x="0" y="633"/>
                  </a:lnTo>
                  <a:lnTo>
                    <a:pt x="2" y="620"/>
                  </a:lnTo>
                  <a:lnTo>
                    <a:pt x="8" y="595"/>
                  </a:lnTo>
                  <a:lnTo>
                    <a:pt x="17" y="561"/>
                  </a:lnTo>
                  <a:lnTo>
                    <a:pt x="29" y="523"/>
                  </a:lnTo>
                  <a:lnTo>
                    <a:pt x="41" y="483"/>
                  </a:lnTo>
                  <a:lnTo>
                    <a:pt x="53" y="440"/>
                  </a:lnTo>
                  <a:lnTo>
                    <a:pt x="67" y="401"/>
                  </a:lnTo>
                  <a:lnTo>
                    <a:pt x="79" y="361"/>
                  </a:lnTo>
                  <a:lnTo>
                    <a:pt x="90" y="327"/>
                  </a:lnTo>
                  <a:lnTo>
                    <a:pt x="99" y="298"/>
                  </a:lnTo>
                  <a:lnTo>
                    <a:pt x="104" y="281"/>
                  </a:lnTo>
                  <a:lnTo>
                    <a:pt x="110" y="265"/>
                  </a:lnTo>
                  <a:lnTo>
                    <a:pt x="110" y="265"/>
                  </a:lnTo>
                  <a:lnTo>
                    <a:pt x="127" y="237"/>
                  </a:lnTo>
                  <a:lnTo>
                    <a:pt x="148" y="214"/>
                  </a:lnTo>
                  <a:lnTo>
                    <a:pt x="174" y="196"/>
                  </a:lnTo>
                  <a:lnTo>
                    <a:pt x="176" y="194"/>
                  </a:lnTo>
                  <a:lnTo>
                    <a:pt x="179" y="193"/>
                  </a:lnTo>
                  <a:lnTo>
                    <a:pt x="183" y="190"/>
                  </a:lnTo>
                  <a:lnTo>
                    <a:pt x="186" y="188"/>
                  </a:lnTo>
                  <a:lnTo>
                    <a:pt x="189" y="188"/>
                  </a:lnTo>
                  <a:lnTo>
                    <a:pt x="206" y="179"/>
                  </a:lnTo>
                  <a:lnTo>
                    <a:pt x="228" y="170"/>
                  </a:lnTo>
                  <a:lnTo>
                    <a:pt x="252" y="161"/>
                  </a:lnTo>
                  <a:lnTo>
                    <a:pt x="278" y="149"/>
                  </a:lnTo>
                  <a:lnTo>
                    <a:pt x="304" y="138"/>
                  </a:lnTo>
                  <a:lnTo>
                    <a:pt x="330" y="127"/>
                  </a:lnTo>
                  <a:lnTo>
                    <a:pt x="354" y="118"/>
                  </a:lnTo>
                  <a:lnTo>
                    <a:pt x="374" y="109"/>
                  </a:lnTo>
                  <a:lnTo>
                    <a:pt x="391" y="103"/>
                  </a:lnTo>
                  <a:lnTo>
                    <a:pt x="402" y="98"/>
                  </a:lnTo>
                  <a:lnTo>
                    <a:pt x="406" y="97"/>
                  </a:lnTo>
                  <a:lnTo>
                    <a:pt x="489" y="63"/>
                  </a:lnTo>
                  <a:lnTo>
                    <a:pt x="573" y="31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95262" y="385763"/>
              <a:ext cx="1601788" cy="1943100"/>
            </a:xfrm>
            <a:custGeom>
              <a:avLst/>
              <a:gdLst>
                <a:gd name="T0" fmla="*/ 514 w 1009"/>
                <a:gd name="T1" fmla="*/ 0 h 1224"/>
                <a:gd name="T2" fmla="*/ 632 w 1009"/>
                <a:gd name="T3" fmla="*/ 17 h 1224"/>
                <a:gd name="T4" fmla="*/ 737 w 1009"/>
                <a:gd name="T5" fmla="*/ 66 h 1224"/>
                <a:gd name="T6" fmla="*/ 823 w 1009"/>
                <a:gd name="T7" fmla="*/ 141 h 1224"/>
                <a:gd name="T8" fmla="*/ 886 w 1009"/>
                <a:gd name="T9" fmla="*/ 237 h 1224"/>
                <a:gd name="T10" fmla="*/ 919 w 1009"/>
                <a:gd name="T11" fmla="*/ 350 h 1224"/>
                <a:gd name="T12" fmla="*/ 924 w 1009"/>
                <a:gd name="T13" fmla="*/ 423 h 1224"/>
                <a:gd name="T14" fmla="*/ 921 w 1009"/>
                <a:gd name="T15" fmla="*/ 470 h 1224"/>
                <a:gd name="T16" fmla="*/ 919 w 1009"/>
                <a:gd name="T17" fmla="*/ 524 h 1224"/>
                <a:gd name="T18" fmla="*/ 918 w 1009"/>
                <a:gd name="T19" fmla="*/ 562 h 1224"/>
                <a:gd name="T20" fmla="*/ 930 w 1009"/>
                <a:gd name="T21" fmla="*/ 561 h 1224"/>
                <a:gd name="T22" fmla="*/ 953 w 1009"/>
                <a:gd name="T23" fmla="*/ 561 h 1224"/>
                <a:gd name="T24" fmla="*/ 977 w 1009"/>
                <a:gd name="T25" fmla="*/ 568 h 1224"/>
                <a:gd name="T26" fmla="*/ 999 w 1009"/>
                <a:gd name="T27" fmla="*/ 587 h 1224"/>
                <a:gd name="T28" fmla="*/ 1009 w 1009"/>
                <a:gd name="T29" fmla="*/ 623 h 1224"/>
                <a:gd name="T30" fmla="*/ 1005 w 1009"/>
                <a:gd name="T31" fmla="*/ 697 h 1224"/>
                <a:gd name="T32" fmla="*/ 988 w 1009"/>
                <a:gd name="T33" fmla="*/ 765 h 1224"/>
                <a:gd name="T34" fmla="*/ 968 w 1009"/>
                <a:gd name="T35" fmla="*/ 808 h 1224"/>
                <a:gd name="T36" fmla="*/ 947 w 1009"/>
                <a:gd name="T37" fmla="*/ 831 h 1224"/>
                <a:gd name="T38" fmla="*/ 925 w 1009"/>
                <a:gd name="T39" fmla="*/ 840 h 1224"/>
                <a:gd name="T40" fmla="*/ 908 w 1009"/>
                <a:gd name="T41" fmla="*/ 840 h 1224"/>
                <a:gd name="T42" fmla="*/ 899 w 1009"/>
                <a:gd name="T43" fmla="*/ 839 h 1224"/>
                <a:gd name="T44" fmla="*/ 876 w 1009"/>
                <a:gd name="T45" fmla="*/ 895 h 1224"/>
                <a:gd name="T46" fmla="*/ 829 w 1009"/>
                <a:gd name="T47" fmla="*/ 993 h 1224"/>
                <a:gd name="T48" fmla="*/ 774 w 1009"/>
                <a:gd name="T49" fmla="*/ 1069 h 1224"/>
                <a:gd name="T50" fmla="*/ 718 w 1009"/>
                <a:gd name="T51" fmla="*/ 1126 h 1224"/>
                <a:gd name="T52" fmla="*/ 643 w 1009"/>
                <a:gd name="T53" fmla="*/ 1178 h 1224"/>
                <a:gd name="T54" fmla="*/ 577 w 1009"/>
                <a:gd name="T55" fmla="*/ 1207 h 1224"/>
                <a:gd name="T56" fmla="*/ 531 w 1009"/>
                <a:gd name="T57" fmla="*/ 1220 h 1224"/>
                <a:gd name="T58" fmla="*/ 513 w 1009"/>
                <a:gd name="T59" fmla="*/ 1224 h 1224"/>
                <a:gd name="T60" fmla="*/ 491 w 1009"/>
                <a:gd name="T61" fmla="*/ 1224 h 1224"/>
                <a:gd name="T62" fmla="*/ 458 w 1009"/>
                <a:gd name="T63" fmla="*/ 1216 h 1224"/>
                <a:gd name="T64" fmla="*/ 400 w 1009"/>
                <a:gd name="T65" fmla="*/ 1196 h 1224"/>
                <a:gd name="T66" fmla="*/ 328 w 1009"/>
                <a:gd name="T67" fmla="*/ 1155 h 1224"/>
                <a:gd name="T68" fmla="*/ 261 w 1009"/>
                <a:gd name="T69" fmla="*/ 1098 h 1224"/>
                <a:gd name="T70" fmla="*/ 206 w 1009"/>
                <a:gd name="T71" fmla="*/ 1033 h 1224"/>
                <a:gd name="T72" fmla="*/ 155 w 1009"/>
                <a:gd name="T73" fmla="*/ 947 h 1224"/>
                <a:gd name="T74" fmla="*/ 113 w 1009"/>
                <a:gd name="T75" fmla="*/ 839 h 1224"/>
                <a:gd name="T76" fmla="*/ 107 w 1009"/>
                <a:gd name="T77" fmla="*/ 840 h 1224"/>
                <a:gd name="T78" fmla="*/ 93 w 1009"/>
                <a:gd name="T79" fmla="*/ 842 h 1224"/>
                <a:gd name="T80" fmla="*/ 73 w 1009"/>
                <a:gd name="T81" fmla="*/ 839 h 1224"/>
                <a:gd name="T82" fmla="*/ 52 w 1009"/>
                <a:gd name="T83" fmla="*/ 822 h 1224"/>
                <a:gd name="T84" fmla="*/ 32 w 1009"/>
                <a:gd name="T85" fmla="*/ 790 h 1224"/>
                <a:gd name="T86" fmla="*/ 13 w 1009"/>
                <a:gd name="T87" fmla="*/ 735 h 1224"/>
                <a:gd name="T88" fmla="*/ 1 w 1009"/>
                <a:gd name="T89" fmla="*/ 651 h 1224"/>
                <a:gd name="T90" fmla="*/ 4 w 1009"/>
                <a:gd name="T91" fmla="*/ 602 h 1224"/>
                <a:gd name="T92" fmla="*/ 21 w 1009"/>
                <a:gd name="T93" fmla="*/ 576 h 1224"/>
                <a:gd name="T94" fmla="*/ 46 w 1009"/>
                <a:gd name="T95" fmla="*/ 564 h 1224"/>
                <a:gd name="T96" fmla="*/ 70 w 1009"/>
                <a:gd name="T97" fmla="*/ 561 h 1224"/>
                <a:gd name="T98" fmla="*/ 88 w 1009"/>
                <a:gd name="T99" fmla="*/ 562 h 1224"/>
                <a:gd name="T100" fmla="*/ 91 w 1009"/>
                <a:gd name="T101" fmla="*/ 545 h 1224"/>
                <a:gd name="T102" fmla="*/ 90 w 1009"/>
                <a:gd name="T103" fmla="*/ 498 h 1224"/>
                <a:gd name="T104" fmla="*/ 88 w 1009"/>
                <a:gd name="T105" fmla="*/ 445 h 1224"/>
                <a:gd name="T106" fmla="*/ 87 w 1009"/>
                <a:gd name="T107" fmla="*/ 409 h 1224"/>
                <a:gd name="T108" fmla="*/ 104 w 1009"/>
                <a:gd name="T109" fmla="*/ 292 h 1224"/>
                <a:gd name="T110" fmla="*/ 152 w 1009"/>
                <a:gd name="T111" fmla="*/ 186 h 1224"/>
                <a:gd name="T112" fmla="*/ 227 w 1009"/>
                <a:gd name="T113" fmla="*/ 101 h 1224"/>
                <a:gd name="T114" fmla="*/ 323 w 1009"/>
                <a:gd name="T115" fmla="*/ 38 h 1224"/>
                <a:gd name="T116" fmla="*/ 435 w 1009"/>
                <a:gd name="T117" fmla="*/ 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9" h="1224">
                  <a:moveTo>
                    <a:pt x="496" y="0"/>
                  </a:moveTo>
                  <a:lnTo>
                    <a:pt x="514" y="0"/>
                  </a:lnTo>
                  <a:lnTo>
                    <a:pt x="574" y="5"/>
                  </a:lnTo>
                  <a:lnTo>
                    <a:pt x="632" y="17"/>
                  </a:lnTo>
                  <a:lnTo>
                    <a:pt x="687" y="38"/>
                  </a:lnTo>
                  <a:lnTo>
                    <a:pt x="737" y="66"/>
                  </a:lnTo>
                  <a:lnTo>
                    <a:pt x="783" y="101"/>
                  </a:lnTo>
                  <a:lnTo>
                    <a:pt x="823" y="141"/>
                  </a:lnTo>
                  <a:lnTo>
                    <a:pt x="858" y="186"/>
                  </a:lnTo>
                  <a:lnTo>
                    <a:pt x="886" y="237"/>
                  </a:lnTo>
                  <a:lnTo>
                    <a:pt x="907" y="292"/>
                  </a:lnTo>
                  <a:lnTo>
                    <a:pt x="919" y="350"/>
                  </a:lnTo>
                  <a:lnTo>
                    <a:pt x="924" y="409"/>
                  </a:lnTo>
                  <a:lnTo>
                    <a:pt x="924" y="423"/>
                  </a:lnTo>
                  <a:lnTo>
                    <a:pt x="922" y="445"/>
                  </a:lnTo>
                  <a:lnTo>
                    <a:pt x="921" y="470"/>
                  </a:lnTo>
                  <a:lnTo>
                    <a:pt x="921" y="498"/>
                  </a:lnTo>
                  <a:lnTo>
                    <a:pt x="919" y="524"/>
                  </a:lnTo>
                  <a:lnTo>
                    <a:pt x="918" y="545"/>
                  </a:lnTo>
                  <a:lnTo>
                    <a:pt x="918" y="562"/>
                  </a:lnTo>
                  <a:lnTo>
                    <a:pt x="922" y="562"/>
                  </a:lnTo>
                  <a:lnTo>
                    <a:pt x="930" y="561"/>
                  </a:lnTo>
                  <a:lnTo>
                    <a:pt x="941" y="561"/>
                  </a:lnTo>
                  <a:lnTo>
                    <a:pt x="953" y="561"/>
                  </a:lnTo>
                  <a:lnTo>
                    <a:pt x="965" y="564"/>
                  </a:lnTo>
                  <a:lnTo>
                    <a:pt x="977" y="568"/>
                  </a:lnTo>
                  <a:lnTo>
                    <a:pt x="988" y="576"/>
                  </a:lnTo>
                  <a:lnTo>
                    <a:pt x="999" y="587"/>
                  </a:lnTo>
                  <a:lnTo>
                    <a:pt x="1006" y="602"/>
                  </a:lnTo>
                  <a:lnTo>
                    <a:pt x="1009" y="623"/>
                  </a:lnTo>
                  <a:lnTo>
                    <a:pt x="1009" y="651"/>
                  </a:lnTo>
                  <a:lnTo>
                    <a:pt x="1005" y="697"/>
                  </a:lnTo>
                  <a:lnTo>
                    <a:pt x="997" y="735"/>
                  </a:lnTo>
                  <a:lnTo>
                    <a:pt x="988" y="765"/>
                  </a:lnTo>
                  <a:lnTo>
                    <a:pt x="979" y="790"/>
                  </a:lnTo>
                  <a:lnTo>
                    <a:pt x="968" y="808"/>
                  </a:lnTo>
                  <a:lnTo>
                    <a:pt x="957" y="822"/>
                  </a:lnTo>
                  <a:lnTo>
                    <a:pt x="947" y="831"/>
                  </a:lnTo>
                  <a:lnTo>
                    <a:pt x="936" y="837"/>
                  </a:lnTo>
                  <a:lnTo>
                    <a:pt x="925" y="840"/>
                  </a:lnTo>
                  <a:lnTo>
                    <a:pt x="916" y="842"/>
                  </a:lnTo>
                  <a:lnTo>
                    <a:pt x="908" y="840"/>
                  </a:lnTo>
                  <a:lnTo>
                    <a:pt x="902" y="840"/>
                  </a:lnTo>
                  <a:lnTo>
                    <a:pt x="899" y="839"/>
                  </a:lnTo>
                  <a:lnTo>
                    <a:pt x="896" y="837"/>
                  </a:lnTo>
                  <a:lnTo>
                    <a:pt x="876" y="895"/>
                  </a:lnTo>
                  <a:lnTo>
                    <a:pt x="853" y="947"/>
                  </a:lnTo>
                  <a:lnTo>
                    <a:pt x="829" y="993"/>
                  </a:lnTo>
                  <a:lnTo>
                    <a:pt x="803" y="1033"/>
                  </a:lnTo>
                  <a:lnTo>
                    <a:pt x="774" y="1069"/>
                  </a:lnTo>
                  <a:lnTo>
                    <a:pt x="747" y="1100"/>
                  </a:lnTo>
                  <a:lnTo>
                    <a:pt x="718" y="1126"/>
                  </a:lnTo>
                  <a:lnTo>
                    <a:pt x="679" y="1155"/>
                  </a:lnTo>
                  <a:lnTo>
                    <a:pt x="643" y="1178"/>
                  </a:lnTo>
                  <a:lnTo>
                    <a:pt x="608" y="1196"/>
                  </a:lnTo>
                  <a:lnTo>
                    <a:pt x="577" y="1207"/>
                  </a:lnTo>
                  <a:lnTo>
                    <a:pt x="551" y="1216"/>
                  </a:lnTo>
                  <a:lnTo>
                    <a:pt x="531" y="1220"/>
                  </a:lnTo>
                  <a:lnTo>
                    <a:pt x="517" y="1224"/>
                  </a:lnTo>
                  <a:lnTo>
                    <a:pt x="513" y="1224"/>
                  </a:lnTo>
                  <a:lnTo>
                    <a:pt x="496" y="1224"/>
                  </a:lnTo>
                  <a:lnTo>
                    <a:pt x="491" y="1224"/>
                  </a:lnTo>
                  <a:lnTo>
                    <a:pt x="478" y="1220"/>
                  </a:lnTo>
                  <a:lnTo>
                    <a:pt x="458" y="1216"/>
                  </a:lnTo>
                  <a:lnTo>
                    <a:pt x="432" y="1207"/>
                  </a:lnTo>
                  <a:lnTo>
                    <a:pt x="400" y="1196"/>
                  </a:lnTo>
                  <a:lnTo>
                    <a:pt x="366" y="1178"/>
                  </a:lnTo>
                  <a:lnTo>
                    <a:pt x="328" y="1155"/>
                  </a:lnTo>
                  <a:lnTo>
                    <a:pt x="290" y="1126"/>
                  </a:lnTo>
                  <a:lnTo>
                    <a:pt x="261" y="1098"/>
                  </a:lnTo>
                  <a:lnTo>
                    <a:pt x="233" y="1068"/>
                  </a:lnTo>
                  <a:lnTo>
                    <a:pt x="206" y="1033"/>
                  </a:lnTo>
                  <a:lnTo>
                    <a:pt x="180" y="993"/>
                  </a:lnTo>
                  <a:lnTo>
                    <a:pt x="155" y="947"/>
                  </a:lnTo>
                  <a:lnTo>
                    <a:pt x="133" y="895"/>
                  </a:lnTo>
                  <a:lnTo>
                    <a:pt x="113" y="839"/>
                  </a:lnTo>
                  <a:lnTo>
                    <a:pt x="110" y="839"/>
                  </a:lnTo>
                  <a:lnTo>
                    <a:pt x="107" y="840"/>
                  </a:lnTo>
                  <a:lnTo>
                    <a:pt x="101" y="842"/>
                  </a:lnTo>
                  <a:lnTo>
                    <a:pt x="93" y="842"/>
                  </a:lnTo>
                  <a:lnTo>
                    <a:pt x="84" y="842"/>
                  </a:lnTo>
                  <a:lnTo>
                    <a:pt x="73" y="839"/>
                  </a:lnTo>
                  <a:lnTo>
                    <a:pt x="62" y="832"/>
                  </a:lnTo>
                  <a:lnTo>
                    <a:pt x="52" y="822"/>
                  </a:lnTo>
                  <a:lnTo>
                    <a:pt x="41" y="808"/>
                  </a:lnTo>
                  <a:lnTo>
                    <a:pt x="32" y="790"/>
                  </a:lnTo>
                  <a:lnTo>
                    <a:pt x="21" y="765"/>
                  </a:lnTo>
                  <a:lnTo>
                    <a:pt x="13" y="735"/>
                  </a:lnTo>
                  <a:lnTo>
                    <a:pt x="6" y="697"/>
                  </a:lnTo>
                  <a:lnTo>
                    <a:pt x="1" y="651"/>
                  </a:lnTo>
                  <a:lnTo>
                    <a:pt x="0" y="623"/>
                  </a:lnTo>
                  <a:lnTo>
                    <a:pt x="4" y="602"/>
                  </a:lnTo>
                  <a:lnTo>
                    <a:pt x="12" y="587"/>
                  </a:lnTo>
                  <a:lnTo>
                    <a:pt x="21" y="576"/>
                  </a:lnTo>
                  <a:lnTo>
                    <a:pt x="33" y="568"/>
                  </a:lnTo>
                  <a:lnTo>
                    <a:pt x="46" y="564"/>
                  </a:lnTo>
                  <a:lnTo>
                    <a:pt x="58" y="561"/>
                  </a:lnTo>
                  <a:lnTo>
                    <a:pt x="70" y="561"/>
                  </a:lnTo>
                  <a:lnTo>
                    <a:pt x="79" y="561"/>
                  </a:lnTo>
                  <a:lnTo>
                    <a:pt x="88" y="562"/>
                  </a:lnTo>
                  <a:lnTo>
                    <a:pt x="93" y="562"/>
                  </a:lnTo>
                  <a:lnTo>
                    <a:pt x="91" y="545"/>
                  </a:lnTo>
                  <a:lnTo>
                    <a:pt x="91" y="524"/>
                  </a:lnTo>
                  <a:lnTo>
                    <a:pt x="90" y="498"/>
                  </a:lnTo>
                  <a:lnTo>
                    <a:pt x="88" y="470"/>
                  </a:lnTo>
                  <a:lnTo>
                    <a:pt x="88" y="445"/>
                  </a:lnTo>
                  <a:lnTo>
                    <a:pt x="87" y="423"/>
                  </a:lnTo>
                  <a:lnTo>
                    <a:pt x="87" y="409"/>
                  </a:lnTo>
                  <a:lnTo>
                    <a:pt x="91" y="350"/>
                  </a:lnTo>
                  <a:lnTo>
                    <a:pt x="104" y="292"/>
                  </a:lnTo>
                  <a:lnTo>
                    <a:pt x="125" y="237"/>
                  </a:lnTo>
                  <a:lnTo>
                    <a:pt x="152" y="186"/>
                  </a:lnTo>
                  <a:lnTo>
                    <a:pt x="188" y="141"/>
                  </a:lnTo>
                  <a:lnTo>
                    <a:pt x="227" y="101"/>
                  </a:lnTo>
                  <a:lnTo>
                    <a:pt x="273" y="66"/>
                  </a:lnTo>
                  <a:lnTo>
                    <a:pt x="323" y="38"/>
                  </a:lnTo>
                  <a:lnTo>
                    <a:pt x="378" y="17"/>
                  </a:lnTo>
                  <a:lnTo>
                    <a:pt x="435" y="5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4908550" y="2554288"/>
              <a:ext cx="2547938" cy="1168400"/>
            </a:xfrm>
            <a:custGeom>
              <a:avLst/>
              <a:gdLst>
                <a:gd name="T0" fmla="*/ 398 w 1605"/>
                <a:gd name="T1" fmla="*/ 39 h 736"/>
                <a:gd name="T2" fmla="*/ 356 w 1605"/>
                <a:gd name="T3" fmla="*/ 82 h 736"/>
                <a:gd name="T4" fmla="*/ 314 w 1605"/>
                <a:gd name="T5" fmla="*/ 152 h 736"/>
                <a:gd name="T6" fmla="*/ 298 w 1605"/>
                <a:gd name="T7" fmla="*/ 252 h 736"/>
                <a:gd name="T8" fmla="*/ 313 w 1605"/>
                <a:gd name="T9" fmla="*/ 333 h 736"/>
                <a:gd name="T10" fmla="*/ 343 w 1605"/>
                <a:gd name="T11" fmla="*/ 300 h 736"/>
                <a:gd name="T12" fmla="*/ 401 w 1605"/>
                <a:gd name="T13" fmla="*/ 256 h 736"/>
                <a:gd name="T14" fmla="*/ 473 w 1605"/>
                <a:gd name="T15" fmla="*/ 227 h 736"/>
                <a:gd name="T16" fmla="*/ 556 w 1605"/>
                <a:gd name="T17" fmla="*/ 355 h 736"/>
                <a:gd name="T18" fmla="*/ 650 w 1605"/>
                <a:gd name="T19" fmla="*/ 478 h 736"/>
                <a:gd name="T20" fmla="*/ 734 w 1605"/>
                <a:gd name="T21" fmla="*/ 566 h 736"/>
                <a:gd name="T22" fmla="*/ 808 w 1605"/>
                <a:gd name="T23" fmla="*/ 542 h 736"/>
                <a:gd name="T24" fmla="*/ 898 w 1605"/>
                <a:gd name="T25" fmla="*/ 439 h 736"/>
                <a:gd name="T26" fmla="*/ 991 w 1605"/>
                <a:gd name="T27" fmla="*/ 313 h 736"/>
                <a:gd name="T28" fmla="*/ 1067 w 1605"/>
                <a:gd name="T29" fmla="*/ 233 h 736"/>
                <a:gd name="T30" fmla="*/ 1136 w 1605"/>
                <a:gd name="T31" fmla="*/ 270 h 736"/>
                <a:gd name="T32" fmla="*/ 1188 w 1605"/>
                <a:gd name="T33" fmla="*/ 314 h 736"/>
                <a:gd name="T34" fmla="*/ 1208 w 1605"/>
                <a:gd name="T35" fmla="*/ 336 h 736"/>
                <a:gd name="T36" fmla="*/ 1218 w 1605"/>
                <a:gd name="T37" fmla="*/ 215 h 736"/>
                <a:gd name="T38" fmla="*/ 1191 w 1605"/>
                <a:gd name="T39" fmla="*/ 125 h 736"/>
                <a:gd name="T40" fmla="*/ 1147 w 1605"/>
                <a:gd name="T41" fmla="*/ 64 h 736"/>
                <a:gd name="T42" fmla="*/ 1107 w 1605"/>
                <a:gd name="T43" fmla="*/ 30 h 736"/>
                <a:gd name="T44" fmla="*/ 1122 w 1605"/>
                <a:gd name="T45" fmla="*/ 6 h 736"/>
                <a:gd name="T46" fmla="*/ 1191 w 1605"/>
                <a:gd name="T47" fmla="*/ 29 h 736"/>
                <a:gd name="T48" fmla="*/ 1281 w 1605"/>
                <a:gd name="T49" fmla="*/ 58 h 736"/>
                <a:gd name="T50" fmla="*/ 1362 w 1605"/>
                <a:gd name="T51" fmla="*/ 87 h 736"/>
                <a:gd name="T52" fmla="*/ 1405 w 1605"/>
                <a:gd name="T53" fmla="*/ 102 h 736"/>
                <a:gd name="T54" fmla="*/ 1509 w 1605"/>
                <a:gd name="T55" fmla="*/ 178 h 736"/>
                <a:gd name="T56" fmla="*/ 1574 w 1605"/>
                <a:gd name="T57" fmla="*/ 278 h 736"/>
                <a:gd name="T58" fmla="*/ 1590 w 1605"/>
                <a:gd name="T59" fmla="*/ 336 h 736"/>
                <a:gd name="T60" fmla="*/ 1596 w 1605"/>
                <a:gd name="T61" fmla="*/ 369 h 736"/>
                <a:gd name="T62" fmla="*/ 1602 w 1605"/>
                <a:gd name="T63" fmla="*/ 421 h 736"/>
                <a:gd name="T64" fmla="*/ 1603 w 1605"/>
                <a:gd name="T65" fmla="*/ 464 h 736"/>
                <a:gd name="T66" fmla="*/ 1605 w 1605"/>
                <a:gd name="T67" fmla="*/ 494 h 736"/>
                <a:gd name="T68" fmla="*/ 1603 w 1605"/>
                <a:gd name="T69" fmla="*/ 520 h 736"/>
                <a:gd name="T70" fmla="*/ 1600 w 1605"/>
                <a:gd name="T71" fmla="*/ 575 h 736"/>
                <a:gd name="T72" fmla="*/ 1556 w 1605"/>
                <a:gd name="T73" fmla="*/ 669 h 736"/>
                <a:gd name="T74" fmla="*/ 1466 w 1605"/>
                <a:gd name="T75" fmla="*/ 725 h 736"/>
                <a:gd name="T76" fmla="*/ 320 w 1605"/>
                <a:gd name="T77" fmla="*/ 736 h 736"/>
                <a:gd name="T78" fmla="*/ 272 w 1605"/>
                <a:gd name="T79" fmla="*/ 577 h 736"/>
                <a:gd name="T80" fmla="*/ 224 w 1605"/>
                <a:gd name="T81" fmla="*/ 429 h 736"/>
                <a:gd name="T82" fmla="*/ 201 w 1605"/>
                <a:gd name="T83" fmla="*/ 366 h 736"/>
                <a:gd name="T84" fmla="*/ 175 w 1605"/>
                <a:gd name="T85" fmla="*/ 325 h 736"/>
                <a:gd name="T86" fmla="*/ 101 w 1605"/>
                <a:gd name="T87" fmla="*/ 242 h 736"/>
                <a:gd name="T88" fmla="*/ 49 w 1605"/>
                <a:gd name="T89" fmla="*/ 209 h 736"/>
                <a:gd name="T90" fmla="*/ 0 w 1605"/>
                <a:gd name="T91" fmla="*/ 187 h 736"/>
                <a:gd name="T92" fmla="*/ 113 w 1605"/>
                <a:gd name="T93" fmla="*/ 102 h 736"/>
                <a:gd name="T94" fmla="*/ 154 w 1605"/>
                <a:gd name="T95" fmla="*/ 87 h 736"/>
                <a:gd name="T96" fmla="*/ 236 w 1605"/>
                <a:gd name="T97" fmla="*/ 58 h 736"/>
                <a:gd name="T98" fmla="*/ 327 w 1605"/>
                <a:gd name="T99" fmla="*/ 29 h 736"/>
                <a:gd name="T100" fmla="*/ 395 w 1605"/>
                <a:gd name="T101" fmla="*/ 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05" h="736">
                  <a:moveTo>
                    <a:pt x="414" y="0"/>
                  </a:moveTo>
                  <a:lnTo>
                    <a:pt x="409" y="30"/>
                  </a:lnTo>
                  <a:lnTo>
                    <a:pt x="398" y="39"/>
                  </a:lnTo>
                  <a:lnTo>
                    <a:pt x="386" y="50"/>
                  </a:lnTo>
                  <a:lnTo>
                    <a:pt x="371" y="64"/>
                  </a:lnTo>
                  <a:lnTo>
                    <a:pt x="356" y="82"/>
                  </a:lnTo>
                  <a:lnTo>
                    <a:pt x="340" y="102"/>
                  </a:lnTo>
                  <a:lnTo>
                    <a:pt x="327" y="125"/>
                  </a:lnTo>
                  <a:lnTo>
                    <a:pt x="314" y="152"/>
                  </a:lnTo>
                  <a:lnTo>
                    <a:pt x="305" y="181"/>
                  </a:lnTo>
                  <a:lnTo>
                    <a:pt x="299" y="215"/>
                  </a:lnTo>
                  <a:lnTo>
                    <a:pt x="298" y="252"/>
                  </a:lnTo>
                  <a:lnTo>
                    <a:pt x="301" y="293"/>
                  </a:lnTo>
                  <a:lnTo>
                    <a:pt x="310" y="336"/>
                  </a:lnTo>
                  <a:lnTo>
                    <a:pt x="313" y="333"/>
                  </a:lnTo>
                  <a:lnTo>
                    <a:pt x="319" y="326"/>
                  </a:lnTo>
                  <a:lnTo>
                    <a:pt x="330" y="314"/>
                  </a:lnTo>
                  <a:lnTo>
                    <a:pt x="343" y="300"/>
                  </a:lnTo>
                  <a:lnTo>
                    <a:pt x="360" y="287"/>
                  </a:lnTo>
                  <a:lnTo>
                    <a:pt x="380" y="270"/>
                  </a:lnTo>
                  <a:lnTo>
                    <a:pt x="401" y="256"/>
                  </a:lnTo>
                  <a:lnTo>
                    <a:pt x="424" y="242"/>
                  </a:lnTo>
                  <a:lnTo>
                    <a:pt x="449" y="233"/>
                  </a:lnTo>
                  <a:lnTo>
                    <a:pt x="473" y="227"/>
                  </a:lnTo>
                  <a:lnTo>
                    <a:pt x="499" y="270"/>
                  </a:lnTo>
                  <a:lnTo>
                    <a:pt x="527" y="313"/>
                  </a:lnTo>
                  <a:lnTo>
                    <a:pt x="556" y="355"/>
                  </a:lnTo>
                  <a:lnTo>
                    <a:pt x="588" y="398"/>
                  </a:lnTo>
                  <a:lnTo>
                    <a:pt x="618" y="439"/>
                  </a:lnTo>
                  <a:lnTo>
                    <a:pt x="650" y="478"/>
                  </a:lnTo>
                  <a:lnTo>
                    <a:pt x="679" y="513"/>
                  </a:lnTo>
                  <a:lnTo>
                    <a:pt x="708" y="542"/>
                  </a:lnTo>
                  <a:lnTo>
                    <a:pt x="734" y="566"/>
                  </a:lnTo>
                  <a:lnTo>
                    <a:pt x="759" y="583"/>
                  </a:lnTo>
                  <a:lnTo>
                    <a:pt x="782" y="566"/>
                  </a:lnTo>
                  <a:lnTo>
                    <a:pt x="808" y="542"/>
                  </a:lnTo>
                  <a:lnTo>
                    <a:pt x="837" y="513"/>
                  </a:lnTo>
                  <a:lnTo>
                    <a:pt x="867" y="478"/>
                  </a:lnTo>
                  <a:lnTo>
                    <a:pt x="898" y="439"/>
                  </a:lnTo>
                  <a:lnTo>
                    <a:pt x="930" y="398"/>
                  </a:lnTo>
                  <a:lnTo>
                    <a:pt x="960" y="355"/>
                  </a:lnTo>
                  <a:lnTo>
                    <a:pt x="991" y="313"/>
                  </a:lnTo>
                  <a:lnTo>
                    <a:pt x="1018" y="268"/>
                  </a:lnTo>
                  <a:lnTo>
                    <a:pt x="1043" y="227"/>
                  </a:lnTo>
                  <a:lnTo>
                    <a:pt x="1067" y="233"/>
                  </a:lnTo>
                  <a:lnTo>
                    <a:pt x="1092" y="242"/>
                  </a:lnTo>
                  <a:lnTo>
                    <a:pt x="1115" y="256"/>
                  </a:lnTo>
                  <a:lnTo>
                    <a:pt x="1136" y="270"/>
                  </a:lnTo>
                  <a:lnTo>
                    <a:pt x="1156" y="287"/>
                  </a:lnTo>
                  <a:lnTo>
                    <a:pt x="1173" y="300"/>
                  </a:lnTo>
                  <a:lnTo>
                    <a:pt x="1188" y="314"/>
                  </a:lnTo>
                  <a:lnTo>
                    <a:pt x="1199" y="326"/>
                  </a:lnTo>
                  <a:lnTo>
                    <a:pt x="1205" y="333"/>
                  </a:lnTo>
                  <a:lnTo>
                    <a:pt x="1208" y="336"/>
                  </a:lnTo>
                  <a:lnTo>
                    <a:pt x="1217" y="293"/>
                  </a:lnTo>
                  <a:lnTo>
                    <a:pt x="1220" y="252"/>
                  </a:lnTo>
                  <a:lnTo>
                    <a:pt x="1218" y="215"/>
                  </a:lnTo>
                  <a:lnTo>
                    <a:pt x="1212" y="183"/>
                  </a:lnTo>
                  <a:lnTo>
                    <a:pt x="1203" y="152"/>
                  </a:lnTo>
                  <a:lnTo>
                    <a:pt x="1191" y="125"/>
                  </a:lnTo>
                  <a:lnTo>
                    <a:pt x="1177" y="102"/>
                  </a:lnTo>
                  <a:lnTo>
                    <a:pt x="1162" y="82"/>
                  </a:lnTo>
                  <a:lnTo>
                    <a:pt x="1147" y="64"/>
                  </a:lnTo>
                  <a:lnTo>
                    <a:pt x="1131" y="50"/>
                  </a:lnTo>
                  <a:lnTo>
                    <a:pt x="1118" y="39"/>
                  </a:lnTo>
                  <a:lnTo>
                    <a:pt x="1107" y="30"/>
                  </a:lnTo>
                  <a:lnTo>
                    <a:pt x="1104" y="0"/>
                  </a:lnTo>
                  <a:lnTo>
                    <a:pt x="1110" y="1"/>
                  </a:lnTo>
                  <a:lnTo>
                    <a:pt x="1122" y="6"/>
                  </a:lnTo>
                  <a:lnTo>
                    <a:pt x="1141" y="12"/>
                  </a:lnTo>
                  <a:lnTo>
                    <a:pt x="1164" y="19"/>
                  </a:lnTo>
                  <a:lnTo>
                    <a:pt x="1191" y="29"/>
                  </a:lnTo>
                  <a:lnTo>
                    <a:pt x="1220" y="38"/>
                  </a:lnTo>
                  <a:lnTo>
                    <a:pt x="1251" y="48"/>
                  </a:lnTo>
                  <a:lnTo>
                    <a:pt x="1281" y="58"/>
                  </a:lnTo>
                  <a:lnTo>
                    <a:pt x="1310" y="68"/>
                  </a:lnTo>
                  <a:lnTo>
                    <a:pt x="1338" y="77"/>
                  </a:lnTo>
                  <a:lnTo>
                    <a:pt x="1362" y="87"/>
                  </a:lnTo>
                  <a:lnTo>
                    <a:pt x="1382" y="93"/>
                  </a:lnTo>
                  <a:lnTo>
                    <a:pt x="1397" y="99"/>
                  </a:lnTo>
                  <a:lnTo>
                    <a:pt x="1405" y="102"/>
                  </a:lnTo>
                  <a:lnTo>
                    <a:pt x="1445" y="125"/>
                  </a:lnTo>
                  <a:lnTo>
                    <a:pt x="1478" y="151"/>
                  </a:lnTo>
                  <a:lnTo>
                    <a:pt x="1509" y="178"/>
                  </a:lnTo>
                  <a:lnTo>
                    <a:pt x="1535" y="209"/>
                  </a:lnTo>
                  <a:lnTo>
                    <a:pt x="1556" y="241"/>
                  </a:lnTo>
                  <a:lnTo>
                    <a:pt x="1574" y="278"/>
                  </a:lnTo>
                  <a:lnTo>
                    <a:pt x="1587" y="317"/>
                  </a:lnTo>
                  <a:lnTo>
                    <a:pt x="1588" y="325"/>
                  </a:lnTo>
                  <a:lnTo>
                    <a:pt x="1590" y="336"/>
                  </a:lnTo>
                  <a:lnTo>
                    <a:pt x="1591" y="348"/>
                  </a:lnTo>
                  <a:lnTo>
                    <a:pt x="1594" y="360"/>
                  </a:lnTo>
                  <a:lnTo>
                    <a:pt x="1596" y="369"/>
                  </a:lnTo>
                  <a:lnTo>
                    <a:pt x="1596" y="372"/>
                  </a:lnTo>
                  <a:lnTo>
                    <a:pt x="1602" y="417"/>
                  </a:lnTo>
                  <a:lnTo>
                    <a:pt x="1602" y="421"/>
                  </a:lnTo>
                  <a:lnTo>
                    <a:pt x="1602" y="433"/>
                  </a:lnTo>
                  <a:lnTo>
                    <a:pt x="1603" y="449"/>
                  </a:lnTo>
                  <a:lnTo>
                    <a:pt x="1603" y="464"/>
                  </a:lnTo>
                  <a:lnTo>
                    <a:pt x="1603" y="479"/>
                  </a:lnTo>
                  <a:lnTo>
                    <a:pt x="1605" y="490"/>
                  </a:lnTo>
                  <a:lnTo>
                    <a:pt x="1605" y="494"/>
                  </a:lnTo>
                  <a:lnTo>
                    <a:pt x="1605" y="499"/>
                  </a:lnTo>
                  <a:lnTo>
                    <a:pt x="1605" y="508"/>
                  </a:lnTo>
                  <a:lnTo>
                    <a:pt x="1603" y="520"/>
                  </a:lnTo>
                  <a:lnTo>
                    <a:pt x="1603" y="531"/>
                  </a:lnTo>
                  <a:lnTo>
                    <a:pt x="1603" y="539"/>
                  </a:lnTo>
                  <a:lnTo>
                    <a:pt x="1600" y="575"/>
                  </a:lnTo>
                  <a:lnTo>
                    <a:pt x="1591" y="607"/>
                  </a:lnTo>
                  <a:lnTo>
                    <a:pt x="1577" y="640"/>
                  </a:lnTo>
                  <a:lnTo>
                    <a:pt x="1556" y="669"/>
                  </a:lnTo>
                  <a:lnTo>
                    <a:pt x="1529" y="695"/>
                  </a:lnTo>
                  <a:lnTo>
                    <a:pt x="1498" y="713"/>
                  </a:lnTo>
                  <a:lnTo>
                    <a:pt x="1466" y="725"/>
                  </a:lnTo>
                  <a:lnTo>
                    <a:pt x="1431" y="733"/>
                  </a:lnTo>
                  <a:lnTo>
                    <a:pt x="1394" y="736"/>
                  </a:lnTo>
                  <a:lnTo>
                    <a:pt x="320" y="736"/>
                  </a:lnTo>
                  <a:lnTo>
                    <a:pt x="305" y="685"/>
                  </a:lnTo>
                  <a:lnTo>
                    <a:pt x="290" y="632"/>
                  </a:lnTo>
                  <a:lnTo>
                    <a:pt x="272" y="577"/>
                  </a:lnTo>
                  <a:lnTo>
                    <a:pt x="255" y="522"/>
                  </a:lnTo>
                  <a:lnTo>
                    <a:pt x="238" y="472"/>
                  </a:lnTo>
                  <a:lnTo>
                    <a:pt x="224" y="429"/>
                  </a:lnTo>
                  <a:lnTo>
                    <a:pt x="217" y="400"/>
                  </a:lnTo>
                  <a:lnTo>
                    <a:pt x="206" y="374"/>
                  </a:lnTo>
                  <a:lnTo>
                    <a:pt x="201" y="366"/>
                  </a:lnTo>
                  <a:lnTo>
                    <a:pt x="195" y="355"/>
                  </a:lnTo>
                  <a:lnTo>
                    <a:pt x="188" y="342"/>
                  </a:lnTo>
                  <a:lnTo>
                    <a:pt x="175" y="325"/>
                  </a:lnTo>
                  <a:lnTo>
                    <a:pt x="160" y="304"/>
                  </a:lnTo>
                  <a:lnTo>
                    <a:pt x="130" y="270"/>
                  </a:lnTo>
                  <a:lnTo>
                    <a:pt x="101" y="242"/>
                  </a:lnTo>
                  <a:lnTo>
                    <a:pt x="72" y="223"/>
                  </a:lnTo>
                  <a:lnTo>
                    <a:pt x="59" y="215"/>
                  </a:lnTo>
                  <a:lnTo>
                    <a:pt x="49" y="209"/>
                  </a:lnTo>
                  <a:lnTo>
                    <a:pt x="41" y="206"/>
                  </a:lnTo>
                  <a:lnTo>
                    <a:pt x="23" y="198"/>
                  </a:lnTo>
                  <a:lnTo>
                    <a:pt x="0" y="187"/>
                  </a:lnTo>
                  <a:lnTo>
                    <a:pt x="33" y="155"/>
                  </a:lnTo>
                  <a:lnTo>
                    <a:pt x="73" y="125"/>
                  </a:lnTo>
                  <a:lnTo>
                    <a:pt x="113" y="102"/>
                  </a:lnTo>
                  <a:lnTo>
                    <a:pt x="120" y="99"/>
                  </a:lnTo>
                  <a:lnTo>
                    <a:pt x="134" y="93"/>
                  </a:lnTo>
                  <a:lnTo>
                    <a:pt x="154" y="87"/>
                  </a:lnTo>
                  <a:lnTo>
                    <a:pt x="178" y="77"/>
                  </a:lnTo>
                  <a:lnTo>
                    <a:pt x="206" y="68"/>
                  </a:lnTo>
                  <a:lnTo>
                    <a:pt x="236" y="58"/>
                  </a:lnTo>
                  <a:lnTo>
                    <a:pt x="267" y="48"/>
                  </a:lnTo>
                  <a:lnTo>
                    <a:pt x="298" y="38"/>
                  </a:lnTo>
                  <a:lnTo>
                    <a:pt x="327" y="29"/>
                  </a:lnTo>
                  <a:lnTo>
                    <a:pt x="354" y="19"/>
                  </a:lnTo>
                  <a:lnTo>
                    <a:pt x="377" y="12"/>
                  </a:lnTo>
                  <a:lnTo>
                    <a:pt x="395" y="6"/>
                  </a:lnTo>
                  <a:lnTo>
                    <a:pt x="408" y="1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5208588" y="423863"/>
              <a:ext cx="1811338" cy="2709863"/>
            </a:xfrm>
            <a:custGeom>
              <a:avLst/>
              <a:gdLst>
                <a:gd name="T0" fmla="*/ 571 w 1141"/>
                <a:gd name="T1" fmla="*/ 0 h 1707"/>
                <a:gd name="T2" fmla="*/ 712 w 1141"/>
                <a:gd name="T3" fmla="*/ 20 h 1707"/>
                <a:gd name="T4" fmla="*/ 840 w 1141"/>
                <a:gd name="T5" fmla="*/ 72 h 1707"/>
                <a:gd name="T6" fmla="*/ 950 w 1141"/>
                <a:gd name="T7" fmla="*/ 152 h 1707"/>
                <a:gd name="T8" fmla="*/ 1039 w 1141"/>
                <a:gd name="T9" fmla="*/ 256 h 1707"/>
                <a:gd name="T10" fmla="*/ 1103 w 1141"/>
                <a:gd name="T11" fmla="*/ 376 h 1707"/>
                <a:gd name="T12" fmla="*/ 1136 w 1141"/>
                <a:gd name="T13" fmla="*/ 514 h 1707"/>
                <a:gd name="T14" fmla="*/ 1138 w 1141"/>
                <a:gd name="T15" fmla="*/ 650 h 1707"/>
                <a:gd name="T16" fmla="*/ 1112 w 1141"/>
                <a:gd name="T17" fmla="*/ 770 h 1707"/>
                <a:gd name="T18" fmla="*/ 1069 w 1141"/>
                <a:gd name="T19" fmla="*/ 896 h 1707"/>
                <a:gd name="T20" fmla="*/ 1059 w 1141"/>
                <a:gd name="T21" fmla="*/ 963 h 1707"/>
                <a:gd name="T22" fmla="*/ 1060 w 1141"/>
                <a:gd name="T23" fmla="*/ 984 h 1707"/>
                <a:gd name="T24" fmla="*/ 1072 w 1141"/>
                <a:gd name="T25" fmla="*/ 1010 h 1707"/>
                <a:gd name="T26" fmla="*/ 1092 w 1141"/>
                <a:gd name="T27" fmla="*/ 1045 h 1707"/>
                <a:gd name="T28" fmla="*/ 1110 w 1141"/>
                <a:gd name="T29" fmla="*/ 1074 h 1707"/>
                <a:gd name="T30" fmla="*/ 1081 w 1141"/>
                <a:gd name="T31" fmla="*/ 1114 h 1707"/>
                <a:gd name="T32" fmla="*/ 1008 w 1141"/>
                <a:gd name="T33" fmla="*/ 1157 h 1707"/>
                <a:gd name="T34" fmla="*/ 929 w 1141"/>
                <a:gd name="T35" fmla="*/ 1183 h 1707"/>
                <a:gd name="T36" fmla="*/ 845 w 1141"/>
                <a:gd name="T37" fmla="*/ 1203 h 1707"/>
                <a:gd name="T38" fmla="*/ 755 w 1141"/>
                <a:gd name="T39" fmla="*/ 1216 h 1707"/>
                <a:gd name="T40" fmla="*/ 774 w 1141"/>
                <a:gd name="T41" fmla="*/ 1366 h 1707"/>
                <a:gd name="T42" fmla="*/ 773 w 1141"/>
                <a:gd name="T43" fmla="*/ 1383 h 1707"/>
                <a:gd name="T44" fmla="*/ 767 w 1141"/>
                <a:gd name="T45" fmla="*/ 1426 h 1707"/>
                <a:gd name="T46" fmla="*/ 748 w 1141"/>
                <a:gd name="T47" fmla="*/ 1488 h 1707"/>
                <a:gd name="T48" fmla="*/ 715 w 1141"/>
                <a:gd name="T49" fmla="*/ 1562 h 1707"/>
                <a:gd name="T50" fmla="*/ 657 w 1141"/>
                <a:gd name="T51" fmla="*/ 1636 h 1707"/>
                <a:gd name="T52" fmla="*/ 571 w 1141"/>
                <a:gd name="T53" fmla="*/ 1707 h 1707"/>
                <a:gd name="T54" fmla="*/ 522 w 1141"/>
                <a:gd name="T55" fmla="*/ 1673 h 1707"/>
                <a:gd name="T56" fmla="*/ 452 w 1141"/>
                <a:gd name="T57" fmla="*/ 1598 h 1707"/>
                <a:gd name="T58" fmla="*/ 406 w 1141"/>
                <a:gd name="T59" fmla="*/ 1523 h 1707"/>
                <a:gd name="T60" fmla="*/ 380 w 1141"/>
                <a:gd name="T61" fmla="*/ 1455 h 1707"/>
                <a:gd name="T62" fmla="*/ 370 w 1141"/>
                <a:gd name="T63" fmla="*/ 1401 h 1707"/>
                <a:gd name="T64" fmla="*/ 367 w 1141"/>
                <a:gd name="T65" fmla="*/ 1371 h 1707"/>
                <a:gd name="T66" fmla="*/ 416 w 1141"/>
                <a:gd name="T67" fmla="*/ 1221 h 1707"/>
                <a:gd name="T68" fmla="*/ 339 w 1141"/>
                <a:gd name="T69" fmla="*/ 1210 h 1707"/>
                <a:gd name="T70" fmla="*/ 254 w 1141"/>
                <a:gd name="T71" fmla="*/ 1193 h 1707"/>
                <a:gd name="T72" fmla="*/ 171 w 1141"/>
                <a:gd name="T73" fmla="*/ 1172 h 1707"/>
                <a:gd name="T74" fmla="*/ 95 w 1141"/>
                <a:gd name="T75" fmla="*/ 1138 h 1707"/>
                <a:gd name="T76" fmla="*/ 25 w 1141"/>
                <a:gd name="T77" fmla="*/ 1082 h 1707"/>
                <a:gd name="T78" fmla="*/ 38 w 1141"/>
                <a:gd name="T79" fmla="*/ 1062 h 1707"/>
                <a:gd name="T80" fmla="*/ 58 w 1141"/>
                <a:gd name="T81" fmla="*/ 1027 h 1707"/>
                <a:gd name="T82" fmla="*/ 75 w 1141"/>
                <a:gd name="T83" fmla="*/ 995 h 1707"/>
                <a:gd name="T84" fmla="*/ 81 w 1141"/>
                <a:gd name="T85" fmla="*/ 973 h 1707"/>
                <a:gd name="T86" fmla="*/ 80 w 1141"/>
                <a:gd name="T87" fmla="*/ 929 h 1707"/>
                <a:gd name="T88" fmla="*/ 52 w 1141"/>
                <a:gd name="T89" fmla="*/ 827 h 1707"/>
                <a:gd name="T90" fmla="*/ 14 w 1141"/>
                <a:gd name="T91" fmla="*/ 711 h 1707"/>
                <a:gd name="T92" fmla="*/ 0 w 1141"/>
                <a:gd name="T93" fmla="*/ 585 h 1707"/>
                <a:gd name="T94" fmla="*/ 18 w 1141"/>
                <a:gd name="T95" fmla="*/ 443 h 1707"/>
                <a:gd name="T96" fmla="*/ 67 w 1141"/>
                <a:gd name="T97" fmla="*/ 314 h 1707"/>
                <a:gd name="T98" fmla="*/ 144 w 1141"/>
                <a:gd name="T99" fmla="*/ 201 h 1707"/>
                <a:gd name="T100" fmla="*/ 244 w 1141"/>
                <a:gd name="T101" fmla="*/ 109 h 1707"/>
                <a:gd name="T102" fmla="*/ 364 w 1141"/>
                <a:gd name="T103" fmla="*/ 43 h 1707"/>
                <a:gd name="T104" fmla="*/ 498 w 1141"/>
                <a:gd name="T105" fmla="*/ 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1" h="1707">
                  <a:moveTo>
                    <a:pt x="570" y="0"/>
                  </a:moveTo>
                  <a:lnTo>
                    <a:pt x="571" y="0"/>
                  </a:lnTo>
                  <a:lnTo>
                    <a:pt x="643" y="7"/>
                  </a:lnTo>
                  <a:lnTo>
                    <a:pt x="712" y="20"/>
                  </a:lnTo>
                  <a:lnTo>
                    <a:pt x="777" y="43"/>
                  </a:lnTo>
                  <a:lnTo>
                    <a:pt x="840" y="72"/>
                  </a:lnTo>
                  <a:lnTo>
                    <a:pt x="897" y="109"/>
                  </a:lnTo>
                  <a:lnTo>
                    <a:pt x="950" y="152"/>
                  </a:lnTo>
                  <a:lnTo>
                    <a:pt x="997" y="201"/>
                  </a:lnTo>
                  <a:lnTo>
                    <a:pt x="1039" y="256"/>
                  </a:lnTo>
                  <a:lnTo>
                    <a:pt x="1074" y="314"/>
                  </a:lnTo>
                  <a:lnTo>
                    <a:pt x="1103" y="376"/>
                  </a:lnTo>
                  <a:lnTo>
                    <a:pt x="1124" y="443"/>
                  </a:lnTo>
                  <a:lnTo>
                    <a:pt x="1136" y="514"/>
                  </a:lnTo>
                  <a:lnTo>
                    <a:pt x="1141" y="585"/>
                  </a:lnTo>
                  <a:lnTo>
                    <a:pt x="1138" y="650"/>
                  </a:lnTo>
                  <a:lnTo>
                    <a:pt x="1127" y="711"/>
                  </a:lnTo>
                  <a:lnTo>
                    <a:pt x="1112" y="770"/>
                  </a:lnTo>
                  <a:lnTo>
                    <a:pt x="1091" y="827"/>
                  </a:lnTo>
                  <a:lnTo>
                    <a:pt x="1069" y="896"/>
                  </a:lnTo>
                  <a:lnTo>
                    <a:pt x="1062" y="929"/>
                  </a:lnTo>
                  <a:lnTo>
                    <a:pt x="1059" y="963"/>
                  </a:lnTo>
                  <a:lnTo>
                    <a:pt x="1059" y="973"/>
                  </a:lnTo>
                  <a:lnTo>
                    <a:pt x="1060" y="984"/>
                  </a:lnTo>
                  <a:lnTo>
                    <a:pt x="1065" y="995"/>
                  </a:lnTo>
                  <a:lnTo>
                    <a:pt x="1072" y="1010"/>
                  </a:lnTo>
                  <a:lnTo>
                    <a:pt x="1083" y="1027"/>
                  </a:lnTo>
                  <a:lnTo>
                    <a:pt x="1092" y="1045"/>
                  </a:lnTo>
                  <a:lnTo>
                    <a:pt x="1103" y="1062"/>
                  </a:lnTo>
                  <a:lnTo>
                    <a:pt x="1110" y="1074"/>
                  </a:lnTo>
                  <a:lnTo>
                    <a:pt x="1115" y="1082"/>
                  </a:lnTo>
                  <a:lnTo>
                    <a:pt x="1081" y="1114"/>
                  </a:lnTo>
                  <a:lnTo>
                    <a:pt x="1046" y="1138"/>
                  </a:lnTo>
                  <a:lnTo>
                    <a:pt x="1008" y="1157"/>
                  </a:lnTo>
                  <a:lnTo>
                    <a:pt x="968" y="1172"/>
                  </a:lnTo>
                  <a:lnTo>
                    <a:pt x="929" y="1183"/>
                  </a:lnTo>
                  <a:lnTo>
                    <a:pt x="886" y="1193"/>
                  </a:lnTo>
                  <a:lnTo>
                    <a:pt x="845" y="1203"/>
                  </a:lnTo>
                  <a:lnTo>
                    <a:pt x="800" y="1210"/>
                  </a:lnTo>
                  <a:lnTo>
                    <a:pt x="755" y="1216"/>
                  </a:lnTo>
                  <a:lnTo>
                    <a:pt x="724" y="1221"/>
                  </a:lnTo>
                  <a:lnTo>
                    <a:pt x="774" y="1366"/>
                  </a:lnTo>
                  <a:lnTo>
                    <a:pt x="773" y="1371"/>
                  </a:lnTo>
                  <a:lnTo>
                    <a:pt x="773" y="1383"/>
                  </a:lnTo>
                  <a:lnTo>
                    <a:pt x="771" y="1401"/>
                  </a:lnTo>
                  <a:lnTo>
                    <a:pt x="767" y="1426"/>
                  </a:lnTo>
                  <a:lnTo>
                    <a:pt x="759" y="1455"/>
                  </a:lnTo>
                  <a:lnTo>
                    <a:pt x="748" y="1488"/>
                  </a:lnTo>
                  <a:lnTo>
                    <a:pt x="733" y="1523"/>
                  </a:lnTo>
                  <a:lnTo>
                    <a:pt x="715" y="1562"/>
                  </a:lnTo>
                  <a:lnTo>
                    <a:pt x="689" y="1598"/>
                  </a:lnTo>
                  <a:lnTo>
                    <a:pt x="657" y="1636"/>
                  </a:lnTo>
                  <a:lnTo>
                    <a:pt x="617" y="1673"/>
                  </a:lnTo>
                  <a:lnTo>
                    <a:pt x="571" y="1707"/>
                  </a:lnTo>
                  <a:lnTo>
                    <a:pt x="570" y="1707"/>
                  </a:lnTo>
                  <a:lnTo>
                    <a:pt x="522" y="1673"/>
                  </a:lnTo>
                  <a:lnTo>
                    <a:pt x="484" y="1636"/>
                  </a:lnTo>
                  <a:lnTo>
                    <a:pt x="452" y="1598"/>
                  </a:lnTo>
                  <a:lnTo>
                    <a:pt x="426" y="1562"/>
                  </a:lnTo>
                  <a:lnTo>
                    <a:pt x="406" y="1523"/>
                  </a:lnTo>
                  <a:lnTo>
                    <a:pt x="391" y="1488"/>
                  </a:lnTo>
                  <a:lnTo>
                    <a:pt x="380" y="1455"/>
                  </a:lnTo>
                  <a:lnTo>
                    <a:pt x="374" y="1426"/>
                  </a:lnTo>
                  <a:lnTo>
                    <a:pt x="370" y="1401"/>
                  </a:lnTo>
                  <a:lnTo>
                    <a:pt x="368" y="1383"/>
                  </a:lnTo>
                  <a:lnTo>
                    <a:pt x="367" y="1371"/>
                  </a:lnTo>
                  <a:lnTo>
                    <a:pt x="367" y="1366"/>
                  </a:lnTo>
                  <a:lnTo>
                    <a:pt x="416" y="1221"/>
                  </a:lnTo>
                  <a:lnTo>
                    <a:pt x="385" y="1216"/>
                  </a:lnTo>
                  <a:lnTo>
                    <a:pt x="339" y="1210"/>
                  </a:lnTo>
                  <a:lnTo>
                    <a:pt x="295" y="1203"/>
                  </a:lnTo>
                  <a:lnTo>
                    <a:pt x="254" y="1193"/>
                  </a:lnTo>
                  <a:lnTo>
                    <a:pt x="212" y="1183"/>
                  </a:lnTo>
                  <a:lnTo>
                    <a:pt x="171" y="1172"/>
                  </a:lnTo>
                  <a:lnTo>
                    <a:pt x="133" y="1157"/>
                  </a:lnTo>
                  <a:lnTo>
                    <a:pt x="95" y="1138"/>
                  </a:lnTo>
                  <a:lnTo>
                    <a:pt x="58" y="1114"/>
                  </a:lnTo>
                  <a:lnTo>
                    <a:pt x="25" y="1082"/>
                  </a:lnTo>
                  <a:lnTo>
                    <a:pt x="29" y="1074"/>
                  </a:lnTo>
                  <a:lnTo>
                    <a:pt x="38" y="1062"/>
                  </a:lnTo>
                  <a:lnTo>
                    <a:pt x="47" y="1045"/>
                  </a:lnTo>
                  <a:lnTo>
                    <a:pt x="58" y="1027"/>
                  </a:lnTo>
                  <a:lnTo>
                    <a:pt x="67" y="1010"/>
                  </a:lnTo>
                  <a:lnTo>
                    <a:pt x="75" y="995"/>
                  </a:lnTo>
                  <a:lnTo>
                    <a:pt x="80" y="984"/>
                  </a:lnTo>
                  <a:lnTo>
                    <a:pt x="81" y="973"/>
                  </a:lnTo>
                  <a:lnTo>
                    <a:pt x="83" y="963"/>
                  </a:lnTo>
                  <a:lnTo>
                    <a:pt x="80" y="929"/>
                  </a:lnTo>
                  <a:lnTo>
                    <a:pt x="70" y="896"/>
                  </a:lnTo>
                  <a:lnTo>
                    <a:pt x="52" y="827"/>
                  </a:lnTo>
                  <a:lnTo>
                    <a:pt x="31" y="770"/>
                  </a:lnTo>
                  <a:lnTo>
                    <a:pt x="14" y="711"/>
                  </a:lnTo>
                  <a:lnTo>
                    <a:pt x="5" y="650"/>
                  </a:lnTo>
                  <a:lnTo>
                    <a:pt x="0" y="585"/>
                  </a:lnTo>
                  <a:lnTo>
                    <a:pt x="5" y="514"/>
                  </a:lnTo>
                  <a:lnTo>
                    <a:pt x="18" y="443"/>
                  </a:lnTo>
                  <a:lnTo>
                    <a:pt x="38" y="376"/>
                  </a:lnTo>
                  <a:lnTo>
                    <a:pt x="67" y="314"/>
                  </a:lnTo>
                  <a:lnTo>
                    <a:pt x="102" y="256"/>
                  </a:lnTo>
                  <a:lnTo>
                    <a:pt x="144" y="201"/>
                  </a:lnTo>
                  <a:lnTo>
                    <a:pt x="191" y="152"/>
                  </a:lnTo>
                  <a:lnTo>
                    <a:pt x="244" y="109"/>
                  </a:lnTo>
                  <a:lnTo>
                    <a:pt x="303" y="72"/>
                  </a:lnTo>
                  <a:lnTo>
                    <a:pt x="364" y="43"/>
                  </a:lnTo>
                  <a:lnTo>
                    <a:pt x="429" y="20"/>
                  </a:lnTo>
                  <a:lnTo>
                    <a:pt x="498" y="7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33598" y="4198876"/>
            <a:ext cx="860887" cy="757492"/>
            <a:chOff x="1424040" y="3333019"/>
            <a:chExt cx="1347449" cy="1319920"/>
          </a:xfrm>
        </p:grpSpPr>
        <p:sp>
          <p:nvSpPr>
            <p:cNvPr id="20" name="Freeform 1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29176" y="2148831"/>
            <a:ext cx="861233" cy="928586"/>
            <a:chOff x="6833379" y="2055133"/>
            <a:chExt cx="688887" cy="92858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3379" y="2055133"/>
              <a:ext cx="596494" cy="671318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6893515" y="2453056"/>
              <a:ext cx="628751" cy="530663"/>
              <a:chOff x="4121150" y="4298950"/>
              <a:chExt cx="3059113" cy="2249488"/>
            </a:xfrm>
            <a:solidFill>
              <a:schemeClr val="bg1"/>
            </a:solidFill>
          </p:grpSpPr>
          <p:sp>
            <p:nvSpPr>
              <p:cNvPr id="25" name="Freeform 165"/>
              <p:cNvSpPr>
                <a:spLocks/>
              </p:cNvSpPr>
              <p:nvPr/>
            </p:nvSpPr>
            <p:spPr bwMode="auto">
              <a:xfrm>
                <a:off x="4365625" y="5551488"/>
                <a:ext cx="485775" cy="996950"/>
              </a:xfrm>
              <a:custGeom>
                <a:avLst/>
                <a:gdLst>
                  <a:gd name="T0" fmla="*/ 610 w 611"/>
                  <a:gd name="T1" fmla="*/ 0 h 1255"/>
                  <a:gd name="T2" fmla="*/ 611 w 611"/>
                  <a:gd name="T3" fmla="*/ 21 h 1255"/>
                  <a:gd name="T4" fmla="*/ 611 w 611"/>
                  <a:gd name="T5" fmla="*/ 1112 h 1255"/>
                  <a:gd name="T6" fmla="*/ 609 w 611"/>
                  <a:gd name="T7" fmla="*/ 1141 h 1255"/>
                  <a:gd name="T8" fmla="*/ 601 w 611"/>
                  <a:gd name="T9" fmla="*/ 1168 h 1255"/>
                  <a:gd name="T10" fmla="*/ 587 w 611"/>
                  <a:gd name="T11" fmla="*/ 1192 h 1255"/>
                  <a:gd name="T12" fmla="*/ 569 w 611"/>
                  <a:gd name="T13" fmla="*/ 1213 h 1255"/>
                  <a:gd name="T14" fmla="*/ 548 w 611"/>
                  <a:gd name="T15" fmla="*/ 1231 h 1255"/>
                  <a:gd name="T16" fmla="*/ 524 w 611"/>
                  <a:gd name="T17" fmla="*/ 1245 h 1255"/>
                  <a:gd name="T18" fmla="*/ 497 w 611"/>
                  <a:gd name="T19" fmla="*/ 1253 h 1255"/>
                  <a:gd name="T20" fmla="*/ 468 w 611"/>
                  <a:gd name="T21" fmla="*/ 1255 h 1255"/>
                  <a:gd name="T22" fmla="*/ 144 w 611"/>
                  <a:gd name="T23" fmla="*/ 1255 h 1255"/>
                  <a:gd name="T24" fmla="*/ 115 w 611"/>
                  <a:gd name="T25" fmla="*/ 1253 h 1255"/>
                  <a:gd name="T26" fmla="*/ 88 w 611"/>
                  <a:gd name="T27" fmla="*/ 1245 h 1255"/>
                  <a:gd name="T28" fmla="*/ 63 w 611"/>
                  <a:gd name="T29" fmla="*/ 1231 h 1255"/>
                  <a:gd name="T30" fmla="*/ 42 w 611"/>
                  <a:gd name="T31" fmla="*/ 1213 h 1255"/>
                  <a:gd name="T32" fmla="*/ 25 w 611"/>
                  <a:gd name="T33" fmla="*/ 1192 h 1255"/>
                  <a:gd name="T34" fmla="*/ 11 w 611"/>
                  <a:gd name="T35" fmla="*/ 1168 h 1255"/>
                  <a:gd name="T36" fmla="*/ 3 w 611"/>
                  <a:gd name="T37" fmla="*/ 1141 h 1255"/>
                  <a:gd name="T38" fmla="*/ 0 w 611"/>
                  <a:gd name="T39" fmla="*/ 1112 h 1255"/>
                  <a:gd name="T40" fmla="*/ 0 w 611"/>
                  <a:gd name="T41" fmla="*/ 577 h 1255"/>
                  <a:gd name="T42" fmla="*/ 37 w 611"/>
                  <a:gd name="T43" fmla="*/ 559 h 1255"/>
                  <a:gd name="T44" fmla="*/ 71 w 611"/>
                  <a:gd name="T45" fmla="*/ 535 h 1255"/>
                  <a:gd name="T46" fmla="*/ 101 w 611"/>
                  <a:gd name="T47" fmla="*/ 509 h 1255"/>
                  <a:gd name="T48" fmla="*/ 610 w 611"/>
                  <a:gd name="T49" fmla="*/ 0 h 1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1" h="1255">
                    <a:moveTo>
                      <a:pt x="610" y="0"/>
                    </a:moveTo>
                    <a:lnTo>
                      <a:pt x="611" y="21"/>
                    </a:lnTo>
                    <a:lnTo>
                      <a:pt x="611" y="1112"/>
                    </a:lnTo>
                    <a:lnTo>
                      <a:pt x="609" y="1141"/>
                    </a:lnTo>
                    <a:lnTo>
                      <a:pt x="601" y="1168"/>
                    </a:lnTo>
                    <a:lnTo>
                      <a:pt x="587" y="1192"/>
                    </a:lnTo>
                    <a:lnTo>
                      <a:pt x="569" y="1213"/>
                    </a:lnTo>
                    <a:lnTo>
                      <a:pt x="548" y="1231"/>
                    </a:lnTo>
                    <a:lnTo>
                      <a:pt x="524" y="1245"/>
                    </a:lnTo>
                    <a:lnTo>
                      <a:pt x="497" y="1253"/>
                    </a:lnTo>
                    <a:lnTo>
                      <a:pt x="468" y="1255"/>
                    </a:lnTo>
                    <a:lnTo>
                      <a:pt x="144" y="1255"/>
                    </a:lnTo>
                    <a:lnTo>
                      <a:pt x="115" y="1253"/>
                    </a:lnTo>
                    <a:lnTo>
                      <a:pt x="88" y="1245"/>
                    </a:lnTo>
                    <a:lnTo>
                      <a:pt x="63" y="1231"/>
                    </a:lnTo>
                    <a:lnTo>
                      <a:pt x="42" y="1213"/>
                    </a:lnTo>
                    <a:lnTo>
                      <a:pt x="25" y="1192"/>
                    </a:lnTo>
                    <a:lnTo>
                      <a:pt x="11" y="1168"/>
                    </a:lnTo>
                    <a:lnTo>
                      <a:pt x="3" y="1141"/>
                    </a:lnTo>
                    <a:lnTo>
                      <a:pt x="0" y="1112"/>
                    </a:lnTo>
                    <a:lnTo>
                      <a:pt x="0" y="577"/>
                    </a:lnTo>
                    <a:lnTo>
                      <a:pt x="37" y="559"/>
                    </a:lnTo>
                    <a:lnTo>
                      <a:pt x="71" y="535"/>
                    </a:lnTo>
                    <a:lnTo>
                      <a:pt x="101" y="509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" name="Freeform 166"/>
              <p:cNvSpPr>
                <a:spLocks/>
              </p:cNvSpPr>
              <p:nvPr/>
            </p:nvSpPr>
            <p:spPr bwMode="auto">
              <a:xfrm>
                <a:off x="4121150" y="4298950"/>
                <a:ext cx="3059113" cy="1720850"/>
              </a:xfrm>
              <a:custGeom>
                <a:avLst/>
                <a:gdLst>
                  <a:gd name="T0" fmla="*/ 3766 w 3854"/>
                  <a:gd name="T1" fmla="*/ 0 h 2166"/>
                  <a:gd name="T2" fmla="*/ 3812 w 3854"/>
                  <a:gd name="T3" fmla="*/ 8 h 2166"/>
                  <a:gd name="T4" fmla="*/ 3840 w 3854"/>
                  <a:gd name="T5" fmla="*/ 30 h 2166"/>
                  <a:gd name="T6" fmla="*/ 3853 w 3854"/>
                  <a:gd name="T7" fmla="*/ 69 h 2166"/>
                  <a:gd name="T8" fmla="*/ 3839 w 3854"/>
                  <a:gd name="T9" fmla="*/ 413 h 2166"/>
                  <a:gd name="T10" fmla="*/ 3822 w 3854"/>
                  <a:gd name="T11" fmla="*/ 751 h 2166"/>
                  <a:gd name="T12" fmla="*/ 3813 w 3854"/>
                  <a:gd name="T13" fmla="*/ 786 h 2166"/>
                  <a:gd name="T14" fmla="*/ 3791 w 3854"/>
                  <a:gd name="T15" fmla="*/ 816 h 2166"/>
                  <a:gd name="T16" fmla="*/ 3757 w 3854"/>
                  <a:gd name="T17" fmla="*/ 834 h 2166"/>
                  <a:gd name="T18" fmla="*/ 3727 w 3854"/>
                  <a:gd name="T19" fmla="*/ 834 h 2166"/>
                  <a:gd name="T20" fmla="*/ 3701 w 3854"/>
                  <a:gd name="T21" fmla="*/ 820 h 2166"/>
                  <a:gd name="T22" fmla="*/ 3679 w 3854"/>
                  <a:gd name="T23" fmla="*/ 799 h 2166"/>
                  <a:gd name="T24" fmla="*/ 2803 w 3854"/>
                  <a:gd name="T25" fmla="*/ 1281 h 2166"/>
                  <a:gd name="T26" fmla="*/ 2617 w 3854"/>
                  <a:gd name="T27" fmla="*/ 1467 h 2166"/>
                  <a:gd name="T28" fmla="*/ 1959 w 3854"/>
                  <a:gd name="T29" fmla="*/ 2124 h 2166"/>
                  <a:gd name="T30" fmla="*/ 1911 w 3854"/>
                  <a:gd name="T31" fmla="*/ 2156 h 2166"/>
                  <a:gd name="T32" fmla="*/ 1857 w 3854"/>
                  <a:gd name="T33" fmla="*/ 2166 h 2166"/>
                  <a:gd name="T34" fmla="*/ 1803 w 3854"/>
                  <a:gd name="T35" fmla="*/ 2156 h 2166"/>
                  <a:gd name="T36" fmla="*/ 1755 w 3854"/>
                  <a:gd name="T37" fmla="*/ 2124 h 2166"/>
                  <a:gd name="T38" fmla="*/ 282 w 3854"/>
                  <a:gd name="T39" fmla="*/ 1957 h 2166"/>
                  <a:gd name="T40" fmla="*/ 234 w 3854"/>
                  <a:gd name="T41" fmla="*/ 1989 h 2166"/>
                  <a:gd name="T42" fmla="*/ 180 w 3854"/>
                  <a:gd name="T43" fmla="*/ 1999 h 2166"/>
                  <a:gd name="T44" fmla="*/ 125 w 3854"/>
                  <a:gd name="T45" fmla="*/ 1989 h 2166"/>
                  <a:gd name="T46" fmla="*/ 77 w 3854"/>
                  <a:gd name="T47" fmla="*/ 1957 h 2166"/>
                  <a:gd name="T48" fmla="*/ 23 w 3854"/>
                  <a:gd name="T49" fmla="*/ 1899 h 2166"/>
                  <a:gd name="T50" fmla="*/ 2 w 3854"/>
                  <a:gd name="T51" fmla="*/ 1847 h 2166"/>
                  <a:gd name="T52" fmla="*/ 0 w 3854"/>
                  <a:gd name="T53" fmla="*/ 1819 h 2166"/>
                  <a:gd name="T54" fmla="*/ 11 w 3854"/>
                  <a:gd name="T55" fmla="*/ 1766 h 2166"/>
                  <a:gd name="T56" fmla="*/ 42 w 3854"/>
                  <a:gd name="T57" fmla="*/ 1718 h 2166"/>
                  <a:gd name="T58" fmla="*/ 855 w 3854"/>
                  <a:gd name="T59" fmla="*/ 910 h 2166"/>
                  <a:gd name="T60" fmla="*/ 908 w 3854"/>
                  <a:gd name="T61" fmla="*/ 889 h 2166"/>
                  <a:gd name="T62" fmla="*/ 963 w 3854"/>
                  <a:gd name="T63" fmla="*/ 888 h 2166"/>
                  <a:gd name="T64" fmla="*/ 1014 w 3854"/>
                  <a:gd name="T65" fmla="*/ 909 h 2166"/>
                  <a:gd name="T66" fmla="*/ 1857 w 3854"/>
                  <a:gd name="T67" fmla="*/ 1747 h 2166"/>
                  <a:gd name="T68" fmla="*/ 2563 w 3854"/>
                  <a:gd name="T69" fmla="*/ 1042 h 2166"/>
                  <a:gd name="T70" fmla="*/ 3243 w 3854"/>
                  <a:gd name="T71" fmla="*/ 363 h 2166"/>
                  <a:gd name="T72" fmla="*/ 3041 w 3854"/>
                  <a:gd name="T73" fmla="*/ 162 h 2166"/>
                  <a:gd name="T74" fmla="*/ 3022 w 3854"/>
                  <a:gd name="T75" fmla="*/ 142 h 2166"/>
                  <a:gd name="T76" fmla="*/ 3009 w 3854"/>
                  <a:gd name="T77" fmla="*/ 119 h 2166"/>
                  <a:gd name="T78" fmla="*/ 3009 w 3854"/>
                  <a:gd name="T79" fmla="*/ 92 h 2166"/>
                  <a:gd name="T80" fmla="*/ 3026 w 3854"/>
                  <a:gd name="T81" fmla="*/ 58 h 2166"/>
                  <a:gd name="T82" fmla="*/ 3053 w 3854"/>
                  <a:gd name="T83" fmla="*/ 38 h 2166"/>
                  <a:gd name="T84" fmla="*/ 3084 w 3854"/>
                  <a:gd name="T85" fmla="*/ 33 h 2166"/>
                  <a:gd name="T86" fmla="*/ 3757 w 3854"/>
                  <a:gd name="T87" fmla="*/ 0 h 2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54" h="2166">
                    <a:moveTo>
                      <a:pt x="3757" y="0"/>
                    </a:moveTo>
                    <a:lnTo>
                      <a:pt x="3766" y="0"/>
                    </a:lnTo>
                    <a:lnTo>
                      <a:pt x="3791" y="2"/>
                    </a:lnTo>
                    <a:lnTo>
                      <a:pt x="3812" y="8"/>
                    </a:lnTo>
                    <a:lnTo>
                      <a:pt x="3828" y="17"/>
                    </a:lnTo>
                    <a:lnTo>
                      <a:pt x="3840" y="30"/>
                    </a:lnTo>
                    <a:lnTo>
                      <a:pt x="3848" y="48"/>
                    </a:lnTo>
                    <a:lnTo>
                      <a:pt x="3853" y="69"/>
                    </a:lnTo>
                    <a:lnTo>
                      <a:pt x="3854" y="93"/>
                    </a:lnTo>
                    <a:lnTo>
                      <a:pt x="3839" y="413"/>
                    </a:lnTo>
                    <a:lnTo>
                      <a:pt x="3824" y="733"/>
                    </a:lnTo>
                    <a:lnTo>
                      <a:pt x="3822" y="751"/>
                    </a:lnTo>
                    <a:lnTo>
                      <a:pt x="3819" y="770"/>
                    </a:lnTo>
                    <a:lnTo>
                      <a:pt x="3813" y="786"/>
                    </a:lnTo>
                    <a:lnTo>
                      <a:pt x="3804" y="802"/>
                    </a:lnTo>
                    <a:lnTo>
                      <a:pt x="3791" y="816"/>
                    </a:lnTo>
                    <a:lnTo>
                      <a:pt x="3773" y="827"/>
                    </a:lnTo>
                    <a:lnTo>
                      <a:pt x="3757" y="834"/>
                    </a:lnTo>
                    <a:lnTo>
                      <a:pt x="3742" y="837"/>
                    </a:lnTo>
                    <a:lnTo>
                      <a:pt x="3727" y="834"/>
                    </a:lnTo>
                    <a:lnTo>
                      <a:pt x="3714" y="829"/>
                    </a:lnTo>
                    <a:lnTo>
                      <a:pt x="3701" y="820"/>
                    </a:lnTo>
                    <a:lnTo>
                      <a:pt x="3690" y="810"/>
                    </a:lnTo>
                    <a:lnTo>
                      <a:pt x="3679" y="799"/>
                    </a:lnTo>
                    <a:lnTo>
                      <a:pt x="3481" y="603"/>
                    </a:lnTo>
                    <a:lnTo>
                      <a:pt x="2803" y="1281"/>
                    </a:lnTo>
                    <a:lnTo>
                      <a:pt x="2749" y="1335"/>
                    </a:lnTo>
                    <a:lnTo>
                      <a:pt x="2617" y="1467"/>
                    </a:lnTo>
                    <a:lnTo>
                      <a:pt x="1994" y="2089"/>
                    </a:lnTo>
                    <a:lnTo>
                      <a:pt x="1959" y="2124"/>
                    </a:lnTo>
                    <a:lnTo>
                      <a:pt x="1936" y="2143"/>
                    </a:lnTo>
                    <a:lnTo>
                      <a:pt x="1911" y="2156"/>
                    </a:lnTo>
                    <a:lnTo>
                      <a:pt x="1884" y="2164"/>
                    </a:lnTo>
                    <a:lnTo>
                      <a:pt x="1857" y="2166"/>
                    </a:lnTo>
                    <a:lnTo>
                      <a:pt x="1829" y="2164"/>
                    </a:lnTo>
                    <a:lnTo>
                      <a:pt x="1803" y="2156"/>
                    </a:lnTo>
                    <a:lnTo>
                      <a:pt x="1778" y="2143"/>
                    </a:lnTo>
                    <a:lnTo>
                      <a:pt x="1755" y="2124"/>
                    </a:lnTo>
                    <a:lnTo>
                      <a:pt x="935" y="1305"/>
                    </a:lnTo>
                    <a:lnTo>
                      <a:pt x="282" y="1957"/>
                    </a:lnTo>
                    <a:lnTo>
                      <a:pt x="259" y="1976"/>
                    </a:lnTo>
                    <a:lnTo>
                      <a:pt x="234" y="1989"/>
                    </a:lnTo>
                    <a:lnTo>
                      <a:pt x="207" y="1997"/>
                    </a:lnTo>
                    <a:lnTo>
                      <a:pt x="180" y="1999"/>
                    </a:lnTo>
                    <a:lnTo>
                      <a:pt x="152" y="1997"/>
                    </a:lnTo>
                    <a:lnTo>
                      <a:pt x="125" y="1989"/>
                    </a:lnTo>
                    <a:lnTo>
                      <a:pt x="100" y="1976"/>
                    </a:lnTo>
                    <a:lnTo>
                      <a:pt x="77" y="1957"/>
                    </a:lnTo>
                    <a:lnTo>
                      <a:pt x="42" y="1922"/>
                    </a:lnTo>
                    <a:lnTo>
                      <a:pt x="23" y="1899"/>
                    </a:lnTo>
                    <a:lnTo>
                      <a:pt x="11" y="1874"/>
                    </a:lnTo>
                    <a:lnTo>
                      <a:pt x="2" y="1847"/>
                    </a:lnTo>
                    <a:lnTo>
                      <a:pt x="0" y="1821"/>
                    </a:lnTo>
                    <a:lnTo>
                      <a:pt x="0" y="1819"/>
                    </a:lnTo>
                    <a:lnTo>
                      <a:pt x="2" y="1793"/>
                    </a:lnTo>
                    <a:lnTo>
                      <a:pt x="11" y="1766"/>
                    </a:lnTo>
                    <a:lnTo>
                      <a:pt x="23" y="1740"/>
                    </a:lnTo>
                    <a:lnTo>
                      <a:pt x="42" y="1718"/>
                    </a:lnTo>
                    <a:lnTo>
                      <a:pt x="833" y="928"/>
                    </a:lnTo>
                    <a:lnTo>
                      <a:pt x="855" y="910"/>
                    </a:lnTo>
                    <a:lnTo>
                      <a:pt x="881" y="896"/>
                    </a:lnTo>
                    <a:lnTo>
                      <a:pt x="908" y="889"/>
                    </a:lnTo>
                    <a:lnTo>
                      <a:pt x="935" y="886"/>
                    </a:lnTo>
                    <a:lnTo>
                      <a:pt x="963" y="888"/>
                    </a:lnTo>
                    <a:lnTo>
                      <a:pt x="989" y="896"/>
                    </a:lnTo>
                    <a:lnTo>
                      <a:pt x="1014" y="909"/>
                    </a:lnTo>
                    <a:lnTo>
                      <a:pt x="1037" y="928"/>
                    </a:lnTo>
                    <a:lnTo>
                      <a:pt x="1857" y="1747"/>
                    </a:lnTo>
                    <a:lnTo>
                      <a:pt x="2509" y="1096"/>
                    </a:lnTo>
                    <a:lnTo>
                      <a:pt x="2563" y="1042"/>
                    </a:lnTo>
                    <a:lnTo>
                      <a:pt x="3168" y="438"/>
                    </a:lnTo>
                    <a:lnTo>
                      <a:pt x="3243" y="363"/>
                    </a:lnTo>
                    <a:lnTo>
                      <a:pt x="3141" y="264"/>
                    </a:lnTo>
                    <a:lnTo>
                      <a:pt x="3041" y="162"/>
                    </a:lnTo>
                    <a:lnTo>
                      <a:pt x="3030" y="153"/>
                    </a:lnTo>
                    <a:lnTo>
                      <a:pt x="3022" y="142"/>
                    </a:lnTo>
                    <a:lnTo>
                      <a:pt x="3015" y="131"/>
                    </a:lnTo>
                    <a:lnTo>
                      <a:pt x="3009" y="119"/>
                    </a:lnTo>
                    <a:lnTo>
                      <a:pt x="3007" y="106"/>
                    </a:lnTo>
                    <a:lnTo>
                      <a:pt x="3009" y="92"/>
                    </a:lnTo>
                    <a:lnTo>
                      <a:pt x="3015" y="76"/>
                    </a:lnTo>
                    <a:lnTo>
                      <a:pt x="3026" y="58"/>
                    </a:lnTo>
                    <a:lnTo>
                      <a:pt x="3037" y="47"/>
                    </a:lnTo>
                    <a:lnTo>
                      <a:pt x="3053" y="38"/>
                    </a:lnTo>
                    <a:lnTo>
                      <a:pt x="3068" y="34"/>
                    </a:lnTo>
                    <a:lnTo>
                      <a:pt x="3084" y="33"/>
                    </a:lnTo>
                    <a:lnTo>
                      <a:pt x="3100" y="31"/>
                    </a:lnTo>
                    <a:lnTo>
                      <a:pt x="37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" name="Freeform 168"/>
              <p:cNvSpPr>
                <a:spLocks/>
              </p:cNvSpPr>
              <p:nvPr/>
            </p:nvSpPr>
            <p:spPr bwMode="auto">
              <a:xfrm>
                <a:off x="5037138" y="5729288"/>
                <a:ext cx="485775" cy="819150"/>
              </a:xfrm>
              <a:custGeom>
                <a:avLst/>
                <a:gdLst>
                  <a:gd name="T0" fmla="*/ 20 w 612"/>
                  <a:gd name="T1" fmla="*/ 0 h 1032"/>
                  <a:gd name="T2" fmla="*/ 437 w 612"/>
                  <a:gd name="T3" fmla="*/ 417 h 1032"/>
                  <a:gd name="T4" fmla="*/ 472 w 612"/>
                  <a:gd name="T5" fmla="*/ 452 h 1032"/>
                  <a:gd name="T6" fmla="*/ 504 w 612"/>
                  <a:gd name="T7" fmla="*/ 480 h 1032"/>
                  <a:gd name="T8" fmla="*/ 537 w 612"/>
                  <a:gd name="T9" fmla="*/ 502 h 1032"/>
                  <a:gd name="T10" fmla="*/ 574 w 612"/>
                  <a:gd name="T11" fmla="*/ 520 h 1032"/>
                  <a:gd name="T12" fmla="*/ 612 w 612"/>
                  <a:gd name="T13" fmla="*/ 534 h 1032"/>
                  <a:gd name="T14" fmla="*/ 612 w 612"/>
                  <a:gd name="T15" fmla="*/ 888 h 1032"/>
                  <a:gd name="T16" fmla="*/ 610 w 612"/>
                  <a:gd name="T17" fmla="*/ 916 h 1032"/>
                  <a:gd name="T18" fmla="*/ 601 w 612"/>
                  <a:gd name="T19" fmla="*/ 944 h 1032"/>
                  <a:gd name="T20" fmla="*/ 588 w 612"/>
                  <a:gd name="T21" fmla="*/ 967 h 1032"/>
                  <a:gd name="T22" fmla="*/ 570 w 612"/>
                  <a:gd name="T23" fmla="*/ 990 h 1032"/>
                  <a:gd name="T24" fmla="*/ 549 w 612"/>
                  <a:gd name="T25" fmla="*/ 1007 h 1032"/>
                  <a:gd name="T26" fmla="*/ 525 w 612"/>
                  <a:gd name="T27" fmla="*/ 1020 h 1032"/>
                  <a:gd name="T28" fmla="*/ 498 w 612"/>
                  <a:gd name="T29" fmla="*/ 1028 h 1032"/>
                  <a:gd name="T30" fmla="*/ 469 w 612"/>
                  <a:gd name="T31" fmla="*/ 1032 h 1032"/>
                  <a:gd name="T32" fmla="*/ 144 w 612"/>
                  <a:gd name="T33" fmla="*/ 1032 h 1032"/>
                  <a:gd name="T34" fmla="*/ 116 w 612"/>
                  <a:gd name="T35" fmla="*/ 1028 h 1032"/>
                  <a:gd name="T36" fmla="*/ 89 w 612"/>
                  <a:gd name="T37" fmla="*/ 1020 h 1032"/>
                  <a:gd name="T38" fmla="*/ 64 w 612"/>
                  <a:gd name="T39" fmla="*/ 1007 h 1032"/>
                  <a:gd name="T40" fmla="*/ 42 w 612"/>
                  <a:gd name="T41" fmla="*/ 990 h 1032"/>
                  <a:gd name="T42" fmla="*/ 25 w 612"/>
                  <a:gd name="T43" fmla="*/ 969 h 1032"/>
                  <a:gd name="T44" fmla="*/ 12 w 612"/>
                  <a:gd name="T45" fmla="*/ 944 h 1032"/>
                  <a:gd name="T46" fmla="*/ 4 w 612"/>
                  <a:gd name="T47" fmla="*/ 917 h 1032"/>
                  <a:gd name="T48" fmla="*/ 0 w 612"/>
                  <a:gd name="T49" fmla="*/ 888 h 1032"/>
                  <a:gd name="T50" fmla="*/ 0 w 612"/>
                  <a:gd name="T51" fmla="*/ 72 h 1032"/>
                  <a:gd name="T52" fmla="*/ 2 w 612"/>
                  <a:gd name="T53" fmla="*/ 47 h 1032"/>
                  <a:gd name="T54" fmla="*/ 9 w 612"/>
                  <a:gd name="T55" fmla="*/ 22 h 1032"/>
                  <a:gd name="T56" fmla="*/ 20 w 612"/>
                  <a:gd name="T57" fmla="*/ 0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2" h="1032">
                    <a:moveTo>
                      <a:pt x="20" y="0"/>
                    </a:moveTo>
                    <a:lnTo>
                      <a:pt x="437" y="417"/>
                    </a:lnTo>
                    <a:lnTo>
                      <a:pt x="472" y="452"/>
                    </a:lnTo>
                    <a:lnTo>
                      <a:pt x="504" y="480"/>
                    </a:lnTo>
                    <a:lnTo>
                      <a:pt x="537" y="502"/>
                    </a:lnTo>
                    <a:lnTo>
                      <a:pt x="574" y="520"/>
                    </a:lnTo>
                    <a:lnTo>
                      <a:pt x="612" y="534"/>
                    </a:lnTo>
                    <a:lnTo>
                      <a:pt x="612" y="888"/>
                    </a:lnTo>
                    <a:lnTo>
                      <a:pt x="610" y="916"/>
                    </a:lnTo>
                    <a:lnTo>
                      <a:pt x="601" y="944"/>
                    </a:lnTo>
                    <a:lnTo>
                      <a:pt x="588" y="967"/>
                    </a:lnTo>
                    <a:lnTo>
                      <a:pt x="570" y="990"/>
                    </a:lnTo>
                    <a:lnTo>
                      <a:pt x="549" y="1007"/>
                    </a:lnTo>
                    <a:lnTo>
                      <a:pt x="525" y="1020"/>
                    </a:lnTo>
                    <a:lnTo>
                      <a:pt x="498" y="1028"/>
                    </a:lnTo>
                    <a:lnTo>
                      <a:pt x="469" y="1032"/>
                    </a:lnTo>
                    <a:lnTo>
                      <a:pt x="144" y="1032"/>
                    </a:lnTo>
                    <a:lnTo>
                      <a:pt x="116" y="1028"/>
                    </a:lnTo>
                    <a:lnTo>
                      <a:pt x="89" y="1020"/>
                    </a:lnTo>
                    <a:lnTo>
                      <a:pt x="64" y="1007"/>
                    </a:lnTo>
                    <a:lnTo>
                      <a:pt x="42" y="990"/>
                    </a:lnTo>
                    <a:lnTo>
                      <a:pt x="25" y="969"/>
                    </a:lnTo>
                    <a:lnTo>
                      <a:pt x="12" y="944"/>
                    </a:lnTo>
                    <a:lnTo>
                      <a:pt x="4" y="917"/>
                    </a:lnTo>
                    <a:lnTo>
                      <a:pt x="0" y="888"/>
                    </a:lnTo>
                    <a:lnTo>
                      <a:pt x="0" y="72"/>
                    </a:lnTo>
                    <a:lnTo>
                      <a:pt x="2" y="47"/>
                    </a:lnTo>
                    <a:lnTo>
                      <a:pt x="9" y="2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" name="Freeform 169"/>
              <p:cNvSpPr>
                <a:spLocks/>
              </p:cNvSpPr>
              <p:nvPr/>
            </p:nvSpPr>
            <p:spPr bwMode="auto">
              <a:xfrm>
                <a:off x="5707063" y="5707063"/>
                <a:ext cx="487363" cy="841375"/>
              </a:xfrm>
              <a:custGeom>
                <a:avLst/>
                <a:gdLst>
                  <a:gd name="T0" fmla="*/ 570 w 612"/>
                  <a:gd name="T1" fmla="*/ 0 h 1061"/>
                  <a:gd name="T2" fmla="*/ 587 w 612"/>
                  <a:gd name="T3" fmla="*/ 22 h 1061"/>
                  <a:gd name="T4" fmla="*/ 600 w 612"/>
                  <a:gd name="T5" fmla="*/ 46 h 1061"/>
                  <a:gd name="T6" fmla="*/ 608 w 612"/>
                  <a:gd name="T7" fmla="*/ 72 h 1061"/>
                  <a:gd name="T8" fmla="*/ 612 w 612"/>
                  <a:gd name="T9" fmla="*/ 101 h 1061"/>
                  <a:gd name="T10" fmla="*/ 612 w 612"/>
                  <a:gd name="T11" fmla="*/ 917 h 1061"/>
                  <a:gd name="T12" fmla="*/ 608 w 612"/>
                  <a:gd name="T13" fmla="*/ 945 h 1061"/>
                  <a:gd name="T14" fmla="*/ 600 w 612"/>
                  <a:gd name="T15" fmla="*/ 973 h 1061"/>
                  <a:gd name="T16" fmla="*/ 587 w 612"/>
                  <a:gd name="T17" fmla="*/ 996 h 1061"/>
                  <a:gd name="T18" fmla="*/ 570 w 612"/>
                  <a:gd name="T19" fmla="*/ 1019 h 1061"/>
                  <a:gd name="T20" fmla="*/ 549 w 612"/>
                  <a:gd name="T21" fmla="*/ 1036 h 1061"/>
                  <a:gd name="T22" fmla="*/ 524 w 612"/>
                  <a:gd name="T23" fmla="*/ 1049 h 1061"/>
                  <a:gd name="T24" fmla="*/ 496 w 612"/>
                  <a:gd name="T25" fmla="*/ 1057 h 1061"/>
                  <a:gd name="T26" fmla="*/ 467 w 612"/>
                  <a:gd name="T27" fmla="*/ 1061 h 1061"/>
                  <a:gd name="T28" fmla="*/ 144 w 612"/>
                  <a:gd name="T29" fmla="*/ 1061 h 1061"/>
                  <a:gd name="T30" fmla="*/ 114 w 612"/>
                  <a:gd name="T31" fmla="*/ 1057 h 1061"/>
                  <a:gd name="T32" fmla="*/ 87 w 612"/>
                  <a:gd name="T33" fmla="*/ 1049 h 1061"/>
                  <a:gd name="T34" fmla="*/ 63 w 612"/>
                  <a:gd name="T35" fmla="*/ 1036 h 1061"/>
                  <a:gd name="T36" fmla="*/ 42 w 612"/>
                  <a:gd name="T37" fmla="*/ 1019 h 1061"/>
                  <a:gd name="T38" fmla="*/ 24 w 612"/>
                  <a:gd name="T39" fmla="*/ 998 h 1061"/>
                  <a:gd name="T40" fmla="*/ 10 w 612"/>
                  <a:gd name="T41" fmla="*/ 973 h 1061"/>
                  <a:gd name="T42" fmla="*/ 2 w 612"/>
                  <a:gd name="T43" fmla="*/ 946 h 1061"/>
                  <a:gd name="T44" fmla="*/ 0 w 612"/>
                  <a:gd name="T45" fmla="*/ 917 h 1061"/>
                  <a:gd name="T46" fmla="*/ 0 w 612"/>
                  <a:gd name="T47" fmla="*/ 544 h 1061"/>
                  <a:gd name="T48" fmla="*/ 31 w 612"/>
                  <a:gd name="T49" fmla="*/ 526 h 1061"/>
                  <a:gd name="T50" fmla="*/ 62 w 612"/>
                  <a:gd name="T51" fmla="*/ 505 h 1061"/>
                  <a:gd name="T52" fmla="*/ 89 w 612"/>
                  <a:gd name="T53" fmla="*/ 481 h 1061"/>
                  <a:gd name="T54" fmla="*/ 125 w 612"/>
                  <a:gd name="T55" fmla="*/ 446 h 1061"/>
                  <a:gd name="T56" fmla="*/ 570 w 612"/>
                  <a:gd name="T57" fmla="*/ 0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2" h="1061">
                    <a:moveTo>
                      <a:pt x="570" y="0"/>
                    </a:moveTo>
                    <a:lnTo>
                      <a:pt x="587" y="22"/>
                    </a:lnTo>
                    <a:lnTo>
                      <a:pt x="600" y="46"/>
                    </a:lnTo>
                    <a:lnTo>
                      <a:pt x="608" y="72"/>
                    </a:lnTo>
                    <a:lnTo>
                      <a:pt x="612" y="101"/>
                    </a:lnTo>
                    <a:lnTo>
                      <a:pt x="612" y="917"/>
                    </a:lnTo>
                    <a:lnTo>
                      <a:pt x="608" y="945"/>
                    </a:lnTo>
                    <a:lnTo>
                      <a:pt x="600" y="973"/>
                    </a:lnTo>
                    <a:lnTo>
                      <a:pt x="587" y="996"/>
                    </a:lnTo>
                    <a:lnTo>
                      <a:pt x="570" y="1019"/>
                    </a:lnTo>
                    <a:lnTo>
                      <a:pt x="549" y="1036"/>
                    </a:lnTo>
                    <a:lnTo>
                      <a:pt x="524" y="1049"/>
                    </a:lnTo>
                    <a:lnTo>
                      <a:pt x="496" y="1057"/>
                    </a:lnTo>
                    <a:lnTo>
                      <a:pt x="467" y="1061"/>
                    </a:lnTo>
                    <a:lnTo>
                      <a:pt x="144" y="1061"/>
                    </a:lnTo>
                    <a:lnTo>
                      <a:pt x="114" y="1057"/>
                    </a:lnTo>
                    <a:lnTo>
                      <a:pt x="87" y="1049"/>
                    </a:lnTo>
                    <a:lnTo>
                      <a:pt x="63" y="1036"/>
                    </a:lnTo>
                    <a:lnTo>
                      <a:pt x="42" y="1019"/>
                    </a:lnTo>
                    <a:lnTo>
                      <a:pt x="24" y="998"/>
                    </a:lnTo>
                    <a:lnTo>
                      <a:pt x="10" y="973"/>
                    </a:lnTo>
                    <a:lnTo>
                      <a:pt x="2" y="946"/>
                    </a:lnTo>
                    <a:lnTo>
                      <a:pt x="0" y="917"/>
                    </a:lnTo>
                    <a:lnTo>
                      <a:pt x="0" y="544"/>
                    </a:lnTo>
                    <a:lnTo>
                      <a:pt x="31" y="526"/>
                    </a:lnTo>
                    <a:lnTo>
                      <a:pt x="62" y="505"/>
                    </a:lnTo>
                    <a:lnTo>
                      <a:pt x="89" y="481"/>
                    </a:lnTo>
                    <a:lnTo>
                      <a:pt x="125" y="446"/>
                    </a:lnTo>
                    <a:lnTo>
                      <a:pt x="5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" name="Freeform 170"/>
              <p:cNvSpPr>
                <a:spLocks/>
              </p:cNvSpPr>
              <p:nvPr/>
            </p:nvSpPr>
            <p:spPr bwMode="auto">
              <a:xfrm>
                <a:off x="6378575" y="5005388"/>
                <a:ext cx="485775" cy="1543050"/>
              </a:xfrm>
              <a:custGeom>
                <a:avLst/>
                <a:gdLst>
                  <a:gd name="T0" fmla="*/ 610 w 613"/>
                  <a:gd name="T1" fmla="*/ 0 h 1944"/>
                  <a:gd name="T2" fmla="*/ 613 w 613"/>
                  <a:gd name="T3" fmla="*/ 20 h 1944"/>
                  <a:gd name="T4" fmla="*/ 613 w 613"/>
                  <a:gd name="T5" fmla="*/ 1800 h 1944"/>
                  <a:gd name="T6" fmla="*/ 609 w 613"/>
                  <a:gd name="T7" fmla="*/ 1829 h 1944"/>
                  <a:gd name="T8" fmla="*/ 601 w 613"/>
                  <a:gd name="T9" fmla="*/ 1856 h 1944"/>
                  <a:gd name="T10" fmla="*/ 588 w 613"/>
                  <a:gd name="T11" fmla="*/ 1880 h 1944"/>
                  <a:gd name="T12" fmla="*/ 571 w 613"/>
                  <a:gd name="T13" fmla="*/ 1901 h 1944"/>
                  <a:gd name="T14" fmla="*/ 548 w 613"/>
                  <a:gd name="T15" fmla="*/ 1919 h 1944"/>
                  <a:gd name="T16" fmla="*/ 525 w 613"/>
                  <a:gd name="T17" fmla="*/ 1933 h 1944"/>
                  <a:gd name="T18" fmla="*/ 497 w 613"/>
                  <a:gd name="T19" fmla="*/ 1941 h 1944"/>
                  <a:gd name="T20" fmla="*/ 468 w 613"/>
                  <a:gd name="T21" fmla="*/ 1944 h 1944"/>
                  <a:gd name="T22" fmla="*/ 144 w 613"/>
                  <a:gd name="T23" fmla="*/ 1944 h 1944"/>
                  <a:gd name="T24" fmla="*/ 115 w 613"/>
                  <a:gd name="T25" fmla="*/ 1941 h 1944"/>
                  <a:gd name="T26" fmla="*/ 88 w 613"/>
                  <a:gd name="T27" fmla="*/ 1933 h 1944"/>
                  <a:gd name="T28" fmla="*/ 64 w 613"/>
                  <a:gd name="T29" fmla="*/ 1920 h 1944"/>
                  <a:gd name="T30" fmla="*/ 43 w 613"/>
                  <a:gd name="T31" fmla="*/ 1902 h 1944"/>
                  <a:gd name="T32" fmla="*/ 25 w 613"/>
                  <a:gd name="T33" fmla="*/ 1880 h 1944"/>
                  <a:gd name="T34" fmla="*/ 11 w 613"/>
                  <a:gd name="T35" fmla="*/ 1856 h 1944"/>
                  <a:gd name="T36" fmla="*/ 3 w 613"/>
                  <a:gd name="T37" fmla="*/ 1829 h 1944"/>
                  <a:gd name="T38" fmla="*/ 0 w 613"/>
                  <a:gd name="T39" fmla="*/ 1800 h 1944"/>
                  <a:gd name="T40" fmla="*/ 0 w 613"/>
                  <a:gd name="T41" fmla="*/ 610 h 1944"/>
                  <a:gd name="T42" fmla="*/ 36 w 613"/>
                  <a:gd name="T43" fmla="*/ 575 h 1944"/>
                  <a:gd name="T44" fmla="*/ 89 w 613"/>
                  <a:gd name="T45" fmla="*/ 522 h 1944"/>
                  <a:gd name="T46" fmla="*/ 610 w 613"/>
                  <a:gd name="T47" fmla="*/ 0 h 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3" h="1944">
                    <a:moveTo>
                      <a:pt x="610" y="0"/>
                    </a:moveTo>
                    <a:lnTo>
                      <a:pt x="613" y="20"/>
                    </a:lnTo>
                    <a:lnTo>
                      <a:pt x="613" y="1800"/>
                    </a:lnTo>
                    <a:lnTo>
                      <a:pt x="609" y="1829"/>
                    </a:lnTo>
                    <a:lnTo>
                      <a:pt x="601" y="1856"/>
                    </a:lnTo>
                    <a:lnTo>
                      <a:pt x="588" y="1880"/>
                    </a:lnTo>
                    <a:lnTo>
                      <a:pt x="571" y="1901"/>
                    </a:lnTo>
                    <a:lnTo>
                      <a:pt x="548" y="1919"/>
                    </a:lnTo>
                    <a:lnTo>
                      <a:pt x="525" y="1933"/>
                    </a:lnTo>
                    <a:lnTo>
                      <a:pt x="497" y="1941"/>
                    </a:lnTo>
                    <a:lnTo>
                      <a:pt x="468" y="1944"/>
                    </a:lnTo>
                    <a:lnTo>
                      <a:pt x="144" y="1944"/>
                    </a:lnTo>
                    <a:lnTo>
                      <a:pt x="115" y="1941"/>
                    </a:lnTo>
                    <a:lnTo>
                      <a:pt x="88" y="1933"/>
                    </a:lnTo>
                    <a:lnTo>
                      <a:pt x="64" y="1920"/>
                    </a:lnTo>
                    <a:lnTo>
                      <a:pt x="43" y="1902"/>
                    </a:lnTo>
                    <a:lnTo>
                      <a:pt x="25" y="1880"/>
                    </a:lnTo>
                    <a:lnTo>
                      <a:pt x="11" y="1856"/>
                    </a:lnTo>
                    <a:lnTo>
                      <a:pt x="3" y="1829"/>
                    </a:lnTo>
                    <a:lnTo>
                      <a:pt x="0" y="1800"/>
                    </a:lnTo>
                    <a:lnTo>
                      <a:pt x="0" y="610"/>
                    </a:lnTo>
                    <a:lnTo>
                      <a:pt x="36" y="575"/>
                    </a:lnTo>
                    <a:lnTo>
                      <a:pt x="89" y="522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8685616" y="2342388"/>
            <a:ext cx="3539703" cy="2789686"/>
            <a:chOff x="9010239" y="2957609"/>
            <a:chExt cx="3539703" cy="2205749"/>
          </a:xfrm>
        </p:grpSpPr>
        <p:sp>
          <p:nvSpPr>
            <p:cNvPr id="30" name="Rectangle 29"/>
            <p:cNvSpPr/>
            <p:nvPr/>
          </p:nvSpPr>
          <p:spPr>
            <a:xfrm>
              <a:off x="9010239" y="2957609"/>
              <a:ext cx="3533953" cy="3600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Growth Simulations</a:t>
              </a:r>
              <a:endParaRPr lang="en-US" b="1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15989" y="3344560"/>
              <a:ext cx="3533953" cy="181879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 anchorCtr="0"/>
            <a:lstStyle/>
            <a:p>
              <a:pPr algn="ctr"/>
              <a:r>
                <a:rPr lang="en-US" sz="1600" i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9705" y="2585704"/>
            <a:ext cx="3533953" cy="2205749"/>
            <a:chOff x="9010239" y="2957609"/>
            <a:chExt cx="3533953" cy="2205749"/>
          </a:xfrm>
        </p:grpSpPr>
        <p:sp>
          <p:nvSpPr>
            <p:cNvPr id="34" name="Rectangle 33"/>
            <p:cNvSpPr/>
            <p:nvPr/>
          </p:nvSpPr>
          <p:spPr>
            <a:xfrm>
              <a:off x="9010239" y="2957609"/>
              <a:ext cx="3533953" cy="3600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Fire Simulation</a:t>
              </a:r>
              <a:endParaRPr lang="en-US" b="1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010239" y="3344560"/>
              <a:ext cx="3533953" cy="18187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 anchorCtr="0"/>
            <a:lstStyle/>
            <a:p>
              <a:pPr algn="ctr"/>
              <a:endParaRPr lang="en-US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528" y="3406196"/>
            <a:ext cx="1725878" cy="1725878"/>
          </a:xfrm>
          <a:prstGeom prst="rect">
            <a:avLst/>
          </a:prstGeom>
        </p:spPr>
      </p:pic>
      <p:sp>
        <p:nvSpPr>
          <p:cNvPr id="44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56" y="5685053"/>
            <a:ext cx="3533953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Situation</a:t>
            </a:r>
            <a:endParaRPr lang="en-US" b="1" dirty="0">
              <a:solidFill>
                <a:schemeClr val="bg1"/>
              </a:solidFill>
              <a:latin typeface="Oswald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403" y="6093904"/>
            <a:ext cx="3533953" cy="647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fuel models / fuel loads</a:t>
            </a:r>
          </a:p>
        </p:txBody>
      </p:sp>
      <p:cxnSp>
        <p:nvCxnSpPr>
          <p:cNvPr id="46" name="Straight Arrow Connector 45"/>
          <p:cNvCxnSpPr>
            <a:stCxn id="3" idx="15"/>
            <a:endCxn id="42" idx="3"/>
          </p:cNvCxnSpPr>
          <p:nvPr/>
        </p:nvCxnSpPr>
        <p:spPr>
          <a:xfrm flipH="1">
            <a:off x="3596356" y="6417447"/>
            <a:ext cx="1603850" cy="1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1" idx="0"/>
            <a:endCxn id="35" idx="2"/>
          </p:cNvCxnSpPr>
          <p:nvPr/>
        </p:nvCxnSpPr>
        <p:spPr>
          <a:xfrm flipV="1">
            <a:off x="1833033" y="4791453"/>
            <a:ext cx="13649" cy="8936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691417" y="5564906"/>
            <a:ext cx="3533953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Situation</a:t>
            </a:r>
            <a:endParaRPr lang="en-US" b="1" dirty="0">
              <a:solidFill>
                <a:schemeClr val="bg1"/>
              </a:solidFill>
              <a:latin typeface="Oswald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685616" y="5980580"/>
            <a:ext cx="3533953" cy="760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Forest </a:t>
            </a:r>
            <a:r>
              <a:rPr lang="en-US" sz="1800" kern="0" dirty="0" err="1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Manag</a:t>
            </a:r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. Approaches </a:t>
            </a:r>
            <a:r>
              <a:rPr lang="en-US" sz="14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(FMA)</a:t>
            </a:r>
          </a:p>
        </p:txBody>
      </p:sp>
      <p:cxnSp>
        <p:nvCxnSpPr>
          <p:cNvPr id="52" name="Straight Arrow Connector 51"/>
          <p:cNvCxnSpPr>
            <a:stCxn id="3" idx="9"/>
            <a:endCxn id="51" idx="1"/>
          </p:cNvCxnSpPr>
          <p:nvPr/>
        </p:nvCxnSpPr>
        <p:spPr>
          <a:xfrm flipV="1">
            <a:off x="6938414" y="6360974"/>
            <a:ext cx="1747202" cy="6045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0"/>
            <a:endCxn id="31" idx="2"/>
          </p:cNvCxnSpPr>
          <p:nvPr/>
        </p:nvCxnSpPr>
        <p:spPr>
          <a:xfrm flipH="1" flipV="1">
            <a:off x="10458343" y="5132074"/>
            <a:ext cx="51" cy="43283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9705" y="1124744"/>
            <a:ext cx="121398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How can I determine when a fire will take place and anticipate my harvest age?</a:t>
            </a:r>
          </a:p>
          <a:p>
            <a:pPr algn="ctr"/>
            <a:r>
              <a:rPr lang="en-US" i="1" dirty="0" smtClean="0">
                <a:solidFill>
                  <a:srgbClr val="0070C0"/>
                </a:solidFill>
              </a:rPr>
              <a:t>If I knew the distribution of the number of years since the last fire occurred… maybe I could use</a:t>
            </a:r>
            <a:endParaRPr lang="pt-PT" i="1" dirty="0">
              <a:solidFill>
                <a:srgbClr val="0070C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/>
          <a:srcRect l="4259" t="25204" r="79125" b="40543"/>
          <a:stretch/>
        </p:blipFill>
        <p:spPr>
          <a:xfrm>
            <a:off x="221887" y="3084975"/>
            <a:ext cx="1584844" cy="15848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029323" y="3169601"/>
            <a:ext cx="14166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FARSITE</a:t>
            </a:r>
          </a:p>
          <a:p>
            <a:pPr algn="ctr"/>
            <a:endParaRPr lang="en-US" sz="1400" b="1" dirty="0"/>
          </a:p>
          <a:p>
            <a:pPr algn="ctr"/>
            <a:r>
              <a:rPr lang="en-US" dirty="0" smtClean="0"/>
              <a:t> Fire over space</a:t>
            </a:r>
            <a:endParaRPr lang="pt-PT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3354" t="38395" r="53418" b="38809"/>
          <a:stretch/>
        </p:blipFill>
        <p:spPr>
          <a:xfrm>
            <a:off x="8834561" y="4087828"/>
            <a:ext cx="3236061" cy="82783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8764630" y="2980796"/>
            <a:ext cx="3305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StandsSIM.md</a:t>
            </a:r>
          </a:p>
          <a:p>
            <a:pPr algn="ctr"/>
            <a:endParaRPr lang="en-US" sz="800" b="1" dirty="0"/>
          </a:p>
          <a:p>
            <a:pPr algn="ctr"/>
            <a:r>
              <a:rPr lang="en-US" dirty="0" smtClean="0"/>
              <a:t> Growth over time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182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Presentation roadmap</a:t>
            </a:r>
          </a:p>
          <a:p>
            <a:r>
              <a:rPr lang="en-IN" sz="2400" b="1" dirty="0" smtClean="0">
                <a:solidFill>
                  <a:schemeClr val="bg1"/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bg1"/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441" y="1124376"/>
            <a:ext cx="60610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Background</a:t>
            </a:r>
          </a:p>
          <a:p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Material &amp; Methods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Study area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ea typeface="Calibri" panose="020F0502020204030204" pitchFamily="34" charset="0"/>
              </a:rPr>
              <a:t>Approach - </a:t>
            </a:r>
            <a:r>
              <a:rPr lang="en-IN" sz="3200" dirty="0" smtClean="0">
                <a:ea typeface="Source Sans Pro" pitchFamily="34" charset="0"/>
              </a:rPr>
              <a:t>StandsSIM.md</a:t>
            </a:r>
            <a:endParaRPr lang="en-US" sz="3200" dirty="0" smtClean="0">
              <a:latin typeface="+mj-lt"/>
              <a:ea typeface="Calibri" panose="020F0502020204030204" pitchFamily="34" charset="0"/>
            </a:endParaRP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ea typeface="Source Sans Pro" pitchFamily="34" charset="0"/>
              </a:rPr>
              <a:t>Forest </a:t>
            </a:r>
            <a:r>
              <a:rPr lang="en-US" sz="3200" dirty="0">
                <a:latin typeface="+mj-lt"/>
                <a:ea typeface="Source Sans Pro" pitchFamily="34" charset="0"/>
              </a:rPr>
              <a:t>Owners / Forest Management Approaches (FMAs) - Prescriptions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IN" sz="3200" dirty="0" smtClean="0">
                <a:latin typeface="+mj-lt"/>
                <a:ea typeface="Source Sans Pro" pitchFamily="34" charset="0"/>
              </a:rPr>
              <a:t>Scenarios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latin typeface="+mj-lt"/>
                <a:ea typeface="Source Sans Pro" pitchFamily="34" charset="0"/>
              </a:rPr>
              <a:t>Results &amp; Discussion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latin typeface="+mj-lt"/>
                <a:ea typeface="Source Sans Pro" pitchFamily="34" charset="0"/>
              </a:rPr>
              <a:t>Next Steps</a:t>
            </a:r>
            <a:endParaRPr lang="en-IN" sz="3200" b="1" dirty="0">
              <a:latin typeface="+mj-lt"/>
              <a:ea typeface="Source Sans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/>
          <a:stretch/>
        </p:blipFill>
        <p:spPr>
          <a:xfrm flipH="1">
            <a:off x="6781948" y="1052736"/>
            <a:ext cx="5073104" cy="509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2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8148" y="1972022"/>
            <a:ext cx="4797425" cy="4594226"/>
            <a:chOff x="3348831" y="1085850"/>
            <a:chExt cx="5485606" cy="5489576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4289425" y="4164013"/>
              <a:ext cx="4532313" cy="2411413"/>
            </a:xfrm>
            <a:custGeom>
              <a:avLst/>
              <a:gdLst>
                <a:gd name="T0" fmla="*/ 2841 w 2855"/>
                <a:gd name="T1" fmla="*/ 100 h 1519"/>
                <a:gd name="T2" fmla="*/ 2795 w 2855"/>
                <a:gd name="T3" fmla="*/ 297 h 1519"/>
                <a:gd name="T4" fmla="*/ 2726 w 2855"/>
                <a:gd name="T5" fmla="*/ 485 h 1519"/>
                <a:gd name="T6" fmla="*/ 2636 w 2855"/>
                <a:gd name="T7" fmla="*/ 662 h 1519"/>
                <a:gd name="T8" fmla="*/ 2526 w 2855"/>
                <a:gd name="T9" fmla="*/ 825 h 1519"/>
                <a:gd name="T10" fmla="*/ 2397 w 2855"/>
                <a:gd name="T11" fmla="*/ 976 h 1519"/>
                <a:gd name="T12" fmla="*/ 2250 w 2855"/>
                <a:gd name="T13" fmla="*/ 1111 h 1519"/>
                <a:gd name="T14" fmla="*/ 2090 w 2855"/>
                <a:gd name="T15" fmla="*/ 1230 h 1519"/>
                <a:gd name="T16" fmla="*/ 1915 w 2855"/>
                <a:gd name="T17" fmla="*/ 1330 h 1519"/>
                <a:gd name="T18" fmla="*/ 1727 w 2855"/>
                <a:gd name="T19" fmla="*/ 1410 h 1519"/>
                <a:gd name="T20" fmla="*/ 1528 w 2855"/>
                <a:gd name="T21" fmla="*/ 1470 h 1519"/>
                <a:gd name="T22" fmla="*/ 1320 w 2855"/>
                <a:gd name="T23" fmla="*/ 1506 h 1519"/>
                <a:gd name="T24" fmla="*/ 1106 w 2855"/>
                <a:gd name="T25" fmla="*/ 1519 h 1519"/>
                <a:gd name="T26" fmla="*/ 887 w 2855"/>
                <a:gd name="T27" fmla="*/ 1506 h 1519"/>
                <a:gd name="T28" fmla="*/ 676 w 2855"/>
                <a:gd name="T29" fmla="*/ 1468 h 1519"/>
                <a:gd name="T30" fmla="*/ 475 w 2855"/>
                <a:gd name="T31" fmla="*/ 1407 h 1519"/>
                <a:gd name="T32" fmla="*/ 312 w 2855"/>
                <a:gd name="T33" fmla="*/ 1316 h 1519"/>
                <a:gd name="T34" fmla="*/ 201 w 2855"/>
                <a:gd name="T35" fmla="*/ 1211 h 1519"/>
                <a:gd name="T36" fmla="*/ 118 w 2855"/>
                <a:gd name="T37" fmla="*/ 1106 h 1519"/>
                <a:gd name="T38" fmla="*/ 61 w 2855"/>
                <a:gd name="T39" fmla="*/ 1006 h 1519"/>
                <a:gd name="T40" fmla="*/ 24 w 2855"/>
                <a:gd name="T41" fmla="*/ 907 h 1519"/>
                <a:gd name="T42" fmla="*/ 4 w 2855"/>
                <a:gd name="T43" fmla="*/ 814 h 1519"/>
                <a:gd name="T44" fmla="*/ 0 w 2855"/>
                <a:gd name="T45" fmla="*/ 727 h 1519"/>
                <a:gd name="T46" fmla="*/ 7 w 2855"/>
                <a:gd name="T47" fmla="*/ 647 h 1519"/>
                <a:gd name="T48" fmla="*/ 1987 w 2855"/>
                <a:gd name="T49" fmla="*/ 652 h 1519"/>
                <a:gd name="T50" fmla="*/ 2005 w 2855"/>
                <a:gd name="T51" fmla="*/ 652 h 1519"/>
                <a:gd name="T52" fmla="*/ 2038 w 2855"/>
                <a:gd name="T53" fmla="*/ 650 h 1519"/>
                <a:gd name="T54" fmla="*/ 2085 w 2855"/>
                <a:gd name="T55" fmla="*/ 646 h 1519"/>
                <a:gd name="T56" fmla="*/ 2144 w 2855"/>
                <a:gd name="T57" fmla="*/ 637 h 1519"/>
                <a:gd name="T58" fmla="*/ 2212 w 2855"/>
                <a:gd name="T59" fmla="*/ 623 h 1519"/>
                <a:gd name="T60" fmla="*/ 2286 w 2855"/>
                <a:gd name="T61" fmla="*/ 603 h 1519"/>
                <a:gd name="T62" fmla="*/ 2364 w 2855"/>
                <a:gd name="T63" fmla="*/ 575 h 1519"/>
                <a:gd name="T64" fmla="*/ 2445 w 2855"/>
                <a:gd name="T65" fmla="*/ 538 h 1519"/>
                <a:gd name="T66" fmla="*/ 2525 w 2855"/>
                <a:gd name="T67" fmla="*/ 491 h 1519"/>
                <a:gd name="T68" fmla="*/ 2602 w 2855"/>
                <a:gd name="T69" fmla="*/ 433 h 1519"/>
                <a:gd name="T70" fmla="*/ 2674 w 2855"/>
                <a:gd name="T71" fmla="*/ 362 h 1519"/>
                <a:gd name="T72" fmla="*/ 2739 w 2855"/>
                <a:gd name="T73" fmla="*/ 278 h 1519"/>
                <a:gd name="T74" fmla="*/ 2795 w 2855"/>
                <a:gd name="T75" fmla="*/ 179 h 1519"/>
                <a:gd name="T76" fmla="*/ 2838 w 2855"/>
                <a:gd name="T77" fmla="*/ 63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55" h="1519">
                  <a:moveTo>
                    <a:pt x="2855" y="0"/>
                  </a:moveTo>
                  <a:lnTo>
                    <a:pt x="2841" y="100"/>
                  </a:lnTo>
                  <a:lnTo>
                    <a:pt x="2821" y="200"/>
                  </a:lnTo>
                  <a:lnTo>
                    <a:pt x="2795" y="297"/>
                  </a:lnTo>
                  <a:lnTo>
                    <a:pt x="2763" y="393"/>
                  </a:lnTo>
                  <a:lnTo>
                    <a:pt x="2726" y="485"/>
                  </a:lnTo>
                  <a:lnTo>
                    <a:pt x="2684" y="575"/>
                  </a:lnTo>
                  <a:lnTo>
                    <a:pt x="2636" y="662"/>
                  </a:lnTo>
                  <a:lnTo>
                    <a:pt x="2583" y="746"/>
                  </a:lnTo>
                  <a:lnTo>
                    <a:pt x="2526" y="825"/>
                  </a:lnTo>
                  <a:lnTo>
                    <a:pt x="2463" y="903"/>
                  </a:lnTo>
                  <a:lnTo>
                    <a:pt x="2397" y="976"/>
                  </a:lnTo>
                  <a:lnTo>
                    <a:pt x="2325" y="1045"/>
                  </a:lnTo>
                  <a:lnTo>
                    <a:pt x="2250" y="1111"/>
                  </a:lnTo>
                  <a:lnTo>
                    <a:pt x="2171" y="1173"/>
                  </a:lnTo>
                  <a:lnTo>
                    <a:pt x="2090" y="1230"/>
                  </a:lnTo>
                  <a:lnTo>
                    <a:pt x="2004" y="1282"/>
                  </a:lnTo>
                  <a:lnTo>
                    <a:pt x="1915" y="1330"/>
                  </a:lnTo>
                  <a:lnTo>
                    <a:pt x="1821" y="1372"/>
                  </a:lnTo>
                  <a:lnTo>
                    <a:pt x="1727" y="1410"/>
                  </a:lnTo>
                  <a:lnTo>
                    <a:pt x="1628" y="1443"/>
                  </a:lnTo>
                  <a:lnTo>
                    <a:pt x="1528" y="1470"/>
                  </a:lnTo>
                  <a:lnTo>
                    <a:pt x="1425" y="1491"/>
                  </a:lnTo>
                  <a:lnTo>
                    <a:pt x="1320" y="1506"/>
                  </a:lnTo>
                  <a:lnTo>
                    <a:pt x="1214" y="1516"/>
                  </a:lnTo>
                  <a:lnTo>
                    <a:pt x="1106" y="1519"/>
                  </a:lnTo>
                  <a:lnTo>
                    <a:pt x="996" y="1516"/>
                  </a:lnTo>
                  <a:lnTo>
                    <a:pt x="887" y="1506"/>
                  </a:lnTo>
                  <a:lnTo>
                    <a:pt x="781" y="1490"/>
                  </a:lnTo>
                  <a:lnTo>
                    <a:pt x="676" y="1468"/>
                  </a:lnTo>
                  <a:lnTo>
                    <a:pt x="574" y="1440"/>
                  </a:lnTo>
                  <a:lnTo>
                    <a:pt x="475" y="1407"/>
                  </a:lnTo>
                  <a:lnTo>
                    <a:pt x="378" y="1368"/>
                  </a:lnTo>
                  <a:lnTo>
                    <a:pt x="312" y="1316"/>
                  </a:lnTo>
                  <a:lnTo>
                    <a:pt x="253" y="1263"/>
                  </a:lnTo>
                  <a:lnTo>
                    <a:pt x="201" y="1211"/>
                  </a:lnTo>
                  <a:lnTo>
                    <a:pt x="157" y="1159"/>
                  </a:lnTo>
                  <a:lnTo>
                    <a:pt x="118" y="1106"/>
                  </a:lnTo>
                  <a:lnTo>
                    <a:pt x="87" y="1056"/>
                  </a:lnTo>
                  <a:lnTo>
                    <a:pt x="61" y="1006"/>
                  </a:lnTo>
                  <a:lnTo>
                    <a:pt x="40" y="955"/>
                  </a:lnTo>
                  <a:lnTo>
                    <a:pt x="24" y="907"/>
                  </a:lnTo>
                  <a:lnTo>
                    <a:pt x="11" y="860"/>
                  </a:lnTo>
                  <a:lnTo>
                    <a:pt x="4" y="814"/>
                  </a:lnTo>
                  <a:lnTo>
                    <a:pt x="1" y="770"/>
                  </a:lnTo>
                  <a:lnTo>
                    <a:pt x="0" y="727"/>
                  </a:lnTo>
                  <a:lnTo>
                    <a:pt x="2" y="686"/>
                  </a:lnTo>
                  <a:lnTo>
                    <a:pt x="7" y="647"/>
                  </a:lnTo>
                  <a:lnTo>
                    <a:pt x="1984" y="652"/>
                  </a:lnTo>
                  <a:lnTo>
                    <a:pt x="1987" y="652"/>
                  </a:lnTo>
                  <a:lnTo>
                    <a:pt x="1993" y="652"/>
                  </a:lnTo>
                  <a:lnTo>
                    <a:pt x="2005" y="652"/>
                  </a:lnTo>
                  <a:lnTo>
                    <a:pt x="2019" y="651"/>
                  </a:lnTo>
                  <a:lnTo>
                    <a:pt x="2038" y="650"/>
                  </a:lnTo>
                  <a:lnTo>
                    <a:pt x="2060" y="648"/>
                  </a:lnTo>
                  <a:lnTo>
                    <a:pt x="2085" y="646"/>
                  </a:lnTo>
                  <a:lnTo>
                    <a:pt x="2114" y="642"/>
                  </a:lnTo>
                  <a:lnTo>
                    <a:pt x="2144" y="637"/>
                  </a:lnTo>
                  <a:lnTo>
                    <a:pt x="2178" y="630"/>
                  </a:lnTo>
                  <a:lnTo>
                    <a:pt x="2212" y="623"/>
                  </a:lnTo>
                  <a:lnTo>
                    <a:pt x="2248" y="614"/>
                  </a:lnTo>
                  <a:lnTo>
                    <a:pt x="2286" y="603"/>
                  </a:lnTo>
                  <a:lnTo>
                    <a:pt x="2324" y="590"/>
                  </a:lnTo>
                  <a:lnTo>
                    <a:pt x="2364" y="575"/>
                  </a:lnTo>
                  <a:lnTo>
                    <a:pt x="2404" y="558"/>
                  </a:lnTo>
                  <a:lnTo>
                    <a:pt x="2445" y="538"/>
                  </a:lnTo>
                  <a:lnTo>
                    <a:pt x="2485" y="516"/>
                  </a:lnTo>
                  <a:lnTo>
                    <a:pt x="2525" y="491"/>
                  </a:lnTo>
                  <a:lnTo>
                    <a:pt x="2563" y="464"/>
                  </a:lnTo>
                  <a:lnTo>
                    <a:pt x="2602" y="433"/>
                  </a:lnTo>
                  <a:lnTo>
                    <a:pt x="2639" y="400"/>
                  </a:lnTo>
                  <a:lnTo>
                    <a:pt x="2674" y="362"/>
                  </a:lnTo>
                  <a:lnTo>
                    <a:pt x="2708" y="322"/>
                  </a:lnTo>
                  <a:lnTo>
                    <a:pt x="2739" y="278"/>
                  </a:lnTo>
                  <a:lnTo>
                    <a:pt x="2768" y="230"/>
                  </a:lnTo>
                  <a:lnTo>
                    <a:pt x="2795" y="179"/>
                  </a:lnTo>
                  <a:lnTo>
                    <a:pt x="2818" y="123"/>
                  </a:lnTo>
                  <a:lnTo>
                    <a:pt x="2838" y="63"/>
                  </a:lnTo>
                  <a:lnTo>
                    <a:pt x="285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300537" y="3611563"/>
              <a:ext cx="4533900" cy="1587500"/>
            </a:xfrm>
            <a:custGeom>
              <a:avLst/>
              <a:gdLst>
                <a:gd name="T0" fmla="*/ 2854 w 2856"/>
                <a:gd name="T1" fmla="*/ 88 h 1000"/>
                <a:gd name="T2" fmla="*/ 2854 w 2856"/>
                <a:gd name="T3" fmla="*/ 263 h 1000"/>
                <a:gd name="T4" fmla="*/ 2831 w 2856"/>
                <a:gd name="T5" fmla="*/ 411 h 1000"/>
                <a:gd name="T6" fmla="*/ 2788 w 2856"/>
                <a:gd name="T7" fmla="*/ 527 h 1000"/>
                <a:gd name="T8" fmla="*/ 2732 w 2856"/>
                <a:gd name="T9" fmla="*/ 626 h 1000"/>
                <a:gd name="T10" fmla="*/ 2667 w 2856"/>
                <a:gd name="T11" fmla="*/ 710 h 1000"/>
                <a:gd name="T12" fmla="*/ 2595 w 2856"/>
                <a:gd name="T13" fmla="*/ 781 h 1000"/>
                <a:gd name="T14" fmla="*/ 2518 w 2856"/>
                <a:gd name="T15" fmla="*/ 839 h 1000"/>
                <a:gd name="T16" fmla="*/ 2438 w 2856"/>
                <a:gd name="T17" fmla="*/ 886 h 1000"/>
                <a:gd name="T18" fmla="*/ 2357 w 2856"/>
                <a:gd name="T19" fmla="*/ 923 h 1000"/>
                <a:gd name="T20" fmla="*/ 2279 w 2856"/>
                <a:gd name="T21" fmla="*/ 951 h 1000"/>
                <a:gd name="T22" fmla="*/ 2205 w 2856"/>
                <a:gd name="T23" fmla="*/ 971 h 1000"/>
                <a:gd name="T24" fmla="*/ 2137 w 2856"/>
                <a:gd name="T25" fmla="*/ 985 h 1000"/>
                <a:gd name="T26" fmla="*/ 2078 w 2856"/>
                <a:gd name="T27" fmla="*/ 994 h 1000"/>
                <a:gd name="T28" fmla="*/ 2031 w 2856"/>
                <a:gd name="T29" fmla="*/ 998 h 1000"/>
                <a:gd name="T30" fmla="*/ 1998 w 2856"/>
                <a:gd name="T31" fmla="*/ 1000 h 1000"/>
                <a:gd name="T32" fmla="*/ 1980 w 2856"/>
                <a:gd name="T33" fmla="*/ 1000 h 1000"/>
                <a:gd name="T34" fmla="*/ 0 w 2856"/>
                <a:gd name="T35" fmla="*/ 995 h 1000"/>
                <a:gd name="T36" fmla="*/ 15 w 2856"/>
                <a:gd name="T37" fmla="*/ 923 h 1000"/>
                <a:gd name="T38" fmla="*/ 36 w 2856"/>
                <a:gd name="T39" fmla="*/ 861 h 1000"/>
                <a:gd name="T40" fmla="*/ 58 w 2856"/>
                <a:gd name="T41" fmla="*/ 811 h 1000"/>
                <a:gd name="T42" fmla="*/ 77 w 2856"/>
                <a:gd name="T43" fmla="*/ 773 h 1000"/>
                <a:gd name="T44" fmla="*/ 91 w 2856"/>
                <a:gd name="T45" fmla="*/ 749 h 1000"/>
                <a:gd name="T46" fmla="*/ 98 w 2856"/>
                <a:gd name="T47" fmla="*/ 741 h 1000"/>
                <a:gd name="T48" fmla="*/ 440 w 2856"/>
                <a:gd name="T49" fmla="*/ 583 h 1000"/>
                <a:gd name="T50" fmla="*/ 1948 w 2856"/>
                <a:gd name="T51" fmla="*/ 745 h 1000"/>
                <a:gd name="T52" fmla="*/ 1956 w 2856"/>
                <a:gd name="T53" fmla="*/ 745 h 1000"/>
                <a:gd name="T54" fmla="*/ 1979 w 2856"/>
                <a:gd name="T55" fmla="*/ 745 h 1000"/>
                <a:gd name="T56" fmla="*/ 2016 w 2856"/>
                <a:gd name="T57" fmla="*/ 744 h 1000"/>
                <a:gd name="T58" fmla="*/ 2063 w 2856"/>
                <a:gd name="T59" fmla="*/ 741 h 1000"/>
                <a:gd name="T60" fmla="*/ 2118 w 2856"/>
                <a:gd name="T61" fmla="*/ 735 h 1000"/>
                <a:gd name="T62" fmla="*/ 2182 w 2856"/>
                <a:gd name="T63" fmla="*/ 725 h 1000"/>
                <a:gd name="T64" fmla="*/ 2251 w 2856"/>
                <a:gd name="T65" fmla="*/ 709 h 1000"/>
                <a:gd name="T66" fmla="*/ 2325 w 2856"/>
                <a:gd name="T67" fmla="*/ 688 h 1000"/>
                <a:gd name="T68" fmla="*/ 2400 w 2856"/>
                <a:gd name="T69" fmla="*/ 660 h 1000"/>
                <a:gd name="T70" fmla="*/ 2475 w 2856"/>
                <a:gd name="T71" fmla="*/ 624 h 1000"/>
                <a:gd name="T72" fmla="*/ 2547 w 2856"/>
                <a:gd name="T73" fmla="*/ 579 h 1000"/>
                <a:gd name="T74" fmla="*/ 2616 w 2856"/>
                <a:gd name="T75" fmla="*/ 524 h 1000"/>
                <a:gd name="T76" fmla="*/ 2680 w 2856"/>
                <a:gd name="T77" fmla="*/ 458 h 1000"/>
                <a:gd name="T78" fmla="*/ 2737 w 2856"/>
                <a:gd name="T79" fmla="*/ 380 h 1000"/>
                <a:gd name="T80" fmla="*/ 2783 w 2856"/>
                <a:gd name="T81" fmla="*/ 289 h 1000"/>
                <a:gd name="T82" fmla="*/ 2818 w 2856"/>
                <a:gd name="T83" fmla="*/ 184 h 1000"/>
                <a:gd name="T84" fmla="*/ 2840 w 2856"/>
                <a:gd name="T85" fmla="*/ 65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56" h="1000">
                  <a:moveTo>
                    <a:pt x="2847" y="0"/>
                  </a:moveTo>
                  <a:lnTo>
                    <a:pt x="2854" y="88"/>
                  </a:lnTo>
                  <a:lnTo>
                    <a:pt x="2856" y="177"/>
                  </a:lnTo>
                  <a:lnTo>
                    <a:pt x="2854" y="263"/>
                  </a:lnTo>
                  <a:lnTo>
                    <a:pt x="2848" y="348"/>
                  </a:lnTo>
                  <a:lnTo>
                    <a:pt x="2831" y="411"/>
                  </a:lnTo>
                  <a:lnTo>
                    <a:pt x="2811" y="471"/>
                  </a:lnTo>
                  <a:lnTo>
                    <a:pt x="2788" y="527"/>
                  </a:lnTo>
                  <a:lnTo>
                    <a:pt x="2761" y="578"/>
                  </a:lnTo>
                  <a:lnTo>
                    <a:pt x="2732" y="626"/>
                  </a:lnTo>
                  <a:lnTo>
                    <a:pt x="2701" y="670"/>
                  </a:lnTo>
                  <a:lnTo>
                    <a:pt x="2667" y="710"/>
                  </a:lnTo>
                  <a:lnTo>
                    <a:pt x="2632" y="748"/>
                  </a:lnTo>
                  <a:lnTo>
                    <a:pt x="2595" y="781"/>
                  </a:lnTo>
                  <a:lnTo>
                    <a:pt x="2556" y="812"/>
                  </a:lnTo>
                  <a:lnTo>
                    <a:pt x="2518" y="839"/>
                  </a:lnTo>
                  <a:lnTo>
                    <a:pt x="2478" y="864"/>
                  </a:lnTo>
                  <a:lnTo>
                    <a:pt x="2438" y="886"/>
                  </a:lnTo>
                  <a:lnTo>
                    <a:pt x="2397" y="906"/>
                  </a:lnTo>
                  <a:lnTo>
                    <a:pt x="2357" y="923"/>
                  </a:lnTo>
                  <a:lnTo>
                    <a:pt x="2317" y="938"/>
                  </a:lnTo>
                  <a:lnTo>
                    <a:pt x="2279" y="951"/>
                  </a:lnTo>
                  <a:lnTo>
                    <a:pt x="2241" y="962"/>
                  </a:lnTo>
                  <a:lnTo>
                    <a:pt x="2205" y="971"/>
                  </a:lnTo>
                  <a:lnTo>
                    <a:pt x="2171" y="978"/>
                  </a:lnTo>
                  <a:lnTo>
                    <a:pt x="2137" y="985"/>
                  </a:lnTo>
                  <a:lnTo>
                    <a:pt x="2107" y="990"/>
                  </a:lnTo>
                  <a:lnTo>
                    <a:pt x="2078" y="994"/>
                  </a:lnTo>
                  <a:lnTo>
                    <a:pt x="2053" y="996"/>
                  </a:lnTo>
                  <a:lnTo>
                    <a:pt x="2031" y="998"/>
                  </a:lnTo>
                  <a:lnTo>
                    <a:pt x="2012" y="999"/>
                  </a:lnTo>
                  <a:lnTo>
                    <a:pt x="1998" y="1000"/>
                  </a:lnTo>
                  <a:lnTo>
                    <a:pt x="1986" y="1000"/>
                  </a:lnTo>
                  <a:lnTo>
                    <a:pt x="1980" y="1000"/>
                  </a:lnTo>
                  <a:lnTo>
                    <a:pt x="1977" y="1000"/>
                  </a:lnTo>
                  <a:lnTo>
                    <a:pt x="0" y="995"/>
                  </a:lnTo>
                  <a:lnTo>
                    <a:pt x="7" y="958"/>
                  </a:lnTo>
                  <a:lnTo>
                    <a:pt x="15" y="923"/>
                  </a:lnTo>
                  <a:lnTo>
                    <a:pt x="25" y="890"/>
                  </a:lnTo>
                  <a:lnTo>
                    <a:pt x="36" y="861"/>
                  </a:lnTo>
                  <a:lnTo>
                    <a:pt x="46" y="834"/>
                  </a:lnTo>
                  <a:lnTo>
                    <a:pt x="58" y="811"/>
                  </a:lnTo>
                  <a:lnTo>
                    <a:pt x="67" y="790"/>
                  </a:lnTo>
                  <a:lnTo>
                    <a:pt x="77" y="773"/>
                  </a:lnTo>
                  <a:lnTo>
                    <a:pt x="85" y="759"/>
                  </a:lnTo>
                  <a:lnTo>
                    <a:pt x="91" y="749"/>
                  </a:lnTo>
                  <a:lnTo>
                    <a:pt x="96" y="743"/>
                  </a:lnTo>
                  <a:lnTo>
                    <a:pt x="98" y="741"/>
                  </a:lnTo>
                  <a:lnTo>
                    <a:pt x="352" y="741"/>
                  </a:lnTo>
                  <a:lnTo>
                    <a:pt x="440" y="583"/>
                  </a:lnTo>
                  <a:lnTo>
                    <a:pt x="532" y="741"/>
                  </a:lnTo>
                  <a:lnTo>
                    <a:pt x="1948" y="745"/>
                  </a:lnTo>
                  <a:lnTo>
                    <a:pt x="1951" y="745"/>
                  </a:lnTo>
                  <a:lnTo>
                    <a:pt x="1956" y="745"/>
                  </a:lnTo>
                  <a:lnTo>
                    <a:pt x="1966" y="745"/>
                  </a:lnTo>
                  <a:lnTo>
                    <a:pt x="1979" y="745"/>
                  </a:lnTo>
                  <a:lnTo>
                    <a:pt x="1996" y="745"/>
                  </a:lnTo>
                  <a:lnTo>
                    <a:pt x="2016" y="744"/>
                  </a:lnTo>
                  <a:lnTo>
                    <a:pt x="2038" y="743"/>
                  </a:lnTo>
                  <a:lnTo>
                    <a:pt x="2063" y="741"/>
                  </a:lnTo>
                  <a:lnTo>
                    <a:pt x="2089" y="738"/>
                  </a:lnTo>
                  <a:lnTo>
                    <a:pt x="2118" y="735"/>
                  </a:lnTo>
                  <a:lnTo>
                    <a:pt x="2150" y="730"/>
                  </a:lnTo>
                  <a:lnTo>
                    <a:pt x="2182" y="725"/>
                  </a:lnTo>
                  <a:lnTo>
                    <a:pt x="2217" y="717"/>
                  </a:lnTo>
                  <a:lnTo>
                    <a:pt x="2251" y="709"/>
                  </a:lnTo>
                  <a:lnTo>
                    <a:pt x="2288" y="700"/>
                  </a:lnTo>
                  <a:lnTo>
                    <a:pt x="2325" y="688"/>
                  </a:lnTo>
                  <a:lnTo>
                    <a:pt x="2362" y="676"/>
                  </a:lnTo>
                  <a:lnTo>
                    <a:pt x="2400" y="660"/>
                  </a:lnTo>
                  <a:lnTo>
                    <a:pt x="2437" y="643"/>
                  </a:lnTo>
                  <a:lnTo>
                    <a:pt x="2475" y="624"/>
                  </a:lnTo>
                  <a:lnTo>
                    <a:pt x="2511" y="602"/>
                  </a:lnTo>
                  <a:lnTo>
                    <a:pt x="2547" y="579"/>
                  </a:lnTo>
                  <a:lnTo>
                    <a:pt x="2582" y="553"/>
                  </a:lnTo>
                  <a:lnTo>
                    <a:pt x="2616" y="524"/>
                  </a:lnTo>
                  <a:lnTo>
                    <a:pt x="2650" y="492"/>
                  </a:lnTo>
                  <a:lnTo>
                    <a:pt x="2680" y="458"/>
                  </a:lnTo>
                  <a:lnTo>
                    <a:pt x="2709" y="420"/>
                  </a:lnTo>
                  <a:lnTo>
                    <a:pt x="2737" y="380"/>
                  </a:lnTo>
                  <a:lnTo>
                    <a:pt x="2761" y="336"/>
                  </a:lnTo>
                  <a:lnTo>
                    <a:pt x="2783" y="289"/>
                  </a:lnTo>
                  <a:lnTo>
                    <a:pt x="2803" y="239"/>
                  </a:lnTo>
                  <a:lnTo>
                    <a:pt x="2818" y="184"/>
                  </a:lnTo>
                  <a:lnTo>
                    <a:pt x="2831" y="126"/>
                  </a:lnTo>
                  <a:lnTo>
                    <a:pt x="2840" y="65"/>
                  </a:lnTo>
                  <a:lnTo>
                    <a:pt x="284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5113337" y="1085850"/>
              <a:ext cx="3695700" cy="3578225"/>
            </a:xfrm>
            <a:custGeom>
              <a:avLst/>
              <a:gdLst>
                <a:gd name="T0" fmla="*/ 725 w 2328"/>
                <a:gd name="T1" fmla="*/ 3 h 2254"/>
                <a:gd name="T2" fmla="*/ 905 w 2328"/>
                <a:gd name="T3" fmla="*/ 23 h 2254"/>
                <a:gd name="T4" fmla="*/ 1081 w 2328"/>
                <a:gd name="T5" fmla="*/ 62 h 2254"/>
                <a:gd name="T6" fmla="*/ 1253 w 2328"/>
                <a:gd name="T7" fmla="*/ 118 h 2254"/>
                <a:gd name="T8" fmla="*/ 1418 w 2328"/>
                <a:gd name="T9" fmla="*/ 194 h 2254"/>
                <a:gd name="T10" fmla="*/ 1574 w 2328"/>
                <a:gd name="T11" fmla="*/ 287 h 2254"/>
                <a:gd name="T12" fmla="*/ 1720 w 2328"/>
                <a:gd name="T13" fmla="*/ 397 h 2254"/>
                <a:gd name="T14" fmla="*/ 1856 w 2328"/>
                <a:gd name="T15" fmla="*/ 523 h 2254"/>
                <a:gd name="T16" fmla="*/ 1978 w 2328"/>
                <a:gd name="T17" fmla="*/ 665 h 2254"/>
                <a:gd name="T18" fmla="*/ 2085 w 2328"/>
                <a:gd name="T19" fmla="*/ 824 h 2254"/>
                <a:gd name="T20" fmla="*/ 2181 w 2328"/>
                <a:gd name="T21" fmla="*/ 1004 h 2254"/>
                <a:gd name="T22" fmla="*/ 2255 w 2328"/>
                <a:gd name="T23" fmla="*/ 1200 h 2254"/>
                <a:gd name="T24" fmla="*/ 2303 w 2328"/>
                <a:gd name="T25" fmla="*/ 1399 h 2254"/>
                <a:gd name="T26" fmla="*/ 2328 w 2328"/>
                <a:gd name="T27" fmla="*/ 1600 h 2254"/>
                <a:gd name="T28" fmla="*/ 2297 w 2328"/>
                <a:gd name="T29" fmla="*/ 1739 h 2254"/>
                <a:gd name="T30" fmla="*/ 2255 w 2328"/>
                <a:gd name="T31" fmla="*/ 1858 h 2254"/>
                <a:gd name="T32" fmla="*/ 2205 w 2328"/>
                <a:gd name="T33" fmla="*/ 1960 h 2254"/>
                <a:gd name="T34" fmla="*/ 2148 w 2328"/>
                <a:gd name="T35" fmla="*/ 2043 h 2254"/>
                <a:gd name="T36" fmla="*/ 2087 w 2328"/>
                <a:gd name="T37" fmla="*/ 2113 h 2254"/>
                <a:gd name="T38" fmla="*/ 2022 w 2328"/>
                <a:gd name="T39" fmla="*/ 2167 h 2254"/>
                <a:gd name="T40" fmla="*/ 1956 w 2328"/>
                <a:gd name="T41" fmla="*/ 2210 h 2254"/>
                <a:gd name="T42" fmla="*/ 1890 w 2328"/>
                <a:gd name="T43" fmla="*/ 2241 h 2254"/>
                <a:gd name="T44" fmla="*/ 971 w 2328"/>
                <a:gd name="T45" fmla="*/ 562 h 2254"/>
                <a:gd name="T46" fmla="*/ 966 w 2328"/>
                <a:gd name="T47" fmla="*/ 553 h 2254"/>
                <a:gd name="T48" fmla="*/ 952 w 2328"/>
                <a:gd name="T49" fmla="*/ 530 h 2254"/>
                <a:gd name="T50" fmla="*/ 930 w 2328"/>
                <a:gd name="T51" fmla="*/ 495 h 2254"/>
                <a:gd name="T52" fmla="*/ 898 w 2328"/>
                <a:gd name="T53" fmla="*/ 450 h 2254"/>
                <a:gd name="T54" fmla="*/ 857 w 2328"/>
                <a:gd name="T55" fmla="*/ 398 h 2254"/>
                <a:gd name="T56" fmla="*/ 807 w 2328"/>
                <a:gd name="T57" fmla="*/ 343 h 2254"/>
                <a:gd name="T58" fmla="*/ 747 w 2328"/>
                <a:gd name="T59" fmla="*/ 287 h 2254"/>
                <a:gd name="T60" fmla="*/ 678 w 2328"/>
                <a:gd name="T61" fmla="*/ 233 h 2254"/>
                <a:gd name="T62" fmla="*/ 599 w 2328"/>
                <a:gd name="T63" fmla="*/ 183 h 2254"/>
                <a:gd name="T64" fmla="*/ 512 w 2328"/>
                <a:gd name="T65" fmla="*/ 143 h 2254"/>
                <a:gd name="T66" fmla="*/ 415 w 2328"/>
                <a:gd name="T67" fmla="*/ 111 h 2254"/>
                <a:gd name="T68" fmla="*/ 308 w 2328"/>
                <a:gd name="T69" fmla="*/ 92 h 2254"/>
                <a:gd name="T70" fmla="*/ 193 w 2328"/>
                <a:gd name="T71" fmla="*/ 90 h 2254"/>
                <a:gd name="T72" fmla="*/ 67 w 2328"/>
                <a:gd name="T73" fmla="*/ 107 h 2254"/>
                <a:gd name="T74" fmla="*/ 89 w 2328"/>
                <a:gd name="T75" fmla="*/ 90 h 2254"/>
                <a:gd name="T76" fmla="*/ 269 w 2328"/>
                <a:gd name="T77" fmla="*/ 40 h 2254"/>
                <a:gd name="T78" fmla="*/ 451 w 2328"/>
                <a:gd name="T79" fmla="*/ 9 h 2254"/>
                <a:gd name="T80" fmla="*/ 634 w 2328"/>
                <a:gd name="T81" fmla="*/ 0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28" h="2254">
                  <a:moveTo>
                    <a:pt x="634" y="0"/>
                  </a:moveTo>
                  <a:lnTo>
                    <a:pt x="725" y="3"/>
                  </a:lnTo>
                  <a:lnTo>
                    <a:pt x="815" y="10"/>
                  </a:lnTo>
                  <a:lnTo>
                    <a:pt x="905" y="23"/>
                  </a:lnTo>
                  <a:lnTo>
                    <a:pt x="993" y="40"/>
                  </a:lnTo>
                  <a:lnTo>
                    <a:pt x="1081" y="62"/>
                  </a:lnTo>
                  <a:lnTo>
                    <a:pt x="1168" y="88"/>
                  </a:lnTo>
                  <a:lnTo>
                    <a:pt x="1253" y="118"/>
                  </a:lnTo>
                  <a:lnTo>
                    <a:pt x="1336" y="154"/>
                  </a:lnTo>
                  <a:lnTo>
                    <a:pt x="1418" y="194"/>
                  </a:lnTo>
                  <a:lnTo>
                    <a:pt x="1497" y="238"/>
                  </a:lnTo>
                  <a:lnTo>
                    <a:pt x="1574" y="287"/>
                  </a:lnTo>
                  <a:lnTo>
                    <a:pt x="1649" y="340"/>
                  </a:lnTo>
                  <a:lnTo>
                    <a:pt x="1720" y="397"/>
                  </a:lnTo>
                  <a:lnTo>
                    <a:pt x="1790" y="458"/>
                  </a:lnTo>
                  <a:lnTo>
                    <a:pt x="1856" y="523"/>
                  </a:lnTo>
                  <a:lnTo>
                    <a:pt x="1919" y="592"/>
                  </a:lnTo>
                  <a:lnTo>
                    <a:pt x="1978" y="665"/>
                  </a:lnTo>
                  <a:lnTo>
                    <a:pt x="2034" y="743"/>
                  </a:lnTo>
                  <a:lnTo>
                    <a:pt x="2085" y="824"/>
                  </a:lnTo>
                  <a:lnTo>
                    <a:pt x="2133" y="909"/>
                  </a:lnTo>
                  <a:lnTo>
                    <a:pt x="2181" y="1004"/>
                  </a:lnTo>
                  <a:lnTo>
                    <a:pt x="2220" y="1101"/>
                  </a:lnTo>
                  <a:lnTo>
                    <a:pt x="2255" y="1200"/>
                  </a:lnTo>
                  <a:lnTo>
                    <a:pt x="2282" y="1298"/>
                  </a:lnTo>
                  <a:lnTo>
                    <a:pt x="2303" y="1399"/>
                  </a:lnTo>
                  <a:lnTo>
                    <a:pt x="2319" y="1500"/>
                  </a:lnTo>
                  <a:lnTo>
                    <a:pt x="2328" y="1600"/>
                  </a:lnTo>
                  <a:lnTo>
                    <a:pt x="2314" y="1672"/>
                  </a:lnTo>
                  <a:lnTo>
                    <a:pt x="2297" y="1739"/>
                  </a:lnTo>
                  <a:lnTo>
                    <a:pt x="2277" y="1801"/>
                  </a:lnTo>
                  <a:lnTo>
                    <a:pt x="2255" y="1858"/>
                  </a:lnTo>
                  <a:lnTo>
                    <a:pt x="2231" y="1911"/>
                  </a:lnTo>
                  <a:lnTo>
                    <a:pt x="2205" y="1960"/>
                  </a:lnTo>
                  <a:lnTo>
                    <a:pt x="2177" y="2004"/>
                  </a:lnTo>
                  <a:lnTo>
                    <a:pt x="2148" y="2043"/>
                  </a:lnTo>
                  <a:lnTo>
                    <a:pt x="2118" y="2080"/>
                  </a:lnTo>
                  <a:lnTo>
                    <a:pt x="2087" y="2113"/>
                  </a:lnTo>
                  <a:lnTo>
                    <a:pt x="2055" y="2141"/>
                  </a:lnTo>
                  <a:lnTo>
                    <a:pt x="2022" y="2167"/>
                  </a:lnTo>
                  <a:lnTo>
                    <a:pt x="1989" y="2190"/>
                  </a:lnTo>
                  <a:lnTo>
                    <a:pt x="1956" y="2210"/>
                  </a:lnTo>
                  <a:lnTo>
                    <a:pt x="1923" y="2227"/>
                  </a:lnTo>
                  <a:lnTo>
                    <a:pt x="1890" y="2241"/>
                  </a:lnTo>
                  <a:lnTo>
                    <a:pt x="1859" y="2254"/>
                  </a:lnTo>
                  <a:lnTo>
                    <a:pt x="971" y="562"/>
                  </a:lnTo>
                  <a:lnTo>
                    <a:pt x="970" y="560"/>
                  </a:lnTo>
                  <a:lnTo>
                    <a:pt x="966" y="553"/>
                  </a:lnTo>
                  <a:lnTo>
                    <a:pt x="961" y="544"/>
                  </a:lnTo>
                  <a:lnTo>
                    <a:pt x="952" y="530"/>
                  </a:lnTo>
                  <a:lnTo>
                    <a:pt x="943" y="513"/>
                  </a:lnTo>
                  <a:lnTo>
                    <a:pt x="930" y="495"/>
                  </a:lnTo>
                  <a:lnTo>
                    <a:pt x="915" y="473"/>
                  </a:lnTo>
                  <a:lnTo>
                    <a:pt x="898" y="450"/>
                  </a:lnTo>
                  <a:lnTo>
                    <a:pt x="879" y="424"/>
                  </a:lnTo>
                  <a:lnTo>
                    <a:pt x="857" y="398"/>
                  </a:lnTo>
                  <a:lnTo>
                    <a:pt x="833" y="371"/>
                  </a:lnTo>
                  <a:lnTo>
                    <a:pt x="807" y="343"/>
                  </a:lnTo>
                  <a:lnTo>
                    <a:pt x="777" y="315"/>
                  </a:lnTo>
                  <a:lnTo>
                    <a:pt x="747" y="287"/>
                  </a:lnTo>
                  <a:lnTo>
                    <a:pt x="713" y="260"/>
                  </a:lnTo>
                  <a:lnTo>
                    <a:pt x="678" y="233"/>
                  </a:lnTo>
                  <a:lnTo>
                    <a:pt x="640" y="207"/>
                  </a:lnTo>
                  <a:lnTo>
                    <a:pt x="599" y="183"/>
                  </a:lnTo>
                  <a:lnTo>
                    <a:pt x="557" y="161"/>
                  </a:lnTo>
                  <a:lnTo>
                    <a:pt x="512" y="143"/>
                  </a:lnTo>
                  <a:lnTo>
                    <a:pt x="464" y="125"/>
                  </a:lnTo>
                  <a:lnTo>
                    <a:pt x="415" y="111"/>
                  </a:lnTo>
                  <a:lnTo>
                    <a:pt x="362" y="100"/>
                  </a:lnTo>
                  <a:lnTo>
                    <a:pt x="308" y="92"/>
                  </a:lnTo>
                  <a:lnTo>
                    <a:pt x="251" y="89"/>
                  </a:lnTo>
                  <a:lnTo>
                    <a:pt x="193" y="90"/>
                  </a:lnTo>
                  <a:lnTo>
                    <a:pt x="131" y="96"/>
                  </a:lnTo>
                  <a:lnTo>
                    <a:pt x="67" y="107"/>
                  </a:lnTo>
                  <a:lnTo>
                    <a:pt x="0" y="124"/>
                  </a:lnTo>
                  <a:lnTo>
                    <a:pt x="89" y="90"/>
                  </a:lnTo>
                  <a:lnTo>
                    <a:pt x="179" y="62"/>
                  </a:lnTo>
                  <a:lnTo>
                    <a:pt x="269" y="40"/>
                  </a:lnTo>
                  <a:lnTo>
                    <a:pt x="360" y="22"/>
                  </a:lnTo>
                  <a:lnTo>
                    <a:pt x="451" y="9"/>
                  </a:lnTo>
                  <a:lnTo>
                    <a:pt x="543" y="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625975" y="1227138"/>
              <a:ext cx="3438525" cy="3497263"/>
            </a:xfrm>
            <a:custGeom>
              <a:avLst/>
              <a:gdLst>
                <a:gd name="T0" fmla="*/ 615 w 2166"/>
                <a:gd name="T1" fmla="*/ 3 h 2203"/>
                <a:gd name="T2" fmla="*/ 722 w 2166"/>
                <a:gd name="T3" fmla="*/ 22 h 2203"/>
                <a:gd name="T4" fmla="*/ 819 w 2166"/>
                <a:gd name="T5" fmla="*/ 54 h 2203"/>
                <a:gd name="T6" fmla="*/ 906 w 2166"/>
                <a:gd name="T7" fmla="*/ 94 h 2203"/>
                <a:gd name="T8" fmla="*/ 985 w 2166"/>
                <a:gd name="T9" fmla="*/ 144 h 2203"/>
                <a:gd name="T10" fmla="*/ 1054 w 2166"/>
                <a:gd name="T11" fmla="*/ 198 h 2203"/>
                <a:gd name="T12" fmla="*/ 1114 w 2166"/>
                <a:gd name="T13" fmla="*/ 254 h 2203"/>
                <a:gd name="T14" fmla="*/ 1164 w 2166"/>
                <a:gd name="T15" fmla="*/ 309 h 2203"/>
                <a:gd name="T16" fmla="*/ 1205 w 2166"/>
                <a:gd name="T17" fmla="*/ 361 h 2203"/>
                <a:gd name="T18" fmla="*/ 1237 w 2166"/>
                <a:gd name="T19" fmla="*/ 406 h 2203"/>
                <a:gd name="T20" fmla="*/ 1259 w 2166"/>
                <a:gd name="T21" fmla="*/ 441 h 2203"/>
                <a:gd name="T22" fmla="*/ 1273 w 2166"/>
                <a:gd name="T23" fmla="*/ 464 h 2203"/>
                <a:gd name="T24" fmla="*/ 1278 w 2166"/>
                <a:gd name="T25" fmla="*/ 473 h 2203"/>
                <a:gd name="T26" fmla="*/ 2122 w 2166"/>
                <a:gd name="T27" fmla="*/ 2179 h 2203"/>
                <a:gd name="T28" fmla="*/ 2042 w 2166"/>
                <a:gd name="T29" fmla="*/ 2195 h 2203"/>
                <a:gd name="T30" fmla="*/ 1976 w 2166"/>
                <a:gd name="T31" fmla="*/ 2202 h 2203"/>
                <a:gd name="T32" fmla="*/ 1927 w 2166"/>
                <a:gd name="T33" fmla="*/ 2203 h 2203"/>
                <a:gd name="T34" fmla="*/ 1900 w 2166"/>
                <a:gd name="T35" fmla="*/ 2201 h 2203"/>
                <a:gd name="T36" fmla="*/ 1781 w 2166"/>
                <a:gd name="T37" fmla="*/ 1982 h 2203"/>
                <a:gd name="T38" fmla="*/ 1700 w 2166"/>
                <a:gd name="T39" fmla="*/ 1830 h 2203"/>
                <a:gd name="T40" fmla="*/ 1063 w 2166"/>
                <a:gd name="T41" fmla="*/ 615 h 2203"/>
                <a:gd name="T42" fmla="*/ 1056 w 2166"/>
                <a:gd name="T43" fmla="*/ 599 h 2203"/>
                <a:gd name="T44" fmla="*/ 1040 w 2166"/>
                <a:gd name="T45" fmla="*/ 572 h 2203"/>
                <a:gd name="T46" fmla="*/ 1017 w 2166"/>
                <a:gd name="T47" fmla="*/ 533 h 2203"/>
                <a:gd name="T48" fmla="*/ 987 w 2166"/>
                <a:gd name="T49" fmla="*/ 487 h 2203"/>
                <a:gd name="T50" fmla="*/ 948 w 2166"/>
                <a:gd name="T51" fmla="*/ 435 h 2203"/>
                <a:gd name="T52" fmla="*/ 901 w 2166"/>
                <a:gd name="T53" fmla="*/ 379 h 2203"/>
                <a:gd name="T54" fmla="*/ 847 w 2166"/>
                <a:gd name="T55" fmla="*/ 324 h 2203"/>
                <a:gd name="T56" fmla="*/ 785 w 2166"/>
                <a:gd name="T57" fmla="*/ 270 h 2203"/>
                <a:gd name="T58" fmla="*/ 715 w 2166"/>
                <a:gd name="T59" fmla="*/ 220 h 2203"/>
                <a:gd name="T60" fmla="*/ 637 w 2166"/>
                <a:gd name="T61" fmla="*/ 177 h 2203"/>
                <a:gd name="T62" fmla="*/ 551 w 2166"/>
                <a:gd name="T63" fmla="*/ 144 h 2203"/>
                <a:gd name="T64" fmla="*/ 457 w 2166"/>
                <a:gd name="T65" fmla="*/ 122 h 2203"/>
                <a:gd name="T66" fmla="*/ 355 w 2166"/>
                <a:gd name="T67" fmla="*/ 113 h 2203"/>
                <a:gd name="T68" fmla="*/ 245 w 2166"/>
                <a:gd name="T69" fmla="*/ 122 h 2203"/>
                <a:gd name="T70" fmla="*/ 126 w 2166"/>
                <a:gd name="T71" fmla="*/ 149 h 2203"/>
                <a:gd name="T72" fmla="*/ 0 w 2166"/>
                <a:gd name="T73" fmla="*/ 197 h 2203"/>
                <a:gd name="T74" fmla="*/ 153 w 2166"/>
                <a:gd name="T75" fmla="*/ 106 h 2203"/>
                <a:gd name="T76" fmla="*/ 307 w 2166"/>
                <a:gd name="T77" fmla="*/ 35 h 2203"/>
                <a:gd name="T78" fmla="*/ 438 w 2166"/>
                <a:gd name="T79" fmla="*/ 7 h 2203"/>
                <a:gd name="T80" fmla="*/ 558 w 2166"/>
                <a:gd name="T81" fmla="*/ 0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6" h="2203">
                  <a:moveTo>
                    <a:pt x="558" y="0"/>
                  </a:moveTo>
                  <a:lnTo>
                    <a:pt x="615" y="3"/>
                  </a:lnTo>
                  <a:lnTo>
                    <a:pt x="669" y="11"/>
                  </a:lnTo>
                  <a:lnTo>
                    <a:pt x="722" y="22"/>
                  </a:lnTo>
                  <a:lnTo>
                    <a:pt x="771" y="36"/>
                  </a:lnTo>
                  <a:lnTo>
                    <a:pt x="819" y="54"/>
                  </a:lnTo>
                  <a:lnTo>
                    <a:pt x="864" y="72"/>
                  </a:lnTo>
                  <a:lnTo>
                    <a:pt x="906" y="94"/>
                  </a:lnTo>
                  <a:lnTo>
                    <a:pt x="947" y="118"/>
                  </a:lnTo>
                  <a:lnTo>
                    <a:pt x="985" y="144"/>
                  </a:lnTo>
                  <a:lnTo>
                    <a:pt x="1020" y="171"/>
                  </a:lnTo>
                  <a:lnTo>
                    <a:pt x="1054" y="198"/>
                  </a:lnTo>
                  <a:lnTo>
                    <a:pt x="1084" y="226"/>
                  </a:lnTo>
                  <a:lnTo>
                    <a:pt x="1114" y="254"/>
                  </a:lnTo>
                  <a:lnTo>
                    <a:pt x="1140" y="282"/>
                  </a:lnTo>
                  <a:lnTo>
                    <a:pt x="1164" y="309"/>
                  </a:lnTo>
                  <a:lnTo>
                    <a:pt x="1186" y="335"/>
                  </a:lnTo>
                  <a:lnTo>
                    <a:pt x="1205" y="361"/>
                  </a:lnTo>
                  <a:lnTo>
                    <a:pt x="1222" y="384"/>
                  </a:lnTo>
                  <a:lnTo>
                    <a:pt x="1237" y="406"/>
                  </a:lnTo>
                  <a:lnTo>
                    <a:pt x="1250" y="424"/>
                  </a:lnTo>
                  <a:lnTo>
                    <a:pt x="1259" y="441"/>
                  </a:lnTo>
                  <a:lnTo>
                    <a:pt x="1268" y="455"/>
                  </a:lnTo>
                  <a:lnTo>
                    <a:pt x="1273" y="464"/>
                  </a:lnTo>
                  <a:lnTo>
                    <a:pt x="1277" y="471"/>
                  </a:lnTo>
                  <a:lnTo>
                    <a:pt x="1278" y="473"/>
                  </a:lnTo>
                  <a:lnTo>
                    <a:pt x="2166" y="2165"/>
                  </a:lnTo>
                  <a:lnTo>
                    <a:pt x="2122" y="2179"/>
                  </a:lnTo>
                  <a:lnTo>
                    <a:pt x="2081" y="2188"/>
                  </a:lnTo>
                  <a:lnTo>
                    <a:pt x="2042" y="2195"/>
                  </a:lnTo>
                  <a:lnTo>
                    <a:pt x="2008" y="2200"/>
                  </a:lnTo>
                  <a:lnTo>
                    <a:pt x="1976" y="2202"/>
                  </a:lnTo>
                  <a:lnTo>
                    <a:pt x="1949" y="2203"/>
                  </a:lnTo>
                  <a:lnTo>
                    <a:pt x="1927" y="2203"/>
                  </a:lnTo>
                  <a:lnTo>
                    <a:pt x="1910" y="2202"/>
                  </a:lnTo>
                  <a:lnTo>
                    <a:pt x="1900" y="2201"/>
                  </a:lnTo>
                  <a:lnTo>
                    <a:pt x="1896" y="2201"/>
                  </a:lnTo>
                  <a:lnTo>
                    <a:pt x="1781" y="1982"/>
                  </a:lnTo>
                  <a:lnTo>
                    <a:pt x="1602" y="1981"/>
                  </a:lnTo>
                  <a:lnTo>
                    <a:pt x="1700" y="1830"/>
                  </a:lnTo>
                  <a:lnTo>
                    <a:pt x="1064" y="617"/>
                  </a:lnTo>
                  <a:lnTo>
                    <a:pt x="1063" y="615"/>
                  </a:lnTo>
                  <a:lnTo>
                    <a:pt x="1060" y="609"/>
                  </a:lnTo>
                  <a:lnTo>
                    <a:pt x="1056" y="599"/>
                  </a:lnTo>
                  <a:lnTo>
                    <a:pt x="1049" y="587"/>
                  </a:lnTo>
                  <a:lnTo>
                    <a:pt x="1040" y="572"/>
                  </a:lnTo>
                  <a:lnTo>
                    <a:pt x="1030" y="553"/>
                  </a:lnTo>
                  <a:lnTo>
                    <a:pt x="1017" y="533"/>
                  </a:lnTo>
                  <a:lnTo>
                    <a:pt x="1003" y="511"/>
                  </a:lnTo>
                  <a:lnTo>
                    <a:pt x="987" y="487"/>
                  </a:lnTo>
                  <a:lnTo>
                    <a:pt x="968" y="461"/>
                  </a:lnTo>
                  <a:lnTo>
                    <a:pt x="948" y="435"/>
                  </a:lnTo>
                  <a:lnTo>
                    <a:pt x="926" y="408"/>
                  </a:lnTo>
                  <a:lnTo>
                    <a:pt x="901" y="379"/>
                  </a:lnTo>
                  <a:lnTo>
                    <a:pt x="876" y="352"/>
                  </a:lnTo>
                  <a:lnTo>
                    <a:pt x="847" y="324"/>
                  </a:lnTo>
                  <a:lnTo>
                    <a:pt x="817" y="297"/>
                  </a:lnTo>
                  <a:lnTo>
                    <a:pt x="785" y="270"/>
                  </a:lnTo>
                  <a:lnTo>
                    <a:pt x="751" y="244"/>
                  </a:lnTo>
                  <a:lnTo>
                    <a:pt x="715" y="220"/>
                  </a:lnTo>
                  <a:lnTo>
                    <a:pt x="677" y="198"/>
                  </a:lnTo>
                  <a:lnTo>
                    <a:pt x="637" y="177"/>
                  </a:lnTo>
                  <a:lnTo>
                    <a:pt x="595" y="159"/>
                  </a:lnTo>
                  <a:lnTo>
                    <a:pt x="551" y="144"/>
                  </a:lnTo>
                  <a:lnTo>
                    <a:pt x="505" y="131"/>
                  </a:lnTo>
                  <a:lnTo>
                    <a:pt x="457" y="122"/>
                  </a:lnTo>
                  <a:lnTo>
                    <a:pt x="407" y="115"/>
                  </a:lnTo>
                  <a:lnTo>
                    <a:pt x="355" y="113"/>
                  </a:lnTo>
                  <a:lnTo>
                    <a:pt x="300" y="115"/>
                  </a:lnTo>
                  <a:lnTo>
                    <a:pt x="245" y="122"/>
                  </a:lnTo>
                  <a:lnTo>
                    <a:pt x="186" y="133"/>
                  </a:lnTo>
                  <a:lnTo>
                    <a:pt x="126" y="149"/>
                  </a:lnTo>
                  <a:lnTo>
                    <a:pt x="65" y="171"/>
                  </a:lnTo>
                  <a:lnTo>
                    <a:pt x="0" y="197"/>
                  </a:lnTo>
                  <a:lnTo>
                    <a:pt x="75" y="150"/>
                  </a:lnTo>
                  <a:lnTo>
                    <a:pt x="153" y="106"/>
                  </a:lnTo>
                  <a:lnTo>
                    <a:pt x="229" y="68"/>
                  </a:lnTo>
                  <a:lnTo>
                    <a:pt x="307" y="35"/>
                  </a:lnTo>
                  <a:lnTo>
                    <a:pt x="374" y="18"/>
                  </a:lnTo>
                  <a:lnTo>
                    <a:pt x="438" y="7"/>
                  </a:lnTo>
                  <a:lnTo>
                    <a:pt x="500" y="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348831" y="1458594"/>
              <a:ext cx="2554288" cy="4487863"/>
            </a:xfrm>
            <a:custGeom>
              <a:avLst/>
              <a:gdLst>
                <a:gd name="T0" fmla="*/ 1217 w 1609"/>
                <a:gd name="T1" fmla="*/ 3 h 2827"/>
                <a:gd name="T2" fmla="*/ 1309 w 1609"/>
                <a:gd name="T3" fmla="*/ 14 h 2827"/>
                <a:gd name="T4" fmla="*/ 1392 w 1609"/>
                <a:gd name="T5" fmla="*/ 37 h 2827"/>
                <a:gd name="T6" fmla="*/ 1465 w 1609"/>
                <a:gd name="T7" fmla="*/ 68 h 2827"/>
                <a:gd name="T8" fmla="*/ 1529 w 1609"/>
                <a:gd name="T9" fmla="*/ 103 h 2827"/>
                <a:gd name="T10" fmla="*/ 1585 w 1609"/>
                <a:gd name="T11" fmla="*/ 144 h 2827"/>
                <a:gd name="T12" fmla="*/ 537 w 1609"/>
                <a:gd name="T13" fmla="*/ 1760 h 2827"/>
                <a:gd name="T14" fmla="*/ 530 w 1609"/>
                <a:gd name="T15" fmla="*/ 1769 h 2827"/>
                <a:gd name="T16" fmla="*/ 514 w 1609"/>
                <a:gd name="T17" fmla="*/ 1795 h 2827"/>
                <a:gd name="T18" fmla="*/ 490 w 1609"/>
                <a:gd name="T19" fmla="*/ 1838 h 2827"/>
                <a:gd name="T20" fmla="*/ 464 w 1609"/>
                <a:gd name="T21" fmla="*/ 1895 h 2827"/>
                <a:gd name="T22" fmla="*/ 436 w 1609"/>
                <a:gd name="T23" fmla="*/ 1964 h 2827"/>
                <a:gd name="T24" fmla="*/ 411 w 1609"/>
                <a:gd name="T25" fmla="*/ 2044 h 2827"/>
                <a:gd name="T26" fmla="*/ 391 w 1609"/>
                <a:gd name="T27" fmla="*/ 2133 h 2827"/>
                <a:gd name="T28" fmla="*/ 379 w 1609"/>
                <a:gd name="T29" fmla="*/ 2230 h 2827"/>
                <a:gd name="T30" fmla="*/ 380 w 1609"/>
                <a:gd name="T31" fmla="*/ 2333 h 2827"/>
                <a:gd name="T32" fmla="*/ 395 w 1609"/>
                <a:gd name="T33" fmla="*/ 2440 h 2827"/>
                <a:gd name="T34" fmla="*/ 428 w 1609"/>
                <a:gd name="T35" fmla="*/ 2550 h 2827"/>
                <a:gd name="T36" fmla="*/ 482 w 1609"/>
                <a:gd name="T37" fmla="*/ 2661 h 2827"/>
                <a:gd name="T38" fmla="*/ 560 w 1609"/>
                <a:gd name="T39" fmla="*/ 2772 h 2827"/>
                <a:gd name="T40" fmla="*/ 536 w 1609"/>
                <a:gd name="T41" fmla="*/ 2762 h 2827"/>
                <a:gd name="T42" fmla="*/ 400 w 1609"/>
                <a:gd name="T43" fmla="*/ 2621 h 2827"/>
                <a:gd name="T44" fmla="*/ 285 w 1609"/>
                <a:gd name="T45" fmla="*/ 2468 h 2827"/>
                <a:gd name="T46" fmla="*/ 189 w 1609"/>
                <a:gd name="T47" fmla="*/ 2305 h 2827"/>
                <a:gd name="T48" fmla="*/ 111 w 1609"/>
                <a:gd name="T49" fmla="*/ 2133 h 2827"/>
                <a:gd name="T50" fmla="*/ 54 w 1609"/>
                <a:gd name="T51" fmla="*/ 1953 h 2827"/>
                <a:gd name="T52" fmla="*/ 17 w 1609"/>
                <a:gd name="T53" fmla="*/ 1768 h 2827"/>
                <a:gd name="T54" fmla="*/ 0 w 1609"/>
                <a:gd name="T55" fmla="*/ 1581 h 2827"/>
                <a:gd name="T56" fmla="*/ 4 w 1609"/>
                <a:gd name="T57" fmla="*/ 1391 h 2827"/>
                <a:gd name="T58" fmla="*/ 30 w 1609"/>
                <a:gd name="T59" fmla="*/ 1202 h 2827"/>
                <a:gd name="T60" fmla="*/ 77 w 1609"/>
                <a:gd name="T61" fmla="*/ 1015 h 2827"/>
                <a:gd name="T62" fmla="*/ 146 w 1609"/>
                <a:gd name="T63" fmla="*/ 831 h 2827"/>
                <a:gd name="T64" fmla="*/ 237 w 1609"/>
                <a:gd name="T65" fmla="*/ 654 h 2827"/>
                <a:gd name="T66" fmla="*/ 345 w 1609"/>
                <a:gd name="T67" fmla="*/ 492 h 2827"/>
                <a:gd name="T68" fmla="*/ 463 w 1609"/>
                <a:gd name="T69" fmla="*/ 349 h 2827"/>
                <a:gd name="T70" fmla="*/ 594 w 1609"/>
                <a:gd name="T71" fmla="*/ 224 h 2827"/>
                <a:gd name="T72" fmla="*/ 735 w 1609"/>
                <a:gd name="T73" fmla="*/ 114 h 2827"/>
                <a:gd name="T74" fmla="*/ 876 w 1609"/>
                <a:gd name="T75" fmla="*/ 43 h 2827"/>
                <a:gd name="T76" fmla="*/ 1001 w 1609"/>
                <a:gd name="T77" fmla="*/ 15 h 2827"/>
                <a:gd name="T78" fmla="*/ 1114 w 1609"/>
                <a:gd name="T79" fmla="*/ 1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9" h="2827">
                  <a:moveTo>
                    <a:pt x="1166" y="0"/>
                  </a:moveTo>
                  <a:lnTo>
                    <a:pt x="1217" y="3"/>
                  </a:lnTo>
                  <a:lnTo>
                    <a:pt x="1264" y="7"/>
                  </a:lnTo>
                  <a:lnTo>
                    <a:pt x="1309" y="14"/>
                  </a:lnTo>
                  <a:lnTo>
                    <a:pt x="1352" y="25"/>
                  </a:lnTo>
                  <a:lnTo>
                    <a:pt x="1392" y="37"/>
                  </a:lnTo>
                  <a:lnTo>
                    <a:pt x="1429" y="51"/>
                  </a:lnTo>
                  <a:lnTo>
                    <a:pt x="1465" y="68"/>
                  </a:lnTo>
                  <a:lnTo>
                    <a:pt x="1498" y="84"/>
                  </a:lnTo>
                  <a:lnTo>
                    <a:pt x="1529" y="103"/>
                  </a:lnTo>
                  <a:lnTo>
                    <a:pt x="1557" y="123"/>
                  </a:lnTo>
                  <a:lnTo>
                    <a:pt x="1585" y="144"/>
                  </a:lnTo>
                  <a:lnTo>
                    <a:pt x="1609" y="165"/>
                  </a:lnTo>
                  <a:lnTo>
                    <a:pt x="537" y="1760"/>
                  </a:lnTo>
                  <a:lnTo>
                    <a:pt x="534" y="1762"/>
                  </a:lnTo>
                  <a:lnTo>
                    <a:pt x="530" y="1769"/>
                  </a:lnTo>
                  <a:lnTo>
                    <a:pt x="523" y="1780"/>
                  </a:lnTo>
                  <a:lnTo>
                    <a:pt x="514" y="1795"/>
                  </a:lnTo>
                  <a:lnTo>
                    <a:pt x="503" y="1815"/>
                  </a:lnTo>
                  <a:lnTo>
                    <a:pt x="490" y="1838"/>
                  </a:lnTo>
                  <a:lnTo>
                    <a:pt x="478" y="1865"/>
                  </a:lnTo>
                  <a:lnTo>
                    <a:pt x="464" y="1895"/>
                  </a:lnTo>
                  <a:lnTo>
                    <a:pt x="450" y="1927"/>
                  </a:lnTo>
                  <a:lnTo>
                    <a:pt x="436" y="1964"/>
                  </a:lnTo>
                  <a:lnTo>
                    <a:pt x="423" y="2003"/>
                  </a:lnTo>
                  <a:lnTo>
                    <a:pt x="411" y="2044"/>
                  </a:lnTo>
                  <a:lnTo>
                    <a:pt x="400" y="2088"/>
                  </a:lnTo>
                  <a:lnTo>
                    <a:pt x="391" y="2133"/>
                  </a:lnTo>
                  <a:lnTo>
                    <a:pt x="384" y="2181"/>
                  </a:lnTo>
                  <a:lnTo>
                    <a:pt x="379" y="2230"/>
                  </a:lnTo>
                  <a:lnTo>
                    <a:pt x="378" y="2281"/>
                  </a:lnTo>
                  <a:lnTo>
                    <a:pt x="380" y="2333"/>
                  </a:lnTo>
                  <a:lnTo>
                    <a:pt x="386" y="2386"/>
                  </a:lnTo>
                  <a:lnTo>
                    <a:pt x="395" y="2440"/>
                  </a:lnTo>
                  <a:lnTo>
                    <a:pt x="409" y="2495"/>
                  </a:lnTo>
                  <a:lnTo>
                    <a:pt x="428" y="2550"/>
                  </a:lnTo>
                  <a:lnTo>
                    <a:pt x="453" y="2605"/>
                  </a:lnTo>
                  <a:lnTo>
                    <a:pt x="482" y="2661"/>
                  </a:lnTo>
                  <a:lnTo>
                    <a:pt x="518" y="2717"/>
                  </a:lnTo>
                  <a:lnTo>
                    <a:pt x="560" y="2772"/>
                  </a:lnTo>
                  <a:lnTo>
                    <a:pt x="609" y="2827"/>
                  </a:lnTo>
                  <a:lnTo>
                    <a:pt x="536" y="2762"/>
                  </a:lnTo>
                  <a:lnTo>
                    <a:pt x="465" y="2692"/>
                  </a:lnTo>
                  <a:lnTo>
                    <a:pt x="400" y="2621"/>
                  </a:lnTo>
                  <a:lnTo>
                    <a:pt x="341" y="2546"/>
                  </a:lnTo>
                  <a:lnTo>
                    <a:pt x="285" y="2468"/>
                  </a:lnTo>
                  <a:lnTo>
                    <a:pt x="235" y="2388"/>
                  </a:lnTo>
                  <a:lnTo>
                    <a:pt x="189" y="2305"/>
                  </a:lnTo>
                  <a:lnTo>
                    <a:pt x="148" y="2220"/>
                  </a:lnTo>
                  <a:lnTo>
                    <a:pt x="111" y="2133"/>
                  </a:lnTo>
                  <a:lnTo>
                    <a:pt x="81" y="2044"/>
                  </a:lnTo>
                  <a:lnTo>
                    <a:pt x="54" y="1953"/>
                  </a:lnTo>
                  <a:lnTo>
                    <a:pt x="34" y="1861"/>
                  </a:lnTo>
                  <a:lnTo>
                    <a:pt x="17" y="1768"/>
                  </a:lnTo>
                  <a:lnTo>
                    <a:pt x="6" y="1675"/>
                  </a:lnTo>
                  <a:lnTo>
                    <a:pt x="0" y="1581"/>
                  </a:lnTo>
                  <a:lnTo>
                    <a:pt x="0" y="1486"/>
                  </a:lnTo>
                  <a:lnTo>
                    <a:pt x="4" y="1391"/>
                  </a:lnTo>
                  <a:lnTo>
                    <a:pt x="15" y="1297"/>
                  </a:lnTo>
                  <a:lnTo>
                    <a:pt x="30" y="1202"/>
                  </a:lnTo>
                  <a:lnTo>
                    <a:pt x="50" y="1108"/>
                  </a:lnTo>
                  <a:lnTo>
                    <a:pt x="77" y="1015"/>
                  </a:lnTo>
                  <a:lnTo>
                    <a:pt x="109" y="923"/>
                  </a:lnTo>
                  <a:lnTo>
                    <a:pt x="146" y="831"/>
                  </a:lnTo>
                  <a:lnTo>
                    <a:pt x="189" y="742"/>
                  </a:lnTo>
                  <a:lnTo>
                    <a:pt x="237" y="654"/>
                  </a:lnTo>
                  <a:lnTo>
                    <a:pt x="290" y="568"/>
                  </a:lnTo>
                  <a:lnTo>
                    <a:pt x="345" y="492"/>
                  </a:lnTo>
                  <a:lnTo>
                    <a:pt x="402" y="419"/>
                  </a:lnTo>
                  <a:lnTo>
                    <a:pt x="463" y="349"/>
                  </a:lnTo>
                  <a:lnTo>
                    <a:pt x="527" y="284"/>
                  </a:lnTo>
                  <a:lnTo>
                    <a:pt x="594" y="224"/>
                  </a:lnTo>
                  <a:lnTo>
                    <a:pt x="663" y="167"/>
                  </a:lnTo>
                  <a:lnTo>
                    <a:pt x="735" y="114"/>
                  </a:lnTo>
                  <a:lnTo>
                    <a:pt x="809" y="64"/>
                  </a:lnTo>
                  <a:lnTo>
                    <a:pt x="876" y="43"/>
                  </a:lnTo>
                  <a:lnTo>
                    <a:pt x="939" y="28"/>
                  </a:lnTo>
                  <a:lnTo>
                    <a:pt x="1001" y="15"/>
                  </a:lnTo>
                  <a:lnTo>
                    <a:pt x="1058" y="7"/>
                  </a:lnTo>
                  <a:lnTo>
                    <a:pt x="1114" y="1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954462" y="1709738"/>
              <a:ext cx="2206625" cy="4530725"/>
            </a:xfrm>
            <a:custGeom>
              <a:avLst/>
              <a:gdLst>
                <a:gd name="T0" fmla="*/ 1260 w 1390"/>
                <a:gd name="T1" fmla="*/ 28 h 2854"/>
                <a:gd name="T2" fmla="*/ 1309 w 1390"/>
                <a:gd name="T3" fmla="*/ 86 h 2854"/>
                <a:gd name="T4" fmla="*/ 1346 w 1390"/>
                <a:gd name="T5" fmla="*/ 137 h 2854"/>
                <a:gd name="T6" fmla="*/ 1371 w 1390"/>
                <a:gd name="T7" fmla="*/ 180 h 2854"/>
                <a:gd name="T8" fmla="*/ 1386 w 1390"/>
                <a:gd name="T9" fmla="*/ 210 h 2854"/>
                <a:gd name="T10" fmla="*/ 1390 w 1390"/>
                <a:gd name="T11" fmla="*/ 220 h 2854"/>
                <a:gd name="T12" fmla="*/ 1335 w 1390"/>
                <a:gd name="T13" fmla="*/ 586 h 2854"/>
                <a:gd name="T14" fmla="*/ 387 w 1390"/>
                <a:gd name="T15" fmla="*/ 1714 h 2854"/>
                <a:gd name="T16" fmla="*/ 381 w 1390"/>
                <a:gd name="T17" fmla="*/ 1722 h 2854"/>
                <a:gd name="T18" fmla="*/ 365 w 1390"/>
                <a:gd name="T19" fmla="*/ 1746 h 2854"/>
                <a:gd name="T20" fmla="*/ 342 w 1390"/>
                <a:gd name="T21" fmla="*/ 1782 h 2854"/>
                <a:gd name="T22" fmla="*/ 315 w 1390"/>
                <a:gd name="T23" fmla="*/ 1832 h 2854"/>
                <a:gd name="T24" fmla="*/ 285 w 1390"/>
                <a:gd name="T25" fmla="*/ 1892 h 2854"/>
                <a:gd name="T26" fmla="*/ 257 w 1390"/>
                <a:gd name="T27" fmla="*/ 1964 h 2854"/>
                <a:gd name="T28" fmla="*/ 232 w 1390"/>
                <a:gd name="T29" fmla="*/ 2042 h 2854"/>
                <a:gd name="T30" fmla="*/ 212 w 1390"/>
                <a:gd name="T31" fmla="*/ 2128 h 2854"/>
                <a:gd name="T32" fmla="*/ 202 w 1390"/>
                <a:gd name="T33" fmla="*/ 2219 h 2854"/>
                <a:gd name="T34" fmla="*/ 202 w 1390"/>
                <a:gd name="T35" fmla="*/ 2315 h 2854"/>
                <a:gd name="T36" fmla="*/ 216 w 1390"/>
                <a:gd name="T37" fmla="*/ 2413 h 2854"/>
                <a:gd name="T38" fmla="*/ 247 w 1390"/>
                <a:gd name="T39" fmla="*/ 2513 h 2854"/>
                <a:gd name="T40" fmla="*/ 296 w 1390"/>
                <a:gd name="T41" fmla="*/ 2613 h 2854"/>
                <a:gd name="T42" fmla="*/ 367 w 1390"/>
                <a:gd name="T43" fmla="*/ 2712 h 2854"/>
                <a:gd name="T44" fmla="*/ 464 w 1390"/>
                <a:gd name="T45" fmla="*/ 2807 h 2854"/>
                <a:gd name="T46" fmla="*/ 444 w 1390"/>
                <a:gd name="T47" fmla="*/ 2810 h 2854"/>
                <a:gd name="T48" fmla="*/ 298 w 1390"/>
                <a:gd name="T49" fmla="*/ 2713 h 2854"/>
                <a:gd name="T50" fmla="*/ 182 w 1390"/>
                <a:gd name="T51" fmla="*/ 2607 h 2854"/>
                <a:gd name="T52" fmla="*/ 104 w 1390"/>
                <a:gd name="T53" fmla="*/ 2496 h 2854"/>
                <a:gd name="T54" fmla="*/ 50 w 1390"/>
                <a:gd name="T55" fmla="*/ 2385 h 2854"/>
                <a:gd name="T56" fmla="*/ 17 w 1390"/>
                <a:gd name="T57" fmla="*/ 2275 h 2854"/>
                <a:gd name="T58" fmla="*/ 2 w 1390"/>
                <a:gd name="T59" fmla="*/ 2168 h 2854"/>
                <a:gd name="T60" fmla="*/ 1 w 1390"/>
                <a:gd name="T61" fmla="*/ 2065 h 2854"/>
                <a:gd name="T62" fmla="*/ 13 w 1390"/>
                <a:gd name="T63" fmla="*/ 1968 h 2854"/>
                <a:gd name="T64" fmla="*/ 33 w 1390"/>
                <a:gd name="T65" fmla="*/ 1879 h 2854"/>
                <a:gd name="T66" fmla="*/ 58 w 1390"/>
                <a:gd name="T67" fmla="*/ 1799 h 2854"/>
                <a:gd name="T68" fmla="*/ 86 w 1390"/>
                <a:gd name="T69" fmla="*/ 1730 h 2854"/>
                <a:gd name="T70" fmla="*/ 112 w 1390"/>
                <a:gd name="T71" fmla="*/ 1673 h 2854"/>
                <a:gd name="T72" fmla="*/ 136 w 1390"/>
                <a:gd name="T73" fmla="*/ 1630 h 2854"/>
                <a:gd name="T74" fmla="*/ 152 w 1390"/>
                <a:gd name="T75" fmla="*/ 1604 h 2854"/>
                <a:gd name="T76" fmla="*/ 159 w 1390"/>
                <a:gd name="T77" fmla="*/ 1595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0" h="2854">
                  <a:moveTo>
                    <a:pt x="1231" y="0"/>
                  </a:moveTo>
                  <a:lnTo>
                    <a:pt x="1260" y="28"/>
                  </a:lnTo>
                  <a:lnTo>
                    <a:pt x="1287" y="58"/>
                  </a:lnTo>
                  <a:lnTo>
                    <a:pt x="1309" y="86"/>
                  </a:lnTo>
                  <a:lnTo>
                    <a:pt x="1329" y="112"/>
                  </a:lnTo>
                  <a:lnTo>
                    <a:pt x="1346" y="137"/>
                  </a:lnTo>
                  <a:lnTo>
                    <a:pt x="1360" y="160"/>
                  </a:lnTo>
                  <a:lnTo>
                    <a:pt x="1371" y="180"/>
                  </a:lnTo>
                  <a:lnTo>
                    <a:pt x="1379" y="197"/>
                  </a:lnTo>
                  <a:lnTo>
                    <a:pt x="1386" y="210"/>
                  </a:lnTo>
                  <a:lnTo>
                    <a:pt x="1389" y="218"/>
                  </a:lnTo>
                  <a:lnTo>
                    <a:pt x="1390" y="220"/>
                  </a:lnTo>
                  <a:lnTo>
                    <a:pt x="1252" y="426"/>
                  </a:lnTo>
                  <a:lnTo>
                    <a:pt x="1335" y="586"/>
                  </a:lnTo>
                  <a:lnTo>
                    <a:pt x="1155" y="571"/>
                  </a:lnTo>
                  <a:lnTo>
                    <a:pt x="387" y="1714"/>
                  </a:lnTo>
                  <a:lnTo>
                    <a:pt x="385" y="1716"/>
                  </a:lnTo>
                  <a:lnTo>
                    <a:pt x="381" y="1722"/>
                  </a:lnTo>
                  <a:lnTo>
                    <a:pt x="374" y="1732"/>
                  </a:lnTo>
                  <a:lnTo>
                    <a:pt x="365" y="1746"/>
                  </a:lnTo>
                  <a:lnTo>
                    <a:pt x="355" y="1762"/>
                  </a:lnTo>
                  <a:lnTo>
                    <a:pt x="342" y="1782"/>
                  </a:lnTo>
                  <a:lnTo>
                    <a:pt x="329" y="1805"/>
                  </a:lnTo>
                  <a:lnTo>
                    <a:pt x="315" y="1832"/>
                  </a:lnTo>
                  <a:lnTo>
                    <a:pt x="300" y="1861"/>
                  </a:lnTo>
                  <a:lnTo>
                    <a:pt x="285" y="1892"/>
                  </a:lnTo>
                  <a:lnTo>
                    <a:pt x="271" y="1927"/>
                  </a:lnTo>
                  <a:lnTo>
                    <a:pt x="257" y="1964"/>
                  </a:lnTo>
                  <a:lnTo>
                    <a:pt x="243" y="2001"/>
                  </a:lnTo>
                  <a:lnTo>
                    <a:pt x="232" y="2042"/>
                  </a:lnTo>
                  <a:lnTo>
                    <a:pt x="221" y="2084"/>
                  </a:lnTo>
                  <a:lnTo>
                    <a:pt x="212" y="2128"/>
                  </a:lnTo>
                  <a:lnTo>
                    <a:pt x="206" y="2173"/>
                  </a:lnTo>
                  <a:lnTo>
                    <a:pt x="202" y="2219"/>
                  </a:lnTo>
                  <a:lnTo>
                    <a:pt x="200" y="2267"/>
                  </a:lnTo>
                  <a:lnTo>
                    <a:pt x="202" y="2315"/>
                  </a:lnTo>
                  <a:lnTo>
                    <a:pt x="207" y="2364"/>
                  </a:lnTo>
                  <a:lnTo>
                    <a:pt x="216" y="2413"/>
                  </a:lnTo>
                  <a:lnTo>
                    <a:pt x="229" y="2464"/>
                  </a:lnTo>
                  <a:lnTo>
                    <a:pt x="247" y="2513"/>
                  </a:lnTo>
                  <a:lnTo>
                    <a:pt x="269" y="2563"/>
                  </a:lnTo>
                  <a:lnTo>
                    <a:pt x="296" y="2613"/>
                  </a:lnTo>
                  <a:lnTo>
                    <a:pt x="329" y="2663"/>
                  </a:lnTo>
                  <a:lnTo>
                    <a:pt x="367" y="2712"/>
                  </a:lnTo>
                  <a:lnTo>
                    <a:pt x="412" y="2760"/>
                  </a:lnTo>
                  <a:lnTo>
                    <a:pt x="464" y="2807"/>
                  </a:lnTo>
                  <a:lnTo>
                    <a:pt x="521" y="2854"/>
                  </a:lnTo>
                  <a:lnTo>
                    <a:pt x="444" y="2810"/>
                  </a:lnTo>
                  <a:lnTo>
                    <a:pt x="367" y="2763"/>
                  </a:lnTo>
                  <a:lnTo>
                    <a:pt x="298" y="2713"/>
                  </a:lnTo>
                  <a:lnTo>
                    <a:pt x="231" y="2662"/>
                  </a:lnTo>
                  <a:lnTo>
                    <a:pt x="182" y="2607"/>
                  </a:lnTo>
                  <a:lnTo>
                    <a:pt x="140" y="2552"/>
                  </a:lnTo>
                  <a:lnTo>
                    <a:pt x="104" y="2496"/>
                  </a:lnTo>
                  <a:lnTo>
                    <a:pt x="75" y="2440"/>
                  </a:lnTo>
                  <a:lnTo>
                    <a:pt x="50" y="2385"/>
                  </a:lnTo>
                  <a:lnTo>
                    <a:pt x="31" y="2330"/>
                  </a:lnTo>
                  <a:lnTo>
                    <a:pt x="17" y="2275"/>
                  </a:lnTo>
                  <a:lnTo>
                    <a:pt x="8" y="2221"/>
                  </a:lnTo>
                  <a:lnTo>
                    <a:pt x="2" y="2168"/>
                  </a:lnTo>
                  <a:lnTo>
                    <a:pt x="0" y="2116"/>
                  </a:lnTo>
                  <a:lnTo>
                    <a:pt x="1" y="2065"/>
                  </a:lnTo>
                  <a:lnTo>
                    <a:pt x="6" y="2016"/>
                  </a:lnTo>
                  <a:lnTo>
                    <a:pt x="13" y="1968"/>
                  </a:lnTo>
                  <a:lnTo>
                    <a:pt x="22" y="1923"/>
                  </a:lnTo>
                  <a:lnTo>
                    <a:pt x="33" y="1879"/>
                  </a:lnTo>
                  <a:lnTo>
                    <a:pt x="45" y="1838"/>
                  </a:lnTo>
                  <a:lnTo>
                    <a:pt x="58" y="1799"/>
                  </a:lnTo>
                  <a:lnTo>
                    <a:pt x="72" y="1762"/>
                  </a:lnTo>
                  <a:lnTo>
                    <a:pt x="86" y="1730"/>
                  </a:lnTo>
                  <a:lnTo>
                    <a:pt x="100" y="1700"/>
                  </a:lnTo>
                  <a:lnTo>
                    <a:pt x="112" y="1673"/>
                  </a:lnTo>
                  <a:lnTo>
                    <a:pt x="125" y="1650"/>
                  </a:lnTo>
                  <a:lnTo>
                    <a:pt x="136" y="1630"/>
                  </a:lnTo>
                  <a:lnTo>
                    <a:pt x="145" y="1615"/>
                  </a:lnTo>
                  <a:lnTo>
                    <a:pt x="152" y="1604"/>
                  </a:lnTo>
                  <a:lnTo>
                    <a:pt x="156" y="1597"/>
                  </a:lnTo>
                  <a:lnTo>
                    <a:pt x="159" y="1595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1065" y="5160525"/>
              <a:ext cx="3026161" cy="62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Stakeholders</a:t>
              </a:r>
              <a:endParaRPr lang="en-US" sz="28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254636">
              <a:off x="3220513" y="2170858"/>
              <a:ext cx="2548104" cy="123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Fire </a:t>
              </a:r>
              <a:r>
                <a:rPr lang="en-US" sz="3200" kern="0" dirty="0" err="1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Modellers</a:t>
              </a:r>
              <a:endParaRPr lang="en-US" sz="32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758624">
              <a:off x="6699035" y="2541959"/>
              <a:ext cx="2443932" cy="1090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Growth </a:t>
              </a:r>
              <a:r>
                <a:rPr lang="en-US" sz="2800" kern="0" dirty="0" err="1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Modellers</a:t>
              </a:r>
              <a:endParaRPr lang="en-US" sz="28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74332" y="5864215"/>
            <a:ext cx="1430636" cy="613239"/>
            <a:chOff x="-534988" y="385763"/>
            <a:chExt cx="7991476" cy="3829050"/>
          </a:xfrm>
          <a:solidFill>
            <a:schemeClr val="bg1"/>
          </a:solidFill>
        </p:grpSpPr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1703387" y="2752725"/>
              <a:ext cx="3519488" cy="1462088"/>
            </a:xfrm>
            <a:custGeom>
              <a:avLst/>
              <a:gdLst>
                <a:gd name="T0" fmla="*/ 768 w 2217"/>
                <a:gd name="T1" fmla="*/ 41 h 921"/>
                <a:gd name="T2" fmla="*/ 803 w 2217"/>
                <a:gd name="T3" fmla="*/ 153 h 921"/>
                <a:gd name="T4" fmla="*/ 850 w 2217"/>
                <a:gd name="T5" fmla="*/ 293 h 921"/>
                <a:gd name="T6" fmla="*/ 899 w 2217"/>
                <a:gd name="T7" fmla="*/ 440 h 921"/>
                <a:gd name="T8" fmla="*/ 942 w 2217"/>
                <a:gd name="T9" fmla="*/ 562 h 921"/>
                <a:gd name="T10" fmla="*/ 968 w 2217"/>
                <a:gd name="T11" fmla="*/ 632 h 921"/>
                <a:gd name="T12" fmla="*/ 971 w 2217"/>
                <a:gd name="T13" fmla="*/ 142 h 921"/>
                <a:gd name="T14" fmla="*/ 973 w 2217"/>
                <a:gd name="T15" fmla="*/ 46 h 921"/>
                <a:gd name="T16" fmla="*/ 1105 w 2217"/>
                <a:gd name="T17" fmla="*/ 70 h 921"/>
                <a:gd name="T18" fmla="*/ 1243 w 2217"/>
                <a:gd name="T19" fmla="*/ 44 h 921"/>
                <a:gd name="T20" fmla="*/ 1243 w 2217"/>
                <a:gd name="T21" fmla="*/ 142 h 921"/>
                <a:gd name="T22" fmla="*/ 1246 w 2217"/>
                <a:gd name="T23" fmla="*/ 632 h 921"/>
                <a:gd name="T24" fmla="*/ 1272 w 2217"/>
                <a:gd name="T25" fmla="*/ 562 h 921"/>
                <a:gd name="T26" fmla="*/ 1313 w 2217"/>
                <a:gd name="T27" fmla="*/ 440 h 921"/>
                <a:gd name="T28" fmla="*/ 1364 w 2217"/>
                <a:gd name="T29" fmla="*/ 293 h 921"/>
                <a:gd name="T30" fmla="*/ 1411 w 2217"/>
                <a:gd name="T31" fmla="*/ 153 h 921"/>
                <a:gd name="T32" fmla="*/ 1446 w 2217"/>
                <a:gd name="T33" fmla="*/ 43 h 921"/>
                <a:gd name="T34" fmla="*/ 1557 w 2217"/>
                <a:gd name="T35" fmla="*/ 35 h 921"/>
                <a:gd name="T36" fmla="*/ 1753 w 2217"/>
                <a:gd name="T37" fmla="*/ 113 h 921"/>
                <a:gd name="T38" fmla="*/ 1800 w 2217"/>
                <a:gd name="T39" fmla="*/ 131 h 921"/>
                <a:gd name="T40" fmla="*/ 1878 w 2217"/>
                <a:gd name="T41" fmla="*/ 163 h 921"/>
                <a:gd name="T42" fmla="*/ 1959 w 2217"/>
                <a:gd name="T43" fmla="*/ 198 h 921"/>
                <a:gd name="T44" fmla="*/ 1999 w 2217"/>
                <a:gd name="T45" fmla="*/ 217 h 921"/>
                <a:gd name="T46" fmla="*/ 2010 w 2217"/>
                <a:gd name="T47" fmla="*/ 221 h 921"/>
                <a:gd name="T48" fmla="*/ 2016 w 2217"/>
                <a:gd name="T49" fmla="*/ 224 h 921"/>
                <a:gd name="T50" fmla="*/ 2051 w 2217"/>
                <a:gd name="T51" fmla="*/ 258 h 921"/>
                <a:gd name="T52" fmla="*/ 2080 w 2217"/>
                <a:gd name="T53" fmla="*/ 295 h 921"/>
                <a:gd name="T54" fmla="*/ 2095 w 2217"/>
                <a:gd name="T55" fmla="*/ 324 h 921"/>
                <a:gd name="T56" fmla="*/ 2124 w 2217"/>
                <a:gd name="T57" fmla="*/ 415 h 921"/>
                <a:gd name="T58" fmla="*/ 2168 w 2217"/>
                <a:gd name="T59" fmla="*/ 554 h 921"/>
                <a:gd name="T60" fmla="*/ 2205 w 2217"/>
                <a:gd name="T61" fmla="*/ 683 h 921"/>
                <a:gd name="T62" fmla="*/ 2217 w 2217"/>
                <a:gd name="T63" fmla="*/ 739 h 921"/>
                <a:gd name="T64" fmla="*/ 2187 w 2217"/>
                <a:gd name="T65" fmla="*/ 841 h 921"/>
                <a:gd name="T66" fmla="*/ 2107 w 2217"/>
                <a:gd name="T67" fmla="*/ 907 h 921"/>
                <a:gd name="T68" fmla="*/ 181 w 2217"/>
                <a:gd name="T69" fmla="*/ 921 h 921"/>
                <a:gd name="T70" fmla="*/ 79 w 2217"/>
                <a:gd name="T71" fmla="*/ 890 h 921"/>
                <a:gd name="T72" fmla="*/ 13 w 2217"/>
                <a:gd name="T73" fmla="*/ 811 h 921"/>
                <a:gd name="T74" fmla="*/ 1 w 2217"/>
                <a:gd name="T75" fmla="*/ 712 h 921"/>
                <a:gd name="T76" fmla="*/ 32 w 2217"/>
                <a:gd name="T77" fmla="*/ 600 h 921"/>
                <a:gd name="T78" fmla="*/ 76 w 2217"/>
                <a:gd name="T79" fmla="*/ 458 h 921"/>
                <a:gd name="T80" fmla="*/ 114 w 2217"/>
                <a:gd name="T81" fmla="*/ 342 h 921"/>
                <a:gd name="T82" fmla="*/ 123 w 2217"/>
                <a:gd name="T83" fmla="*/ 313 h 921"/>
                <a:gd name="T84" fmla="*/ 134 w 2217"/>
                <a:gd name="T85" fmla="*/ 290 h 921"/>
                <a:gd name="T86" fmla="*/ 168 w 2217"/>
                <a:gd name="T87" fmla="*/ 252 h 921"/>
                <a:gd name="T88" fmla="*/ 195 w 2217"/>
                <a:gd name="T89" fmla="*/ 226 h 921"/>
                <a:gd name="T90" fmla="*/ 203 w 2217"/>
                <a:gd name="T91" fmla="*/ 221 h 921"/>
                <a:gd name="T92" fmla="*/ 213 w 2217"/>
                <a:gd name="T93" fmla="*/ 215 h 921"/>
                <a:gd name="T94" fmla="*/ 255 w 2217"/>
                <a:gd name="T95" fmla="*/ 197 h 921"/>
                <a:gd name="T96" fmla="*/ 336 w 2217"/>
                <a:gd name="T97" fmla="*/ 163 h 921"/>
                <a:gd name="T98" fmla="*/ 414 w 2217"/>
                <a:gd name="T99" fmla="*/ 131 h 921"/>
                <a:gd name="T100" fmla="*/ 461 w 2217"/>
                <a:gd name="T101" fmla="*/ 111 h 921"/>
                <a:gd name="T102" fmla="*/ 656 w 2217"/>
                <a:gd name="T103" fmla="*/ 3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7" h="921">
                  <a:moveTo>
                    <a:pt x="756" y="0"/>
                  </a:moveTo>
                  <a:lnTo>
                    <a:pt x="760" y="17"/>
                  </a:lnTo>
                  <a:lnTo>
                    <a:pt x="768" y="41"/>
                  </a:lnTo>
                  <a:lnTo>
                    <a:pt x="777" y="73"/>
                  </a:lnTo>
                  <a:lnTo>
                    <a:pt x="789" y="110"/>
                  </a:lnTo>
                  <a:lnTo>
                    <a:pt x="803" y="153"/>
                  </a:lnTo>
                  <a:lnTo>
                    <a:pt x="817" y="197"/>
                  </a:lnTo>
                  <a:lnTo>
                    <a:pt x="834" y="244"/>
                  </a:lnTo>
                  <a:lnTo>
                    <a:pt x="850" y="293"/>
                  </a:lnTo>
                  <a:lnTo>
                    <a:pt x="867" y="343"/>
                  </a:lnTo>
                  <a:lnTo>
                    <a:pt x="884" y="392"/>
                  </a:lnTo>
                  <a:lnTo>
                    <a:pt x="899" y="440"/>
                  </a:lnTo>
                  <a:lnTo>
                    <a:pt x="915" y="484"/>
                  </a:lnTo>
                  <a:lnTo>
                    <a:pt x="930" y="525"/>
                  </a:lnTo>
                  <a:lnTo>
                    <a:pt x="942" y="562"/>
                  </a:lnTo>
                  <a:lnTo>
                    <a:pt x="953" y="592"/>
                  </a:lnTo>
                  <a:lnTo>
                    <a:pt x="962" y="615"/>
                  </a:lnTo>
                  <a:lnTo>
                    <a:pt x="968" y="632"/>
                  </a:lnTo>
                  <a:lnTo>
                    <a:pt x="989" y="177"/>
                  </a:lnTo>
                  <a:lnTo>
                    <a:pt x="980" y="160"/>
                  </a:lnTo>
                  <a:lnTo>
                    <a:pt x="971" y="142"/>
                  </a:lnTo>
                  <a:lnTo>
                    <a:pt x="902" y="6"/>
                  </a:lnTo>
                  <a:lnTo>
                    <a:pt x="936" y="27"/>
                  </a:lnTo>
                  <a:lnTo>
                    <a:pt x="973" y="46"/>
                  </a:lnTo>
                  <a:lnTo>
                    <a:pt x="1014" y="59"/>
                  </a:lnTo>
                  <a:lnTo>
                    <a:pt x="1058" y="69"/>
                  </a:lnTo>
                  <a:lnTo>
                    <a:pt x="1105" y="70"/>
                  </a:lnTo>
                  <a:lnTo>
                    <a:pt x="1154" y="67"/>
                  </a:lnTo>
                  <a:lnTo>
                    <a:pt x="1200" y="59"/>
                  </a:lnTo>
                  <a:lnTo>
                    <a:pt x="1243" y="44"/>
                  </a:lnTo>
                  <a:lnTo>
                    <a:pt x="1280" y="26"/>
                  </a:lnTo>
                  <a:lnTo>
                    <a:pt x="1313" y="3"/>
                  </a:lnTo>
                  <a:lnTo>
                    <a:pt x="1243" y="142"/>
                  </a:lnTo>
                  <a:lnTo>
                    <a:pt x="1234" y="160"/>
                  </a:lnTo>
                  <a:lnTo>
                    <a:pt x="1225" y="177"/>
                  </a:lnTo>
                  <a:lnTo>
                    <a:pt x="1246" y="632"/>
                  </a:lnTo>
                  <a:lnTo>
                    <a:pt x="1252" y="617"/>
                  </a:lnTo>
                  <a:lnTo>
                    <a:pt x="1260" y="592"/>
                  </a:lnTo>
                  <a:lnTo>
                    <a:pt x="1272" y="562"/>
                  </a:lnTo>
                  <a:lnTo>
                    <a:pt x="1284" y="525"/>
                  </a:lnTo>
                  <a:lnTo>
                    <a:pt x="1298" y="484"/>
                  </a:lnTo>
                  <a:lnTo>
                    <a:pt x="1313" y="440"/>
                  </a:lnTo>
                  <a:lnTo>
                    <a:pt x="1330" y="392"/>
                  </a:lnTo>
                  <a:lnTo>
                    <a:pt x="1347" y="343"/>
                  </a:lnTo>
                  <a:lnTo>
                    <a:pt x="1364" y="293"/>
                  </a:lnTo>
                  <a:lnTo>
                    <a:pt x="1380" y="244"/>
                  </a:lnTo>
                  <a:lnTo>
                    <a:pt x="1396" y="197"/>
                  </a:lnTo>
                  <a:lnTo>
                    <a:pt x="1411" y="153"/>
                  </a:lnTo>
                  <a:lnTo>
                    <a:pt x="1425" y="110"/>
                  </a:lnTo>
                  <a:lnTo>
                    <a:pt x="1437" y="73"/>
                  </a:lnTo>
                  <a:lnTo>
                    <a:pt x="1446" y="43"/>
                  </a:lnTo>
                  <a:lnTo>
                    <a:pt x="1454" y="18"/>
                  </a:lnTo>
                  <a:lnTo>
                    <a:pt x="1458" y="0"/>
                  </a:lnTo>
                  <a:lnTo>
                    <a:pt x="1557" y="35"/>
                  </a:lnTo>
                  <a:lnTo>
                    <a:pt x="1654" y="72"/>
                  </a:lnTo>
                  <a:lnTo>
                    <a:pt x="1748" y="111"/>
                  </a:lnTo>
                  <a:lnTo>
                    <a:pt x="1753" y="113"/>
                  </a:lnTo>
                  <a:lnTo>
                    <a:pt x="1764" y="117"/>
                  </a:lnTo>
                  <a:lnTo>
                    <a:pt x="1779" y="124"/>
                  </a:lnTo>
                  <a:lnTo>
                    <a:pt x="1800" y="131"/>
                  </a:lnTo>
                  <a:lnTo>
                    <a:pt x="1825" y="142"/>
                  </a:lnTo>
                  <a:lnTo>
                    <a:pt x="1851" y="153"/>
                  </a:lnTo>
                  <a:lnTo>
                    <a:pt x="1878" y="163"/>
                  </a:lnTo>
                  <a:lnTo>
                    <a:pt x="1906" y="175"/>
                  </a:lnTo>
                  <a:lnTo>
                    <a:pt x="1933" y="186"/>
                  </a:lnTo>
                  <a:lnTo>
                    <a:pt x="1959" y="198"/>
                  </a:lnTo>
                  <a:lnTo>
                    <a:pt x="1981" y="208"/>
                  </a:lnTo>
                  <a:lnTo>
                    <a:pt x="1997" y="215"/>
                  </a:lnTo>
                  <a:lnTo>
                    <a:pt x="1999" y="217"/>
                  </a:lnTo>
                  <a:lnTo>
                    <a:pt x="2002" y="217"/>
                  </a:lnTo>
                  <a:lnTo>
                    <a:pt x="2005" y="220"/>
                  </a:lnTo>
                  <a:lnTo>
                    <a:pt x="2010" y="221"/>
                  </a:lnTo>
                  <a:lnTo>
                    <a:pt x="2013" y="223"/>
                  </a:lnTo>
                  <a:lnTo>
                    <a:pt x="2014" y="224"/>
                  </a:lnTo>
                  <a:lnTo>
                    <a:pt x="2016" y="224"/>
                  </a:lnTo>
                  <a:lnTo>
                    <a:pt x="2028" y="234"/>
                  </a:lnTo>
                  <a:lnTo>
                    <a:pt x="2040" y="244"/>
                  </a:lnTo>
                  <a:lnTo>
                    <a:pt x="2051" y="258"/>
                  </a:lnTo>
                  <a:lnTo>
                    <a:pt x="2063" y="272"/>
                  </a:lnTo>
                  <a:lnTo>
                    <a:pt x="2072" y="284"/>
                  </a:lnTo>
                  <a:lnTo>
                    <a:pt x="2080" y="295"/>
                  </a:lnTo>
                  <a:lnTo>
                    <a:pt x="2084" y="302"/>
                  </a:lnTo>
                  <a:lnTo>
                    <a:pt x="2087" y="304"/>
                  </a:lnTo>
                  <a:lnTo>
                    <a:pt x="2095" y="324"/>
                  </a:lnTo>
                  <a:lnTo>
                    <a:pt x="2100" y="343"/>
                  </a:lnTo>
                  <a:lnTo>
                    <a:pt x="2110" y="376"/>
                  </a:lnTo>
                  <a:lnTo>
                    <a:pt x="2124" y="415"/>
                  </a:lnTo>
                  <a:lnTo>
                    <a:pt x="2138" y="460"/>
                  </a:lnTo>
                  <a:lnTo>
                    <a:pt x="2153" y="507"/>
                  </a:lnTo>
                  <a:lnTo>
                    <a:pt x="2168" y="554"/>
                  </a:lnTo>
                  <a:lnTo>
                    <a:pt x="2182" y="602"/>
                  </a:lnTo>
                  <a:lnTo>
                    <a:pt x="2194" y="644"/>
                  </a:lnTo>
                  <a:lnTo>
                    <a:pt x="2205" y="683"/>
                  </a:lnTo>
                  <a:lnTo>
                    <a:pt x="2213" y="713"/>
                  </a:lnTo>
                  <a:lnTo>
                    <a:pt x="2214" y="727"/>
                  </a:lnTo>
                  <a:lnTo>
                    <a:pt x="2217" y="739"/>
                  </a:lnTo>
                  <a:lnTo>
                    <a:pt x="2214" y="776"/>
                  </a:lnTo>
                  <a:lnTo>
                    <a:pt x="2204" y="811"/>
                  </a:lnTo>
                  <a:lnTo>
                    <a:pt x="2187" y="841"/>
                  </a:lnTo>
                  <a:lnTo>
                    <a:pt x="2164" y="867"/>
                  </a:lnTo>
                  <a:lnTo>
                    <a:pt x="2138" y="890"/>
                  </a:lnTo>
                  <a:lnTo>
                    <a:pt x="2107" y="907"/>
                  </a:lnTo>
                  <a:lnTo>
                    <a:pt x="2072" y="918"/>
                  </a:lnTo>
                  <a:lnTo>
                    <a:pt x="2036" y="921"/>
                  </a:lnTo>
                  <a:lnTo>
                    <a:pt x="181" y="921"/>
                  </a:lnTo>
                  <a:lnTo>
                    <a:pt x="145" y="918"/>
                  </a:lnTo>
                  <a:lnTo>
                    <a:pt x="110" y="907"/>
                  </a:lnTo>
                  <a:lnTo>
                    <a:pt x="79" y="890"/>
                  </a:lnTo>
                  <a:lnTo>
                    <a:pt x="53" y="867"/>
                  </a:lnTo>
                  <a:lnTo>
                    <a:pt x="30" y="841"/>
                  </a:lnTo>
                  <a:lnTo>
                    <a:pt x="13" y="811"/>
                  </a:lnTo>
                  <a:lnTo>
                    <a:pt x="3" y="776"/>
                  </a:lnTo>
                  <a:lnTo>
                    <a:pt x="0" y="739"/>
                  </a:lnTo>
                  <a:lnTo>
                    <a:pt x="1" y="712"/>
                  </a:lnTo>
                  <a:lnTo>
                    <a:pt x="9" y="683"/>
                  </a:lnTo>
                  <a:lnTo>
                    <a:pt x="20" y="643"/>
                  </a:lnTo>
                  <a:lnTo>
                    <a:pt x="32" y="600"/>
                  </a:lnTo>
                  <a:lnTo>
                    <a:pt x="45" y="553"/>
                  </a:lnTo>
                  <a:lnTo>
                    <a:pt x="61" y="505"/>
                  </a:lnTo>
                  <a:lnTo>
                    <a:pt x="76" y="458"/>
                  </a:lnTo>
                  <a:lnTo>
                    <a:pt x="90" y="414"/>
                  </a:lnTo>
                  <a:lnTo>
                    <a:pt x="104" y="374"/>
                  </a:lnTo>
                  <a:lnTo>
                    <a:pt x="114" y="342"/>
                  </a:lnTo>
                  <a:lnTo>
                    <a:pt x="116" y="333"/>
                  </a:lnTo>
                  <a:lnTo>
                    <a:pt x="119" y="322"/>
                  </a:lnTo>
                  <a:lnTo>
                    <a:pt x="123" y="313"/>
                  </a:lnTo>
                  <a:lnTo>
                    <a:pt x="125" y="305"/>
                  </a:lnTo>
                  <a:lnTo>
                    <a:pt x="126" y="304"/>
                  </a:lnTo>
                  <a:lnTo>
                    <a:pt x="134" y="290"/>
                  </a:lnTo>
                  <a:lnTo>
                    <a:pt x="145" y="276"/>
                  </a:lnTo>
                  <a:lnTo>
                    <a:pt x="155" y="264"/>
                  </a:lnTo>
                  <a:lnTo>
                    <a:pt x="168" y="252"/>
                  </a:lnTo>
                  <a:lnTo>
                    <a:pt x="180" y="240"/>
                  </a:lnTo>
                  <a:lnTo>
                    <a:pt x="189" y="232"/>
                  </a:lnTo>
                  <a:lnTo>
                    <a:pt x="195" y="226"/>
                  </a:lnTo>
                  <a:lnTo>
                    <a:pt x="198" y="224"/>
                  </a:lnTo>
                  <a:lnTo>
                    <a:pt x="200" y="223"/>
                  </a:lnTo>
                  <a:lnTo>
                    <a:pt x="203" y="221"/>
                  </a:lnTo>
                  <a:lnTo>
                    <a:pt x="207" y="220"/>
                  </a:lnTo>
                  <a:lnTo>
                    <a:pt x="210" y="217"/>
                  </a:lnTo>
                  <a:lnTo>
                    <a:pt x="213" y="215"/>
                  </a:lnTo>
                  <a:lnTo>
                    <a:pt x="215" y="215"/>
                  </a:lnTo>
                  <a:lnTo>
                    <a:pt x="233" y="206"/>
                  </a:lnTo>
                  <a:lnTo>
                    <a:pt x="255" y="197"/>
                  </a:lnTo>
                  <a:lnTo>
                    <a:pt x="281" y="186"/>
                  </a:lnTo>
                  <a:lnTo>
                    <a:pt x="307" y="175"/>
                  </a:lnTo>
                  <a:lnTo>
                    <a:pt x="336" y="163"/>
                  </a:lnTo>
                  <a:lnTo>
                    <a:pt x="363" y="151"/>
                  </a:lnTo>
                  <a:lnTo>
                    <a:pt x="389" y="140"/>
                  </a:lnTo>
                  <a:lnTo>
                    <a:pt x="414" y="131"/>
                  </a:lnTo>
                  <a:lnTo>
                    <a:pt x="435" y="122"/>
                  </a:lnTo>
                  <a:lnTo>
                    <a:pt x="450" y="116"/>
                  </a:lnTo>
                  <a:lnTo>
                    <a:pt x="461" y="111"/>
                  </a:lnTo>
                  <a:lnTo>
                    <a:pt x="464" y="110"/>
                  </a:lnTo>
                  <a:lnTo>
                    <a:pt x="560" y="72"/>
                  </a:lnTo>
                  <a:lnTo>
                    <a:pt x="656" y="35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540000" y="393700"/>
              <a:ext cx="1839913" cy="2227263"/>
            </a:xfrm>
            <a:custGeom>
              <a:avLst/>
              <a:gdLst>
                <a:gd name="T0" fmla="*/ 589 w 1159"/>
                <a:gd name="T1" fmla="*/ 0 h 1403"/>
                <a:gd name="T2" fmla="*/ 714 w 1159"/>
                <a:gd name="T3" fmla="*/ 16 h 1403"/>
                <a:gd name="T4" fmla="*/ 827 w 1159"/>
                <a:gd name="T5" fmla="*/ 64 h 1403"/>
                <a:gd name="T6" fmla="*/ 922 w 1159"/>
                <a:gd name="T7" fmla="*/ 137 h 1403"/>
                <a:gd name="T8" fmla="*/ 995 w 1159"/>
                <a:gd name="T9" fmla="*/ 232 h 1403"/>
                <a:gd name="T10" fmla="*/ 1043 w 1159"/>
                <a:gd name="T11" fmla="*/ 345 h 1403"/>
                <a:gd name="T12" fmla="*/ 1060 w 1159"/>
                <a:gd name="T13" fmla="*/ 469 h 1403"/>
                <a:gd name="T14" fmla="*/ 1058 w 1159"/>
                <a:gd name="T15" fmla="*/ 510 h 1403"/>
                <a:gd name="T16" fmla="*/ 1055 w 1159"/>
                <a:gd name="T17" fmla="*/ 569 h 1403"/>
                <a:gd name="T18" fmla="*/ 1053 w 1159"/>
                <a:gd name="T19" fmla="*/ 626 h 1403"/>
                <a:gd name="T20" fmla="*/ 1058 w 1159"/>
                <a:gd name="T21" fmla="*/ 644 h 1403"/>
                <a:gd name="T22" fmla="*/ 1076 w 1159"/>
                <a:gd name="T23" fmla="*/ 643 h 1403"/>
                <a:gd name="T24" fmla="*/ 1101 w 1159"/>
                <a:gd name="T25" fmla="*/ 644 h 1403"/>
                <a:gd name="T26" fmla="*/ 1127 w 1159"/>
                <a:gd name="T27" fmla="*/ 653 h 1403"/>
                <a:gd name="T28" fmla="*/ 1148 w 1159"/>
                <a:gd name="T29" fmla="*/ 676 h 1403"/>
                <a:gd name="T30" fmla="*/ 1159 w 1159"/>
                <a:gd name="T31" fmla="*/ 716 h 1403"/>
                <a:gd name="T32" fmla="*/ 1153 w 1159"/>
                <a:gd name="T33" fmla="*/ 797 h 1403"/>
                <a:gd name="T34" fmla="*/ 1134 w 1159"/>
                <a:gd name="T35" fmla="*/ 876 h 1403"/>
                <a:gd name="T36" fmla="*/ 1111 w 1159"/>
                <a:gd name="T37" fmla="*/ 927 h 1403"/>
                <a:gd name="T38" fmla="*/ 1087 w 1159"/>
                <a:gd name="T39" fmla="*/ 953 h 1403"/>
                <a:gd name="T40" fmla="*/ 1063 w 1159"/>
                <a:gd name="T41" fmla="*/ 963 h 1403"/>
                <a:gd name="T42" fmla="*/ 1044 w 1159"/>
                <a:gd name="T43" fmla="*/ 965 h 1403"/>
                <a:gd name="T44" fmla="*/ 1032 w 1159"/>
                <a:gd name="T45" fmla="*/ 962 h 1403"/>
                <a:gd name="T46" fmla="*/ 1006 w 1159"/>
                <a:gd name="T47" fmla="*/ 1026 h 1403"/>
                <a:gd name="T48" fmla="*/ 953 w 1159"/>
                <a:gd name="T49" fmla="*/ 1138 h 1403"/>
                <a:gd name="T50" fmla="*/ 890 w 1159"/>
                <a:gd name="T51" fmla="*/ 1226 h 1403"/>
                <a:gd name="T52" fmla="*/ 824 w 1159"/>
                <a:gd name="T53" fmla="*/ 1292 h 1403"/>
                <a:gd name="T54" fmla="*/ 739 w 1159"/>
                <a:gd name="T55" fmla="*/ 1351 h 1403"/>
                <a:gd name="T56" fmla="*/ 664 w 1159"/>
                <a:gd name="T57" fmla="*/ 1385 h 1403"/>
                <a:gd name="T58" fmla="*/ 610 w 1159"/>
                <a:gd name="T59" fmla="*/ 1400 h 1403"/>
                <a:gd name="T60" fmla="*/ 589 w 1159"/>
                <a:gd name="T61" fmla="*/ 1403 h 1403"/>
                <a:gd name="T62" fmla="*/ 565 w 1159"/>
                <a:gd name="T63" fmla="*/ 1402 h 1403"/>
                <a:gd name="T64" fmla="*/ 526 w 1159"/>
                <a:gd name="T65" fmla="*/ 1394 h 1403"/>
                <a:gd name="T66" fmla="*/ 461 w 1159"/>
                <a:gd name="T67" fmla="*/ 1370 h 1403"/>
                <a:gd name="T68" fmla="*/ 378 w 1159"/>
                <a:gd name="T69" fmla="*/ 1324 h 1403"/>
                <a:gd name="T70" fmla="*/ 300 w 1159"/>
                <a:gd name="T71" fmla="*/ 1260 h 1403"/>
                <a:gd name="T72" fmla="*/ 238 w 1159"/>
                <a:gd name="T73" fmla="*/ 1183 h 1403"/>
                <a:gd name="T74" fmla="*/ 178 w 1159"/>
                <a:gd name="T75" fmla="*/ 1086 h 1403"/>
                <a:gd name="T76" fmla="*/ 129 w 1159"/>
                <a:gd name="T77" fmla="*/ 960 h 1403"/>
                <a:gd name="T78" fmla="*/ 123 w 1159"/>
                <a:gd name="T79" fmla="*/ 963 h 1403"/>
                <a:gd name="T80" fmla="*/ 106 w 1159"/>
                <a:gd name="T81" fmla="*/ 965 h 1403"/>
                <a:gd name="T82" fmla="*/ 85 w 1159"/>
                <a:gd name="T83" fmla="*/ 960 h 1403"/>
                <a:gd name="T84" fmla="*/ 61 w 1159"/>
                <a:gd name="T85" fmla="*/ 942 h 1403"/>
                <a:gd name="T86" fmla="*/ 36 w 1159"/>
                <a:gd name="T87" fmla="*/ 904 h 1403"/>
                <a:gd name="T88" fmla="*/ 15 w 1159"/>
                <a:gd name="T89" fmla="*/ 841 h 1403"/>
                <a:gd name="T90" fmla="*/ 1 w 1159"/>
                <a:gd name="T91" fmla="*/ 745 h 1403"/>
                <a:gd name="T92" fmla="*/ 4 w 1159"/>
                <a:gd name="T93" fmla="*/ 695 h 1403"/>
                <a:gd name="T94" fmla="*/ 21 w 1159"/>
                <a:gd name="T95" fmla="*/ 663 h 1403"/>
                <a:gd name="T96" fmla="*/ 45 w 1159"/>
                <a:gd name="T97" fmla="*/ 647 h 1403"/>
                <a:gd name="T98" fmla="*/ 71 w 1159"/>
                <a:gd name="T99" fmla="*/ 643 h 1403"/>
                <a:gd name="T100" fmla="*/ 93 w 1159"/>
                <a:gd name="T101" fmla="*/ 643 h 1403"/>
                <a:gd name="T102" fmla="*/ 106 w 1159"/>
                <a:gd name="T103" fmla="*/ 644 h 1403"/>
                <a:gd name="T104" fmla="*/ 105 w 1159"/>
                <a:gd name="T105" fmla="*/ 600 h 1403"/>
                <a:gd name="T106" fmla="*/ 102 w 1159"/>
                <a:gd name="T107" fmla="*/ 539 h 1403"/>
                <a:gd name="T108" fmla="*/ 100 w 1159"/>
                <a:gd name="T109" fmla="*/ 485 h 1403"/>
                <a:gd name="T110" fmla="*/ 103 w 1159"/>
                <a:gd name="T111" fmla="*/ 406 h 1403"/>
                <a:gd name="T112" fmla="*/ 137 w 1159"/>
                <a:gd name="T113" fmla="*/ 287 h 1403"/>
                <a:gd name="T114" fmla="*/ 198 w 1159"/>
                <a:gd name="T115" fmla="*/ 183 h 1403"/>
                <a:gd name="T116" fmla="*/ 282 w 1159"/>
                <a:gd name="T117" fmla="*/ 97 h 1403"/>
                <a:gd name="T118" fmla="*/ 386 w 1159"/>
                <a:gd name="T119" fmla="*/ 36 h 1403"/>
                <a:gd name="T120" fmla="*/ 505 w 1159"/>
                <a:gd name="T121" fmla="*/ 4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403">
                  <a:moveTo>
                    <a:pt x="569" y="0"/>
                  </a:moveTo>
                  <a:lnTo>
                    <a:pt x="589" y="0"/>
                  </a:lnTo>
                  <a:lnTo>
                    <a:pt x="653" y="4"/>
                  </a:lnTo>
                  <a:lnTo>
                    <a:pt x="714" y="16"/>
                  </a:lnTo>
                  <a:lnTo>
                    <a:pt x="772" y="36"/>
                  </a:lnTo>
                  <a:lnTo>
                    <a:pt x="827" y="64"/>
                  </a:lnTo>
                  <a:lnTo>
                    <a:pt x="876" y="97"/>
                  </a:lnTo>
                  <a:lnTo>
                    <a:pt x="922" y="137"/>
                  </a:lnTo>
                  <a:lnTo>
                    <a:pt x="962" y="183"/>
                  </a:lnTo>
                  <a:lnTo>
                    <a:pt x="995" y="232"/>
                  </a:lnTo>
                  <a:lnTo>
                    <a:pt x="1023" y="287"/>
                  </a:lnTo>
                  <a:lnTo>
                    <a:pt x="1043" y="345"/>
                  </a:lnTo>
                  <a:lnTo>
                    <a:pt x="1055" y="406"/>
                  </a:lnTo>
                  <a:lnTo>
                    <a:pt x="1060" y="469"/>
                  </a:lnTo>
                  <a:lnTo>
                    <a:pt x="1060" y="485"/>
                  </a:lnTo>
                  <a:lnTo>
                    <a:pt x="1058" y="510"/>
                  </a:lnTo>
                  <a:lnTo>
                    <a:pt x="1056" y="539"/>
                  </a:lnTo>
                  <a:lnTo>
                    <a:pt x="1055" y="569"/>
                  </a:lnTo>
                  <a:lnTo>
                    <a:pt x="1055" y="600"/>
                  </a:lnTo>
                  <a:lnTo>
                    <a:pt x="1053" y="626"/>
                  </a:lnTo>
                  <a:lnTo>
                    <a:pt x="1053" y="644"/>
                  </a:lnTo>
                  <a:lnTo>
                    <a:pt x="1058" y="644"/>
                  </a:lnTo>
                  <a:lnTo>
                    <a:pt x="1066" y="643"/>
                  </a:lnTo>
                  <a:lnTo>
                    <a:pt x="1076" y="643"/>
                  </a:lnTo>
                  <a:lnTo>
                    <a:pt x="1089" y="643"/>
                  </a:lnTo>
                  <a:lnTo>
                    <a:pt x="1101" y="644"/>
                  </a:lnTo>
                  <a:lnTo>
                    <a:pt x="1114" y="647"/>
                  </a:lnTo>
                  <a:lnTo>
                    <a:pt x="1127" y="653"/>
                  </a:lnTo>
                  <a:lnTo>
                    <a:pt x="1139" y="663"/>
                  </a:lnTo>
                  <a:lnTo>
                    <a:pt x="1148" y="676"/>
                  </a:lnTo>
                  <a:lnTo>
                    <a:pt x="1156" y="695"/>
                  </a:lnTo>
                  <a:lnTo>
                    <a:pt x="1159" y="716"/>
                  </a:lnTo>
                  <a:lnTo>
                    <a:pt x="1159" y="745"/>
                  </a:lnTo>
                  <a:lnTo>
                    <a:pt x="1153" y="797"/>
                  </a:lnTo>
                  <a:lnTo>
                    <a:pt x="1144" y="841"/>
                  </a:lnTo>
                  <a:lnTo>
                    <a:pt x="1134" y="876"/>
                  </a:lnTo>
                  <a:lnTo>
                    <a:pt x="1124" y="905"/>
                  </a:lnTo>
                  <a:lnTo>
                    <a:pt x="1111" y="927"/>
                  </a:lnTo>
                  <a:lnTo>
                    <a:pt x="1099" y="942"/>
                  </a:lnTo>
                  <a:lnTo>
                    <a:pt x="1087" y="953"/>
                  </a:lnTo>
                  <a:lnTo>
                    <a:pt x="1075" y="960"/>
                  </a:lnTo>
                  <a:lnTo>
                    <a:pt x="1063" y="963"/>
                  </a:lnTo>
                  <a:lnTo>
                    <a:pt x="1053" y="965"/>
                  </a:lnTo>
                  <a:lnTo>
                    <a:pt x="1044" y="965"/>
                  </a:lnTo>
                  <a:lnTo>
                    <a:pt x="1037" y="963"/>
                  </a:lnTo>
                  <a:lnTo>
                    <a:pt x="1032" y="962"/>
                  </a:lnTo>
                  <a:lnTo>
                    <a:pt x="1030" y="960"/>
                  </a:lnTo>
                  <a:lnTo>
                    <a:pt x="1006" y="1026"/>
                  </a:lnTo>
                  <a:lnTo>
                    <a:pt x="980" y="1086"/>
                  </a:lnTo>
                  <a:lnTo>
                    <a:pt x="953" y="1138"/>
                  </a:lnTo>
                  <a:lnTo>
                    <a:pt x="922" y="1185"/>
                  </a:lnTo>
                  <a:lnTo>
                    <a:pt x="890" y="1226"/>
                  </a:lnTo>
                  <a:lnTo>
                    <a:pt x="858" y="1261"/>
                  </a:lnTo>
                  <a:lnTo>
                    <a:pt x="824" y="1292"/>
                  </a:lnTo>
                  <a:lnTo>
                    <a:pt x="780" y="1325"/>
                  </a:lnTo>
                  <a:lnTo>
                    <a:pt x="739" y="1351"/>
                  </a:lnTo>
                  <a:lnTo>
                    <a:pt x="699" y="1371"/>
                  </a:lnTo>
                  <a:lnTo>
                    <a:pt x="664" y="1385"/>
                  </a:lnTo>
                  <a:lnTo>
                    <a:pt x="633" y="1394"/>
                  </a:lnTo>
                  <a:lnTo>
                    <a:pt x="610" y="1400"/>
                  </a:lnTo>
                  <a:lnTo>
                    <a:pt x="595" y="1402"/>
                  </a:lnTo>
                  <a:lnTo>
                    <a:pt x="589" y="1403"/>
                  </a:lnTo>
                  <a:lnTo>
                    <a:pt x="571" y="1403"/>
                  </a:lnTo>
                  <a:lnTo>
                    <a:pt x="565" y="1402"/>
                  </a:lnTo>
                  <a:lnTo>
                    <a:pt x="549" y="1400"/>
                  </a:lnTo>
                  <a:lnTo>
                    <a:pt x="526" y="1394"/>
                  </a:lnTo>
                  <a:lnTo>
                    <a:pt x="496" y="1385"/>
                  </a:lnTo>
                  <a:lnTo>
                    <a:pt x="461" y="1370"/>
                  </a:lnTo>
                  <a:lnTo>
                    <a:pt x="421" y="1350"/>
                  </a:lnTo>
                  <a:lnTo>
                    <a:pt x="378" y="1324"/>
                  </a:lnTo>
                  <a:lnTo>
                    <a:pt x="334" y="1290"/>
                  </a:lnTo>
                  <a:lnTo>
                    <a:pt x="300" y="1260"/>
                  </a:lnTo>
                  <a:lnTo>
                    <a:pt x="268" y="1225"/>
                  </a:lnTo>
                  <a:lnTo>
                    <a:pt x="238" y="1183"/>
                  </a:lnTo>
                  <a:lnTo>
                    <a:pt x="207" y="1138"/>
                  </a:lnTo>
                  <a:lnTo>
                    <a:pt x="178" y="1086"/>
                  </a:lnTo>
                  <a:lnTo>
                    <a:pt x="152" y="1026"/>
                  </a:lnTo>
                  <a:lnTo>
                    <a:pt x="129" y="960"/>
                  </a:lnTo>
                  <a:lnTo>
                    <a:pt x="128" y="962"/>
                  </a:lnTo>
                  <a:lnTo>
                    <a:pt x="123" y="963"/>
                  </a:lnTo>
                  <a:lnTo>
                    <a:pt x="116" y="965"/>
                  </a:lnTo>
                  <a:lnTo>
                    <a:pt x="106" y="965"/>
                  </a:lnTo>
                  <a:lnTo>
                    <a:pt x="97" y="963"/>
                  </a:lnTo>
                  <a:lnTo>
                    <a:pt x="85" y="960"/>
                  </a:lnTo>
                  <a:lnTo>
                    <a:pt x="73" y="953"/>
                  </a:lnTo>
                  <a:lnTo>
                    <a:pt x="61" y="942"/>
                  </a:lnTo>
                  <a:lnTo>
                    <a:pt x="48" y="927"/>
                  </a:lnTo>
                  <a:lnTo>
                    <a:pt x="36" y="904"/>
                  </a:lnTo>
                  <a:lnTo>
                    <a:pt x="26" y="876"/>
                  </a:lnTo>
                  <a:lnTo>
                    <a:pt x="15" y="841"/>
                  </a:lnTo>
                  <a:lnTo>
                    <a:pt x="7" y="797"/>
                  </a:lnTo>
                  <a:lnTo>
                    <a:pt x="1" y="745"/>
                  </a:lnTo>
                  <a:lnTo>
                    <a:pt x="0" y="716"/>
                  </a:lnTo>
                  <a:lnTo>
                    <a:pt x="4" y="695"/>
                  </a:lnTo>
                  <a:lnTo>
                    <a:pt x="10" y="676"/>
                  </a:lnTo>
                  <a:lnTo>
                    <a:pt x="21" y="663"/>
                  </a:lnTo>
                  <a:lnTo>
                    <a:pt x="32" y="653"/>
                  </a:lnTo>
                  <a:lnTo>
                    <a:pt x="45" y="647"/>
                  </a:lnTo>
                  <a:lnTo>
                    <a:pt x="58" y="644"/>
                  </a:lnTo>
                  <a:lnTo>
                    <a:pt x="71" y="643"/>
                  </a:lnTo>
                  <a:lnTo>
                    <a:pt x="84" y="643"/>
                  </a:lnTo>
                  <a:lnTo>
                    <a:pt x="93" y="643"/>
                  </a:lnTo>
                  <a:lnTo>
                    <a:pt x="102" y="644"/>
                  </a:lnTo>
                  <a:lnTo>
                    <a:pt x="106" y="644"/>
                  </a:lnTo>
                  <a:lnTo>
                    <a:pt x="105" y="626"/>
                  </a:lnTo>
                  <a:lnTo>
                    <a:pt x="105" y="600"/>
                  </a:lnTo>
                  <a:lnTo>
                    <a:pt x="103" y="571"/>
                  </a:lnTo>
                  <a:lnTo>
                    <a:pt x="102" y="539"/>
                  </a:lnTo>
                  <a:lnTo>
                    <a:pt x="100" y="510"/>
                  </a:lnTo>
                  <a:lnTo>
                    <a:pt x="100" y="485"/>
                  </a:lnTo>
                  <a:lnTo>
                    <a:pt x="99" y="469"/>
                  </a:lnTo>
                  <a:lnTo>
                    <a:pt x="103" y="406"/>
                  </a:lnTo>
                  <a:lnTo>
                    <a:pt x="116" y="345"/>
                  </a:lnTo>
                  <a:lnTo>
                    <a:pt x="137" y="287"/>
                  </a:lnTo>
                  <a:lnTo>
                    <a:pt x="163" y="232"/>
                  </a:lnTo>
                  <a:lnTo>
                    <a:pt x="198" y="183"/>
                  </a:lnTo>
                  <a:lnTo>
                    <a:pt x="238" y="137"/>
                  </a:lnTo>
                  <a:lnTo>
                    <a:pt x="282" y="97"/>
                  </a:lnTo>
                  <a:lnTo>
                    <a:pt x="333" y="64"/>
                  </a:lnTo>
                  <a:lnTo>
                    <a:pt x="386" y="36"/>
                  </a:lnTo>
                  <a:lnTo>
                    <a:pt x="444" y="16"/>
                  </a:lnTo>
                  <a:lnTo>
                    <a:pt x="505" y="4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-534988" y="2446338"/>
              <a:ext cx="2786063" cy="1276350"/>
            </a:xfrm>
            <a:custGeom>
              <a:avLst/>
              <a:gdLst>
                <a:gd name="T0" fmla="*/ 670 w 1755"/>
                <a:gd name="T1" fmla="*/ 40 h 804"/>
                <a:gd name="T2" fmla="*/ 704 w 1755"/>
                <a:gd name="T3" fmla="*/ 144 h 804"/>
                <a:gd name="T4" fmla="*/ 748 w 1755"/>
                <a:gd name="T5" fmla="*/ 278 h 804"/>
                <a:gd name="T6" fmla="*/ 794 w 1755"/>
                <a:gd name="T7" fmla="*/ 410 h 804"/>
                <a:gd name="T8" fmla="*/ 831 w 1755"/>
                <a:gd name="T9" fmla="*/ 514 h 804"/>
                <a:gd name="T10" fmla="*/ 863 w 1755"/>
                <a:gd name="T11" fmla="*/ 153 h 804"/>
                <a:gd name="T12" fmla="*/ 788 w 1755"/>
                <a:gd name="T13" fmla="*/ 5 h 804"/>
                <a:gd name="T14" fmla="*/ 884 w 1755"/>
                <a:gd name="T15" fmla="*/ 52 h 804"/>
                <a:gd name="T16" fmla="*/ 1008 w 1755"/>
                <a:gd name="T17" fmla="*/ 58 h 804"/>
                <a:gd name="T18" fmla="*/ 1116 w 1755"/>
                <a:gd name="T19" fmla="*/ 22 h 804"/>
                <a:gd name="T20" fmla="*/ 1077 w 1755"/>
                <a:gd name="T21" fmla="*/ 139 h 804"/>
                <a:gd name="T22" fmla="*/ 1092 w 1755"/>
                <a:gd name="T23" fmla="*/ 536 h 804"/>
                <a:gd name="T24" fmla="*/ 1123 w 1755"/>
                <a:gd name="T25" fmla="*/ 449 h 804"/>
                <a:gd name="T26" fmla="*/ 1167 w 1755"/>
                <a:gd name="T27" fmla="*/ 323 h 804"/>
                <a:gd name="T28" fmla="*/ 1213 w 1755"/>
                <a:gd name="T29" fmla="*/ 187 h 804"/>
                <a:gd name="T30" fmla="*/ 1251 w 1755"/>
                <a:gd name="T31" fmla="*/ 69 h 804"/>
                <a:gd name="T32" fmla="*/ 1272 w 1755"/>
                <a:gd name="T33" fmla="*/ 0 h 804"/>
                <a:gd name="T34" fmla="*/ 1530 w 1755"/>
                <a:gd name="T35" fmla="*/ 98 h 804"/>
                <a:gd name="T36" fmla="*/ 1578 w 1755"/>
                <a:gd name="T37" fmla="*/ 118 h 804"/>
                <a:gd name="T38" fmla="*/ 1654 w 1755"/>
                <a:gd name="T39" fmla="*/ 149 h 804"/>
                <a:gd name="T40" fmla="*/ 1726 w 1755"/>
                <a:gd name="T41" fmla="*/ 179 h 804"/>
                <a:gd name="T42" fmla="*/ 1749 w 1755"/>
                <a:gd name="T43" fmla="*/ 190 h 804"/>
                <a:gd name="T44" fmla="*/ 1721 w 1755"/>
                <a:gd name="T45" fmla="*/ 207 h 804"/>
                <a:gd name="T46" fmla="*/ 1616 w 1755"/>
                <a:gd name="T47" fmla="*/ 251 h 804"/>
                <a:gd name="T48" fmla="*/ 1553 w 1755"/>
                <a:gd name="T49" fmla="*/ 280 h 804"/>
                <a:gd name="T50" fmla="*/ 1527 w 1755"/>
                <a:gd name="T51" fmla="*/ 294 h 804"/>
                <a:gd name="T52" fmla="*/ 1521 w 1755"/>
                <a:gd name="T53" fmla="*/ 297 h 804"/>
                <a:gd name="T54" fmla="*/ 1481 w 1755"/>
                <a:gd name="T55" fmla="*/ 332 h 804"/>
                <a:gd name="T56" fmla="*/ 1417 w 1755"/>
                <a:gd name="T57" fmla="*/ 405 h 804"/>
                <a:gd name="T58" fmla="*/ 1397 w 1755"/>
                <a:gd name="T59" fmla="*/ 443 h 804"/>
                <a:gd name="T60" fmla="*/ 1381 w 1755"/>
                <a:gd name="T61" fmla="*/ 495 h 804"/>
                <a:gd name="T62" fmla="*/ 1332 w 1755"/>
                <a:gd name="T63" fmla="*/ 643 h 804"/>
                <a:gd name="T64" fmla="*/ 1284 w 1755"/>
                <a:gd name="T65" fmla="*/ 804 h 804"/>
                <a:gd name="T66" fmla="*/ 89 w 1755"/>
                <a:gd name="T67" fmla="*/ 787 h 804"/>
                <a:gd name="T68" fmla="*/ 17 w 1755"/>
                <a:gd name="T69" fmla="*/ 715 h 804"/>
                <a:gd name="T70" fmla="*/ 0 w 1755"/>
                <a:gd name="T71" fmla="*/ 633 h 804"/>
                <a:gd name="T72" fmla="*/ 17 w 1755"/>
                <a:gd name="T73" fmla="*/ 561 h 804"/>
                <a:gd name="T74" fmla="*/ 53 w 1755"/>
                <a:gd name="T75" fmla="*/ 440 h 804"/>
                <a:gd name="T76" fmla="*/ 90 w 1755"/>
                <a:gd name="T77" fmla="*/ 327 h 804"/>
                <a:gd name="T78" fmla="*/ 110 w 1755"/>
                <a:gd name="T79" fmla="*/ 265 h 804"/>
                <a:gd name="T80" fmla="*/ 148 w 1755"/>
                <a:gd name="T81" fmla="*/ 214 h 804"/>
                <a:gd name="T82" fmla="*/ 179 w 1755"/>
                <a:gd name="T83" fmla="*/ 193 h 804"/>
                <a:gd name="T84" fmla="*/ 189 w 1755"/>
                <a:gd name="T85" fmla="*/ 188 h 804"/>
                <a:gd name="T86" fmla="*/ 252 w 1755"/>
                <a:gd name="T87" fmla="*/ 161 h 804"/>
                <a:gd name="T88" fmla="*/ 330 w 1755"/>
                <a:gd name="T89" fmla="*/ 127 h 804"/>
                <a:gd name="T90" fmla="*/ 391 w 1755"/>
                <a:gd name="T91" fmla="*/ 103 h 804"/>
                <a:gd name="T92" fmla="*/ 489 w 1755"/>
                <a:gd name="T93" fmla="*/ 6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55" h="804">
                  <a:moveTo>
                    <a:pt x="660" y="0"/>
                  </a:moveTo>
                  <a:lnTo>
                    <a:pt x="663" y="16"/>
                  </a:lnTo>
                  <a:lnTo>
                    <a:pt x="670" y="40"/>
                  </a:lnTo>
                  <a:lnTo>
                    <a:pt x="680" y="69"/>
                  </a:lnTo>
                  <a:lnTo>
                    <a:pt x="692" y="106"/>
                  </a:lnTo>
                  <a:lnTo>
                    <a:pt x="704" y="144"/>
                  </a:lnTo>
                  <a:lnTo>
                    <a:pt x="719" y="187"/>
                  </a:lnTo>
                  <a:lnTo>
                    <a:pt x="733" y="233"/>
                  </a:lnTo>
                  <a:lnTo>
                    <a:pt x="748" y="278"/>
                  </a:lnTo>
                  <a:lnTo>
                    <a:pt x="765" y="323"/>
                  </a:lnTo>
                  <a:lnTo>
                    <a:pt x="780" y="368"/>
                  </a:lnTo>
                  <a:lnTo>
                    <a:pt x="794" y="410"/>
                  </a:lnTo>
                  <a:lnTo>
                    <a:pt x="808" y="449"/>
                  </a:lnTo>
                  <a:lnTo>
                    <a:pt x="820" y="485"/>
                  </a:lnTo>
                  <a:lnTo>
                    <a:pt x="831" y="514"/>
                  </a:lnTo>
                  <a:lnTo>
                    <a:pt x="838" y="536"/>
                  </a:lnTo>
                  <a:lnTo>
                    <a:pt x="845" y="552"/>
                  </a:lnTo>
                  <a:lnTo>
                    <a:pt x="863" y="153"/>
                  </a:lnTo>
                  <a:lnTo>
                    <a:pt x="855" y="139"/>
                  </a:lnTo>
                  <a:lnTo>
                    <a:pt x="848" y="124"/>
                  </a:lnTo>
                  <a:lnTo>
                    <a:pt x="788" y="5"/>
                  </a:lnTo>
                  <a:lnTo>
                    <a:pt x="816" y="25"/>
                  </a:lnTo>
                  <a:lnTo>
                    <a:pt x="849" y="40"/>
                  </a:lnTo>
                  <a:lnTo>
                    <a:pt x="884" y="52"/>
                  </a:lnTo>
                  <a:lnTo>
                    <a:pt x="924" y="58"/>
                  </a:lnTo>
                  <a:lnTo>
                    <a:pt x="965" y="61"/>
                  </a:lnTo>
                  <a:lnTo>
                    <a:pt x="1008" y="58"/>
                  </a:lnTo>
                  <a:lnTo>
                    <a:pt x="1048" y="51"/>
                  </a:lnTo>
                  <a:lnTo>
                    <a:pt x="1084" y="39"/>
                  </a:lnTo>
                  <a:lnTo>
                    <a:pt x="1116" y="22"/>
                  </a:lnTo>
                  <a:lnTo>
                    <a:pt x="1145" y="2"/>
                  </a:lnTo>
                  <a:lnTo>
                    <a:pt x="1083" y="124"/>
                  </a:lnTo>
                  <a:lnTo>
                    <a:pt x="1077" y="139"/>
                  </a:lnTo>
                  <a:lnTo>
                    <a:pt x="1068" y="153"/>
                  </a:lnTo>
                  <a:lnTo>
                    <a:pt x="1087" y="552"/>
                  </a:lnTo>
                  <a:lnTo>
                    <a:pt x="1092" y="536"/>
                  </a:lnTo>
                  <a:lnTo>
                    <a:pt x="1101" y="514"/>
                  </a:lnTo>
                  <a:lnTo>
                    <a:pt x="1110" y="483"/>
                  </a:lnTo>
                  <a:lnTo>
                    <a:pt x="1123" y="449"/>
                  </a:lnTo>
                  <a:lnTo>
                    <a:pt x="1136" y="410"/>
                  </a:lnTo>
                  <a:lnTo>
                    <a:pt x="1152" y="367"/>
                  </a:lnTo>
                  <a:lnTo>
                    <a:pt x="1167" y="323"/>
                  </a:lnTo>
                  <a:lnTo>
                    <a:pt x="1182" y="277"/>
                  </a:lnTo>
                  <a:lnTo>
                    <a:pt x="1197" y="233"/>
                  </a:lnTo>
                  <a:lnTo>
                    <a:pt x="1213" y="187"/>
                  </a:lnTo>
                  <a:lnTo>
                    <a:pt x="1226" y="144"/>
                  </a:lnTo>
                  <a:lnTo>
                    <a:pt x="1240" y="106"/>
                  </a:lnTo>
                  <a:lnTo>
                    <a:pt x="1251" y="69"/>
                  </a:lnTo>
                  <a:lnTo>
                    <a:pt x="1262" y="40"/>
                  </a:lnTo>
                  <a:lnTo>
                    <a:pt x="1268" y="16"/>
                  </a:lnTo>
                  <a:lnTo>
                    <a:pt x="1272" y="0"/>
                  </a:lnTo>
                  <a:lnTo>
                    <a:pt x="1401" y="46"/>
                  </a:lnTo>
                  <a:lnTo>
                    <a:pt x="1526" y="97"/>
                  </a:lnTo>
                  <a:lnTo>
                    <a:pt x="1530" y="98"/>
                  </a:lnTo>
                  <a:lnTo>
                    <a:pt x="1541" y="103"/>
                  </a:lnTo>
                  <a:lnTo>
                    <a:pt x="1556" y="109"/>
                  </a:lnTo>
                  <a:lnTo>
                    <a:pt x="1578" y="118"/>
                  </a:lnTo>
                  <a:lnTo>
                    <a:pt x="1602" y="127"/>
                  </a:lnTo>
                  <a:lnTo>
                    <a:pt x="1628" y="138"/>
                  </a:lnTo>
                  <a:lnTo>
                    <a:pt x="1654" y="149"/>
                  </a:lnTo>
                  <a:lnTo>
                    <a:pt x="1680" y="161"/>
                  </a:lnTo>
                  <a:lnTo>
                    <a:pt x="1704" y="170"/>
                  </a:lnTo>
                  <a:lnTo>
                    <a:pt x="1726" y="179"/>
                  </a:lnTo>
                  <a:lnTo>
                    <a:pt x="1743" y="188"/>
                  </a:lnTo>
                  <a:lnTo>
                    <a:pt x="1746" y="188"/>
                  </a:lnTo>
                  <a:lnTo>
                    <a:pt x="1749" y="190"/>
                  </a:lnTo>
                  <a:lnTo>
                    <a:pt x="1752" y="191"/>
                  </a:lnTo>
                  <a:lnTo>
                    <a:pt x="1755" y="193"/>
                  </a:lnTo>
                  <a:lnTo>
                    <a:pt x="1721" y="207"/>
                  </a:lnTo>
                  <a:lnTo>
                    <a:pt x="1686" y="222"/>
                  </a:lnTo>
                  <a:lnTo>
                    <a:pt x="1651" y="237"/>
                  </a:lnTo>
                  <a:lnTo>
                    <a:pt x="1616" y="251"/>
                  </a:lnTo>
                  <a:lnTo>
                    <a:pt x="1585" y="265"/>
                  </a:lnTo>
                  <a:lnTo>
                    <a:pt x="1561" y="275"/>
                  </a:lnTo>
                  <a:lnTo>
                    <a:pt x="1553" y="280"/>
                  </a:lnTo>
                  <a:lnTo>
                    <a:pt x="1541" y="286"/>
                  </a:lnTo>
                  <a:lnTo>
                    <a:pt x="1529" y="294"/>
                  </a:lnTo>
                  <a:lnTo>
                    <a:pt x="1527" y="294"/>
                  </a:lnTo>
                  <a:lnTo>
                    <a:pt x="1526" y="295"/>
                  </a:lnTo>
                  <a:lnTo>
                    <a:pt x="1524" y="295"/>
                  </a:lnTo>
                  <a:lnTo>
                    <a:pt x="1521" y="297"/>
                  </a:lnTo>
                  <a:lnTo>
                    <a:pt x="1507" y="307"/>
                  </a:lnTo>
                  <a:lnTo>
                    <a:pt x="1494" y="321"/>
                  </a:lnTo>
                  <a:lnTo>
                    <a:pt x="1481" y="332"/>
                  </a:lnTo>
                  <a:lnTo>
                    <a:pt x="1472" y="339"/>
                  </a:lnTo>
                  <a:lnTo>
                    <a:pt x="1442" y="373"/>
                  </a:lnTo>
                  <a:lnTo>
                    <a:pt x="1417" y="405"/>
                  </a:lnTo>
                  <a:lnTo>
                    <a:pt x="1401" y="436"/>
                  </a:lnTo>
                  <a:lnTo>
                    <a:pt x="1399" y="439"/>
                  </a:lnTo>
                  <a:lnTo>
                    <a:pt x="1397" y="443"/>
                  </a:lnTo>
                  <a:lnTo>
                    <a:pt x="1391" y="457"/>
                  </a:lnTo>
                  <a:lnTo>
                    <a:pt x="1385" y="475"/>
                  </a:lnTo>
                  <a:lnTo>
                    <a:pt x="1381" y="495"/>
                  </a:lnTo>
                  <a:lnTo>
                    <a:pt x="1365" y="540"/>
                  </a:lnTo>
                  <a:lnTo>
                    <a:pt x="1350" y="590"/>
                  </a:lnTo>
                  <a:lnTo>
                    <a:pt x="1332" y="643"/>
                  </a:lnTo>
                  <a:lnTo>
                    <a:pt x="1315" y="698"/>
                  </a:lnTo>
                  <a:lnTo>
                    <a:pt x="1298" y="753"/>
                  </a:lnTo>
                  <a:lnTo>
                    <a:pt x="1284" y="804"/>
                  </a:lnTo>
                  <a:lnTo>
                    <a:pt x="159" y="804"/>
                  </a:lnTo>
                  <a:lnTo>
                    <a:pt x="122" y="799"/>
                  </a:lnTo>
                  <a:lnTo>
                    <a:pt x="89" y="787"/>
                  </a:lnTo>
                  <a:lnTo>
                    <a:pt x="60" y="769"/>
                  </a:lnTo>
                  <a:lnTo>
                    <a:pt x="35" y="744"/>
                  </a:lnTo>
                  <a:lnTo>
                    <a:pt x="17" y="715"/>
                  </a:lnTo>
                  <a:lnTo>
                    <a:pt x="5" y="682"/>
                  </a:lnTo>
                  <a:lnTo>
                    <a:pt x="0" y="645"/>
                  </a:lnTo>
                  <a:lnTo>
                    <a:pt x="0" y="633"/>
                  </a:lnTo>
                  <a:lnTo>
                    <a:pt x="2" y="620"/>
                  </a:lnTo>
                  <a:lnTo>
                    <a:pt x="8" y="595"/>
                  </a:lnTo>
                  <a:lnTo>
                    <a:pt x="17" y="561"/>
                  </a:lnTo>
                  <a:lnTo>
                    <a:pt x="29" y="523"/>
                  </a:lnTo>
                  <a:lnTo>
                    <a:pt x="41" y="483"/>
                  </a:lnTo>
                  <a:lnTo>
                    <a:pt x="53" y="440"/>
                  </a:lnTo>
                  <a:lnTo>
                    <a:pt x="67" y="401"/>
                  </a:lnTo>
                  <a:lnTo>
                    <a:pt x="79" y="361"/>
                  </a:lnTo>
                  <a:lnTo>
                    <a:pt x="90" y="327"/>
                  </a:lnTo>
                  <a:lnTo>
                    <a:pt x="99" y="298"/>
                  </a:lnTo>
                  <a:lnTo>
                    <a:pt x="104" y="281"/>
                  </a:lnTo>
                  <a:lnTo>
                    <a:pt x="110" y="265"/>
                  </a:lnTo>
                  <a:lnTo>
                    <a:pt x="110" y="265"/>
                  </a:lnTo>
                  <a:lnTo>
                    <a:pt x="127" y="237"/>
                  </a:lnTo>
                  <a:lnTo>
                    <a:pt x="148" y="214"/>
                  </a:lnTo>
                  <a:lnTo>
                    <a:pt x="174" y="196"/>
                  </a:lnTo>
                  <a:lnTo>
                    <a:pt x="176" y="194"/>
                  </a:lnTo>
                  <a:lnTo>
                    <a:pt x="179" y="193"/>
                  </a:lnTo>
                  <a:lnTo>
                    <a:pt x="183" y="190"/>
                  </a:lnTo>
                  <a:lnTo>
                    <a:pt x="186" y="188"/>
                  </a:lnTo>
                  <a:lnTo>
                    <a:pt x="189" y="188"/>
                  </a:lnTo>
                  <a:lnTo>
                    <a:pt x="206" y="179"/>
                  </a:lnTo>
                  <a:lnTo>
                    <a:pt x="228" y="170"/>
                  </a:lnTo>
                  <a:lnTo>
                    <a:pt x="252" y="161"/>
                  </a:lnTo>
                  <a:lnTo>
                    <a:pt x="278" y="149"/>
                  </a:lnTo>
                  <a:lnTo>
                    <a:pt x="304" y="138"/>
                  </a:lnTo>
                  <a:lnTo>
                    <a:pt x="330" y="127"/>
                  </a:lnTo>
                  <a:lnTo>
                    <a:pt x="354" y="118"/>
                  </a:lnTo>
                  <a:lnTo>
                    <a:pt x="374" y="109"/>
                  </a:lnTo>
                  <a:lnTo>
                    <a:pt x="391" y="103"/>
                  </a:lnTo>
                  <a:lnTo>
                    <a:pt x="402" y="98"/>
                  </a:lnTo>
                  <a:lnTo>
                    <a:pt x="406" y="97"/>
                  </a:lnTo>
                  <a:lnTo>
                    <a:pt x="489" y="63"/>
                  </a:lnTo>
                  <a:lnTo>
                    <a:pt x="573" y="31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95262" y="385763"/>
              <a:ext cx="1601788" cy="1943100"/>
            </a:xfrm>
            <a:custGeom>
              <a:avLst/>
              <a:gdLst>
                <a:gd name="T0" fmla="*/ 514 w 1009"/>
                <a:gd name="T1" fmla="*/ 0 h 1224"/>
                <a:gd name="T2" fmla="*/ 632 w 1009"/>
                <a:gd name="T3" fmla="*/ 17 h 1224"/>
                <a:gd name="T4" fmla="*/ 737 w 1009"/>
                <a:gd name="T5" fmla="*/ 66 h 1224"/>
                <a:gd name="T6" fmla="*/ 823 w 1009"/>
                <a:gd name="T7" fmla="*/ 141 h 1224"/>
                <a:gd name="T8" fmla="*/ 886 w 1009"/>
                <a:gd name="T9" fmla="*/ 237 h 1224"/>
                <a:gd name="T10" fmla="*/ 919 w 1009"/>
                <a:gd name="T11" fmla="*/ 350 h 1224"/>
                <a:gd name="T12" fmla="*/ 924 w 1009"/>
                <a:gd name="T13" fmla="*/ 423 h 1224"/>
                <a:gd name="T14" fmla="*/ 921 w 1009"/>
                <a:gd name="T15" fmla="*/ 470 h 1224"/>
                <a:gd name="T16" fmla="*/ 919 w 1009"/>
                <a:gd name="T17" fmla="*/ 524 h 1224"/>
                <a:gd name="T18" fmla="*/ 918 w 1009"/>
                <a:gd name="T19" fmla="*/ 562 h 1224"/>
                <a:gd name="T20" fmla="*/ 930 w 1009"/>
                <a:gd name="T21" fmla="*/ 561 h 1224"/>
                <a:gd name="T22" fmla="*/ 953 w 1009"/>
                <a:gd name="T23" fmla="*/ 561 h 1224"/>
                <a:gd name="T24" fmla="*/ 977 w 1009"/>
                <a:gd name="T25" fmla="*/ 568 h 1224"/>
                <a:gd name="T26" fmla="*/ 999 w 1009"/>
                <a:gd name="T27" fmla="*/ 587 h 1224"/>
                <a:gd name="T28" fmla="*/ 1009 w 1009"/>
                <a:gd name="T29" fmla="*/ 623 h 1224"/>
                <a:gd name="T30" fmla="*/ 1005 w 1009"/>
                <a:gd name="T31" fmla="*/ 697 h 1224"/>
                <a:gd name="T32" fmla="*/ 988 w 1009"/>
                <a:gd name="T33" fmla="*/ 765 h 1224"/>
                <a:gd name="T34" fmla="*/ 968 w 1009"/>
                <a:gd name="T35" fmla="*/ 808 h 1224"/>
                <a:gd name="T36" fmla="*/ 947 w 1009"/>
                <a:gd name="T37" fmla="*/ 831 h 1224"/>
                <a:gd name="T38" fmla="*/ 925 w 1009"/>
                <a:gd name="T39" fmla="*/ 840 h 1224"/>
                <a:gd name="T40" fmla="*/ 908 w 1009"/>
                <a:gd name="T41" fmla="*/ 840 h 1224"/>
                <a:gd name="T42" fmla="*/ 899 w 1009"/>
                <a:gd name="T43" fmla="*/ 839 h 1224"/>
                <a:gd name="T44" fmla="*/ 876 w 1009"/>
                <a:gd name="T45" fmla="*/ 895 h 1224"/>
                <a:gd name="T46" fmla="*/ 829 w 1009"/>
                <a:gd name="T47" fmla="*/ 993 h 1224"/>
                <a:gd name="T48" fmla="*/ 774 w 1009"/>
                <a:gd name="T49" fmla="*/ 1069 h 1224"/>
                <a:gd name="T50" fmla="*/ 718 w 1009"/>
                <a:gd name="T51" fmla="*/ 1126 h 1224"/>
                <a:gd name="T52" fmla="*/ 643 w 1009"/>
                <a:gd name="T53" fmla="*/ 1178 h 1224"/>
                <a:gd name="T54" fmla="*/ 577 w 1009"/>
                <a:gd name="T55" fmla="*/ 1207 h 1224"/>
                <a:gd name="T56" fmla="*/ 531 w 1009"/>
                <a:gd name="T57" fmla="*/ 1220 h 1224"/>
                <a:gd name="T58" fmla="*/ 513 w 1009"/>
                <a:gd name="T59" fmla="*/ 1224 h 1224"/>
                <a:gd name="T60" fmla="*/ 491 w 1009"/>
                <a:gd name="T61" fmla="*/ 1224 h 1224"/>
                <a:gd name="T62" fmla="*/ 458 w 1009"/>
                <a:gd name="T63" fmla="*/ 1216 h 1224"/>
                <a:gd name="T64" fmla="*/ 400 w 1009"/>
                <a:gd name="T65" fmla="*/ 1196 h 1224"/>
                <a:gd name="T66" fmla="*/ 328 w 1009"/>
                <a:gd name="T67" fmla="*/ 1155 h 1224"/>
                <a:gd name="T68" fmla="*/ 261 w 1009"/>
                <a:gd name="T69" fmla="*/ 1098 h 1224"/>
                <a:gd name="T70" fmla="*/ 206 w 1009"/>
                <a:gd name="T71" fmla="*/ 1033 h 1224"/>
                <a:gd name="T72" fmla="*/ 155 w 1009"/>
                <a:gd name="T73" fmla="*/ 947 h 1224"/>
                <a:gd name="T74" fmla="*/ 113 w 1009"/>
                <a:gd name="T75" fmla="*/ 839 h 1224"/>
                <a:gd name="T76" fmla="*/ 107 w 1009"/>
                <a:gd name="T77" fmla="*/ 840 h 1224"/>
                <a:gd name="T78" fmla="*/ 93 w 1009"/>
                <a:gd name="T79" fmla="*/ 842 h 1224"/>
                <a:gd name="T80" fmla="*/ 73 w 1009"/>
                <a:gd name="T81" fmla="*/ 839 h 1224"/>
                <a:gd name="T82" fmla="*/ 52 w 1009"/>
                <a:gd name="T83" fmla="*/ 822 h 1224"/>
                <a:gd name="T84" fmla="*/ 32 w 1009"/>
                <a:gd name="T85" fmla="*/ 790 h 1224"/>
                <a:gd name="T86" fmla="*/ 13 w 1009"/>
                <a:gd name="T87" fmla="*/ 735 h 1224"/>
                <a:gd name="T88" fmla="*/ 1 w 1009"/>
                <a:gd name="T89" fmla="*/ 651 h 1224"/>
                <a:gd name="T90" fmla="*/ 4 w 1009"/>
                <a:gd name="T91" fmla="*/ 602 h 1224"/>
                <a:gd name="T92" fmla="*/ 21 w 1009"/>
                <a:gd name="T93" fmla="*/ 576 h 1224"/>
                <a:gd name="T94" fmla="*/ 46 w 1009"/>
                <a:gd name="T95" fmla="*/ 564 h 1224"/>
                <a:gd name="T96" fmla="*/ 70 w 1009"/>
                <a:gd name="T97" fmla="*/ 561 h 1224"/>
                <a:gd name="T98" fmla="*/ 88 w 1009"/>
                <a:gd name="T99" fmla="*/ 562 h 1224"/>
                <a:gd name="T100" fmla="*/ 91 w 1009"/>
                <a:gd name="T101" fmla="*/ 545 h 1224"/>
                <a:gd name="T102" fmla="*/ 90 w 1009"/>
                <a:gd name="T103" fmla="*/ 498 h 1224"/>
                <a:gd name="T104" fmla="*/ 88 w 1009"/>
                <a:gd name="T105" fmla="*/ 445 h 1224"/>
                <a:gd name="T106" fmla="*/ 87 w 1009"/>
                <a:gd name="T107" fmla="*/ 409 h 1224"/>
                <a:gd name="T108" fmla="*/ 104 w 1009"/>
                <a:gd name="T109" fmla="*/ 292 h 1224"/>
                <a:gd name="T110" fmla="*/ 152 w 1009"/>
                <a:gd name="T111" fmla="*/ 186 h 1224"/>
                <a:gd name="T112" fmla="*/ 227 w 1009"/>
                <a:gd name="T113" fmla="*/ 101 h 1224"/>
                <a:gd name="T114" fmla="*/ 323 w 1009"/>
                <a:gd name="T115" fmla="*/ 38 h 1224"/>
                <a:gd name="T116" fmla="*/ 435 w 1009"/>
                <a:gd name="T117" fmla="*/ 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9" h="1224">
                  <a:moveTo>
                    <a:pt x="496" y="0"/>
                  </a:moveTo>
                  <a:lnTo>
                    <a:pt x="514" y="0"/>
                  </a:lnTo>
                  <a:lnTo>
                    <a:pt x="574" y="5"/>
                  </a:lnTo>
                  <a:lnTo>
                    <a:pt x="632" y="17"/>
                  </a:lnTo>
                  <a:lnTo>
                    <a:pt x="687" y="38"/>
                  </a:lnTo>
                  <a:lnTo>
                    <a:pt x="737" y="66"/>
                  </a:lnTo>
                  <a:lnTo>
                    <a:pt x="783" y="101"/>
                  </a:lnTo>
                  <a:lnTo>
                    <a:pt x="823" y="141"/>
                  </a:lnTo>
                  <a:lnTo>
                    <a:pt x="858" y="186"/>
                  </a:lnTo>
                  <a:lnTo>
                    <a:pt x="886" y="237"/>
                  </a:lnTo>
                  <a:lnTo>
                    <a:pt x="907" y="292"/>
                  </a:lnTo>
                  <a:lnTo>
                    <a:pt x="919" y="350"/>
                  </a:lnTo>
                  <a:lnTo>
                    <a:pt x="924" y="409"/>
                  </a:lnTo>
                  <a:lnTo>
                    <a:pt x="924" y="423"/>
                  </a:lnTo>
                  <a:lnTo>
                    <a:pt x="922" y="445"/>
                  </a:lnTo>
                  <a:lnTo>
                    <a:pt x="921" y="470"/>
                  </a:lnTo>
                  <a:lnTo>
                    <a:pt x="921" y="498"/>
                  </a:lnTo>
                  <a:lnTo>
                    <a:pt x="919" y="524"/>
                  </a:lnTo>
                  <a:lnTo>
                    <a:pt x="918" y="545"/>
                  </a:lnTo>
                  <a:lnTo>
                    <a:pt x="918" y="562"/>
                  </a:lnTo>
                  <a:lnTo>
                    <a:pt x="922" y="562"/>
                  </a:lnTo>
                  <a:lnTo>
                    <a:pt x="930" y="561"/>
                  </a:lnTo>
                  <a:lnTo>
                    <a:pt x="941" y="561"/>
                  </a:lnTo>
                  <a:lnTo>
                    <a:pt x="953" y="561"/>
                  </a:lnTo>
                  <a:lnTo>
                    <a:pt x="965" y="564"/>
                  </a:lnTo>
                  <a:lnTo>
                    <a:pt x="977" y="568"/>
                  </a:lnTo>
                  <a:lnTo>
                    <a:pt x="988" y="576"/>
                  </a:lnTo>
                  <a:lnTo>
                    <a:pt x="999" y="587"/>
                  </a:lnTo>
                  <a:lnTo>
                    <a:pt x="1006" y="602"/>
                  </a:lnTo>
                  <a:lnTo>
                    <a:pt x="1009" y="623"/>
                  </a:lnTo>
                  <a:lnTo>
                    <a:pt x="1009" y="651"/>
                  </a:lnTo>
                  <a:lnTo>
                    <a:pt x="1005" y="697"/>
                  </a:lnTo>
                  <a:lnTo>
                    <a:pt x="997" y="735"/>
                  </a:lnTo>
                  <a:lnTo>
                    <a:pt x="988" y="765"/>
                  </a:lnTo>
                  <a:lnTo>
                    <a:pt x="979" y="790"/>
                  </a:lnTo>
                  <a:lnTo>
                    <a:pt x="968" y="808"/>
                  </a:lnTo>
                  <a:lnTo>
                    <a:pt x="957" y="822"/>
                  </a:lnTo>
                  <a:lnTo>
                    <a:pt x="947" y="831"/>
                  </a:lnTo>
                  <a:lnTo>
                    <a:pt x="936" y="837"/>
                  </a:lnTo>
                  <a:lnTo>
                    <a:pt x="925" y="840"/>
                  </a:lnTo>
                  <a:lnTo>
                    <a:pt x="916" y="842"/>
                  </a:lnTo>
                  <a:lnTo>
                    <a:pt x="908" y="840"/>
                  </a:lnTo>
                  <a:lnTo>
                    <a:pt x="902" y="840"/>
                  </a:lnTo>
                  <a:lnTo>
                    <a:pt x="899" y="839"/>
                  </a:lnTo>
                  <a:lnTo>
                    <a:pt x="896" y="837"/>
                  </a:lnTo>
                  <a:lnTo>
                    <a:pt x="876" y="895"/>
                  </a:lnTo>
                  <a:lnTo>
                    <a:pt x="853" y="947"/>
                  </a:lnTo>
                  <a:lnTo>
                    <a:pt x="829" y="993"/>
                  </a:lnTo>
                  <a:lnTo>
                    <a:pt x="803" y="1033"/>
                  </a:lnTo>
                  <a:lnTo>
                    <a:pt x="774" y="1069"/>
                  </a:lnTo>
                  <a:lnTo>
                    <a:pt x="747" y="1100"/>
                  </a:lnTo>
                  <a:lnTo>
                    <a:pt x="718" y="1126"/>
                  </a:lnTo>
                  <a:lnTo>
                    <a:pt x="679" y="1155"/>
                  </a:lnTo>
                  <a:lnTo>
                    <a:pt x="643" y="1178"/>
                  </a:lnTo>
                  <a:lnTo>
                    <a:pt x="608" y="1196"/>
                  </a:lnTo>
                  <a:lnTo>
                    <a:pt x="577" y="1207"/>
                  </a:lnTo>
                  <a:lnTo>
                    <a:pt x="551" y="1216"/>
                  </a:lnTo>
                  <a:lnTo>
                    <a:pt x="531" y="1220"/>
                  </a:lnTo>
                  <a:lnTo>
                    <a:pt x="517" y="1224"/>
                  </a:lnTo>
                  <a:lnTo>
                    <a:pt x="513" y="1224"/>
                  </a:lnTo>
                  <a:lnTo>
                    <a:pt x="496" y="1224"/>
                  </a:lnTo>
                  <a:lnTo>
                    <a:pt x="491" y="1224"/>
                  </a:lnTo>
                  <a:lnTo>
                    <a:pt x="478" y="1220"/>
                  </a:lnTo>
                  <a:lnTo>
                    <a:pt x="458" y="1216"/>
                  </a:lnTo>
                  <a:lnTo>
                    <a:pt x="432" y="1207"/>
                  </a:lnTo>
                  <a:lnTo>
                    <a:pt x="400" y="1196"/>
                  </a:lnTo>
                  <a:lnTo>
                    <a:pt x="366" y="1178"/>
                  </a:lnTo>
                  <a:lnTo>
                    <a:pt x="328" y="1155"/>
                  </a:lnTo>
                  <a:lnTo>
                    <a:pt x="290" y="1126"/>
                  </a:lnTo>
                  <a:lnTo>
                    <a:pt x="261" y="1098"/>
                  </a:lnTo>
                  <a:lnTo>
                    <a:pt x="233" y="1068"/>
                  </a:lnTo>
                  <a:lnTo>
                    <a:pt x="206" y="1033"/>
                  </a:lnTo>
                  <a:lnTo>
                    <a:pt x="180" y="993"/>
                  </a:lnTo>
                  <a:lnTo>
                    <a:pt x="155" y="947"/>
                  </a:lnTo>
                  <a:lnTo>
                    <a:pt x="133" y="895"/>
                  </a:lnTo>
                  <a:lnTo>
                    <a:pt x="113" y="839"/>
                  </a:lnTo>
                  <a:lnTo>
                    <a:pt x="110" y="839"/>
                  </a:lnTo>
                  <a:lnTo>
                    <a:pt x="107" y="840"/>
                  </a:lnTo>
                  <a:lnTo>
                    <a:pt x="101" y="842"/>
                  </a:lnTo>
                  <a:lnTo>
                    <a:pt x="93" y="842"/>
                  </a:lnTo>
                  <a:lnTo>
                    <a:pt x="84" y="842"/>
                  </a:lnTo>
                  <a:lnTo>
                    <a:pt x="73" y="839"/>
                  </a:lnTo>
                  <a:lnTo>
                    <a:pt x="62" y="832"/>
                  </a:lnTo>
                  <a:lnTo>
                    <a:pt x="52" y="822"/>
                  </a:lnTo>
                  <a:lnTo>
                    <a:pt x="41" y="808"/>
                  </a:lnTo>
                  <a:lnTo>
                    <a:pt x="32" y="790"/>
                  </a:lnTo>
                  <a:lnTo>
                    <a:pt x="21" y="765"/>
                  </a:lnTo>
                  <a:lnTo>
                    <a:pt x="13" y="735"/>
                  </a:lnTo>
                  <a:lnTo>
                    <a:pt x="6" y="697"/>
                  </a:lnTo>
                  <a:lnTo>
                    <a:pt x="1" y="651"/>
                  </a:lnTo>
                  <a:lnTo>
                    <a:pt x="0" y="623"/>
                  </a:lnTo>
                  <a:lnTo>
                    <a:pt x="4" y="602"/>
                  </a:lnTo>
                  <a:lnTo>
                    <a:pt x="12" y="587"/>
                  </a:lnTo>
                  <a:lnTo>
                    <a:pt x="21" y="576"/>
                  </a:lnTo>
                  <a:lnTo>
                    <a:pt x="33" y="568"/>
                  </a:lnTo>
                  <a:lnTo>
                    <a:pt x="46" y="564"/>
                  </a:lnTo>
                  <a:lnTo>
                    <a:pt x="58" y="561"/>
                  </a:lnTo>
                  <a:lnTo>
                    <a:pt x="70" y="561"/>
                  </a:lnTo>
                  <a:lnTo>
                    <a:pt x="79" y="561"/>
                  </a:lnTo>
                  <a:lnTo>
                    <a:pt x="88" y="562"/>
                  </a:lnTo>
                  <a:lnTo>
                    <a:pt x="93" y="562"/>
                  </a:lnTo>
                  <a:lnTo>
                    <a:pt x="91" y="545"/>
                  </a:lnTo>
                  <a:lnTo>
                    <a:pt x="91" y="524"/>
                  </a:lnTo>
                  <a:lnTo>
                    <a:pt x="90" y="498"/>
                  </a:lnTo>
                  <a:lnTo>
                    <a:pt x="88" y="470"/>
                  </a:lnTo>
                  <a:lnTo>
                    <a:pt x="88" y="445"/>
                  </a:lnTo>
                  <a:lnTo>
                    <a:pt x="87" y="423"/>
                  </a:lnTo>
                  <a:lnTo>
                    <a:pt x="87" y="409"/>
                  </a:lnTo>
                  <a:lnTo>
                    <a:pt x="91" y="350"/>
                  </a:lnTo>
                  <a:lnTo>
                    <a:pt x="104" y="292"/>
                  </a:lnTo>
                  <a:lnTo>
                    <a:pt x="125" y="237"/>
                  </a:lnTo>
                  <a:lnTo>
                    <a:pt x="152" y="186"/>
                  </a:lnTo>
                  <a:lnTo>
                    <a:pt x="188" y="141"/>
                  </a:lnTo>
                  <a:lnTo>
                    <a:pt x="227" y="101"/>
                  </a:lnTo>
                  <a:lnTo>
                    <a:pt x="273" y="66"/>
                  </a:lnTo>
                  <a:lnTo>
                    <a:pt x="323" y="38"/>
                  </a:lnTo>
                  <a:lnTo>
                    <a:pt x="378" y="17"/>
                  </a:lnTo>
                  <a:lnTo>
                    <a:pt x="435" y="5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4908550" y="2554288"/>
              <a:ext cx="2547938" cy="1168400"/>
            </a:xfrm>
            <a:custGeom>
              <a:avLst/>
              <a:gdLst>
                <a:gd name="T0" fmla="*/ 398 w 1605"/>
                <a:gd name="T1" fmla="*/ 39 h 736"/>
                <a:gd name="T2" fmla="*/ 356 w 1605"/>
                <a:gd name="T3" fmla="*/ 82 h 736"/>
                <a:gd name="T4" fmla="*/ 314 w 1605"/>
                <a:gd name="T5" fmla="*/ 152 h 736"/>
                <a:gd name="T6" fmla="*/ 298 w 1605"/>
                <a:gd name="T7" fmla="*/ 252 h 736"/>
                <a:gd name="T8" fmla="*/ 313 w 1605"/>
                <a:gd name="T9" fmla="*/ 333 h 736"/>
                <a:gd name="T10" fmla="*/ 343 w 1605"/>
                <a:gd name="T11" fmla="*/ 300 h 736"/>
                <a:gd name="T12" fmla="*/ 401 w 1605"/>
                <a:gd name="T13" fmla="*/ 256 h 736"/>
                <a:gd name="T14" fmla="*/ 473 w 1605"/>
                <a:gd name="T15" fmla="*/ 227 h 736"/>
                <a:gd name="T16" fmla="*/ 556 w 1605"/>
                <a:gd name="T17" fmla="*/ 355 h 736"/>
                <a:gd name="T18" fmla="*/ 650 w 1605"/>
                <a:gd name="T19" fmla="*/ 478 h 736"/>
                <a:gd name="T20" fmla="*/ 734 w 1605"/>
                <a:gd name="T21" fmla="*/ 566 h 736"/>
                <a:gd name="T22" fmla="*/ 808 w 1605"/>
                <a:gd name="T23" fmla="*/ 542 h 736"/>
                <a:gd name="T24" fmla="*/ 898 w 1605"/>
                <a:gd name="T25" fmla="*/ 439 h 736"/>
                <a:gd name="T26" fmla="*/ 991 w 1605"/>
                <a:gd name="T27" fmla="*/ 313 h 736"/>
                <a:gd name="T28" fmla="*/ 1067 w 1605"/>
                <a:gd name="T29" fmla="*/ 233 h 736"/>
                <a:gd name="T30" fmla="*/ 1136 w 1605"/>
                <a:gd name="T31" fmla="*/ 270 h 736"/>
                <a:gd name="T32" fmla="*/ 1188 w 1605"/>
                <a:gd name="T33" fmla="*/ 314 h 736"/>
                <a:gd name="T34" fmla="*/ 1208 w 1605"/>
                <a:gd name="T35" fmla="*/ 336 h 736"/>
                <a:gd name="T36" fmla="*/ 1218 w 1605"/>
                <a:gd name="T37" fmla="*/ 215 h 736"/>
                <a:gd name="T38" fmla="*/ 1191 w 1605"/>
                <a:gd name="T39" fmla="*/ 125 h 736"/>
                <a:gd name="T40" fmla="*/ 1147 w 1605"/>
                <a:gd name="T41" fmla="*/ 64 h 736"/>
                <a:gd name="T42" fmla="*/ 1107 w 1605"/>
                <a:gd name="T43" fmla="*/ 30 h 736"/>
                <a:gd name="T44" fmla="*/ 1122 w 1605"/>
                <a:gd name="T45" fmla="*/ 6 h 736"/>
                <a:gd name="T46" fmla="*/ 1191 w 1605"/>
                <a:gd name="T47" fmla="*/ 29 h 736"/>
                <a:gd name="T48" fmla="*/ 1281 w 1605"/>
                <a:gd name="T49" fmla="*/ 58 h 736"/>
                <a:gd name="T50" fmla="*/ 1362 w 1605"/>
                <a:gd name="T51" fmla="*/ 87 h 736"/>
                <a:gd name="T52" fmla="*/ 1405 w 1605"/>
                <a:gd name="T53" fmla="*/ 102 h 736"/>
                <a:gd name="T54" fmla="*/ 1509 w 1605"/>
                <a:gd name="T55" fmla="*/ 178 h 736"/>
                <a:gd name="T56" fmla="*/ 1574 w 1605"/>
                <a:gd name="T57" fmla="*/ 278 h 736"/>
                <a:gd name="T58" fmla="*/ 1590 w 1605"/>
                <a:gd name="T59" fmla="*/ 336 h 736"/>
                <a:gd name="T60" fmla="*/ 1596 w 1605"/>
                <a:gd name="T61" fmla="*/ 369 h 736"/>
                <a:gd name="T62" fmla="*/ 1602 w 1605"/>
                <a:gd name="T63" fmla="*/ 421 h 736"/>
                <a:gd name="T64" fmla="*/ 1603 w 1605"/>
                <a:gd name="T65" fmla="*/ 464 h 736"/>
                <a:gd name="T66" fmla="*/ 1605 w 1605"/>
                <a:gd name="T67" fmla="*/ 494 h 736"/>
                <a:gd name="T68" fmla="*/ 1603 w 1605"/>
                <a:gd name="T69" fmla="*/ 520 h 736"/>
                <a:gd name="T70" fmla="*/ 1600 w 1605"/>
                <a:gd name="T71" fmla="*/ 575 h 736"/>
                <a:gd name="T72" fmla="*/ 1556 w 1605"/>
                <a:gd name="T73" fmla="*/ 669 h 736"/>
                <a:gd name="T74" fmla="*/ 1466 w 1605"/>
                <a:gd name="T75" fmla="*/ 725 h 736"/>
                <a:gd name="T76" fmla="*/ 320 w 1605"/>
                <a:gd name="T77" fmla="*/ 736 h 736"/>
                <a:gd name="T78" fmla="*/ 272 w 1605"/>
                <a:gd name="T79" fmla="*/ 577 h 736"/>
                <a:gd name="T80" fmla="*/ 224 w 1605"/>
                <a:gd name="T81" fmla="*/ 429 h 736"/>
                <a:gd name="T82" fmla="*/ 201 w 1605"/>
                <a:gd name="T83" fmla="*/ 366 h 736"/>
                <a:gd name="T84" fmla="*/ 175 w 1605"/>
                <a:gd name="T85" fmla="*/ 325 h 736"/>
                <a:gd name="T86" fmla="*/ 101 w 1605"/>
                <a:gd name="T87" fmla="*/ 242 h 736"/>
                <a:gd name="T88" fmla="*/ 49 w 1605"/>
                <a:gd name="T89" fmla="*/ 209 h 736"/>
                <a:gd name="T90" fmla="*/ 0 w 1605"/>
                <a:gd name="T91" fmla="*/ 187 h 736"/>
                <a:gd name="T92" fmla="*/ 113 w 1605"/>
                <a:gd name="T93" fmla="*/ 102 h 736"/>
                <a:gd name="T94" fmla="*/ 154 w 1605"/>
                <a:gd name="T95" fmla="*/ 87 h 736"/>
                <a:gd name="T96" fmla="*/ 236 w 1605"/>
                <a:gd name="T97" fmla="*/ 58 h 736"/>
                <a:gd name="T98" fmla="*/ 327 w 1605"/>
                <a:gd name="T99" fmla="*/ 29 h 736"/>
                <a:gd name="T100" fmla="*/ 395 w 1605"/>
                <a:gd name="T101" fmla="*/ 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05" h="736">
                  <a:moveTo>
                    <a:pt x="414" y="0"/>
                  </a:moveTo>
                  <a:lnTo>
                    <a:pt x="409" y="30"/>
                  </a:lnTo>
                  <a:lnTo>
                    <a:pt x="398" y="39"/>
                  </a:lnTo>
                  <a:lnTo>
                    <a:pt x="386" y="50"/>
                  </a:lnTo>
                  <a:lnTo>
                    <a:pt x="371" y="64"/>
                  </a:lnTo>
                  <a:lnTo>
                    <a:pt x="356" y="82"/>
                  </a:lnTo>
                  <a:lnTo>
                    <a:pt x="340" y="102"/>
                  </a:lnTo>
                  <a:lnTo>
                    <a:pt x="327" y="125"/>
                  </a:lnTo>
                  <a:lnTo>
                    <a:pt x="314" y="152"/>
                  </a:lnTo>
                  <a:lnTo>
                    <a:pt x="305" y="181"/>
                  </a:lnTo>
                  <a:lnTo>
                    <a:pt x="299" y="215"/>
                  </a:lnTo>
                  <a:lnTo>
                    <a:pt x="298" y="252"/>
                  </a:lnTo>
                  <a:lnTo>
                    <a:pt x="301" y="293"/>
                  </a:lnTo>
                  <a:lnTo>
                    <a:pt x="310" y="336"/>
                  </a:lnTo>
                  <a:lnTo>
                    <a:pt x="313" y="333"/>
                  </a:lnTo>
                  <a:lnTo>
                    <a:pt x="319" y="326"/>
                  </a:lnTo>
                  <a:lnTo>
                    <a:pt x="330" y="314"/>
                  </a:lnTo>
                  <a:lnTo>
                    <a:pt x="343" y="300"/>
                  </a:lnTo>
                  <a:lnTo>
                    <a:pt x="360" y="287"/>
                  </a:lnTo>
                  <a:lnTo>
                    <a:pt x="380" y="270"/>
                  </a:lnTo>
                  <a:lnTo>
                    <a:pt x="401" y="256"/>
                  </a:lnTo>
                  <a:lnTo>
                    <a:pt x="424" y="242"/>
                  </a:lnTo>
                  <a:lnTo>
                    <a:pt x="449" y="233"/>
                  </a:lnTo>
                  <a:lnTo>
                    <a:pt x="473" y="227"/>
                  </a:lnTo>
                  <a:lnTo>
                    <a:pt x="499" y="270"/>
                  </a:lnTo>
                  <a:lnTo>
                    <a:pt x="527" y="313"/>
                  </a:lnTo>
                  <a:lnTo>
                    <a:pt x="556" y="355"/>
                  </a:lnTo>
                  <a:lnTo>
                    <a:pt x="588" y="398"/>
                  </a:lnTo>
                  <a:lnTo>
                    <a:pt x="618" y="439"/>
                  </a:lnTo>
                  <a:lnTo>
                    <a:pt x="650" y="478"/>
                  </a:lnTo>
                  <a:lnTo>
                    <a:pt x="679" y="513"/>
                  </a:lnTo>
                  <a:lnTo>
                    <a:pt x="708" y="542"/>
                  </a:lnTo>
                  <a:lnTo>
                    <a:pt x="734" y="566"/>
                  </a:lnTo>
                  <a:lnTo>
                    <a:pt x="759" y="583"/>
                  </a:lnTo>
                  <a:lnTo>
                    <a:pt x="782" y="566"/>
                  </a:lnTo>
                  <a:lnTo>
                    <a:pt x="808" y="542"/>
                  </a:lnTo>
                  <a:lnTo>
                    <a:pt x="837" y="513"/>
                  </a:lnTo>
                  <a:lnTo>
                    <a:pt x="867" y="478"/>
                  </a:lnTo>
                  <a:lnTo>
                    <a:pt x="898" y="439"/>
                  </a:lnTo>
                  <a:lnTo>
                    <a:pt x="930" y="398"/>
                  </a:lnTo>
                  <a:lnTo>
                    <a:pt x="960" y="355"/>
                  </a:lnTo>
                  <a:lnTo>
                    <a:pt x="991" y="313"/>
                  </a:lnTo>
                  <a:lnTo>
                    <a:pt x="1018" y="268"/>
                  </a:lnTo>
                  <a:lnTo>
                    <a:pt x="1043" y="227"/>
                  </a:lnTo>
                  <a:lnTo>
                    <a:pt x="1067" y="233"/>
                  </a:lnTo>
                  <a:lnTo>
                    <a:pt x="1092" y="242"/>
                  </a:lnTo>
                  <a:lnTo>
                    <a:pt x="1115" y="256"/>
                  </a:lnTo>
                  <a:lnTo>
                    <a:pt x="1136" y="270"/>
                  </a:lnTo>
                  <a:lnTo>
                    <a:pt x="1156" y="287"/>
                  </a:lnTo>
                  <a:lnTo>
                    <a:pt x="1173" y="300"/>
                  </a:lnTo>
                  <a:lnTo>
                    <a:pt x="1188" y="314"/>
                  </a:lnTo>
                  <a:lnTo>
                    <a:pt x="1199" y="326"/>
                  </a:lnTo>
                  <a:lnTo>
                    <a:pt x="1205" y="333"/>
                  </a:lnTo>
                  <a:lnTo>
                    <a:pt x="1208" y="336"/>
                  </a:lnTo>
                  <a:lnTo>
                    <a:pt x="1217" y="293"/>
                  </a:lnTo>
                  <a:lnTo>
                    <a:pt x="1220" y="252"/>
                  </a:lnTo>
                  <a:lnTo>
                    <a:pt x="1218" y="215"/>
                  </a:lnTo>
                  <a:lnTo>
                    <a:pt x="1212" y="183"/>
                  </a:lnTo>
                  <a:lnTo>
                    <a:pt x="1203" y="152"/>
                  </a:lnTo>
                  <a:lnTo>
                    <a:pt x="1191" y="125"/>
                  </a:lnTo>
                  <a:lnTo>
                    <a:pt x="1177" y="102"/>
                  </a:lnTo>
                  <a:lnTo>
                    <a:pt x="1162" y="82"/>
                  </a:lnTo>
                  <a:lnTo>
                    <a:pt x="1147" y="64"/>
                  </a:lnTo>
                  <a:lnTo>
                    <a:pt x="1131" y="50"/>
                  </a:lnTo>
                  <a:lnTo>
                    <a:pt x="1118" y="39"/>
                  </a:lnTo>
                  <a:lnTo>
                    <a:pt x="1107" y="30"/>
                  </a:lnTo>
                  <a:lnTo>
                    <a:pt x="1104" y="0"/>
                  </a:lnTo>
                  <a:lnTo>
                    <a:pt x="1110" y="1"/>
                  </a:lnTo>
                  <a:lnTo>
                    <a:pt x="1122" y="6"/>
                  </a:lnTo>
                  <a:lnTo>
                    <a:pt x="1141" y="12"/>
                  </a:lnTo>
                  <a:lnTo>
                    <a:pt x="1164" y="19"/>
                  </a:lnTo>
                  <a:lnTo>
                    <a:pt x="1191" y="29"/>
                  </a:lnTo>
                  <a:lnTo>
                    <a:pt x="1220" y="38"/>
                  </a:lnTo>
                  <a:lnTo>
                    <a:pt x="1251" y="48"/>
                  </a:lnTo>
                  <a:lnTo>
                    <a:pt x="1281" y="58"/>
                  </a:lnTo>
                  <a:lnTo>
                    <a:pt x="1310" y="68"/>
                  </a:lnTo>
                  <a:lnTo>
                    <a:pt x="1338" y="77"/>
                  </a:lnTo>
                  <a:lnTo>
                    <a:pt x="1362" y="87"/>
                  </a:lnTo>
                  <a:lnTo>
                    <a:pt x="1382" y="93"/>
                  </a:lnTo>
                  <a:lnTo>
                    <a:pt x="1397" y="99"/>
                  </a:lnTo>
                  <a:lnTo>
                    <a:pt x="1405" y="102"/>
                  </a:lnTo>
                  <a:lnTo>
                    <a:pt x="1445" y="125"/>
                  </a:lnTo>
                  <a:lnTo>
                    <a:pt x="1478" y="151"/>
                  </a:lnTo>
                  <a:lnTo>
                    <a:pt x="1509" y="178"/>
                  </a:lnTo>
                  <a:lnTo>
                    <a:pt x="1535" y="209"/>
                  </a:lnTo>
                  <a:lnTo>
                    <a:pt x="1556" y="241"/>
                  </a:lnTo>
                  <a:lnTo>
                    <a:pt x="1574" y="278"/>
                  </a:lnTo>
                  <a:lnTo>
                    <a:pt x="1587" y="317"/>
                  </a:lnTo>
                  <a:lnTo>
                    <a:pt x="1588" y="325"/>
                  </a:lnTo>
                  <a:lnTo>
                    <a:pt x="1590" y="336"/>
                  </a:lnTo>
                  <a:lnTo>
                    <a:pt x="1591" y="348"/>
                  </a:lnTo>
                  <a:lnTo>
                    <a:pt x="1594" y="360"/>
                  </a:lnTo>
                  <a:lnTo>
                    <a:pt x="1596" y="369"/>
                  </a:lnTo>
                  <a:lnTo>
                    <a:pt x="1596" y="372"/>
                  </a:lnTo>
                  <a:lnTo>
                    <a:pt x="1602" y="417"/>
                  </a:lnTo>
                  <a:lnTo>
                    <a:pt x="1602" y="421"/>
                  </a:lnTo>
                  <a:lnTo>
                    <a:pt x="1602" y="433"/>
                  </a:lnTo>
                  <a:lnTo>
                    <a:pt x="1603" y="449"/>
                  </a:lnTo>
                  <a:lnTo>
                    <a:pt x="1603" y="464"/>
                  </a:lnTo>
                  <a:lnTo>
                    <a:pt x="1603" y="479"/>
                  </a:lnTo>
                  <a:lnTo>
                    <a:pt x="1605" y="490"/>
                  </a:lnTo>
                  <a:lnTo>
                    <a:pt x="1605" y="494"/>
                  </a:lnTo>
                  <a:lnTo>
                    <a:pt x="1605" y="499"/>
                  </a:lnTo>
                  <a:lnTo>
                    <a:pt x="1605" y="508"/>
                  </a:lnTo>
                  <a:lnTo>
                    <a:pt x="1603" y="520"/>
                  </a:lnTo>
                  <a:lnTo>
                    <a:pt x="1603" y="531"/>
                  </a:lnTo>
                  <a:lnTo>
                    <a:pt x="1603" y="539"/>
                  </a:lnTo>
                  <a:lnTo>
                    <a:pt x="1600" y="575"/>
                  </a:lnTo>
                  <a:lnTo>
                    <a:pt x="1591" y="607"/>
                  </a:lnTo>
                  <a:lnTo>
                    <a:pt x="1577" y="640"/>
                  </a:lnTo>
                  <a:lnTo>
                    <a:pt x="1556" y="669"/>
                  </a:lnTo>
                  <a:lnTo>
                    <a:pt x="1529" y="695"/>
                  </a:lnTo>
                  <a:lnTo>
                    <a:pt x="1498" y="713"/>
                  </a:lnTo>
                  <a:lnTo>
                    <a:pt x="1466" y="725"/>
                  </a:lnTo>
                  <a:lnTo>
                    <a:pt x="1431" y="733"/>
                  </a:lnTo>
                  <a:lnTo>
                    <a:pt x="1394" y="736"/>
                  </a:lnTo>
                  <a:lnTo>
                    <a:pt x="320" y="736"/>
                  </a:lnTo>
                  <a:lnTo>
                    <a:pt x="305" y="685"/>
                  </a:lnTo>
                  <a:lnTo>
                    <a:pt x="290" y="632"/>
                  </a:lnTo>
                  <a:lnTo>
                    <a:pt x="272" y="577"/>
                  </a:lnTo>
                  <a:lnTo>
                    <a:pt x="255" y="522"/>
                  </a:lnTo>
                  <a:lnTo>
                    <a:pt x="238" y="472"/>
                  </a:lnTo>
                  <a:lnTo>
                    <a:pt x="224" y="429"/>
                  </a:lnTo>
                  <a:lnTo>
                    <a:pt x="217" y="400"/>
                  </a:lnTo>
                  <a:lnTo>
                    <a:pt x="206" y="374"/>
                  </a:lnTo>
                  <a:lnTo>
                    <a:pt x="201" y="366"/>
                  </a:lnTo>
                  <a:lnTo>
                    <a:pt x="195" y="355"/>
                  </a:lnTo>
                  <a:lnTo>
                    <a:pt x="188" y="342"/>
                  </a:lnTo>
                  <a:lnTo>
                    <a:pt x="175" y="325"/>
                  </a:lnTo>
                  <a:lnTo>
                    <a:pt x="160" y="304"/>
                  </a:lnTo>
                  <a:lnTo>
                    <a:pt x="130" y="270"/>
                  </a:lnTo>
                  <a:lnTo>
                    <a:pt x="101" y="242"/>
                  </a:lnTo>
                  <a:lnTo>
                    <a:pt x="72" y="223"/>
                  </a:lnTo>
                  <a:lnTo>
                    <a:pt x="59" y="215"/>
                  </a:lnTo>
                  <a:lnTo>
                    <a:pt x="49" y="209"/>
                  </a:lnTo>
                  <a:lnTo>
                    <a:pt x="41" y="206"/>
                  </a:lnTo>
                  <a:lnTo>
                    <a:pt x="23" y="198"/>
                  </a:lnTo>
                  <a:lnTo>
                    <a:pt x="0" y="187"/>
                  </a:lnTo>
                  <a:lnTo>
                    <a:pt x="33" y="155"/>
                  </a:lnTo>
                  <a:lnTo>
                    <a:pt x="73" y="125"/>
                  </a:lnTo>
                  <a:lnTo>
                    <a:pt x="113" y="102"/>
                  </a:lnTo>
                  <a:lnTo>
                    <a:pt x="120" y="99"/>
                  </a:lnTo>
                  <a:lnTo>
                    <a:pt x="134" y="93"/>
                  </a:lnTo>
                  <a:lnTo>
                    <a:pt x="154" y="87"/>
                  </a:lnTo>
                  <a:lnTo>
                    <a:pt x="178" y="77"/>
                  </a:lnTo>
                  <a:lnTo>
                    <a:pt x="206" y="68"/>
                  </a:lnTo>
                  <a:lnTo>
                    <a:pt x="236" y="58"/>
                  </a:lnTo>
                  <a:lnTo>
                    <a:pt x="267" y="48"/>
                  </a:lnTo>
                  <a:lnTo>
                    <a:pt x="298" y="38"/>
                  </a:lnTo>
                  <a:lnTo>
                    <a:pt x="327" y="29"/>
                  </a:lnTo>
                  <a:lnTo>
                    <a:pt x="354" y="19"/>
                  </a:lnTo>
                  <a:lnTo>
                    <a:pt x="377" y="12"/>
                  </a:lnTo>
                  <a:lnTo>
                    <a:pt x="395" y="6"/>
                  </a:lnTo>
                  <a:lnTo>
                    <a:pt x="408" y="1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5208588" y="423863"/>
              <a:ext cx="1811338" cy="2709863"/>
            </a:xfrm>
            <a:custGeom>
              <a:avLst/>
              <a:gdLst>
                <a:gd name="T0" fmla="*/ 571 w 1141"/>
                <a:gd name="T1" fmla="*/ 0 h 1707"/>
                <a:gd name="T2" fmla="*/ 712 w 1141"/>
                <a:gd name="T3" fmla="*/ 20 h 1707"/>
                <a:gd name="T4" fmla="*/ 840 w 1141"/>
                <a:gd name="T5" fmla="*/ 72 h 1707"/>
                <a:gd name="T6" fmla="*/ 950 w 1141"/>
                <a:gd name="T7" fmla="*/ 152 h 1707"/>
                <a:gd name="T8" fmla="*/ 1039 w 1141"/>
                <a:gd name="T9" fmla="*/ 256 h 1707"/>
                <a:gd name="T10" fmla="*/ 1103 w 1141"/>
                <a:gd name="T11" fmla="*/ 376 h 1707"/>
                <a:gd name="T12" fmla="*/ 1136 w 1141"/>
                <a:gd name="T13" fmla="*/ 514 h 1707"/>
                <a:gd name="T14" fmla="*/ 1138 w 1141"/>
                <a:gd name="T15" fmla="*/ 650 h 1707"/>
                <a:gd name="T16" fmla="*/ 1112 w 1141"/>
                <a:gd name="T17" fmla="*/ 770 h 1707"/>
                <a:gd name="T18" fmla="*/ 1069 w 1141"/>
                <a:gd name="T19" fmla="*/ 896 h 1707"/>
                <a:gd name="T20" fmla="*/ 1059 w 1141"/>
                <a:gd name="T21" fmla="*/ 963 h 1707"/>
                <a:gd name="T22" fmla="*/ 1060 w 1141"/>
                <a:gd name="T23" fmla="*/ 984 h 1707"/>
                <a:gd name="T24" fmla="*/ 1072 w 1141"/>
                <a:gd name="T25" fmla="*/ 1010 h 1707"/>
                <a:gd name="T26" fmla="*/ 1092 w 1141"/>
                <a:gd name="T27" fmla="*/ 1045 h 1707"/>
                <a:gd name="T28" fmla="*/ 1110 w 1141"/>
                <a:gd name="T29" fmla="*/ 1074 h 1707"/>
                <a:gd name="T30" fmla="*/ 1081 w 1141"/>
                <a:gd name="T31" fmla="*/ 1114 h 1707"/>
                <a:gd name="T32" fmla="*/ 1008 w 1141"/>
                <a:gd name="T33" fmla="*/ 1157 h 1707"/>
                <a:gd name="T34" fmla="*/ 929 w 1141"/>
                <a:gd name="T35" fmla="*/ 1183 h 1707"/>
                <a:gd name="T36" fmla="*/ 845 w 1141"/>
                <a:gd name="T37" fmla="*/ 1203 h 1707"/>
                <a:gd name="T38" fmla="*/ 755 w 1141"/>
                <a:gd name="T39" fmla="*/ 1216 h 1707"/>
                <a:gd name="T40" fmla="*/ 774 w 1141"/>
                <a:gd name="T41" fmla="*/ 1366 h 1707"/>
                <a:gd name="T42" fmla="*/ 773 w 1141"/>
                <a:gd name="T43" fmla="*/ 1383 h 1707"/>
                <a:gd name="T44" fmla="*/ 767 w 1141"/>
                <a:gd name="T45" fmla="*/ 1426 h 1707"/>
                <a:gd name="T46" fmla="*/ 748 w 1141"/>
                <a:gd name="T47" fmla="*/ 1488 h 1707"/>
                <a:gd name="T48" fmla="*/ 715 w 1141"/>
                <a:gd name="T49" fmla="*/ 1562 h 1707"/>
                <a:gd name="T50" fmla="*/ 657 w 1141"/>
                <a:gd name="T51" fmla="*/ 1636 h 1707"/>
                <a:gd name="T52" fmla="*/ 571 w 1141"/>
                <a:gd name="T53" fmla="*/ 1707 h 1707"/>
                <a:gd name="T54" fmla="*/ 522 w 1141"/>
                <a:gd name="T55" fmla="*/ 1673 h 1707"/>
                <a:gd name="T56" fmla="*/ 452 w 1141"/>
                <a:gd name="T57" fmla="*/ 1598 h 1707"/>
                <a:gd name="T58" fmla="*/ 406 w 1141"/>
                <a:gd name="T59" fmla="*/ 1523 h 1707"/>
                <a:gd name="T60" fmla="*/ 380 w 1141"/>
                <a:gd name="T61" fmla="*/ 1455 h 1707"/>
                <a:gd name="T62" fmla="*/ 370 w 1141"/>
                <a:gd name="T63" fmla="*/ 1401 h 1707"/>
                <a:gd name="T64" fmla="*/ 367 w 1141"/>
                <a:gd name="T65" fmla="*/ 1371 h 1707"/>
                <a:gd name="T66" fmla="*/ 416 w 1141"/>
                <a:gd name="T67" fmla="*/ 1221 h 1707"/>
                <a:gd name="T68" fmla="*/ 339 w 1141"/>
                <a:gd name="T69" fmla="*/ 1210 h 1707"/>
                <a:gd name="T70" fmla="*/ 254 w 1141"/>
                <a:gd name="T71" fmla="*/ 1193 h 1707"/>
                <a:gd name="T72" fmla="*/ 171 w 1141"/>
                <a:gd name="T73" fmla="*/ 1172 h 1707"/>
                <a:gd name="T74" fmla="*/ 95 w 1141"/>
                <a:gd name="T75" fmla="*/ 1138 h 1707"/>
                <a:gd name="T76" fmla="*/ 25 w 1141"/>
                <a:gd name="T77" fmla="*/ 1082 h 1707"/>
                <a:gd name="T78" fmla="*/ 38 w 1141"/>
                <a:gd name="T79" fmla="*/ 1062 h 1707"/>
                <a:gd name="T80" fmla="*/ 58 w 1141"/>
                <a:gd name="T81" fmla="*/ 1027 h 1707"/>
                <a:gd name="T82" fmla="*/ 75 w 1141"/>
                <a:gd name="T83" fmla="*/ 995 h 1707"/>
                <a:gd name="T84" fmla="*/ 81 w 1141"/>
                <a:gd name="T85" fmla="*/ 973 h 1707"/>
                <a:gd name="T86" fmla="*/ 80 w 1141"/>
                <a:gd name="T87" fmla="*/ 929 h 1707"/>
                <a:gd name="T88" fmla="*/ 52 w 1141"/>
                <a:gd name="T89" fmla="*/ 827 h 1707"/>
                <a:gd name="T90" fmla="*/ 14 w 1141"/>
                <a:gd name="T91" fmla="*/ 711 h 1707"/>
                <a:gd name="T92" fmla="*/ 0 w 1141"/>
                <a:gd name="T93" fmla="*/ 585 h 1707"/>
                <a:gd name="T94" fmla="*/ 18 w 1141"/>
                <a:gd name="T95" fmla="*/ 443 h 1707"/>
                <a:gd name="T96" fmla="*/ 67 w 1141"/>
                <a:gd name="T97" fmla="*/ 314 h 1707"/>
                <a:gd name="T98" fmla="*/ 144 w 1141"/>
                <a:gd name="T99" fmla="*/ 201 h 1707"/>
                <a:gd name="T100" fmla="*/ 244 w 1141"/>
                <a:gd name="T101" fmla="*/ 109 h 1707"/>
                <a:gd name="T102" fmla="*/ 364 w 1141"/>
                <a:gd name="T103" fmla="*/ 43 h 1707"/>
                <a:gd name="T104" fmla="*/ 498 w 1141"/>
                <a:gd name="T105" fmla="*/ 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1" h="1707">
                  <a:moveTo>
                    <a:pt x="570" y="0"/>
                  </a:moveTo>
                  <a:lnTo>
                    <a:pt x="571" y="0"/>
                  </a:lnTo>
                  <a:lnTo>
                    <a:pt x="643" y="7"/>
                  </a:lnTo>
                  <a:lnTo>
                    <a:pt x="712" y="20"/>
                  </a:lnTo>
                  <a:lnTo>
                    <a:pt x="777" y="43"/>
                  </a:lnTo>
                  <a:lnTo>
                    <a:pt x="840" y="72"/>
                  </a:lnTo>
                  <a:lnTo>
                    <a:pt x="897" y="109"/>
                  </a:lnTo>
                  <a:lnTo>
                    <a:pt x="950" y="152"/>
                  </a:lnTo>
                  <a:lnTo>
                    <a:pt x="997" y="201"/>
                  </a:lnTo>
                  <a:lnTo>
                    <a:pt x="1039" y="256"/>
                  </a:lnTo>
                  <a:lnTo>
                    <a:pt x="1074" y="314"/>
                  </a:lnTo>
                  <a:lnTo>
                    <a:pt x="1103" y="376"/>
                  </a:lnTo>
                  <a:lnTo>
                    <a:pt x="1124" y="443"/>
                  </a:lnTo>
                  <a:lnTo>
                    <a:pt x="1136" y="514"/>
                  </a:lnTo>
                  <a:lnTo>
                    <a:pt x="1141" y="585"/>
                  </a:lnTo>
                  <a:lnTo>
                    <a:pt x="1138" y="650"/>
                  </a:lnTo>
                  <a:lnTo>
                    <a:pt x="1127" y="711"/>
                  </a:lnTo>
                  <a:lnTo>
                    <a:pt x="1112" y="770"/>
                  </a:lnTo>
                  <a:lnTo>
                    <a:pt x="1091" y="827"/>
                  </a:lnTo>
                  <a:lnTo>
                    <a:pt x="1069" y="896"/>
                  </a:lnTo>
                  <a:lnTo>
                    <a:pt x="1062" y="929"/>
                  </a:lnTo>
                  <a:lnTo>
                    <a:pt x="1059" y="963"/>
                  </a:lnTo>
                  <a:lnTo>
                    <a:pt x="1059" y="973"/>
                  </a:lnTo>
                  <a:lnTo>
                    <a:pt x="1060" y="984"/>
                  </a:lnTo>
                  <a:lnTo>
                    <a:pt x="1065" y="995"/>
                  </a:lnTo>
                  <a:lnTo>
                    <a:pt x="1072" y="1010"/>
                  </a:lnTo>
                  <a:lnTo>
                    <a:pt x="1083" y="1027"/>
                  </a:lnTo>
                  <a:lnTo>
                    <a:pt x="1092" y="1045"/>
                  </a:lnTo>
                  <a:lnTo>
                    <a:pt x="1103" y="1062"/>
                  </a:lnTo>
                  <a:lnTo>
                    <a:pt x="1110" y="1074"/>
                  </a:lnTo>
                  <a:lnTo>
                    <a:pt x="1115" y="1082"/>
                  </a:lnTo>
                  <a:lnTo>
                    <a:pt x="1081" y="1114"/>
                  </a:lnTo>
                  <a:lnTo>
                    <a:pt x="1046" y="1138"/>
                  </a:lnTo>
                  <a:lnTo>
                    <a:pt x="1008" y="1157"/>
                  </a:lnTo>
                  <a:lnTo>
                    <a:pt x="968" y="1172"/>
                  </a:lnTo>
                  <a:lnTo>
                    <a:pt x="929" y="1183"/>
                  </a:lnTo>
                  <a:lnTo>
                    <a:pt x="886" y="1193"/>
                  </a:lnTo>
                  <a:lnTo>
                    <a:pt x="845" y="1203"/>
                  </a:lnTo>
                  <a:lnTo>
                    <a:pt x="800" y="1210"/>
                  </a:lnTo>
                  <a:lnTo>
                    <a:pt x="755" y="1216"/>
                  </a:lnTo>
                  <a:lnTo>
                    <a:pt x="724" y="1221"/>
                  </a:lnTo>
                  <a:lnTo>
                    <a:pt x="774" y="1366"/>
                  </a:lnTo>
                  <a:lnTo>
                    <a:pt x="773" y="1371"/>
                  </a:lnTo>
                  <a:lnTo>
                    <a:pt x="773" y="1383"/>
                  </a:lnTo>
                  <a:lnTo>
                    <a:pt x="771" y="1401"/>
                  </a:lnTo>
                  <a:lnTo>
                    <a:pt x="767" y="1426"/>
                  </a:lnTo>
                  <a:lnTo>
                    <a:pt x="759" y="1455"/>
                  </a:lnTo>
                  <a:lnTo>
                    <a:pt x="748" y="1488"/>
                  </a:lnTo>
                  <a:lnTo>
                    <a:pt x="733" y="1523"/>
                  </a:lnTo>
                  <a:lnTo>
                    <a:pt x="715" y="1562"/>
                  </a:lnTo>
                  <a:lnTo>
                    <a:pt x="689" y="1598"/>
                  </a:lnTo>
                  <a:lnTo>
                    <a:pt x="657" y="1636"/>
                  </a:lnTo>
                  <a:lnTo>
                    <a:pt x="617" y="1673"/>
                  </a:lnTo>
                  <a:lnTo>
                    <a:pt x="571" y="1707"/>
                  </a:lnTo>
                  <a:lnTo>
                    <a:pt x="570" y="1707"/>
                  </a:lnTo>
                  <a:lnTo>
                    <a:pt x="522" y="1673"/>
                  </a:lnTo>
                  <a:lnTo>
                    <a:pt x="484" y="1636"/>
                  </a:lnTo>
                  <a:lnTo>
                    <a:pt x="452" y="1598"/>
                  </a:lnTo>
                  <a:lnTo>
                    <a:pt x="426" y="1562"/>
                  </a:lnTo>
                  <a:lnTo>
                    <a:pt x="406" y="1523"/>
                  </a:lnTo>
                  <a:lnTo>
                    <a:pt x="391" y="1488"/>
                  </a:lnTo>
                  <a:lnTo>
                    <a:pt x="380" y="1455"/>
                  </a:lnTo>
                  <a:lnTo>
                    <a:pt x="374" y="1426"/>
                  </a:lnTo>
                  <a:lnTo>
                    <a:pt x="370" y="1401"/>
                  </a:lnTo>
                  <a:lnTo>
                    <a:pt x="368" y="1383"/>
                  </a:lnTo>
                  <a:lnTo>
                    <a:pt x="367" y="1371"/>
                  </a:lnTo>
                  <a:lnTo>
                    <a:pt x="367" y="1366"/>
                  </a:lnTo>
                  <a:lnTo>
                    <a:pt x="416" y="1221"/>
                  </a:lnTo>
                  <a:lnTo>
                    <a:pt x="385" y="1216"/>
                  </a:lnTo>
                  <a:lnTo>
                    <a:pt x="339" y="1210"/>
                  </a:lnTo>
                  <a:lnTo>
                    <a:pt x="295" y="1203"/>
                  </a:lnTo>
                  <a:lnTo>
                    <a:pt x="254" y="1193"/>
                  </a:lnTo>
                  <a:lnTo>
                    <a:pt x="212" y="1183"/>
                  </a:lnTo>
                  <a:lnTo>
                    <a:pt x="171" y="1172"/>
                  </a:lnTo>
                  <a:lnTo>
                    <a:pt x="133" y="1157"/>
                  </a:lnTo>
                  <a:lnTo>
                    <a:pt x="95" y="1138"/>
                  </a:lnTo>
                  <a:lnTo>
                    <a:pt x="58" y="1114"/>
                  </a:lnTo>
                  <a:lnTo>
                    <a:pt x="25" y="1082"/>
                  </a:lnTo>
                  <a:lnTo>
                    <a:pt x="29" y="1074"/>
                  </a:lnTo>
                  <a:lnTo>
                    <a:pt x="38" y="1062"/>
                  </a:lnTo>
                  <a:lnTo>
                    <a:pt x="47" y="1045"/>
                  </a:lnTo>
                  <a:lnTo>
                    <a:pt x="58" y="1027"/>
                  </a:lnTo>
                  <a:lnTo>
                    <a:pt x="67" y="1010"/>
                  </a:lnTo>
                  <a:lnTo>
                    <a:pt x="75" y="995"/>
                  </a:lnTo>
                  <a:lnTo>
                    <a:pt x="80" y="984"/>
                  </a:lnTo>
                  <a:lnTo>
                    <a:pt x="81" y="973"/>
                  </a:lnTo>
                  <a:lnTo>
                    <a:pt x="83" y="963"/>
                  </a:lnTo>
                  <a:lnTo>
                    <a:pt x="80" y="929"/>
                  </a:lnTo>
                  <a:lnTo>
                    <a:pt x="70" y="896"/>
                  </a:lnTo>
                  <a:lnTo>
                    <a:pt x="52" y="827"/>
                  </a:lnTo>
                  <a:lnTo>
                    <a:pt x="31" y="770"/>
                  </a:lnTo>
                  <a:lnTo>
                    <a:pt x="14" y="711"/>
                  </a:lnTo>
                  <a:lnTo>
                    <a:pt x="5" y="650"/>
                  </a:lnTo>
                  <a:lnTo>
                    <a:pt x="0" y="585"/>
                  </a:lnTo>
                  <a:lnTo>
                    <a:pt x="5" y="514"/>
                  </a:lnTo>
                  <a:lnTo>
                    <a:pt x="18" y="443"/>
                  </a:lnTo>
                  <a:lnTo>
                    <a:pt x="38" y="376"/>
                  </a:lnTo>
                  <a:lnTo>
                    <a:pt x="67" y="314"/>
                  </a:lnTo>
                  <a:lnTo>
                    <a:pt x="102" y="256"/>
                  </a:lnTo>
                  <a:lnTo>
                    <a:pt x="144" y="201"/>
                  </a:lnTo>
                  <a:lnTo>
                    <a:pt x="191" y="152"/>
                  </a:lnTo>
                  <a:lnTo>
                    <a:pt x="244" y="109"/>
                  </a:lnTo>
                  <a:lnTo>
                    <a:pt x="303" y="72"/>
                  </a:lnTo>
                  <a:lnTo>
                    <a:pt x="364" y="43"/>
                  </a:lnTo>
                  <a:lnTo>
                    <a:pt x="429" y="20"/>
                  </a:lnTo>
                  <a:lnTo>
                    <a:pt x="498" y="7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33598" y="4198876"/>
            <a:ext cx="860887" cy="757492"/>
            <a:chOff x="1424040" y="3333019"/>
            <a:chExt cx="1347449" cy="1319920"/>
          </a:xfrm>
        </p:grpSpPr>
        <p:sp>
          <p:nvSpPr>
            <p:cNvPr id="20" name="Freeform 1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29176" y="2148831"/>
            <a:ext cx="861233" cy="928586"/>
            <a:chOff x="6833379" y="2055133"/>
            <a:chExt cx="688887" cy="92858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3379" y="2055133"/>
              <a:ext cx="596494" cy="671318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6893515" y="2453056"/>
              <a:ext cx="628751" cy="530663"/>
              <a:chOff x="4121150" y="4298950"/>
              <a:chExt cx="3059113" cy="2249488"/>
            </a:xfrm>
            <a:solidFill>
              <a:schemeClr val="bg1"/>
            </a:solidFill>
          </p:grpSpPr>
          <p:sp>
            <p:nvSpPr>
              <p:cNvPr id="25" name="Freeform 165"/>
              <p:cNvSpPr>
                <a:spLocks/>
              </p:cNvSpPr>
              <p:nvPr/>
            </p:nvSpPr>
            <p:spPr bwMode="auto">
              <a:xfrm>
                <a:off x="4365625" y="5551488"/>
                <a:ext cx="485775" cy="996950"/>
              </a:xfrm>
              <a:custGeom>
                <a:avLst/>
                <a:gdLst>
                  <a:gd name="T0" fmla="*/ 610 w 611"/>
                  <a:gd name="T1" fmla="*/ 0 h 1255"/>
                  <a:gd name="T2" fmla="*/ 611 w 611"/>
                  <a:gd name="T3" fmla="*/ 21 h 1255"/>
                  <a:gd name="T4" fmla="*/ 611 w 611"/>
                  <a:gd name="T5" fmla="*/ 1112 h 1255"/>
                  <a:gd name="T6" fmla="*/ 609 w 611"/>
                  <a:gd name="T7" fmla="*/ 1141 h 1255"/>
                  <a:gd name="T8" fmla="*/ 601 w 611"/>
                  <a:gd name="T9" fmla="*/ 1168 h 1255"/>
                  <a:gd name="T10" fmla="*/ 587 w 611"/>
                  <a:gd name="T11" fmla="*/ 1192 h 1255"/>
                  <a:gd name="T12" fmla="*/ 569 w 611"/>
                  <a:gd name="T13" fmla="*/ 1213 h 1255"/>
                  <a:gd name="T14" fmla="*/ 548 w 611"/>
                  <a:gd name="T15" fmla="*/ 1231 h 1255"/>
                  <a:gd name="T16" fmla="*/ 524 w 611"/>
                  <a:gd name="T17" fmla="*/ 1245 h 1255"/>
                  <a:gd name="T18" fmla="*/ 497 w 611"/>
                  <a:gd name="T19" fmla="*/ 1253 h 1255"/>
                  <a:gd name="T20" fmla="*/ 468 w 611"/>
                  <a:gd name="T21" fmla="*/ 1255 h 1255"/>
                  <a:gd name="T22" fmla="*/ 144 w 611"/>
                  <a:gd name="T23" fmla="*/ 1255 h 1255"/>
                  <a:gd name="T24" fmla="*/ 115 w 611"/>
                  <a:gd name="T25" fmla="*/ 1253 h 1255"/>
                  <a:gd name="T26" fmla="*/ 88 w 611"/>
                  <a:gd name="T27" fmla="*/ 1245 h 1255"/>
                  <a:gd name="T28" fmla="*/ 63 w 611"/>
                  <a:gd name="T29" fmla="*/ 1231 h 1255"/>
                  <a:gd name="T30" fmla="*/ 42 w 611"/>
                  <a:gd name="T31" fmla="*/ 1213 h 1255"/>
                  <a:gd name="T32" fmla="*/ 25 w 611"/>
                  <a:gd name="T33" fmla="*/ 1192 h 1255"/>
                  <a:gd name="T34" fmla="*/ 11 w 611"/>
                  <a:gd name="T35" fmla="*/ 1168 h 1255"/>
                  <a:gd name="T36" fmla="*/ 3 w 611"/>
                  <a:gd name="T37" fmla="*/ 1141 h 1255"/>
                  <a:gd name="T38" fmla="*/ 0 w 611"/>
                  <a:gd name="T39" fmla="*/ 1112 h 1255"/>
                  <a:gd name="T40" fmla="*/ 0 w 611"/>
                  <a:gd name="T41" fmla="*/ 577 h 1255"/>
                  <a:gd name="T42" fmla="*/ 37 w 611"/>
                  <a:gd name="T43" fmla="*/ 559 h 1255"/>
                  <a:gd name="T44" fmla="*/ 71 w 611"/>
                  <a:gd name="T45" fmla="*/ 535 h 1255"/>
                  <a:gd name="T46" fmla="*/ 101 w 611"/>
                  <a:gd name="T47" fmla="*/ 509 h 1255"/>
                  <a:gd name="T48" fmla="*/ 610 w 611"/>
                  <a:gd name="T49" fmla="*/ 0 h 1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1" h="1255">
                    <a:moveTo>
                      <a:pt x="610" y="0"/>
                    </a:moveTo>
                    <a:lnTo>
                      <a:pt x="611" y="21"/>
                    </a:lnTo>
                    <a:lnTo>
                      <a:pt x="611" y="1112"/>
                    </a:lnTo>
                    <a:lnTo>
                      <a:pt x="609" y="1141"/>
                    </a:lnTo>
                    <a:lnTo>
                      <a:pt x="601" y="1168"/>
                    </a:lnTo>
                    <a:lnTo>
                      <a:pt x="587" y="1192"/>
                    </a:lnTo>
                    <a:lnTo>
                      <a:pt x="569" y="1213"/>
                    </a:lnTo>
                    <a:lnTo>
                      <a:pt x="548" y="1231"/>
                    </a:lnTo>
                    <a:lnTo>
                      <a:pt x="524" y="1245"/>
                    </a:lnTo>
                    <a:lnTo>
                      <a:pt x="497" y="1253"/>
                    </a:lnTo>
                    <a:lnTo>
                      <a:pt x="468" y="1255"/>
                    </a:lnTo>
                    <a:lnTo>
                      <a:pt x="144" y="1255"/>
                    </a:lnTo>
                    <a:lnTo>
                      <a:pt x="115" y="1253"/>
                    </a:lnTo>
                    <a:lnTo>
                      <a:pt x="88" y="1245"/>
                    </a:lnTo>
                    <a:lnTo>
                      <a:pt x="63" y="1231"/>
                    </a:lnTo>
                    <a:lnTo>
                      <a:pt x="42" y="1213"/>
                    </a:lnTo>
                    <a:lnTo>
                      <a:pt x="25" y="1192"/>
                    </a:lnTo>
                    <a:lnTo>
                      <a:pt x="11" y="1168"/>
                    </a:lnTo>
                    <a:lnTo>
                      <a:pt x="3" y="1141"/>
                    </a:lnTo>
                    <a:lnTo>
                      <a:pt x="0" y="1112"/>
                    </a:lnTo>
                    <a:lnTo>
                      <a:pt x="0" y="577"/>
                    </a:lnTo>
                    <a:lnTo>
                      <a:pt x="37" y="559"/>
                    </a:lnTo>
                    <a:lnTo>
                      <a:pt x="71" y="535"/>
                    </a:lnTo>
                    <a:lnTo>
                      <a:pt x="101" y="509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" name="Freeform 166"/>
              <p:cNvSpPr>
                <a:spLocks/>
              </p:cNvSpPr>
              <p:nvPr/>
            </p:nvSpPr>
            <p:spPr bwMode="auto">
              <a:xfrm>
                <a:off x="4121150" y="4298950"/>
                <a:ext cx="3059113" cy="1720850"/>
              </a:xfrm>
              <a:custGeom>
                <a:avLst/>
                <a:gdLst>
                  <a:gd name="T0" fmla="*/ 3766 w 3854"/>
                  <a:gd name="T1" fmla="*/ 0 h 2166"/>
                  <a:gd name="T2" fmla="*/ 3812 w 3854"/>
                  <a:gd name="T3" fmla="*/ 8 h 2166"/>
                  <a:gd name="T4" fmla="*/ 3840 w 3854"/>
                  <a:gd name="T5" fmla="*/ 30 h 2166"/>
                  <a:gd name="T6" fmla="*/ 3853 w 3854"/>
                  <a:gd name="T7" fmla="*/ 69 h 2166"/>
                  <a:gd name="T8" fmla="*/ 3839 w 3854"/>
                  <a:gd name="T9" fmla="*/ 413 h 2166"/>
                  <a:gd name="T10" fmla="*/ 3822 w 3854"/>
                  <a:gd name="T11" fmla="*/ 751 h 2166"/>
                  <a:gd name="T12" fmla="*/ 3813 w 3854"/>
                  <a:gd name="T13" fmla="*/ 786 h 2166"/>
                  <a:gd name="T14" fmla="*/ 3791 w 3854"/>
                  <a:gd name="T15" fmla="*/ 816 h 2166"/>
                  <a:gd name="T16" fmla="*/ 3757 w 3854"/>
                  <a:gd name="T17" fmla="*/ 834 h 2166"/>
                  <a:gd name="T18" fmla="*/ 3727 w 3854"/>
                  <a:gd name="T19" fmla="*/ 834 h 2166"/>
                  <a:gd name="T20" fmla="*/ 3701 w 3854"/>
                  <a:gd name="T21" fmla="*/ 820 h 2166"/>
                  <a:gd name="T22" fmla="*/ 3679 w 3854"/>
                  <a:gd name="T23" fmla="*/ 799 h 2166"/>
                  <a:gd name="T24" fmla="*/ 2803 w 3854"/>
                  <a:gd name="T25" fmla="*/ 1281 h 2166"/>
                  <a:gd name="T26" fmla="*/ 2617 w 3854"/>
                  <a:gd name="T27" fmla="*/ 1467 h 2166"/>
                  <a:gd name="T28" fmla="*/ 1959 w 3854"/>
                  <a:gd name="T29" fmla="*/ 2124 h 2166"/>
                  <a:gd name="T30" fmla="*/ 1911 w 3854"/>
                  <a:gd name="T31" fmla="*/ 2156 h 2166"/>
                  <a:gd name="T32" fmla="*/ 1857 w 3854"/>
                  <a:gd name="T33" fmla="*/ 2166 h 2166"/>
                  <a:gd name="T34" fmla="*/ 1803 w 3854"/>
                  <a:gd name="T35" fmla="*/ 2156 h 2166"/>
                  <a:gd name="T36" fmla="*/ 1755 w 3854"/>
                  <a:gd name="T37" fmla="*/ 2124 h 2166"/>
                  <a:gd name="T38" fmla="*/ 282 w 3854"/>
                  <a:gd name="T39" fmla="*/ 1957 h 2166"/>
                  <a:gd name="T40" fmla="*/ 234 w 3854"/>
                  <a:gd name="T41" fmla="*/ 1989 h 2166"/>
                  <a:gd name="T42" fmla="*/ 180 w 3854"/>
                  <a:gd name="T43" fmla="*/ 1999 h 2166"/>
                  <a:gd name="T44" fmla="*/ 125 w 3854"/>
                  <a:gd name="T45" fmla="*/ 1989 h 2166"/>
                  <a:gd name="T46" fmla="*/ 77 w 3854"/>
                  <a:gd name="T47" fmla="*/ 1957 h 2166"/>
                  <a:gd name="T48" fmla="*/ 23 w 3854"/>
                  <a:gd name="T49" fmla="*/ 1899 h 2166"/>
                  <a:gd name="T50" fmla="*/ 2 w 3854"/>
                  <a:gd name="T51" fmla="*/ 1847 h 2166"/>
                  <a:gd name="T52" fmla="*/ 0 w 3854"/>
                  <a:gd name="T53" fmla="*/ 1819 h 2166"/>
                  <a:gd name="T54" fmla="*/ 11 w 3854"/>
                  <a:gd name="T55" fmla="*/ 1766 h 2166"/>
                  <a:gd name="T56" fmla="*/ 42 w 3854"/>
                  <a:gd name="T57" fmla="*/ 1718 h 2166"/>
                  <a:gd name="T58" fmla="*/ 855 w 3854"/>
                  <a:gd name="T59" fmla="*/ 910 h 2166"/>
                  <a:gd name="T60" fmla="*/ 908 w 3854"/>
                  <a:gd name="T61" fmla="*/ 889 h 2166"/>
                  <a:gd name="T62" fmla="*/ 963 w 3854"/>
                  <a:gd name="T63" fmla="*/ 888 h 2166"/>
                  <a:gd name="T64" fmla="*/ 1014 w 3854"/>
                  <a:gd name="T65" fmla="*/ 909 h 2166"/>
                  <a:gd name="T66" fmla="*/ 1857 w 3854"/>
                  <a:gd name="T67" fmla="*/ 1747 h 2166"/>
                  <a:gd name="T68" fmla="*/ 2563 w 3854"/>
                  <a:gd name="T69" fmla="*/ 1042 h 2166"/>
                  <a:gd name="T70" fmla="*/ 3243 w 3854"/>
                  <a:gd name="T71" fmla="*/ 363 h 2166"/>
                  <a:gd name="T72" fmla="*/ 3041 w 3854"/>
                  <a:gd name="T73" fmla="*/ 162 h 2166"/>
                  <a:gd name="T74" fmla="*/ 3022 w 3854"/>
                  <a:gd name="T75" fmla="*/ 142 h 2166"/>
                  <a:gd name="T76" fmla="*/ 3009 w 3854"/>
                  <a:gd name="T77" fmla="*/ 119 h 2166"/>
                  <a:gd name="T78" fmla="*/ 3009 w 3854"/>
                  <a:gd name="T79" fmla="*/ 92 h 2166"/>
                  <a:gd name="T80" fmla="*/ 3026 w 3854"/>
                  <a:gd name="T81" fmla="*/ 58 h 2166"/>
                  <a:gd name="T82" fmla="*/ 3053 w 3854"/>
                  <a:gd name="T83" fmla="*/ 38 h 2166"/>
                  <a:gd name="T84" fmla="*/ 3084 w 3854"/>
                  <a:gd name="T85" fmla="*/ 33 h 2166"/>
                  <a:gd name="T86" fmla="*/ 3757 w 3854"/>
                  <a:gd name="T87" fmla="*/ 0 h 2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54" h="2166">
                    <a:moveTo>
                      <a:pt x="3757" y="0"/>
                    </a:moveTo>
                    <a:lnTo>
                      <a:pt x="3766" y="0"/>
                    </a:lnTo>
                    <a:lnTo>
                      <a:pt x="3791" y="2"/>
                    </a:lnTo>
                    <a:lnTo>
                      <a:pt x="3812" y="8"/>
                    </a:lnTo>
                    <a:lnTo>
                      <a:pt x="3828" y="17"/>
                    </a:lnTo>
                    <a:lnTo>
                      <a:pt x="3840" y="30"/>
                    </a:lnTo>
                    <a:lnTo>
                      <a:pt x="3848" y="48"/>
                    </a:lnTo>
                    <a:lnTo>
                      <a:pt x="3853" y="69"/>
                    </a:lnTo>
                    <a:lnTo>
                      <a:pt x="3854" y="93"/>
                    </a:lnTo>
                    <a:lnTo>
                      <a:pt x="3839" y="413"/>
                    </a:lnTo>
                    <a:lnTo>
                      <a:pt x="3824" y="733"/>
                    </a:lnTo>
                    <a:lnTo>
                      <a:pt x="3822" y="751"/>
                    </a:lnTo>
                    <a:lnTo>
                      <a:pt x="3819" y="770"/>
                    </a:lnTo>
                    <a:lnTo>
                      <a:pt x="3813" y="786"/>
                    </a:lnTo>
                    <a:lnTo>
                      <a:pt x="3804" y="802"/>
                    </a:lnTo>
                    <a:lnTo>
                      <a:pt x="3791" y="816"/>
                    </a:lnTo>
                    <a:lnTo>
                      <a:pt x="3773" y="827"/>
                    </a:lnTo>
                    <a:lnTo>
                      <a:pt x="3757" y="834"/>
                    </a:lnTo>
                    <a:lnTo>
                      <a:pt x="3742" y="837"/>
                    </a:lnTo>
                    <a:lnTo>
                      <a:pt x="3727" y="834"/>
                    </a:lnTo>
                    <a:lnTo>
                      <a:pt x="3714" y="829"/>
                    </a:lnTo>
                    <a:lnTo>
                      <a:pt x="3701" y="820"/>
                    </a:lnTo>
                    <a:lnTo>
                      <a:pt x="3690" y="810"/>
                    </a:lnTo>
                    <a:lnTo>
                      <a:pt x="3679" y="799"/>
                    </a:lnTo>
                    <a:lnTo>
                      <a:pt x="3481" y="603"/>
                    </a:lnTo>
                    <a:lnTo>
                      <a:pt x="2803" y="1281"/>
                    </a:lnTo>
                    <a:lnTo>
                      <a:pt x="2749" y="1335"/>
                    </a:lnTo>
                    <a:lnTo>
                      <a:pt x="2617" y="1467"/>
                    </a:lnTo>
                    <a:lnTo>
                      <a:pt x="1994" y="2089"/>
                    </a:lnTo>
                    <a:lnTo>
                      <a:pt x="1959" y="2124"/>
                    </a:lnTo>
                    <a:lnTo>
                      <a:pt x="1936" y="2143"/>
                    </a:lnTo>
                    <a:lnTo>
                      <a:pt x="1911" y="2156"/>
                    </a:lnTo>
                    <a:lnTo>
                      <a:pt x="1884" y="2164"/>
                    </a:lnTo>
                    <a:lnTo>
                      <a:pt x="1857" y="2166"/>
                    </a:lnTo>
                    <a:lnTo>
                      <a:pt x="1829" y="2164"/>
                    </a:lnTo>
                    <a:lnTo>
                      <a:pt x="1803" y="2156"/>
                    </a:lnTo>
                    <a:lnTo>
                      <a:pt x="1778" y="2143"/>
                    </a:lnTo>
                    <a:lnTo>
                      <a:pt x="1755" y="2124"/>
                    </a:lnTo>
                    <a:lnTo>
                      <a:pt x="935" y="1305"/>
                    </a:lnTo>
                    <a:lnTo>
                      <a:pt x="282" y="1957"/>
                    </a:lnTo>
                    <a:lnTo>
                      <a:pt x="259" y="1976"/>
                    </a:lnTo>
                    <a:lnTo>
                      <a:pt x="234" y="1989"/>
                    </a:lnTo>
                    <a:lnTo>
                      <a:pt x="207" y="1997"/>
                    </a:lnTo>
                    <a:lnTo>
                      <a:pt x="180" y="1999"/>
                    </a:lnTo>
                    <a:lnTo>
                      <a:pt x="152" y="1997"/>
                    </a:lnTo>
                    <a:lnTo>
                      <a:pt x="125" y="1989"/>
                    </a:lnTo>
                    <a:lnTo>
                      <a:pt x="100" y="1976"/>
                    </a:lnTo>
                    <a:lnTo>
                      <a:pt x="77" y="1957"/>
                    </a:lnTo>
                    <a:lnTo>
                      <a:pt x="42" y="1922"/>
                    </a:lnTo>
                    <a:lnTo>
                      <a:pt x="23" y="1899"/>
                    </a:lnTo>
                    <a:lnTo>
                      <a:pt x="11" y="1874"/>
                    </a:lnTo>
                    <a:lnTo>
                      <a:pt x="2" y="1847"/>
                    </a:lnTo>
                    <a:lnTo>
                      <a:pt x="0" y="1821"/>
                    </a:lnTo>
                    <a:lnTo>
                      <a:pt x="0" y="1819"/>
                    </a:lnTo>
                    <a:lnTo>
                      <a:pt x="2" y="1793"/>
                    </a:lnTo>
                    <a:lnTo>
                      <a:pt x="11" y="1766"/>
                    </a:lnTo>
                    <a:lnTo>
                      <a:pt x="23" y="1740"/>
                    </a:lnTo>
                    <a:lnTo>
                      <a:pt x="42" y="1718"/>
                    </a:lnTo>
                    <a:lnTo>
                      <a:pt x="833" y="928"/>
                    </a:lnTo>
                    <a:lnTo>
                      <a:pt x="855" y="910"/>
                    </a:lnTo>
                    <a:lnTo>
                      <a:pt x="881" y="896"/>
                    </a:lnTo>
                    <a:lnTo>
                      <a:pt x="908" y="889"/>
                    </a:lnTo>
                    <a:lnTo>
                      <a:pt x="935" y="886"/>
                    </a:lnTo>
                    <a:lnTo>
                      <a:pt x="963" y="888"/>
                    </a:lnTo>
                    <a:lnTo>
                      <a:pt x="989" y="896"/>
                    </a:lnTo>
                    <a:lnTo>
                      <a:pt x="1014" y="909"/>
                    </a:lnTo>
                    <a:lnTo>
                      <a:pt x="1037" y="928"/>
                    </a:lnTo>
                    <a:lnTo>
                      <a:pt x="1857" y="1747"/>
                    </a:lnTo>
                    <a:lnTo>
                      <a:pt x="2509" y="1096"/>
                    </a:lnTo>
                    <a:lnTo>
                      <a:pt x="2563" y="1042"/>
                    </a:lnTo>
                    <a:lnTo>
                      <a:pt x="3168" y="438"/>
                    </a:lnTo>
                    <a:lnTo>
                      <a:pt x="3243" y="363"/>
                    </a:lnTo>
                    <a:lnTo>
                      <a:pt x="3141" y="264"/>
                    </a:lnTo>
                    <a:lnTo>
                      <a:pt x="3041" y="162"/>
                    </a:lnTo>
                    <a:lnTo>
                      <a:pt x="3030" y="153"/>
                    </a:lnTo>
                    <a:lnTo>
                      <a:pt x="3022" y="142"/>
                    </a:lnTo>
                    <a:lnTo>
                      <a:pt x="3015" y="131"/>
                    </a:lnTo>
                    <a:lnTo>
                      <a:pt x="3009" y="119"/>
                    </a:lnTo>
                    <a:lnTo>
                      <a:pt x="3007" y="106"/>
                    </a:lnTo>
                    <a:lnTo>
                      <a:pt x="3009" y="92"/>
                    </a:lnTo>
                    <a:lnTo>
                      <a:pt x="3015" y="76"/>
                    </a:lnTo>
                    <a:lnTo>
                      <a:pt x="3026" y="58"/>
                    </a:lnTo>
                    <a:lnTo>
                      <a:pt x="3037" y="47"/>
                    </a:lnTo>
                    <a:lnTo>
                      <a:pt x="3053" y="38"/>
                    </a:lnTo>
                    <a:lnTo>
                      <a:pt x="3068" y="34"/>
                    </a:lnTo>
                    <a:lnTo>
                      <a:pt x="3084" y="33"/>
                    </a:lnTo>
                    <a:lnTo>
                      <a:pt x="3100" y="31"/>
                    </a:lnTo>
                    <a:lnTo>
                      <a:pt x="37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" name="Freeform 168"/>
              <p:cNvSpPr>
                <a:spLocks/>
              </p:cNvSpPr>
              <p:nvPr/>
            </p:nvSpPr>
            <p:spPr bwMode="auto">
              <a:xfrm>
                <a:off x="5037138" y="5729288"/>
                <a:ext cx="485775" cy="819150"/>
              </a:xfrm>
              <a:custGeom>
                <a:avLst/>
                <a:gdLst>
                  <a:gd name="T0" fmla="*/ 20 w 612"/>
                  <a:gd name="T1" fmla="*/ 0 h 1032"/>
                  <a:gd name="T2" fmla="*/ 437 w 612"/>
                  <a:gd name="T3" fmla="*/ 417 h 1032"/>
                  <a:gd name="T4" fmla="*/ 472 w 612"/>
                  <a:gd name="T5" fmla="*/ 452 h 1032"/>
                  <a:gd name="T6" fmla="*/ 504 w 612"/>
                  <a:gd name="T7" fmla="*/ 480 h 1032"/>
                  <a:gd name="T8" fmla="*/ 537 w 612"/>
                  <a:gd name="T9" fmla="*/ 502 h 1032"/>
                  <a:gd name="T10" fmla="*/ 574 w 612"/>
                  <a:gd name="T11" fmla="*/ 520 h 1032"/>
                  <a:gd name="T12" fmla="*/ 612 w 612"/>
                  <a:gd name="T13" fmla="*/ 534 h 1032"/>
                  <a:gd name="T14" fmla="*/ 612 w 612"/>
                  <a:gd name="T15" fmla="*/ 888 h 1032"/>
                  <a:gd name="T16" fmla="*/ 610 w 612"/>
                  <a:gd name="T17" fmla="*/ 916 h 1032"/>
                  <a:gd name="T18" fmla="*/ 601 w 612"/>
                  <a:gd name="T19" fmla="*/ 944 h 1032"/>
                  <a:gd name="T20" fmla="*/ 588 w 612"/>
                  <a:gd name="T21" fmla="*/ 967 h 1032"/>
                  <a:gd name="T22" fmla="*/ 570 w 612"/>
                  <a:gd name="T23" fmla="*/ 990 h 1032"/>
                  <a:gd name="T24" fmla="*/ 549 w 612"/>
                  <a:gd name="T25" fmla="*/ 1007 h 1032"/>
                  <a:gd name="T26" fmla="*/ 525 w 612"/>
                  <a:gd name="T27" fmla="*/ 1020 h 1032"/>
                  <a:gd name="T28" fmla="*/ 498 w 612"/>
                  <a:gd name="T29" fmla="*/ 1028 h 1032"/>
                  <a:gd name="T30" fmla="*/ 469 w 612"/>
                  <a:gd name="T31" fmla="*/ 1032 h 1032"/>
                  <a:gd name="T32" fmla="*/ 144 w 612"/>
                  <a:gd name="T33" fmla="*/ 1032 h 1032"/>
                  <a:gd name="T34" fmla="*/ 116 w 612"/>
                  <a:gd name="T35" fmla="*/ 1028 h 1032"/>
                  <a:gd name="T36" fmla="*/ 89 w 612"/>
                  <a:gd name="T37" fmla="*/ 1020 h 1032"/>
                  <a:gd name="T38" fmla="*/ 64 w 612"/>
                  <a:gd name="T39" fmla="*/ 1007 h 1032"/>
                  <a:gd name="T40" fmla="*/ 42 w 612"/>
                  <a:gd name="T41" fmla="*/ 990 h 1032"/>
                  <a:gd name="T42" fmla="*/ 25 w 612"/>
                  <a:gd name="T43" fmla="*/ 969 h 1032"/>
                  <a:gd name="T44" fmla="*/ 12 w 612"/>
                  <a:gd name="T45" fmla="*/ 944 h 1032"/>
                  <a:gd name="T46" fmla="*/ 4 w 612"/>
                  <a:gd name="T47" fmla="*/ 917 h 1032"/>
                  <a:gd name="T48" fmla="*/ 0 w 612"/>
                  <a:gd name="T49" fmla="*/ 888 h 1032"/>
                  <a:gd name="T50" fmla="*/ 0 w 612"/>
                  <a:gd name="T51" fmla="*/ 72 h 1032"/>
                  <a:gd name="T52" fmla="*/ 2 w 612"/>
                  <a:gd name="T53" fmla="*/ 47 h 1032"/>
                  <a:gd name="T54" fmla="*/ 9 w 612"/>
                  <a:gd name="T55" fmla="*/ 22 h 1032"/>
                  <a:gd name="T56" fmla="*/ 20 w 612"/>
                  <a:gd name="T57" fmla="*/ 0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2" h="1032">
                    <a:moveTo>
                      <a:pt x="20" y="0"/>
                    </a:moveTo>
                    <a:lnTo>
                      <a:pt x="437" y="417"/>
                    </a:lnTo>
                    <a:lnTo>
                      <a:pt x="472" y="452"/>
                    </a:lnTo>
                    <a:lnTo>
                      <a:pt x="504" y="480"/>
                    </a:lnTo>
                    <a:lnTo>
                      <a:pt x="537" y="502"/>
                    </a:lnTo>
                    <a:lnTo>
                      <a:pt x="574" y="520"/>
                    </a:lnTo>
                    <a:lnTo>
                      <a:pt x="612" y="534"/>
                    </a:lnTo>
                    <a:lnTo>
                      <a:pt x="612" y="888"/>
                    </a:lnTo>
                    <a:lnTo>
                      <a:pt x="610" y="916"/>
                    </a:lnTo>
                    <a:lnTo>
                      <a:pt x="601" y="944"/>
                    </a:lnTo>
                    <a:lnTo>
                      <a:pt x="588" y="967"/>
                    </a:lnTo>
                    <a:lnTo>
                      <a:pt x="570" y="990"/>
                    </a:lnTo>
                    <a:lnTo>
                      <a:pt x="549" y="1007"/>
                    </a:lnTo>
                    <a:lnTo>
                      <a:pt x="525" y="1020"/>
                    </a:lnTo>
                    <a:lnTo>
                      <a:pt x="498" y="1028"/>
                    </a:lnTo>
                    <a:lnTo>
                      <a:pt x="469" y="1032"/>
                    </a:lnTo>
                    <a:lnTo>
                      <a:pt x="144" y="1032"/>
                    </a:lnTo>
                    <a:lnTo>
                      <a:pt x="116" y="1028"/>
                    </a:lnTo>
                    <a:lnTo>
                      <a:pt x="89" y="1020"/>
                    </a:lnTo>
                    <a:lnTo>
                      <a:pt x="64" y="1007"/>
                    </a:lnTo>
                    <a:lnTo>
                      <a:pt x="42" y="990"/>
                    </a:lnTo>
                    <a:lnTo>
                      <a:pt x="25" y="969"/>
                    </a:lnTo>
                    <a:lnTo>
                      <a:pt x="12" y="944"/>
                    </a:lnTo>
                    <a:lnTo>
                      <a:pt x="4" y="917"/>
                    </a:lnTo>
                    <a:lnTo>
                      <a:pt x="0" y="888"/>
                    </a:lnTo>
                    <a:lnTo>
                      <a:pt x="0" y="72"/>
                    </a:lnTo>
                    <a:lnTo>
                      <a:pt x="2" y="47"/>
                    </a:lnTo>
                    <a:lnTo>
                      <a:pt x="9" y="2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" name="Freeform 169"/>
              <p:cNvSpPr>
                <a:spLocks/>
              </p:cNvSpPr>
              <p:nvPr/>
            </p:nvSpPr>
            <p:spPr bwMode="auto">
              <a:xfrm>
                <a:off x="5707063" y="5707063"/>
                <a:ext cx="487363" cy="841375"/>
              </a:xfrm>
              <a:custGeom>
                <a:avLst/>
                <a:gdLst>
                  <a:gd name="T0" fmla="*/ 570 w 612"/>
                  <a:gd name="T1" fmla="*/ 0 h 1061"/>
                  <a:gd name="T2" fmla="*/ 587 w 612"/>
                  <a:gd name="T3" fmla="*/ 22 h 1061"/>
                  <a:gd name="T4" fmla="*/ 600 w 612"/>
                  <a:gd name="T5" fmla="*/ 46 h 1061"/>
                  <a:gd name="T6" fmla="*/ 608 w 612"/>
                  <a:gd name="T7" fmla="*/ 72 h 1061"/>
                  <a:gd name="T8" fmla="*/ 612 w 612"/>
                  <a:gd name="T9" fmla="*/ 101 h 1061"/>
                  <a:gd name="T10" fmla="*/ 612 w 612"/>
                  <a:gd name="T11" fmla="*/ 917 h 1061"/>
                  <a:gd name="T12" fmla="*/ 608 w 612"/>
                  <a:gd name="T13" fmla="*/ 945 h 1061"/>
                  <a:gd name="T14" fmla="*/ 600 w 612"/>
                  <a:gd name="T15" fmla="*/ 973 h 1061"/>
                  <a:gd name="T16" fmla="*/ 587 w 612"/>
                  <a:gd name="T17" fmla="*/ 996 h 1061"/>
                  <a:gd name="T18" fmla="*/ 570 w 612"/>
                  <a:gd name="T19" fmla="*/ 1019 h 1061"/>
                  <a:gd name="T20" fmla="*/ 549 w 612"/>
                  <a:gd name="T21" fmla="*/ 1036 h 1061"/>
                  <a:gd name="T22" fmla="*/ 524 w 612"/>
                  <a:gd name="T23" fmla="*/ 1049 h 1061"/>
                  <a:gd name="T24" fmla="*/ 496 w 612"/>
                  <a:gd name="T25" fmla="*/ 1057 h 1061"/>
                  <a:gd name="T26" fmla="*/ 467 w 612"/>
                  <a:gd name="T27" fmla="*/ 1061 h 1061"/>
                  <a:gd name="T28" fmla="*/ 144 w 612"/>
                  <a:gd name="T29" fmla="*/ 1061 h 1061"/>
                  <a:gd name="T30" fmla="*/ 114 w 612"/>
                  <a:gd name="T31" fmla="*/ 1057 h 1061"/>
                  <a:gd name="T32" fmla="*/ 87 w 612"/>
                  <a:gd name="T33" fmla="*/ 1049 h 1061"/>
                  <a:gd name="T34" fmla="*/ 63 w 612"/>
                  <a:gd name="T35" fmla="*/ 1036 h 1061"/>
                  <a:gd name="T36" fmla="*/ 42 w 612"/>
                  <a:gd name="T37" fmla="*/ 1019 h 1061"/>
                  <a:gd name="T38" fmla="*/ 24 w 612"/>
                  <a:gd name="T39" fmla="*/ 998 h 1061"/>
                  <a:gd name="T40" fmla="*/ 10 w 612"/>
                  <a:gd name="T41" fmla="*/ 973 h 1061"/>
                  <a:gd name="T42" fmla="*/ 2 w 612"/>
                  <a:gd name="T43" fmla="*/ 946 h 1061"/>
                  <a:gd name="T44" fmla="*/ 0 w 612"/>
                  <a:gd name="T45" fmla="*/ 917 h 1061"/>
                  <a:gd name="T46" fmla="*/ 0 w 612"/>
                  <a:gd name="T47" fmla="*/ 544 h 1061"/>
                  <a:gd name="T48" fmla="*/ 31 w 612"/>
                  <a:gd name="T49" fmla="*/ 526 h 1061"/>
                  <a:gd name="T50" fmla="*/ 62 w 612"/>
                  <a:gd name="T51" fmla="*/ 505 h 1061"/>
                  <a:gd name="T52" fmla="*/ 89 w 612"/>
                  <a:gd name="T53" fmla="*/ 481 h 1061"/>
                  <a:gd name="T54" fmla="*/ 125 w 612"/>
                  <a:gd name="T55" fmla="*/ 446 h 1061"/>
                  <a:gd name="T56" fmla="*/ 570 w 612"/>
                  <a:gd name="T57" fmla="*/ 0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2" h="1061">
                    <a:moveTo>
                      <a:pt x="570" y="0"/>
                    </a:moveTo>
                    <a:lnTo>
                      <a:pt x="587" y="22"/>
                    </a:lnTo>
                    <a:lnTo>
                      <a:pt x="600" y="46"/>
                    </a:lnTo>
                    <a:lnTo>
                      <a:pt x="608" y="72"/>
                    </a:lnTo>
                    <a:lnTo>
                      <a:pt x="612" y="101"/>
                    </a:lnTo>
                    <a:lnTo>
                      <a:pt x="612" y="917"/>
                    </a:lnTo>
                    <a:lnTo>
                      <a:pt x="608" y="945"/>
                    </a:lnTo>
                    <a:lnTo>
                      <a:pt x="600" y="973"/>
                    </a:lnTo>
                    <a:lnTo>
                      <a:pt x="587" y="996"/>
                    </a:lnTo>
                    <a:lnTo>
                      <a:pt x="570" y="1019"/>
                    </a:lnTo>
                    <a:lnTo>
                      <a:pt x="549" y="1036"/>
                    </a:lnTo>
                    <a:lnTo>
                      <a:pt x="524" y="1049"/>
                    </a:lnTo>
                    <a:lnTo>
                      <a:pt x="496" y="1057"/>
                    </a:lnTo>
                    <a:lnTo>
                      <a:pt x="467" y="1061"/>
                    </a:lnTo>
                    <a:lnTo>
                      <a:pt x="144" y="1061"/>
                    </a:lnTo>
                    <a:lnTo>
                      <a:pt x="114" y="1057"/>
                    </a:lnTo>
                    <a:lnTo>
                      <a:pt x="87" y="1049"/>
                    </a:lnTo>
                    <a:lnTo>
                      <a:pt x="63" y="1036"/>
                    </a:lnTo>
                    <a:lnTo>
                      <a:pt x="42" y="1019"/>
                    </a:lnTo>
                    <a:lnTo>
                      <a:pt x="24" y="998"/>
                    </a:lnTo>
                    <a:lnTo>
                      <a:pt x="10" y="973"/>
                    </a:lnTo>
                    <a:lnTo>
                      <a:pt x="2" y="946"/>
                    </a:lnTo>
                    <a:lnTo>
                      <a:pt x="0" y="917"/>
                    </a:lnTo>
                    <a:lnTo>
                      <a:pt x="0" y="544"/>
                    </a:lnTo>
                    <a:lnTo>
                      <a:pt x="31" y="526"/>
                    </a:lnTo>
                    <a:lnTo>
                      <a:pt x="62" y="505"/>
                    </a:lnTo>
                    <a:lnTo>
                      <a:pt x="89" y="481"/>
                    </a:lnTo>
                    <a:lnTo>
                      <a:pt x="125" y="446"/>
                    </a:lnTo>
                    <a:lnTo>
                      <a:pt x="5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" name="Freeform 170"/>
              <p:cNvSpPr>
                <a:spLocks/>
              </p:cNvSpPr>
              <p:nvPr/>
            </p:nvSpPr>
            <p:spPr bwMode="auto">
              <a:xfrm>
                <a:off x="6378575" y="5005388"/>
                <a:ext cx="485775" cy="1543050"/>
              </a:xfrm>
              <a:custGeom>
                <a:avLst/>
                <a:gdLst>
                  <a:gd name="T0" fmla="*/ 610 w 613"/>
                  <a:gd name="T1" fmla="*/ 0 h 1944"/>
                  <a:gd name="T2" fmla="*/ 613 w 613"/>
                  <a:gd name="T3" fmla="*/ 20 h 1944"/>
                  <a:gd name="T4" fmla="*/ 613 w 613"/>
                  <a:gd name="T5" fmla="*/ 1800 h 1944"/>
                  <a:gd name="T6" fmla="*/ 609 w 613"/>
                  <a:gd name="T7" fmla="*/ 1829 h 1944"/>
                  <a:gd name="T8" fmla="*/ 601 w 613"/>
                  <a:gd name="T9" fmla="*/ 1856 h 1944"/>
                  <a:gd name="T10" fmla="*/ 588 w 613"/>
                  <a:gd name="T11" fmla="*/ 1880 h 1944"/>
                  <a:gd name="T12" fmla="*/ 571 w 613"/>
                  <a:gd name="T13" fmla="*/ 1901 h 1944"/>
                  <a:gd name="T14" fmla="*/ 548 w 613"/>
                  <a:gd name="T15" fmla="*/ 1919 h 1944"/>
                  <a:gd name="T16" fmla="*/ 525 w 613"/>
                  <a:gd name="T17" fmla="*/ 1933 h 1944"/>
                  <a:gd name="T18" fmla="*/ 497 w 613"/>
                  <a:gd name="T19" fmla="*/ 1941 h 1944"/>
                  <a:gd name="T20" fmla="*/ 468 w 613"/>
                  <a:gd name="T21" fmla="*/ 1944 h 1944"/>
                  <a:gd name="T22" fmla="*/ 144 w 613"/>
                  <a:gd name="T23" fmla="*/ 1944 h 1944"/>
                  <a:gd name="T24" fmla="*/ 115 w 613"/>
                  <a:gd name="T25" fmla="*/ 1941 h 1944"/>
                  <a:gd name="T26" fmla="*/ 88 w 613"/>
                  <a:gd name="T27" fmla="*/ 1933 h 1944"/>
                  <a:gd name="T28" fmla="*/ 64 w 613"/>
                  <a:gd name="T29" fmla="*/ 1920 h 1944"/>
                  <a:gd name="T30" fmla="*/ 43 w 613"/>
                  <a:gd name="T31" fmla="*/ 1902 h 1944"/>
                  <a:gd name="T32" fmla="*/ 25 w 613"/>
                  <a:gd name="T33" fmla="*/ 1880 h 1944"/>
                  <a:gd name="T34" fmla="*/ 11 w 613"/>
                  <a:gd name="T35" fmla="*/ 1856 h 1944"/>
                  <a:gd name="T36" fmla="*/ 3 w 613"/>
                  <a:gd name="T37" fmla="*/ 1829 h 1944"/>
                  <a:gd name="T38" fmla="*/ 0 w 613"/>
                  <a:gd name="T39" fmla="*/ 1800 h 1944"/>
                  <a:gd name="T40" fmla="*/ 0 w 613"/>
                  <a:gd name="T41" fmla="*/ 610 h 1944"/>
                  <a:gd name="T42" fmla="*/ 36 w 613"/>
                  <a:gd name="T43" fmla="*/ 575 h 1944"/>
                  <a:gd name="T44" fmla="*/ 89 w 613"/>
                  <a:gd name="T45" fmla="*/ 522 h 1944"/>
                  <a:gd name="T46" fmla="*/ 610 w 613"/>
                  <a:gd name="T47" fmla="*/ 0 h 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3" h="1944">
                    <a:moveTo>
                      <a:pt x="610" y="0"/>
                    </a:moveTo>
                    <a:lnTo>
                      <a:pt x="613" y="20"/>
                    </a:lnTo>
                    <a:lnTo>
                      <a:pt x="613" y="1800"/>
                    </a:lnTo>
                    <a:lnTo>
                      <a:pt x="609" y="1829"/>
                    </a:lnTo>
                    <a:lnTo>
                      <a:pt x="601" y="1856"/>
                    </a:lnTo>
                    <a:lnTo>
                      <a:pt x="588" y="1880"/>
                    </a:lnTo>
                    <a:lnTo>
                      <a:pt x="571" y="1901"/>
                    </a:lnTo>
                    <a:lnTo>
                      <a:pt x="548" y="1919"/>
                    </a:lnTo>
                    <a:lnTo>
                      <a:pt x="525" y="1933"/>
                    </a:lnTo>
                    <a:lnTo>
                      <a:pt x="497" y="1941"/>
                    </a:lnTo>
                    <a:lnTo>
                      <a:pt x="468" y="1944"/>
                    </a:lnTo>
                    <a:lnTo>
                      <a:pt x="144" y="1944"/>
                    </a:lnTo>
                    <a:lnTo>
                      <a:pt x="115" y="1941"/>
                    </a:lnTo>
                    <a:lnTo>
                      <a:pt x="88" y="1933"/>
                    </a:lnTo>
                    <a:lnTo>
                      <a:pt x="64" y="1920"/>
                    </a:lnTo>
                    <a:lnTo>
                      <a:pt x="43" y="1902"/>
                    </a:lnTo>
                    <a:lnTo>
                      <a:pt x="25" y="1880"/>
                    </a:lnTo>
                    <a:lnTo>
                      <a:pt x="11" y="1856"/>
                    </a:lnTo>
                    <a:lnTo>
                      <a:pt x="3" y="1829"/>
                    </a:lnTo>
                    <a:lnTo>
                      <a:pt x="0" y="1800"/>
                    </a:lnTo>
                    <a:lnTo>
                      <a:pt x="0" y="610"/>
                    </a:lnTo>
                    <a:lnTo>
                      <a:pt x="36" y="575"/>
                    </a:lnTo>
                    <a:lnTo>
                      <a:pt x="89" y="522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8685616" y="2342388"/>
            <a:ext cx="3539703" cy="2789686"/>
            <a:chOff x="9010239" y="2957609"/>
            <a:chExt cx="3539703" cy="2205749"/>
          </a:xfrm>
        </p:grpSpPr>
        <p:sp>
          <p:nvSpPr>
            <p:cNvPr id="30" name="Rectangle 29"/>
            <p:cNvSpPr/>
            <p:nvPr/>
          </p:nvSpPr>
          <p:spPr>
            <a:xfrm>
              <a:off x="9010239" y="2957609"/>
              <a:ext cx="3533953" cy="3600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Growth Simulations</a:t>
              </a:r>
              <a:endParaRPr lang="en-US" b="1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15989" y="3344560"/>
              <a:ext cx="3533953" cy="181879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 anchorCtr="0"/>
            <a:lstStyle/>
            <a:p>
              <a:pPr algn="ctr"/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 the impact of </a:t>
              </a:r>
              <a:r>
                <a:rPr lang="en-US" sz="18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 &amp; fire </a:t>
              </a:r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</a:t>
              </a:r>
            </a:p>
            <a:p>
              <a:pPr algn="ctr"/>
              <a:endPara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industrial volume harvested </a:t>
              </a:r>
            </a:p>
            <a:p>
              <a:pPr algn="ctr"/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  <a:p>
              <a:pPr algn="ctr"/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Net Present Value (NPV)</a:t>
              </a:r>
            </a:p>
            <a:p>
              <a:pPr algn="ctr"/>
              <a:endPara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i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9705" y="2585704"/>
            <a:ext cx="3533953" cy="2205749"/>
            <a:chOff x="9010239" y="2957609"/>
            <a:chExt cx="3533953" cy="2205749"/>
          </a:xfrm>
        </p:grpSpPr>
        <p:sp>
          <p:nvSpPr>
            <p:cNvPr id="34" name="Rectangle 33"/>
            <p:cNvSpPr/>
            <p:nvPr/>
          </p:nvSpPr>
          <p:spPr>
            <a:xfrm>
              <a:off x="9010239" y="2957609"/>
              <a:ext cx="3533953" cy="3600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Fire Simulation</a:t>
              </a:r>
              <a:endParaRPr lang="en-US" b="1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010239" y="3344560"/>
              <a:ext cx="3533953" cy="18187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 anchorCtr="0"/>
            <a:lstStyle/>
            <a:p>
              <a:pPr algn="ctr"/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cs typeface="Arial" panose="020B0604020202020204" pitchFamily="34" charset="0"/>
                </a:rPr>
                <a:t>“Time-since-last-fire” distributions</a:t>
              </a:r>
            </a:p>
            <a:p>
              <a:pPr algn="ctr"/>
              <a:endParaRPr lang="en-US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cs typeface="Arial" panose="020B0604020202020204" pitchFamily="34" charset="0"/>
              </a:endParaRPr>
            </a:p>
            <a:p>
              <a:pPr algn="ctr"/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cs typeface="Arial" panose="020B0604020202020204" pitchFamily="34" charset="0"/>
                </a:rPr>
                <a:t>based </a:t>
              </a:r>
              <a:r>
                <a:rPr lang="en-US" sz="1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cs typeface="Arial" panose="020B0604020202020204" pitchFamily="34" charset="0"/>
                </a:rPr>
                <a:t>on fire spread </a:t>
              </a:r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cs typeface="Arial" panose="020B0604020202020204" pitchFamily="34" charset="0"/>
                </a:rPr>
                <a:t>models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528" y="3406196"/>
            <a:ext cx="1725878" cy="1725878"/>
          </a:xfrm>
          <a:prstGeom prst="rect">
            <a:avLst/>
          </a:prstGeom>
        </p:spPr>
      </p:pic>
      <p:sp>
        <p:nvSpPr>
          <p:cNvPr id="44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56" y="5685053"/>
            <a:ext cx="3533953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Situation</a:t>
            </a:r>
            <a:endParaRPr lang="en-US" b="1" dirty="0">
              <a:solidFill>
                <a:schemeClr val="bg1"/>
              </a:solidFill>
              <a:latin typeface="Oswald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403" y="6093904"/>
            <a:ext cx="3533953" cy="647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fuel models / fuel loads</a:t>
            </a:r>
          </a:p>
        </p:txBody>
      </p:sp>
      <p:cxnSp>
        <p:nvCxnSpPr>
          <p:cNvPr id="46" name="Straight Arrow Connector 45"/>
          <p:cNvCxnSpPr>
            <a:stCxn id="3" idx="15"/>
            <a:endCxn id="42" idx="3"/>
          </p:cNvCxnSpPr>
          <p:nvPr/>
        </p:nvCxnSpPr>
        <p:spPr>
          <a:xfrm flipH="1">
            <a:off x="3596356" y="6417447"/>
            <a:ext cx="1603850" cy="1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1" idx="0"/>
            <a:endCxn id="35" idx="2"/>
          </p:cNvCxnSpPr>
          <p:nvPr/>
        </p:nvCxnSpPr>
        <p:spPr>
          <a:xfrm flipV="1">
            <a:off x="1833033" y="4791453"/>
            <a:ext cx="13649" cy="8936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691417" y="5564906"/>
            <a:ext cx="3533953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Situation</a:t>
            </a:r>
            <a:endParaRPr lang="en-US" b="1" dirty="0">
              <a:solidFill>
                <a:schemeClr val="bg1"/>
              </a:solidFill>
              <a:latin typeface="Oswald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685616" y="5980580"/>
            <a:ext cx="3533953" cy="760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Forest </a:t>
            </a:r>
            <a:r>
              <a:rPr lang="en-US" sz="1800" kern="0" dirty="0" err="1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Manag</a:t>
            </a:r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. Approaches </a:t>
            </a:r>
            <a:r>
              <a:rPr lang="en-US" sz="14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(FMA)</a:t>
            </a:r>
          </a:p>
        </p:txBody>
      </p:sp>
      <p:cxnSp>
        <p:nvCxnSpPr>
          <p:cNvPr id="52" name="Straight Arrow Connector 51"/>
          <p:cNvCxnSpPr>
            <a:stCxn id="3" idx="9"/>
            <a:endCxn id="51" idx="1"/>
          </p:cNvCxnSpPr>
          <p:nvPr/>
        </p:nvCxnSpPr>
        <p:spPr>
          <a:xfrm flipV="1">
            <a:off x="6938414" y="6360974"/>
            <a:ext cx="1747202" cy="6045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0"/>
            <a:endCxn id="31" idx="2"/>
          </p:cNvCxnSpPr>
          <p:nvPr/>
        </p:nvCxnSpPr>
        <p:spPr>
          <a:xfrm flipH="1" flipV="1">
            <a:off x="10458343" y="5132074"/>
            <a:ext cx="51" cy="43283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4" idx="0"/>
            <a:endCxn id="30" idx="0"/>
          </p:cNvCxnSpPr>
          <p:nvPr/>
        </p:nvCxnSpPr>
        <p:spPr>
          <a:xfrm rot="5400000" flipH="1" flipV="1">
            <a:off x="6027979" y="-1838909"/>
            <a:ext cx="243316" cy="8605911"/>
          </a:xfrm>
          <a:prstGeom prst="bentConnector3">
            <a:avLst>
              <a:gd name="adj1" fmla="val 502451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92098" y="1124744"/>
            <a:ext cx="38465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Monte Carlo Simulation!!!!</a:t>
            </a:r>
            <a:endParaRPr lang="pt-P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0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8148" y="1972022"/>
            <a:ext cx="4797425" cy="4594226"/>
            <a:chOff x="3348831" y="1085850"/>
            <a:chExt cx="5485606" cy="5489576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4289425" y="4164013"/>
              <a:ext cx="4532313" cy="2411413"/>
            </a:xfrm>
            <a:custGeom>
              <a:avLst/>
              <a:gdLst>
                <a:gd name="T0" fmla="*/ 2841 w 2855"/>
                <a:gd name="T1" fmla="*/ 100 h 1519"/>
                <a:gd name="T2" fmla="*/ 2795 w 2855"/>
                <a:gd name="T3" fmla="*/ 297 h 1519"/>
                <a:gd name="T4" fmla="*/ 2726 w 2855"/>
                <a:gd name="T5" fmla="*/ 485 h 1519"/>
                <a:gd name="T6" fmla="*/ 2636 w 2855"/>
                <a:gd name="T7" fmla="*/ 662 h 1519"/>
                <a:gd name="T8" fmla="*/ 2526 w 2855"/>
                <a:gd name="T9" fmla="*/ 825 h 1519"/>
                <a:gd name="T10" fmla="*/ 2397 w 2855"/>
                <a:gd name="T11" fmla="*/ 976 h 1519"/>
                <a:gd name="T12" fmla="*/ 2250 w 2855"/>
                <a:gd name="T13" fmla="*/ 1111 h 1519"/>
                <a:gd name="T14" fmla="*/ 2090 w 2855"/>
                <a:gd name="T15" fmla="*/ 1230 h 1519"/>
                <a:gd name="T16" fmla="*/ 1915 w 2855"/>
                <a:gd name="T17" fmla="*/ 1330 h 1519"/>
                <a:gd name="T18" fmla="*/ 1727 w 2855"/>
                <a:gd name="T19" fmla="*/ 1410 h 1519"/>
                <a:gd name="T20" fmla="*/ 1528 w 2855"/>
                <a:gd name="T21" fmla="*/ 1470 h 1519"/>
                <a:gd name="T22" fmla="*/ 1320 w 2855"/>
                <a:gd name="T23" fmla="*/ 1506 h 1519"/>
                <a:gd name="T24" fmla="*/ 1106 w 2855"/>
                <a:gd name="T25" fmla="*/ 1519 h 1519"/>
                <a:gd name="T26" fmla="*/ 887 w 2855"/>
                <a:gd name="T27" fmla="*/ 1506 h 1519"/>
                <a:gd name="T28" fmla="*/ 676 w 2855"/>
                <a:gd name="T29" fmla="*/ 1468 h 1519"/>
                <a:gd name="T30" fmla="*/ 475 w 2855"/>
                <a:gd name="T31" fmla="*/ 1407 h 1519"/>
                <a:gd name="T32" fmla="*/ 312 w 2855"/>
                <a:gd name="T33" fmla="*/ 1316 h 1519"/>
                <a:gd name="T34" fmla="*/ 201 w 2855"/>
                <a:gd name="T35" fmla="*/ 1211 h 1519"/>
                <a:gd name="T36" fmla="*/ 118 w 2855"/>
                <a:gd name="T37" fmla="*/ 1106 h 1519"/>
                <a:gd name="T38" fmla="*/ 61 w 2855"/>
                <a:gd name="T39" fmla="*/ 1006 h 1519"/>
                <a:gd name="T40" fmla="*/ 24 w 2855"/>
                <a:gd name="T41" fmla="*/ 907 h 1519"/>
                <a:gd name="T42" fmla="*/ 4 w 2855"/>
                <a:gd name="T43" fmla="*/ 814 h 1519"/>
                <a:gd name="T44" fmla="*/ 0 w 2855"/>
                <a:gd name="T45" fmla="*/ 727 h 1519"/>
                <a:gd name="T46" fmla="*/ 7 w 2855"/>
                <a:gd name="T47" fmla="*/ 647 h 1519"/>
                <a:gd name="T48" fmla="*/ 1987 w 2855"/>
                <a:gd name="T49" fmla="*/ 652 h 1519"/>
                <a:gd name="T50" fmla="*/ 2005 w 2855"/>
                <a:gd name="T51" fmla="*/ 652 h 1519"/>
                <a:gd name="T52" fmla="*/ 2038 w 2855"/>
                <a:gd name="T53" fmla="*/ 650 h 1519"/>
                <a:gd name="T54" fmla="*/ 2085 w 2855"/>
                <a:gd name="T55" fmla="*/ 646 h 1519"/>
                <a:gd name="T56" fmla="*/ 2144 w 2855"/>
                <a:gd name="T57" fmla="*/ 637 h 1519"/>
                <a:gd name="T58" fmla="*/ 2212 w 2855"/>
                <a:gd name="T59" fmla="*/ 623 h 1519"/>
                <a:gd name="T60" fmla="*/ 2286 w 2855"/>
                <a:gd name="T61" fmla="*/ 603 h 1519"/>
                <a:gd name="T62" fmla="*/ 2364 w 2855"/>
                <a:gd name="T63" fmla="*/ 575 h 1519"/>
                <a:gd name="T64" fmla="*/ 2445 w 2855"/>
                <a:gd name="T65" fmla="*/ 538 h 1519"/>
                <a:gd name="T66" fmla="*/ 2525 w 2855"/>
                <a:gd name="T67" fmla="*/ 491 h 1519"/>
                <a:gd name="T68" fmla="*/ 2602 w 2855"/>
                <a:gd name="T69" fmla="*/ 433 h 1519"/>
                <a:gd name="T70" fmla="*/ 2674 w 2855"/>
                <a:gd name="T71" fmla="*/ 362 h 1519"/>
                <a:gd name="T72" fmla="*/ 2739 w 2855"/>
                <a:gd name="T73" fmla="*/ 278 h 1519"/>
                <a:gd name="T74" fmla="*/ 2795 w 2855"/>
                <a:gd name="T75" fmla="*/ 179 h 1519"/>
                <a:gd name="T76" fmla="*/ 2838 w 2855"/>
                <a:gd name="T77" fmla="*/ 63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55" h="1519">
                  <a:moveTo>
                    <a:pt x="2855" y="0"/>
                  </a:moveTo>
                  <a:lnTo>
                    <a:pt x="2841" y="100"/>
                  </a:lnTo>
                  <a:lnTo>
                    <a:pt x="2821" y="200"/>
                  </a:lnTo>
                  <a:lnTo>
                    <a:pt x="2795" y="297"/>
                  </a:lnTo>
                  <a:lnTo>
                    <a:pt x="2763" y="393"/>
                  </a:lnTo>
                  <a:lnTo>
                    <a:pt x="2726" y="485"/>
                  </a:lnTo>
                  <a:lnTo>
                    <a:pt x="2684" y="575"/>
                  </a:lnTo>
                  <a:lnTo>
                    <a:pt x="2636" y="662"/>
                  </a:lnTo>
                  <a:lnTo>
                    <a:pt x="2583" y="746"/>
                  </a:lnTo>
                  <a:lnTo>
                    <a:pt x="2526" y="825"/>
                  </a:lnTo>
                  <a:lnTo>
                    <a:pt x="2463" y="903"/>
                  </a:lnTo>
                  <a:lnTo>
                    <a:pt x="2397" y="976"/>
                  </a:lnTo>
                  <a:lnTo>
                    <a:pt x="2325" y="1045"/>
                  </a:lnTo>
                  <a:lnTo>
                    <a:pt x="2250" y="1111"/>
                  </a:lnTo>
                  <a:lnTo>
                    <a:pt x="2171" y="1173"/>
                  </a:lnTo>
                  <a:lnTo>
                    <a:pt x="2090" y="1230"/>
                  </a:lnTo>
                  <a:lnTo>
                    <a:pt x="2004" y="1282"/>
                  </a:lnTo>
                  <a:lnTo>
                    <a:pt x="1915" y="1330"/>
                  </a:lnTo>
                  <a:lnTo>
                    <a:pt x="1821" y="1372"/>
                  </a:lnTo>
                  <a:lnTo>
                    <a:pt x="1727" y="1410"/>
                  </a:lnTo>
                  <a:lnTo>
                    <a:pt x="1628" y="1443"/>
                  </a:lnTo>
                  <a:lnTo>
                    <a:pt x="1528" y="1470"/>
                  </a:lnTo>
                  <a:lnTo>
                    <a:pt x="1425" y="1491"/>
                  </a:lnTo>
                  <a:lnTo>
                    <a:pt x="1320" y="1506"/>
                  </a:lnTo>
                  <a:lnTo>
                    <a:pt x="1214" y="1516"/>
                  </a:lnTo>
                  <a:lnTo>
                    <a:pt x="1106" y="1519"/>
                  </a:lnTo>
                  <a:lnTo>
                    <a:pt x="996" y="1516"/>
                  </a:lnTo>
                  <a:lnTo>
                    <a:pt x="887" y="1506"/>
                  </a:lnTo>
                  <a:lnTo>
                    <a:pt x="781" y="1490"/>
                  </a:lnTo>
                  <a:lnTo>
                    <a:pt x="676" y="1468"/>
                  </a:lnTo>
                  <a:lnTo>
                    <a:pt x="574" y="1440"/>
                  </a:lnTo>
                  <a:lnTo>
                    <a:pt x="475" y="1407"/>
                  </a:lnTo>
                  <a:lnTo>
                    <a:pt x="378" y="1368"/>
                  </a:lnTo>
                  <a:lnTo>
                    <a:pt x="312" y="1316"/>
                  </a:lnTo>
                  <a:lnTo>
                    <a:pt x="253" y="1263"/>
                  </a:lnTo>
                  <a:lnTo>
                    <a:pt x="201" y="1211"/>
                  </a:lnTo>
                  <a:lnTo>
                    <a:pt x="157" y="1159"/>
                  </a:lnTo>
                  <a:lnTo>
                    <a:pt x="118" y="1106"/>
                  </a:lnTo>
                  <a:lnTo>
                    <a:pt x="87" y="1056"/>
                  </a:lnTo>
                  <a:lnTo>
                    <a:pt x="61" y="1006"/>
                  </a:lnTo>
                  <a:lnTo>
                    <a:pt x="40" y="955"/>
                  </a:lnTo>
                  <a:lnTo>
                    <a:pt x="24" y="907"/>
                  </a:lnTo>
                  <a:lnTo>
                    <a:pt x="11" y="860"/>
                  </a:lnTo>
                  <a:lnTo>
                    <a:pt x="4" y="814"/>
                  </a:lnTo>
                  <a:lnTo>
                    <a:pt x="1" y="770"/>
                  </a:lnTo>
                  <a:lnTo>
                    <a:pt x="0" y="727"/>
                  </a:lnTo>
                  <a:lnTo>
                    <a:pt x="2" y="686"/>
                  </a:lnTo>
                  <a:lnTo>
                    <a:pt x="7" y="647"/>
                  </a:lnTo>
                  <a:lnTo>
                    <a:pt x="1984" y="652"/>
                  </a:lnTo>
                  <a:lnTo>
                    <a:pt x="1987" y="652"/>
                  </a:lnTo>
                  <a:lnTo>
                    <a:pt x="1993" y="652"/>
                  </a:lnTo>
                  <a:lnTo>
                    <a:pt x="2005" y="652"/>
                  </a:lnTo>
                  <a:lnTo>
                    <a:pt x="2019" y="651"/>
                  </a:lnTo>
                  <a:lnTo>
                    <a:pt x="2038" y="650"/>
                  </a:lnTo>
                  <a:lnTo>
                    <a:pt x="2060" y="648"/>
                  </a:lnTo>
                  <a:lnTo>
                    <a:pt x="2085" y="646"/>
                  </a:lnTo>
                  <a:lnTo>
                    <a:pt x="2114" y="642"/>
                  </a:lnTo>
                  <a:lnTo>
                    <a:pt x="2144" y="637"/>
                  </a:lnTo>
                  <a:lnTo>
                    <a:pt x="2178" y="630"/>
                  </a:lnTo>
                  <a:lnTo>
                    <a:pt x="2212" y="623"/>
                  </a:lnTo>
                  <a:lnTo>
                    <a:pt x="2248" y="614"/>
                  </a:lnTo>
                  <a:lnTo>
                    <a:pt x="2286" y="603"/>
                  </a:lnTo>
                  <a:lnTo>
                    <a:pt x="2324" y="590"/>
                  </a:lnTo>
                  <a:lnTo>
                    <a:pt x="2364" y="575"/>
                  </a:lnTo>
                  <a:lnTo>
                    <a:pt x="2404" y="558"/>
                  </a:lnTo>
                  <a:lnTo>
                    <a:pt x="2445" y="538"/>
                  </a:lnTo>
                  <a:lnTo>
                    <a:pt x="2485" y="516"/>
                  </a:lnTo>
                  <a:lnTo>
                    <a:pt x="2525" y="491"/>
                  </a:lnTo>
                  <a:lnTo>
                    <a:pt x="2563" y="464"/>
                  </a:lnTo>
                  <a:lnTo>
                    <a:pt x="2602" y="433"/>
                  </a:lnTo>
                  <a:lnTo>
                    <a:pt x="2639" y="400"/>
                  </a:lnTo>
                  <a:lnTo>
                    <a:pt x="2674" y="362"/>
                  </a:lnTo>
                  <a:lnTo>
                    <a:pt x="2708" y="322"/>
                  </a:lnTo>
                  <a:lnTo>
                    <a:pt x="2739" y="278"/>
                  </a:lnTo>
                  <a:lnTo>
                    <a:pt x="2768" y="230"/>
                  </a:lnTo>
                  <a:lnTo>
                    <a:pt x="2795" y="179"/>
                  </a:lnTo>
                  <a:lnTo>
                    <a:pt x="2818" y="123"/>
                  </a:lnTo>
                  <a:lnTo>
                    <a:pt x="2838" y="63"/>
                  </a:lnTo>
                  <a:lnTo>
                    <a:pt x="285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300537" y="3611563"/>
              <a:ext cx="4533900" cy="1587500"/>
            </a:xfrm>
            <a:custGeom>
              <a:avLst/>
              <a:gdLst>
                <a:gd name="T0" fmla="*/ 2854 w 2856"/>
                <a:gd name="T1" fmla="*/ 88 h 1000"/>
                <a:gd name="T2" fmla="*/ 2854 w 2856"/>
                <a:gd name="T3" fmla="*/ 263 h 1000"/>
                <a:gd name="T4" fmla="*/ 2831 w 2856"/>
                <a:gd name="T5" fmla="*/ 411 h 1000"/>
                <a:gd name="T6" fmla="*/ 2788 w 2856"/>
                <a:gd name="T7" fmla="*/ 527 h 1000"/>
                <a:gd name="T8" fmla="*/ 2732 w 2856"/>
                <a:gd name="T9" fmla="*/ 626 h 1000"/>
                <a:gd name="T10" fmla="*/ 2667 w 2856"/>
                <a:gd name="T11" fmla="*/ 710 h 1000"/>
                <a:gd name="T12" fmla="*/ 2595 w 2856"/>
                <a:gd name="T13" fmla="*/ 781 h 1000"/>
                <a:gd name="T14" fmla="*/ 2518 w 2856"/>
                <a:gd name="T15" fmla="*/ 839 h 1000"/>
                <a:gd name="T16" fmla="*/ 2438 w 2856"/>
                <a:gd name="T17" fmla="*/ 886 h 1000"/>
                <a:gd name="T18" fmla="*/ 2357 w 2856"/>
                <a:gd name="T19" fmla="*/ 923 h 1000"/>
                <a:gd name="T20" fmla="*/ 2279 w 2856"/>
                <a:gd name="T21" fmla="*/ 951 h 1000"/>
                <a:gd name="T22" fmla="*/ 2205 w 2856"/>
                <a:gd name="T23" fmla="*/ 971 h 1000"/>
                <a:gd name="T24" fmla="*/ 2137 w 2856"/>
                <a:gd name="T25" fmla="*/ 985 h 1000"/>
                <a:gd name="T26" fmla="*/ 2078 w 2856"/>
                <a:gd name="T27" fmla="*/ 994 h 1000"/>
                <a:gd name="T28" fmla="*/ 2031 w 2856"/>
                <a:gd name="T29" fmla="*/ 998 h 1000"/>
                <a:gd name="T30" fmla="*/ 1998 w 2856"/>
                <a:gd name="T31" fmla="*/ 1000 h 1000"/>
                <a:gd name="T32" fmla="*/ 1980 w 2856"/>
                <a:gd name="T33" fmla="*/ 1000 h 1000"/>
                <a:gd name="T34" fmla="*/ 0 w 2856"/>
                <a:gd name="T35" fmla="*/ 995 h 1000"/>
                <a:gd name="T36" fmla="*/ 15 w 2856"/>
                <a:gd name="T37" fmla="*/ 923 h 1000"/>
                <a:gd name="T38" fmla="*/ 36 w 2856"/>
                <a:gd name="T39" fmla="*/ 861 h 1000"/>
                <a:gd name="T40" fmla="*/ 58 w 2856"/>
                <a:gd name="T41" fmla="*/ 811 h 1000"/>
                <a:gd name="T42" fmla="*/ 77 w 2856"/>
                <a:gd name="T43" fmla="*/ 773 h 1000"/>
                <a:gd name="T44" fmla="*/ 91 w 2856"/>
                <a:gd name="T45" fmla="*/ 749 h 1000"/>
                <a:gd name="T46" fmla="*/ 98 w 2856"/>
                <a:gd name="T47" fmla="*/ 741 h 1000"/>
                <a:gd name="T48" fmla="*/ 440 w 2856"/>
                <a:gd name="T49" fmla="*/ 583 h 1000"/>
                <a:gd name="T50" fmla="*/ 1948 w 2856"/>
                <a:gd name="T51" fmla="*/ 745 h 1000"/>
                <a:gd name="T52" fmla="*/ 1956 w 2856"/>
                <a:gd name="T53" fmla="*/ 745 h 1000"/>
                <a:gd name="T54" fmla="*/ 1979 w 2856"/>
                <a:gd name="T55" fmla="*/ 745 h 1000"/>
                <a:gd name="T56" fmla="*/ 2016 w 2856"/>
                <a:gd name="T57" fmla="*/ 744 h 1000"/>
                <a:gd name="T58" fmla="*/ 2063 w 2856"/>
                <a:gd name="T59" fmla="*/ 741 h 1000"/>
                <a:gd name="T60" fmla="*/ 2118 w 2856"/>
                <a:gd name="T61" fmla="*/ 735 h 1000"/>
                <a:gd name="T62" fmla="*/ 2182 w 2856"/>
                <a:gd name="T63" fmla="*/ 725 h 1000"/>
                <a:gd name="T64" fmla="*/ 2251 w 2856"/>
                <a:gd name="T65" fmla="*/ 709 h 1000"/>
                <a:gd name="T66" fmla="*/ 2325 w 2856"/>
                <a:gd name="T67" fmla="*/ 688 h 1000"/>
                <a:gd name="T68" fmla="*/ 2400 w 2856"/>
                <a:gd name="T69" fmla="*/ 660 h 1000"/>
                <a:gd name="T70" fmla="*/ 2475 w 2856"/>
                <a:gd name="T71" fmla="*/ 624 h 1000"/>
                <a:gd name="T72" fmla="*/ 2547 w 2856"/>
                <a:gd name="T73" fmla="*/ 579 h 1000"/>
                <a:gd name="T74" fmla="*/ 2616 w 2856"/>
                <a:gd name="T75" fmla="*/ 524 h 1000"/>
                <a:gd name="T76" fmla="*/ 2680 w 2856"/>
                <a:gd name="T77" fmla="*/ 458 h 1000"/>
                <a:gd name="T78" fmla="*/ 2737 w 2856"/>
                <a:gd name="T79" fmla="*/ 380 h 1000"/>
                <a:gd name="T80" fmla="*/ 2783 w 2856"/>
                <a:gd name="T81" fmla="*/ 289 h 1000"/>
                <a:gd name="T82" fmla="*/ 2818 w 2856"/>
                <a:gd name="T83" fmla="*/ 184 h 1000"/>
                <a:gd name="T84" fmla="*/ 2840 w 2856"/>
                <a:gd name="T85" fmla="*/ 65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56" h="1000">
                  <a:moveTo>
                    <a:pt x="2847" y="0"/>
                  </a:moveTo>
                  <a:lnTo>
                    <a:pt x="2854" y="88"/>
                  </a:lnTo>
                  <a:lnTo>
                    <a:pt x="2856" y="177"/>
                  </a:lnTo>
                  <a:lnTo>
                    <a:pt x="2854" y="263"/>
                  </a:lnTo>
                  <a:lnTo>
                    <a:pt x="2848" y="348"/>
                  </a:lnTo>
                  <a:lnTo>
                    <a:pt x="2831" y="411"/>
                  </a:lnTo>
                  <a:lnTo>
                    <a:pt x="2811" y="471"/>
                  </a:lnTo>
                  <a:lnTo>
                    <a:pt x="2788" y="527"/>
                  </a:lnTo>
                  <a:lnTo>
                    <a:pt x="2761" y="578"/>
                  </a:lnTo>
                  <a:lnTo>
                    <a:pt x="2732" y="626"/>
                  </a:lnTo>
                  <a:lnTo>
                    <a:pt x="2701" y="670"/>
                  </a:lnTo>
                  <a:lnTo>
                    <a:pt x="2667" y="710"/>
                  </a:lnTo>
                  <a:lnTo>
                    <a:pt x="2632" y="748"/>
                  </a:lnTo>
                  <a:lnTo>
                    <a:pt x="2595" y="781"/>
                  </a:lnTo>
                  <a:lnTo>
                    <a:pt x="2556" y="812"/>
                  </a:lnTo>
                  <a:lnTo>
                    <a:pt x="2518" y="839"/>
                  </a:lnTo>
                  <a:lnTo>
                    <a:pt x="2478" y="864"/>
                  </a:lnTo>
                  <a:lnTo>
                    <a:pt x="2438" y="886"/>
                  </a:lnTo>
                  <a:lnTo>
                    <a:pt x="2397" y="906"/>
                  </a:lnTo>
                  <a:lnTo>
                    <a:pt x="2357" y="923"/>
                  </a:lnTo>
                  <a:lnTo>
                    <a:pt x="2317" y="938"/>
                  </a:lnTo>
                  <a:lnTo>
                    <a:pt x="2279" y="951"/>
                  </a:lnTo>
                  <a:lnTo>
                    <a:pt x="2241" y="962"/>
                  </a:lnTo>
                  <a:lnTo>
                    <a:pt x="2205" y="971"/>
                  </a:lnTo>
                  <a:lnTo>
                    <a:pt x="2171" y="978"/>
                  </a:lnTo>
                  <a:lnTo>
                    <a:pt x="2137" y="985"/>
                  </a:lnTo>
                  <a:lnTo>
                    <a:pt x="2107" y="990"/>
                  </a:lnTo>
                  <a:lnTo>
                    <a:pt x="2078" y="994"/>
                  </a:lnTo>
                  <a:lnTo>
                    <a:pt x="2053" y="996"/>
                  </a:lnTo>
                  <a:lnTo>
                    <a:pt x="2031" y="998"/>
                  </a:lnTo>
                  <a:lnTo>
                    <a:pt x="2012" y="999"/>
                  </a:lnTo>
                  <a:lnTo>
                    <a:pt x="1998" y="1000"/>
                  </a:lnTo>
                  <a:lnTo>
                    <a:pt x="1986" y="1000"/>
                  </a:lnTo>
                  <a:lnTo>
                    <a:pt x="1980" y="1000"/>
                  </a:lnTo>
                  <a:lnTo>
                    <a:pt x="1977" y="1000"/>
                  </a:lnTo>
                  <a:lnTo>
                    <a:pt x="0" y="995"/>
                  </a:lnTo>
                  <a:lnTo>
                    <a:pt x="7" y="958"/>
                  </a:lnTo>
                  <a:lnTo>
                    <a:pt x="15" y="923"/>
                  </a:lnTo>
                  <a:lnTo>
                    <a:pt x="25" y="890"/>
                  </a:lnTo>
                  <a:lnTo>
                    <a:pt x="36" y="861"/>
                  </a:lnTo>
                  <a:lnTo>
                    <a:pt x="46" y="834"/>
                  </a:lnTo>
                  <a:lnTo>
                    <a:pt x="58" y="811"/>
                  </a:lnTo>
                  <a:lnTo>
                    <a:pt x="67" y="790"/>
                  </a:lnTo>
                  <a:lnTo>
                    <a:pt x="77" y="773"/>
                  </a:lnTo>
                  <a:lnTo>
                    <a:pt x="85" y="759"/>
                  </a:lnTo>
                  <a:lnTo>
                    <a:pt x="91" y="749"/>
                  </a:lnTo>
                  <a:lnTo>
                    <a:pt x="96" y="743"/>
                  </a:lnTo>
                  <a:lnTo>
                    <a:pt x="98" y="741"/>
                  </a:lnTo>
                  <a:lnTo>
                    <a:pt x="352" y="741"/>
                  </a:lnTo>
                  <a:lnTo>
                    <a:pt x="440" y="583"/>
                  </a:lnTo>
                  <a:lnTo>
                    <a:pt x="532" y="741"/>
                  </a:lnTo>
                  <a:lnTo>
                    <a:pt x="1948" y="745"/>
                  </a:lnTo>
                  <a:lnTo>
                    <a:pt x="1951" y="745"/>
                  </a:lnTo>
                  <a:lnTo>
                    <a:pt x="1956" y="745"/>
                  </a:lnTo>
                  <a:lnTo>
                    <a:pt x="1966" y="745"/>
                  </a:lnTo>
                  <a:lnTo>
                    <a:pt x="1979" y="745"/>
                  </a:lnTo>
                  <a:lnTo>
                    <a:pt x="1996" y="745"/>
                  </a:lnTo>
                  <a:lnTo>
                    <a:pt x="2016" y="744"/>
                  </a:lnTo>
                  <a:lnTo>
                    <a:pt x="2038" y="743"/>
                  </a:lnTo>
                  <a:lnTo>
                    <a:pt x="2063" y="741"/>
                  </a:lnTo>
                  <a:lnTo>
                    <a:pt x="2089" y="738"/>
                  </a:lnTo>
                  <a:lnTo>
                    <a:pt x="2118" y="735"/>
                  </a:lnTo>
                  <a:lnTo>
                    <a:pt x="2150" y="730"/>
                  </a:lnTo>
                  <a:lnTo>
                    <a:pt x="2182" y="725"/>
                  </a:lnTo>
                  <a:lnTo>
                    <a:pt x="2217" y="717"/>
                  </a:lnTo>
                  <a:lnTo>
                    <a:pt x="2251" y="709"/>
                  </a:lnTo>
                  <a:lnTo>
                    <a:pt x="2288" y="700"/>
                  </a:lnTo>
                  <a:lnTo>
                    <a:pt x="2325" y="688"/>
                  </a:lnTo>
                  <a:lnTo>
                    <a:pt x="2362" y="676"/>
                  </a:lnTo>
                  <a:lnTo>
                    <a:pt x="2400" y="660"/>
                  </a:lnTo>
                  <a:lnTo>
                    <a:pt x="2437" y="643"/>
                  </a:lnTo>
                  <a:lnTo>
                    <a:pt x="2475" y="624"/>
                  </a:lnTo>
                  <a:lnTo>
                    <a:pt x="2511" y="602"/>
                  </a:lnTo>
                  <a:lnTo>
                    <a:pt x="2547" y="579"/>
                  </a:lnTo>
                  <a:lnTo>
                    <a:pt x="2582" y="553"/>
                  </a:lnTo>
                  <a:lnTo>
                    <a:pt x="2616" y="524"/>
                  </a:lnTo>
                  <a:lnTo>
                    <a:pt x="2650" y="492"/>
                  </a:lnTo>
                  <a:lnTo>
                    <a:pt x="2680" y="458"/>
                  </a:lnTo>
                  <a:lnTo>
                    <a:pt x="2709" y="420"/>
                  </a:lnTo>
                  <a:lnTo>
                    <a:pt x="2737" y="380"/>
                  </a:lnTo>
                  <a:lnTo>
                    <a:pt x="2761" y="336"/>
                  </a:lnTo>
                  <a:lnTo>
                    <a:pt x="2783" y="289"/>
                  </a:lnTo>
                  <a:lnTo>
                    <a:pt x="2803" y="239"/>
                  </a:lnTo>
                  <a:lnTo>
                    <a:pt x="2818" y="184"/>
                  </a:lnTo>
                  <a:lnTo>
                    <a:pt x="2831" y="126"/>
                  </a:lnTo>
                  <a:lnTo>
                    <a:pt x="2840" y="65"/>
                  </a:lnTo>
                  <a:lnTo>
                    <a:pt x="284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5113337" y="1085850"/>
              <a:ext cx="3695700" cy="3578225"/>
            </a:xfrm>
            <a:custGeom>
              <a:avLst/>
              <a:gdLst>
                <a:gd name="T0" fmla="*/ 725 w 2328"/>
                <a:gd name="T1" fmla="*/ 3 h 2254"/>
                <a:gd name="T2" fmla="*/ 905 w 2328"/>
                <a:gd name="T3" fmla="*/ 23 h 2254"/>
                <a:gd name="T4" fmla="*/ 1081 w 2328"/>
                <a:gd name="T5" fmla="*/ 62 h 2254"/>
                <a:gd name="T6" fmla="*/ 1253 w 2328"/>
                <a:gd name="T7" fmla="*/ 118 h 2254"/>
                <a:gd name="T8" fmla="*/ 1418 w 2328"/>
                <a:gd name="T9" fmla="*/ 194 h 2254"/>
                <a:gd name="T10" fmla="*/ 1574 w 2328"/>
                <a:gd name="T11" fmla="*/ 287 h 2254"/>
                <a:gd name="T12" fmla="*/ 1720 w 2328"/>
                <a:gd name="T13" fmla="*/ 397 h 2254"/>
                <a:gd name="T14" fmla="*/ 1856 w 2328"/>
                <a:gd name="T15" fmla="*/ 523 h 2254"/>
                <a:gd name="T16" fmla="*/ 1978 w 2328"/>
                <a:gd name="T17" fmla="*/ 665 h 2254"/>
                <a:gd name="T18" fmla="*/ 2085 w 2328"/>
                <a:gd name="T19" fmla="*/ 824 h 2254"/>
                <a:gd name="T20" fmla="*/ 2181 w 2328"/>
                <a:gd name="T21" fmla="*/ 1004 h 2254"/>
                <a:gd name="T22" fmla="*/ 2255 w 2328"/>
                <a:gd name="T23" fmla="*/ 1200 h 2254"/>
                <a:gd name="T24" fmla="*/ 2303 w 2328"/>
                <a:gd name="T25" fmla="*/ 1399 h 2254"/>
                <a:gd name="T26" fmla="*/ 2328 w 2328"/>
                <a:gd name="T27" fmla="*/ 1600 h 2254"/>
                <a:gd name="T28" fmla="*/ 2297 w 2328"/>
                <a:gd name="T29" fmla="*/ 1739 h 2254"/>
                <a:gd name="T30" fmla="*/ 2255 w 2328"/>
                <a:gd name="T31" fmla="*/ 1858 h 2254"/>
                <a:gd name="T32" fmla="*/ 2205 w 2328"/>
                <a:gd name="T33" fmla="*/ 1960 h 2254"/>
                <a:gd name="T34" fmla="*/ 2148 w 2328"/>
                <a:gd name="T35" fmla="*/ 2043 h 2254"/>
                <a:gd name="T36" fmla="*/ 2087 w 2328"/>
                <a:gd name="T37" fmla="*/ 2113 h 2254"/>
                <a:gd name="T38" fmla="*/ 2022 w 2328"/>
                <a:gd name="T39" fmla="*/ 2167 h 2254"/>
                <a:gd name="T40" fmla="*/ 1956 w 2328"/>
                <a:gd name="T41" fmla="*/ 2210 h 2254"/>
                <a:gd name="T42" fmla="*/ 1890 w 2328"/>
                <a:gd name="T43" fmla="*/ 2241 h 2254"/>
                <a:gd name="T44" fmla="*/ 971 w 2328"/>
                <a:gd name="T45" fmla="*/ 562 h 2254"/>
                <a:gd name="T46" fmla="*/ 966 w 2328"/>
                <a:gd name="T47" fmla="*/ 553 h 2254"/>
                <a:gd name="T48" fmla="*/ 952 w 2328"/>
                <a:gd name="T49" fmla="*/ 530 h 2254"/>
                <a:gd name="T50" fmla="*/ 930 w 2328"/>
                <a:gd name="T51" fmla="*/ 495 h 2254"/>
                <a:gd name="T52" fmla="*/ 898 w 2328"/>
                <a:gd name="T53" fmla="*/ 450 h 2254"/>
                <a:gd name="T54" fmla="*/ 857 w 2328"/>
                <a:gd name="T55" fmla="*/ 398 h 2254"/>
                <a:gd name="T56" fmla="*/ 807 w 2328"/>
                <a:gd name="T57" fmla="*/ 343 h 2254"/>
                <a:gd name="T58" fmla="*/ 747 w 2328"/>
                <a:gd name="T59" fmla="*/ 287 h 2254"/>
                <a:gd name="T60" fmla="*/ 678 w 2328"/>
                <a:gd name="T61" fmla="*/ 233 h 2254"/>
                <a:gd name="T62" fmla="*/ 599 w 2328"/>
                <a:gd name="T63" fmla="*/ 183 h 2254"/>
                <a:gd name="T64" fmla="*/ 512 w 2328"/>
                <a:gd name="T65" fmla="*/ 143 h 2254"/>
                <a:gd name="T66" fmla="*/ 415 w 2328"/>
                <a:gd name="T67" fmla="*/ 111 h 2254"/>
                <a:gd name="T68" fmla="*/ 308 w 2328"/>
                <a:gd name="T69" fmla="*/ 92 h 2254"/>
                <a:gd name="T70" fmla="*/ 193 w 2328"/>
                <a:gd name="T71" fmla="*/ 90 h 2254"/>
                <a:gd name="T72" fmla="*/ 67 w 2328"/>
                <a:gd name="T73" fmla="*/ 107 h 2254"/>
                <a:gd name="T74" fmla="*/ 89 w 2328"/>
                <a:gd name="T75" fmla="*/ 90 h 2254"/>
                <a:gd name="T76" fmla="*/ 269 w 2328"/>
                <a:gd name="T77" fmla="*/ 40 h 2254"/>
                <a:gd name="T78" fmla="*/ 451 w 2328"/>
                <a:gd name="T79" fmla="*/ 9 h 2254"/>
                <a:gd name="T80" fmla="*/ 634 w 2328"/>
                <a:gd name="T81" fmla="*/ 0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28" h="2254">
                  <a:moveTo>
                    <a:pt x="634" y="0"/>
                  </a:moveTo>
                  <a:lnTo>
                    <a:pt x="725" y="3"/>
                  </a:lnTo>
                  <a:lnTo>
                    <a:pt x="815" y="10"/>
                  </a:lnTo>
                  <a:lnTo>
                    <a:pt x="905" y="23"/>
                  </a:lnTo>
                  <a:lnTo>
                    <a:pt x="993" y="40"/>
                  </a:lnTo>
                  <a:lnTo>
                    <a:pt x="1081" y="62"/>
                  </a:lnTo>
                  <a:lnTo>
                    <a:pt x="1168" y="88"/>
                  </a:lnTo>
                  <a:lnTo>
                    <a:pt x="1253" y="118"/>
                  </a:lnTo>
                  <a:lnTo>
                    <a:pt x="1336" y="154"/>
                  </a:lnTo>
                  <a:lnTo>
                    <a:pt x="1418" y="194"/>
                  </a:lnTo>
                  <a:lnTo>
                    <a:pt x="1497" y="238"/>
                  </a:lnTo>
                  <a:lnTo>
                    <a:pt x="1574" y="287"/>
                  </a:lnTo>
                  <a:lnTo>
                    <a:pt x="1649" y="340"/>
                  </a:lnTo>
                  <a:lnTo>
                    <a:pt x="1720" y="397"/>
                  </a:lnTo>
                  <a:lnTo>
                    <a:pt x="1790" y="458"/>
                  </a:lnTo>
                  <a:lnTo>
                    <a:pt x="1856" y="523"/>
                  </a:lnTo>
                  <a:lnTo>
                    <a:pt x="1919" y="592"/>
                  </a:lnTo>
                  <a:lnTo>
                    <a:pt x="1978" y="665"/>
                  </a:lnTo>
                  <a:lnTo>
                    <a:pt x="2034" y="743"/>
                  </a:lnTo>
                  <a:lnTo>
                    <a:pt x="2085" y="824"/>
                  </a:lnTo>
                  <a:lnTo>
                    <a:pt x="2133" y="909"/>
                  </a:lnTo>
                  <a:lnTo>
                    <a:pt x="2181" y="1004"/>
                  </a:lnTo>
                  <a:lnTo>
                    <a:pt x="2220" y="1101"/>
                  </a:lnTo>
                  <a:lnTo>
                    <a:pt x="2255" y="1200"/>
                  </a:lnTo>
                  <a:lnTo>
                    <a:pt x="2282" y="1298"/>
                  </a:lnTo>
                  <a:lnTo>
                    <a:pt x="2303" y="1399"/>
                  </a:lnTo>
                  <a:lnTo>
                    <a:pt x="2319" y="1500"/>
                  </a:lnTo>
                  <a:lnTo>
                    <a:pt x="2328" y="1600"/>
                  </a:lnTo>
                  <a:lnTo>
                    <a:pt x="2314" y="1672"/>
                  </a:lnTo>
                  <a:lnTo>
                    <a:pt x="2297" y="1739"/>
                  </a:lnTo>
                  <a:lnTo>
                    <a:pt x="2277" y="1801"/>
                  </a:lnTo>
                  <a:lnTo>
                    <a:pt x="2255" y="1858"/>
                  </a:lnTo>
                  <a:lnTo>
                    <a:pt x="2231" y="1911"/>
                  </a:lnTo>
                  <a:lnTo>
                    <a:pt x="2205" y="1960"/>
                  </a:lnTo>
                  <a:lnTo>
                    <a:pt x="2177" y="2004"/>
                  </a:lnTo>
                  <a:lnTo>
                    <a:pt x="2148" y="2043"/>
                  </a:lnTo>
                  <a:lnTo>
                    <a:pt x="2118" y="2080"/>
                  </a:lnTo>
                  <a:lnTo>
                    <a:pt x="2087" y="2113"/>
                  </a:lnTo>
                  <a:lnTo>
                    <a:pt x="2055" y="2141"/>
                  </a:lnTo>
                  <a:lnTo>
                    <a:pt x="2022" y="2167"/>
                  </a:lnTo>
                  <a:lnTo>
                    <a:pt x="1989" y="2190"/>
                  </a:lnTo>
                  <a:lnTo>
                    <a:pt x="1956" y="2210"/>
                  </a:lnTo>
                  <a:lnTo>
                    <a:pt x="1923" y="2227"/>
                  </a:lnTo>
                  <a:lnTo>
                    <a:pt x="1890" y="2241"/>
                  </a:lnTo>
                  <a:lnTo>
                    <a:pt x="1859" y="2254"/>
                  </a:lnTo>
                  <a:lnTo>
                    <a:pt x="971" y="562"/>
                  </a:lnTo>
                  <a:lnTo>
                    <a:pt x="970" y="560"/>
                  </a:lnTo>
                  <a:lnTo>
                    <a:pt x="966" y="553"/>
                  </a:lnTo>
                  <a:lnTo>
                    <a:pt x="961" y="544"/>
                  </a:lnTo>
                  <a:lnTo>
                    <a:pt x="952" y="530"/>
                  </a:lnTo>
                  <a:lnTo>
                    <a:pt x="943" y="513"/>
                  </a:lnTo>
                  <a:lnTo>
                    <a:pt x="930" y="495"/>
                  </a:lnTo>
                  <a:lnTo>
                    <a:pt x="915" y="473"/>
                  </a:lnTo>
                  <a:lnTo>
                    <a:pt x="898" y="450"/>
                  </a:lnTo>
                  <a:lnTo>
                    <a:pt x="879" y="424"/>
                  </a:lnTo>
                  <a:lnTo>
                    <a:pt x="857" y="398"/>
                  </a:lnTo>
                  <a:lnTo>
                    <a:pt x="833" y="371"/>
                  </a:lnTo>
                  <a:lnTo>
                    <a:pt x="807" y="343"/>
                  </a:lnTo>
                  <a:lnTo>
                    <a:pt x="777" y="315"/>
                  </a:lnTo>
                  <a:lnTo>
                    <a:pt x="747" y="287"/>
                  </a:lnTo>
                  <a:lnTo>
                    <a:pt x="713" y="260"/>
                  </a:lnTo>
                  <a:lnTo>
                    <a:pt x="678" y="233"/>
                  </a:lnTo>
                  <a:lnTo>
                    <a:pt x="640" y="207"/>
                  </a:lnTo>
                  <a:lnTo>
                    <a:pt x="599" y="183"/>
                  </a:lnTo>
                  <a:lnTo>
                    <a:pt x="557" y="161"/>
                  </a:lnTo>
                  <a:lnTo>
                    <a:pt x="512" y="143"/>
                  </a:lnTo>
                  <a:lnTo>
                    <a:pt x="464" y="125"/>
                  </a:lnTo>
                  <a:lnTo>
                    <a:pt x="415" y="111"/>
                  </a:lnTo>
                  <a:lnTo>
                    <a:pt x="362" y="100"/>
                  </a:lnTo>
                  <a:lnTo>
                    <a:pt x="308" y="92"/>
                  </a:lnTo>
                  <a:lnTo>
                    <a:pt x="251" y="89"/>
                  </a:lnTo>
                  <a:lnTo>
                    <a:pt x="193" y="90"/>
                  </a:lnTo>
                  <a:lnTo>
                    <a:pt x="131" y="96"/>
                  </a:lnTo>
                  <a:lnTo>
                    <a:pt x="67" y="107"/>
                  </a:lnTo>
                  <a:lnTo>
                    <a:pt x="0" y="124"/>
                  </a:lnTo>
                  <a:lnTo>
                    <a:pt x="89" y="90"/>
                  </a:lnTo>
                  <a:lnTo>
                    <a:pt x="179" y="62"/>
                  </a:lnTo>
                  <a:lnTo>
                    <a:pt x="269" y="40"/>
                  </a:lnTo>
                  <a:lnTo>
                    <a:pt x="360" y="22"/>
                  </a:lnTo>
                  <a:lnTo>
                    <a:pt x="451" y="9"/>
                  </a:lnTo>
                  <a:lnTo>
                    <a:pt x="543" y="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625975" y="1227138"/>
              <a:ext cx="3438525" cy="3497263"/>
            </a:xfrm>
            <a:custGeom>
              <a:avLst/>
              <a:gdLst>
                <a:gd name="T0" fmla="*/ 615 w 2166"/>
                <a:gd name="T1" fmla="*/ 3 h 2203"/>
                <a:gd name="T2" fmla="*/ 722 w 2166"/>
                <a:gd name="T3" fmla="*/ 22 h 2203"/>
                <a:gd name="T4" fmla="*/ 819 w 2166"/>
                <a:gd name="T5" fmla="*/ 54 h 2203"/>
                <a:gd name="T6" fmla="*/ 906 w 2166"/>
                <a:gd name="T7" fmla="*/ 94 h 2203"/>
                <a:gd name="T8" fmla="*/ 985 w 2166"/>
                <a:gd name="T9" fmla="*/ 144 h 2203"/>
                <a:gd name="T10" fmla="*/ 1054 w 2166"/>
                <a:gd name="T11" fmla="*/ 198 h 2203"/>
                <a:gd name="T12" fmla="*/ 1114 w 2166"/>
                <a:gd name="T13" fmla="*/ 254 h 2203"/>
                <a:gd name="T14" fmla="*/ 1164 w 2166"/>
                <a:gd name="T15" fmla="*/ 309 h 2203"/>
                <a:gd name="T16" fmla="*/ 1205 w 2166"/>
                <a:gd name="T17" fmla="*/ 361 h 2203"/>
                <a:gd name="T18" fmla="*/ 1237 w 2166"/>
                <a:gd name="T19" fmla="*/ 406 h 2203"/>
                <a:gd name="T20" fmla="*/ 1259 w 2166"/>
                <a:gd name="T21" fmla="*/ 441 h 2203"/>
                <a:gd name="T22" fmla="*/ 1273 w 2166"/>
                <a:gd name="T23" fmla="*/ 464 h 2203"/>
                <a:gd name="T24" fmla="*/ 1278 w 2166"/>
                <a:gd name="T25" fmla="*/ 473 h 2203"/>
                <a:gd name="T26" fmla="*/ 2122 w 2166"/>
                <a:gd name="T27" fmla="*/ 2179 h 2203"/>
                <a:gd name="T28" fmla="*/ 2042 w 2166"/>
                <a:gd name="T29" fmla="*/ 2195 h 2203"/>
                <a:gd name="T30" fmla="*/ 1976 w 2166"/>
                <a:gd name="T31" fmla="*/ 2202 h 2203"/>
                <a:gd name="T32" fmla="*/ 1927 w 2166"/>
                <a:gd name="T33" fmla="*/ 2203 h 2203"/>
                <a:gd name="T34" fmla="*/ 1900 w 2166"/>
                <a:gd name="T35" fmla="*/ 2201 h 2203"/>
                <a:gd name="T36" fmla="*/ 1781 w 2166"/>
                <a:gd name="T37" fmla="*/ 1982 h 2203"/>
                <a:gd name="T38" fmla="*/ 1700 w 2166"/>
                <a:gd name="T39" fmla="*/ 1830 h 2203"/>
                <a:gd name="T40" fmla="*/ 1063 w 2166"/>
                <a:gd name="T41" fmla="*/ 615 h 2203"/>
                <a:gd name="T42" fmla="*/ 1056 w 2166"/>
                <a:gd name="T43" fmla="*/ 599 h 2203"/>
                <a:gd name="T44" fmla="*/ 1040 w 2166"/>
                <a:gd name="T45" fmla="*/ 572 h 2203"/>
                <a:gd name="T46" fmla="*/ 1017 w 2166"/>
                <a:gd name="T47" fmla="*/ 533 h 2203"/>
                <a:gd name="T48" fmla="*/ 987 w 2166"/>
                <a:gd name="T49" fmla="*/ 487 h 2203"/>
                <a:gd name="T50" fmla="*/ 948 w 2166"/>
                <a:gd name="T51" fmla="*/ 435 h 2203"/>
                <a:gd name="T52" fmla="*/ 901 w 2166"/>
                <a:gd name="T53" fmla="*/ 379 h 2203"/>
                <a:gd name="T54" fmla="*/ 847 w 2166"/>
                <a:gd name="T55" fmla="*/ 324 h 2203"/>
                <a:gd name="T56" fmla="*/ 785 w 2166"/>
                <a:gd name="T57" fmla="*/ 270 h 2203"/>
                <a:gd name="T58" fmla="*/ 715 w 2166"/>
                <a:gd name="T59" fmla="*/ 220 h 2203"/>
                <a:gd name="T60" fmla="*/ 637 w 2166"/>
                <a:gd name="T61" fmla="*/ 177 h 2203"/>
                <a:gd name="T62" fmla="*/ 551 w 2166"/>
                <a:gd name="T63" fmla="*/ 144 h 2203"/>
                <a:gd name="T64" fmla="*/ 457 w 2166"/>
                <a:gd name="T65" fmla="*/ 122 h 2203"/>
                <a:gd name="T66" fmla="*/ 355 w 2166"/>
                <a:gd name="T67" fmla="*/ 113 h 2203"/>
                <a:gd name="T68" fmla="*/ 245 w 2166"/>
                <a:gd name="T69" fmla="*/ 122 h 2203"/>
                <a:gd name="T70" fmla="*/ 126 w 2166"/>
                <a:gd name="T71" fmla="*/ 149 h 2203"/>
                <a:gd name="T72" fmla="*/ 0 w 2166"/>
                <a:gd name="T73" fmla="*/ 197 h 2203"/>
                <a:gd name="T74" fmla="*/ 153 w 2166"/>
                <a:gd name="T75" fmla="*/ 106 h 2203"/>
                <a:gd name="T76" fmla="*/ 307 w 2166"/>
                <a:gd name="T77" fmla="*/ 35 h 2203"/>
                <a:gd name="T78" fmla="*/ 438 w 2166"/>
                <a:gd name="T79" fmla="*/ 7 h 2203"/>
                <a:gd name="T80" fmla="*/ 558 w 2166"/>
                <a:gd name="T81" fmla="*/ 0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6" h="2203">
                  <a:moveTo>
                    <a:pt x="558" y="0"/>
                  </a:moveTo>
                  <a:lnTo>
                    <a:pt x="615" y="3"/>
                  </a:lnTo>
                  <a:lnTo>
                    <a:pt x="669" y="11"/>
                  </a:lnTo>
                  <a:lnTo>
                    <a:pt x="722" y="22"/>
                  </a:lnTo>
                  <a:lnTo>
                    <a:pt x="771" y="36"/>
                  </a:lnTo>
                  <a:lnTo>
                    <a:pt x="819" y="54"/>
                  </a:lnTo>
                  <a:lnTo>
                    <a:pt x="864" y="72"/>
                  </a:lnTo>
                  <a:lnTo>
                    <a:pt x="906" y="94"/>
                  </a:lnTo>
                  <a:lnTo>
                    <a:pt x="947" y="118"/>
                  </a:lnTo>
                  <a:lnTo>
                    <a:pt x="985" y="144"/>
                  </a:lnTo>
                  <a:lnTo>
                    <a:pt x="1020" y="171"/>
                  </a:lnTo>
                  <a:lnTo>
                    <a:pt x="1054" y="198"/>
                  </a:lnTo>
                  <a:lnTo>
                    <a:pt x="1084" y="226"/>
                  </a:lnTo>
                  <a:lnTo>
                    <a:pt x="1114" y="254"/>
                  </a:lnTo>
                  <a:lnTo>
                    <a:pt x="1140" y="282"/>
                  </a:lnTo>
                  <a:lnTo>
                    <a:pt x="1164" y="309"/>
                  </a:lnTo>
                  <a:lnTo>
                    <a:pt x="1186" y="335"/>
                  </a:lnTo>
                  <a:lnTo>
                    <a:pt x="1205" y="361"/>
                  </a:lnTo>
                  <a:lnTo>
                    <a:pt x="1222" y="384"/>
                  </a:lnTo>
                  <a:lnTo>
                    <a:pt x="1237" y="406"/>
                  </a:lnTo>
                  <a:lnTo>
                    <a:pt x="1250" y="424"/>
                  </a:lnTo>
                  <a:lnTo>
                    <a:pt x="1259" y="441"/>
                  </a:lnTo>
                  <a:lnTo>
                    <a:pt x="1268" y="455"/>
                  </a:lnTo>
                  <a:lnTo>
                    <a:pt x="1273" y="464"/>
                  </a:lnTo>
                  <a:lnTo>
                    <a:pt x="1277" y="471"/>
                  </a:lnTo>
                  <a:lnTo>
                    <a:pt x="1278" y="473"/>
                  </a:lnTo>
                  <a:lnTo>
                    <a:pt x="2166" y="2165"/>
                  </a:lnTo>
                  <a:lnTo>
                    <a:pt x="2122" y="2179"/>
                  </a:lnTo>
                  <a:lnTo>
                    <a:pt x="2081" y="2188"/>
                  </a:lnTo>
                  <a:lnTo>
                    <a:pt x="2042" y="2195"/>
                  </a:lnTo>
                  <a:lnTo>
                    <a:pt x="2008" y="2200"/>
                  </a:lnTo>
                  <a:lnTo>
                    <a:pt x="1976" y="2202"/>
                  </a:lnTo>
                  <a:lnTo>
                    <a:pt x="1949" y="2203"/>
                  </a:lnTo>
                  <a:lnTo>
                    <a:pt x="1927" y="2203"/>
                  </a:lnTo>
                  <a:lnTo>
                    <a:pt x="1910" y="2202"/>
                  </a:lnTo>
                  <a:lnTo>
                    <a:pt x="1900" y="2201"/>
                  </a:lnTo>
                  <a:lnTo>
                    <a:pt x="1896" y="2201"/>
                  </a:lnTo>
                  <a:lnTo>
                    <a:pt x="1781" y="1982"/>
                  </a:lnTo>
                  <a:lnTo>
                    <a:pt x="1602" y="1981"/>
                  </a:lnTo>
                  <a:lnTo>
                    <a:pt x="1700" y="1830"/>
                  </a:lnTo>
                  <a:lnTo>
                    <a:pt x="1064" y="617"/>
                  </a:lnTo>
                  <a:lnTo>
                    <a:pt x="1063" y="615"/>
                  </a:lnTo>
                  <a:lnTo>
                    <a:pt x="1060" y="609"/>
                  </a:lnTo>
                  <a:lnTo>
                    <a:pt x="1056" y="599"/>
                  </a:lnTo>
                  <a:lnTo>
                    <a:pt x="1049" y="587"/>
                  </a:lnTo>
                  <a:lnTo>
                    <a:pt x="1040" y="572"/>
                  </a:lnTo>
                  <a:lnTo>
                    <a:pt x="1030" y="553"/>
                  </a:lnTo>
                  <a:lnTo>
                    <a:pt x="1017" y="533"/>
                  </a:lnTo>
                  <a:lnTo>
                    <a:pt x="1003" y="511"/>
                  </a:lnTo>
                  <a:lnTo>
                    <a:pt x="987" y="487"/>
                  </a:lnTo>
                  <a:lnTo>
                    <a:pt x="968" y="461"/>
                  </a:lnTo>
                  <a:lnTo>
                    <a:pt x="948" y="435"/>
                  </a:lnTo>
                  <a:lnTo>
                    <a:pt x="926" y="408"/>
                  </a:lnTo>
                  <a:lnTo>
                    <a:pt x="901" y="379"/>
                  </a:lnTo>
                  <a:lnTo>
                    <a:pt x="876" y="352"/>
                  </a:lnTo>
                  <a:lnTo>
                    <a:pt x="847" y="324"/>
                  </a:lnTo>
                  <a:lnTo>
                    <a:pt x="817" y="297"/>
                  </a:lnTo>
                  <a:lnTo>
                    <a:pt x="785" y="270"/>
                  </a:lnTo>
                  <a:lnTo>
                    <a:pt x="751" y="244"/>
                  </a:lnTo>
                  <a:lnTo>
                    <a:pt x="715" y="220"/>
                  </a:lnTo>
                  <a:lnTo>
                    <a:pt x="677" y="198"/>
                  </a:lnTo>
                  <a:lnTo>
                    <a:pt x="637" y="177"/>
                  </a:lnTo>
                  <a:lnTo>
                    <a:pt x="595" y="159"/>
                  </a:lnTo>
                  <a:lnTo>
                    <a:pt x="551" y="144"/>
                  </a:lnTo>
                  <a:lnTo>
                    <a:pt x="505" y="131"/>
                  </a:lnTo>
                  <a:lnTo>
                    <a:pt x="457" y="122"/>
                  </a:lnTo>
                  <a:lnTo>
                    <a:pt x="407" y="115"/>
                  </a:lnTo>
                  <a:lnTo>
                    <a:pt x="355" y="113"/>
                  </a:lnTo>
                  <a:lnTo>
                    <a:pt x="300" y="115"/>
                  </a:lnTo>
                  <a:lnTo>
                    <a:pt x="245" y="122"/>
                  </a:lnTo>
                  <a:lnTo>
                    <a:pt x="186" y="133"/>
                  </a:lnTo>
                  <a:lnTo>
                    <a:pt x="126" y="149"/>
                  </a:lnTo>
                  <a:lnTo>
                    <a:pt x="65" y="171"/>
                  </a:lnTo>
                  <a:lnTo>
                    <a:pt x="0" y="197"/>
                  </a:lnTo>
                  <a:lnTo>
                    <a:pt x="75" y="150"/>
                  </a:lnTo>
                  <a:lnTo>
                    <a:pt x="153" y="106"/>
                  </a:lnTo>
                  <a:lnTo>
                    <a:pt x="229" y="68"/>
                  </a:lnTo>
                  <a:lnTo>
                    <a:pt x="307" y="35"/>
                  </a:lnTo>
                  <a:lnTo>
                    <a:pt x="374" y="18"/>
                  </a:lnTo>
                  <a:lnTo>
                    <a:pt x="438" y="7"/>
                  </a:lnTo>
                  <a:lnTo>
                    <a:pt x="500" y="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348831" y="1458594"/>
              <a:ext cx="2554288" cy="4487863"/>
            </a:xfrm>
            <a:custGeom>
              <a:avLst/>
              <a:gdLst>
                <a:gd name="T0" fmla="*/ 1217 w 1609"/>
                <a:gd name="T1" fmla="*/ 3 h 2827"/>
                <a:gd name="T2" fmla="*/ 1309 w 1609"/>
                <a:gd name="T3" fmla="*/ 14 h 2827"/>
                <a:gd name="T4" fmla="*/ 1392 w 1609"/>
                <a:gd name="T5" fmla="*/ 37 h 2827"/>
                <a:gd name="T6" fmla="*/ 1465 w 1609"/>
                <a:gd name="T7" fmla="*/ 68 h 2827"/>
                <a:gd name="T8" fmla="*/ 1529 w 1609"/>
                <a:gd name="T9" fmla="*/ 103 h 2827"/>
                <a:gd name="T10" fmla="*/ 1585 w 1609"/>
                <a:gd name="T11" fmla="*/ 144 h 2827"/>
                <a:gd name="T12" fmla="*/ 537 w 1609"/>
                <a:gd name="T13" fmla="*/ 1760 h 2827"/>
                <a:gd name="T14" fmla="*/ 530 w 1609"/>
                <a:gd name="T15" fmla="*/ 1769 h 2827"/>
                <a:gd name="T16" fmla="*/ 514 w 1609"/>
                <a:gd name="T17" fmla="*/ 1795 h 2827"/>
                <a:gd name="T18" fmla="*/ 490 w 1609"/>
                <a:gd name="T19" fmla="*/ 1838 h 2827"/>
                <a:gd name="T20" fmla="*/ 464 w 1609"/>
                <a:gd name="T21" fmla="*/ 1895 h 2827"/>
                <a:gd name="T22" fmla="*/ 436 w 1609"/>
                <a:gd name="T23" fmla="*/ 1964 h 2827"/>
                <a:gd name="T24" fmla="*/ 411 w 1609"/>
                <a:gd name="T25" fmla="*/ 2044 h 2827"/>
                <a:gd name="T26" fmla="*/ 391 w 1609"/>
                <a:gd name="T27" fmla="*/ 2133 h 2827"/>
                <a:gd name="T28" fmla="*/ 379 w 1609"/>
                <a:gd name="T29" fmla="*/ 2230 h 2827"/>
                <a:gd name="T30" fmla="*/ 380 w 1609"/>
                <a:gd name="T31" fmla="*/ 2333 h 2827"/>
                <a:gd name="T32" fmla="*/ 395 w 1609"/>
                <a:gd name="T33" fmla="*/ 2440 h 2827"/>
                <a:gd name="T34" fmla="*/ 428 w 1609"/>
                <a:gd name="T35" fmla="*/ 2550 h 2827"/>
                <a:gd name="T36" fmla="*/ 482 w 1609"/>
                <a:gd name="T37" fmla="*/ 2661 h 2827"/>
                <a:gd name="T38" fmla="*/ 560 w 1609"/>
                <a:gd name="T39" fmla="*/ 2772 h 2827"/>
                <a:gd name="T40" fmla="*/ 536 w 1609"/>
                <a:gd name="T41" fmla="*/ 2762 h 2827"/>
                <a:gd name="T42" fmla="*/ 400 w 1609"/>
                <a:gd name="T43" fmla="*/ 2621 h 2827"/>
                <a:gd name="T44" fmla="*/ 285 w 1609"/>
                <a:gd name="T45" fmla="*/ 2468 h 2827"/>
                <a:gd name="T46" fmla="*/ 189 w 1609"/>
                <a:gd name="T47" fmla="*/ 2305 h 2827"/>
                <a:gd name="T48" fmla="*/ 111 w 1609"/>
                <a:gd name="T49" fmla="*/ 2133 h 2827"/>
                <a:gd name="T50" fmla="*/ 54 w 1609"/>
                <a:gd name="T51" fmla="*/ 1953 h 2827"/>
                <a:gd name="T52" fmla="*/ 17 w 1609"/>
                <a:gd name="T53" fmla="*/ 1768 h 2827"/>
                <a:gd name="T54" fmla="*/ 0 w 1609"/>
                <a:gd name="T55" fmla="*/ 1581 h 2827"/>
                <a:gd name="T56" fmla="*/ 4 w 1609"/>
                <a:gd name="T57" fmla="*/ 1391 h 2827"/>
                <a:gd name="T58" fmla="*/ 30 w 1609"/>
                <a:gd name="T59" fmla="*/ 1202 h 2827"/>
                <a:gd name="T60" fmla="*/ 77 w 1609"/>
                <a:gd name="T61" fmla="*/ 1015 h 2827"/>
                <a:gd name="T62" fmla="*/ 146 w 1609"/>
                <a:gd name="T63" fmla="*/ 831 h 2827"/>
                <a:gd name="T64" fmla="*/ 237 w 1609"/>
                <a:gd name="T65" fmla="*/ 654 h 2827"/>
                <a:gd name="T66" fmla="*/ 345 w 1609"/>
                <a:gd name="T67" fmla="*/ 492 h 2827"/>
                <a:gd name="T68" fmla="*/ 463 w 1609"/>
                <a:gd name="T69" fmla="*/ 349 h 2827"/>
                <a:gd name="T70" fmla="*/ 594 w 1609"/>
                <a:gd name="T71" fmla="*/ 224 h 2827"/>
                <a:gd name="T72" fmla="*/ 735 w 1609"/>
                <a:gd name="T73" fmla="*/ 114 h 2827"/>
                <a:gd name="T74" fmla="*/ 876 w 1609"/>
                <a:gd name="T75" fmla="*/ 43 h 2827"/>
                <a:gd name="T76" fmla="*/ 1001 w 1609"/>
                <a:gd name="T77" fmla="*/ 15 h 2827"/>
                <a:gd name="T78" fmla="*/ 1114 w 1609"/>
                <a:gd name="T79" fmla="*/ 1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9" h="2827">
                  <a:moveTo>
                    <a:pt x="1166" y="0"/>
                  </a:moveTo>
                  <a:lnTo>
                    <a:pt x="1217" y="3"/>
                  </a:lnTo>
                  <a:lnTo>
                    <a:pt x="1264" y="7"/>
                  </a:lnTo>
                  <a:lnTo>
                    <a:pt x="1309" y="14"/>
                  </a:lnTo>
                  <a:lnTo>
                    <a:pt x="1352" y="25"/>
                  </a:lnTo>
                  <a:lnTo>
                    <a:pt x="1392" y="37"/>
                  </a:lnTo>
                  <a:lnTo>
                    <a:pt x="1429" y="51"/>
                  </a:lnTo>
                  <a:lnTo>
                    <a:pt x="1465" y="68"/>
                  </a:lnTo>
                  <a:lnTo>
                    <a:pt x="1498" y="84"/>
                  </a:lnTo>
                  <a:lnTo>
                    <a:pt x="1529" y="103"/>
                  </a:lnTo>
                  <a:lnTo>
                    <a:pt x="1557" y="123"/>
                  </a:lnTo>
                  <a:lnTo>
                    <a:pt x="1585" y="144"/>
                  </a:lnTo>
                  <a:lnTo>
                    <a:pt x="1609" y="165"/>
                  </a:lnTo>
                  <a:lnTo>
                    <a:pt x="537" y="1760"/>
                  </a:lnTo>
                  <a:lnTo>
                    <a:pt x="534" y="1762"/>
                  </a:lnTo>
                  <a:lnTo>
                    <a:pt x="530" y="1769"/>
                  </a:lnTo>
                  <a:lnTo>
                    <a:pt x="523" y="1780"/>
                  </a:lnTo>
                  <a:lnTo>
                    <a:pt x="514" y="1795"/>
                  </a:lnTo>
                  <a:lnTo>
                    <a:pt x="503" y="1815"/>
                  </a:lnTo>
                  <a:lnTo>
                    <a:pt x="490" y="1838"/>
                  </a:lnTo>
                  <a:lnTo>
                    <a:pt x="478" y="1865"/>
                  </a:lnTo>
                  <a:lnTo>
                    <a:pt x="464" y="1895"/>
                  </a:lnTo>
                  <a:lnTo>
                    <a:pt x="450" y="1927"/>
                  </a:lnTo>
                  <a:lnTo>
                    <a:pt x="436" y="1964"/>
                  </a:lnTo>
                  <a:lnTo>
                    <a:pt x="423" y="2003"/>
                  </a:lnTo>
                  <a:lnTo>
                    <a:pt x="411" y="2044"/>
                  </a:lnTo>
                  <a:lnTo>
                    <a:pt x="400" y="2088"/>
                  </a:lnTo>
                  <a:lnTo>
                    <a:pt x="391" y="2133"/>
                  </a:lnTo>
                  <a:lnTo>
                    <a:pt x="384" y="2181"/>
                  </a:lnTo>
                  <a:lnTo>
                    <a:pt x="379" y="2230"/>
                  </a:lnTo>
                  <a:lnTo>
                    <a:pt x="378" y="2281"/>
                  </a:lnTo>
                  <a:lnTo>
                    <a:pt x="380" y="2333"/>
                  </a:lnTo>
                  <a:lnTo>
                    <a:pt x="386" y="2386"/>
                  </a:lnTo>
                  <a:lnTo>
                    <a:pt x="395" y="2440"/>
                  </a:lnTo>
                  <a:lnTo>
                    <a:pt x="409" y="2495"/>
                  </a:lnTo>
                  <a:lnTo>
                    <a:pt x="428" y="2550"/>
                  </a:lnTo>
                  <a:lnTo>
                    <a:pt x="453" y="2605"/>
                  </a:lnTo>
                  <a:lnTo>
                    <a:pt x="482" y="2661"/>
                  </a:lnTo>
                  <a:lnTo>
                    <a:pt x="518" y="2717"/>
                  </a:lnTo>
                  <a:lnTo>
                    <a:pt x="560" y="2772"/>
                  </a:lnTo>
                  <a:lnTo>
                    <a:pt x="609" y="2827"/>
                  </a:lnTo>
                  <a:lnTo>
                    <a:pt x="536" y="2762"/>
                  </a:lnTo>
                  <a:lnTo>
                    <a:pt x="465" y="2692"/>
                  </a:lnTo>
                  <a:lnTo>
                    <a:pt x="400" y="2621"/>
                  </a:lnTo>
                  <a:lnTo>
                    <a:pt x="341" y="2546"/>
                  </a:lnTo>
                  <a:lnTo>
                    <a:pt x="285" y="2468"/>
                  </a:lnTo>
                  <a:lnTo>
                    <a:pt x="235" y="2388"/>
                  </a:lnTo>
                  <a:lnTo>
                    <a:pt x="189" y="2305"/>
                  </a:lnTo>
                  <a:lnTo>
                    <a:pt x="148" y="2220"/>
                  </a:lnTo>
                  <a:lnTo>
                    <a:pt x="111" y="2133"/>
                  </a:lnTo>
                  <a:lnTo>
                    <a:pt x="81" y="2044"/>
                  </a:lnTo>
                  <a:lnTo>
                    <a:pt x="54" y="1953"/>
                  </a:lnTo>
                  <a:lnTo>
                    <a:pt x="34" y="1861"/>
                  </a:lnTo>
                  <a:lnTo>
                    <a:pt x="17" y="1768"/>
                  </a:lnTo>
                  <a:lnTo>
                    <a:pt x="6" y="1675"/>
                  </a:lnTo>
                  <a:lnTo>
                    <a:pt x="0" y="1581"/>
                  </a:lnTo>
                  <a:lnTo>
                    <a:pt x="0" y="1486"/>
                  </a:lnTo>
                  <a:lnTo>
                    <a:pt x="4" y="1391"/>
                  </a:lnTo>
                  <a:lnTo>
                    <a:pt x="15" y="1297"/>
                  </a:lnTo>
                  <a:lnTo>
                    <a:pt x="30" y="1202"/>
                  </a:lnTo>
                  <a:lnTo>
                    <a:pt x="50" y="1108"/>
                  </a:lnTo>
                  <a:lnTo>
                    <a:pt x="77" y="1015"/>
                  </a:lnTo>
                  <a:lnTo>
                    <a:pt x="109" y="923"/>
                  </a:lnTo>
                  <a:lnTo>
                    <a:pt x="146" y="831"/>
                  </a:lnTo>
                  <a:lnTo>
                    <a:pt x="189" y="742"/>
                  </a:lnTo>
                  <a:lnTo>
                    <a:pt x="237" y="654"/>
                  </a:lnTo>
                  <a:lnTo>
                    <a:pt x="290" y="568"/>
                  </a:lnTo>
                  <a:lnTo>
                    <a:pt x="345" y="492"/>
                  </a:lnTo>
                  <a:lnTo>
                    <a:pt x="402" y="419"/>
                  </a:lnTo>
                  <a:lnTo>
                    <a:pt x="463" y="349"/>
                  </a:lnTo>
                  <a:lnTo>
                    <a:pt x="527" y="284"/>
                  </a:lnTo>
                  <a:lnTo>
                    <a:pt x="594" y="224"/>
                  </a:lnTo>
                  <a:lnTo>
                    <a:pt x="663" y="167"/>
                  </a:lnTo>
                  <a:lnTo>
                    <a:pt x="735" y="114"/>
                  </a:lnTo>
                  <a:lnTo>
                    <a:pt x="809" y="64"/>
                  </a:lnTo>
                  <a:lnTo>
                    <a:pt x="876" y="43"/>
                  </a:lnTo>
                  <a:lnTo>
                    <a:pt x="939" y="28"/>
                  </a:lnTo>
                  <a:lnTo>
                    <a:pt x="1001" y="15"/>
                  </a:lnTo>
                  <a:lnTo>
                    <a:pt x="1058" y="7"/>
                  </a:lnTo>
                  <a:lnTo>
                    <a:pt x="1114" y="1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954462" y="1709738"/>
              <a:ext cx="2206625" cy="4530725"/>
            </a:xfrm>
            <a:custGeom>
              <a:avLst/>
              <a:gdLst>
                <a:gd name="T0" fmla="*/ 1260 w 1390"/>
                <a:gd name="T1" fmla="*/ 28 h 2854"/>
                <a:gd name="T2" fmla="*/ 1309 w 1390"/>
                <a:gd name="T3" fmla="*/ 86 h 2854"/>
                <a:gd name="T4" fmla="*/ 1346 w 1390"/>
                <a:gd name="T5" fmla="*/ 137 h 2854"/>
                <a:gd name="T6" fmla="*/ 1371 w 1390"/>
                <a:gd name="T7" fmla="*/ 180 h 2854"/>
                <a:gd name="T8" fmla="*/ 1386 w 1390"/>
                <a:gd name="T9" fmla="*/ 210 h 2854"/>
                <a:gd name="T10" fmla="*/ 1390 w 1390"/>
                <a:gd name="T11" fmla="*/ 220 h 2854"/>
                <a:gd name="T12" fmla="*/ 1335 w 1390"/>
                <a:gd name="T13" fmla="*/ 586 h 2854"/>
                <a:gd name="T14" fmla="*/ 387 w 1390"/>
                <a:gd name="T15" fmla="*/ 1714 h 2854"/>
                <a:gd name="T16" fmla="*/ 381 w 1390"/>
                <a:gd name="T17" fmla="*/ 1722 h 2854"/>
                <a:gd name="T18" fmla="*/ 365 w 1390"/>
                <a:gd name="T19" fmla="*/ 1746 h 2854"/>
                <a:gd name="T20" fmla="*/ 342 w 1390"/>
                <a:gd name="T21" fmla="*/ 1782 h 2854"/>
                <a:gd name="T22" fmla="*/ 315 w 1390"/>
                <a:gd name="T23" fmla="*/ 1832 h 2854"/>
                <a:gd name="T24" fmla="*/ 285 w 1390"/>
                <a:gd name="T25" fmla="*/ 1892 h 2854"/>
                <a:gd name="T26" fmla="*/ 257 w 1390"/>
                <a:gd name="T27" fmla="*/ 1964 h 2854"/>
                <a:gd name="T28" fmla="*/ 232 w 1390"/>
                <a:gd name="T29" fmla="*/ 2042 h 2854"/>
                <a:gd name="T30" fmla="*/ 212 w 1390"/>
                <a:gd name="T31" fmla="*/ 2128 h 2854"/>
                <a:gd name="T32" fmla="*/ 202 w 1390"/>
                <a:gd name="T33" fmla="*/ 2219 h 2854"/>
                <a:gd name="T34" fmla="*/ 202 w 1390"/>
                <a:gd name="T35" fmla="*/ 2315 h 2854"/>
                <a:gd name="T36" fmla="*/ 216 w 1390"/>
                <a:gd name="T37" fmla="*/ 2413 h 2854"/>
                <a:gd name="T38" fmla="*/ 247 w 1390"/>
                <a:gd name="T39" fmla="*/ 2513 h 2854"/>
                <a:gd name="T40" fmla="*/ 296 w 1390"/>
                <a:gd name="T41" fmla="*/ 2613 h 2854"/>
                <a:gd name="T42" fmla="*/ 367 w 1390"/>
                <a:gd name="T43" fmla="*/ 2712 h 2854"/>
                <a:gd name="T44" fmla="*/ 464 w 1390"/>
                <a:gd name="T45" fmla="*/ 2807 h 2854"/>
                <a:gd name="T46" fmla="*/ 444 w 1390"/>
                <a:gd name="T47" fmla="*/ 2810 h 2854"/>
                <a:gd name="T48" fmla="*/ 298 w 1390"/>
                <a:gd name="T49" fmla="*/ 2713 h 2854"/>
                <a:gd name="T50" fmla="*/ 182 w 1390"/>
                <a:gd name="T51" fmla="*/ 2607 h 2854"/>
                <a:gd name="T52" fmla="*/ 104 w 1390"/>
                <a:gd name="T53" fmla="*/ 2496 h 2854"/>
                <a:gd name="T54" fmla="*/ 50 w 1390"/>
                <a:gd name="T55" fmla="*/ 2385 h 2854"/>
                <a:gd name="T56" fmla="*/ 17 w 1390"/>
                <a:gd name="T57" fmla="*/ 2275 h 2854"/>
                <a:gd name="T58" fmla="*/ 2 w 1390"/>
                <a:gd name="T59" fmla="*/ 2168 h 2854"/>
                <a:gd name="T60" fmla="*/ 1 w 1390"/>
                <a:gd name="T61" fmla="*/ 2065 h 2854"/>
                <a:gd name="T62" fmla="*/ 13 w 1390"/>
                <a:gd name="T63" fmla="*/ 1968 h 2854"/>
                <a:gd name="T64" fmla="*/ 33 w 1390"/>
                <a:gd name="T65" fmla="*/ 1879 h 2854"/>
                <a:gd name="T66" fmla="*/ 58 w 1390"/>
                <a:gd name="T67" fmla="*/ 1799 h 2854"/>
                <a:gd name="T68" fmla="*/ 86 w 1390"/>
                <a:gd name="T69" fmla="*/ 1730 h 2854"/>
                <a:gd name="T70" fmla="*/ 112 w 1390"/>
                <a:gd name="T71" fmla="*/ 1673 h 2854"/>
                <a:gd name="T72" fmla="*/ 136 w 1390"/>
                <a:gd name="T73" fmla="*/ 1630 h 2854"/>
                <a:gd name="T74" fmla="*/ 152 w 1390"/>
                <a:gd name="T75" fmla="*/ 1604 h 2854"/>
                <a:gd name="T76" fmla="*/ 159 w 1390"/>
                <a:gd name="T77" fmla="*/ 1595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0" h="2854">
                  <a:moveTo>
                    <a:pt x="1231" y="0"/>
                  </a:moveTo>
                  <a:lnTo>
                    <a:pt x="1260" y="28"/>
                  </a:lnTo>
                  <a:lnTo>
                    <a:pt x="1287" y="58"/>
                  </a:lnTo>
                  <a:lnTo>
                    <a:pt x="1309" y="86"/>
                  </a:lnTo>
                  <a:lnTo>
                    <a:pt x="1329" y="112"/>
                  </a:lnTo>
                  <a:lnTo>
                    <a:pt x="1346" y="137"/>
                  </a:lnTo>
                  <a:lnTo>
                    <a:pt x="1360" y="160"/>
                  </a:lnTo>
                  <a:lnTo>
                    <a:pt x="1371" y="180"/>
                  </a:lnTo>
                  <a:lnTo>
                    <a:pt x="1379" y="197"/>
                  </a:lnTo>
                  <a:lnTo>
                    <a:pt x="1386" y="210"/>
                  </a:lnTo>
                  <a:lnTo>
                    <a:pt x="1389" y="218"/>
                  </a:lnTo>
                  <a:lnTo>
                    <a:pt x="1390" y="220"/>
                  </a:lnTo>
                  <a:lnTo>
                    <a:pt x="1252" y="426"/>
                  </a:lnTo>
                  <a:lnTo>
                    <a:pt x="1335" y="586"/>
                  </a:lnTo>
                  <a:lnTo>
                    <a:pt x="1155" y="571"/>
                  </a:lnTo>
                  <a:lnTo>
                    <a:pt x="387" y="1714"/>
                  </a:lnTo>
                  <a:lnTo>
                    <a:pt x="385" y="1716"/>
                  </a:lnTo>
                  <a:lnTo>
                    <a:pt x="381" y="1722"/>
                  </a:lnTo>
                  <a:lnTo>
                    <a:pt x="374" y="1732"/>
                  </a:lnTo>
                  <a:lnTo>
                    <a:pt x="365" y="1746"/>
                  </a:lnTo>
                  <a:lnTo>
                    <a:pt x="355" y="1762"/>
                  </a:lnTo>
                  <a:lnTo>
                    <a:pt x="342" y="1782"/>
                  </a:lnTo>
                  <a:lnTo>
                    <a:pt x="329" y="1805"/>
                  </a:lnTo>
                  <a:lnTo>
                    <a:pt x="315" y="1832"/>
                  </a:lnTo>
                  <a:lnTo>
                    <a:pt x="300" y="1861"/>
                  </a:lnTo>
                  <a:lnTo>
                    <a:pt x="285" y="1892"/>
                  </a:lnTo>
                  <a:lnTo>
                    <a:pt x="271" y="1927"/>
                  </a:lnTo>
                  <a:lnTo>
                    <a:pt x="257" y="1964"/>
                  </a:lnTo>
                  <a:lnTo>
                    <a:pt x="243" y="2001"/>
                  </a:lnTo>
                  <a:lnTo>
                    <a:pt x="232" y="2042"/>
                  </a:lnTo>
                  <a:lnTo>
                    <a:pt x="221" y="2084"/>
                  </a:lnTo>
                  <a:lnTo>
                    <a:pt x="212" y="2128"/>
                  </a:lnTo>
                  <a:lnTo>
                    <a:pt x="206" y="2173"/>
                  </a:lnTo>
                  <a:lnTo>
                    <a:pt x="202" y="2219"/>
                  </a:lnTo>
                  <a:lnTo>
                    <a:pt x="200" y="2267"/>
                  </a:lnTo>
                  <a:lnTo>
                    <a:pt x="202" y="2315"/>
                  </a:lnTo>
                  <a:lnTo>
                    <a:pt x="207" y="2364"/>
                  </a:lnTo>
                  <a:lnTo>
                    <a:pt x="216" y="2413"/>
                  </a:lnTo>
                  <a:lnTo>
                    <a:pt x="229" y="2464"/>
                  </a:lnTo>
                  <a:lnTo>
                    <a:pt x="247" y="2513"/>
                  </a:lnTo>
                  <a:lnTo>
                    <a:pt x="269" y="2563"/>
                  </a:lnTo>
                  <a:lnTo>
                    <a:pt x="296" y="2613"/>
                  </a:lnTo>
                  <a:lnTo>
                    <a:pt x="329" y="2663"/>
                  </a:lnTo>
                  <a:lnTo>
                    <a:pt x="367" y="2712"/>
                  </a:lnTo>
                  <a:lnTo>
                    <a:pt x="412" y="2760"/>
                  </a:lnTo>
                  <a:lnTo>
                    <a:pt x="464" y="2807"/>
                  </a:lnTo>
                  <a:lnTo>
                    <a:pt x="521" y="2854"/>
                  </a:lnTo>
                  <a:lnTo>
                    <a:pt x="444" y="2810"/>
                  </a:lnTo>
                  <a:lnTo>
                    <a:pt x="367" y="2763"/>
                  </a:lnTo>
                  <a:lnTo>
                    <a:pt x="298" y="2713"/>
                  </a:lnTo>
                  <a:lnTo>
                    <a:pt x="231" y="2662"/>
                  </a:lnTo>
                  <a:lnTo>
                    <a:pt x="182" y="2607"/>
                  </a:lnTo>
                  <a:lnTo>
                    <a:pt x="140" y="2552"/>
                  </a:lnTo>
                  <a:lnTo>
                    <a:pt x="104" y="2496"/>
                  </a:lnTo>
                  <a:lnTo>
                    <a:pt x="75" y="2440"/>
                  </a:lnTo>
                  <a:lnTo>
                    <a:pt x="50" y="2385"/>
                  </a:lnTo>
                  <a:lnTo>
                    <a:pt x="31" y="2330"/>
                  </a:lnTo>
                  <a:lnTo>
                    <a:pt x="17" y="2275"/>
                  </a:lnTo>
                  <a:lnTo>
                    <a:pt x="8" y="2221"/>
                  </a:lnTo>
                  <a:lnTo>
                    <a:pt x="2" y="2168"/>
                  </a:lnTo>
                  <a:lnTo>
                    <a:pt x="0" y="2116"/>
                  </a:lnTo>
                  <a:lnTo>
                    <a:pt x="1" y="2065"/>
                  </a:lnTo>
                  <a:lnTo>
                    <a:pt x="6" y="2016"/>
                  </a:lnTo>
                  <a:lnTo>
                    <a:pt x="13" y="1968"/>
                  </a:lnTo>
                  <a:lnTo>
                    <a:pt x="22" y="1923"/>
                  </a:lnTo>
                  <a:lnTo>
                    <a:pt x="33" y="1879"/>
                  </a:lnTo>
                  <a:lnTo>
                    <a:pt x="45" y="1838"/>
                  </a:lnTo>
                  <a:lnTo>
                    <a:pt x="58" y="1799"/>
                  </a:lnTo>
                  <a:lnTo>
                    <a:pt x="72" y="1762"/>
                  </a:lnTo>
                  <a:lnTo>
                    <a:pt x="86" y="1730"/>
                  </a:lnTo>
                  <a:lnTo>
                    <a:pt x="100" y="1700"/>
                  </a:lnTo>
                  <a:lnTo>
                    <a:pt x="112" y="1673"/>
                  </a:lnTo>
                  <a:lnTo>
                    <a:pt x="125" y="1650"/>
                  </a:lnTo>
                  <a:lnTo>
                    <a:pt x="136" y="1630"/>
                  </a:lnTo>
                  <a:lnTo>
                    <a:pt x="145" y="1615"/>
                  </a:lnTo>
                  <a:lnTo>
                    <a:pt x="152" y="1604"/>
                  </a:lnTo>
                  <a:lnTo>
                    <a:pt x="156" y="1597"/>
                  </a:lnTo>
                  <a:lnTo>
                    <a:pt x="159" y="1595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1065" y="5160525"/>
              <a:ext cx="3026161" cy="62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Stakeholders</a:t>
              </a:r>
              <a:endParaRPr lang="en-US" sz="28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254636">
              <a:off x="3220513" y="2170858"/>
              <a:ext cx="2548104" cy="123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Fire </a:t>
              </a:r>
              <a:r>
                <a:rPr lang="en-US" sz="3200" kern="0" dirty="0" err="1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Modellers</a:t>
              </a:r>
              <a:endParaRPr lang="en-US" sz="32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758624">
              <a:off x="6699035" y="2541959"/>
              <a:ext cx="2443932" cy="1090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Growth </a:t>
              </a:r>
              <a:r>
                <a:rPr lang="en-US" sz="2800" kern="0" dirty="0" err="1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Modellers</a:t>
              </a:r>
              <a:endParaRPr lang="en-US" sz="28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74332" y="5864215"/>
            <a:ext cx="1430636" cy="613239"/>
            <a:chOff x="-534988" y="385763"/>
            <a:chExt cx="7991476" cy="3829050"/>
          </a:xfrm>
          <a:solidFill>
            <a:schemeClr val="bg1"/>
          </a:solidFill>
        </p:grpSpPr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1703387" y="2752725"/>
              <a:ext cx="3519488" cy="1462088"/>
            </a:xfrm>
            <a:custGeom>
              <a:avLst/>
              <a:gdLst>
                <a:gd name="T0" fmla="*/ 768 w 2217"/>
                <a:gd name="T1" fmla="*/ 41 h 921"/>
                <a:gd name="T2" fmla="*/ 803 w 2217"/>
                <a:gd name="T3" fmla="*/ 153 h 921"/>
                <a:gd name="T4" fmla="*/ 850 w 2217"/>
                <a:gd name="T5" fmla="*/ 293 h 921"/>
                <a:gd name="T6" fmla="*/ 899 w 2217"/>
                <a:gd name="T7" fmla="*/ 440 h 921"/>
                <a:gd name="T8" fmla="*/ 942 w 2217"/>
                <a:gd name="T9" fmla="*/ 562 h 921"/>
                <a:gd name="T10" fmla="*/ 968 w 2217"/>
                <a:gd name="T11" fmla="*/ 632 h 921"/>
                <a:gd name="T12" fmla="*/ 971 w 2217"/>
                <a:gd name="T13" fmla="*/ 142 h 921"/>
                <a:gd name="T14" fmla="*/ 973 w 2217"/>
                <a:gd name="T15" fmla="*/ 46 h 921"/>
                <a:gd name="T16" fmla="*/ 1105 w 2217"/>
                <a:gd name="T17" fmla="*/ 70 h 921"/>
                <a:gd name="T18" fmla="*/ 1243 w 2217"/>
                <a:gd name="T19" fmla="*/ 44 h 921"/>
                <a:gd name="T20" fmla="*/ 1243 w 2217"/>
                <a:gd name="T21" fmla="*/ 142 h 921"/>
                <a:gd name="T22" fmla="*/ 1246 w 2217"/>
                <a:gd name="T23" fmla="*/ 632 h 921"/>
                <a:gd name="T24" fmla="*/ 1272 w 2217"/>
                <a:gd name="T25" fmla="*/ 562 h 921"/>
                <a:gd name="T26" fmla="*/ 1313 w 2217"/>
                <a:gd name="T27" fmla="*/ 440 h 921"/>
                <a:gd name="T28" fmla="*/ 1364 w 2217"/>
                <a:gd name="T29" fmla="*/ 293 h 921"/>
                <a:gd name="T30" fmla="*/ 1411 w 2217"/>
                <a:gd name="T31" fmla="*/ 153 h 921"/>
                <a:gd name="T32" fmla="*/ 1446 w 2217"/>
                <a:gd name="T33" fmla="*/ 43 h 921"/>
                <a:gd name="T34" fmla="*/ 1557 w 2217"/>
                <a:gd name="T35" fmla="*/ 35 h 921"/>
                <a:gd name="T36" fmla="*/ 1753 w 2217"/>
                <a:gd name="T37" fmla="*/ 113 h 921"/>
                <a:gd name="T38" fmla="*/ 1800 w 2217"/>
                <a:gd name="T39" fmla="*/ 131 h 921"/>
                <a:gd name="T40" fmla="*/ 1878 w 2217"/>
                <a:gd name="T41" fmla="*/ 163 h 921"/>
                <a:gd name="T42" fmla="*/ 1959 w 2217"/>
                <a:gd name="T43" fmla="*/ 198 h 921"/>
                <a:gd name="T44" fmla="*/ 1999 w 2217"/>
                <a:gd name="T45" fmla="*/ 217 h 921"/>
                <a:gd name="T46" fmla="*/ 2010 w 2217"/>
                <a:gd name="T47" fmla="*/ 221 h 921"/>
                <a:gd name="T48" fmla="*/ 2016 w 2217"/>
                <a:gd name="T49" fmla="*/ 224 h 921"/>
                <a:gd name="T50" fmla="*/ 2051 w 2217"/>
                <a:gd name="T51" fmla="*/ 258 h 921"/>
                <a:gd name="T52" fmla="*/ 2080 w 2217"/>
                <a:gd name="T53" fmla="*/ 295 h 921"/>
                <a:gd name="T54" fmla="*/ 2095 w 2217"/>
                <a:gd name="T55" fmla="*/ 324 h 921"/>
                <a:gd name="T56" fmla="*/ 2124 w 2217"/>
                <a:gd name="T57" fmla="*/ 415 h 921"/>
                <a:gd name="T58" fmla="*/ 2168 w 2217"/>
                <a:gd name="T59" fmla="*/ 554 h 921"/>
                <a:gd name="T60" fmla="*/ 2205 w 2217"/>
                <a:gd name="T61" fmla="*/ 683 h 921"/>
                <a:gd name="T62" fmla="*/ 2217 w 2217"/>
                <a:gd name="T63" fmla="*/ 739 h 921"/>
                <a:gd name="T64" fmla="*/ 2187 w 2217"/>
                <a:gd name="T65" fmla="*/ 841 h 921"/>
                <a:gd name="T66" fmla="*/ 2107 w 2217"/>
                <a:gd name="T67" fmla="*/ 907 h 921"/>
                <a:gd name="T68" fmla="*/ 181 w 2217"/>
                <a:gd name="T69" fmla="*/ 921 h 921"/>
                <a:gd name="T70" fmla="*/ 79 w 2217"/>
                <a:gd name="T71" fmla="*/ 890 h 921"/>
                <a:gd name="T72" fmla="*/ 13 w 2217"/>
                <a:gd name="T73" fmla="*/ 811 h 921"/>
                <a:gd name="T74" fmla="*/ 1 w 2217"/>
                <a:gd name="T75" fmla="*/ 712 h 921"/>
                <a:gd name="T76" fmla="*/ 32 w 2217"/>
                <a:gd name="T77" fmla="*/ 600 h 921"/>
                <a:gd name="T78" fmla="*/ 76 w 2217"/>
                <a:gd name="T79" fmla="*/ 458 h 921"/>
                <a:gd name="T80" fmla="*/ 114 w 2217"/>
                <a:gd name="T81" fmla="*/ 342 h 921"/>
                <a:gd name="T82" fmla="*/ 123 w 2217"/>
                <a:gd name="T83" fmla="*/ 313 h 921"/>
                <a:gd name="T84" fmla="*/ 134 w 2217"/>
                <a:gd name="T85" fmla="*/ 290 h 921"/>
                <a:gd name="T86" fmla="*/ 168 w 2217"/>
                <a:gd name="T87" fmla="*/ 252 h 921"/>
                <a:gd name="T88" fmla="*/ 195 w 2217"/>
                <a:gd name="T89" fmla="*/ 226 h 921"/>
                <a:gd name="T90" fmla="*/ 203 w 2217"/>
                <a:gd name="T91" fmla="*/ 221 h 921"/>
                <a:gd name="T92" fmla="*/ 213 w 2217"/>
                <a:gd name="T93" fmla="*/ 215 h 921"/>
                <a:gd name="T94" fmla="*/ 255 w 2217"/>
                <a:gd name="T95" fmla="*/ 197 h 921"/>
                <a:gd name="T96" fmla="*/ 336 w 2217"/>
                <a:gd name="T97" fmla="*/ 163 h 921"/>
                <a:gd name="T98" fmla="*/ 414 w 2217"/>
                <a:gd name="T99" fmla="*/ 131 h 921"/>
                <a:gd name="T100" fmla="*/ 461 w 2217"/>
                <a:gd name="T101" fmla="*/ 111 h 921"/>
                <a:gd name="T102" fmla="*/ 656 w 2217"/>
                <a:gd name="T103" fmla="*/ 3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7" h="921">
                  <a:moveTo>
                    <a:pt x="756" y="0"/>
                  </a:moveTo>
                  <a:lnTo>
                    <a:pt x="760" y="17"/>
                  </a:lnTo>
                  <a:lnTo>
                    <a:pt x="768" y="41"/>
                  </a:lnTo>
                  <a:lnTo>
                    <a:pt x="777" y="73"/>
                  </a:lnTo>
                  <a:lnTo>
                    <a:pt x="789" y="110"/>
                  </a:lnTo>
                  <a:lnTo>
                    <a:pt x="803" y="153"/>
                  </a:lnTo>
                  <a:lnTo>
                    <a:pt x="817" y="197"/>
                  </a:lnTo>
                  <a:lnTo>
                    <a:pt x="834" y="244"/>
                  </a:lnTo>
                  <a:lnTo>
                    <a:pt x="850" y="293"/>
                  </a:lnTo>
                  <a:lnTo>
                    <a:pt x="867" y="343"/>
                  </a:lnTo>
                  <a:lnTo>
                    <a:pt x="884" y="392"/>
                  </a:lnTo>
                  <a:lnTo>
                    <a:pt x="899" y="440"/>
                  </a:lnTo>
                  <a:lnTo>
                    <a:pt x="915" y="484"/>
                  </a:lnTo>
                  <a:lnTo>
                    <a:pt x="930" y="525"/>
                  </a:lnTo>
                  <a:lnTo>
                    <a:pt x="942" y="562"/>
                  </a:lnTo>
                  <a:lnTo>
                    <a:pt x="953" y="592"/>
                  </a:lnTo>
                  <a:lnTo>
                    <a:pt x="962" y="615"/>
                  </a:lnTo>
                  <a:lnTo>
                    <a:pt x="968" y="632"/>
                  </a:lnTo>
                  <a:lnTo>
                    <a:pt x="989" y="177"/>
                  </a:lnTo>
                  <a:lnTo>
                    <a:pt x="980" y="160"/>
                  </a:lnTo>
                  <a:lnTo>
                    <a:pt x="971" y="142"/>
                  </a:lnTo>
                  <a:lnTo>
                    <a:pt x="902" y="6"/>
                  </a:lnTo>
                  <a:lnTo>
                    <a:pt x="936" y="27"/>
                  </a:lnTo>
                  <a:lnTo>
                    <a:pt x="973" y="46"/>
                  </a:lnTo>
                  <a:lnTo>
                    <a:pt x="1014" y="59"/>
                  </a:lnTo>
                  <a:lnTo>
                    <a:pt x="1058" y="69"/>
                  </a:lnTo>
                  <a:lnTo>
                    <a:pt x="1105" y="70"/>
                  </a:lnTo>
                  <a:lnTo>
                    <a:pt x="1154" y="67"/>
                  </a:lnTo>
                  <a:lnTo>
                    <a:pt x="1200" y="59"/>
                  </a:lnTo>
                  <a:lnTo>
                    <a:pt x="1243" y="44"/>
                  </a:lnTo>
                  <a:lnTo>
                    <a:pt x="1280" y="26"/>
                  </a:lnTo>
                  <a:lnTo>
                    <a:pt x="1313" y="3"/>
                  </a:lnTo>
                  <a:lnTo>
                    <a:pt x="1243" y="142"/>
                  </a:lnTo>
                  <a:lnTo>
                    <a:pt x="1234" y="160"/>
                  </a:lnTo>
                  <a:lnTo>
                    <a:pt x="1225" y="177"/>
                  </a:lnTo>
                  <a:lnTo>
                    <a:pt x="1246" y="632"/>
                  </a:lnTo>
                  <a:lnTo>
                    <a:pt x="1252" y="617"/>
                  </a:lnTo>
                  <a:lnTo>
                    <a:pt x="1260" y="592"/>
                  </a:lnTo>
                  <a:lnTo>
                    <a:pt x="1272" y="562"/>
                  </a:lnTo>
                  <a:lnTo>
                    <a:pt x="1284" y="525"/>
                  </a:lnTo>
                  <a:lnTo>
                    <a:pt x="1298" y="484"/>
                  </a:lnTo>
                  <a:lnTo>
                    <a:pt x="1313" y="440"/>
                  </a:lnTo>
                  <a:lnTo>
                    <a:pt x="1330" y="392"/>
                  </a:lnTo>
                  <a:lnTo>
                    <a:pt x="1347" y="343"/>
                  </a:lnTo>
                  <a:lnTo>
                    <a:pt x="1364" y="293"/>
                  </a:lnTo>
                  <a:lnTo>
                    <a:pt x="1380" y="244"/>
                  </a:lnTo>
                  <a:lnTo>
                    <a:pt x="1396" y="197"/>
                  </a:lnTo>
                  <a:lnTo>
                    <a:pt x="1411" y="153"/>
                  </a:lnTo>
                  <a:lnTo>
                    <a:pt x="1425" y="110"/>
                  </a:lnTo>
                  <a:lnTo>
                    <a:pt x="1437" y="73"/>
                  </a:lnTo>
                  <a:lnTo>
                    <a:pt x="1446" y="43"/>
                  </a:lnTo>
                  <a:lnTo>
                    <a:pt x="1454" y="18"/>
                  </a:lnTo>
                  <a:lnTo>
                    <a:pt x="1458" y="0"/>
                  </a:lnTo>
                  <a:lnTo>
                    <a:pt x="1557" y="35"/>
                  </a:lnTo>
                  <a:lnTo>
                    <a:pt x="1654" y="72"/>
                  </a:lnTo>
                  <a:lnTo>
                    <a:pt x="1748" y="111"/>
                  </a:lnTo>
                  <a:lnTo>
                    <a:pt x="1753" y="113"/>
                  </a:lnTo>
                  <a:lnTo>
                    <a:pt x="1764" y="117"/>
                  </a:lnTo>
                  <a:lnTo>
                    <a:pt x="1779" y="124"/>
                  </a:lnTo>
                  <a:lnTo>
                    <a:pt x="1800" y="131"/>
                  </a:lnTo>
                  <a:lnTo>
                    <a:pt x="1825" y="142"/>
                  </a:lnTo>
                  <a:lnTo>
                    <a:pt x="1851" y="153"/>
                  </a:lnTo>
                  <a:lnTo>
                    <a:pt x="1878" y="163"/>
                  </a:lnTo>
                  <a:lnTo>
                    <a:pt x="1906" y="175"/>
                  </a:lnTo>
                  <a:lnTo>
                    <a:pt x="1933" y="186"/>
                  </a:lnTo>
                  <a:lnTo>
                    <a:pt x="1959" y="198"/>
                  </a:lnTo>
                  <a:lnTo>
                    <a:pt x="1981" y="208"/>
                  </a:lnTo>
                  <a:lnTo>
                    <a:pt x="1997" y="215"/>
                  </a:lnTo>
                  <a:lnTo>
                    <a:pt x="1999" y="217"/>
                  </a:lnTo>
                  <a:lnTo>
                    <a:pt x="2002" y="217"/>
                  </a:lnTo>
                  <a:lnTo>
                    <a:pt x="2005" y="220"/>
                  </a:lnTo>
                  <a:lnTo>
                    <a:pt x="2010" y="221"/>
                  </a:lnTo>
                  <a:lnTo>
                    <a:pt x="2013" y="223"/>
                  </a:lnTo>
                  <a:lnTo>
                    <a:pt x="2014" y="224"/>
                  </a:lnTo>
                  <a:lnTo>
                    <a:pt x="2016" y="224"/>
                  </a:lnTo>
                  <a:lnTo>
                    <a:pt x="2028" y="234"/>
                  </a:lnTo>
                  <a:lnTo>
                    <a:pt x="2040" y="244"/>
                  </a:lnTo>
                  <a:lnTo>
                    <a:pt x="2051" y="258"/>
                  </a:lnTo>
                  <a:lnTo>
                    <a:pt x="2063" y="272"/>
                  </a:lnTo>
                  <a:lnTo>
                    <a:pt x="2072" y="284"/>
                  </a:lnTo>
                  <a:lnTo>
                    <a:pt x="2080" y="295"/>
                  </a:lnTo>
                  <a:lnTo>
                    <a:pt x="2084" y="302"/>
                  </a:lnTo>
                  <a:lnTo>
                    <a:pt x="2087" y="304"/>
                  </a:lnTo>
                  <a:lnTo>
                    <a:pt x="2095" y="324"/>
                  </a:lnTo>
                  <a:lnTo>
                    <a:pt x="2100" y="343"/>
                  </a:lnTo>
                  <a:lnTo>
                    <a:pt x="2110" y="376"/>
                  </a:lnTo>
                  <a:lnTo>
                    <a:pt x="2124" y="415"/>
                  </a:lnTo>
                  <a:lnTo>
                    <a:pt x="2138" y="460"/>
                  </a:lnTo>
                  <a:lnTo>
                    <a:pt x="2153" y="507"/>
                  </a:lnTo>
                  <a:lnTo>
                    <a:pt x="2168" y="554"/>
                  </a:lnTo>
                  <a:lnTo>
                    <a:pt x="2182" y="602"/>
                  </a:lnTo>
                  <a:lnTo>
                    <a:pt x="2194" y="644"/>
                  </a:lnTo>
                  <a:lnTo>
                    <a:pt x="2205" y="683"/>
                  </a:lnTo>
                  <a:lnTo>
                    <a:pt x="2213" y="713"/>
                  </a:lnTo>
                  <a:lnTo>
                    <a:pt x="2214" y="727"/>
                  </a:lnTo>
                  <a:lnTo>
                    <a:pt x="2217" y="739"/>
                  </a:lnTo>
                  <a:lnTo>
                    <a:pt x="2214" y="776"/>
                  </a:lnTo>
                  <a:lnTo>
                    <a:pt x="2204" y="811"/>
                  </a:lnTo>
                  <a:lnTo>
                    <a:pt x="2187" y="841"/>
                  </a:lnTo>
                  <a:lnTo>
                    <a:pt x="2164" y="867"/>
                  </a:lnTo>
                  <a:lnTo>
                    <a:pt x="2138" y="890"/>
                  </a:lnTo>
                  <a:lnTo>
                    <a:pt x="2107" y="907"/>
                  </a:lnTo>
                  <a:lnTo>
                    <a:pt x="2072" y="918"/>
                  </a:lnTo>
                  <a:lnTo>
                    <a:pt x="2036" y="921"/>
                  </a:lnTo>
                  <a:lnTo>
                    <a:pt x="181" y="921"/>
                  </a:lnTo>
                  <a:lnTo>
                    <a:pt x="145" y="918"/>
                  </a:lnTo>
                  <a:lnTo>
                    <a:pt x="110" y="907"/>
                  </a:lnTo>
                  <a:lnTo>
                    <a:pt x="79" y="890"/>
                  </a:lnTo>
                  <a:lnTo>
                    <a:pt x="53" y="867"/>
                  </a:lnTo>
                  <a:lnTo>
                    <a:pt x="30" y="841"/>
                  </a:lnTo>
                  <a:lnTo>
                    <a:pt x="13" y="811"/>
                  </a:lnTo>
                  <a:lnTo>
                    <a:pt x="3" y="776"/>
                  </a:lnTo>
                  <a:lnTo>
                    <a:pt x="0" y="739"/>
                  </a:lnTo>
                  <a:lnTo>
                    <a:pt x="1" y="712"/>
                  </a:lnTo>
                  <a:lnTo>
                    <a:pt x="9" y="683"/>
                  </a:lnTo>
                  <a:lnTo>
                    <a:pt x="20" y="643"/>
                  </a:lnTo>
                  <a:lnTo>
                    <a:pt x="32" y="600"/>
                  </a:lnTo>
                  <a:lnTo>
                    <a:pt x="45" y="553"/>
                  </a:lnTo>
                  <a:lnTo>
                    <a:pt x="61" y="505"/>
                  </a:lnTo>
                  <a:lnTo>
                    <a:pt x="76" y="458"/>
                  </a:lnTo>
                  <a:lnTo>
                    <a:pt x="90" y="414"/>
                  </a:lnTo>
                  <a:lnTo>
                    <a:pt x="104" y="374"/>
                  </a:lnTo>
                  <a:lnTo>
                    <a:pt x="114" y="342"/>
                  </a:lnTo>
                  <a:lnTo>
                    <a:pt x="116" y="333"/>
                  </a:lnTo>
                  <a:lnTo>
                    <a:pt x="119" y="322"/>
                  </a:lnTo>
                  <a:lnTo>
                    <a:pt x="123" y="313"/>
                  </a:lnTo>
                  <a:lnTo>
                    <a:pt x="125" y="305"/>
                  </a:lnTo>
                  <a:lnTo>
                    <a:pt x="126" y="304"/>
                  </a:lnTo>
                  <a:lnTo>
                    <a:pt x="134" y="290"/>
                  </a:lnTo>
                  <a:lnTo>
                    <a:pt x="145" y="276"/>
                  </a:lnTo>
                  <a:lnTo>
                    <a:pt x="155" y="264"/>
                  </a:lnTo>
                  <a:lnTo>
                    <a:pt x="168" y="252"/>
                  </a:lnTo>
                  <a:lnTo>
                    <a:pt x="180" y="240"/>
                  </a:lnTo>
                  <a:lnTo>
                    <a:pt x="189" y="232"/>
                  </a:lnTo>
                  <a:lnTo>
                    <a:pt x="195" y="226"/>
                  </a:lnTo>
                  <a:lnTo>
                    <a:pt x="198" y="224"/>
                  </a:lnTo>
                  <a:lnTo>
                    <a:pt x="200" y="223"/>
                  </a:lnTo>
                  <a:lnTo>
                    <a:pt x="203" y="221"/>
                  </a:lnTo>
                  <a:lnTo>
                    <a:pt x="207" y="220"/>
                  </a:lnTo>
                  <a:lnTo>
                    <a:pt x="210" y="217"/>
                  </a:lnTo>
                  <a:lnTo>
                    <a:pt x="213" y="215"/>
                  </a:lnTo>
                  <a:lnTo>
                    <a:pt x="215" y="215"/>
                  </a:lnTo>
                  <a:lnTo>
                    <a:pt x="233" y="206"/>
                  </a:lnTo>
                  <a:lnTo>
                    <a:pt x="255" y="197"/>
                  </a:lnTo>
                  <a:lnTo>
                    <a:pt x="281" y="186"/>
                  </a:lnTo>
                  <a:lnTo>
                    <a:pt x="307" y="175"/>
                  </a:lnTo>
                  <a:lnTo>
                    <a:pt x="336" y="163"/>
                  </a:lnTo>
                  <a:lnTo>
                    <a:pt x="363" y="151"/>
                  </a:lnTo>
                  <a:lnTo>
                    <a:pt x="389" y="140"/>
                  </a:lnTo>
                  <a:lnTo>
                    <a:pt x="414" y="131"/>
                  </a:lnTo>
                  <a:lnTo>
                    <a:pt x="435" y="122"/>
                  </a:lnTo>
                  <a:lnTo>
                    <a:pt x="450" y="116"/>
                  </a:lnTo>
                  <a:lnTo>
                    <a:pt x="461" y="111"/>
                  </a:lnTo>
                  <a:lnTo>
                    <a:pt x="464" y="110"/>
                  </a:lnTo>
                  <a:lnTo>
                    <a:pt x="560" y="72"/>
                  </a:lnTo>
                  <a:lnTo>
                    <a:pt x="656" y="35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540000" y="393700"/>
              <a:ext cx="1839913" cy="2227263"/>
            </a:xfrm>
            <a:custGeom>
              <a:avLst/>
              <a:gdLst>
                <a:gd name="T0" fmla="*/ 589 w 1159"/>
                <a:gd name="T1" fmla="*/ 0 h 1403"/>
                <a:gd name="T2" fmla="*/ 714 w 1159"/>
                <a:gd name="T3" fmla="*/ 16 h 1403"/>
                <a:gd name="T4" fmla="*/ 827 w 1159"/>
                <a:gd name="T5" fmla="*/ 64 h 1403"/>
                <a:gd name="T6" fmla="*/ 922 w 1159"/>
                <a:gd name="T7" fmla="*/ 137 h 1403"/>
                <a:gd name="T8" fmla="*/ 995 w 1159"/>
                <a:gd name="T9" fmla="*/ 232 h 1403"/>
                <a:gd name="T10" fmla="*/ 1043 w 1159"/>
                <a:gd name="T11" fmla="*/ 345 h 1403"/>
                <a:gd name="T12" fmla="*/ 1060 w 1159"/>
                <a:gd name="T13" fmla="*/ 469 h 1403"/>
                <a:gd name="T14" fmla="*/ 1058 w 1159"/>
                <a:gd name="T15" fmla="*/ 510 h 1403"/>
                <a:gd name="T16" fmla="*/ 1055 w 1159"/>
                <a:gd name="T17" fmla="*/ 569 h 1403"/>
                <a:gd name="T18" fmla="*/ 1053 w 1159"/>
                <a:gd name="T19" fmla="*/ 626 h 1403"/>
                <a:gd name="T20" fmla="*/ 1058 w 1159"/>
                <a:gd name="T21" fmla="*/ 644 h 1403"/>
                <a:gd name="T22" fmla="*/ 1076 w 1159"/>
                <a:gd name="T23" fmla="*/ 643 h 1403"/>
                <a:gd name="T24" fmla="*/ 1101 w 1159"/>
                <a:gd name="T25" fmla="*/ 644 h 1403"/>
                <a:gd name="T26" fmla="*/ 1127 w 1159"/>
                <a:gd name="T27" fmla="*/ 653 h 1403"/>
                <a:gd name="T28" fmla="*/ 1148 w 1159"/>
                <a:gd name="T29" fmla="*/ 676 h 1403"/>
                <a:gd name="T30" fmla="*/ 1159 w 1159"/>
                <a:gd name="T31" fmla="*/ 716 h 1403"/>
                <a:gd name="T32" fmla="*/ 1153 w 1159"/>
                <a:gd name="T33" fmla="*/ 797 h 1403"/>
                <a:gd name="T34" fmla="*/ 1134 w 1159"/>
                <a:gd name="T35" fmla="*/ 876 h 1403"/>
                <a:gd name="T36" fmla="*/ 1111 w 1159"/>
                <a:gd name="T37" fmla="*/ 927 h 1403"/>
                <a:gd name="T38" fmla="*/ 1087 w 1159"/>
                <a:gd name="T39" fmla="*/ 953 h 1403"/>
                <a:gd name="T40" fmla="*/ 1063 w 1159"/>
                <a:gd name="T41" fmla="*/ 963 h 1403"/>
                <a:gd name="T42" fmla="*/ 1044 w 1159"/>
                <a:gd name="T43" fmla="*/ 965 h 1403"/>
                <a:gd name="T44" fmla="*/ 1032 w 1159"/>
                <a:gd name="T45" fmla="*/ 962 h 1403"/>
                <a:gd name="T46" fmla="*/ 1006 w 1159"/>
                <a:gd name="T47" fmla="*/ 1026 h 1403"/>
                <a:gd name="T48" fmla="*/ 953 w 1159"/>
                <a:gd name="T49" fmla="*/ 1138 h 1403"/>
                <a:gd name="T50" fmla="*/ 890 w 1159"/>
                <a:gd name="T51" fmla="*/ 1226 h 1403"/>
                <a:gd name="T52" fmla="*/ 824 w 1159"/>
                <a:gd name="T53" fmla="*/ 1292 h 1403"/>
                <a:gd name="T54" fmla="*/ 739 w 1159"/>
                <a:gd name="T55" fmla="*/ 1351 h 1403"/>
                <a:gd name="T56" fmla="*/ 664 w 1159"/>
                <a:gd name="T57" fmla="*/ 1385 h 1403"/>
                <a:gd name="T58" fmla="*/ 610 w 1159"/>
                <a:gd name="T59" fmla="*/ 1400 h 1403"/>
                <a:gd name="T60" fmla="*/ 589 w 1159"/>
                <a:gd name="T61" fmla="*/ 1403 h 1403"/>
                <a:gd name="T62" fmla="*/ 565 w 1159"/>
                <a:gd name="T63" fmla="*/ 1402 h 1403"/>
                <a:gd name="T64" fmla="*/ 526 w 1159"/>
                <a:gd name="T65" fmla="*/ 1394 h 1403"/>
                <a:gd name="T66" fmla="*/ 461 w 1159"/>
                <a:gd name="T67" fmla="*/ 1370 h 1403"/>
                <a:gd name="T68" fmla="*/ 378 w 1159"/>
                <a:gd name="T69" fmla="*/ 1324 h 1403"/>
                <a:gd name="T70" fmla="*/ 300 w 1159"/>
                <a:gd name="T71" fmla="*/ 1260 h 1403"/>
                <a:gd name="T72" fmla="*/ 238 w 1159"/>
                <a:gd name="T73" fmla="*/ 1183 h 1403"/>
                <a:gd name="T74" fmla="*/ 178 w 1159"/>
                <a:gd name="T75" fmla="*/ 1086 h 1403"/>
                <a:gd name="T76" fmla="*/ 129 w 1159"/>
                <a:gd name="T77" fmla="*/ 960 h 1403"/>
                <a:gd name="T78" fmla="*/ 123 w 1159"/>
                <a:gd name="T79" fmla="*/ 963 h 1403"/>
                <a:gd name="T80" fmla="*/ 106 w 1159"/>
                <a:gd name="T81" fmla="*/ 965 h 1403"/>
                <a:gd name="T82" fmla="*/ 85 w 1159"/>
                <a:gd name="T83" fmla="*/ 960 h 1403"/>
                <a:gd name="T84" fmla="*/ 61 w 1159"/>
                <a:gd name="T85" fmla="*/ 942 h 1403"/>
                <a:gd name="T86" fmla="*/ 36 w 1159"/>
                <a:gd name="T87" fmla="*/ 904 h 1403"/>
                <a:gd name="T88" fmla="*/ 15 w 1159"/>
                <a:gd name="T89" fmla="*/ 841 h 1403"/>
                <a:gd name="T90" fmla="*/ 1 w 1159"/>
                <a:gd name="T91" fmla="*/ 745 h 1403"/>
                <a:gd name="T92" fmla="*/ 4 w 1159"/>
                <a:gd name="T93" fmla="*/ 695 h 1403"/>
                <a:gd name="T94" fmla="*/ 21 w 1159"/>
                <a:gd name="T95" fmla="*/ 663 h 1403"/>
                <a:gd name="T96" fmla="*/ 45 w 1159"/>
                <a:gd name="T97" fmla="*/ 647 h 1403"/>
                <a:gd name="T98" fmla="*/ 71 w 1159"/>
                <a:gd name="T99" fmla="*/ 643 h 1403"/>
                <a:gd name="T100" fmla="*/ 93 w 1159"/>
                <a:gd name="T101" fmla="*/ 643 h 1403"/>
                <a:gd name="T102" fmla="*/ 106 w 1159"/>
                <a:gd name="T103" fmla="*/ 644 h 1403"/>
                <a:gd name="T104" fmla="*/ 105 w 1159"/>
                <a:gd name="T105" fmla="*/ 600 h 1403"/>
                <a:gd name="T106" fmla="*/ 102 w 1159"/>
                <a:gd name="T107" fmla="*/ 539 h 1403"/>
                <a:gd name="T108" fmla="*/ 100 w 1159"/>
                <a:gd name="T109" fmla="*/ 485 h 1403"/>
                <a:gd name="T110" fmla="*/ 103 w 1159"/>
                <a:gd name="T111" fmla="*/ 406 h 1403"/>
                <a:gd name="T112" fmla="*/ 137 w 1159"/>
                <a:gd name="T113" fmla="*/ 287 h 1403"/>
                <a:gd name="T114" fmla="*/ 198 w 1159"/>
                <a:gd name="T115" fmla="*/ 183 h 1403"/>
                <a:gd name="T116" fmla="*/ 282 w 1159"/>
                <a:gd name="T117" fmla="*/ 97 h 1403"/>
                <a:gd name="T118" fmla="*/ 386 w 1159"/>
                <a:gd name="T119" fmla="*/ 36 h 1403"/>
                <a:gd name="T120" fmla="*/ 505 w 1159"/>
                <a:gd name="T121" fmla="*/ 4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403">
                  <a:moveTo>
                    <a:pt x="569" y="0"/>
                  </a:moveTo>
                  <a:lnTo>
                    <a:pt x="589" y="0"/>
                  </a:lnTo>
                  <a:lnTo>
                    <a:pt x="653" y="4"/>
                  </a:lnTo>
                  <a:lnTo>
                    <a:pt x="714" y="16"/>
                  </a:lnTo>
                  <a:lnTo>
                    <a:pt x="772" y="36"/>
                  </a:lnTo>
                  <a:lnTo>
                    <a:pt x="827" y="64"/>
                  </a:lnTo>
                  <a:lnTo>
                    <a:pt x="876" y="97"/>
                  </a:lnTo>
                  <a:lnTo>
                    <a:pt x="922" y="137"/>
                  </a:lnTo>
                  <a:lnTo>
                    <a:pt x="962" y="183"/>
                  </a:lnTo>
                  <a:lnTo>
                    <a:pt x="995" y="232"/>
                  </a:lnTo>
                  <a:lnTo>
                    <a:pt x="1023" y="287"/>
                  </a:lnTo>
                  <a:lnTo>
                    <a:pt x="1043" y="345"/>
                  </a:lnTo>
                  <a:lnTo>
                    <a:pt x="1055" y="406"/>
                  </a:lnTo>
                  <a:lnTo>
                    <a:pt x="1060" y="469"/>
                  </a:lnTo>
                  <a:lnTo>
                    <a:pt x="1060" y="485"/>
                  </a:lnTo>
                  <a:lnTo>
                    <a:pt x="1058" y="510"/>
                  </a:lnTo>
                  <a:lnTo>
                    <a:pt x="1056" y="539"/>
                  </a:lnTo>
                  <a:lnTo>
                    <a:pt x="1055" y="569"/>
                  </a:lnTo>
                  <a:lnTo>
                    <a:pt x="1055" y="600"/>
                  </a:lnTo>
                  <a:lnTo>
                    <a:pt x="1053" y="626"/>
                  </a:lnTo>
                  <a:lnTo>
                    <a:pt x="1053" y="644"/>
                  </a:lnTo>
                  <a:lnTo>
                    <a:pt x="1058" y="644"/>
                  </a:lnTo>
                  <a:lnTo>
                    <a:pt x="1066" y="643"/>
                  </a:lnTo>
                  <a:lnTo>
                    <a:pt x="1076" y="643"/>
                  </a:lnTo>
                  <a:lnTo>
                    <a:pt x="1089" y="643"/>
                  </a:lnTo>
                  <a:lnTo>
                    <a:pt x="1101" y="644"/>
                  </a:lnTo>
                  <a:lnTo>
                    <a:pt x="1114" y="647"/>
                  </a:lnTo>
                  <a:lnTo>
                    <a:pt x="1127" y="653"/>
                  </a:lnTo>
                  <a:lnTo>
                    <a:pt x="1139" y="663"/>
                  </a:lnTo>
                  <a:lnTo>
                    <a:pt x="1148" y="676"/>
                  </a:lnTo>
                  <a:lnTo>
                    <a:pt x="1156" y="695"/>
                  </a:lnTo>
                  <a:lnTo>
                    <a:pt x="1159" y="716"/>
                  </a:lnTo>
                  <a:lnTo>
                    <a:pt x="1159" y="745"/>
                  </a:lnTo>
                  <a:lnTo>
                    <a:pt x="1153" y="797"/>
                  </a:lnTo>
                  <a:lnTo>
                    <a:pt x="1144" y="841"/>
                  </a:lnTo>
                  <a:lnTo>
                    <a:pt x="1134" y="876"/>
                  </a:lnTo>
                  <a:lnTo>
                    <a:pt x="1124" y="905"/>
                  </a:lnTo>
                  <a:lnTo>
                    <a:pt x="1111" y="927"/>
                  </a:lnTo>
                  <a:lnTo>
                    <a:pt x="1099" y="942"/>
                  </a:lnTo>
                  <a:lnTo>
                    <a:pt x="1087" y="953"/>
                  </a:lnTo>
                  <a:lnTo>
                    <a:pt x="1075" y="960"/>
                  </a:lnTo>
                  <a:lnTo>
                    <a:pt x="1063" y="963"/>
                  </a:lnTo>
                  <a:lnTo>
                    <a:pt x="1053" y="965"/>
                  </a:lnTo>
                  <a:lnTo>
                    <a:pt x="1044" y="965"/>
                  </a:lnTo>
                  <a:lnTo>
                    <a:pt x="1037" y="963"/>
                  </a:lnTo>
                  <a:lnTo>
                    <a:pt x="1032" y="962"/>
                  </a:lnTo>
                  <a:lnTo>
                    <a:pt x="1030" y="960"/>
                  </a:lnTo>
                  <a:lnTo>
                    <a:pt x="1006" y="1026"/>
                  </a:lnTo>
                  <a:lnTo>
                    <a:pt x="980" y="1086"/>
                  </a:lnTo>
                  <a:lnTo>
                    <a:pt x="953" y="1138"/>
                  </a:lnTo>
                  <a:lnTo>
                    <a:pt x="922" y="1185"/>
                  </a:lnTo>
                  <a:lnTo>
                    <a:pt x="890" y="1226"/>
                  </a:lnTo>
                  <a:lnTo>
                    <a:pt x="858" y="1261"/>
                  </a:lnTo>
                  <a:lnTo>
                    <a:pt x="824" y="1292"/>
                  </a:lnTo>
                  <a:lnTo>
                    <a:pt x="780" y="1325"/>
                  </a:lnTo>
                  <a:lnTo>
                    <a:pt x="739" y="1351"/>
                  </a:lnTo>
                  <a:lnTo>
                    <a:pt x="699" y="1371"/>
                  </a:lnTo>
                  <a:lnTo>
                    <a:pt x="664" y="1385"/>
                  </a:lnTo>
                  <a:lnTo>
                    <a:pt x="633" y="1394"/>
                  </a:lnTo>
                  <a:lnTo>
                    <a:pt x="610" y="1400"/>
                  </a:lnTo>
                  <a:lnTo>
                    <a:pt x="595" y="1402"/>
                  </a:lnTo>
                  <a:lnTo>
                    <a:pt x="589" y="1403"/>
                  </a:lnTo>
                  <a:lnTo>
                    <a:pt x="571" y="1403"/>
                  </a:lnTo>
                  <a:lnTo>
                    <a:pt x="565" y="1402"/>
                  </a:lnTo>
                  <a:lnTo>
                    <a:pt x="549" y="1400"/>
                  </a:lnTo>
                  <a:lnTo>
                    <a:pt x="526" y="1394"/>
                  </a:lnTo>
                  <a:lnTo>
                    <a:pt x="496" y="1385"/>
                  </a:lnTo>
                  <a:lnTo>
                    <a:pt x="461" y="1370"/>
                  </a:lnTo>
                  <a:lnTo>
                    <a:pt x="421" y="1350"/>
                  </a:lnTo>
                  <a:lnTo>
                    <a:pt x="378" y="1324"/>
                  </a:lnTo>
                  <a:lnTo>
                    <a:pt x="334" y="1290"/>
                  </a:lnTo>
                  <a:lnTo>
                    <a:pt x="300" y="1260"/>
                  </a:lnTo>
                  <a:lnTo>
                    <a:pt x="268" y="1225"/>
                  </a:lnTo>
                  <a:lnTo>
                    <a:pt x="238" y="1183"/>
                  </a:lnTo>
                  <a:lnTo>
                    <a:pt x="207" y="1138"/>
                  </a:lnTo>
                  <a:lnTo>
                    <a:pt x="178" y="1086"/>
                  </a:lnTo>
                  <a:lnTo>
                    <a:pt x="152" y="1026"/>
                  </a:lnTo>
                  <a:lnTo>
                    <a:pt x="129" y="960"/>
                  </a:lnTo>
                  <a:lnTo>
                    <a:pt x="128" y="962"/>
                  </a:lnTo>
                  <a:lnTo>
                    <a:pt x="123" y="963"/>
                  </a:lnTo>
                  <a:lnTo>
                    <a:pt x="116" y="965"/>
                  </a:lnTo>
                  <a:lnTo>
                    <a:pt x="106" y="965"/>
                  </a:lnTo>
                  <a:lnTo>
                    <a:pt x="97" y="963"/>
                  </a:lnTo>
                  <a:lnTo>
                    <a:pt x="85" y="960"/>
                  </a:lnTo>
                  <a:lnTo>
                    <a:pt x="73" y="953"/>
                  </a:lnTo>
                  <a:lnTo>
                    <a:pt x="61" y="942"/>
                  </a:lnTo>
                  <a:lnTo>
                    <a:pt x="48" y="927"/>
                  </a:lnTo>
                  <a:lnTo>
                    <a:pt x="36" y="904"/>
                  </a:lnTo>
                  <a:lnTo>
                    <a:pt x="26" y="876"/>
                  </a:lnTo>
                  <a:lnTo>
                    <a:pt x="15" y="841"/>
                  </a:lnTo>
                  <a:lnTo>
                    <a:pt x="7" y="797"/>
                  </a:lnTo>
                  <a:lnTo>
                    <a:pt x="1" y="745"/>
                  </a:lnTo>
                  <a:lnTo>
                    <a:pt x="0" y="716"/>
                  </a:lnTo>
                  <a:lnTo>
                    <a:pt x="4" y="695"/>
                  </a:lnTo>
                  <a:lnTo>
                    <a:pt x="10" y="676"/>
                  </a:lnTo>
                  <a:lnTo>
                    <a:pt x="21" y="663"/>
                  </a:lnTo>
                  <a:lnTo>
                    <a:pt x="32" y="653"/>
                  </a:lnTo>
                  <a:lnTo>
                    <a:pt x="45" y="647"/>
                  </a:lnTo>
                  <a:lnTo>
                    <a:pt x="58" y="644"/>
                  </a:lnTo>
                  <a:lnTo>
                    <a:pt x="71" y="643"/>
                  </a:lnTo>
                  <a:lnTo>
                    <a:pt x="84" y="643"/>
                  </a:lnTo>
                  <a:lnTo>
                    <a:pt x="93" y="643"/>
                  </a:lnTo>
                  <a:lnTo>
                    <a:pt x="102" y="644"/>
                  </a:lnTo>
                  <a:lnTo>
                    <a:pt x="106" y="644"/>
                  </a:lnTo>
                  <a:lnTo>
                    <a:pt x="105" y="626"/>
                  </a:lnTo>
                  <a:lnTo>
                    <a:pt x="105" y="600"/>
                  </a:lnTo>
                  <a:lnTo>
                    <a:pt x="103" y="571"/>
                  </a:lnTo>
                  <a:lnTo>
                    <a:pt x="102" y="539"/>
                  </a:lnTo>
                  <a:lnTo>
                    <a:pt x="100" y="510"/>
                  </a:lnTo>
                  <a:lnTo>
                    <a:pt x="100" y="485"/>
                  </a:lnTo>
                  <a:lnTo>
                    <a:pt x="99" y="469"/>
                  </a:lnTo>
                  <a:lnTo>
                    <a:pt x="103" y="406"/>
                  </a:lnTo>
                  <a:lnTo>
                    <a:pt x="116" y="345"/>
                  </a:lnTo>
                  <a:lnTo>
                    <a:pt x="137" y="287"/>
                  </a:lnTo>
                  <a:lnTo>
                    <a:pt x="163" y="232"/>
                  </a:lnTo>
                  <a:lnTo>
                    <a:pt x="198" y="183"/>
                  </a:lnTo>
                  <a:lnTo>
                    <a:pt x="238" y="137"/>
                  </a:lnTo>
                  <a:lnTo>
                    <a:pt x="282" y="97"/>
                  </a:lnTo>
                  <a:lnTo>
                    <a:pt x="333" y="64"/>
                  </a:lnTo>
                  <a:lnTo>
                    <a:pt x="386" y="36"/>
                  </a:lnTo>
                  <a:lnTo>
                    <a:pt x="444" y="16"/>
                  </a:lnTo>
                  <a:lnTo>
                    <a:pt x="505" y="4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-534988" y="2446338"/>
              <a:ext cx="2786063" cy="1276350"/>
            </a:xfrm>
            <a:custGeom>
              <a:avLst/>
              <a:gdLst>
                <a:gd name="T0" fmla="*/ 670 w 1755"/>
                <a:gd name="T1" fmla="*/ 40 h 804"/>
                <a:gd name="T2" fmla="*/ 704 w 1755"/>
                <a:gd name="T3" fmla="*/ 144 h 804"/>
                <a:gd name="T4" fmla="*/ 748 w 1755"/>
                <a:gd name="T5" fmla="*/ 278 h 804"/>
                <a:gd name="T6" fmla="*/ 794 w 1755"/>
                <a:gd name="T7" fmla="*/ 410 h 804"/>
                <a:gd name="T8" fmla="*/ 831 w 1755"/>
                <a:gd name="T9" fmla="*/ 514 h 804"/>
                <a:gd name="T10" fmla="*/ 863 w 1755"/>
                <a:gd name="T11" fmla="*/ 153 h 804"/>
                <a:gd name="T12" fmla="*/ 788 w 1755"/>
                <a:gd name="T13" fmla="*/ 5 h 804"/>
                <a:gd name="T14" fmla="*/ 884 w 1755"/>
                <a:gd name="T15" fmla="*/ 52 h 804"/>
                <a:gd name="T16" fmla="*/ 1008 w 1755"/>
                <a:gd name="T17" fmla="*/ 58 h 804"/>
                <a:gd name="T18" fmla="*/ 1116 w 1755"/>
                <a:gd name="T19" fmla="*/ 22 h 804"/>
                <a:gd name="T20" fmla="*/ 1077 w 1755"/>
                <a:gd name="T21" fmla="*/ 139 h 804"/>
                <a:gd name="T22" fmla="*/ 1092 w 1755"/>
                <a:gd name="T23" fmla="*/ 536 h 804"/>
                <a:gd name="T24" fmla="*/ 1123 w 1755"/>
                <a:gd name="T25" fmla="*/ 449 h 804"/>
                <a:gd name="T26" fmla="*/ 1167 w 1755"/>
                <a:gd name="T27" fmla="*/ 323 h 804"/>
                <a:gd name="T28" fmla="*/ 1213 w 1755"/>
                <a:gd name="T29" fmla="*/ 187 h 804"/>
                <a:gd name="T30" fmla="*/ 1251 w 1755"/>
                <a:gd name="T31" fmla="*/ 69 h 804"/>
                <a:gd name="T32" fmla="*/ 1272 w 1755"/>
                <a:gd name="T33" fmla="*/ 0 h 804"/>
                <a:gd name="T34" fmla="*/ 1530 w 1755"/>
                <a:gd name="T35" fmla="*/ 98 h 804"/>
                <a:gd name="T36" fmla="*/ 1578 w 1755"/>
                <a:gd name="T37" fmla="*/ 118 h 804"/>
                <a:gd name="T38" fmla="*/ 1654 w 1755"/>
                <a:gd name="T39" fmla="*/ 149 h 804"/>
                <a:gd name="T40" fmla="*/ 1726 w 1755"/>
                <a:gd name="T41" fmla="*/ 179 h 804"/>
                <a:gd name="T42" fmla="*/ 1749 w 1755"/>
                <a:gd name="T43" fmla="*/ 190 h 804"/>
                <a:gd name="T44" fmla="*/ 1721 w 1755"/>
                <a:gd name="T45" fmla="*/ 207 h 804"/>
                <a:gd name="T46" fmla="*/ 1616 w 1755"/>
                <a:gd name="T47" fmla="*/ 251 h 804"/>
                <a:gd name="T48" fmla="*/ 1553 w 1755"/>
                <a:gd name="T49" fmla="*/ 280 h 804"/>
                <a:gd name="T50" fmla="*/ 1527 w 1755"/>
                <a:gd name="T51" fmla="*/ 294 h 804"/>
                <a:gd name="T52" fmla="*/ 1521 w 1755"/>
                <a:gd name="T53" fmla="*/ 297 h 804"/>
                <a:gd name="T54" fmla="*/ 1481 w 1755"/>
                <a:gd name="T55" fmla="*/ 332 h 804"/>
                <a:gd name="T56" fmla="*/ 1417 w 1755"/>
                <a:gd name="T57" fmla="*/ 405 h 804"/>
                <a:gd name="T58" fmla="*/ 1397 w 1755"/>
                <a:gd name="T59" fmla="*/ 443 h 804"/>
                <a:gd name="T60" fmla="*/ 1381 w 1755"/>
                <a:gd name="T61" fmla="*/ 495 h 804"/>
                <a:gd name="T62" fmla="*/ 1332 w 1755"/>
                <a:gd name="T63" fmla="*/ 643 h 804"/>
                <a:gd name="T64" fmla="*/ 1284 w 1755"/>
                <a:gd name="T65" fmla="*/ 804 h 804"/>
                <a:gd name="T66" fmla="*/ 89 w 1755"/>
                <a:gd name="T67" fmla="*/ 787 h 804"/>
                <a:gd name="T68" fmla="*/ 17 w 1755"/>
                <a:gd name="T69" fmla="*/ 715 h 804"/>
                <a:gd name="T70" fmla="*/ 0 w 1755"/>
                <a:gd name="T71" fmla="*/ 633 h 804"/>
                <a:gd name="T72" fmla="*/ 17 w 1755"/>
                <a:gd name="T73" fmla="*/ 561 h 804"/>
                <a:gd name="T74" fmla="*/ 53 w 1755"/>
                <a:gd name="T75" fmla="*/ 440 h 804"/>
                <a:gd name="T76" fmla="*/ 90 w 1755"/>
                <a:gd name="T77" fmla="*/ 327 h 804"/>
                <a:gd name="T78" fmla="*/ 110 w 1755"/>
                <a:gd name="T79" fmla="*/ 265 h 804"/>
                <a:gd name="T80" fmla="*/ 148 w 1755"/>
                <a:gd name="T81" fmla="*/ 214 h 804"/>
                <a:gd name="T82" fmla="*/ 179 w 1755"/>
                <a:gd name="T83" fmla="*/ 193 h 804"/>
                <a:gd name="T84" fmla="*/ 189 w 1755"/>
                <a:gd name="T85" fmla="*/ 188 h 804"/>
                <a:gd name="T86" fmla="*/ 252 w 1755"/>
                <a:gd name="T87" fmla="*/ 161 h 804"/>
                <a:gd name="T88" fmla="*/ 330 w 1755"/>
                <a:gd name="T89" fmla="*/ 127 h 804"/>
                <a:gd name="T90" fmla="*/ 391 w 1755"/>
                <a:gd name="T91" fmla="*/ 103 h 804"/>
                <a:gd name="T92" fmla="*/ 489 w 1755"/>
                <a:gd name="T93" fmla="*/ 6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55" h="804">
                  <a:moveTo>
                    <a:pt x="660" y="0"/>
                  </a:moveTo>
                  <a:lnTo>
                    <a:pt x="663" y="16"/>
                  </a:lnTo>
                  <a:lnTo>
                    <a:pt x="670" y="40"/>
                  </a:lnTo>
                  <a:lnTo>
                    <a:pt x="680" y="69"/>
                  </a:lnTo>
                  <a:lnTo>
                    <a:pt x="692" y="106"/>
                  </a:lnTo>
                  <a:lnTo>
                    <a:pt x="704" y="144"/>
                  </a:lnTo>
                  <a:lnTo>
                    <a:pt x="719" y="187"/>
                  </a:lnTo>
                  <a:lnTo>
                    <a:pt x="733" y="233"/>
                  </a:lnTo>
                  <a:lnTo>
                    <a:pt x="748" y="278"/>
                  </a:lnTo>
                  <a:lnTo>
                    <a:pt x="765" y="323"/>
                  </a:lnTo>
                  <a:lnTo>
                    <a:pt x="780" y="368"/>
                  </a:lnTo>
                  <a:lnTo>
                    <a:pt x="794" y="410"/>
                  </a:lnTo>
                  <a:lnTo>
                    <a:pt x="808" y="449"/>
                  </a:lnTo>
                  <a:lnTo>
                    <a:pt x="820" y="485"/>
                  </a:lnTo>
                  <a:lnTo>
                    <a:pt x="831" y="514"/>
                  </a:lnTo>
                  <a:lnTo>
                    <a:pt x="838" y="536"/>
                  </a:lnTo>
                  <a:lnTo>
                    <a:pt x="845" y="552"/>
                  </a:lnTo>
                  <a:lnTo>
                    <a:pt x="863" y="153"/>
                  </a:lnTo>
                  <a:lnTo>
                    <a:pt x="855" y="139"/>
                  </a:lnTo>
                  <a:lnTo>
                    <a:pt x="848" y="124"/>
                  </a:lnTo>
                  <a:lnTo>
                    <a:pt x="788" y="5"/>
                  </a:lnTo>
                  <a:lnTo>
                    <a:pt x="816" y="25"/>
                  </a:lnTo>
                  <a:lnTo>
                    <a:pt x="849" y="40"/>
                  </a:lnTo>
                  <a:lnTo>
                    <a:pt x="884" y="52"/>
                  </a:lnTo>
                  <a:lnTo>
                    <a:pt x="924" y="58"/>
                  </a:lnTo>
                  <a:lnTo>
                    <a:pt x="965" y="61"/>
                  </a:lnTo>
                  <a:lnTo>
                    <a:pt x="1008" y="58"/>
                  </a:lnTo>
                  <a:lnTo>
                    <a:pt x="1048" y="51"/>
                  </a:lnTo>
                  <a:lnTo>
                    <a:pt x="1084" y="39"/>
                  </a:lnTo>
                  <a:lnTo>
                    <a:pt x="1116" y="22"/>
                  </a:lnTo>
                  <a:lnTo>
                    <a:pt x="1145" y="2"/>
                  </a:lnTo>
                  <a:lnTo>
                    <a:pt x="1083" y="124"/>
                  </a:lnTo>
                  <a:lnTo>
                    <a:pt x="1077" y="139"/>
                  </a:lnTo>
                  <a:lnTo>
                    <a:pt x="1068" y="153"/>
                  </a:lnTo>
                  <a:lnTo>
                    <a:pt x="1087" y="552"/>
                  </a:lnTo>
                  <a:lnTo>
                    <a:pt x="1092" y="536"/>
                  </a:lnTo>
                  <a:lnTo>
                    <a:pt x="1101" y="514"/>
                  </a:lnTo>
                  <a:lnTo>
                    <a:pt x="1110" y="483"/>
                  </a:lnTo>
                  <a:lnTo>
                    <a:pt x="1123" y="449"/>
                  </a:lnTo>
                  <a:lnTo>
                    <a:pt x="1136" y="410"/>
                  </a:lnTo>
                  <a:lnTo>
                    <a:pt x="1152" y="367"/>
                  </a:lnTo>
                  <a:lnTo>
                    <a:pt x="1167" y="323"/>
                  </a:lnTo>
                  <a:lnTo>
                    <a:pt x="1182" y="277"/>
                  </a:lnTo>
                  <a:lnTo>
                    <a:pt x="1197" y="233"/>
                  </a:lnTo>
                  <a:lnTo>
                    <a:pt x="1213" y="187"/>
                  </a:lnTo>
                  <a:lnTo>
                    <a:pt x="1226" y="144"/>
                  </a:lnTo>
                  <a:lnTo>
                    <a:pt x="1240" y="106"/>
                  </a:lnTo>
                  <a:lnTo>
                    <a:pt x="1251" y="69"/>
                  </a:lnTo>
                  <a:lnTo>
                    <a:pt x="1262" y="40"/>
                  </a:lnTo>
                  <a:lnTo>
                    <a:pt x="1268" y="16"/>
                  </a:lnTo>
                  <a:lnTo>
                    <a:pt x="1272" y="0"/>
                  </a:lnTo>
                  <a:lnTo>
                    <a:pt x="1401" y="46"/>
                  </a:lnTo>
                  <a:lnTo>
                    <a:pt x="1526" y="97"/>
                  </a:lnTo>
                  <a:lnTo>
                    <a:pt x="1530" y="98"/>
                  </a:lnTo>
                  <a:lnTo>
                    <a:pt x="1541" y="103"/>
                  </a:lnTo>
                  <a:lnTo>
                    <a:pt x="1556" y="109"/>
                  </a:lnTo>
                  <a:lnTo>
                    <a:pt x="1578" y="118"/>
                  </a:lnTo>
                  <a:lnTo>
                    <a:pt x="1602" y="127"/>
                  </a:lnTo>
                  <a:lnTo>
                    <a:pt x="1628" y="138"/>
                  </a:lnTo>
                  <a:lnTo>
                    <a:pt x="1654" y="149"/>
                  </a:lnTo>
                  <a:lnTo>
                    <a:pt x="1680" y="161"/>
                  </a:lnTo>
                  <a:lnTo>
                    <a:pt x="1704" y="170"/>
                  </a:lnTo>
                  <a:lnTo>
                    <a:pt x="1726" y="179"/>
                  </a:lnTo>
                  <a:lnTo>
                    <a:pt x="1743" y="188"/>
                  </a:lnTo>
                  <a:lnTo>
                    <a:pt x="1746" y="188"/>
                  </a:lnTo>
                  <a:lnTo>
                    <a:pt x="1749" y="190"/>
                  </a:lnTo>
                  <a:lnTo>
                    <a:pt x="1752" y="191"/>
                  </a:lnTo>
                  <a:lnTo>
                    <a:pt x="1755" y="193"/>
                  </a:lnTo>
                  <a:lnTo>
                    <a:pt x="1721" y="207"/>
                  </a:lnTo>
                  <a:lnTo>
                    <a:pt x="1686" y="222"/>
                  </a:lnTo>
                  <a:lnTo>
                    <a:pt x="1651" y="237"/>
                  </a:lnTo>
                  <a:lnTo>
                    <a:pt x="1616" y="251"/>
                  </a:lnTo>
                  <a:lnTo>
                    <a:pt x="1585" y="265"/>
                  </a:lnTo>
                  <a:lnTo>
                    <a:pt x="1561" y="275"/>
                  </a:lnTo>
                  <a:lnTo>
                    <a:pt x="1553" y="280"/>
                  </a:lnTo>
                  <a:lnTo>
                    <a:pt x="1541" y="286"/>
                  </a:lnTo>
                  <a:lnTo>
                    <a:pt x="1529" y="294"/>
                  </a:lnTo>
                  <a:lnTo>
                    <a:pt x="1527" y="294"/>
                  </a:lnTo>
                  <a:lnTo>
                    <a:pt x="1526" y="295"/>
                  </a:lnTo>
                  <a:lnTo>
                    <a:pt x="1524" y="295"/>
                  </a:lnTo>
                  <a:lnTo>
                    <a:pt x="1521" y="297"/>
                  </a:lnTo>
                  <a:lnTo>
                    <a:pt x="1507" y="307"/>
                  </a:lnTo>
                  <a:lnTo>
                    <a:pt x="1494" y="321"/>
                  </a:lnTo>
                  <a:lnTo>
                    <a:pt x="1481" y="332"/>
                  </a:lnTo>
                  <a:lnTo>
                    <a:pt x="1472" y="339"/>
                  </a:lnTo>
                  <a:lnTo>
                    <a:pt x="1442" y="373"/>
                  </a:lnTo>
                  <a:lnTo>
                    <a:pt x="1417" y="405"/>
                  </a:lnTo>
                  <a:lnTo>
                    <a:pt x="1401" y="436"/>
                  </a:lnTo>
                  <a:lnTo>
                    <a:pt x="1399" y="439"/>
                  </a:lnTo>
                  <a:lnTo>
                    <a:pt x="1397" y="443"/>
                  </a:lnTo>
                  <a:lnTo>
                    <a:pt x="1391" y="457"/>
                  </a:lnTo>
                  <a:lnTo>
                    <a:pt x="1385" y="475"/>
                  </a:lnTo>
                  <a:lnTo>
                    <a:pt x="1381" y="495"/>
                  </a:lnTo>
                  <a:lnTo>
                    <a:pt x="1365" y="540"/>
                  </a:lnTo>
                  <a:lnTo>
                    <a:pt x="1350" y="590"/>
                  </a:lnTo>
                  <a:lnTo>
                    <a:pt x="1332" y="643"/>
                  </a:lnTo>
                  <a:lnTo>
                    <a:pt x="1315" y="698"/>
                  </a:lnTo>
                  <a:lnTo>
                    <a:pt x="1298" y="753"/>
                  </a:lnTo>
                  <a:lnTo>
                    <a:pt x="1284" y="804"/>
                  </a:lnTo>
                  <a:lnTo>
                    <a:pt x="159" y="804"/>
                  </a:lnTo>
                  <a:lnTo>
                    <a:pt x="122" y="799"/>
                  </a:lnTo>
                  <a:lnTo>
                    <a:pt x="89" y="787"/>
                  </a:lnTo>
                  <a:lnTo>
                    <a:pt x="60" y="769"/>
                  </a:lnTo>
                  <a:lnTo>
                    <a:pt x="35" y="744"/>
                  </a:lnTo>
                  <a:lnTo>
                    <a:pt x="17" y="715"/>
                  </a:lnTo>
                  <a:lnTo>
                    <a:pt x="5" y="682"/>
                  </a:lnTo>
                  <a:lnTo>
                    <a:pt x="0" y="645"/>
                  </a:lnTo>
                  <a:lnTo>
                    <a:pt x="0" y="633"/>
                  </a:lnTo>
                  <a:lnTo>
                    <a:pt x="2" y="620"/>
                  </a:lnTo>
                  <a:lnTo>
                    <a:pt x="8" y="595"/>
                  </a:lnTo>
                  <a:lnTo>
                    <a:pt x="17" y="561"/>
                  </a:lnTo>
                  <a:lnTo>
                    <a:pt x="29" y="523"/>
                  </a:lnTo>
                  <a:lnTo>
                    <a:pt x="41" y="483"/>
                  </a:lnTo>
                  <a:lnTo>
                    <a:pt x="53" y="440"/>
                  </a:lnTo>
                  <a:lnTo>
                    <a:pt x="67" y="401"/>
                  </a:lnTo>
                  <a:lnTo>
                    <a:pt x="79" y="361"/>
                  </a:lnTo>
                  <a:lnTo>
                    <a:pt x="90" y="327"/>
                  </a:lnTo>
                  <a:lnTo>
                    <a:pt x="99" y="298"/>
                  </a:lnTo>
                  <a:lnTo>
                    <a:pt x="104" y="281"/>
                  </a:lnTo>
                  <a:lnTo>
                    <a:pt x="110" y="265"/>
                  </a:lnTo>
                  <a:lnTo>
                    <a:pt x="110" y="265"/>
                  </a:lnTo>
                  <a:lnTo>
                    <a:pt x="127" y="237"/>
                  </a:lnTo>
                  <a:lnTo>
                    <a:pt x="148" y="214"/>
                  </a:lnTo>
                  <a:lnTo>
                    <a:pt x="174" y="196"/>
                  </a:lnTo>
                  <a:lnTo>
                    <a:pt x="176" y="194"/>
                  </a:lnTo>
                  <a:lnTo>
                    <a:pt x="179" y="193"/>
                  </a:lnTo>
                  <a:lnTo>
                    <a:pt x="183" y="190"/>
                  </a:lnTo>
                  <a:lnTo>
                    <a:pt x="186" y="188"/>
                  </a:lnTo>
                  <a:lnTo>
                    <a:pt x="189" y="188"/>
                  </a:lnTo>
                  <a:lnTo>
                    <a:pt x="206" y="179"/>
                  </a:lnTo>
                  <a:lnTo>
                    <a:pt x="228" y="170"/>
                  </a:lnTo>
                  <a:lnTo>
                    <a:pt x="252" y="161"/>
                  </a:lnTo>
                  <a:lnTo>
                    <a:pt x="278" y="149"/>
                  </a:lnTo>
                  <a:lnTo>
                    <a:pt x="304" y="138"/>
                  </a:lnTo>
                  <a:lnTo>
                    <a:pt x="330" y="127"/>
                  </a:lnTo>
                  <a:lnTo>
                    <a:pt x="354" y="118"/>
                  </a:lnTo>
                  <a:lnTo>
                    <a:pt x="374" y="109"/>
                  </a:lnTo>
                  <a:lnTo>
                    <a:pt x="391" y="103"/>
                  </a:lnTo>
                  <a:lnTo>
                    <a:pt x="402" y="98"/>
                  </a:lnTo>
                  <a:lnTo>
                    <a:pt x="406" y="97"/>
                  </a:lnTo>
                  <a:lnTo>
                    <a:pt x="489" y="63"/>
                  </a:lnTo>
                  <a:lnTo>
                    <a:pt x="573" y="31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95262" y="385763"/>
              <a:ext cx="1601788" cy="1943100"/>
            </a:xfrm>
            <a:custGeom>
              <a:avLst/>
              <a:gdLst>
                <a:gd name="T0" fmla="*/ 514 w 1009"/>
                <a:gd name="T1" fmla="*/ 0 h 1224"/>
                <a:gd name="T2" fmla="*/ 632 w 1009"/>
                <a:gd name="T3" fmla="*/ 17 h 1224"/>
                <a:gd name="T4" fmla="*/ 737 w 1009"/>
                <a:gd name="T5" fmla="*/ 66 h 1224"/>
                <a:gd name="T6" fmla="*/ 823 w 1009"/>
                <a:gd name="T7" fmla="*/ 141 h 1224"/>
                <a:gd name="T8" fmla="*/ 886 w 1009"/>
                <a:gd name="T9" fmla="*/ 237 h 1224"/>
                <a:gd name="T10" fmla="*/ 919 w 1009"/>
                <a:gd name="T11" fmla="*/ 350 h 1224"/>
                <a:gd name="T12" fmla="*/ 924 w 1009"/>
                <a:gd name="T13" fmla="*/ 423 h 1224"/>
                <a:gd name="T14" fmla="*/ 921 w 1009"/>
                <a:gd name="T15" fmla="*/ 470 h 1224"/>
                <a:gd name="T16" fmla="*/ 919 w 1009"/>
                <a:gd name="T17" fmla="*/ 524 h 1224"/>
                <a:gd name="T18" fmla="*/ 918 w 1009"/>
                <a:gd name="T19" fmla="*/ 562 h 1224"/>
                <a:gd name="T20" fmla="*/ 930 w 1009"/>
                <a:gd name="T21" fmla="*/ 561 h 1224"/>
                <a:gd name="T22" fmla="*/ 953 w 1009"/>
                <a:gd name="T23" fmla="*/ 561 h 1224"/>
                <a:gd name="T24" fmla="*/ 977 w 1009"/>
                <a:gd name="T25" fmla="*/ 568 h 1224"/>
                <a:gd name="T26" fmla="*/ 999 w 1009"/>
                <a:gd name="T27" fmla="*/ 587 h 1224"/>
                <a:gd name="T28" fmla="*/ 1009 w 1009"/>
                <a:gd name="T29" fmla="*/ 623 h 1224"/>
                <a:gd name="T30" fmla="*/ 1005 w 1009"/>
                <a:gd name="T31" fmla="*/ 697 h 1224"/>
                <a:gd name="T32" fmla="*/ 988 w 1009"/>
                <a:gd name="T33" fmla="*/ 765 h 1224"/>
                <a:gd name="T34" fmla="*/ 968 w 1009"/>
                <a:gd name="T35" fmla="*/ 808 h 1224"/>
                <a:gd name="T36" fmla="*/ 947 w 1009"/>
                <a:gd name="T37" fmla="*/ 831 h 1224"/>
                <a:gd name="T38" fmla="*/ 925 w 1009"/>
                <a:gd name="T39" fmla="*/ 840 h 1224"/>
                <a:gd name="T40" fmla="*/ 908 w 1009"/>
                <a:gd name="T41" fmla="*/ 840 h 1224"/>
                <a:gd name="T42" fmla="*/ 899 w 1009"/>
                <a:gd name="T43" fmla="*/ 839 h 1224"/>
                <a:gd name="T44" fmla="*/ 876 w 1009"/>
                <a:gd name="T45" fmla="*/ 895 h 1224"/>
                <a:gd name="T46" fmla="*/ 829 w 1009"/>
                <a:gd name="T47" fmla="*/ 993 h 1224"/>
                <a:gd name="T48" fmla="*/ 774 w 1009"/>
                <a:gd name="T49" fmla="*/ 1069 h 1224"/>
                <a:gd name="T50" fmla="*/ 718 w 1009"/>
                <a:gd name="T51" fmla="*/ 1126 h 1224"/>
                <a:gd name="T52" fmla="*/ 643 w 1009"/>
                <a:gd name="T53" fmla="*/ 1178 h 1224"/>
                <a:gd name="T54" fmla="*/ 577 w 1009"/>
                <a:gd name="T55" fmla="*/ 1207 h 1224"/>
                <a:gd name="T56" fmla="*/ 531 w 1009"/>
                <a:gd name="T57" fmla="*/ 1220 h 1224"/>
                <a:gd name="T58" fmla="*/ 513 w 1009"/>
                <a:gd name="T59" fmla="*/ 1224 h 1224"/>
                <a:gd name="T60" fmla="*/ 491 w 1009"/>
                <a:gd name="T61" fmla="*/ 1224 h 1224"/>
                <a:gd name="T62" fmla="*/ 458 w 1009"/>
                <a:gd name="T63" fmla="*/ 1216 h 1224"/>
                <a:gd name="T64" fmla="*/ 400 w 1009"/>
                <a:gd name="T65" fmla="*/ 1196 h 1224"/>
                <a:gd name="T66" fmla="*/ 328 w 1009"/>
                <a:gd name="T67" fmla="*/ 1155 h 1224"/>
                <a:gd name="T68" fmla="*/ 261 w 1009"/>
                <a:gd name="T69" fmla="*/ 1098 h 1224"/>
                <a:gd name="T70" fmla="*/ 206 w 1009"/>
                <a:gd name="T71" fmla="*/ 1033 h 1224"/>
                <a:gd name="T72" fmla="*/ 155 w 1009"/>
                <a:gd name="T73" fmla="*/ 947 h 1224"/>
                <a:gd name="T74" fmla="*/ 113 w 1009"/>
                <a:gd name="T75" fmla="*/ 839 h 1224"/>
                <a:gd name="T76" fmla="*/ 107 w 1009"/>
                <a:gd name="T77" fmla="*/ 840 h 1224"/>
                <a:gd name="T78" fmla="*/ 93 w 1009"/>
                <a:gd name="T79" fmla="*/ 842 h 1224"/>
                <a:gd name="T80" fmla="*/ 73 w 1009"/>
                <a:gd name="T81" fmla="*/ 839 h 1224"/>
                <a:gd name="T82" fmla="*/ 52 w 1009"/>
                <a:gd name="T83" fmla="*/ 822 h 1224"/>
                <a:gd name="T84" fmla="*/ 32 w 1009"/>
                <a:gd name="T85" fmla="*/ 790 h 1224"/>
                <a:gd name="T86" fmla="*/ 13 w 1009"/>
                <a:gd name="T87" fmla="*/ 735 h 1224"/>
                <a:gd name="T88" fmla="*/ 1 w 1009"/>
                <a:gd name="T89" fmla="*/ 651 h 1224"/>
                <a:gd name="T90" fmla="*/ 4 w 1009"/>
                <a:gd name="T91" fmla="*/ 602 h 1224"/>
                <a:gd name="T92" fmla="*/ 21 w 1009"/>
                <a:gd name="T93" fmla="*/ 576 h 1224"/>
                <a:gd name="T94" fmla="*/ 46 w 1009"/>
                <a:gd name="T95" fmla="*/ 564 h 1224"/>
                <a:gd name="T96" fmla="*/ 70 w 1009"/>
                <a:gd name="T97" fmla="*/ 561 h 1224"/>
                <a:gd name="T98" fmla="*/ 88 w 1009"/>
                <a:gd name="T99" fmla="*/ 562 h 1224"/>
                <a:gd name="T100" fmla="*/ 91 w 1009"/>
                <a:gd name="T101" fmla="*/ 545 h 1224"/>
                <a:gd name="T102" fmla="*/ 90 w 1009"/>
                <a:gd name="T103" fmla="*/ 498 h 1224"/>
                <a:gd name="T104" fmla="*/ 88 w 1009"/>
                <a:gd name="T105" fmla="*/ 445 h 1224"/>
                <a:gd name="T106" fmla="*/ 87 w 1009"/>
                <a:gd name="T107" fmla="*/ 409 h 1224"/>
                <a:gd name="T108" fmla="*/ 104 w 1009"/>
                <a:gd name="T109" fmla="*/ 292 h 1224"/>
                <a:gd name="T110" fmla="*/ 152 w 1009"/>
                <a:gd name="T111" fmla="*/ 186 h 1224"/>
                <a:gd name="T112" fmla="*/ 227 w 1009"/>
                <a:gd name="T113" fmla="*/ 101 h 1224"/>
                <a:gd name="T114" fmla="*/ 323 w 1009"/>
                <a:gd name="T115" fmla="*/ 38 h 1224"/>
                <a:gd name="T116" fmla="*/ 435 w 1009"/>
                <a:gd name="T117" fmla="*/ 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9" h="1224">
                  <a:moveTo>
                    <a:pt x="496" y="0"/>
                  </a:moveTo>
                  <a:lnTo>
                    <a:pt x="514" y="0"/>
                  </a:lnTo>
                  <a:lnTo>
                    <a:pt x="574" y="5"/>
                  </a:lnTo>
                  <a:lnTo>
                    <a:pt x="632" y="17"/>
                  </a:lnTo>
                  <a:lnTo>
                    <a:pt x="687" y="38"/>
                  </a:lnTo>
                  <a:lnTo>
                    <a:pt x="737" y="66"/>
                  </a:lnTo>
                  <a:lnTo>
                    <a:pt x="783" y="101"/>
                  </a:lnTo>
                  <a:lnTo>
                    <a:pt x="823" y="141"/>
                  </a:lnTo>
                  <a:lnTo>
                    <a:pt x="858" y="186"/>
                  </a:lnTo>
                  <a:lnTo>
                    <a:pt x="886" y="237"/>
                  </a:lnTo>
                  <a:lnTo>
                    <a:pt x="907" y="292"/>
                  </a:lnTo>
                  <a:lnTo>
                    <a:pt x="919" y="350"/>
                  </a:lnTo>
                  <a:lnTo>
                    <a:pt x="924" y="409"/>
                  </a:lnTo>
                  <a:lnTo>
                    <a:pt x="924" y="423"/>
                  </a:lnTo>
                  <a:lnTo>
                    <a:pt x="922" y="445"/>
                  </a:lnTo>
                  <a:lnTo>
                    <a:pt x="921" y="470"/>
                  </a:lnTo>
                  <a:lnTo>
                    <a:pt x="921" y="498"/>
                  </a:lnTo>
                  <a:lnTo>
                    <a:pt x="919" y="524"/>
                  </a:lnTo>
                  <a:lnTo>
                    <a:pt x="918" y="545"/>
                  </a:lnTo>
                  <a:lnTo>
                    <a:pt x="918" y="562"/>
                  </a:lnTo>
                  <a:lnTo>
                    <a:pt x="922" y="562"/>
                  </a:lnTo>
                  <a:lnTo>
                    <a:pt x="930" y="561"/>
                  </a:lnTo>
                  <a:lnTo>
                    <a:pt x="941" y="561"/>
                  </a:lnTo>
                  <a:lnTo>
                    <a:pt x="953" y="561"/>
                  </a:lnTo>
                  <a:lnTo>
                    <a:pt x="965" y="564"/>
                  </a:lnTo>
                  <a:lnTo>
                    <a:pt x="977" y="568"/>
                  </a:lnTo>
                  <a:lnTo>
                    <a:pt x="988" y="576"/>
                  </a:lnTo>
                  <a:lnTo>
                    <a:pt x="999" y="587"/>
                  </a:lnTo>
                  <a:lnTo>
                    <a:pt x="1006" y="602"/>
                  </a:lnTo>
                  <a:lnTo>
                    <a:pt x="1009" y="623"/>
                  </a:lnTo>
                  <a:lnTo>
                    <a:pt x="1009" y="651"/>
                  </a:lnTo>
                  <a:lnTo>
                    <a:pt x="1005" y="697"/>
                  </a:lnTo>
                  <a:lnTo>
                    <a:pt x="997" y="735"/>
                  </a:lnTo>
                  <a:lnTo>
                    <a:pt x="988" y="765"/>
                  </a:lnTo>
                  <a:lnTo>
                    <a:pt x="979" y="790"/>
                  </a:lnTo>
                  <a:lnTo>
                    <a:pt x="968" y="808"/>
                  </a:lnTo>
                  <a:lnTo>
                    <a:pt x="957" y="822"/>
                  </a:lnTo>
                  <a:lnTo>
                    <a:pt x="947" y="831"/>
                  </a:lnTo>
                  <a:lnTo>
                    <a:pt x="936" y="837"/>
                  </a:lnTo>
                  <a:lnTo>
                    <a:pt x="925" y="840"/>
                  </a:lnTo>
                  <a:lnTo>
                    <a:pt x="916" y="842"/>
                  </a:lnTo>
                  <a:lnTo>
                    <a:pt x="908" y="840"/>
                  </a:lnTo>
                  <a:lnTo>
                    <a:pt x="902" y="840"/>
                  </a:lnTo>
                  <a:lnTo>
                    <a:pt x="899" y="839"/>
                  </a:lnTo>
                  <a:lnTo>
                    <a:pt x="896" y="837"/>
                  </a:lnTo>
                  <a:lnTo>
                    <a:pt x="876" y="895"/>
                  </a:lnTo>
                  <a:lnTo>
                    <a:pt x="853" y="947"/>
                  </a:lnTo>
                  <a:lnTo>
                    <a:pt x="829" y="993"/>
                  </a:lnTo>
                  <a:lnTo>
                    <a:pt x="803" y="1033"/>
                  </a:lnTo>
                  <a:lnTo>
                    <a:pt x="774" y="1069"/>
                  </a:lnTo>
                  <a:lnTo>
                    <a:pt x="747" y="1100"/>
                  </a:lnTo>
                  <a:lnTo>
                    <a:pt x="718" y="1126"/>
                  </a:lnTo>
                  <a:lnTo>
                    <a:pt x="679" y="1155"/>
                  </a:lnTo>
                  <a:lnTo>
                    <a:pt x="643" y="1178"/>
                  </a:lnTo>
                  <a:lnTo>
                    <a:pt x="608" y="1196"/>
                  </a:lnTo>
                  <a:lnTo>
                    <a:pt x="577" y="1207"/>
                  </a:lnTo>
                  <a:lnTo>
                    <a:pt x="551" y="1216"/>
                  </a:lnTo>
                  <a:lnTo>
                    <a:pt x="531" y="1220"/>
                  </a:lnTo>
                  <a:lnTo>
                    <a:pt x="517" y="1224"/>
                  </a:lnTo>
                  <a:lnTo>
                    <a:pt x="513" y="1224"/>
                  </a:lnTo>
                  <a:lnTo>
                    <a:pt x="496" y="1224"/>
                  </a:lnTo>
                  <a:lnTo>
                    <a:pt x="491" y="1224"/>
                  </a:lnTo>
                  <a:lnTo>
                    <a:pt x="478" y="1220"/>
                  </a:lnTo>
                  <a:lnTo>
                    <a:pt x="458" y="1216"/>
                  </a:lnTo>
                  <a:lnTo>
                    <a:pt x="432" y="1207"/>
                  </a:lnTo>
                  <a:lnTo>
                    <a:pt x="400" y="1196"/>
                  </a:lnTo>
                  <a:lnTo>
                    <a:pt x="366" y="1178"/>
                  </a:lnTo>
                  <a:lnTo>
                    <a:pt x="328" y="1155"/>
                  </a:lnTo>
                  <a:lnTo>
                    <a:pt x="290" y="1126"/>
                  </a:lnTo>
                  <a:lnTo>
                    <a:pt x="261" y="1098"/>
                  </a:lnTo>
                  <a:lnTo>
                    <a:pt x="233" y="1068"/>
                  </a:lnTo>
                  <a:lnTo>
                    <a:pt x="206" y="1033"/>
                  </a:lnTo>
                  <a:lnTo>
                    <a:pt x="180" y="993"/>
                  </a:lnTo>
                  <a:lnTo>
                    <a:pt x="155" y="947"/>
                  </a:lnTo>
                  <a:lnTo>
                    <a:pt x="133" y="895"/>
                  </a:lnTo>
                  <a:lnTo>
                    <a:pt x="113" y="839"/>
                  </a:lnTo>
                  <a:lnTo>
                    <a:pt x="110" y="839"/>
                  </a:lnTo>
                  <a:lnTo>
                    <a:pt x="107" y="840"/>
                  </a:lnTo>
                  <a:lnTo>
                    <a:pt x="101" y="842"/>
                  </a:lnTo>
                  <a:lnTo>
                    <a:pt x="93" y="842"/>
                  </a:lnTo>
                  <a:lnTo>
                    <a:pt x="84" y="842"/>
                  </a:lnTo>
                  <a:lnTo>
                    <a:pt x="73" y="839"/>
                  </a:lnTo>
                  <a:lnTo>
                    <a:pt x="62" y="832"/>
                  </a:lnTo>
                  <a:lnTo>
                    <a:pt x="52" y="822"/>
                  </a:lnTo>
                  <a:lnTo>
                    <a:pt x="41" y="808"/>
                  </a:lnTo>
                  <a:lnTo>
                    <a:pt x="32" y="790"/>
                  </a:lnTo>
                  <a:lnTo>
                    <a:pt x="21" y="765"/>
                  </a:lnTo>
                  <a:lnTo>
                    <a:pt x="13" y="735"/>
                  </a:lnTo>
                  <a:lnTo>
                    <a:pt x="6" y="697"/>
                  </a:lnTo>
                  <a:lnTo>
                    <a:pt x="1" y="651"/>
                  </a:lnTo>
                  <a:lnTo>
                    <a:pt x="0" y="623"/>
                  </a:lnTo>
                  <a:lnTo>
                    <a:pt x="4" y="602"/>
                  </a:lnTo>
                  <a:lnTo>
                    <a:pt x="12" y="587"/>
                  </a:lnTo>
                  <a:lnTo>
                    <a:pt x="21" y="576"/>
                  </a:lnTo>
                  <a:lnTo>
                    <a:pt x="33" y="568"/>
                  </a:lnTo>
                  <a:lnTo>
                    <a:pt x="46" y="564"/>
                  </a:lnTo>
                  <a:lnTo>
                    <a:pt x="58" y="561"/>
                  </a:lnTo>
                  <a:lnTo>
                    <a:pt x="70" y="561"/>
                  </a:lnTo>
                  <a:lnTo>
                    <a:pt x="79" y="561"/>
                  </a:lnTo>
                  <a:lnTo>
                    <a:pt x="88" y="562"/>
                  </a:lnTo>
                  <a:lnTo>
                    <a:pt x="93" y="562"/>
                  </a:lnTo>
                  <a:lnTo>
                    <a:pt x="91" y="545"/>
                  </a:lnTo>
                  <a:lnTo>
                    <a:pt x="91" y="524"/>
                  </a:lnTo>
                  <a:lnTo>
                    <a:pt x="90" y="498"/>
                  </a:lnTo>
                  <a:lnTo>
                    <a:pt x="88" y="470"/>
                  </a:lnTo>
                  <a:lnTo>
                    <a:pt x="88" y="445"/>
                  </a:lnTo>
                  <a:lnTo>
                    <a:pt x="87" y="423"/>
                  </a:lnTo>
                  <a:lnTo>
                    <a:pt x="87" y="409"/>
                  </a:lnTo>
                  <a:lnTo>
                    <a:pt x="91" y="350"/>
                  </a:lnTo>
                  <a:lnTo>
                    <a:pt x="104" y="292"/>
                  </a:lnTo>
                  <a:lnTo>
                    <a:pt x="125" y="237"/>
                  </a:lnTo>
                  <a:lnTo>
                    <a:pt x="152" y="186"/>
                  </a:lnTo>
                  <a:lnTo>
                    <a:pt x="188" y="141"/>
                  </a:lnTo>
                  <a:lnTo>
                    <a:pt x="227" y="101"/>
                  </a:lnTo>
                  <a:lnTo>
                    <a:pt x="273" y="66"/>
                  </a:lnTo>
                  <a:lnTo>
                    <a:pt x="323" y="38"/>
                  </a:lnTo>
                  <a:lnTo>
                    <a:pt x="378" y="17"/>
                  </a:lnTo>
                  <a:lnTo>
                    <a:pt x="435" y="5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4908550" y="2554288"/>
              <a:ext cx="2547938" cy="1168400"/>
            </a:xfrm>
            <a:custGeom>
              <a:avLst/>
              <a:gdLst>
                <a:gd name="T0" fmla="*/ 398 w 1605"/>
                <a:gd name="T1" fmla="*/ 39 h 736"/>
                <a:gd name="T2" fmla="*/ 356 w 1605"/>
                <a:gd name="T3" fmla="*/ 82 h 736"/>
                <a:gd name="T4" fmla="*/ 314 w 1605"/>
                <a:gd name="T5" fmla="*/ 152 h 736"/>
                <a:gd name="T6" fmla="*/ 298 w 1605"/>
                <a:gd name="T7" fmla="*/ 252 h 736"/>
                <a:gd name="T8" fmla="*/ 313 w 1605"/>
                <a:gd name="T9" fmla="*/ 333 h 736"/>
                <a:gd name="T10" fmla="*/ 343 w 1605"/>
                <a:gd name="T11" fmla="*/ 300 h 736"/>
                <a:gd name="T12" fmla="*/ 401 w 1605"/>
                <a:gd name="T13" fmla="*/ 256 h 736"/>
                <a:gd name="T14" fmla="*/ 473 w 1605"/>
                <a:gd name="T15" fmla="*/ 227 h 736"/>
                <a:gd name="T16" fmla="*/ 556 w 1605"/>
                <a:gd name="T17" fmla="*/ 355 h 736"/>
                <a:gd name="T18" fmla="*/ 650 w 1605"/>
                <a:gd name="T19" fmla="*/ 478 h 736"/>
                <a:gd name="T20" fmla="*/ 734 w 1605"/>
                <a:gd name="T21" fmla="*/ 566 h 736"/>
                <a:gd name="T22" fmla="*/ 808 w 1605"/>
                <a:gd name="T23" fmla="*/ 542 h 736"/>
                <a:gd name="T24" fmla="*/ 898 w 1605"/>
                <a:gd name="T25" fmla="*/ 439 h 736"/>
                <a:gd name="T26" fmla="*/ 991 w 1605"/>
                <a:gd name="T27" fmla="*/ 313 h 736"/>
                <a:gd name="T28" fmla="*/ 1067 w 1605"/>
                <a:gd name="T29" fmla="*/ 233 h 736"/>
                <a:gd name="T30" fmla="*/ 1136 w 1605"/>
                <a:gd name="T31" fmla="*/ 270 h 736"/>
                <a:gd name="T32" fmla="*/ 1188 w 1605"/>
                <a:gd name="T33" fmla="*/ 314 h 736"/>
                <a:gd name="T34" fmla="*/ 1208 w 1605"/>
                <a:gd name="T35" fmla="*/ 336 h 736"/>
                <a:gd name="T36" fmla="*/ 1218 w 1605"/>
                <a:gd name="T37" fmla="*/ 215 h 736"/>
                <a:gd name="T38" fmla="*/ 1191 w 1605"/>
                <a:gd name="T39" fmla="*/ 125 h 736"/>
                <a:gd name="T40" fmla="*/ 1147 w 1605"/>
                <a:gd name="T41" fmla="*/ 64 h 736"/>
                <a:gd name="T42" fmla="*/ 1107 w 1605"/>
                <a:gd name="T43" fmla="*/ 30 h 736"/>
                <a:gd name="T44" fmla="*/ 1122 w 1605"/>
                <a:gd name="T45" fmla="*/ 6 h 736"/>
                <a:gd name="T46" fmla="*/ 1191 w 1605"/>
                <a:gd name="T47" fmla="*/ 29 h 736"/>
                <a:gd name="T48" fmla="*/ 1281 w 1605"/>
                <a:gd name="T49" fmla="*/ 58 h 736"/>
                <a:gd name="T50" fmla="*/ 1362 w 1605"/>
                <a:gd name="T51" fmla="*/ 87 h 736"/>
                <a:gd name="T52" fmla="*/ 1405 w 1605"/>
                <a:gd name="T53" fmla="*/ 102 h 736"/>
                <a:gd name="T54" fmla="*/ 1509 w 1605"/>
                <a:gd name="T55" fmla="*/ 178 h 736"/>
                <a:gd name="T56" fmla="*/ 1574 w 1605"/>
                <a:gd name="T57" fmla="*/ 278 h 736"/>
                <a:gd name="T58" fmla="*/ 1590 w 1605"/>
                <a:gd name="T59" fmla="*/ 336 h 736"/>
                <a:gd name="T60" fmla="*/ 1596 w 1605"/>
                <a:gd name="T61" fmla="*/ 369 h 736"/>
                <a:gd name="T62" fmla="*/ 1602 w 1605"/>
                <a:gd name="T63" fmla="*/ 421 h 736"/>
                <a:gd name="T64" fmla="*/ 1603 w 1605"/>
                <a:gd name="T65" fmla="*/ 464 h 736"/>
                <a:gd name="T66" fmla="*/ 1605 w 1605"/>
                <a:gd name="T67" fmla="*/ 494 h 736"/>
                <a:gd name="T68" fmla="*/ 1603 w 1605"/>
                <a:gd name="T69" fmla="*/ 520 h 736"/>
                <a:gd name="T70" fmla="*/ 1600 w 1605"/>
                <a:gd name="T71" fmla="*/ 575 h 736"/>
                <a:gd name="T72" fmla="*/ 1556 w 1605"/>
                <a:gd name="T73" fmla="*/ 669 h 736"/>
                <a:gd name="T74" fmla="*/ 1466 w 1605"/>
                <a:gd name="T75" fmla="*/ 725 h 736"/>
                <a:gd name="T76" fmla="*/ 320 w 1605"/>
                <a:gd name="T77" fmla="*/ 736 h 736"/>
                <a:gd name="T78" fmla="*/ 272 w 1605"/>
                <a:gd name="T79" fmla="*/ 577 h 736"/>
                <a:gd name="T80" fmla="*/ 224 w 1605"/>
                <a:gd name="T81" fmla="*/ 429 h 736"/>
                <a:gd name="T82" fmla="*/ 201 w 1605"/>
                <a:gd name="T83" fmla="*/ 366 h 736"/>
                <a:gd name="T84" fmla="*/ 175 w 1605"/>
                <a:gd name="T85" fmla="*/ 325 h 736"/>
                <a:gd name="T86" fmla="*/ 101 w 1605"/>
                <a:gd name="T87" fmla="*/ 242 h 736"/>
                <a:gd name="T88" fmla="*/ 49 w 1605"/>
                <a:gd name="T89" fmla="*/ 209 h 736"/>
                <a:gd name="T90" fmla="*/ 0 w 1605"/>
                <a:gd name="T91" fmla="*/ 187 h 736"/>
                <a:gd name="T92" fmla="*/ 113 w 1605"/>
                <a:gd name="T93" fmla="*/ 102 h 736"/>
                <a:gd name="T94" fmla="*/ 154 w 1605"/>
                <a:gd name="T95" fmla="*/ 87 h 736"/>
                <a:gd name="T96" fmla="*/ 236 w 1605"/>
                <a:gd name="T97" fmla="*/ 58 h 736"/>
                <a:gd name="T98" fmla="*/ 327 w 1605"/>
                <a:gd name="T99" fmla="*/ 29 h 736"/>
                <a:gd name="T100" fmla="*/ 395 w 1605"/>
                <a:gd name="T101" fmla="*/ 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05" h="736">
                  <a:moveTo>
                    <a:pt x="414" y="0"/>
                  </a:moveTo>
                  <a:lnTo>
                    <a:pt x="409" y="30"/>
                  </a:lnTo>
                  <a:lnTo>
                    <a:pt x="398" y="39"/>
                  </a:lnTo>
                  <a:lnTo>
                    <a:pt x="386" y="50"/>
                  </a:lnTo>
                  <a:lnTo>
                    <a:pt x="371" y="64"/>
                  </a:lnTo>
                  <a:lnTo>
                    <a:pt x="356" y="82"/>
                  </a:lnTo>
                  <a:lnTo>
                    <a:pt x="340" y="102"/>
                  </a:lnTo>
                  <a:lnTo>
                    <a:pt x="327" y="125"/>
                  </a:lnTo>
                  <a:lnTo>
                    <a:pt x="314" y="152"/>
                  </a:lnTo>
                  <a:lnTo>
                    <a:pt x="305" y="181"/>
                  </a:lnTo>
                  <a:lnTo>
                    <a:pt x="299" y="215"/>
                  </a:lnTo>
                  <a:lnTo>
                    <a:pt x="298" y="252"/>
                  </a:lnTo>
                  <a:lnTo>
                    <a:pt x="301" y="293"/>
                  </a:lnTo>
                  <a:lnTo>
                    <a:pt x="310" y="336"/>
                  </a:lnTo>
                  <a:lnTo>
                    <a:pt x="313" y="333"/>
                  </a:lnTo>
                  <a:lnTo>
                    <a:pt x="319" y="326"/>
                  </a:lnTo>
                  <a:lnTo>
                    <a:pt x="330" y="314"/>
                  </a:lnTo>
                  <a:lnTo>
                    <a:pt x="343" y="300"/>
                  </a:lnTo>
                  <a:lnTo>
                    <a:pt x="360" y="287"/>
                  </a:lnTo>
                  <a:lnTo>
                    <a:pt x="380" y="270"/>
                  </a:lnTo>
                  <a:lnTo>
                    <a:pt x="401" y="256"/>
                  </a:lnTo>
                  <a:lnTo>
                    <a:pt x="424" y="242"/>
                  </a:lnTo>
                  <a:lnTo>
                    <a:pt x="449" y="233"/>
                  </a:lnTo>
                  <a:lnTo>
                    <a:pt x="473" y="227"/>
                  </a:lnTo>
                  <a:lnTo>
                    <a:pt x="499" y="270"/>
                  </a:lnTo>
                  <a:lnTo>
                    <a:pt x="527" y="313"/>
                  </a:lnTo>
                  <a:lnTo>
                    <a:pt x="556" y="355"/>
                  </a:lnTo>
                  <a:lnTo>
                    <a:pt x="588" y="398"/>
                  </a:lnTo>
                  <a:lnTo>
                    <a:pt x="618" y="439"/>
                  </a:lnTo>
                  <a:lnTo>
                    <a:pt x="650" y="478"/>
                  </a:lnTo>
                  <a:lnTo>
                    <a:pt x="679" y="513"/>
                  </a:lnTo>
                  <a:lnTo>
                    <a:pt x="708" y="542"/>
                  </a:lnTo>
                  <a:lnTo>
                    <a:pt x="734" y="566"/>
                  </a:lnTo>
                  <a:lnTo>
                    <a:pt x="759" y="583"/>
                  </a:lnTo>
                  <a:lnTo>
                    <a:pt x="782" y="566"/>
                  </a:lnTo>
                  <a:lnTo>
                    <a:pt x="808" y="542"/>
                  </a:lnTo>
                  <a:lnTo>
                    <a:pt x="837" y="513"/>
                  </a:lnTo>
                  <a:lnTo>
                    <a:pt x="867" y="478"/>
                  </a:lnTo>
                  <a:lnTo>
                    <a:pt x="898" y="439"/>
                  </a:lnTo>
                  <a:lnTo>
                    <a:pt x="930" y="398"/>
                  </a:lnTo>
                  <a:lnTo>
                    <a:pt x="960" y="355"/>
                  </a:lnTo>
                  <a:lnTo>
                    <a:pt x="991" y="313"/>
                  </a:lnTo>
                  <a:lnTo>
                    <a:pt x="1018" y="268"/>
                  </a:lnTo>
                  <a:lnTo>
                    <a:pt x="1043" y="227"/>
                  </a:lnTo>
                  <a:lnTo>
                    <a:pt x="1067" y="233"/>
                  </a:lnTo>
                  <a:lnTo>
                    <a:pt x="1092" y="242"/>
                  </a:lnTo>
                  <a:lnTo>
                    <a:pt x="1115" y="256"/>
                  </a:lnTo>
                  <a:lnTo>
                    <a:pt x="1136" y="270"/>
                  </a:lnTo>
                  <a:lnTo>
                    <a:pt x="1156" y="287"/>
                  </a:lnTo>
                  <a:lnTo>
                    <a:pt x="1173" y="300"/>
                  </a:lnTo>
                  <a:lnTo>
                    <a:pt x="1188" y="314"/>
                  </a:lnTo>
                  <a:lnTo>
                    <a:pt x="1199" y="326"/>
                  </a:lnTo>
                  <a:lnTo>
                    <a:pt x="1205" y="333"/>
                  </a:lnTo>
                  <a:lnTo>
                    <a:pt x="1208" y="336"/>
                  </a:lnTo>
                  <a:lnTo>
                    <a:pt x="1217" y="293"/>
                  </a:lnTo>
                  <a:lnTo>
                    <a:pt x="1220" y="252"/>
                  </a:lnTo>
                  <a:lnTo>
                    <a:pt x="1218" y="215"/>
                  </a:lnTo>
                  <a:lnTo>
                    <a:pt x="1212" y="183"/>
                  </a:lnTo>
                  <a:lnTo>
                    <a:pt x="1203" y="152"/>
                  </a:lnTo>
                  <a:lnTo>
                    <a:pt x="1191" y="125"/>
                  </a:lnTo>
                  <a:lnTo>
                    <a:pt x="1177" y="102"/>
                  </a:lnTo>
                  <a:lnTo>
                    <a:pt x="1162" y="82"/>
                  </a:lnTo>
                  <a:lnTo>
                    <a:pt x="1147" y="64"/>
                  </a:lnTo>
                  <a:lnTo>
                    <a:pt x="1131" y="50"/>
                  </a:lnTo>
                  <a:lnTo>
                    <a:pt x="1118" y="39"/>
                  </a:lnTo>
                  <a:lnTo>
                    <a:pt x="1107" y="30"/>
                  </a:lnTo>
                  <a:lnTo>
                    <a:pt x="1104" y="0"/>
                  </a:lnTo>
                  <a:lnTo>
                    <a:pt x="1110" y="1"/>
                  </a:lnTo>
                  <a:lnTo>
                    <a:pt x="1122" y="6"/>
                  </a:lnTo>
                  <a:lnTo>
                    <a:pt x="1141" y="12"/>
                  </a:lnTo>
                  <a:lnTo>
                    <a:pt x="1164" y="19"/>
                  </a:lnTo>
                  <a:lnTo>
                    <a:pt x="1191" y="29"/>
                  </a:lnTo>
                  <a:lnTo>
                    <a:pt x="1220" y="38"/>
                  </a:lnTo>
                  <a:lnTo>
                    <a:pt x="1251" y="48"/>
                  </a:lnTo>
                  <a:lnTo>
                    <a:pt x="1281" y="58"/>
                  </a:lnTo>
                  <a:lnTo>
                    <a:pt x="1310" y="68"/>
                  </a:lnTo>
                  <a:lnTo>
                    <a:pt x="1338" y="77"/>
                  </a:lnTo>
                  <a:lnTo>
                    <a:pt x="1362" y="87"/>
                  </a:lnTo>
                  <a:lnTo>
                    <a:pt x="1382" y="93"/>
                  </a:lnTo>
                  <a:lnTo>
                    <a:pt x="1397" y="99"/>
                  </a:lnTo>
                  <a:lnTo>
                    <a:pt x="1405" y="102"/>
                  </a:lnTo>
                  <a:lnTo>
                    <a:pt x="1445" y="125"/>
                  </a:lnTo>
                  <a:lnTo>
                    <a:pt x="1478" y="151"/>
                  </a:lnTo>
                  <a:lnTo>
                    <a:pt x="1509" y="178"/>
                  </a:lnTo>
                  <a:lnTo>
                    <a:pt x="1535" y="209"/>
                  </a:lnTo>
                  <a:lnTo>
                    <a:pt x="1556" y="241"/>
                  </a:lnTo>
                  <a:lnTo>
                    <a:pt x="1574" y="278"/>
                  </a:lnTo>
                  <a:lnTo>
                    <a:pt x="1587" y="317"/>
                  </a:lnTo>
                  <a:lnTo>
                    <a:pt x="1588" y="325"/>
                  </a:lnTo>
                  <a:lnTo>
                    <a:pt x="1590" y="336"/>
                  </a:lnTo>
                  <a:lnTo>
                    <a:pt x="1591" y="348"/>
                  </a:lnTo>
                  <a:lnTo>
                    <a:pt x="1594" y="360"/>
                  </a:lnTo>
                  <a:lnTo>
                    <a:pt x="1596" y="369"/>
                  </a:lnTo>
                  <a:lnTo>
                    <a:pt x="1596" y="372"/>
                  </a:lnTo>
                  <a:lnTo>
                    <a:pt x="1602" y="417"/>
                  </a:lnTo>
                  <a:lnTo>
                    <a:pt x="1602" y="421"/>
                  </a:lnTo>
                  <a:lnTo>
                    <a:pt x="1602" y="433"/>
                  </a:lnTo>
                  <a:lnTo>
                    <a:pt x="1603" y="449"/>
                  </a:lnTo>
                  <a:lnTo>
                    <a:pt x="1603" y="464"/>
                  </a:lnTo>
                  <a:lnTo>
                    <a:pt x="1603" y="479"/>
                  </a:lnTo>
                  <a:lnTo>
                    <a:pt x="1605" y="490"/>
                  </a:lnTo>
                  <a:lnTo>
                    <a:pt x="1605" y="494"/>
                  </a:lnTo>
                  <a:lnTo>
                    <a:pt x="1605" y="499"/>
                  </a:lnTo>
                  <a:lnTo>
                    <a:pt x="1605" y="508"/>
                  </a:lnTo>
                  <a:lnTo>
                    <a:pt x="1603" y="520"/>
                  </a:lnTo>
                  <a:lnTo>
                    <a:pt x="1603" y="531"/>
                  </a:lnTo>
                  <a:lnTo>
                    <a:pt x="1603" y="539"/>
                  </a:lnTo>
                  <a:lnTo>
                    <a:pt x="1600" y="575"/>
                  </a:lnTo>
                  <a:lnTo>
                    <a:pt x="1591" y="607"/>
                  </a:lnTo>
                  <a:lnTo>
                    <a:pt x="1577" y="640"/>
                  </a:lnTo>
                  <a:lnTo>
                    <a:pt x="1556" y="669"/>
                  </a:lnTo>
                  <a:lnTo>
                    <a:pt x="1529" y="695"/>
                  </a:lnTo>
                  <a:lnTo>
                    <a:pt x="1498" y="713"/>
                  </a:lnTo>
                  <a:lnTo>
                    <a:pt x="1466" y="725"/>
                  </a:lnTo>
                  <a:lnTo>
                    <a:pt x="1431" y="733"/>
                  </a:lnTo>
                  <a:lnTo>
                    <a:pt x="1394" y="736"/>
                  </a:lnTo>
                  <a:lnTo>
                    <a:pt x="320" y="736"/>
                  </a:lnTo>
                  <a:lnTo>
                    <a:pt x="305" y="685"/>
                  </a:lnTo>
                  <a:lnTo>
                    <a:pt x="290" y="632"/>
                  </a:lnTo>
                  <a:lnTo>
                    <a:pt x="272" y="577"/>
                  </a:lnTo>
                  <a:lnTo>
                    <a:pt x="255" y="522"/>
                  </a:lnTo>
                  <a:lnTo>
                    <a:pt x="238" y="472"/>
                  </a:lnTo>
                  <a:lnTo>
                    <a:pt x="224" y="429"/>
                  </a:lnTo>
                  <a:lnTo>
                    <a:pt x="217" y="400"/>
                  </a:lnTo>
                  <a:lnTo>
                    <a:pt x="206" y="374"/>
                  </a:lnTo>
                  <a:lnTo>
                    <a:pt x="201" y="366"/>
                  </a:lnTo>
                  <a:lnTo>
                    <a:pt x="195" y="355"/>
                  </a:lnTo>
                  <a:lnTo>
                    <a:pt x="188" y="342"/>
                  </a:lnTo>
                  <a:lnTo>
                    <a:pt x="175" y="325"/>
                  </a:lnTo>
                  <a:lnTo>
                    <a:pt x="160" y="304"/>
                  </a:lnTo>
                  <a:lnTo>
                    <a:pt x="130" y="270"/>
                  </a:lnTo>
                  <a:lnTo>
                    <a:pt x="101" y="242"/>
                  </a:lnTo>
                  <a:lnTo>
                    <a:pt x="72" y="223"/>
                  </a:lnTo>
                  <a:lnTo>
                    <a:pt x="59" y="215"/>
                  </a:lnTo>
                  <a:lnTo>
                    <a:pt x="49" y="209"/>
                  </a:lnTo>
                  <a:lnTo>
                    <a:pt x="41" y="206"/>
                  </a:lnTo>
                  <a:lnTo>
                    <a:pt x="23" y="198"/>
                  </a:lnTo>
                  <a:lnTo>
                    <a:pt x="0" y="187"/>
                  </a:lnTo>
                  <a:lnTo>
                    <a:pt x="33" y="155"/>
                  </a:lnTo>
                  <a:lnTo>
                    <a:pt x="73" y="125"/>
                  </a:lnTo>
                  <a:lnTo>
                    <a:pt x="113" y="102"/>
                  </a:lnTo>
                  <a:lnTo>
                    <a:pt x="120" y="99"/>
                  </a:lnTo>
                  <a:lnTo>
                    <a:pt x="134" y="93"/>
                  </a:lnTo>
                  <a:lnTo>
                    <a:pt x="154" y="87"/>
                  </a:lnTo>
                  <a:lnTo>
                    <a:pt x="178" y="77"/>
                  </a:lnTo>
                  <a:lnTo>
                    <a:pt x="206" y="68"/>
                  </a:lnTo>
                  <a:lnTo>
                    <a:pt x="236" y="58"/>
                  </a:lnTo>
                  <a:lnTo>
                    <a:pt x="267" y="48"/>
                  </a:lnTo>
                  <a:lnTo>
                    <a:pt x="298" y="38"/>
                  </a:lnTo>
                  <a:lnTo>
                    <a:pt x="327" y="29"/>
                  </a:lnTo>
                  <a:lnTo>
                    <a:pt x="354" y="19"/>
                  </a:lnTo>
                  <a:lnTo>
                    <a:pt x="377" y="12"/>
                  </a:lnTo>
                  <a:lnTo>
                    <a:pt x="395" y="6"/>
                  </a:lnTo>
                  <a:lnTo>
                    <a:pt x="408" y="1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5208588" y="423863"/>
              <a:ext cx="1811338" cy="2709863"/>
            </a:xfrm>
            <a:custGeom>
              <a:avLst/>
              <a:gdLst>
                <a:gd name="T0" fmla="*/ 571 w 1141"/>
                <a:gd name="T1" fmla="*/ 0 h 1707"/>
                <a:gd name="T2" fmla="*/ 712 w 1141"/>
                <a:gd name="T3" fmla="*/ 20 h 1707"/>
                <a:gd name="T4" fmla="*/ 840 w 1141"/>
                <a:gd name="T5" fmla="*/ 72 h 1707"/>
                <a:gd name="T6" fmla="*/ 950 w 1141"/>
                <a:gd name="T7" fmla="*/ 152 h 1707"/>
                <a:gd name="T8" fmla="*/ 1039 w 1141"/>
                <a:gd name="T9" fmla="*/ 256 h 1707"/>
                <a:gd name="T10" fmla="*/ 1103 w 1141"/>
                <a:gd name="T11" fmla="*/ 376 h 1707"/>
                <a:gd name="T12" fmla="*/ 1136 w 1141"/>
                <a:gd name="T13" fmla="*/ 514 h 1707"/>
                <a:gd name="T14" fmla="*/ 1138 w 1141"/>
                <a:gd name="T15" fmla="*/ 650 h 1707"/>
                <a:gd name="T16" fmla="*/ 1112 w 1141"/>
                <a:gd name="T17" fmla="*/ 770 h 1707"/>
                <a:gd name="T18" fmla="*/ 1069 w 1141"/>
                <a:gd name="T19" fmla="*/ 896 h 1707"/>
                <a:gd name="T20" fmla="*/ 1059 w 1141"/>
                <a:gd name="T21" fmla="*/ 963 h 1707"/>
                <a:gd name="T22" fmla="*/ 1060 w 1141"/>
                <a:gd name="T23" fmla="*/ 984 h 1707"/>
                <a:gd name="T24" fmla="*/ 1072 w 1141"/>
                <a:gd name="T25" fmla="*/ 1010 h 1707"/>
                <a:gd name="T26" fmla="*/ 1092 w 1141"/>
                <a:gd name="T27" fmla="*/ 1045 h 1707"/>
                <a:gd name="T28" fmla="*/ 1110 w 1141"/>
                <a:gd name="T29" fmla="*/ 1074 h 1707"/>
                <a:gd name="T30" fmla="*/ 1081 w 1141"/>
                <a:gd name="T31" fmla="*/ 1114 h 1707"/>
                <a:gd name="T32" fmla="*/ 1008 w 1141"/>
                <a:gd name="T33" fmla="*/ 1157 h 1707"/>
                <a:gd name="T34" fmla="*/ 929 w 1141"/>
                <a:gd name="T35" fmla="*/ 1183 h 1707"/>
                <a:gd name="T36" fmla="*/ 845 w 1141"/>
                <a:gd name="T37" fmla="*/ 1203 h 1707"/>
                <a:gd name="T38" fmla="*/ 755 w 1141"/>
                <a:gd name="T39" fmla="*/ 1216 h 1707"/>
                <a:gd name="T40" fmla="*/ 774 w 1141"/>
                <a:gd name="T41" fmla="*/ 1366 h 1707"/>
                <a:gd name="T42" fmla="*/ 773 w 1141"/>
                <a:gd name="T43" fmla="*/ 1383 h 1707"/>
                <a:gd name="T44" fmla="*/ 767 w 1141"/>
                <a:gd name="T45" fmla="*/ 1426 h 1707"/>
                <a:gd name="T46" fmla="*/ 748 w 1141"/>
                <a:gd name="T47" fmla="*/ 1488 h 1707"/>
                <a:gd name="T48" fmla="*/ 715 w 1141"/>
                <a:gd name="T49" fmla="*/ 1562 h 1707"/>
                <a:gd name="T50" fmla="*/ 657 w 1141"/>
                <a:gd name="T51" fmla="*/ 1636 h 1707"/>
                <a:gd name="T52" fmla="*/ 571 w 1141"/>
                <a:gd name="T53" fmla="*/ 1707 h 1707"/>
                <a:gd name="T54" fmla="*/ 522 w 1141"/>
                <a:gd name="T55" fmla="*/ 1673 h 1707"/>
                <a:gd name="T56" fmla="*/ 452 w 1141"/>
                <a:gd name="T57" fmla="*/ 1598 h 1707"/>
                <a:gd name="T58" fmla="*/ 406 w 1141"/>
                <a:gd name="T59" fmla="*/ 1523 h 1707"/>
                <a:gd name="T60" fmla="*/ 380 w 1141"/>
                <a:gd name="T61" fmla="*/ 1455 h 1707"/>
                <a:gd name="T62" fmla="*/ 370 w 1141"/>
                <a:gd name="T63" fmla="*/ 1401 h 1707"/>
                <a:gd name="T64" fmla="*/ 367 w 1141"/>
                <a:gd name="T65" fmla="*/ 1371 h 1707"/>
                <a:gd name="T66" fmla="*/ 416 w 1141"/>
                <a:gd name="T67" fmla="*/ 1221 h 1707"/>
                <a:gd name="T68" fmla="*/ 339 w 1141"/>
                <a:gd name="T69" fmla="*/ 1210 h 1707"/>
                <a:gd name="T70" fmla="*/ 254 w 1141"/>
                <a:gd name="T71" fmla="*/ 1193 h 1707"/>
                <a:gd name="T72" fmla="*/ 171 w 1141"/>
                <a:gd name="T73" fmla="*/ 1172 h 1707"/>
                <a:gd name="T74" fmla="*/ 95 w 1141"/>
                <a:gd name="T75" fmla="*/ 1138 h 1707"/>
                <a:gd name="T76" fmla="*/ 25 w 1141"/>
                <a:gd name="T77" fmla="*/ 1082 h 1707"/>
                <a:gd name="T78" fmla="*/ 38 w 1141"/>
                <a:gd name="T79" fmla="*/ 1062 h 1707"/>
                <a:gd name="T80" fmla="*/ 58 w 1141"/>
                <a:gd name="T81" fmla="*/ 1027 h 1707"/>
                <a:gd name="T82" fmla="*/ 75 w 1141"/>
                <a:gd name="T83" fmla="*/ 995 h 1707"/>
                <a:gd name="T84" fmla="*/ 81 w 1141"/>
                <a:gd name="T85" fmla="*/ 973 h 1707"/>
                <a:gd name="T86" fmla="*/ 80 w 1141"/>
                <a:gd name="T87" fmla="*/ 929 h 1707"/>
                <a:gd name="T88" fmla="*/ 52 w 1141"/>
                <a:gd name="T89" fmla="*/ 827 h 1707"/>
                <a:gd name="T90" fmla="*/ 14 w 1141"/>
                <a:gd name="T91" fmla="*/ 711 h 1707"/>
                <a:gd name="T92" fmla="*/ 0 w 1141"/>
                <a:gd name="T93" fmla="*/ 585 h 1707"/>
                <a:gd name="T94" fmla="*/ 18 w 1141"/>
                <a:gd name="T95" fmla="*/ 443 h 1707"/>
                <a:gd name="T96" fmla="*/ 67 w 1141"/>
                <a:gd name="T97" fmla="*/ 314 h 1707"/>
                <a:gd name="T98" fmla="*/ 144 w 1141"/>
                <a:gd name="T99" fmla="*/ 201 h 1707"/>
                <a:gd name="T100" fmla="*/ 244 w 1141"/>
                <a:gd name="T101" fmla="*/ 109 h 1707"/>
                <a:gd name="T102" fmla="*/ 364 w 1141"/>
                <a:gd name="T103" fmla="*/ 43 h 1707"/>
                <a:gd name="T104" fmla="*/ 498 w 1141"/>
                <a:gd name="T105" fmla="*/ 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1" h="1707">
                  <a:moveTo>
                    <a:pt x="570" y="0"/>
                  </a:moveTo>
                  <a:lnTo>
                    <a:pt x="571" y="0"/>
                  </a:lnTo>
                  <a:lnTo>
                    <a:pt x="643" y="7"/>
                  </a:lnTo>
                  <a:lnTo>
                    <a:pt x="712" y="20"/>
                  </a:lnTo>
                  <a:lnTo>
                    <a:pt x="777" y="43"/>
                  </a:lnTo>
                  <a:lnTo>
                    <a:pt x="840" y="72"/>
                  </a:lnTo>
                  <a:lnTo>
                    <a:pt x="897" y="109"/>
                  </a:lnTo>
                  <a:lnTo>
                    <a:pt x="950" y="152"/>
                  </a:lnTo>
                  <a:lnTo>
                    <a:pt x="997" y="201"/>
                  </a:lnTo>
                  <a:lnTo>
                    <a:pt x="1039" y="256"/>
                  </a:lnTo>
                  <a:lnTo>
                    <a:pt x="1074" y="314"/>
                  </a:lnTo>
                  <a:lnTo>
                    <a:pt x="1103" y="376"/>
                  </a:lnTo>
                  <a:lnTo>
                    <a:pt x="1124" y="443"/>
                  </a:lnTo>
                  <a:lnTo>
                    <a:pt x="1136" y="514"/>
                  </a:lnTo>
                  <a:lnTo>
                    <a:pt x="1141" y="585"/>
                  </a:lnTo>
                  <a:lnTo>
                    <a:pt x="1138" y="650"/>
                  </a:lnTo>
                  <a:lnTo>
                    <a:pt x="1127" y="711"/>
                  </a:lnTo>
                  <a:lnTo>
                    <a:pt x="1112" y="770"/>
                  </a:lnTo>
                  <a:lnTo>
                    <a:pt x="1091" y="827"/>
                  </a:lnTo>
                  <a:lnTo>
                    <a:pt x="1069" y="896"/>
                  </a:lnTo>
                  <a:lnTo>
                    <a:pt x="1062" y="929"/>
                  </a:lnTo>
                  <a:lnTo>
                    <a:pt x="1059" y="963"/>
                  </a:lnTo>
                  <a:lnTo>
                    <a:pt x="1059" y="973"/>
                  </a:lnTo>
                  <a:lnTo>
                    <a:pt x="1060" y="984"/>
                  </a:lnTo>
                  <a:lnTo>
                    <a:pt x="1065" y="995"/>
                  </a:lnTo>
                  <a:lnTo>
                    <a:pt x="1072" y="1010"/>
                  </a:lnTo>
                  <a:lnTo>
                    <a:pt x="1083" y="1027"/>
                  </a:lnTo>
                  <a:lnTo>
                    <a:pt x="1092" y="1045"/>
                  </a:lnTo>
                  <a:lnTo>
                    <a:pt x="1103" y="1062"/>
                  </a:lnTo>
                  <a:lnTo>
                    <a:pt x="1110" y="1074"/>
                  </a:lnTo>
                  <a:lnTo>
                    <a:pt x="1115" y="1082"/>
                  </a:lnTo>
                  <a:lnTo>
                    <a:pt x="1081" y="1114"/>
                  </a:lnTo>
                  <a:lnTo>
                    <a:pt x="1046" y="1138"/>
                  </a:lnTo>
                  <a:lnTo>
                    <a:pt x="1008" y="1157"/>
                  </a:lnTo>
                  <a:lnTo>
                    <a:pt x="968" y="1172"/>
                  </a:lnTo>
                  <a:lnTo>
                    <a:pt x="929" y="1183"/>
                  </a:lnTo>
                  <a:lnTo>
                    <a:pt x="886" y="1193"/>
                  </a:lnTo>
                  <a:lnTo>
                    <a:pt x="845" y="1203"/>
                  </a:lnTo>
                  <a:lnTo>
                    <a:pt x="800" y="1210"/>
                  </a:lnTo>
                  <a:lnTo>
                    <a:pt x="755" y="1216"/>
                  </a:lnTo>
                  <a:lnTo>
                    <a:pt x="724" y="1221"/>
                  </a:lnTo>
                  <a:lnTo>
                    <a:pt x="774" y="1366"/>
                  </a:lnTo>
                  <a:lnTo>
                    <a:pt x="773" y="1371"/>
                  </a:lnTo>
                  <a:lnTo>
                    <a:pt x="773" y="1383"/>
                  </a:lnTo>
                  <a:lnTo>
                    <a:pt x="771" y="1401"/>
                  </a:lnTo>
                  <a:lnTo>
                    <a:pt x="767" y="1426"/>
                  </a:lnTo>
                  <a:lnTo>
                    <a:pt x="759" y="1455"/>
                  </a:lnTo>
                  <a:lnTo>
                    <a:pt x="748" y="1488"/>
                  </a:lnTo>
                  <a:lnTo>
                    <a:pt x="733" y="1523"/>
                  </a:lnTo>
                  <a:lnTo>
                    <a:pt x="715" y="1562"/>
                  </a:lnTo>
                  <a:lnTo>
                    <a:pt x="689" y="1598"/>
                  </a:lnTo>
                  <a:lnTo>
                    <a:pt x="657" y="1636"/>
                  </a:lnTo>
                  <a:lnTo>
                    <a:pt x="617" y="1673"/>
                  </a:lnTo>
                  <a:lnTo>
                    <a:pt x="571" y="1707"/>
                  </a:lnTo>
                  <a:lnTo>
                    <a:pt x="570" y="1707"/>
                  </a:lnTo>
                  <a:lnTo>
                    <a:pt x="522" y="1673"/>
                  </a:lnTo>
                  <a:lnTo>
                    <a:pt x="484" y="1636"/>
                  </a:lnTo>
                  <a:lnTo>
                    <a:pt x="452" y="1598"/>
                  </a:lnTo>
                  <a:lnTo>
                    <a:pt x="426" y="1562"/>
                  </a:lnTo>
                  <a:lnTo>
                    <a:pt x="406" y="1523"/>
                  </a:lnTo>
                  <a:lnTo>
                    <a:pt x="391" y="1488"/>
                  </a:lnTo>
                  <a:lnTo>
                    <a:pt x="380" y="1455"/>
                  </a:lnTo>
                  <a:lnTo>
                    <a:pt x="374" y="1426"/>
                  </a:lnTo>
                  <a:lnTo>
                    <a:pt x="370" y="1401"/>
                  </a:lnTo>
                  <a:lnTo>
                    <a:pt x="368" y="1383"/>
                  </a:lnTo>
                  <a:lnTo>
                    <a:pt x="367" y="1371"/>
                  </a:lnTo>
                  <a:lnTo>
                    <a:pt x="367" y="1366"/>
                  </a:lnTo>
                  <a:lnTo>
                    <a:pt x="416" y="1221"/>
                  </a:lnTo>
                  <a:lnTo>
                    <a:pt x="385" y="1216"/>
                  </a:lnTo>
                  <a:lnTo>
                    <a:pt x="339" y="1210"/>
                  </a:lnTo>
                  <a:lnTo>
                    <a:pt x="295" y="1203"/>
                  </a:lnTo>
                  <a:lnTo>
                    <a:pt x="254" y="1193"/>
                  </a:lnTo>
                  <a:lnTo>
                    <a:pt x="212" y="1183"/>
                  </a:lnTo>
                  <a:lnTo>
                    <a:pt x="171" y="1172"/>
                  </a:lnTo>
                  <a:lnTo>
                    <a:pt x="133" y="1157"/>
                  </a:lnTo>
                  <a:lnTo>
                    <a:pt x="95" y="1138"/>
                  </a:lnTo>
                  <a:lnTo>
                    <a:pt x="58" y="1114"/>
                  </a:lnTo>
                  <a:lnTo>
                    <a:pt x="25" y="1082"/>
                  </a:lnTo>
                  <a:lnTo>
                    <a:pt x="29" y="1074"/>
                  </a:lnTo>
                  <a:lnTo>
                    <a:pt x="38" y="1062"/>
                  </a:lnTo>
                  <a:lnTo>
                    <a:pt x="47" y="1045"/>
                  </a:lnTo>
                  <a:lnTo>
                    <a:pt x="58" y="1027"/>
                  </a:lnTo>
                  <a:lnTo>
                    <a:pt x="67" y="1010"/>
                  </a:lnTo>
                  <a:lnTo>
                    <a:pt x="75" y="995"/>
                  </a:lnTo>
                  <a:lnTo>
                    <a:pt x="80" y="984"/>
                  </a:lnTo>
                  <a:lnTo>
                    <a:pt x="81" y="973"/>
                  </a:lnTo>
                  <a:lnTo>
                    <a:pt x="83" y="963"/>
                  </a:lnTo>
                  <a:lnTo>
                    <a:pt x="80" y="929"/>
                  </a:lnTo>
                  <a:lnTo>
                    <a:pt x="70" y="896"/>
                  </a:lnTo>
                  <a:lnTo>
                    <a:pt x="52" y="827"/>
                  </a:lnTo>
                  <a:lnTo>
                    <a:pt x="31" y="770"/>
                  </a:lnTo>
                  <a:lnTo>
                    <a:pt x="14" y="711"/>
                  </a:lnTo>
                  <a:lnTo>
                    <a:pt x="5" y="650"/>
                  </a:lnTo>
                  <a:lnTo>
                    <a:pt x="0" y="585"/>
                  </a:lnTo>
                  <a:lnTo>
                    <a:pt x="5" y="514"/>
                  </a:lnTo>
                  <a:lnTo>
                    <a:pt x="18" y="443"/>
                  </a:lnTo>
                  <a:lnTo>
                    <a:pt x="38" y="376"/>
                  </a:lnTo>
                  <a:lnTo>
                    <a:pt x="67" y="314"/>
                  </a:lnTo>
                  <a:lnTo>
                    <a:pt x="102" y="256"/>
                  </a:lnTo>
                  <a:lnTo>
                    <a:pt x="144" y="201"/>
                  </a:lnTo>
                  <a:lnTo>
                    <a:pt x="191" y="152"/>
                  </a:lnTo>
                  <a:lnTo>
                    <a:pt x="244" y="109"/>
                  </a:lnTo>
                  <a:lnTo>
                    <a:pt x="303" y="72"/>
                  </a:lnTo>
                  <a:lnTo>
                    <a:pt x="364" y="43"/>
                  </a:lnTo>
                  <a:lnTo>
                    <a:pt x="429" y="20"/>
                  </a:lnTo>
                  <a:lnTo>
                    <a:pt x="498" y="7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33598" y="4198876"/>
            <a:ext cx="860887" cy="757492"/>
            <a:chOff x="1424040" y="3333019"/>
            <a:chExt cx="1347449" cy="1319920"/>
          </a:xfrm>
        </p:grpSpPr>
        <p:sp>
          <p:nvSpPr>
            <p:cNvPr id="20" name="Freeform 1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29176" y="2148831"/>
            <a:ext cx="861233" cy="928586"/>
            <a:chOff x="6833379" y="2055133"/>
            <a:chExt cx="688887" cy="92858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3379" y="2055133"/>
              <a:ext cx="596494" cy="671318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6893515" y="2453056"/>
              <a:ext cx="628751" cy="530663"/>
              <a:chOff x="4121150" y="4298950"/>
              <a:chExt cx="3059113" cy="2249488"/>
            </a:xfrm>
            <a:solidFill>
              <a:schemeClr val="bg1"/>
            </a:solidFill>
          </p:grpSpPr>
          <p:sp>
            <p:nvSpPr>
              <p:cNvPr id="25" name="Freeform 165"/>
              <p:cNvSpPr>
                <a:spLocks/>
              </p:cNvSpPr>
              <p:nvPr/>
            </p:nvSpPr>
            <p:spPr bwMode="auto">
              <a:xfrm>
                <a:off x="4365625" y="5551488"/>
                <a:ext cx="485775" cy="996950"/>
              </a:xfrm>
              <a:custGeom>
                <a:avLst/>
                <a:gdLst>
                  <a:gd name="T0" fmla="*/ 610 w 611"/>
                  <a:gd name="T1" fmla="*/ 0 h 1255"/>
                  <a:gd name="T2" fmla="*/ 611 w 611"/>
                  <a:gd name="T3" fmla="*/ 21 h 1255"/>
                  <a:gd name="T4" fmla="*/ 611 w 611"/>
                  <a:gd name="T5" fmla="*/ 1112 h 1255"/>
                  <a:gd name="T6" fmla="*/ 609 w 611"/>
                  <a:gd name="T7" fmla="*/ 1141 h 1255"/>
                  <a:gd name="T8" fmla="*/ 601 w 611"/>
                  <a:gd name="T9" fmla="*/ 1168 h 1255"/>
                  <a:gd name="T10" fmla="*/ 587 w 611"/>
                  <a:gd name="T11" fmla="*/ 1192 h 1255"/>
                  <a:gd name="T12" fmla="*/ 569 w 611"/>
                  <a:gd name="T13" fmla="*/ 1213 h 1255"/>
                  <a:gd name="T14" fmla="*/ 548 w 611"/>
                  <a:gd name="T15" fmla="*/ 1231 h 1255"/>
                  <a:gd name="T16" fmla="*/ 524 w 611"/>
                  <a:gd name="T17" fmla="*/ 1245 h 1255"/>
                  <a:gd name="T18" fmla="*/ 497 w 611"/>
                  <a:gd name="T19" fmla="*/ 1253 h 1255"/>
                  <a:gd name="T20" fmla="*/ 468 w 611"/>
                  <a:gd name="T21" fmla="*/ 1255 h 1255"/>
                  <a:gd name="T22" fmla="*/ 144 w 611"/>
                  <a:gd name="T23" fmla="*/ 1255 h 1255"/>
                  <a:gd name="T24" fmla="*/ 115 w 611"/>
                  <a:gd name="T25" fmla="*/ 1253 h 1255"/>
                  <a:gd name="T26" fmla="*/ 88 w 611"/>
                  <a:gd name="T27" fmla="*/ 1245 h 1255"/>
                  <a:gd name="T28" fmla="*/ 63 w 611"/>
                  <a:gd name="T29" fmla="*/ 1231 h 1255"/>
                  <a:gd name="T30" fmla="*/ 42 w 611"/>
                  <a:gd name="T31" fmla="*/ 1213 h 1255"/>
                  <a:gd name="T32" fmla="*/ 25 w 611"/>
                  <a:gd name="T33" fmla="*/ 1192 h 1255"/>
                  <a:gd name="T34" fmla="*/ 11 w 611"/>
                  <a:gd name="T35" fmla="*/ 1168 h 1255"/>
                  <a:gd name="T36" fmla="*/ 3 w 611"/>
                  <a:gd name="T37" fmla="*/ 1141 h 1255"/>
                  <a:gd name="T38" fmla="*/ 0 w 611"/>
                  <a:gd name="T39" fmla="*/ 1112 h 1255"/>
                  <a:gd name="T40" fmla="*/ 0 w 611"/>
                  <a:gd name="T41" fmla="*/ 577 h 1255"/>
                  <a:gd name="T42" fmla="*/ 37 w 611"/>
                  <a:gd name="T43" fmla="*/ 559 h 1255"/>
                  <a:gd name="T44" fmla="*/ 71 w 611"/>
                  <a:gd name="T45" fmla="*/ 535 h 1255"/>
                  <a:gd name="T46" fmla="*/ 101 w 611"/>
                  <a:gd name="T47" fmla="*/ 509 h 1255"/>
                  <a:gd name="T48" fmla="*/ 610 w 611"/>
                  <a:gd name="T49" fmla="*/ 0 h 1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1" h="1255">
                    <a:moveTo>
                      <a:pt x="610" y="0"/>
                    </a:moveTo>
                    <a:lnTo>
                      <a:pt x="611" y="21"/>
                    </a:lnTo>
                    <a:lnTo>
                      <a:pt x="611" y="1112"/>
                    </a:lnTo>
                    <a:lnTo>
                      <a:pt x="609" y="1141"/>
                    </a:lnTo>
                    <a:lnTo>
                      <a:pt x="601" y="1168"/>
                    </a:lnTo>
                    <a:lnTo>
                      <a:pt x="587" y="1192"/>
                    </a:lnTo>
                    <a:lnTo>
                      <a:pt x="569" y="1213"/>
                    </a:lnTo>
                    <a:lnTo>
                      <a:pt x="548" y="1231"/>
                    </a:lnTo>
                    <a:lnTo>
                      <a:pt x="524" y="1245"/>
                    </a:lnTo>
                    <a:lnTo>
                      <a:pt x="497" y="1253"/>
                    </a:lnTo>
                    <a:lnTo>
                      <a:pt x="468" y="1255"/>
                    </a:lnTo>
                    <a:lnTo>
                      <a:pt x="144" y="1255"/>
                    </a:lnTo>
                    <a:lnTo>
                      <a:pt x="115" y="1253"/>
                    </a:lnTo>
                    <a:lnTo>
                      <a:pt x="88" y="1245"/>
                    </a:lnTo>
                    <a:lnTo>
                      <a:pt x="63" y="1231"/>
                    </a:lnTo>
                    <a:lnTo>
                      <a:pt x="42" y="1213"/>
                    </a:lnTo>
                    <a:lnTo>
                      <a:pt x="25" y="1192"/>
                    </a:lnTo>
                    <a:lnTo>
                      <a:pt x="11" y="1168"/>
                    </a:lnTo>
                    <a:lnTo>
                      <a:pt x="3" y="1141"/>
                    </a:lnTo>
                    <a:lnTo>
                      <a:pt x="0" y="1112"/>
                    </a:lnTo>
                    <a:lnTo>
                      <a:pt x="0" y="577"/>
                    </a:lnTo>
                    <a:lnTo>
                      <a:pt x="37" y="559"/>
                    </a:lnTo>
                    <a:lnTo>
                      <a:pt x="71" y="535"/>
                    </a:lnTo>
                    <a:lnTo>
                      <a:pt x="101" y="509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" name="Freeform 166"/>
              <p:cNvSpPr>
                <a:spLocks/>
              </p:cNvSpPr>
              <p:nvPr/>
            </p:nvSpPr>
            <p:spPr bwMode="auto">
              <a:xfrm>
                <a:off x="4121150" y="4298950"/>
                <a:ext cx="3059113" cy="1720850"/>
              </a:xfrm>
              <a:custGeom>
                <a:avLst/>
                <a:gdLst>
                  <a:gd name="T0" fmla="*/ 3766 w 3854"/>
                  <a:gd name="T1" fmla="*/ 0 h 2166"/>
                  <a:gd name="T2" fmla="*/ 3812 w 3854"/>
                  <a:gd name="T3" fmla="*/ 8 h 2166"/>
                  <a:gd name="T4" fmla="*/ 3840 w 3854"/>
                  <a:gd name="T5" fmla="*/ 30 h 2166"/>
                  <a:gd name="T6" fmla="*/ 3853 w 3854"/>
                  <a:gd name="T7" fmla="*/ 69 h 2166"/>
                  <a:gd name="T8" fmla="*/ 3839 w 3854"/>
                  <a:gd name="T9" fmla="*/ 413 h 2166"/>
                  <a:gd name="T10" fmla="*/ 3822 w 3854"/>
                  <a:gd name="T11" fmla="*/ 751 h 2166"/>
                  <a:gd name="T12" fmla="*/ 3813 w 3854"/>
                  <a:gd name="T13" fmla="*/ 786 h 2166"/>
                  <a:gd name="T14" fmla="*/ 3791 w 3854"/>
                  <a:gd name="T15" fmla="*/ 816 h 2166"/>
                  <a:gd name="T16" fmla="*/ 3757 w 3854"/>
                  <a:gd name="T17" fmla="*/ 834 h 2166"/>
                  <a:gd name="T18" fmla="*/ 3727 w 3854"/>
                  <a:gd name="T19" fmla="*/ 834 h 2166"/>
                  <a:gd name="T20" fmla="*/ 3701 w 3854"/>
                  <a:gd name="T21" fmla="*/ 820 h 2166"/>
                  <a:gd name="T22" fmla="*/ 3679 w 3854"/>
                  <a:gd name="T23" fmla="*/ 799 h 2166"/>
                  <a:gd name="T24" fmla="*/ 2803 w 3854"/>
                  <a:gd name="T25" fmla="*/ 1281 h 2166"/>
                  <a:gd name="T26" fmla="*/ 2617 w 3854"/>
                  <a:gd name="T27" fmla="*/ 1467 h 2166"/>
                  <a:gd name="T28" fmla="*/ 1959 w 3854"/>
                  <a:gd name="T29" fmla="*/ 2124 h 2166"/>
                  <a:gd name="T30" fmla="*/ 1911 w 3854"/>
                  <a:gd name="T31" fmla="*/ 2156 h 2166"/>
                  <a:gd name="T32" fmla="*/ 1857 w 3854"/>
                  <a:gd name="T33" fmla="*/ 2166 h 2166"/>
                  <a:gd name="T34" fmla="*/ 1803 w 3854"/>
                  <a:gd name="T35" fmla="*/ 2156 h 2166"/>
                  <a:gd name="T36" fmla="*/ 1755 w 3854"/>
                  <a:gd name="T37" fmla="*/ 2124 h 2166"/>
                  <a:gd name="T38" fmla="*/ 282 w 3854"/>
                  <a:gd name="T39" fmla="*/ 1957 h 2166"/>
                  <a:gd name="T40" fmla="*/ 234 w 3854"/>
                  <a:gd name="T41" fmla="*/ 1989 h 2166"/>
                  <a:gd name="T42" fmla="*/ 180 w 3854"/>
                  <a:gd name="T43" fmla="*/ 1999 h 2166"/>
                  <a:gd name="T44" fmla="*/ 125 w 3854"/>
                  <a:gd name="T45" fmla="*/ 1989 h 2166"/>
                  <a:gd name="T46" fmla="*/ 77 w 3854"/>
                  <a:gd name="T47" fmla="*/ 1957 h 2166"/>
                  <a:gd name="T48" fmla="*/ 23 w 3854"/>
                  <a:gd name="T49" fmla="*/ 1899 h 2166"/>
                  <a:gd name="T50" fmla="*/ 2 w 3854"/>
                  <a:gd name="T51" fmla="*/ 1847 h 2166"/>
                  <a:gd name="T52" fmla="*/ 0 w 3854"/>
                  <a:gd name="T53" fmla="*/ 1819 h 2166"/>
                  <a:gd name="T54" fmla="*/ 11 w 3854"/>
                  <a:gd name="T55" fmla="*/ 1766 h 2166"/>
                  <a:gd name="T56" fmla="*/ 42 w 3854"/>
                  <a:gd name="T57" fmla="*/ 1718 h 2166"/>
                  <a:gd name="T58" fmla="*/ 855 w 3854"/>
                  <a:gd name="T59" fmla="*/ 910 h 2166"/>
                  <a:gd name="T60" fmla="*/ 908 w 3854"/>
                  <a:gd name="T61" fmla="*/ 889 h 2166"/>
                  <a:gd name="T62" fmla="*/ 963 w 3854"/>
                  <a:gd name="T63" fmla="*/ 888 h 2166"/>
                  <a:gd name="T64" fmla="*/ 1014 w 3854"/>
                  <a:gd name="T65" fmla="*/ 909 h 2166"/>
                  <a:gd name="T66" fmla="*/ 1857 w 3854"/>
                  <a:gd name="T67" fmla="*/ 1747 h 2166"/>
                  <a:gd name="T68" fmla="*/ 2563 w 3854"/>
                  <a:gd name="T69" fmla="*/ 1042 h 2166"/>
                  <a:gd name="T70" fmla="*/ 3243 w 3854"/>
                  <a:gd name="T71" fmla="*/ 363 h 2166"/>
                  <a:gd name="T72" fmla="*/ 3041 w 3854"/>
                  <a:gd name="T73" fmla="*/ 162 h 2166"/>
                  <a:gd name="T74" fmla="*/ 3022 w 3854"/>
                  <a:gd name="T75" fmla="*/ 142 h 2166"/>
                  <a:gd name="T76" fmla="*/ 3009 w 3854"/>
                  <a:gd name="T77" fmla="*/ 119 h 2166"/>
                  <a:gd name="T78" fmla="*/ 3009 w 3854"/>
                  <a:gd name="T79" fmla="*/ 92 h 2166"/>
                  <a:gd name="T80" fmla="*/ 3026 w 3854"/>
                  <a:gd name="T81" fmla="*/ 58 h 2166"/>
                  <a:gd name="T82" fmla="*/ 3053 w 3854"/>
                  <a:gd name="T83" fmla="*/ 38 h 2166"/>
                  <a:gd name="T84" fmla="*/ 3084 w 3854"/>
                  <a:gd name="T85" fmla="*/ 33 h 2166"/>
                  <a:gd name="T86" fmla="*/ 3757 w 3854"/>
                  <a:gd name="T87" fmla="*/ 0 h 2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54" h="2166">
                    <a:moveTo>
                      <a:pt x="3757" y="0"/>
                    </a:moveTo>
                    <a:lnTo>
                      <a:pt x="3766" y="0"/>
                    </a:lnTo>
                    <a:lnTo>
                      <a:pt x="3791" y="2"/>
                    </a:lnTo>
                    <a:lnTo>
                      <a:pt x="3812" y="8"/>
                    </a:lnTo>
                    <a:lnTo>
                      <a:pt x="3828" y="17"/>
                    </a:lnTo>
                    <a:lnTo>
                      <a:pt x="3840" y="30"/>
                    </a:lnTo>
                    <a:lnTo>
                      <a:pt x="3848" y="48"/>
                    </a:lnTo>
                    <a:lnTo>
                      <a:pt x="3853" y="69"/>
                    </a:lnTo>
                    <a:lnTo>
                      <a:pt x="3854" y="93"/>
                    </a:lnTo>
                    <a:lnTo>
                      <a:pt x="3839" y="413"/>
                    </a:lnTo>
                    <a:lnTo>
                      <a:pt x="3824" y="733"/>
                    </a:lnTo>
                    <a:lnTo>
                      <a:pt x="3822" y="751"/>
                    </a:lnTo>
                    <a:lnTo>
                      <a:pt x="3819" y="770"/>
                    </a:lnTo>
                    <a:lnTo>
                      <a:pt x="3813" y="786"/>
                    </a:lnTo>
                    <a:lnTo>
                      <a:pt x="3804" y="802"/>
                    </a:lnTo>
                    <a:lnTo>
                      <a:pt x="3791" y="816"/>
                    </a:lnTo>
                    <a:lnTo>
                      <a:pt x="3773" y="827"/>
                    </a:lnTo>
                    <a:lnTo>
                      <a:pt x="3757" y="834"/>
                    </a:lnTo>
                    <a:lnTo>
                      <a:pt x="3742" y="837"/>
                    </a:lnTo>
                    <a:lnTo>
                      <a:pt x="3727" y="834"/>
                    </a:lnTo>
                    <a:lnTo>
                      <a:pt x="3714" y="829"/>
                    </a:lnTo>
                    <a:lnTo>
                      <a:pt x="3701" y="820"/>
                    </a:lnTo>
                    <a:lnTo>
                      <a:pt x="3690" y="810"/>
                    </a:lnTo>
                    <a:lnTo>
                      <a:pt x="3679" y="799"/>
                    </a:lnTo>
                    <a:lnTo>
                      <a:pt x="3481" y="603"/>
                    </a:lnTo>
                    <a:lnTo>
                      <a:pt x="2803" y="1281"/>
                    </a:lnTo>
                    <a:lnTo>
                      <a:pt x="2749" y="1335"/>
                    </a:lnTo>
                    <a:lnTo>
                      <a:pt x="2617" y="1467"/>
                    </a:lnTo>
                    <a:lnTo>
                      <a:pt x="1994" y="2089"/>
                    </a:lnTo>
                    <a:lnTo>
                      <a:pt x="1959" y="2124"/>
                    </a:lnTo>
                    <a:lnTo>
                      <a:pt x="1936" y="2143"/>
                    </a:lnTo>
                    <a:lnTo>
                      <a:pt x="1911" y="2156"/>
                    </a:lnTo>
                    <a:lnTo>
                      <a:pt x="1884" y="2164"/>
                    </a:lnTo>
                    <a:lnTo>
                      <a:pt x="1857" y="2166"/>
                    </a:lnTo>
                    <a:lnTo>
                      <a:pt x="1829" y="2164"/>
                    </a:lnTo>
                    <a:lnTo>
                      <a:pt x="1803" y="2156"/>
                    </a:lnTo>
                    <a:lnTo>
                      <a:pt x="1778" y="2143"/>
                    </a:lnTo>
                    <a:lnTo>
                      <a:pt x="1755" y="2124"/>
                    </a:lnTo>
                    <a:lnTo>
                      <a:pt x="935" y="1305"/>
                    </a:lnTo>
                    <a:lnTo>
                      <a:pt x="282" y="1957"/>
                    </a:lnTo>
                    <a:lnTo>
                      <a:pt x="259" y="1976"/>
                    </a:lnTo>
                    <a:lnTo>
                      <a:pt x="234" y="1989"/>
                    </a:lnTo>
                    <a:lnTo>
                      <a:pt x="207" y="1997"/>
                    </a:lnTo>
                    <a:lnTo>
                      <a:pt x="180" y="1999"/>
                    </a:lnTo>
                    <a:lnTo>
                      <a:pt x="152" y="1997"/>
                    </a:lnTo>
                    <a:lnTo>
                      <a:pt x="125" y="1989"/>
                    </a:lnTo>
                    <a:lnTo>
                      <a:pt x="100" y="1976"/>
                    </a:lnTo>
                    <a:lnTo>
                      <a:pt x="77" y="1957"/>
                    </a:lnTo>
                    <a:lnTo>
                      <a:pt x="42" y="1922"/>
                    </a:lnTo>
                    <a:lnTo>
                      <a:pt x="23" y="1899"/>
                    </a:lnTo>
                    <a:lnTo>
                      <a:pt x="11" y="1874"/>
                    </a:lnTo>
                    <a:lnTo>
                      <a:pt x="2" y="1847"/>
                    </a:lnTo>
                    <a:lnTo>
                      <a:pt x="0" y="1821"/>
                    </a:lnTo>
                    <a:lnTo>
                      <a:pt x="0" y="1819"/>
                    </a:lnTo>
                    <a:lnTo>
                      <a:pt x="2" y="1793"/>
                    </a:lnTo>
                    <a:lnTo>
                      <a:pt x="11" y="1766"/>
                    </a:lnTo>
                    <a:lnTo>
                      <a:pt x="23" y="1740"/>
                    </a:lnTo>
                    <a:lnTo>
                      <a:pt x="42" y="1718"/>
                    </a:lnTo>
                    <a:lnTo>
                      <a:pt x="833" y="928"/>
                    </a:lnTo>
                    <a:lnTo>
                      <a:pt x="855" y="910"/>
                    </a:lnTo>
                    <a:lnTo>
                      <a:pt x="881" y="896"/>
                    </a:lnTo>
                    <a:lnTo>
                      <a:pt x="908" y="889"/>
                    </a:lnTo>
                    <a:lnTo>
                      <a:pt x="935" y="886"/>
                    </a:lnTo>
                    <a:lnTo>
                      <a:pt x="963" y="888"/>
                    </a:lnTo>
                    <a:lnTo>
                      <a:pt x="989" y="896"/>
                    </a:lnTo>
                    <a:lnTo>
                      <a:pt x="1014" y="909"/>
                    </a:lnTo>
                    <a:lnTo>
                      <a:pt x="1037" y="928"/>
                    </a:lnTo>
                    <a:lnTo>
                      <a:pt x="1857" y="1747"/>
                    </a:lnTo>
                    <a:lnTo>
                      <a:pt x="2509" y="1096"/>
                    </a:lnTo>
                    <a:lnTo>
                      <a:pt x="2563" y="1042"/>
                    </a:lnTo>
                    <a:lnTo>
                      <a:pt x="3168" y="438"/>
                    </a:lnTo>
                    <a:lnTo>
                      <a:pt x="3243" y="363"/>
                    </a:lnTo>
                    <a:lnTo>
                      <a:pt x="3141" y="264"/>
                    </a:lnTo>
                    <a:lnTo>
                      <a:pt x="3041" y="162"/>
                    </a:lnTo>
                    <a:lnTo>
                      <a:pt x="3030" y="153"/>
                    </a:lnTo>
                    <a:lnTo>
                      <a:pt x="3022" y="142"/>
                    </a:lnTo>
                    <a:lnTo>
                      <a:pt x="3015" y="131"/>
                    </a:lnTo>
                    <a:lnTo>
                      <a:pt x="3009" y="119"/>
                    </a:lnTo>
                    <a:lnTo>
                      <a:pt x="3007" y="106"/>
                    </a:lnTo>
                    <a:lnTo>
                      <a:pt x="3009" y="92"/>
                    </a:lnTo>
                    <a:lnTo>
                      <a:pt x="3015" y="76"/>
                    </a:lnTo>
                    <a:lnTo>
                      <a:pt x="3026" y="58"/>
                    </a:lnTo>
                    <a:lnTo>
                      <a:pt x="3037" y="47"/>
                    </a:lnTo>
                    <a:lnTo>
                      <a:pt x="3053" y="38"/>
                    </a:lnTo>
                    <a:lnTo>
                      <a:pt x="3068" y="34"/>
                    </a:lnTo>
                    <a:lnTo>
                      <a:pt x="3084" y="33"/>
                    </a:lnTo>
                    <a:lnTo>
                      <a:pt x="3100" y="31"/>
                    </a:lnTo>
                    <a:lnTo>
                      <a:pt x="37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" name="Freeform 168"/>
              <p:cNvSpPr>
                <a:spLocks/>
              </p:cNvSpPr>
              <p:nvPr/>
            </p:nvSpPr>
            <p:spPr bwMode="auto">
              <a:xfrm>
                <a:off x="5037138" y="5729288"/>
                <a:ext cx="485775" cy="819150"/>
              </a:xfrm>
              <a:custGeom>
                <a:avLst/>
                <a:gdLst>
                  <a:gd name="T0" fmla="*/ 20 w 612"/>
                  <a:gd name="T1" fmla="*/ 0 h 1032"/>
                  <a:gd name="T2" fmla="*/ 437 w 612"/>
                  <a:gd name="T3" fmla="*/ 417 h 1032"/>
                  <a:gd name="T4" fmla="*/ 472 w 612"/>
                  <a:gd name="T5" fmla="*/ 452 h 1032"/>
                  <a:gd name="T6" fmla="*/ 504 w 612"/>
                  <a:gd name="T7" fmla="*/ 480 h 1032"/>
                  <a:gd name="T8" fmla="*/ 537 w 612"/>
                  <a:gd name="T9" fmla="*/ 502 h 1032"/>
                  <a:gd name="T10" fmla="*/ 574 w 612"/>
                  <a:gd name="T11" fmla="*/ 520 h 1032"/>
                  <a:gd name="T12" fmla="*/ 612 w 612"/>
                  <a:gd name="T13" fmla="*/ 534 h 1032"/>
                  <a:gd name="T14" fmla="*/ 612 w 612"/>
                  <a:gd name="T15" fmla="*/ 888 h 1032"/>
                  <a:gd name="T16" fmla="*/ 610 w 612"/>
                  <a:gd name="T17" fmla="*/ 916 h 1032"/>
                  <a:gd name="T18" fmla="*/ 601 w 612"/>
                  <a:gd name="T19" fmla="*/ 944 h 1032"/>
                  <a:gd name="T20" fmla="*/ 588 w 612"/>
                  <a:gd name="T21" fmla="*/ 967 h 1032"/>
                  <a:gd name="T22" fmla="*/ 570 w 612"/>
                  <a:gd name="T23" fmla="*/ 990 h 1032"/>
                  <a:gd name="T24" fmla="*/ 549 w 612"/>
                  <a:gd name="T25" fmla="*/ 1007 h 1032"/>
                  <a:gd name="T26" fmla="*/ 525 w 612"/>
                  <a:gd name="T27" fmla="*/ 1020 h 1032"/>
                  <a:gd name="T28" fmla="*/ 498 w 612"/>
                  <a:gd name="T29" fmla="*/ 1028 h 1032"/>
                  <a:gd name="T30" fmla="*/ 469 w 612"/>
                  <a:gd name="T31" fmla="*/ 1032 h 1032"/>
                  <a:gd name="T32" fmla="*/ 144 w 612"/>
                  <a:gd name="T33" fmla="*/ 1032 h 1032"/>
                  <a:gd name="T34" fmla="*/ 116 w 612"/>
                  <a:gd name="T35" fmla="*/ 1028 h 1032"/>
                  <a:gd name="T36" fmla="*/ 89 w 612"/>
                  <a:gd name="T37" fmla="*/ 1020 h 1032"/>
                  <a:gd name="T38" fmla="*/ 64 w 612"/>
                  <a:gd name="T39" fmla="*/ 1007 h 1032"/>
                  <a:gd name="T40" fmla="*/ 42 w 612"/>
                  <a:gd name="T41" fmla="*/ 990 h 1032"/>
                  <a:gd name="T42" fmla="*/ 25 w 612"/>
                  <a:gd name="T43" fmla="*/ 969 h 1032"/>
                  <a:gd name="T44" fmla="*/ 12 w 612"/>
                  <a:gd name="T45" fmla="*/ 944 h 1032"/>
                  <a:gd name="T46" fmla="*/ 4 w 612"/>
                  <a:gd name="T47" fmla="*/ 917 h 1032"/>
                  <a:gd name="T48" fmla="*/ 0 w 612"/>
                  <a:gd name="T49" fmla="*/ 888 h 1032"/>
                  <a:gd name="T50" fmla="*/ 0 w 612"/>
                  <a:gd name="T51" fmla="*/ 72 h 1032"/>
                  <a:gd name="T52" fmla="*/ 2 w 612"/>
                  <a:gd name="T53" fmla="*/ 47 h 1032"/>
                  <a:gd name="T54" fmla="*/ 9 w 612"/>
                  <a:gd name="T55" fmla="*/ 22 h 1032"/>
                  <a:gd name="T56" fmla="*/ 20 w 612"/>
                  <a:gd name="T57" fmla="*/ 0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2" h="1032">
                    <a:moveTo>
                      <a:pt x="20" y="0"/>
                    </a:moveTo>
                    <a:lnTo>
                      <a:pt x="437" y="417"/>
                    </a:lnTo>
                    <a:lnTo>
                      <a:pt x="472" y="452"/>
                    </a:lnTo>
                    <a:lnTo>
                      <a:pt x="504" y="480"/>
                    </a:lnTo>
                    <a:lnTo>
                      <a:pt x="537" y="502"/>
                    </a:lnTo>
                    <a:lnTo>
                      <a:pt x="574" y="520"/>
                    </a:lnTo>
                    <a:lnTo>
                      <a:pt x="612" y="534"/>
                    </a:lnTo>
                    <a:lnTo>
                      <a:pt x="612" y="888"/>
                    </a:lnTo>
                    <a:lnTo>
                      <a:pt x="610" y="916"/>
                    </a:lnTo>
                    <a:lnTo>
                      <a:pt x="601" y="944"/>
                    </a:lnTo>
                    <a:lnTo>
                      <a:pt x="588" y="967"/>
                    </a:lnTo>
                    <a:lnTo>
                      <a:pt x="570" y="990"/>
                    </a:lnTo>
                    <a:lnTo>
                      <a:pt x="549" y="1007"/>
                    </a:lnTo>
                    <a:lnTo>
                      <a:pt x="525" y="1020"/>
                    </a:lnTo>
                    <a:lnTo>
                      <a:pt x="498" y="1028"/>
                    </a:lnTo>
                    <a:lnTo>
                      <a:pt x="469" y="1032"/>
                    </a:lnTo>
                    <a:lnTo>
                      <a:pt x="144" y="1032"/>
                    </a:lnTo>
                    <a:lnTo>
                      <a:pt x="116" y="1028"/>
                    </a:lnTo>
                    <a:lnTo>
                      <a:pt x="89" y="1020"/>
                    </a:lnTo>
                    <a:lnTo>
                      <a:pt x="64" y="1007"/>
                    </a:lnTo>
                    <a:lnTo>
                      <a:pt x="42" y="990"/>
                    </a:lnTo>
                    <a:lnTo>
                      <a:pt x="25" y="969"/>
                    </a:lnTo>
                    <a:lnTo>
                      <a:pt x="12" y="944"/>
                    </a:lnTo>
                    <a:lnTo>
                      <a:pt x="4" y="917"/>
                    </a:lnTo>
                    <a:lnTo>
                      <a:pt x="0" y="888"/>
                    </a:lnTo>
                    <a:lnTo>
                      <a:pt x="0" y="72"/>
                    </a:lnTo>
                    <a:lnTo>
                      <a:pt x="2" y="47"/>
                    </a:lnTo>
                    <a:lnTo>
                      <a:pt x="9" y="2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" name="Freeform 169"/>
              <p:cNvSpPr>
                <a:spLocks/>
              </p:cNvSpPr>
              <p:nvPr/>
            </p:nvSpPr>
            <p:spPr bwMode="auto">
              <a:xfrm>
                <a:off x="5707063" y="5707063"/>
                <a:ext cx="487363" cy="841375"/>
              </a:xfrm>
              <a:custGeom>
                <a:avLst/>
                <a:gdLst>
                  <a:gd name="T0" fmla="*/ 570 w 612"/>
                  <a:gd name="T1" fmla="*/ 0 h 1061"/>
                  <a:gd name="T2" fmla="*/ 587 w 612"/>
                  <a:gd name="T3" fmla="*/ 22 h 1061"/>
                  <a:gd name="T4" fmla="*/ 600 w 612"/>
                  <a:gd name="T5" fmla="*/ 46 h 1061"/>
                  <a:gd name="T6" fmla="*/ 608 w 612"/>
                  <a:gd name="T7" fmla="*/ 72 h 1061"/>
                  <a:gd name="T8" fmla="*/ 612 w 612"/>
                  <a:gd name="T9" fmla="*/ 101 h 1061"/>
                  <a:gd name="T10" fmla="*/ 612 w 612"/>
                  <a:gd name="T11" fmla="*/ 917 h 1061"/>
                  <a:gd name="T12" fmla="*/ 608 w 612"/>
                  <a:gd name="T13" fmla="*/ 945 h 1061"/>
                  <a:gd name="T14" fmla="*/ 600 w 612"/>
                  <a:gd name="T15" fmla="*/ 973 h 1061"/>
                  <a:gd name="T16" fmla="*/ 587 w 612"/>
                  <a:gd name="T17" fmla="*/ 996 h 1061"/>
                  <a:gd name="T18" fmla="*/ 570 w 612"/>
                  <a:gd name="T19" fmla="*/ 1019 h 1061"/>
                  <a:gd name="T20" fmla="*/ 549 w 612"/>
                  <a:gd name="T21" fmla="*/ 1036 h 1061"/>
                  <a:gd name="T22" fmla="*/ 524 w 612"/>
                  <a:gd name="T23" fmla="*/ 1049 h 1061"/>
                  <a:gd name="T24" fmla="*/ 496 w 612"/>
                  <a:gd name="T25" fmla="*/ 1057 h 1061"/>
                  <a:gd name="T26" fmla="*/ 467 w 612"/>
                  <a:gd name="T27" fmla="*/ 1061 h 1061"/>
                  <a:gd name="T28" fmla="*/ 144 w 612"/>
                  <a:gd name="T29" fmla="*/ 1061 h 1061"/>
                  <a:gd name="T30" fmla="*/ 114 w 612"/>
                  <a:gd name="T31" fmla="*/ 1057 h 1061"/>
                  <a:gd name="T32" fmla="*/ 87 w 612"/>
                  <a:gd name="T33" fmla="*/ 1049 h 1061"/>
                  <a:gd name="T34" fmla="*/ 63 w 612"/>
                  <a:gd name="T35" fmla="*/ 1036 h 1061"/>
                  <a:gd name="T36" fmla="*/ 42 w 612"/>
                  <a:gd name="T37" fmla="*/ 1019 h 1061"/>
                  <a:gd name="T38" fmla="*/ 24 w 612"/>
                  <a:gd name="T39" fmla="*/ 998 h 1061"/>
                  <a:gd name="T40" fmla="*/ 10 w 612"/>
                  <a:gd name="T41" fmla="*/ 973 h 1061"/>
                  <a:gd name="T42" fmla="*/ 2 w 612"/>
                  <a:gd name="T43" fmla="*/ 946 h 1061"/>
                  <a:gd name="T44" fmla="*/ 0 w 612"/>
                  <a:gd name="T45" fmla="*/ 917 h 1061"/>
                  <a:gd name="T46" fmla="*/ 0 w 612"/>
                  <a:gd name="T47" fmla="*/ 544 h 1061"/>
                  <a:gd name="T48" fmla="*/ 31 w 612"/>
                  <a:gd name="T49" fmla="*/ 526 h 1061"/>
                  <a:gd name="T50" fmla="*/ 62 w 612"/>
                  <a:gd name="T51" fmla="*/ 505 h 1061"/>
                  <a:gd name="T52" fmla="*/ 89 w 612"/>
                  <a:gd name="T53" fmla="*/ 481 h 1061"/>
                  <a:gd name="T54" fmla="*/ 125 w 612"/>
                  <a:gd name="T55" fmla="*/ 446 h 1061"/>
                  <a:gd name="T56" fmla="*/ 570 w 612"/>
                  <a:gd name="T57" fmla="*/ 0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2" h="1061">
                    <a:moveTo>
                      <a:pt x="570" y="0"/>
                    </a:moveTo>
                    <a:lnTo>
                      <a:pt x="587" y="22"/>
                    </a:lnTo>
                    <a:lnTo>
                      <a:pt x="600" y="46"/>
                    </a:lnTo>
                    <a:lnTo>
                      <a:pt x="608" y="72"/>
                    </a:lnTo>
                    <a:lnTo>
                      <a:pt x="612" y="101"/>
                    </a:lnTo>
                    <a:lnTo>
                      <a:pt x="612" y="917"/>
                    </a:lnTo>
                    <a:lnTo>
                      <a:pt x="608" y="945"/>
                    </a:lnTo>
                    <a:lnTo>
                      <a:pt x="600" y="973"/>
                    </a:lnTo>
                    <a:lnTo>
                      <a:pt x="587" y="996"/>
                    </a:lnTo>
                    <a:lnTo>
                      <a:pt x="570" y="1019"/>
                    </a:lnTo>
                    <a:lnTo>
                      <a:pt x="549" y="1036"/>
                    </a:lnTo>
                    <a:lnTo>
                      <a:pt x="524" y="1049"/>
                    </a:lnTo>
                    <a:lnTo>
                      <a:pt x="496" y="1057"/>
                    </a:lnTo>
                    <a:lnTo>
                      <a:pt x="467" y="1061"/>
                    </a:lnTo>
                    <a:lnTo>
                      <a:pt x="144" y="1061"/>
                    </a:lnTo>
                    <a:lnTo>
                      <a:pt x="114" y="1057"/>
                    </a:lnTo>
                    <a:lnTo>
                      <a:pt x="87" y="1049"/>
                    </a:lnTo>
                    <a:lnTo>
                      <a:pt x="63" y="1036"/>
                    </a:lnTo>
                    <a:lnTo>
                      <a:pt x="42" y="1019"/>
                    </a:lnTo>
                    <a:lnTo>
                      <a:pt x="24" y="998"/>
                    </a:lnTo>
                    <a:lnTo>
                      <a:pt x="10" y="973"/>
                    </a:lnTo>
                    <a:lnTo>
                      <a:pt x="2" y="946"/>
                    </a:lnTo>
                    <a:lnTo>
                      <a:pt x="0" y="917"/>
                    </a:lnTo>
                    <a:lnTo>
                      <a:pt x="0" y="544"/>
                    </a:lnTo>
                    <a:lnTo>
                      <a:pt x="31" y="526"/>
                    </a:lnTo>
                    <a:lnTo>
                      <a:pt x="62" y="505"/>
                    </a:lnTo>
                    <a:lnTo>
                      <a:pt x="89" y="481"/>
                    </a:lnTo>
                    <a:lnTo>
                      <a:pt x="125" y="446"/>
                    </a:lnTo>
                    <a:lnTo>
                      <a:pt x="5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" name="Freeform 170"/>
              <p:cNvSpPr>
                <a:spLocks/>
              </p:cNvSpPr>
              <p:nvPr/>
            </p:nvSpPr>
            <p:spPr bwMode="auto">
              <a:xfrm>
                <a:off x="6378575" y="5005388"/>
                <a:ext cx="485775" cy="1543050"/>
              </a:xfrm>
              <a:custGeom>
                <a:avLst/>
                <a:gdLst>
                  <a:gd name="T0" fmla="*/ 610 w 613"/>
                  <a:gd name="T1" fmla="*/ 0 h 1944"/>
                  <a:gd name="T2" fmla="*/ 613 w 613"/>
                  <a:gd name="T3" fmla="*/ 20 h 1944"/>
                  <a:gd name="T4" fmla="*/ 613 w 613"/>
                  <a:gd name="T5" fmla="*/ 1800 h 1944"/>
                  <a:gd name="T6" fmla="*/ 609 w 613"/>
                  <a:gd name="T7" fmla="*/ 1829 h 1944"/>
                  <a:gd name="T8" fmla="*/ 601 w 613"/>
                  <a:gd name="T9" fmla="*/ 1856 h 1944"/>
                  <a:gd name="T10" fmla="*/ 588 w 613"/>
                  <a:gd name="T11" fmla="*/ 1880 h 1944"/>
                  <a:gd name="T12" fmla="*/ 571 w 613"/>
                  <a:gd name="T13" fmla="*/ 1901 h 1944"/>
                  <a:gd name="T14" fmla="*/ 548 w 613"/>
                  <a:gd name="T15" fmla="*/ 1919 h 1944"/>
                  <a:gd name="T16" fmla="*/ 525 w 613"/>
                  <a:gd name="T17" fmla="*/ 1933 h 1944"/>
                  <a:gd name="T18" fmla="*/ 497 w 613"/>
                  <a:gd name="T19" fmla="*/ 1941 h 1944"/>
                  <a:gd name="T20" fmla="*/ 468 w 613"/>
                  <a:gd name="T21" fmla="*/ 1944 h 1944"/>
                  <a:gd name="T22" fmla="*/ 144 w 613"/>
                  <a:gd name="T23" fmla="*/ 1944 h 1944"/>
                  <a:gd name="T24" fmla="*/ 115 w 613"/>
                  <a:gd name="T25" fmla="*/ 1941 h 1944"/>
                  <a:gd name="T26" fmla="*/ 88 w 613"/>
                  <a:gd name="T27" fmla="*/ 1933 h 1944"/>
                  <a:gd name="T28" fmla="*/ 64 w 613"/>
                  <a:gd name="T29" fmla="*/ 1920 h 1944"/>
                  <a:gd name="T30" fmla="*/ 43 w 613"/>
                  <a:gd name="T31" fmla="*/ 1902 h 1944"/>
                  <a:gd name="T32" fmla="*/ 25 w 613"/>
                  <a:gd name="T33" fmla="*/ 1880 h 1944"/>
                  <a:gd name="T34" fmla="*/ 11 w 613"/>
                  <a:gd name="T35" fmla="*/ 1856 h 1944"/>
                  <a:gd name="T36" fmla="*/ 3 w 613"/>
                  <a:gd name="T37" fmla="*/ 1829 h 1944"/>
                  <a:gd name="T38" fmla="*/ 0 w 613"/>
                  <a:gd name="T39" fmla="*/ 1800 h 1944"/>
                  <a:gd name="T40" fmla="*/ 0 w 613"/>
                  <a:gd name="T41" fmla="*/ 610 h 1944"/>
                  <a:gd name="T42" fmla="*/ 36 w 613"/>
                  <a:gd name="T43" fmla="*/ 575 h 1944"/>
                  <a:gd name="T44" fmla="*/ 89 w 613"/>
                  <a:gd name="T45" fmla="*/ 522 h 1944"/>
                  <a:gd name="T46" fmla="*/ 610 w 613"/>
                  <a:gd name="T47" fmla="*/ 0 h 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3" h="1944">
                    <a:moveTo>
                      <a:pt x="610" y="0"/>
                    </a:moveTo>
                    <a:lnTo>
                      <a:pt x="613" y="20"/>
                    </a:lnTo>
                    <a:lnTo>
                      <a:pt x="613" y="1800"/>
                    </a:lnTo>
                    <a:lnTo>
                      <a:pt x="609" y="1829"/>
                    </a:lnTo>
                    <a:lnTo>
                      <a:pt x="601" y="1856"/>
                    </a:lnTo>
                    <a:lnTo>
                      <a:pt x="588" y="1880"/>
                    </a:lnTo>
                    <a:lnTo>
                      <a:pt x="571" y="1901"/>
                    </a:lnTo>
                    <a:lnTo>
                      <a:pt x="548" y="1919"/>
                    </a:lnTo>
                    <a:lnTo>
                      <a:pt x="525" y="1933"/>
                    </a:lnTo>
                    <a:lnTo>
                      <a:pt x="497" y="1941"/>
                    </a:lnTo>
                    <a:lnTo>
                      <a:pt x="468" y="1944"/>
                    </a:lnTo>
                    <a:lnTo>
                      <a:pt x="144" y="1944"/>
                    </a:lnTo>
                    <a:lnTo>
                      <a:pt x="115" y="1941"/>
                    </a:lnTo>
                    <a:lnTo>
                      <a:pt x="88" y="1933"/>
                    </a:lnTo>
                    <a:lnTo>
                      <a:pt x="64" y="1920"/>
                    </a:lnTo>
                    <a:lnTo>
                      <a:pt x="43" y="1902"/>
                    </a:lnTo>
                    <a:lnTo>
                      <a:pt x="25" y="1880"/>
                    </a:lnTo>
                    <a:lnTo>
                      <a:pt x="11" y="1856"/>
                    </a:lnTo>
                    <a:lnTo>
                      <a:pt x="3" y="1829"/>
                    </a:lnTo>
                    <a:lnTo>
                      <a:pt x="0" y="1800"/>
                    </a:lnTo>
                    <a:lnTo>
                      <a:pt x="0" y="610"/>
                    </a:lnTo>
                    <a:lnTo>
                      <a:pt x="36" y="575"/>
                    </a:lnTo>
                    <a:lnTo>
                      <a:pt x="89" y="522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528" y="3406196"/>
            <a:ext cx="1725878" cy="1725878"/>
          </a:xfrm>
          <a:prstGeom prst="rect">
            <a:avLst/>
          </a:prstGeom>
        </p:spPr>
      </p:pic>
      <p:sp>
        <p:nvSpPr>
          <p:cNvPr id="44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56" y="5685053"/>
            <a:ext cx="3533953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Situation</a:t>
            </a:r>
            <a:endParaRPr lang="en-US" b="1" dirty="0">
              <a:solidFill>
                <a:schemeClr val="bg1"/>
              </a:solidFill>
              <a:latin typeface="Oswald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403" y="6093904"/>
            <a:ext cx="3533953" cy="647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fuel models / fuel loads</a:t>
            </a:r>
          </a:p>
        </p:txBody>
      </p:sp>
      <p:cxnSp>
        <p:nvCxnSpPr>
          <p:cNvPr id="46" name="Straight Arrow Connector 45"/>
          <p:cNvCxnSpPr>
            <a:stCxn id="3" idx="15"/>
            <a:endCxn id="42" idx="3"/>
          </p:cNvCxnSpPr>
          <p:nvPr/>
        </p:nvCxnSpPr>
        <p:spPr>
          <a:xfrm flipH="1">
            <a:off x="3596356" y="6417447"/>
            <a:ext cx="1603850" cy="1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691417" y="5564906"/>
            <a:ext cx="3533953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Situation</a:t>
            </a:r>
            <a:endParaRPr lang="en-US" b="1" dirty="0">
              <a:solidFill>
                <a:schemeClr val="bg1"/>
              </a:solidFill>
              <a:latin typeface="Oswald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685616" y="5980580"/>
            <a:ext cx="3533953" cy="760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Forest </a:t>
            </a:r>
            <a:r>
              <a:rPr lang="en-US" sz="1800" kern="0" dirty="0" err="1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Manag</a:t>
            </a:r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. Approaches </a:t>
            </a:r>
            <a:r>
              <a:rPr lang="en-US" sz="14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(FMA)</a:t>
            </a:r>
          </a:p>
        </p:txBody>
      </p:sp>
      <p:cxnSp>
        <p:nvCxnSpPr>
          <p:cNvPr id="52" name="Straight Arrow Connector 51"/>
          <p:cNvCxnSpPr>
            <a:stCxn id="3" idx="9"/>
            <a:endCxn id="51" idx="1"/>
          </p:cNvCxnSpPr>
          <p:nvPr/>
        </p:nvCxnSpPr>
        <p:spPr>
          <a:xfrm flipV="1">
            <a:off x="6938414" y="6360974"/>
            <a:ext cx="1747202" cy="6045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6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9D4FBF5-D4E6-43E6-B754-DA49FD52E4FB}"/>
              </a:ext>
            </a:extLst>
          </p:cNvPr>
          <p:cNvSpPr txBox="1"/>
          <p:nvPr/>
        </p:nvSpPr>
        <p:spPr>
          <a:xfrm>
            <a:off x="6560954" y="1631948"/>
            <a:ext cx="538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pen Sans"/>
              </a:rPr>
              <a:t>1</a:t>
            </a:r>
            <a:endParaRPr lang="en-IN" sz="48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84CC13-17DF-4CBA-9ADC-377AD3C2EFF8}"/>
              </a:ext>
            </a:extLst>
          </p:cNvPr>
          <p:cNvSpPr txBox="1"/>
          <p:nvPr/>
        </p:nvSpPr>
        <p:spPr>
          <a:xfrm>
            <a:off x="2852" y="2289395"/>
            <a:ext cx="1990451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3800" b="1" dirty="0" smtClean="0">
                <a:solidFill>
                  <a:schemeClr val="accent1"/>
                </a:solidFill>
                <a:latin typeface="Open Sans"/>
              </a:rPr>
              <a:t>1</a:t>
            </a:r>
            <a:r>
              <a:rPr lang="en-US" b="1" dirty="0" smtClean="0">
                <a:solidFill>
                  <a:schemeClr val="accent1"/>
                </a:solidFill>
                <a:latin typeface="Open Sans"/>
              </a:rPr>
              <a:t> </a:t>
            </a:r>
            <a:endParaRPr lang="en-US" b="1" dirty="0">
              <a:solidFill>
                <a:schemeClr val="accent1"/>
              </a:solidFill>
              <a:latin typeface="Open San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B34DD-9B8C-4D53-BBAC-19F615830641}"/>
              </a:ext>
            </a:extLst>
          </p:cNvPr>
          <p:cNvSpPr/>
          <p:nvPr/>
        </p:nvSpPr>
        <p:spPr>
          <a:xfrm>
            <a:off x="1959922" y="2266380"/>
            <a:ext cx="7156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ZA" sz="2000" dirty="0"/>
              <a:t>I</a:t>
            </a:r>
            <a:r>
              <a:rPr lang="en-ZA" sz="2000" dirty="0" smtClean="0"/>
              <a:t>ntensive </a:t>
            </a:r>
            <a:r>
              <a:rPr lang="en-ZA" sz="2000" dirty="0"/>
              <a:t>sustainable </a:t>
            </a:r>
            <a:r>
              <a:rPr lang="en-ZA" sz="2000" dirty="0" smtClean="0"/>
              <a:t>management - proper site establishment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Genetically </a:t>
            </a:r>
            <a:r>
              <a:rPr lang="en-ZA" sz="2000" dirty="0"/>
              <a:t>improved </a:t>
            </a:r>
            <a:r>
              <a:rPr lang="en-ZA" sz="2000" dirty="0" smtClean="0"/>
              <a:t>material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ZA" sz="2000" dirty="0"/>
              <a:t>F</a:t>
            </a:r>
            <a:r>
              <a:rPr lang="en-ZA" sz="2000" dirty="0" smtClean="0"/>
              <a:t>ertilize</a:t>
            </a:r>
            <a:r>
              <a:rPr lang="en-ZA" sz="2000" dirty="0"/>
              <a:t>, and perform intensive fuel and pest control </a:t>
            </a:r>
            <a:r>
              <a:rPr lang="en-ZA" sz="2000" dirty="0" smtClean="0"/>
              <a:t>operations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EFECCF-AC3E-4E6D-807F-72A37D67D226}"/>
              </a:ext>
            </a:extLst>
          </p:cNvPr>
          <p:cNvSpPr/>
          <p:nvPr/>
        </p:nvSpPr>
        <p:spPr>
          <a:xfrm>
            <a:off x="637105" y="1556792"/>
            <a:ext cx="761754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 pitchFamily="2" charset="0"/>
              </a:rPr>
              <a:t>Industrial</a:t>
            </a:r>
            <a:endParaRPr lang="en-IN" sz="3200" b="1" dirty="0">
              <a:latin typeface="Oswald" panose="02000506000000020004" pitchFamily="2" charset="0"/>
            </a:endParaRPr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 - Forest Owners / Forest Management Approaches (FMAs)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FB34DD-9B8C-4D53-BBAC-19F615830641}"/>
              </a:ext>
            </a:extLst>
          </p:cNvPr>
          <p:cNvSpPr/>
          <p:nvPr/>
        </p:nvSpPr>
        <p:spPr>
          <a:xfrm>
            <a:off x="1959922" y="4985881"/>
            <a:ext cx="7156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ZA" sz="2000" dirty="0"/>
              <a:t>T</a:t>
            </a:r>
            <a:r>
              <a:rPr lang="en-ZA" sz="2000" dirty="0" smtClean="0"/>
              <a:t>ry </a:t>
            </a:r>
            <a:r>
              <a:rPr lang="en-ZA" sz="2000" dirty="0"/>
              <a:t>to mimic the management practiced by the </a:t>
            </a:r>
            <a:r>
              <a:rPr lang="en-ZA" sz="2000" dirty="0" smtClean="0"/>
              <a:t>industry, but managing </a:t>
            </a:r>
            <a:r>
              <a:rPr lang="en-ZA" sz="2000" dirty="0"/>
              <a:t>slightly less intensively </a:t>
            </a:r>
            <a:endParaRPr lang="en-ZA" sz="2000" dirty="0" smtClean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More limited access to genetically </a:t>
            </a:r>
            <a:r>
              <a:rPr lang="en-ZA" sz="2000" dirty="0"/>
              <a:t>improved </a:t>
            </a:r>
            <a:r>
              <a:rPr lang="en-ZA" sz="2000" dirty="0" smtClean="0"/>
              <a:t>material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ZA" sz="2000" kern="0" dirty="0" smtClean="0">
                <a:cs typeface="Arial" pitchFamily="34" charset="0"/>
              </a:rPr>
              <a:t>Extremely high operation costs</a:t>
            </a:r>
            <a:endParaRPr lang="en-US" sz="2000" kern="0" dirty="0"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EFECCF-AC3E-4E6D-807F-72A37D67D226}"/>
              </a:ext>
            </a:extLst>
          </p:cNvPr>
          <p:cNvSpPr/>
          <p:nvPr/>
        </p:nvSpPr>
        <p:spPr>
          <a:xfrm>
            <a:off x="637105" y="4167337"/>
            <a:ext cx="531153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 pitchFamily="2" charset="0"/>
              </a:rPr>
              <a:t>Active</a:t>
            </a:r>
            <a:endParaRPr lang="en-IN" sz="3200" b="1" dirty="0">
              <a:latin typeface="Oswald" panose="02000506000000020004" pitchFamily="2" charset="0"/>
            </a:endParaRPr>
          </a:p>
        </p:txBody>
      </p:sp>
      <p:pic>
        <p:nvPicPr>
          <p:cNvPr id="33" name="Picture 14" descr="En ocasiones el ripper o rejón puede llevar aletas"/>
          <p:cNvPicPr>
            <a:picLocks noChangeAspect="1" noChangeArrowheads="1"/>
          </p:cNvPicPr>
          <p:nvPr/>
        </p:nvPicPr>
        <p:blipFill>
          <a:blip r:embed="rId3">
            <a:lum bright="-6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5058" y="4004671"/>
            <a:ext cx="1537684" cy="252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184CC13-17DF-4CBA-9ADC-377AD3C2EFF8}"/>
              </a:ext>
            </a:extLst>
          </p:cNvPr>
          <p:cNvSpPr txBox="1"/>
          <p:nvPr/>
        </p:nvSpPr>
        <p:spPr>
          <a:xfrm>
            <a:off x="2852" y="4941168"/>
            <a:ext cx="1990451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3800" b="1" dirty="0" smtClean="0">
                <a:solidFill>
                  <a:schemeClr val="accent2"/>
                </a:solidFill>
                <a:latin typeface="Open Sans"/>
              </a:rPr>
              <a:t>2</a:t>
            </a:r>
            <a:r>
              <a:rPr lang="en-US" b="1" dirty="0" smtClean="0">
                <a:solidFill>
                  <a:schemeClr val="accent2"/>
                </a:solidFill>
                <a:latin typeface="Open Sans"/>
              </a:rPr>
              <a:t> </a:t>
            </a:r>
            <a:endParaRPr lang="en-US" b="1" dirty="0">
              <a:solidFill>
                <a:schemeClr val="accent2"/>
              </a:solidFill>
              <a:latin typeface="Open Sans"/>
            </a:endParaRPr>
          </a:p>
        </p:txBody>
      </p:sp>
      <p:pic>
        <p:nvPicPr>
          <p:cNvPr id="14" name="Picture 13" descr="laymil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8F4FF"/>
              </a:clrFrom>
              <a:clrTo>
                <a:srgbClr val="C8F4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6616" y="1748860"/>
            <a:ext cx="2429054" cy="13581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57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8" grpId="0"/>
      <p:bldP spid="26" grpId="0"/>
      <p:bldP spid="30" grpId="0"/>
      <p:bldP spid="31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 - Forest Owners / Forest Management Approaches (FMAs)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84CC13-17DF-4CBA-9ADC-377AD3C2EFF8}"/>
              </a:ext>
            </a:extLst>
          </p:cNvPr>
          <p:cNvSpPr txBox="1"/>
          <p:nvPr/>
        </p:nvSpPr>
        <p:spPr>
          <a:xfrm>
            <a:off x="5329" y="2343475"/>
            <a:ext cx="1990451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3800" b="1" dirty="0" smtClean="0">
                <a:solidFill>
                  <a:schemeClr val="accent4"/>
                </a:solidFill>
                <a:latin typeface="Open Sans"/>
              </a:rPr>
              <a:t>3</a:t>
            </a:r>
            <a:r>
              <a:rPr lang="en-US" b="1" dirty="0" smtClean="0">
                <a:solidFill>
                  <a:schemeClr val="accent4"/>
                </a:solidFill>
                <a:latin typeface="Open Sans"/>
              </a:rPr>
              <a:t> </a:t>
            </a:r>
            <a:endParaRPr lang="en-US" b="1" dirty="0">
              <a:solidFill>
                <a:schemeClr val="accent4"/>
              </a:solidFill>
              <a:latin typeface="Open San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FB34DD-9B8C-4D53-BBAC-19F615830641}"/>
              </a:ext>
            </a:extLst>
          </p:cNvPr>
          <p:cNvSpPr/>
          <p:nvPr/>
        </p:nvSpPr>
        <p:spPr>
          <a:xfrm>
            <a:off x="1958716" y="2360020"/>
            <a:ext cx="69440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Mainly focus </a:t>
            </a:r>
            <a:r>
              <a:rPr lang="en-ZA" sz="2000" dirty="0"/>
              <a:t>on site establishment </a:t>
            </a:r>
            <a:r>
              <a:rPr lang="en-ZA" sz="2000" dirty="0" smtClean="0"/>
              <a:t>operations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No genetically improved material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Perform </a:t>
            </a:r>
            <a:r>
              <a:rPr lang="en-ZA" sz="2000" dirty="0"/>
              <a:t>less to no fertilizations </a:t>
            </a:r>
            <a:r>
              <a:rPr lang="en-ZA" sz="2000" dirty="0" smtClean="0"/>
              <a:t>/ fuel </a:t>
            </a:r>
            <a:r>
              <a:rPr lang="en-ZA" sz="2000" dirty="0"/>
              <a:t>control </a:t>
            </a:r>
            <a:r>
              <a:rPr lang="en-ZA" sz="2000" dirty="0" smtClean="0"/>
              <a:t>operations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ZA" sz="2000" kern="0" dirty="0">
                <a:cs typeface="Arial" pitchFamily="34" charset="0"/>
              </a:rPr>
              <a:t>Extremely high operation costs</a:t>
            </a:r>
            <a:endParaRPr lang="en-US" sz="2000" kern="0" dirty="0"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FECCF-AC3E-4E6D-807F-72A37D67D226}"/>
              </a:ext>
            </a:extLst>
          </p:cNvPr>
          <p:cNvSpPr/>
          <p:nvPr/>
        </p:nvSpPr>
        <p:spPr>
          <a:xfrm>
            <a:off x="637105" y="1574720"/>
            <a:ext cx="5397844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 pitchFamily="2" charset="0"/>
              </a:rPr>
              <a:t>Semi-Active</a:t>
            </a:r>
            <a:endParaRPr lang="en-IN" sz="3200" b="1" dirty="0">
              <a:latin typeface="Oswald" panose="02000506000000020004" pitchFamily="2" charset="0"/>
            </a:endParaRPr>
          </a:p>
        </p:txBody>
      </p:sp>
      <p:pic>
        <p:nvPicPr>
          <p:cNvPr id="32" name="Picture 10" descr="El batefuegos de caucho es la herramienta adecuada para la extinción de un fuego"/>
          <p:cNvPicPr>
            <a:picLocks noChangeAspect="1" noChangeArrowheads="1"/>
          </p:cNvPicPr>
          <p:nvPr/>
        </p:nvPicPr>
        <p:blipFill rotWithShape="1">
          <a:blip r:embed="rId2" cstate="email">
            <a:lum bright="-18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0" r="5286"/>
          <a:stretch/>
        </p:blipFill>
        <p:spPr bwMode="auto">
          <a:xfrm flipH="1">
            <a:off x="8902724" y="1196752"/>
            <a:ext cx="1610698" cy="252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184CC13-17DF-4CBA-9ADC-377AD3C2EFF8}"/>
              </a:ext>
            </a:extLst>
          </p:cNvPr>
          <p:cNvSpPr txBox="1"/>
          <p:nvPr/>
        </p:nvSpPr>
        <p:spPr>
          <a:xfrm>
            <a:off x="5329" y="4950108"/>
            <a:ext cx="1990451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3800" b="1" dirty="0" smtClean="0">
                <a:solidFill>
                  <a:schemeClr val="accent5"/>
                </a:solidFill>
                <a:latin typeface="Open Sans"/>
              </a:rPr>
              <a:t>4</a:t>
            </a:r>
            <a:r>
              <a:rPr lang="en-US" b="1" dirty="0" smtClean="0">
                <a:solidFill>
                  <a:schemeClr val="accent5"/>
                </a:solidFill>
                <a:latin typeface="Open Sans"/>
              </a:rPr>
              <a:t> </a:t>
            </a:r>
            <a:endParaRPr lang="en-US" b="1" dirty="0">
              <a:solidFill>
                <a:schemeClr val="accent5"/>
              </a:solidFill>
              <a:latin typeface="Open San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FB34DD-9B8C-4D53-BBAC-19F615830641}"/>
              </a:ext>
            </a:extLst>
          </p:cNvPr>
          <p:cNvSpPr/>
          <p:nvPr/>
        </p:nvSpPr>
        <p:spPr>
          <a:xfrm>
            <a:off x="1960836" y="4923207"/>
            <a:ext cx="7373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Simply </a:t>
            </a:r>
            <a:r>
              <a:rPr lang="en-ZA" sz="2000" dirty="0"/>
              <a:t>focus on final harvest (usually </a:t>
            </a:r>
            <a:r>
              <a:rPr lang="en-ZA" sz="2000" dirty="0" smtClean="0"/>
              <a:t>anticipated)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Benefit </a:t>
            </a:r>
            <a:r>
              <a:rPr lang="en-ZA" sz="2000" dirty="0"/>
              <a:t>from eucalypt re-sprouting ability for site </a:t>
            </a:r>
            <a:r>
              <a:rPr lang="en-ZA" sz="2000" dirty="0" smtClean="0"/>
              <a:t>establishment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ZA" sz="2000" kern="0" dirty="0">
                <a:cs typeface="Arial" pitchFamily="34" charset="0"/>
              </a:rPr>
              <a:t>Extremely high operation costs</a:t>
            </a:r>
            <a:endParaRPr lang="en-US" sz="2000" kern="0" dirty="0"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7EFECCF-AC3E-4E6D-807F-72A37D67D226}"/>
              </a:ext>
            </a:extLst>
          </p:cNvPr>
          <p:cNvSpPr/>
          <p:nvPr/>
        </p:nvSpPr>
        <p:spPr>
          <a:xfrm>
            <a:off x="637104" y="4126977"/>
            <a:ext cx="653742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 pitchFamily="2" charset="0"/>
              </a:rPr>
              <a:t>Close-to-absent</a:t>
            </a:r>
            <a:endParaRPr lang="en-IN" sz="3200" b="1" dirty="0">
              <a:latin typeface="Oswald" panose="02000506000000020004" pitchFamily="2" charset="0"/>
            </a:endParaRPr>
          </a:p>
        </p:txBody>
      </p:sp>
      <p:pic>
        <p:nvPicPr>
          <p:cNvPr id="37" name="Picture 6" descr="foto53"/>
          <p:cNvPicPr>
            <a:picLocks noChangeAspect="1" noChangeArrowheads="1"/>
          </p:cNvPicPr>
          <p:nvPr/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860" y="4077072"/>
            <a:ext cx="1628763" cy="252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0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 - Forest Owners / Forest Management Approaches (FMAs)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5952" y="1574561"/>
            <a:ext cx="5194404" cy="2997264"/>
            <a:chOff x="395952" y="1574561"/>
            <a:chExt cx="5194404" cy="29972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84CC13-17DF-4CBA-9ADC-377AD3C2EFF8}"/>
                </a:ext>
              </a:extLst>
            </p:cNvPr>
            <p:cNvSpPr txBox="1"/>
            <p:nvPr/>
          </p:nvSpPr>
          <p:spPr>
            <a:xfrm>
              <a:off x="395952" y="2336273"/>
              <a:ext cx="1627616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3800" b="1" dirty="0" smtClean="0">
                  <a:solidFill>
                    <a:schemeClr val="accent3"/>
                  </a:solidFill>
                  <a:latin typeface="Open Sans"/>
                </a:rPr>
                <a:t>5</a:t>
              </a:r>
              <a:r>
                <a:rPr lang="en-US" b="1" dirty="0" smtClean="0">
                  <a:solidFill>
                    <a:schemeClr val="accent3"/>
                  </a:solidFill>
                  <a:latin typeface="Open Sans"/>
                </a:rPr>
                <a:t> </a:t>
              </a:r>
              <a:endParaRPr lang="en-US" b="1" dirty="0">
                <a:solidFill>
                  <a:schemeClr val="accent3"/>
                </a:solidFill>
                <a:latin typeface="Open San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7EFECCF-AC3E-4E6D-807F-72A37D67D226}"/>
                </a:ext>
              </a:extLst>
            </p:cNvPr>
            <p:cNvSpPr/>
            <p:nvPr/>
          </p:nvSpPr>
          <p:spPr>
            <a:xfrm>
              <a:off x="693812" y="1574561"/>
              <a:ext cx="4752528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</a:rPr>
                <a:t>Absent</a:t>
              </a:r>
              <a:endParaRPr lang="en-IN" sz="3200" b="1" dirty="0">
                <a:latin typeface="Oswald" panose="02000506000000020004" pitchFamily="2" charset="0"/>
              </a:endParaRPr>
            </a:p>
          </p:txBody>
        </p:sp>
        <p:pic>
          <p:nvPicPr>
            <p:cNvPr id="25" name="Picture 1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B0D5E8"/>
                </a:clrFrom>
                <a:clrTo>
                  <a:srgbClr val="B0D5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82507" y="2885359"/>
              <a:ext cx="2659876" cy="1686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CFB34DD-9B8C-4D53-BBAC-19F615830641}"/>
                </a:ext>
              </a:extLst>
            </p:cNvPr>
            <p:cNvSpPr/>
            <p:nvPr/>
          </p:nvSpPr>
          <p:spPr>
            <a:xfrm>
              <a:off x="2133972" y="2371385"/>
              <a:ext cx="34563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en-ZA" sz="2000" dirty="0" smtClean="0"/>
                <a:t>unmanaged shrubby-forests</a:t>
              </a:r>
              <a:endPara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2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13717"/>
          <a:stretch/>
        </p:blipFill>
        <p:spPr>
          <a:xfrm>
            <a:off x="722832" y="4980761"/>
            <a:ext cx="11070990" cy="1751617"/>
          </a:xfrm>
          <a:prstGeom prst="rect">
            <a:avLst/>
          </a:prstGeom>
        </p:spPr>
      </p:pic>
      <p:sp>
        <p:nvSpPr>
          <p:cNvPr id="45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 - Forest Owners / Forest Management Approaches (FMAs)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178575" y="3511710"/>
            <a:ext cx="2855682" cy="1351367"/>
            <a:chOff x="6746172" y="5536820"/>
            <a:chExt cx="2786298" cy="1079134"/>
          </a:xfrm>
        </p:grpSpPr>
        <p:pic>
          <p:nvPicPr>
            <p:cNvPr id="9" name="Picture 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4993" y="5541526"/>
              <a:ext cx="1887477" cy="1074427"/>
            </a:xfrm>
            <a:prstGeom prst="rect">
              <a:avLst/>
            </a:prstGeom>
          </p:spPr>
        </p:pic>
        <p:pic>
          <p:nvPicPr>
            <p:cNvPr id="10" name="Picture 6" descr="foto53"/>
            <p:cNvPicPr>
              <a:picLocks noChangeAspect="1" noChangeArrowheads="1"/>
            </p:cNvPicPr>
            <p:nvPr/>
          </p:nvPicPr>
          <p:blipFill>
            <a:blip r:embed="rId5" cstate="email">
              <a:lum bright="-24000"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172" y="5536820"/>
              <a:ext cx="864097" cy="10791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258327" y="3540571"/>
            <a:ext cx="2783673" cy="1405239"/>
            <a:chOff x="6746173" y="4045063"/>
            <a:chExt cx="2783673" cy="140523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5413" y="4045064"/>
              <a:ext cx="1884433" cy="1405238"/>
            </a:xfrm>
            <a:prstGeom prst="rect">
              <a:avLst/>
            </a:prstGeom>
          </p:spPr>
        </p:pic>
        <p:pic>
          <p:nvPicPr>
            <p:cNvPr id="13" name="Picture 10" descr="El batefuegos de caucho es la herramienta adecuada para la extinción de un fuego"/>
            <p:cNvPicPr>
              <a:picLocks noChangeAspect="1" noChangeArrowheads="1"/>
            </p:cNvPicPr>
            <p:nvPr/>
          </p:nvPicPr>
          <p:blipFill rotWithShape="1">
            <a:blip r:embed="rId7" cstate="email">
              <a:lum bright="-18000" contrast="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10" r="5286"/>
            <a:stretch/>
          </p:blipFill>
          <p:spPr bwMode="auto">
            <a:xfrm flipH="1">
              <a:off x="6746173" y="4045063"/>
              <a:ext cx="864096" cy="13519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243322" y="3529705"/>
            <a:ext cx="2811208" cy="1416105"/>
            <a:chOff x="9224365" y="1094795"/>
            <a:chExt cx="2811208" cy="141610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1140" y="1094866"/>
              <a:ext cx="1884433" cy="1405238"/>
            </a:xfrm>
            <a:prstGeom prst="rect">
              <a:avLst/>
            </a:prstGeom>
          </p:spPr>
        </p:pic>
        <p:pic>
          <p:nvPicPr>
            <p:cNvPr id="16" name="Picture 14" descr="En ocasiones el ripper o rejón puede llevar aletas"/>
            <p:cNvPicPr>
              <a:picLocks noChangeAspect="1" noChangeArrowheads="1"/>
            </p:cNvPicPr>
            <p:nvPr/>
          </p:nvPicPr>
          <p:blipFill>
            <a:blip r:embed="rId9" cstate="email">
              <a:lum bright="-6000"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4365" y="1094795"/>
              <a:ext cx="864096" cy="14161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44384" y="3511710"/>
            <a:ext cx="2811210" cy="1405238"/>
            <a:chOff x="6746172" y="1072329"/>
            <a:chExt cx="2811210" cy="14052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578"/>
            <a:stretch/>
          </p:blipFill>
          <p:spPr>
            <a:xfrm>
              <a:off x="7634588" y="1072329"/>
              <a:ext cx="1922794" cy="1405238"/>
            </a:xfrm>
            <a:prstGeom prst="rect">
              <a:avLst/>
            </a:prstGeom>
          </p:spPr>
        </p:pic>
        <p:pic>
          <p:nvPicPr>
            <p:cNvPr id="19" name="Picture 18" descr="laymil2.jpg"/>
            <p:cNvPicPr>
              <a:picLocks noChangeAspect="1"/>
            </p:cNvPicPr>
            <p:nvPr/>
          </p:nvPicPr>
          <p:blipFill rotWithShape="1">
            <a:blip r:embed="rId11" cstate="screen">
              <a:clrChange>
                <a:clrFrom>
                  <a:srgbClr val="C8F4FF"/>
                </a:clrFrom>
                <a:clrTo>
                  <a:srgbClr val="C8F4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46172" y="1090395"/>
              <a:ext cx="841190" cy="135814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184CC13-17DF-4CBA-9ADC-377AD3C2EFF8}"/>
              </a:ext>
            </a:extLst>
          </p:cNvPr>
          <p:cNvSpPr txBox="1"/>
          <p:nvPr/>
        </p:nvSpPr>
        <p:spPr>
          <a:xfrm>
            <a:off x="117748" y="1421716"/>
            <a:ext cx="498498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800" b="1" dirty="0" smtClean="0">
                <a:latin typeface="Open Sans"/>
              </a:rPr>
              <a:t>4</a:t>
            </a:r>
            <a:r>
              <a:rPr lang="en-US" sz="13800" b="1" dirty="0" smtClean="0">
                <a:solidFill>
                  <a:schemeClr val="accent5"/>
                </a:solidFill>
                <a:latin typeface="Open Sans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</a:rPr>
              <a:t>Owner Types</a:t>
            </a:r>
            <a:endParaRPr lang="en-IN" sz="3600" b="1" dirty="0">
              <a:latin typeface="Oswald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FB34DD-9B8C-4D53-BBAC-19F615830641}"/>
              </a:ext>
            </a:extLst>
          </p:cNvPr>
          <p:cNvSpPr/>
          <p:nvPr/>
        </p:nvSpPr>
        <p:spPr>
          <a:xfrm>
            <a:off x="1508654" y="1444241"/>
            <a:ext cx="381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Only these will have growth simulations</a:t>
            </a: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8703" y="3122133"/>
            <a:ext cx="1499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2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19</a:t>
            </a:r>
            <a:endParaRPr lang="pt-PT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0016" y="3145518"/>
            <a:ext cx="1499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2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16</a:t>
            </a:r>
            <a:endParaRPr lang="pt-PT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69482" y="3132893"/>
            <a:ext cx="1499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2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13</a:t>
            </a:r>
            <a:endParaRPr lang="pt-PT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94928" y="3091064"/>
            <a:ext cx="1499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2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9</a:t>
            </a:r>
            <a:endParaRPr lang="pt-PT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56" y="3091064"/>
            <a:ext cx="175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Industrial</a:t>
            </a:r>
            <a:endParaRPr lang="pt-PT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97121" y="3094495"/>
            <a:ext cx="175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Active</a:t>
            </a:r>
            <a:endParaRPr lang="pt-PT" b="1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4893" y="3092016"/>
            <a:ext cx="175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Semi-Active</a:t>
            </a:r>
            <a:endParaRPr lang="pt-PT" b="1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04679" y="3105188"/>
            <a:ext cx="271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Close-to-absent</a:t>
            </a:r>
            <a:endParaRPr lang="pt-PT" b="1" dirty="0">
              <a:solidFill>
                <a:schemeClr val="accent5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7696" y="1446724"/>
            <a:ext cx="1871185" cy="15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7246" y="1433394"/>
            <a:ext cx="2376264" cy="17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  <p:bldP spid="26" grpId="0"/>
      <p:bldP spid="27" grpId="0"/>
      <p:bldP spid="28" grpId="0"/>
      <p:bldP spid="5" grpId="0"/>
      <p:bldP spid="29" grpId="0"/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8148" y="1972022"/>
            <a:ext cx="4797425" cy="4594226"/>
            <a:chOff x="3348831" y="1085850"/>
            <a:chExt cx="5485606" cy="5489576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4289425" y="4164013"/>
              <a:ext cx="4532313" cy="2411413"/>
            </a:xfrm>
            <a:custGeom>
              <a:avLst/>
              <a:gdLst>
                <a:gd name="T0" fmla="*/ 2841 w 2855"/>
                <a:gd name="T1" fmla="*/ 100 h 1519"/>
                <a:gd name="T2" fmla="*/ 2795 w 2855"/>
                <a:gd name="T3" fmla="*/ 297 h 1519"/>
                <a:gd name="T4" fmla="*/ 2726 w 2855"/>
                <a:gd name="T5" fmla="*/ 485 h 1519"/>
                <a:gd name="T6" fmla="*/ 2636 w 2855"/>
                <a:gd name="T7" fmla="*/ 662 h 1519"/>
                <a:gd name="T8" fmla="*/ 2526 w 2855"/>
                <a:gd name="T9" fmla="*/ 825 h 1519"/>
                <a:gd name="T10" fmla="*/ 2397 w 2855"/>
                <a:gd name="T11" fmla="*/ 976 h 1519"/>
                <a:gd name="T12" fmla="*/ 2250 w 2855"/>
                <a:gd name="T13" fmla="*/ 1111 h 1519"/>
                <a:gd name="T14" fmla="*/ 2090 w 2855"/>
                <a:gd name="T15" fmla="*/ 1230 h 1519"/>
                <a:gd name="T16" fmla="*/ 1915 w 2855"/>
                <a:gd name="T17" fmla="*/ 1330 h 1519"/>
                <a:gd name="T18" fmla="*/ 1727 w 2855"/>
                <a:gd name="T19" fmla="*/ 1410 h 1519"/>
                <a:gd name="T20" fmla="*/ 1528 w 2855"/>
                <a:gd name="T21" fmla="*/ 1470 h 1519"/>
                <a:gd name="T22" fmla="*/ 1320 w 2855"/>
                <a:gd name="T23" fmla="*/ 1506 h 1519"/>
                <a:gd name="T24" fmla="*/ 1106 w 2855"/>
                <a:gd name="T25" fmla="*/ 1519 h 1519"/>
                <a:gd name="T26" fmla="*/ 887 w 2855"/>
                <a:gd name="T27" fmla="*/ 1506 h 1519"/>
                <a:gd name="T28" fmla="*/ 676 w 2855"/>
                <a:gd name="T29" fmla="*/ 1468 h 1519"/>
                <a:gd name="T30" fmla="*/ 475 w 2855"/>
                <a:gd name="T31" fmla="*/ 1407 h 1519"/>
                <a:gd name="T32" fmla="*/ 312 w 2855"/>
                <a:gd name="T33" fmla="*/ 1316 h 1519"/>
                <a:gd name="T34" fmla="*/ 201 w 2855"/>
                <a:gd name="T35" fmla="*/ 1211 h 1519"/>
                <a:gd name="T36" fmla="*/ 118 w 2855"/>
                <a:gd name="T37" fmla="*/ 1106 h 1519"/>
                <a:gd name="T38" fmla="*/ 61 w 2855"/>
                <a:gd name="T39" fmla="*/ 1006 h 1519"/>
                <a:gd name="T40" fmla="*/ 24 w 2855"/>
                <a:gd name="T41" fmla="*/ 907 h 1519"/>
                <a:gd name="T42" fmla="*/ 4 w 2855"/>
                <a:gd name="T43" fmla="*/ 814 h 1519"/>
                <a:gd name="T44" fmla="*/ 0 w 2855"/>
                <a:gd name="T45" fmla="*/ 727 h 1519"/>
                <a:gd name="T46" fmla="*/ 7 w 2855"/>
                <a:gd name="T47" fmla="*/ 647 h 1519"/>
                <a:gd name="T48" fmla="*/ 1987 w 2855"/>
                <a:gd name="T49" fmla="*/ 652 h 1519"/>
                <a:gd name="T50" fmla="*/ 2005 w 2855"/>
                <a:gd name="T51" fmla="*/ 652 h 1519"/>
                <a:gd name="T52" fmla="*/ 2038 w 2855"/>
                <a:gd name="T53" fmla="*/ 650 h 1519"/>
                <a:gd name="T54" fmla="*/ 2085 w 2855"/>
                <a:gd name="T55" fmla="*/ 646 h 1519"/>
                <a:gd name="T56" fmla="*/ 2144 w 2855"/>
                <a:gd name="T57" fmla="*/ 637 h 1519"/>
                <a:gd name="T58" fmla="*/ 2212 w 2855"/>
                <a:gd name="T59" fmla="*/ 623 h 1519"/>
                <a:gd name="T60" fmla="*/ 2286 w 2855"/>
                <a:gd name="T61" fmla="*/ 603 h 1519"/>
                <a:gd name="T62" fmla="*/ 2364 w 2855"/>
                <a:gd name="T63" fmla="*/ 575 h 1519"/>
                <a:gd name="T64" fmla="*/ 2445 w 2855"/>
                <a:gd name="T65" fmla="*/ 538 h 1519"/>
                <a:gd name="T66" fmla="*/ 2525 w 2855"/>
                <a:gd name="T67" fmla="*/ 491 h 1519"/>
                <a:gd name="T68" fmla="*/ 2602 w 2855"/>
                <a:gd name="T69" fmla="*/ 433 h 1519"/>
                <a:gd name="T70" fmla="*/ 2674 w 2855"/>
                <a:gd name="T71" fmla="*/ 362 h 1519"/>
                <a:gd name="T72" fmla="*/ 2739 w 2855"/>
                <a:gd name="T73" fmla="*/ 278 h 1519"/>
                <a:gd name="T74" fmla="*/ 2795 w 2855"/>
                <a:gd name="T75" fmla="*/ 179 h 1519"/>
                <a:gd name="T76" fmla="*/ 2838 w 2855"/>
                <a:gd name="T77" fmla="*/ 63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55" h="1519">
                  <a:moveTo>
                    <a:pt x="2855" y="0"/>
                  </a:moveTo>
                  <a:lnTo>
                    <a:pt x="2841" y="100"/>
                  </a:lnTo>
                  <a:lnTo>
                    <a:pt x="2821" y="200"/>
                  </a:lnTo>
                  <a:lnTo>
                    <a:pt x="2795" y="297"/>
                  </a:lnTo>
                  <a:lnTo>
                    <a:pt x="2763" y="393"/>
                  </a:lnTo>
                  <a:lnTo>
                    <a:pt x="2726" y="485"/>
                  </a:lnTo>
                  <a:lnTo>
                    <a:pt x="2684" y="575"/>
                  </a:lnTo>
                  <a:lnTo>
                    <a:pt x="2636" y="662"/>
                  </a:lnTo>
                  <a:lnTo>
                    <a:pt x="2583" y="746"/>
                  </a:lnTo>
                  <a:lnTo>
                    <a:pt x="2526" y="825"/>
                  </a:lnTo>
                  <a:lnTo>
                    <a:pt x="2463" y="903"/>
                  </a:lnTo>
                  <a:lnTo>
                    <a:pt x="2397" y="976"/>
                  </a:lnTo>
                  <a:lnTo>
                    <a:pt x="2325" y="1045"/>
                  </a:lnTo>
                  <a:lnTo>
                    <a:pt x="2250" y="1111"/>
                  </a:lnTo>
                  <a:lnTo>
                    <a:pt x="2171" y="1173"/>
                  </a:lnTo>
                  <a:lnTo>
                    <a:pt x="2090" y="1230"/>
                  </a:lnTo>
                  <a:lnTo>
                    <a:pt x="2004" y="1282"/>
                  </a:lnTo>
                  <a:lnTo>
                    <a:pt x="1915" y="1330"/>
                  </a:lnTo>
                  <a:lnTo>
                    <a:pt x="1821" y="1372"/>
                  </a:lnTo>
                  <a:lnTo>
                    <a:pt x="1727" y="1410"/>
                  </a:lnTo>
                  <a:lnTo>
                    <a:pt x="1628" y="1443"/>
                  </a:lnTo>
                  <a:lnTo>
                    <a:pt x="1528" y="1470"/>
                  </a:lnTo>
                  <a:lnTo>
                    <a:pt x="1425" y="1491"/>
                  </a:lnTo>
                  <a:lnTo>
                    <a:pt x="1320" y="1506"/>
                  </a:lnTo>
                  <a:lnTo>
                    <a:pt x="1214" y="1516"/>
                  </a:lnTo>
                  <a:lnTo>
                    <a:pt x="1106" y="1519"/>
                  </a:lnTo>
                  <a:lnTo>
                    <a:pt x="996" y="1516"/>
                  </a:lnTo>
                  <a:lnTo>
                    <a:pt x="887" y="1506"/>
                  </a:lnTo>
                  <a:lnTo>
                    <a:pt x="781" y="1490"/>
                  </a:lnTo>
                  <a:lnTo>
                    <a:pt x="676" y="1468"/>
                  </a:lnTo>
                  <a:lnTo>
                    <a:pt x="574" y="1440"/>
                  </a:lnTo>
                  <a:lnTo>
                    <a:pt x="475" y="1407"/>
                  </a:lnTo>
                  <a:lnTo>
                    <a:pt x="378" y="1368"/>
                  </a:lnTo>
                  <a:lnTo>
                    <a:pt x="312" y="1316"/>
                  </a:lnTo>
                  <a:lnTo>
                    <a:pt x="253" y="1263"/>
                  </a:lnTo>
                  <a:lnTo>
                    <a:pt x="201" y="1211"/>
                  </a:lnTo>
                  <a:lnTo>
                    <a:pt x="157" y="1159"/>
                  </a:lnTo>
                  <a:lnTo>
                    <a:pt x="118" y="1106"/>
                  </a:lnTo>
                  <a:lnTo>
                    <a:pt x="87" y="1056"/>
                  </a:lnTo>
                  <a:lnTo>
                    <a:pt x="61" y="1006"/>
                  </a:lnTo>
                  <a:lnTo>
                    <a:pt x="40" y="955"/>
                  </a:lnTo>
                  <a:lnTo>
                    <a:pt x="24" y="907"/>
                  </a:lnTo>
                  <a:lnTo>
                    <a:pt x="11" y="860"/>
                  </a:lnTo>
                  <a:lnTo>
                    <a:pt x="4" y="814"/>
                  </a:lnTo>
                  <a:lnTo>
                    <a:pt x="1" y="770"/>
                  </a:lnTo>
                  <a:lnTo>
                    <a:pt x="0" y="727"/>
                  </a:lnTo>
                  <a:lnTo>
                    <a:pt x="2" y="686"/>
                  </a:lnTo>
                  <a:lnTo>
                    <a:pt x="7" y="647"/>
                  </a:lnTo>
                  <a:lnTo>
                    <a:pt x="1984" y="652"/>
                  </a:lnTo>
                  <a:lnTo>
                    <a:pt x="1987" y="652"/>
                  </a:lnTo>
                  <a:lnTo>
                    <a:pt x="1993" y="652"/>
                  </a:lnTo>
                  <a:lnTo>
                    <a:pt x="2005" y="652"/>
                  </a:lnTo>
                  <a:lnTo>
                    <a:pt x="2019" y="651"/>
                  </a:lnTo>
                  <a:lnTo>
                    <a:pt x="2038" y="650"/>
                  </a:lnTo>
                  <a:lnTo>
                    <a:pt x="2060" y="648"/>
                  </a:lnTo>
                  <a:lnTo>
                    <a:pt x="2085" y="646"/>
                  </a:lnTo>
                  <a:lnTo>
                    <a:pt x="2114" y="642"/>
                  </a:lnTo>
                  <a:lnTo>
                    <a:pt x="2144" y="637"/>
                  </a:lnTo>
                  <a:lnTo>
                    <a:pt x="2178" y="630"/>
                  </a:lnTo>
                  <a:lnTo>
                    <a:pt x="2212" y="623"/>
                  </a:lnTo>
                  <a:lnTo>
                    <a:pt x="2248" y="614"/>
                  </a:lnTo>
                  <a:lnTo>
                    <a:pt x="2286" y="603"/>
                  </a:lnTo>
                  <a:lnTo>
                    <a:pt x="2324" y="590"/>
                  </a:lnTo>
                  <a:lnTo>
                    <a:pt x="2364" y="575"/>
                  </a:lnTo>
                  <a:lnTo>
                    <a:pt x="2404" y="558"/>
                  </a:lnTo>
                  <a:lnTo>
                    <a:pt x="2445" y="538"/>
                  </a:lnTo>
                  <a:lnTo>
                    <a:pt x="2485" y="516"/>
                  </a:lnTo>
                  <a:lnTo>
                    <a:pt x="2525" y="491"/>
                  </a:lnTo>
                  <a:lnTo>
                    <a:pt x="2563" y="464"/>
                  </a:lnTo>
                  <a:lnTo>
                    <a:pt x="2602" y="433"/>
                  </a:lnTo>
                  <a:lnTo>
                    <a:pt x="2639" y="400"/>
                  </a:lnTo>
                  <a:lnTo>
                    <a:pt x="2674" y="362"/>
                  </a:lnTo>
                  <a:lnTo>
                    <a:pt x="2708" y="322"/>
                  </a:lnTo>
                  <a:lnTo>
                    <a:pt x="2739" y="278"/>
                  </a:lnTo>
                  <a:lnTo>
                    <a:pt x="2768" y="230"/>
                  </a:lnTo>
                  <a:lnTo>
                    <a:pt x="2795" y="179"/>
                  </a:lnTo>
                  <a:lnTo>
                    <a:pt x="2818" y="123"/>
                  </a:lnTo>
                  <a:lnTo>
                    <a:pt x="2838" y="63"/>
                  </a:lnTo>
                  <a:lnTo>
                    <a:pt x="285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300537" y="3611563"/>
              <a:ext cx="4533900" cy="1587500"/>
            </a:xfrm>
            <a:custGeom>
              <a:avLst/>
              <a:gdLst>
                <a:gd name="T0" fmla="*/ 2854 w 2856"/>
                <a:gd name="T1" fmla="*/ 88 h 1000"/>
                <a:gd name="T2" fmla="*/ 2854 w 2856"/>
                <a:gd name="T3" fmla="*/ 263 h 1000"/>
                <a:gd name="T4" fmla="*/ 2831 w 2856"/>
                <a:gd name="T5" fmla="*/ 411 h 1000"/>
                <a:gd name="T6" fmla="*/ 2788 w 2856"/>
                <a:gd name="T7" fmla="*/ 527 h 1000"/>
                <a:gd name="T8" fmla="*/ 2732 w 2856"/>
                <a:gd name="T9" fmla="*/ 626 h 1000"/>
                <a:gd name="T10" fmla="*/ 2667 w 2856"/>
                <a:gd name="T11" fmla="*/ 710 h 1000"/>
                <a:gd name="T12" fmla="*/ 2595 w 2856"/>
                <a:gd name="T13" fmla="*/ 781 h 1000"/>
                <a:gd name="T14" fmla="*/ 2518 w 2856"/>
                <a:gd name="T15" fmla="*/ 839 h 1000"/>
                <a:gd name="T16" fmla="*/ 2438 w 2856"/>
                <a:gd name="T17" fmla="*/ 886 h 1000"/>
                <a:gd name="T18" fmla="*/ 2357 w 2856"/>
                <a:gd name="T19" fmla="*/ 923 h 1000"/>
                <a:gd name="T20" fmla="*/ 2279 w 2856"/>
                <a:gd name="T21" fmla="*/ 951 h 1000"/>
                <a:gd name="T22" fmla="*/ 2205 w 2856"/>
                <a:gd name="T23" fmla="*/ 971 h 1000"/>
                <a:gd name="T24" fmla="*/ 2137 w 2856"/>
                <a:gd name="T25" fmla="*/ 985 h 1000"/>
                <a:gd name="T26" fmla="*/ 2078 w 2856"/>
                <a:gd name="T27" fmla="*/ 994 h 1000"/>
                <a:gd name="T28" fmla="*/ 2031 w 2856"/>
                <a:gd name="T29" fmla="*/ 998 h 1000"/>
                <a:gd name="T30" fmla="*/ 1998 w 2856"/>
                <a:gd name="T31" fmla="*/ 1000 h 1000"/>
                <a:gd name="T32" fmla="*/ 1980 w 2856"/>
                <a:gd name="T33" fmla="*/ 1000 h 1000"/>
                <a:gd name="T34" fmla="*/ 0 w 2856"/>
                <a:gd name="T35" fmla="*/ 995 h 1000"/>
                <a:gd name="T36" fmla="*/ 15 w 2856"/>
                <a:gd name="T37" fmla="*/ 923 h 1000"/>
                <a:gd name="T38" fmla="*/ 36 w 2856"/>
                <a:gd name="T39" fmla="*/ 861 h 1000"/>
                <a:gd name="T40" fmla="*/ 58 w 2856"/>
                <a:gd name="T41" fmla="*/ 811 h 1000"/>
                <a:gd name="T42" fmla="*/ 77 w 2856"/>
                <a:gd name="T43" fmla="*/ 773 h 1000"/>
                <a:gd name="T44" fmla="*/ 91 w 2856"/>
                <a:gd name="T45" fmla="*/ 749 h 1000"/>
                <a:gd name="T46" fmla="*/ 98 w 2856"/>
                <a:gd name="T47" fmla="*/ 741 h 1000"/>
                <a:gd name="T48" fmla="*/ 440 w 2856"/>
                <a:gd name="T49" fmla="*/ 583 h 1000"/>
                <a:gd name="T50" fmla="*/ 1948 w 2856"/>
                <a:gd name="T51" fmla="*/ 745 h 1000"/>
                <a:gd name="T52" fmla="*/ 1956 w 2856"/>
                <a:gd name="T53" fmla="*/ 745 h 1000"/>
                <a:gd name="T54" fmla="*/ 1979 w 2856"/>
                <a:gd name="T55" fmla="*/ 745 h 1000"/>
                <a:gd name="T56" fmla="*/ 2016 w 2856"/>
                <a:gd name="T57" fmla="*/ 744 h 1000"/>
                <a:gd name="T58" fmla="*/ 2063 w 2856"/>
                <a:gd name="T59" fmla="*/ 741 h 1000"/>
                <a:gd name="T60" fmla="*/ 2118 w 2856"/>
                <a:gd name="T61" fmla="*/ 735 h 1000"/>
                <a:gd name="T62" fmla="*/ 2182 w 2856"/>
                <a:gd name="T63" fmla="*/ 725 h 1000"/>
                <a:gd name="T64" fmla="*/ 2251 w 2856"/>
                <a:gd name="T65" fmla="*/ 709 h 1000"/>
                <a:gd name="T66" fmla="*/ 2325 w 2856"/>
                <a:gd name="T67" fmla="*/ 688 h 1000"/>
                <a:gd name="T68" fmla="*/ 2400 w 2856"/>
                <a:gd name="T69" fmla="*/ 660 h 1000"/>
                <a:gd name="T70" fmla="*/ 2475 w 2856"/>
                <a:gd name="T71" fmla="*/ 624 h 1000"/>
                <a:gd name="T72" fmla="*/ 2547 w 2856"/>
                <a:gd name="T73" fmla="*/ 579 h 1000"/>
                <a:gd name="T74" fmla="*/ 2616 w 2856"/>
                <a:gd name="T75" fmla="*/ 524 h 1000"/>
                <a:gd name="T76" fmla="*/ 2680 w 2856"/>
                <a:gd name="T77" fmla="*/ 458 h 1000"/>
                <a:gd name="T78" fmla="*/ 2737 w 2856"/>
                <a:gd name="T79" fmla="*/ 380 h 1000"/>
                <a:gd name="T80" fmla="*/ 2783 w 2856"/>
                <a:gd name="T81" fmla="*/ 289 h 1000"/>
                <a:gd name="T82" fmla="*/ 2818 w 2856"/>
                <a:gd name="T83" fmla="*/ 184 h 1000"/>
                <a:gd name="T84" fmla="*/ 2840 w 2856"/>
                <a:gd name="T85" fmla="*/ 65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56" h="1000">
                  <a:moveTo>
                    <a:pt x="2847" y="0"/>
                  </a:moveTo>
                  <a:lnTo>
                    <a:pt x="2854" y="88"/>
                  </a:lnTo>
                  <a:lnTo>
                    <a:pt x="2856" y="177"/>
                  </a:lnTo>
                  <a:lnTo>
                    <a:pt x="2854" y="263"/>
                  </a:lnTo>
                  <a:lnTo>
                    <a:pt x="2848" y="348"/>
                  </a:lnTo>
                  <a:lnTo>
                    <a:pt x="2831" y="411"/>
                  </a:lnTo>
                  <a:lnTo>
                    <a:pt x="2811" y="471"/>
                  </a:lnTo>
                  <a:lnTo>
                    <a:pt x="2788" y="527"/>
                  </a:lnTo>
                  <a:lnTo>
                    <a:pt x="2761" y="578"/>
                  </a:lnTo>
                  <a:lnTo>
                    <a:pt x="2732" y="626"/>
                  </a:lnTo>
                  <a:lnTo>
                    <a:pt x="2701" y="670"/>
                  </a:lnTo>
                  <a:lnTo>
                    <a:pt x="2667" y="710"/>
                  </a:lnTo>
                  <a:lnTo>
                    <a:pt x="2632" y="748"/>
                  </a:lnTo>
                  <a:lnTo>
                    <a:pt x="2595" y="781"/>
                  </a:lnTo>
                  <a:lnTo>
                    <a:pt x="2556" y="812"/>
                  </a:lnTo>
                  <a:lnTo>
                    <a:pt x="2518" y="839"/>
                  </a:lnTo>
                  <a:lnTo>
                    <a:pt x="2478" y="864"/>
                  </a:lnTo>
                  <a:lnTo>
                    <a:pt x="2438" y="886"/>
                  </a:lnTo>
                  <a:lnTo>
                    <a:pt x="2397" y="906"/>
                  </a:lnTo>
                  <a:lnTo>
                    <a:pt x="2357" y="923"/>
                  </a:lnTo>
                  <a:lnTo>
                    <a:pt x="2317" y="938"/>
                  </a:lnTo>
                  <a:lnTo>
                    <a:pt x="2279" y="951"/>
                  </a:lnTo>
                  <a:lnTo>
                    <a:pt x="2241" y="962"/>
                  </a:lnTo>
                  <a:lnTo>
                    <a:pt x="2205" y="971"/>
                  </a:lnTo>
                  <a:lnTo>
                    <a:pt x="2171" y="978"/>
                  </a:lnTo>
                  <a:lnTo>
                    <a:pt x="2137" y="985"/>
                  </a:lnTo>
                  <a:lnTo>
                    <a:pt x="2107" y="990"/>
                  </a:lnTo>
                  <a:lnTo>
                    <a:pt x="2078" y="994"/>
                  </a:lnTo>
                  <a:lnTo>
                    <a:pt x="2053" y="996"/>
                  </a:lnTo>
                  <a:lnTo>
                    <a:pt x="2031" y="998"/>
                  </a:lnTo>
                  <a:lnTo>
                    <a:pt x="2012" y="999"/>
                  </a:lnTo>
                  <a:lnTo>
                    <a:pt x="1998" y="1000"/>
                  </a:lnTo>
                  <a:lnTo>
                    <a:pt x="1986" y="1000"/>
                  </a:lnTo>
                  <a:lnTo>
                    <a:pt x="1980" y="1000"/>
                  </a:lnTo>
                  <a:lnTo>
                    <a:pt x="1977" y="1000"/>
                  </a:lnTo>
                  <a:lnTo>
                    <a:pt x="0" y="995"/>
                  </a:lnTo>
                  <a:lnTo>
                    <a:pt x="7" y="958"/>
                  </a:lnTo>
                  <a:lnTo>
                    <a:pt x="15" y="923"/>
                  </a:lnTo>
                  <a:lnTo>
                    <a:pt x="25" y="890"/>
                  </a:lnTo>
                  <a:lnTo>
                    <a:pt x="36" y="861"/>
                  </a:lnTo>
                  <a:lnTo>
                    <a:pt x="46" y="834"/>
                  </a:lnTo>
                  <a:lnTo>
                    <a:pt x="58" y="811"/>
                  </a:lnTo>
                  <a:lnTo>
                    <a:pt x="67" y="790"/>
                  </a:lnTo>
                  <a:lnTo>
                    <a:pt x="77" y="773"/>
                  </a:lnTo>
                  <a:lnTo>
                    <a:pt x="85" y="759"/>
                  </a:lnTo>
                  <a:lnTo>
                    <a:pt x="91" y="749"/>
                  </a:lnTo>
                  <a:lnTo>
                    <a:pt x="96" y="743"/>
                  </a:lnTo>
                  <a:lnTo>
                    <a:pt x="98" y="741"/>
                  </a:lnTo>
                  <a:lnTo>
                    <a:pt x="352" y="741"/>
                  </a:lnTo>
                  <a:lnTo>
                    <a:pt x="440" y="583"/>
                  </a:lnTo>
                  <a:lnTo>
                    <a:pt x="532" y="741"/>
                  </a:lnTo>
                  <a:lnTo>
                    <a:pt x="1948" y="745"/>
                  </a:lnTo>
                  <a:lnTo>
                    <a:pt x="1951" y="745"/>
                  </a:lnTo>
                  <a:lnTo>
                    <a:pt x="1956" y="745"/>
                  </a:lnTo>
                  <a:lnTo>
                    <a:pt x="1966" y="745"/>
                  </a:lnTo>
                  <a:lnTo>
                    <a:pt x="1979" y="745"/>
                  </a:lnTo>
                  <a:lnTo>
                    <a:pt x="1996" y="745"/>
                  </a:lnTo>
                  <a:lnTo>
                    <a:pt x="2016" y="744"/>
                  </a:lnTo>
                  <a:lnTo>
                    <a:pt x="2038" y="743"/>
                  </a:lnTo>
                  <a:lnTo>
                    <a:pt x="2063" y="741"/>
                  </a:lnTo>
                  <a:lnTo>
                    <a:pt x="2089" y="738"/>
                  </a:lnTo>
                  <a:lnTo>
                    <a:pt x="2118" y="735"/>
                  </a:lnTo>
                  <a:lnTo>
                    <a:pt x="2150" y="730"/>
                  </a:lnTo>
                  <a:lnTo>
                    <a:pt x="2182" y="725"/>
                  </a:lnTo>
                  <a:lnTo>
                    <a:pt x="2217" y="717"/>
                  </a:lnTo>
                  <a:lnTo>
                    <a:pt x="2251" y="709"/>
                  </a:lnTo>
                  <a:lnTo>
                    <a:pt x="2288" y="700"/>
                  </a:lnTo>
                  <a:lnTo>
                    <a:pt x="2325" y="688"/>
                  </a:lnTo>
                  <a:lnTo>
                    <a:pt x="2362" y="676"/>
                  </a:lnTo>
                  <a:lnTo>
                    <a:pt x="2400" y="660"/>
                  </a:lnTo>
                  <a:lnTo>
                    <a:pt x="2437" y="643"/>
                  </a:lnTo>
                  <a:lnTo>
                    <a:pt x="2475" y="624"/>
                  </a:lnTo>
                  <a:lnTo>
                    <a:pt x="2511" y="602"/>
                  </a:lnTo>
                  <a:lnTo>
                    <a:pt x="2547" y="579"/>
                  </a:lnTo>
                  <a:lnTo>
                    <a:pt x="2582" y="553"/>
                  </a:lnTo>
                  <a:lnTo>
                    <a:pt x="2616" y="524"/>
                  </a:lnTo>
                  <a:lnTo>
                    <a:pt x="2650" y="492"/>
                  </a:lnTo>
                  <a:lnTo>
                    <a:pt x="2680" y="458"/>
                  </a:lnTo>
                  <a:lnTo>
                    <a:pt x="2709" y="420"/>
                  </a:lnTo>
                  <a:lnTo>
                    <a:pt x="2737" y="380"/>
                  </a:lnTo>
                  <a:lnTo>
                    <a:pt x="2761" y="336"/>
                  </a:lnTo>
                  <a:lnTo>
                    <a:pt x="2783" y="289"/>
                  </a:lnTo>
                  <a:lnTo>
                    <a:pt x="2803" y="239"/>
                  </a:lnTo>
                  <a:lnTo>
                    <a:pt x="2818" y="184"/>
                  </a:lnTo>
                  <a:lnTo>
                    <a:pt x="2831" y="126"/>
                  </a:lnTo>
                  <a:lnTo>
                    <a:pt x="2840" y="65"/>
                  </a:lnTo>
                  <a:lnTo>
                    <a:pt x="284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5113337" y="1085850"/>
              <a:ext cx="3695700" cy="3578225"/>
            </a:xfrm>
            <a:custGeom>
              <a:avLst/>
              <a:gdLst>
                <a:gd name="T0" fmla="*/ 725 w 2328"/>
                <a:gd name="T1" fmla="*/ 3 h 2254"/>
                <a:gd name="T2" fmla="*/ 905 w 2328"/>
                <a:gd name="T3" fmla="*/ 23 h 2254"/>
                <a:gd name="T4" fmla="*/ 1081 w 2328"/>
                <a:gd name="T5" fmla="*/ 62 h 2254"/>
                <a:gd name="T6" fmla="*/ 1253 w 2328"/>
                <a:gd name="T7" fmla="*/ 118 h 2254"/>
                <a:gd name="T8" fmla="*/ 1418 w 2328"/>
                <a:gd name="T9" fmla="*/ 194 h 2254"/>
                <a:gd name="T10" fmla="*/ 1574 w 2328"/>
                <a:gd name="T11" fmla="*/ 287 h 2254"/>
                <a:gd name="T12" fmla="*/ 1720 w 2328"/>
                <a:gd name="T13" fmla="*/ 397 h 2254"/>
                <a:gd name="T14" fmla="*/ 1856 w 2328"/>
                <a:gd name="T15" fmla="*/ 523 h 2254"/>
                <a:gd name="T16" fmla="*/ 1978 w 2328"/>
                <a:gd name="T17" fmla="*/ 665 h 2254"/>
                <a:gd name="T18" fmla="*/ 2085 w 2328"/>
                <a:gd name="T19" fmla="*/ 824 h 2254"/>
                <a:gd name="T20" fmla="*/ 2181 w 2328"/>
                <a:gd name="T21" fmla="*/ 1004 h 2254"/>
                <a:gd name="T22" fmla="*/ 2255 w 2328"/>
                <a:gd name="T23" fmla="*/ 1200 h 2254"/>
                <a:gd name="T24" fmla="*/ 2303 w 2328"/>
                <a:gd name="T25" fmla="*/ 1399 h 2254"/>
                <a:gd name="T26" fmla="*/ 2328 w 2328"/>
                <a:gd name="T27" fmla="*/ 1600 h 2254"/>
                <a:gd name="T28" fmla="*/ 2297 w 2328"/>
                <a:gd name="T29" fmla="*/ 1739 h 2254"/>
                <a:gd name="T30" fmla="*/ 2255 w 2328"/>
                <a:gd name="T31" fmla="*/ 1858 h 2254"/>
                <a:gd name="T32" fmla="*/ 2205 w 2328"/>
                <a:gd name="T33" fmla="*/ 1960 h 2254"/>
                <a:gd name="T34" fmla="*/ 2148 w 2328"/>
                <a:gd name="T35" fmla="*/ 2043 h 2254"/>
                <a:gd name="T36" fmla="*/ 2087 w 2328"/>
                <a:gd name="T37" fmla="*/ 2113 h 2254"/>
                <a:gd name="T38" fmla="*/ 2022 w 2328"/>
                <a:gd name="T39" fmla="*/ 2167 h 2254"/>
                <a:gd name="T40" fmla="*/ 1956 w 2328"/>
                <a:gd name="T41" fmla="*/ 2210 h 2254"/>
                <a:gd name="T42" fmla="*/ 1890 w 2328"/>
                <a:gd name="T43" fmla="*/ 2241 h 2254"/>
                <a:gd name="T44" fmla="*/ 971 w 2328"/>
                <a:gd name="T45" fmla="*/ 562 h 2254"/>
                <a:gd name="T46" fmla="*/ 966 w 2328"/>
                <a:gd name="T47" fmla="*/ 553 h 2254"/>
                <a:gd name="T48" fmla="*/ 952 w 2328"/>
                <a:gd name="T49" fmla="*/ 530 h 2254"/>
                <a:gd name="T50" fmla="*/ 930 w 2328"/>
                <a:gd name="T51" fmla="*/ 495 h 2254"/>
                <a:gd name="T52" fmla="*/ 898 w 2328"/>
                <a:gd name="T53" fmla="*/ 450 h 2254"/>
                <a:gd name="T54" fmla="*/ 857 w 2328"/>
                <a:gd name="T55" fmla="*/ 398 h 2254"/>
                <a:gd name="T56" fmla="*/ 807 w 2328"/>
                <a:gd name="T57" fmla="*/ 343 h 2254"/>
                <a:gd name="T58" fmla="*/ 747 w 2328"/>
                <a:gd name="T59" fmla="*/ 287 h 2254"/>
                <a:gd name="T60" fmla="*/ 678 w 2328"/>
                <a:gd name="T61" fmla="*/ 233 h 2254"/>
                <a:gd name="T62" fmla="*/ 599 w 2328"/>
                <a:gd name="T63" fmla="*/ 183 h 2254"/>
                <a:gd name="T64" fmla="*/ 512 w 2328"/>
                <a:gd name="T65" fmla="*/ 143 h 2254"/>
                <a:gd name="T66" fmla="*/ 415 w 2328"/>
                <a:gd name="T67" fmla="*/ 111 h 2254"/>
                <a:gd name="T68" fmla="*/ 308 w 2328"/>
                <a:gd name="T69" fmla="*/ 92 h 2254"/>
                <a:gd name="T70" fmla="*/ 193 w 2328"/>
                <a:gd name="T71" fmla="*/ 90 h 2254"/>
                <a:gd name="T72" fmla="*/ 67 w 2328"/>
                <a:gd name="T73" fmla="*/ 107 h 2254"/>
                <a:gd name="T74" fmla="*/ 89 w 2328"/>
                <a:gd name="T75" fmla="*/ 90 h 2254"/>
                <a:gd name="T76" fmla="*/ 269 w 2328"/>
                <a:gd name="T77" fmla="*/ 40 h 2254"/>
                <a:gd name="T78" fmla="*/ 451 w 2328"/>
                <a:gd name="T79" fmla="*/ 9 h 2254"/>
                <a:gd name="T80" fmla="*/ 634 w 2328"/>
                <a:gd name="T81" fmla="*/ 0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28" h="2254">
                  <a:moveTo>
                    <a:pt x="634" y="0"/>
                  </a:moveTo>
                  <a:lnTo>
                    <a:pt x="725" y="3"/>
                  </a:lnTo>
                  <a:lnTo>
                    <a:pt x="815" y="10"/>
                  </a:lnTo>
                  <a:lnTo>
                    <a:pt x="905" y="23"/>
                  </a:lnTo>
                  <a:lnTo>
                    <a:pt x="993" y="40"/>
                  </a:lnTo>
                  <a:lnTo>
                    <a:pt x="1081" y="62"/>
                  </a:lnTo>
                  <a:lnTo>
                    <a:pt x="1168" y="88"/>
                  </a:lnTo>
                  <a:lnTo>
                    <a:pt x="1253" y="118"/>
                  </a:lnTo>
                  <a:lnTo>
                    <a:pt x="1336" y="154"/>
                  </a:lnTo>
                  <a:lnTo>
                    <a:pt x="1418" y="194"/>
                  </a:lnTo>
                  <a:lnTo>
                    <a:pt x="1497" y="238"/>
                  </a:lnTo>
                  <a:lnTo>
                    <a:pt x="1574" y="287"/>
                  </a:lnTo>
                  <a:lnTo>
                    <a:pt x="1649" y="340"/>
                  </a:lnTo>
                  <a:lnTo>
                    <a:pt x="1720" y="397"/>
                  </a:lnTo>
                  <a:lnTo>
                    <a:pt x="1790" y="458"/>
                  </a:lnTo>
                  <a:lnTo>
                    <a:pt x="1856" y="523"/>
                  </a:lnTo>
                  <a:lnTo>
                    <a:pt x="1919" y="592"/>
                  </a:lnTo>
                  <a:lnTo>
                    <a:pt x="1978" y="665"/>
                  </a:lnTo>
                  <a:lnTo>
                    <a:pt x="2034" y="743"/>
                  </a:lnTo>
                  <a:lnTo>
                    <a:pt x="2085" y="824"/>
                  </a:lnTo>
                  <a:lnTo>
                    <a:pt x="2133" y="909"/>
                  </a:lnTo>
                  <a:lnTo>
                    <a:pt x="2181" y="1004"/>
                  </a:lnTo>
                  <a:lnTo>
                    <a:pt x="2220" y="1101"/>
                  </a:lnTo>
                  <a:lnTo>
                    <a:pt x="2255" y="1200"/>
                  </a:lnTo>
                  <a:lnTo>
                    <a:pt x="2282" y="1298"/>
                  </a:lnTo>
                  <a:lnTo>
                    <a:pt x="2303" y="1399"/>
                  </a:lnTo>
                  <a:lnTo>
                    <a:pt x="2319" y="1500"/>
                  </a:lnTo>
                  <a:lnTo>
                    <a:pt x="2328" y="1600"/>
                  </a:lnTo>
                  <a:lnTo>
                    <a:pt x="2314" y="1672"/>
                  </a:lnTo>
                  <a:lnTo>
                    <a:pt x="2297" y="1739"/>
                  </a:lnTo>
                  <a:lnTo>
                    <a:pt x="2277" y="1801"/>
                  </a:lnTo>
                  <a:lnTo>
                    <a:pt x="2255" y="1858"/>
                  </a:lnTo>
                  <a:lnTo>
                    <a:pt x="2231" y="1911"/>
                  </a:lnTo>
                  <a:lnTo>
                    <a:pt x="2205" y="1960"/>
                  </a:lnTo>
                  <a:lnTo>
                    <a:pt x="2177" y="2004"/>
                  </a:lnTo>
                  <a:lnTo>
                    <a:pt x="2148" y="2043"/>
                  </a:lnTo>
                  <a:lnTo>
                    <a:pt x="2118" y="2080"/>
                  </a:lnTo>
                  <a:lnTo>
                    <a:pt x="2087" y="2113"/>
                  </a:lnTo>
                  <a:lnTo>
                    <a:pt x="2055" y="2141"/>
                  </a:lnTo>
                  <a:lnTo>
                    <a:pt x="2022" y="2167"/>
                  </a:lnTo>
                  <a:lnTo>
                    <a:pt x="1989" y="2190"/>
                  </a:lnTo>
                  <a:lnTo>
                    <a:pt x="1956" y="2210"/>
                  </a:lnTo>
                  <a:lnTo>
                    <a:pt x="1923" y="2227"/>
                  </a:lnTo>
                  <a:lnTo>
                    <a:pt x="1890" y="2241"/>
                  </a:lnTo>
                  <a:lnTo>
                    <a:pt x="1859" y="2254"/>
                  </a:lnTo>
                  <a:lnTo>
                    <a:pt x="971" y="562"/>
                  </a:lnTo>
                  <a:lnTo>
                    <a:pt x="970" y="560"/>
                  </a:lnTo>
                  <a:lnTo>
                    <a:pt x="966" y="553"/>
                  </a:lnTo>
                  <a:lnTo>
                    <a:pt x="961" y="544"/>
                  </a:lnTo>
                  <a:lnTo>
                    <a:pt x="952" y="530"/>
                  </a:lnTo>
                  <a:lnTo>
                    <a:pt x="943" y="513"/>
                  </a:lnTo>
                  <a:lnTo>
                    <a:pt x="930" y="495"/>
                  </a:lnTo>
                  <a:lnTo>
                    <a:pt x="915" y="473"/>
                  </a:lnTo>
                  <a:lnTo>
                    <a:pt x="898" y="450"/>
                  </a:lnTo>
                  <a:lnTo>
                    <a:pt x="879" y="424"/>
                  </a:lnTo>
                  <a:lnTo>
                    <a:pt x="857" y="398"/>
                  </a:lnTo>
                  <a:lnTo>
                    <a:pt x="833" y="371"/>
                  </a:lnTo>
                  <a:lnTo>
                    <a:pt x="807" y="343"/>
                  </a:lnTo>
                  <a:lnTo>
                    <a:pt x="777" y="315"/>
                  </a:lnTo>
                  <a:lnTo>
                    <a:pt x="747" y="287"/>
                  </a:lnTo>
                  <a:lnTo>
                    <a:pt x="713" y="260"/>
                  </a:lnTo>
                  <a:lnTo>
                    <a:pt x="678" y="233"/>
                  </a:lnTo>
                  <a:lnTo>
                    <a:pt x="640" y="207"/>
                  </a:lnTo>
                  <a:lnTo>
                    <a:pt x="599" y="183"/>
                  </a:lnTo>
                  <a:lnTo>
                    <a:pt x="557" y="161"/>
                  </a:lnTo>
                  <a:lnTo>
                    <a:pt x="512" y="143"/>
                  </a:lnTo>
                  <a:lnTo>
                    <a:pt x="464" y="125"/>
                  </a:lnTo>
                  <a:lnTo>
                    <a:pt x="415" y="111"/>
                  </a:lnTo>
                  <a:lnTo>
                    <a:pt x="362" y="100"/>
                  </a:lnTo>
                  <a:lnTo>
                    <a:pt x="308" y="92"/>
                  </a:lnTo>
                  <a:lnTo>
                    <a:pt x="251" y="89"/>
                  </a:lnTo>
                  <a:lnTo>
                    <a:pt x="193" y="90"/>
                  </a:lnTo>
                  <a:lnTo>
                    <a:pt x="131" y="96"/>
                  </a:lnTo>
                  <a:lnTo>
                    <a:pt x="67" y="107"/>
                  </a:lnTo>
                  <a:lnTo>
                    <a:pt x="0" y="124"/>
                  </a:lnTo>
                  <a:lnTo>
                    <a:pt x="89" y="90"/>
                  </a:lnTo>
                  <a:lnTo>
                    <a:pt x="179" y="62"/>
                  </a:lnTo>
                  <a:lnTo>
                    <a:pt x="269" y="40"/>
                  </a:lnTo>
                  <a:lnTo>
                    <a:pt x="360" y="22"/>
                  </a:lnTo>
                  <a:lnTo>
                    <a:pt x="451" y="9"/>
                  </a:lnTo>
                  <a:lnTo>
                    <a:pt x="543" y="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625975" y="1227138"/>
              <a:ext cx="3438525" cy="3497263"/>
            </a:xfrm>
            <a:custGeom>
              <a:avLst/>
              <a:gdLst>
                <a:gd name="T0" fmla="*/ 615 w 2166"/>
                <a:gd name="T1" fmla="*/ 3 h 2203"/>
                <a:gd name="T2" fmla="*/ 722 w 2166"/>
                <a:gd name="T3" fmla="*/ 22 h 2203"/>
                <a:gd name="T4" fmla="*/ 819 w 2166"/>
                <a:gd name="T5" fmla="*/ 54 h 2203"/>
                <a:gd name="T6" fmla="*/ 906 w 2166"/>
                <a:gd name="T7" fmla="*/ 94 h 2203"/>
                <a:gd name="T8" fmla="*/ 985 w 2166"/>
                <a:gd name="T9" fmla="*/ 144 h 2203"/>
                <a:gd name="T10" fmla="*/ 1054 w 2166"/>
                <a:gd name="T11" fmla="*/ 198 h 2203"/>
                <a:gd name="T12" fmla="*/ 1114 w 2166"/>
                <a:gd name="T13" fmla="*/ 254 h 2203"/>
                <a:gd name="T14" fmla="*/ 1164 w 2166"/>
                <a:gd name="T15" fmla="*/ 309 h 2203"/>
                <a:gd name="T16" fmla="*/ 1205 w 2166"/>
                <a:gd name="T17" fmla="*/ 361 h 2203"/>
                <a:gd name="T18" fmla="*/ 1237 w 2166"/>
                <a:gd name="T19" fmla="*/ 406 h 2203"/>
                <a:gd name="T20" fmla="*/ 1259 w 2166"/>
                <a:gd name="T21" fmla="*/ 441 h 2203"/>
                <a:gd name="T22" fmla="*/ 1273 w 2166"/>
                <a:gd name="T23" fmla="*/ 464 h 2203"/>
                <a:gd name="T24" fmla="*/ 1278 w 2166"/>
                <a:gd name="T25" fmla="*/ 473 h 2203"/>
                <a:gd name="T26" fmla="*/ 2122 w 2166"/>
                <a:gd name="T27" fmla="*/ 2179 h 2203"/>
                <a:gd name="T28" fmla="*/ 2042 w 2166"/>
                <a:gd name="T29" fmla="*/ 2195 h 2203"/>
                <a:gd name="T30" fmla="*/ 1976 w 2166"/>
                <a:gd name="T31" fmla="*/ 2202 h 2203"/>
                <a:gd name="T32" fmla="*/ 1927 w 2166"/>
                <a:gd name="T33" fmla="*/ 2203 h 2203"/>
                <a:gd name="T34" fmla="*/ 1900 w 2166"/>
                <a:gd name="T35" fmla="*/ 2201 h 2203"/>
                <a:gd name="T36" fmla="*/ 1781 w 2166"/>
                <a:gd name="T37" fmla="*/ 1982 h 2203"/>
                <a:gd name="T38" fmla="*/ 1700 w 2166"/>
                <a:gd name="T39" fmla="*/ 1830 h 2203"/>
                <a:gd name="T40" fmla="*/ 1063 w 2166"/>
                <a:gd name="T41" fmla="*/ 615 h 2203"/>
                <a:gd name="T42" fmla="*/ 1056 w 2166"/>
                <a:gd name="T43" fmla="*/ 599 h 2203"/>
                <a:gd name="T44" fmla="*/ 1040 w 2166"/>
                <a:gd name="T45" fmla="*/ 572 h 2203"/>
                <a:gd name="T46" fmla="*/ 1017 w 2166"/>
                <a:gd name="T47" fmla="*/ 533 h 2203"/>
                <a:gd name="T48" fmla="*/ 987 w 2166"/>
                <a:gd name="T49" fmla="*/ 487 h 2203"/>
                <a:gd name="T50" fmla="*/ 948 w 2166"/>
                <a:gd name="T51" fmla="*/ 435 h 2203"/>
                <a:gd name="T52" fmla="*/ 901 w 2166"/>
                <a:gd name="T53" fmla="*/ 379 h 2203"/>
                <a:gd name="T54" fmla="*/ 847 w 2166"/>
                <a:gd name="T55" fmla="*/ 324 h 2203"/>
                <a:gd name="T56" fmla="*/ 785 w 2166"/>
                <a:gd name="T57" fmla="*/ 270 h 2203"/>
                <a:gd name="T58" fmla="*/ 715 w 2166"/>
                <a:gd name="T59" fmla="*/ 220 h 2203"/>
                <a:gd name="T60" fmla="*/ 637 w 2166"/>
                <a:gd name="T61" fmla="*/ 177 h 2203"/>
                <a:gd name="T62" fmla="*/ 551 w 2166"/>
                <a:gd name="T63" fmla="*/ 144 h 2203"/>
                <a:gd name="T64" fmla="*/ 457 w 2166"/>
                <a:gd name="T65" fmla="*/ 122 h 2203"/>
                <a:gd name="T66" fmla="*/ 355 w 2166"/>
                <a:gd name="T67" fmla="*/ 113 h 2203"/>
                <a:gd name="T68" fmla="*/ 245 w 2166"/>
                <a:gd name="T69" fmla="*/ 122 h 2203"/>
                <a:gd name="T70" fmla="*/ 126 w 2166"/>
                <a:gd name="T71" fmla="*/ 149 h 2203"/>
                <a:gd name="T72" fmla="*/ 0 w 2166"/>
                <a:gd name="T73" fmla="*/ 197 h 2203"/>
                <a:gd name="T74" fmla="*/ 153 w 2166"/>
                <a:gd name="T75" fmla="*/ 106 h 2203"/>
                <a:gd name="T76" fmla="*/ 307 w 2166"/>
                <a:gd name="T77" fmla="*/ 35 h 2203"/>
                <a:gd name="T78" fmla="*/ 438 w 2166"/>
                <a:gd name="T79" fmla="*/ 7 h 2203"/>
                <a:gd name="T80" fmla="*/ 558 w 2166"/>
                <a:gd name="T81" fmla="*/ 0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6" h="2203">
                  <a:moveTo>
                    <a:pt x="558" y="0"/>
                  </a:moveTo>
                  <a:lnTo>
                    <a:pt x="615" y="3"/>
                  </a:lnTo>
                  <a:lnTo>
                    <a:pt x="669" y="11"/>
                  </a:lnTo>
                  <a:lnTo>
                    <a:pt x="722" y="22"/>
                  </a:lnTo>
                  <a:lnTo>
                    <a:pt x="771" y="36"/>
                  </a:lnTo>
                  <a:lnTo>
                    <a:pt x="819" y="54"/>
                  </a:lnTo>
                  <a:lnTo>
                    <a:pt x="864" y="72"/>
                  </a:lnTo>
                  <a:lnTo>
                    <a:pt x="906" y="94"/>
                  </a:lnTo>
                  <a:lnTo>
                    <a:pt x="947" y="118"/>
                  </a:lnTo>
                  <a:lnTo>
                    <a:pt x="985" y="144"/>
                  </a:lnTo>
                  <a:lnTo>
                    <a:pt x="1020" y="171"/>
                  </a:lnTo>
                  <a:lnTo>
                    <a:pt x="1054" y="198"/>
                  </a:lnTo>
                  <a:lnTo>
                    <a:pt x="1084" y="226"/>
                  </a:lnTo>
                  <a:lnTo>
                    <a:pt x="1114" y="254"/>
                  </a:lnTo>
                  <a:lnTo>
                    <a:pt x="1140" y="282"/>
                  </a:lnTo>
                  <a:lnTo>
                    <a:pt x="1164" y="309"/>
                  </a:lnTo>
                  <a:lnTo>
                    <a:pt x="1186" y="335"/>
                  </a:lnTo>
                  <a:lnTo>
                    <a:pt x="1205" y="361"/>
                  </a:lnTo>
                  <a:lnTo>
                    <a:pt x="1222" y="384"/>
                  </a:lnTo>
                  <a:lnTo>
                    <a:pt x="1237" y="406"/>
                  </a:lnTo>
                  <a:lnTo>
                    <a:pt x="1250" y="424"/>
                  </a:lnTo>
                  <a:lnTo>
                    <a:pt x="1259" y="441"/>
                  </a:lnTo>
                  <a:lnTo>
                    <a:pt x="1268" y="455"/>
                  </a:lnTo>
                  <a:lnTo>
                    <a:pt x="1273" y="464"/>
                  </a:lnTo>
                  <a:lnTo>
                    <a:pt x="1277" y="471"/>
                  </a:lnTo>
                  <a:lnTo>
                    <a:pt x="1278" y="473"/>
                  </a:lnTo>
                  <a:lnTo>
                    <a:pt x="2166" y="2165"/>
                  </a:lnTo>
                  <a:lnTo>
                    <a:pt x="2122" y="2179"/>
                  </a:lnTo>
                  <a:lnTo>
                    <a:pt x="2081" y="2188"/>
                  </a:lnTo>
                  <a:lnTo>
                    <a:pt x="2042" y="2195"/>
                  </a:lnTo>
                  <a:lnTo>
                    <a:pt x="2008" y="2200"/>
                  </a:lnTo>
                  <a:lnTo>
                    <a:pt x="1976" y="2202"/>
                  </a:lnTo>
                  <a:lnTo>
                    <a:pt x="1949" y="2203"/>
                  </a:lnTo>
                  <a:lnTo>
                    <a:pt x="1927" y="2203"/>
                  </a:lnTo>
                  <a:lnTo>
                    <a:pt x="1910" y="2202"/>
                  </a:lnTo>
                  <a:lnTo>
                    <a:pt x="1900" y="2201"/>
                  </a:lnTo>
                  <a:lnTo>
                    <a:pt x="1896" y="2201"/>
                  </a:lnTo>
                  <a:lnTo>
                    <a:pt x="1781" y="1982"/>
                  </a:lnTo>
                  <a:lnTo>
                    <a:pt x="1602" y="1981"/>
                  </a:lnTo>
                  <a:lnTo>
                    <a:pt x="1700" y="1830"/>
                  </a:lnTo>
                  <a:lnTo>
                    <a:pt x="1064" y="617"/>
                  </a:lnTo>
                  <a:lnTo>
                    <a:pt x="1063" y="615"/>
                  </a:lnTo>
                  <a:lnTo>
                    <a:pt x="1060" y="609"/>
                  </a:lnTo>
                  <a:lnTo>
                    <a:pt x="1056" y="599"/>
                  </a:lnTo>
                  <a:lnTo>
                    <a:pt x="1049" y="587"/>
                  </a:lnTo>
                  <a:lnTo>
                    <a:pt x="1040" y="572"/>
                  </a:lnTo>
                  <a:lnTo>
                    <a:pt x="1030" y="553"/>
                  </a:lnTo>
                  <a:lnTo>
                    <a:pt x="1017" y="533"/>
                  </a:lnTo>
                  <a:lnTo>
                    <a:pt x="1003" y="511"/>
                  </a:lnTo>
                  <a:lnTo>
                    <a:pt x="987" y="487"/>
                  </a:lnTo>
                  <a:lnTo>
                    <a:pt x="968" y="461"/>
                  </a:lnTo>
                  <a:lnTo>
                    <a:pt x="948" y="435"/>
                  </a:lnTo>
                  <a:lnTo>
                    <a:pt x="926" y="408"/>
                  </a:lnTo>
                  <a:lnTo>
                    <a:pt x="901" y="379"/>
                  </a:lnTo>
                  <a:lnTo>
                    <a:pt x="876" y="352"/>
                  </a:lnTo>
                  <a:lnTo>
                    <a:pt x="847" y="324"/>
                  </a:lnTo>
                  <a:lnTo>
                    <a:pt x="817" y="297"/>
                  </a:lnTo>
                  <a:lnTo>
                    <a:pt x="785" y="270"/>
                  </a:lnTo>
                  <a:lnTo>
                    <a:pt x="751" y="244"/>
                  </a:lnTo>
                  <a:lnTo>
                    <a:pt x="715" y="220"/>
                  </a:lnTo>
                  <a:lnTo>
                    <a:pt x="677" y="198"/>
                  </a:lnTo>
                  <a:lnTo>
                    <a:pt x="637" y="177"/>
                  </a:lnTo>
                  <a:lnTo>
                    <a:pt x="595" y="159"/>
                  </a:lnTo>
                  <a:lnTo>
                    <a:pt x="551" y="144"/>
                  </a:lnTo>
                  <a:lnTo>
                    <a:pt x="505" y="131"/>
                  </a:lnTo>
                  <a:lnTo>
                    <a:pt x="457" y="122"/>
                  </a:lnTo>
                  <a:lnTo>
                    <a:pt x="407" y="115"/>
                  </a:lnTo>
                  <a:lnTo>
                    <a:pt x="355" y="113"/>
                  </a:lnTo>
                  <a:lnTo>
                    <a:pt x="300" y="115"/>
                  </a:lnTo>
                  <a:lnTo>
                    <a:pt x="245" y="122"/>
                  </a:lnTo>
                  <a:lnTo>
                    <a:pt x="186" y="133"/>
                  </a:lnTo>
                  <a:lnTo>
                    <a:pt x="126" y="149"/>
                  </a:lnTo>
                  <a:lnTo>
                    <a:pt x="65" y="171"/>
                  </a:lnTo>
                  <a:lnTo>
                    <a:pt x="0" y="197"/>
                  </a:lnTo>
                  <a:lnTo>
                    <a:pt x="75" y="150"/>
                  </a:lnTo>
                  <a:lnTo>
                    <a:pt x="153" y="106"/>
                  </a:lnTo>
                  <a:lnTo>
                    <a:pt x="229" y="68"/>
                  </a:lnTo>
                  <a:lnTo>
                    <a:pt x="307" y="35"/>
                  </a:lnTo>
                  <a:lnTo>
                    <a:pt x="374" y="18"/>
                  </a:lnTo>
                  <a:lnTo>
                    <a:pt x="438" y="7"/>
                  </a:lnTo>
                  <a:lnTo>
                    <a:pt x="500" y="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348831" y="1458594"/>
              <a:ext cx="2554288" cy="4487863"/>
            </a:xfrm>
            <a:custGeom>
              <a:avLst/>
              <a:gdLst>
                <a:gd name="T0" fmla="*/ 1217 w 1609"/>
                <a:gd name="T1" fmla="*/ 3 h 2827"/>
                <a:gd name="T2" fmla="*/ 1309 w 1609"/>
                <a:gd name="T3" fmla="*/ 14 h 2827"/>
                <a:gd name="T4" fmla="*/ 1392 w 1609"/>
                <a:gd name="T5" fmla="*/ 37 h 2827"/>
                <a:gd name="T6" fmla="*/ 1465 w 1609"/>
                <a:gd name="T7" fmla="*/ 68 h 2827"/>
                <a:gd name="T8" fmla="*/ 1529 w 1609"/>
                <a:gd name="T9" fmla="*/ 103 h 2827"/>
                <a:gd name="T10" fmla="*/ 1585 w 1609"/>
                <a:gd name="T11" fmla="*/ 144 h 2827"/>
                <a:gd name="T12" fmla="*/ 537 w 1609"/>
                <a:gd name="T13" fmla="*/ 1760 h 2827"/>
                <a:gd name="T14" fmla="*/ 530 w 1609"/>
                <a:gd name="T15" fmla="*/ 1769 h 2827"/>
                <a:gd name="T16" fmla="*/ 514 w 1609"/>
                <a:gd name="T17" fmla="*/ 1795 h 2827"/>
                <a:gd name="T18" fmla="*/ 490 w 1609"/>
                <a:gd name="T19" fmla="*/ 1838 h 2827"/>
                <a:gd name="T20" fmla="*/ 464 w 1609"/>
                <a:gd name="T21" fmla="*/ 1895 h 2827"/>
                <a:gd name="T22" fmla="*/ 436 w 1609"/>
                <a:gd name="T23" fmla="*/ 1964 h 2827"/>
                <a:gd name="T24" fmla="*/ 411 w 1609"/>
                <a:gd name="T25" fmla="*/ 2044 h 2827"/>
                <a:gd name="T26" fmla="*/ 391 w 1609"/>
                <a:gd name="T27" fmla="*/ 2133 h 2827"/>
                <a:gd name="T28" fmla="*/ 379 w 1609"/>
                <a:gd name="T29" fmla="*/ 2230 h 2827"/>
                <a:gd name="T30" fmla="*/ 380 w 1609"/>
                <a:gd name="T31" fmla="*/ 2333 h 2827"/>
                <a:gd name="T32" fmla="*/ 395 w 1609"/>
                <a:gd name="T33" fmla="*/ 2440 h 2827"/>
                <a:gd name="T34" fmla="*/ 428 w 1609"/>
                <a:gd name="T35" fmla="*/ 2550 h 2827"/>
                <a:gd name="T36" fmla="*/ 482 w 1609"/>
                <a:gd name="T37" fmla="*/ 2661 h 2827"/>
                <a:gd name="T38" fmla="*/ 560 w 1609"/>
                <a:gd name="T39" fmla="*/ 2772 h 2827"/>
                <a:gd name="T40" fmla="*/ 536 w 1609"/>
                <a:gd name="T41" fmla="*/ 2762 h 2827"/>
                <a:gd name="T42" fmla="*/ 400 w 1609"/>
                <a:gd name="T43" fmla="*/ 2621 h 2827"/>
                <a:gd name="T44" fmla="*/ 285 w 1609"/>
                <a:gd name="T45" fmla="*/ 2468 h 2827"/>
                <a:gd name="T46" fmla="*/ 189 w 1609"/>
                <a:gd name="T47" fmla="*/ 2305 h 2827"/>
                <a:gd name="T48" fmla="*/ 111 w 1609"/>
                <a:gd name="T49" fmla="*/ 2133 h 2827"/>
                <a:gd name="T50" fmla="*/ 54 w 1609"/>
                <a:gd name="T51" fmla="*/ 1953 h 2827"/>
                <a:gd name="T52" fmla="*/ 17 w 1609"/>
                <a:gd name="T53" fmla="*/ 1768 h 2827"/>
                <a:gd name="T54" fmla="*/ 0 w 1609"/>
                <a:gd name="T55" fmla="*/ 1581 h 2827"/>
                <a:gd name="T56" fmla="*/ 4 w 1609"/>
                <a:gd name="T57" fmla="*/ 1391 h 2827"/>
                <a:gd name="T58" fmla="*/ 30 w 1609"/>
                <a:gd name="T59" fmla="*/ 1202 h 2827"/>
                <a:gd name="T60" fmla="*/ 77 w 1609"/>
                <a:gd name="T61" fmla="*/ 1015 h 2827"/>
                <a:gd name="T62" fmla="*/ 146 w 1609"/>
                <a:gd name="T63" fmla="*/ 831 h 2827"/>
                <a:gd name="T64" fmla="*/ 237 w 1609"/>
                <a:gd name="T65" fmla="*/ 654 h 2827"/>
                <a:gd name="T66" fmla="*/ 345 w 1609"/>
                <a:gd name="T67" fmla="*/ 492 h 2827"/>
                <a:gd name="T68" fmla="*/ 463 w 1609"/>
                <a:gd name="T69" fmla="*/ 349 h 2827"/>
                <a:gd name="T70" fmla="*/ 594 w 1609"/>
                <a:gd name="T71" fmla="*/ 224 h 2827"/>
                <a:gd name="T72" fmla="*/ 735 w 1609"/>
                <a:gd name="T73" fmla="*/ 114 h 2827"/>
                <a:gd name="T74" fmla="*/ 876 w 1609"/>
                <a:gd name="T75" fmla="*/ 43 h 2827"/>
                <a:gd name="T76" fmla="*/ 1001 w 1609"/>
                <a:gd name="T77" fmla="*/ 15 h 2827"/>
                <a:gd name="T78" fmla="*/ 1114 w 1609"/>
                <a:gd name="T79" fmla="*/ 1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9" h="2827">
                  <a:moveTo>
                    <a:pt x="1166" y="0"/>
                  </a:moveTo>
                  <a:lnTo>
                    <a:pt x="1217" y="3"/>
                  </a:lnTo>
                  <a:lnTo>
                    <a:pt x="1264" y="7"/>
                  </a:lnTo>
                  <a:lnTo>
                    <a:pt x="1309" y="14"/>
                  </a:lnTo>
                  <a:lnTo>
                    <a:pt x="1352" y="25"/>
                  </a:lnTo>
                  <a:lnTo>
                    <a:pt x="1392" y="37"/>
                  </a:lnTo>
                  <a:lnTo>
                    <a:pt x="1429" y="51"/>
                  </a:lnTo>
                  <a:lnTo>
                    <a:pt x="1465" y="68"/>
                  </a:lnTo>
                  <a:lnTo>
                    <a:pt x="1498" y="84"/>
                  </a:lnTo>
                  <a:lnTo>
                    <a:pt x="1529" y="103"/>
                  </a:lnTo>
                  <a:lnTo>
                    <a:pt x="1557" y="123"/>
                  </a:lnTo>
                  <a:lnTo>
                    <a:pt x="1585" y="144"/>
                  </a:lnTo>
                  <a:lnTo>
                    <a:pt x="1609" y="165"/>
                  </a:lnTo>
                  <a:lnTo>
                    <a:pt x="537" y="1760"/>
                  </a:lnTo>
                  <a:lnTo>
                    <a:pt x="534" y="1762"/>
                  </a:lnTo>
                  <a:lnTo>
                    <a:pt x="530" y="1769"/>
                  </a:lnTo>
                  <a:lnTo>
                    <a:pt x="523" y="1780"/>
                  </a:lnTo>
                  <a:lnTo>
                    <a:pt x="514" y="1795"/>
                  </a:lnTo>
                  <a:lnTo>
                    <a:pt x="503" y="1815"/>
                  </a:lnTo>
                  <a:lnTo>
                    <a:pt x="490" y="1838"/>
                  </a:lnTo>
                  <a:lnTo>
                    <a:pt x="478" y="1865"/>
                  </a:lnTo>
                  <a:lnTo>
                    <a:pt x="464" y="1895"/>
                  </a:lnTo>
                  <a:lnTo>
                    <a:pt x="450" y="1927"/>
                  </a:lnTo>
                  <a:lnTo>
                    <a:pt x="436" y="1964"/>
                  </a:lnTo>
                  <a:lnTo>
                    <a:pt x="423" y="2003"/>
                  </a:lnTo>
                  <a:lnTo>
                    <a:pt x="411" y="2044"/>
                  </a:lnTo>
                  <a:lnTo>
                    <a:pt x="400" y="2088"/>
                  </a:lnTo>
                  <a:lnTo>
                    <a:pt x="391" y="2133"/>
                  </a:lnTo>
                  <a:lnTo>
                    <a:pt x="384" y="2181"/>
                  </a:lnTo>
                  <a:lnTo>
                    <a:pt x="379" y="2230"/>
                  </a:lnTo>
                  <a:lnTo>
                    <a:pt x="378" y="2281"/>
                  </a:lnTo>
                  <a:lnTo>
                    <a:pt x="380" y="2333"/>
                  </a:lnTo>
                  <a:lnTo>
                    <a:pt x="386" y="2386"/>
                  </a:lnTo>
                  <a:lnTo>
                    <a:pt x="395" y="2440"/>
                  </a:lnTo>
                  <a:lnTo>
                    <a:pt x="409" y="2495"/>
                  </a:lnTo>
                  <a:lnTo>
                    <a:pt x="428" y="2550"/>
                  </a:lnTo>
                  <a:lnTo>
                    <a:pt x="453" y="2605"/>
                  </a:lnTo>
                  <a:lnTo>
                    <a:pt x="482" y="2661"/>
                  </a:lnTo>
                  <a:lnTo>
                    <a:pt x="518" y="2717"/>
                  </a:lnTo>
                  <a:lnTo>
                    <a:pt x="560" y="2772"/>
                  </a:lnTo>
                  <a:lnTo>
                    <a:pt x="609" y="2827"/>
                  </a:lnTo>
                  <a:lnTo>
                    <a:pt x="536" y="2762"/>
                  </a:lnTo>
                  <a:lnTo>
                    <a:pt x="465" y="2692"/>
                  </a:lnTo>
                  <a:lnTo>
                    <a:pt x="400" y="2621"/>
                  </a:lnTo>
                  <a:lnTo>
                    <a:pt x="341" y="2546"/>
                  </a:lnTo>
                  <a:lnTo>
                    <a:pt x="285" y="2468"/>
                  </a:lnTo>
                  <a:lnTo>
                    <a:pt x="235" y="2388"/>
                  </a:lnTo>
                  <a:lnTo>
                    <a:pt x="189" y="2305"/>
                  </a:lnTo>
                  <a:lnTo>
                    <a:pt x="148" y="2220"/>
                  </a:lnTo>
                  <a:lnTo>
                    <a:pt x="111" y="2133"/>
                  </a:lnTo>
                  <a:lnTo>
                    <a:pt x="81" y="2044"/>
                  </a:lnTo>
                  <a:lnTo>
                    <a:pt x="54" y="1953"/>
                  </a:lnTo>
                  <a:lnTo>
                    <a:pt x="34" y="1861"/>
                  </a:lnTo>
                  <a:lnTo>
                    <a:pt x="17" y="1768"/>
                  </a:lnTo>
                  <a:lnTo>
                    <a:pt x="6" y="1675"/>
                  </a:lnTo>
                  <a:lnTo>
                    <a:pt x="0" y="1581"/>
                  </a:lnTo>
                  <a:lnTo>
                    <a:pt x="0" y="1486"/>
                  </a:lnTo>
                  <a:lnTo>
                    <a:pt x="4" y="1391"/>
                  </a:lnTo>
                  <a:lnTo>
                    <a:pt x="15" y="1297"/>
                  </a:lnTo>
                  <a:lnTo>
                    <a:pt x="30" y="1202"/>
                  </a:lnTo>
                  <a:lnTo>
                    <a:pt x="50" y="1108"/>
                  </a:lnTo>
                  <a:lnTo>
                    <a:pt x="77" y="1015"/>
                  </a:lnTo>
                  <a:lnTo>
                    <a:pt x="109" y="923"/>
                  </a:lnTo>
                  <a:lnTo>
                    <a:pt x="146" y="831"/>
                  </a:lnTo>
                  <a:lnTo>
                    <a:pt x="189" y="742"/>
                  </a:lnTo>
                  <a:lnTo>
                    <a:pt x="237" y="654"/>
                  </a:lnTo>
                  <a:lnTo>
                    <a:pt x="290" y="568"/>
                  </a:lnTo>
                  <a:lnTo>
                    <a:pt x="345" y="492"/>
                  </a:lnTo>
                  <a:lnTo>
                    <a:pt x="402" y="419"/>
                  </a:lnTo>
                  <a:lnTo>
                    <a:pt x="463" y="349"/>
                  </a:lnTo>
                  <a:lnTo>
                    <a:pt x="527" y="284"/>
                  </a:lnTo>
                  <a:lnTo>
                    <a:pt x="594" y="224"/>
                  </a:lnTo>
                  <a:lnTo>
                    <a:pt x="663" y="167"/>
                  </a:lnTo>
                  <a:lnTo>
                    <a:pt x="735" y="114"/>
                  </a:lnTo>
                  <a:lnTo>
                    <a:pt x="809" y="64"/>
                  </a:lnTo>
                  <a:lnTo>
                    <a:pt x="876" y="43"/>
                  </a:lnTo>
                  <a:lnTo>
                    <a:pt x="939" y="28"/>
                  </a:lnTo>
                  <a:lnTo>
                    <a:pt x="1001" y="15"/>
                  </a:lnTo>
                  <a:lnTo>
                    <a:pt x="1058" y="7"/>
                  </a:lnTo>
                  <a:lnTo>
                    <a:pt x="1114" y="1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954462" y="1709738"/>
              <a:ext cx="2206625" cy="4530725"/>
            </a:xfrm>
            <a:custGeom>
              <a:avLst/>
              <a:gdLst>
                <a:gd name="T0" fmla="*/ 1260 w 1390"/>
                <a:gd name="T1" fmla="*/ 28 h 2854"/>
                <a:gd name="T2" fmla="*/ 1309 w 1390"/>
                <a:gd name="T3" fmla="*/ 86 h 2854"/>
                <a:gd name="T4" fmla="*/ 1346 w 1390"/>
                <a:gd name="T5" fmla="*/ 137 h 2854"/>
                <a:gd name="T6" fmla="*/ 1371 w 1390"/>
                <a:gd name="T7" fmla="*/ 180 h 2854"/>
                <a:gd name="T8" fmla="*/ 1386 w 1390"/>
                <a:gd name="T9" fmla="*/ 210 h 2854"/>
                <a:gd name="T10" fmla="*/ 1390 w 1390"/>
                <a:gd name="T11" fmla="*/ 220 h 2854"/>
                <a:gd name="T12" fmla="*/ 1335 w 1390"/>
                <a:gd name="T13" fmla="*/ 586 h 2854"/>
                <a:gd name="T14" fmla="*/ 387 w 1390"/>
                <a:gd name="T15" fmla="*/ 1714 h 2854"/>
                <a:gd name="T16" fmla="*/ 381 w 1390"/>
                <a:gd name="T17" fmla="*/ 1722 h 2854"/>
                <a:gd name="T18" fmla="*/ 365 w 1390"/>
                <a:gd name="T19" fmla="*/ 1746 h 2854"/>
                <a:gd name="T20" fmla="*/ 342 w 1390"/>
                <a:gd name="T21" fmla="*/ 1782 h 2854"/>
                <a:gd name="T22" fmla="*/ 315 w 1390"/>
                <a:gd name="T23" fmla="*/ 1832 h 2854"/>
                <a:gd name="T24" fmla="*/ 285 w 1390"/>
                <a:gd name="T25" fmla="*/ 1892 h 2854"/>
                <a:gd name="T26" fmla="*/ 257 w 1390"/>
                <a:gd name="T27" fmla="*/ 1964 h 2854"/>
                <a:gd name="T28" fmla="*/ 232 w 1390"/>
                <a:gd name="T29" fmla="*/ 2042 h 2854"/>
                <a:gd name="T30" fmla="*/ 212 w 1390"/>
                <a:gd name="T31" fmla="*/ 2128 h 2854"/>
                <a:gd name="T32" fmla="*/ 202 w 1390"/>
                <a:gd name="T33" fmla="*/ 2219 h 2854"/>
                <a:gd name="T34" fmla="*/ 202 w 1390"/>
                <a:gd name="T35" fmla="*/ 2315 h 2854"/>
                <a:gd name="T36" fmla="*/ 216 w 1390"/>
                <a:gd name="T37" fmla="*/ 2413 h 2854"/>
                <a:gd name="T38" fmla="*/ 247 w 1390"/>
                <a:gd name="T39" fmla="*/ 2513 h 2854"/>
                <a:gd name="T40" fmla="*/ 296 w 1390"/>
                <a:gd name="T41" fmla="*/ 2613 h 2854"/>
                <a:gd name="T42" fmla="*/ 367 w 1390"/>
                <a:gd name="T43" fmla="*/ 2712 h 2854"/>
                <a:gd name="T44" fmla="*/ 464 w 1390"/>
                <a:gd name="T45" fmla="*/ 2807 h 2854"/>
                <a:gd name="T46" fmla="*/ 444 w 1390"/>
                <a:gd name="T47" fmla="*/ 2810 h 2854"/>
                <a:gd name="T48" fmla="*/ 298 w 1390"/>
                <a:gd name="T49" fmla="*/ 2713 h 2854"/>
                <a:gd name="T50" fmla="*/ 182 w 1390"/>
                <a:gd name="T51" fmla="*/ 2607 h 2854"/>
                <a:gd name="T52" fmla="*/ 104 w 1390"/>
                <a:gd name="T53" fmla="*/ 2496 h 2854"/>
                <a:gd name="T54" fmla="*/ 50 w 1390"/>
                <a:gd name="T55" fmla="*/ 2385 h 2854"/>
                <a:gd name="T56" fmla="*/ 17 w 1390"/>
                <a:gd name="T57" fmla="*/ 2275 h 2854"/>
                <a:gd name="T58" fmla="*/ 2 w 1390"/>
                <a:gd name="T59" fmla="*/ 2168 h 2854"/>
                <a:gd name="T60" fmla="*/ 1 w 1390"/>
                <a:gd name="T61" fmla="*/ 2065 h 2854"/>
                <a:gd name="T62" fmla="*/ 13 w 1390"/>
                <a:gd name="T63" fmla="*/ 1968 h 2854"/>
                <a:gd name="T64" fmla="*/ 33 w 1390"/>
                <a:gd name="T65" fmla="*/ 1879 h 2854"/>
                <a:gd name="T66" fmla="*/ 58 w 1390"/>
                <a:gd name="T67" fmla="*/ 1799 h 2854"/>
                <a:gd name="T68" fmla="*/ 86 w 1390"/>
                <a:gd name="T69" fmla="*/ 1730 h 2854"/>
                <a:gd name="T70" fmla="*/ 112 w 1390"/>
                <a:gd name="T71" fmla="*/ 1673 h 2854"/>
                <a:gd name="T72" fmla="*/ 136 w 1390"/>
                <a:gd name="T73" fmla="*/ 1630 h 2854"/>
                <a:gd name="T74" fmla="*/ 152 w 1390"/>
                <a:gd name="T75" fmla="*/ 1604 h 2854"/>
                <a:gd name="T76" fmla="*/ 159 w 1390"/>
                <a:gd name="T77" fmla="*/ 1595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0" h="2854">
                  <a:moveTo>
                    <a:pt x="1231" y="0"/>
                  </a:moveTo>
                  <a:lnTo>
                    <a:pt x="1260" y="28"/>
                  </a:lnTo>
                  <a:lnTo>
                    <a:pt x="1287" y="58"/>
                  </a:lnTo>
                  <a:lnTo>
                    <a:pt x="1309" y="86"/>
                  </a:lnTo>
                  <a:lnTo>
                    <a:pt x="1329" y="112"/>
                  </a:lnTo>
                  <a:lnTo>
                    <a:pt x="1346" y="137"/>
                  </a:lnTo>
                  <a:lnTo>
                    <a:pt x="1360" y="160"/>
                  </a:lnTo>
                  <a:lnTo>
                    <a:pt x="1371" y="180"/>
                  </a:lnTo>
                  <a:lnTo>
                    <a:pt x="1379" y="197"/>
                  </a:lnTo>
                  <a:lnTo>
                    <a:pt x="1386" y="210"/>
                  </a:lnTo>
                  <a:lnTo>
                    <a:pt x="1389" y="218"/>
                  </a:lnTo>
                  <a:lnTo>
                    <a:pt x="1390" y="220"/>
                  </a:lnTo>
                  <a:lnTo>
                    <a:pt x="1252" y="426"/>
                  </a:lnTo>
                  <a:lnTo>
                    <a:pt x="1335" y="586"/>
                  </a:lnTo>
                  <a:lnTo>
                    <a:pt x="1155" y="571"/>
                  </a:lnTo>
                  <a:lnTo>
                    <a:pt x="387" y="1714"/>
                  </a:lnTo>
                  <a:lnTo>
                    <a:pt x="385" y="1716"/>
                  </a:lnTo>
                  <a:lnTo>
                    <a:pt x="381" y="1722"/>
                  </a:lnTo>
                  <a:lnTo>
                    <a:pt x="374" y="1732"/>
                  </a:lnTo>
                  <a:lnTo>
                    <a:pt x="365" y="1746"/>
                  </a:lnTo>
                  <a:lnTo>
                    <a:pt x="355" y="1762"/>
                  </a:lnTo>
                  <a:lnTo>
                    <a:pt x="342" y="1782"/>
                  </a:lnTo>
                  <a:lnTo>
                    <a:pt x="329" y="1805"/>
                  </a:lnTo>
                  <a:lnTo>
                    <a:pt x="315" y="1832"/>
                  </a:lnTo>
                  <a:lnTo>
                    <a:pt x="300" y="1861"/>
                  </a:lnTo>
                  <a:lnTo>
                    <a:pt x="285" y="1892"/>
                  </a:lnTo>
                  <a:lnTo>
                    <a:pt x="271" y="1927"/>
                  </a:lnTo>
                  <a:lnTo>
                    <a:pt x="257" y="1964"/>
                  </a:lnTo>
                  <a:lnTo>
                    <a:pt x="243" y="2001"/>
                  </a:lnTo>
                  <a:lnTo>
                    <a:pt x="232" y="2042"/>
                  </a:lnTo>
                  <a:lnTo>
                    <a:pt x="221" y="2084"/>
                  </a:lnTo>
                  <a:lnTo>
                    <a:pt x="212" y="2128"/>
                  </a:lnTo>
                  <a:lnTo>
                    <a:pt x="206" y="2173"/>
                  </a:lnTo>
                  <a:lnTo>
                    <a:pt x="202" y="2219"/>
                  </a:lnTo>
                  <a:lnTo>
                    <a:pt x="200" y="2267"/>
                  </a:lnTo>
                  <a:lnTo>
                    <a:pt x="202" y="2315"/>
                  </a:lnTo>
                  <a:lnTo>
                    <a:pt x="207" y="2364"/>
                  </a:lnTo>
                  <a:lnTo>
                    <a:pt x="216" y="2413"/>
                  </a:lnTo>
                  <a:lnTo>
                    <a:pt x="229" y="2464"/>
                  </a:lnTo>
                  <a:lnTo>
                    <a:pt x="247" y="2513"/>
                  </a:lnTo>
                  <a:lnTo>
                    <a:pt x="269" y="2563"/>
                  </a:lnTo>
                  <a:lnTo>
                    <a:pt x="296" y="2613"/>
                  </a:lnTo>
                  <a:lnTo>
                    <a:pt x="329" y="2663"/>
                  </a:lnTo>
                  <a:lnTo>
                    <a:pt x="367" y="2712"/>
                  </a:lnTo>
                  <a:lnTo>
                    <a:pt x="412" y="2760"/>
                  </a:lnTo>
                  <a:lnTo>
                    <a:pt x="464" y="2807"/>
                  </a:lnTo>
                  <a:lnTo>
                    <a:pt x="521" y="2854"/>
                  </a:lnTo>
                  <a:lnTo>
                    <a:pt x="444" y="2810"/>
                  </a:lnTo>
                  <a:lnTo>
                    <a:pt x="367" y="2763"/>
                  </a:lnTo>
                  <a:lnTo>
                    <a:pt x="298" y="2713"/>
                  </a:lnTo>
                  <a:lnTo>
                    <a:pt x="231" y="2662"/>
                  </a:lnTo>
                  <a:lnTo>
                    <a:pt x="182" y="2607"/>
                  </a:lnTo>
                  <a:lnTo>
                    <a:pt x="140" y="2552"/>
                  </a:lnTo>
                  <a:lnTo>
                    <a:pt x="104" y="2496"/>
                  </a:lnTo>
                  <a:lnTo>
                    <a:pt x="75" y="2440"/>
                  </a:lnTo>
                  <a:lnTo>
                    <a:pt x="50" y="2385"/>
                  </a:lnTo>
                  <a:lnTo>
                    <a:pt x="31" y="2330"/>
                  </a:lnTo>
                  <a:lnTo>
                    <a:pt x="17" y="2275"/>
                  </a:lnTo>
                  <a:lnTo>
                    <a:pt x="8" y="2221"/>
                  </a:lnTo>
                  <a:lnTo>
                    <a:pt x="2" y="2168"/>
                  </a:lnTo>
                  <a:lnTo>
                    <a:pt x="0" y="2116"/>
                  </a:lnTo>
                  <a:lnTo>
                    <a:pt x="1" y="2065"/>
                  </a:lnTo>
                  <a:lnTo>
                    <a:pt x="6" y="2016"/>
                  </a:lnTo>
                  <a:lnTo>
                    <a:pt x="13" y="1968"/>
                  </a:lnTo>
                  <a:lnTo>
                    <a:pt x="22" y="1923"/>
                  </a:lnTo>
                  <a:lnTo>
                    <a:pt x="33" y="1879"/>
                  </a:lnTo>
                  <a:lnTo>
                    <a:pt x="45" y="1838"/>
                  </a:lnTo>
                  <a:lnTo>
                    <a:pt x="58" y="1799"/>
                  </a:lnTo>
                  <a:lnTo>
                    <a:pt x="72" y="1762"/>
                  </a:lnTo>
                  <a:lnTo>
                    <a:pt x="86" y="1730"/>
                  </a:lnTo>
                  <a:lnTo>
                    <a:pt x="100" y="1700"/>
                  </a:lnTo>
                  <a:lnTo>
                    <a:pt x="112" y="1673"/>
                  </a:lnTo>
                  <a:lnTo>
                    <a:pt x="125" y="1650"/>
                  </a:lnTo>
                  <a:lnTo>
                    <a:pt x="136" y="1630"/>
                  </a:lnTo>
                  <a:lnTo>
                    <a:pt x="145" y="1615"/>
                  </a:lnTo>
                  <a:lnTo>
                    <a:pt x="152" y="1604"/>
                  </a:lnTo>
                  <a:lnTo>
                    <a:pt x="156" y="1597"/>
                  </a:lnTo>
                  <a:lnTo>
                    <a:pt x="159" y="1595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1065" y="5160525"/>
              <a:ext cx="3026161" cy="62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Stakeholders</a:t>
              </a:r>
              <a:endParaRPr lang="en-US" sz="28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254636">
              <a:off x="3220513" y="2170858"/>
              <a:ext cx="2548104" cy="123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Fire </a:t>
              </a:r>
              <a:r>
                <a:rPr lang="en-US" sz="3200" kern="0" dirty="0" err="1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Modellers</a:t>
              </a:r>
              <a:endParaRPr lang="en-US" sz="32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758624">
              <a:off x="6699035" y="2541959"/>
              <a:ext cx="2443932" cy="1090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Growth </a:t>
              </a:r>
              <a:r>
                <a:rPr lang="en-US" sz="2800" kern="0" dirty="0" err="1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Modellers</a:t>
              </a:r>
              <a:endParaRPr lang="en-US" sz="28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74332" y="5864215"/>
            <a:ext cx="1430636" cy="613239"/>
            <a:chOff x="-534988" y="385763"/>
            <a:chExt cx="7991476" cy="3829050"/>
          </a:xfrm>
          <a:solidFill>
            <a:schemeClr val="bg1"/>
          </a:solidFill>
        </p:grpSpPr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1703387" y="2752725"/>
              <a:ext cx="3519488" cy="1462088"/>
            </a:xfrm>
            <a:custGeom>
              <a:avLst/>
              <a:gdLst>
                <a:gd name="T0" fmla="*/ 768 w 2217"/>
                <a:gd name="T1" fmla="*/ 41 h 921"/>
                <a:gd name="T2" fmla="*/ 803 w 2217"/>
                <a:gd name="T3" fmla="*/ 153 h 921"/>
                <a:gd name="T4" fmla="*/ 850 w 2217"/>
                <a:gd name="T5" fmla="*/ 293 h 921"/>
                <a:gd name="T6" fmla="*/ 899 w 2217"/>
                <a:gd name="T7" fmla="*/ 440 h 921"/>
                <a:gd name="T8" fmla="*/ 942 w 2217"/>
                <a:gd name="T9" fmla="*/ 562 h 921"/>
                <a:gd name="T10" fmla="*/ 968 w 2217"/>
                <a:gd name="T11" fmla="*/ 632 h 921"/>
                <a:gd name="T12" fmla="*/ 971 w 2217"/>
                <a:gd name="T13" fmla="*/ 142 h 921"/>
                <a:gd name="T14" fmla="*/ 973 w 2217"/>
                <a:gd name="T15" fmla="*/ 46 h 921"/>
                <a:gd name="T16" fmla="*/ 1105 w 2217"/>
                <a:gd name="T17" fmla="*/ 70 h 921"/>
                <a:gd name="T18" fmla="*/ 1243 w 2217"/>
                <a:gd name="T19" fmla="*/ 44 h 921"/>
                <a:gd name="T20" fmla="*/ 1243 w 2217"/>
                <a:gd name="T21" fmla="*/ 142 h 921"/>
                <a:gd name="T22" fmla="*/ 1246 w 2217"/>
                <a:gd name="T23" fmla="*/ 632 h 921"/>
                <a:gd name="T24" fmla="*/ 1272 w 2217"/>
                <a:gd name="T25" fmla="*/ 562 h 921"/>
                <a:gd name="T26" fmla="*/ 1313 w 2217"/>
                <a:gd name="T27" fmla="*/ 440 h 921"/>
                <a:gd name="T28" fmla="*/ 1364 w 2217"/>
                <a:gd name="T29" fmla="*/ 293 h 921"/>
                <a:gd name="T30" fmla="*/ 1411 w 2217"/>
                <a:gd name="T31" fmla="*/ 153 h 921"/>
                <a:gd name="T32" fmla="*/ 1446 w 2217"/>
                <a:gd name="T33" fmla="*/ 43 h 921"/>
                <a:gd name="T34" fmla="*/ 1557 w 2217"/>
                <a:gd name="T35" fmla="*/ 35 h 921"/>
                <a:gd name="T36" fmla="*/ 1753 w 2217"/>
                <a:gd name="T37" fmla="*/ 113 h 921"/>
                <a:gd name="T38" fmla="*/ 1800 w 2217"/>
                <a:gd name="T39" fmla="*/ 131 h 921"/>
                <a:gd name="T40" fmla="*/ 1878 w 2217"/>
                <a:gd name="T41" fmla="*/ 163 h 921"/>
                <a:gd name="T42" fmla="*/ 1959 w 2217"/>
                <a:gd name="T43" fmla="*/ 198 h 921"/>
                <a:gd name="T44" fmla="*/ 1999 w 2217"/>
                <a:gd name="T45" fmla="*/ 217 h 921"/>
                <a:gd name="T46" fmla="*/ 2010 w 2217"/>
                <a:gd name="T47" fmla="*/ 221 h 921"/>
                <a:gd name="T48" fmla="*/ 2016 w 2217"/>
                <a:gd name="T49" fmla="*/ 224 h 921"/>
                <a:gd name="T50" fmla="*/ 2051 w 2217"/>
                <a:gd name="T51" fmla="*/ 258 h 921"/>
                <a:gd name="T52" fmla="*/ 2080 w 2217"/>
                <a:gd name="T53" fmla="*/ 295 h 921"/>
                <a:gd name="T54" fmla="*/ 2095 w 2217"/>
                <a:gd name="T55" fmla="*/ 324 h 921"/>
                <a:gd name="T56" fmla="*/ 2124 w 2217"/>
                <a:gd name="T57" fmla="*/ 415 h 921"/>
                <a:gd name="T58" fmla="*/ 2168 w 2217"/>
                <a:gd name="T59" fmla="*/ 554 h 921"/>
                <a:gd name="T60" fmla="*/ 2205 w 2217"/>
                <a:gd name="T61" fmla="*/ 683 h 921"/>
                <a:gd name="T62" fmla="*/ 2217 w 2217"/>
                <a:gd name="T63" fmla="*/ 739 h 921"/>
                <a:gd name="T64" fmla="*/ 2187 w 2217"/>
                <a:gd name="T65" fmla="*/ 841 h 921"/>
                <a:gd name="T66" fmla="*/ 2107 w 2217"/>
                <a:gd name="T67" fmla="*/ 907 h 921"/>
                <a:gd name="T68" fmla="*/ 181 w 2217"/>
                <a:gd name="T69" fmla="*/ 921 h 921"/>
                <a:gd name="T70" fmla="*/ 79 w 2217"/>
                <a:gd name="T71" fmla="*/ 890 h 921"/>
                <a:gd name="T72" fmla="*/ 13 w 2217"/>
                <a:gd name="T73" fmla="*/ 811 h 921"/>
                <a:gd name="T74" fmla="*/ 1 w 2217"/>
                <a:gd name="T75" fmla="*/ 712 h 921"/>
                <a:gd name="T76" fmla="*/ 32 w 2217"/>
                <a:gd name="T77" fmla="*/ 600 h 921"/>
                <a:gd name="T78" fmla="*/ 76 w 2217"/>
                <a:gd name="T79" fmla="*/ 458 h 921"/>
                <a:gd name="T80" fmla="*/ 114 w 2217"/>
                <a:gd name="T81" fmla="*/ 342 h 921"/>
                <a:gd name="T82" fmla="*/ 123 w 2217"/>
                <a:gd name="T83" fmla="*/ 313 h 921"/>
                <a:gd name="T84" fmla="*/ 134 w 2217"/>
                <a:gd name="T85" fmla="*/ 290 h 921"/>
                <a:gd name="T86" fmla="*/ 168 w 2217"/>
                <a:gd name="T87" fmla="*/ 252 h 921"/>
                <a:gd name="T88" fmla="*/ 195 w 2217"/>
                <a:gd name="T89" fmla="*/ 226 h 921"/>
                <a:gd name="T90" fmla="*/ 203 w 2217"/>
                <a:gd name="T91" fmla="*/ 221 h 921"/>
                <a:gd name="T92" fmla="*/ 213 w 2217"/>
                <a:gd name="T93" fmla="*/ 215 h 921"/>
                <a:gd name="T94" fmla="*/ 255 w 2217"/>
                <a:gd name="T95" fmla="*/ 197 h 921"/>
                <a:gd name="T96" fmla="*/ 336 w 2217"/>
                <a:gd name="T97" fmla="*/ 163 h 921"/>
                <a:gd name="T98" fmla="*/ 414 w 2217"/>
                <a:gd name="T99" fmla="*/ 131 h 921"/>
                <a:gd name="T100" fmla="*/ 461 w 2217"/>
                <a:gd name="T101" fmla="*/ 111 h 921"/>
                <a:gd name="T102" fmla="*/ 656 w 2217"/>
                <a:gd name="T103" fmla="*/ 3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7" h="921">
                  <a:moveTo>
                    <a:pt x="756" y="0"/>
                  </a:moveTo>
                  <a:lnTo>
                    <a:pt x="760" y="17"/>
                  </a:lnTo>
                  <a:lnTo>
                    <a:pt x="768" y="41"/>
                  </a:lnTo>
                  <a:lnTo>
                    <a:pt x="777" y="73"/>
                  </a:lnTo>
                  <a:lnTo>
                    <a:pt x="789" y="110"/>
                  </a:lnTo>
                  <a:lnTo>
                    <a:pt x="803" y="153"/>
                  </a:lnTo>
                  <a:lnTo>
                    <a:pt x="817" y="197"/>
                  </a:lnTo>
                  <a:lnTo>
                    <a:pt x="834" y="244"/>
                  </a:lnTo>
                  <a:lnTo>
                    <a:pt x="850" y="293"/>
                  </a:lnTo>
                  <a:lnTo>
                    <a:pt x="867" y="343"/>
                  </a:lnTo>
                  <a:lnTo>
                    <a:pt x="884" y="392"/>
                  </a:lnTo>
                  <a:lnTo>
                    <a:pt x="899" y="440"/>
                  </a:lnTo>
                  <a:lnTo>
                    <a:pt x="915" y="484"/>
                  </a:lnTo>
                  <a:lnTo>
                    <a:pt x="930" y="525"/>
                  </a:lnTo>
                  <a:lnTo>
                    <a:pt x="942" y="562"/>
                  </a:lnTo>
                  <a:lnTo>
                    <a:pt x="953" y="592"/>
                  </a:lnTo>
                  <a:lnTo>
                    <a:pt x="962" y="615"/>
                  </a:lnTo>
                  <a:lnTo>
                    <a:pt x="968" y="632"/>
                  </a:lnTo>
                  <a:lnTo>
                    <a:pt x="989" y="177"/>
                  </a:lnTo>
                  <a:lnTo>
                    <a:pt x="980" y="160"/>
                  </a:lnTo>
                  <a:lnTo>
                    <a:pt x="971" y="142"/>
                  </a:lnTo>
                  <a:lnTo>
                    <a:pt x="902" y="6"/>
                  </a:lnTo>
                  <a:lnTo>
                    <a:pt x="936" y="27"/>
                  </a:lnTo>
                  <a:lnTo>
                    <a:pt x="973" y="46"/>
                  </a:lnTo>
                  <a:lnTo>
                    <a:pt x="1014" y="59"/>
                  </a:lnTo>
                  <a:lnTo>
                    <a:pt x="1058" y="69"/>
                  </a:lnTo>
                  <a:lnTo>
                    <a:pt x="1105" y="70"/>
                  </a:lnTo>
                  <a:lnTo>
                    <a:pt x="1154" y="67"/>
                  </a:lnTo>
                  <a:lnTo>
                    <a:pt x="1200" y="59"/>
                  </a:lnTo>
                  <a:lnTo>
                    <a:pt x="1243" y="44"/>
                  </a:lnTo>
                  <a:lnTo>
                    <a:pt x="1280" y="26"/>
                  </a:lnTo>
                  <a:lnTo>
                    <a:pt x="1313" y="3"/>
                  </a:lnTo>
                  <a:lnTo>
                    <a:pt x="1243" y="142"/>
                  </a:lnTo>
                  <a:lnTo>
                    <a:pt x="1234" y="160"/>
                  </a:lnTo>
                  <a:lnTo>
                    <a:pt x="1225" y="177"/>
                  </a:lnTo>
                  <a:lnTo>
                    <a:pt x="1246" y="632"/>
                  </a:lnTo>
                  <a:lnTo>
                    <a:pt x="1252" y="617"/>
                  </a:lnTo>
                  <a:lnTo>
                    <a:pt x="1260" y="592"/>
                  </a:lnTo>
                  <a:lnTo>
                    <a:pt x="1272" y="562"/>
                  </a:lnTo>
                  <a:lnTo>
                    <a:pt x="1284" y="525"/>
                  </a:lnTo>
                  <a:lnTo>
                    <a:pt x="1298" y="484"/>
                  </a:lnTo>
                  <a:lnTo>
                    <a:pt x="1313" y="440"/>
                  </a:lnTo>
                  <a:lnTo>
                    <a:pt x="1330" y="392"/>
                  </a:lnTo>
                  <a:lnTo>
                    <a:pt x="1347" y="343"/>
                  </a:lnTo>
                  <a:lnTo>
                    <a:pt x="1364" y="293"/>
                  </a:lnTo>
                  <a:lnTo>
                    <a:pt x="1380" y="244"/>
                  </a:lnTo>
                  <a:lnTo>
                    <a:pt x="1396" y="197"/>
                  </a:lnTo>
                  <a:lnTo>
                    <a:pt x="1411" y="153"/>
                  </a:lnTo>
                  <a:lnTo>
                    <a:pt x="1425" y="110"/>
                  </a:lnTo>
                  <a:lnTo>
                    <a:pt x="1437" y="73"/>
                  </a:lnTo>
                  <a:lnTo>
                    <a:pt x="1446" y="43"/>
                  </a:lnTo>
                  <a:lnTo>
                    <a:pt x="1454" y="18"/>
                  </a:lnTo>
                  <a:lnTo>
                    <a:pt x="1458" y="0"/>
                  </a:lnTo>
                  <a:lnTo>
                    <a:pt x="1557" y="35"/>
                  </a:lnTo>
                  <a:lnTo>
                    <a:pt x="1654" y="72"/>
                  </a:lnTo>
                  <a:lnTo>
                    <a:pt x="1748" y="111"/>
                  </a:lnTo>
                  <a:lnTo>
                    <a:pt x="1753" y="113"/>
                  </a:lnTo>
                  <a:lnTo>
                    <a:pt x="1764" y="117"/>
                  </a:lnTo>
                  <a:lnTo>
                    <a:pt x="1779" y="124"/>
                  </a:lnTo>
                  <a:lnTo>
                    <a:pt x="1800" y="131"/>
                  </a:lnTo>
                  <a:lnTo>
                    <a:pt x="1825" y="142"/>
                  </a:lnTo>
                  <a:lnTo>
                    <a:pt x="1851" y="153"/>
                  </a:lnTo>
                  <a:lnTo>
                    <a:pt x="1878" y="163"/>
                  </a:lnTo>
                  <a:lnTo>
                    <a:pt x="1906" y="175"/>
                  </a:lnTo>
                  <a:lnTo>
                    <a:pt x="1933" y="186"/>
                  </a:lnTo>
                  <a:lnTo>
                    <a:pt x="1959" y="198"/>
                  </a:lnTo>
                  <a:lnTo>
                    <a:pt x="1981" y="208"/>
                  </a:lnTo>
                  <a:lnTo>
                    <a:pt x="1997" y="215"/>
                  </a:lnTo>
                  <a:lnTo>
                    <a:pt x="1999" y="217"/>
                  </a:lnTo>
                  <a:lnTo>
                    <a:pt x="2002" y="217"/>
                  </a:lnTo>
                  <a:lnTo>
                    <a:pt x="2005" y="220"/>
                  </a:lnTo>
                  <a:lnTo>
                    <a:pt x="2010" y="221"/>
                  </a:lnTo>
                  <a:lnTo>
                    <a:pt x="2013" y="223"/>
                  </a:lnTo>
                  <a:lnTo>
                    <a:pt x="2014" y="224"/>
                  </a:lnTo>
                  <a:lnTo>
                    <a:pt x="2016" y="224"/>
                  </a:lnTo>
                  <a:lnTo>
                    <a:pt x="2028" y="234"/>
                  </a:lnTo>
                  <a:lnTo>
                    <a:pt x="2040" y="244"/>
                  </a:lnTo>
                  <a:lnTo>
                    <a:pt x="2051" y="258"/>
                  </a:lnTo>
                  <a:lnTo>
                    <a:pt x="2063" y="272"/>
                  </a:lnTo>
                  <a:lnTo>
                    <a:pt x="2072" y="284"/>
                  </a:lnTo>
                  <a:lnTo>
                    <a:pt x="2080" y="295"/>
                  </a:lnTo>
                  <a:lnTo>
                    <a:pt x="2084" y="302"/>
                  </a:lnTo>
                  <a:lnTo>
                    <a:pt x="2087" y="304"/>
                  </a:lnTo>
                  <a:lnTo>
                    <a:pt x="2095" y="324"/>
                  </a:lnTo>
                  <a:lnTo>
                    <a:pt x="2100" y="343"/>
                  </a:lnTo>
                  <a:lnTo>
                    <a:pt x="2110" y="376"/>
                  </a:lnTo>
                  <a:lnTo>
                    <a:pt x="2124" y="415"/>
                  </a:lnTo>
                  <a:lnTo>
                    <a:pt x="2138" y="460"/>
                  </a:lnTo>
                  <a:lnTo>
                    <a:pt x="2153" y="507"/>
                  </a:lnTo>
                  <a:lnTo>
                    <a:pt x="2168" y="554"/>
                  </a:lnTo>
                  <a:lnTo>
                    <a:pt x="2182" y="602"/>
                  </a:lnTo>
                  <a:lnTo>
                    <a:pt x="2194" y="644"/>
                  </a:lnTo>
                  <a:lnTo>
                    <a:pt x="2205" y="683"/>
                  </a:lnTo>
                  <a:lnTo>
                    <a:pt x="2213" y="713"/>
                  </a:lnTo>
                  <a:lnTo>
                    <a:pt x="2214" y="727"/>
                  </a:lnTo>
                  <a:lnTo>
                    <a:pt x="2217" y="739"/>
                  </a:lnTo>
                  <a:lnTo>
                    <a:pt x="2214" y="776"/>
                  </a:lnTo>
                  <a:lnTo>
                    <a:pt x="2204" y="811"/>
                  </a:lnTo>
                  <a:lnTo>
                    <a:pt x="2187" y="841"/>
                  </a:lnTo>
                  <a:lnTo>
                    <a:pt x="2164" y="867"/>
                  </a:lnTo>
                  <a:lnTo>
                    <a:pt x="2138" y="890"/>
                  </a:lnTo>
                  <a:lnTo>
                    <a:pt x="2107" y="907"/>
                  </a:lnTo>
                  <a:lnTo>
                    <a:pt x="2072" y="918"/>
                  </a:lnTo>
                  <a:lnTo>
                    <a:pt x="2036" y="921"/>
                  </a:lnTo>
                  <a:lnTo>
                    <a:pt x="181" y="921"/>
                  </a:lnTo>
                  <a:lnTo>
                    <a:pt x="145" y="918"/>
                  </a:lnTo>
                  <a:lnTo>
                    <a:pt x="110" y="907"/>
                  </a:lnTo>
                  <a:lnTo>
                    <a:pt x="79" y="890"/>
                  </a:lnTo>
                  <a:lnTo>
                    <a:pt x="53" y="867"/>
                  </a:lnTo>
                  <a:lnTo>
                    <a:pt x="30" y="841"/>
                  </a:lnTo>
                  <a:lnTo>
                    <a:pt x="13" y="811"/>
                  </a:lnTo>
                  <a:lnTo>
                    <a:pt x="3" y="776"/>
                  </a:lnTo>
                  <a:lnTo>
                    <a:pt x="0" y="739"/>
                  </a:lnTo>
                  <a:lnTo>
                    <a:pt x="1" y="712"/>
                  </a:lnTo>
                  <a:lnTo>
                    <a:pt x="9" y="683"/>
                  </a:lnTo>
                  <a:lnTo>
                    <a:pt x="20" y="643"/>
                  </a:lnTo>
                  <a:lnTo>
                    <a:pt x="32" y="600"/>
                  </a:lnTo>
                  <a:lnTo>
                    <a:pt x="45" y="553"/>
                  </a:lnTo>
                  <a:lnTo>
                    <a:pt x="61" y="505"/>
                  </a:lnTo>
                  <a:lnTo>
                    <a:pt x="76" y="458"/>
                  </a:lnTo>
                  <a:lnTo>
                    <a:pt x="90" y="414"/>
                  </a:lnTo>
                  <a:lnTo>
                    <a:pt x="104" y="374"/>
                  </a:lnTo>
                  <a:lnTo>
                    <a:pt x="114" y="342"/>
                  </a:lnTo>
                  <a:lnTo>
                    <a:pt x="116" y="333"/>
                  </a:lnTo>
                  <a:lnTo>
                    <a:pt x="119" y="322"/>
                  </a:lnTo>
                  <a:lnTo>
                    <a:pt x="123" y="313"/>
                  </a:lnTo>
                  <a:lnTo>
                    <a:pt x="125" y="305"/>
                  </a:lnTo>
                  <a:lnTo>
                    <a:pt x="126" y="304"/>
                  </a:lnTo>
                  <a:lnTo>
                    <a:pt x="134" y="290"/>
                  </a:lnTo>
                  <a:lnTo>
                    <a:pt x="145" y="276"/>
                  </a:lnTo>
                  <a:lnTo>
                    <a:pt x="155" y="264"/>
                  </a:lnTo>
                  <a:lnTo>
                    <a:pt x="168" y="252"/>
                  </a:lnTo>
                  <a:lnTo>
                    <a:pt x="180" y="240"/>
                  </a:lnTo>
                  <a:lnTo>
                    <a:pt x="189" y="232"/>
                  </a:lnTo>
                  <a:lnTo>
                    <a:pt x="195" y="226"/>
                  </a:lnTo>
                  <a:lnTo>
                    <a:pt x="198" y="224"/>
                  </a:lnTo>
                  <a:lnTo>
                    <a:pt x="200" y="223"/>
                  </a:lnTo>
                  <a:lnTo>
                    <a:pt x="203" y="221"/>
                  </a:lnTo>
                  <a:lnTo>
                    <a:pt x="207" y="220"/>
                  </a:lnTo>
                  <a:lnTo>
                    <a:pt x="210" y="217"/>
                  </a:lnTo>
                  <a:lnTo>
                    <a:pt x="213" y="215"/>
                  </a:lnTo>
                  <a:lnTo>
                    <a:pt x="215" y="215"/>
                  </a:lnTo>
                  <a:lnTo>
                    <a:pt x="233" y="206"/>
                  </a:lnTo>
                  <a:lnTo>
                    <a:pt x="255" y="197"/>
                  </a:lnTo>
                  <a:lnTo>
                    <a:pt x="281" y="186"/>
                  </a:lnTo>
                  <a:lnTo>
                    <a:pt x="307" y="175"/>
                  </a:lnTo>
                  <a:lnTo>
                    <a:pt x="336" y="163"/>
                  </a:lnTo>
                  <a:lnTo>
                    <a:pt x="363" y="151"/>
                  </a:lnTo>
                  <a:lnTo>
                    <a:pt x="389" y="140"/>
                  </a:lnTo>
                  <a:lnTo>
                    <a:pt x="414" y="131"/>
                  </a:lnTo>
                  <a:lnTo>
                    <a:pt x="435" y="122"/>
                  </a:lnTo>
                  <a:lnTo>
                    <a:pt x="450" y="116"/>
                  </a:lnTo>
                  <a:lnTo>
                    <a:pt x="461" y="111"/>
                  </a:lnTo>
                  <a:lnTo>
                    <a:pt x="464" y="110"/>
                  </a:lnTo>
                  <a:lnTo>
                    <a:pt x="560" y="72"/>
                  </a:lnTo>
                  <a:lnTo>
                    <a:pt x="656" y="35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540000" y="393700"/>
              <a:ext cx="1839913" cy="2227263"/>
            </a:xfrm>
            <a:custGeom>
              <a:avLst/>
              <a:gdLst>
                <a:gd name="T0" fmla="*/ 589 w 1159"/>
                <a:gd name="T1" fmla="*/ 0 h 1403"/>
                <a:gd name="T2" fmla="*/ 714 w 1159"/>
                <a:gd name="T3" fmla="*/ 16 h 1403"/>
                <a:gd name="T4" fmla="*/ 827 w 1159"/>
                <a:gd name="T5" fmla="*/ 64 h 1403"/>
                <a:gd name="T6" fmla="*/ 922 w 1159"/>
                <a:gd name="T7" fmla="*/ 137 h 1403"/>
                <a:gd name="T8" fmla="*/ 995 w 1159"/>
                <a:gd name="T9" fmla="*/ 232 h 1403"/>
                <a:gd name="T10" fmla="*/ 1043 w 1159"/>
                <a:gd name="T11" fmla="*/ 345 h 1403"/>
                <a:gd name="T12" fmla="*/ 1060 w 1159"/>
                <a:gd name="T13" fmla="*/ 469 h 1403"/>
                <a:gd name="T14" fmla="*/ 1058 w 1159"/>
                <a:gd name="T15" fmla="*/ 510 h 1403"/>
                <a:gd name="T16" fmla="*/ 1055 w 1159"/>
                <a:gd name="T17" fmla="*/ 569 h 1403"/>
                <a:gd name="T18" fmla="*/ 1053 w 1159"/>
                <a:gd name="T19" fmla="*/ 626 h 1403"/>
                <a:gd name="T20" fmla="*/ 1058 w 1159"/>
                <a:gd name="T21" fmla="*/ 644 h 1403"/>
                <a:gd name="T22" fmla="*/ 1076 w 1159"/>
                <a:gd name="T23" fmla="*/ 643 h 1403"/>
                <a:gd name="T24" fmla="*/ 1101 w 1159"/>
                <a:gd name="T25" fmla="*/ 644 h 1403"/>
                <a:gd name="T26" fmla="*/ 1127 w 1159"/>
                <a:gd name="T27" fmla="*/ 653 h 1403"/>
                <a:gd name="T28" fmla="*/ 1148 w 1159"/>
                <a:gd name="T29" fmla="*/ 676 h 1403"/>
                <a:gd name="T30" fmla="*/ 1159 w 1159"/>
                <a:gd name="T31" fmla="*/ 716 h 1403"/>
                <a:gd name="T32" fmla="*/ 1153 w 1159"/>
                <a:gd name="T33" fmla="*/ 797 h 1403"/>
                <a:gd name="T34" fmla="*/ 1134 w 1159"/>
                <a:gd name="T35" fmla="*/ 876 h 1403"/>
                <a:gd name="T36" fmla="*/ 1111 w 1159"/>
                <a:gd name="T37" fmla="*/ 927 h 1403"/>
                <a:gd name="T38" fmla="*/ 1087 w 1159"/>
                <a:gd name="T39" fmla="*/ 953 h 1403"/>
                <a:gd name="T40" fmla="*/ 1063 w 1159"/>
                <a:gd name="T41" fmla="*/ 963 h 1403"/>
                <a:gd name="T42" fmla="*/ 1044 w 1159"/>
                <a:gd name="T43" fmla="*/ 965 h 1403"/>
                <a:gd name="T44" fmla="*/ 1032 w 1159"/>
                <a:gd name="T45" fmla="*/ 962 h 1403"/>
                <a:gd name="T46" fmla="*/ 1006 w 1159"/>
                <a:gd name="T47" fmla="*/ 1026 h 1403"/>
                <a:gd name="T48" fmla="*/ 953 w 1159"/>
                <a:gd name="T49" fmla="*/ 1138 h 1403"/>
                <a:gd name="T50" fmla="*/ 890 w 1159"/>
                <a:gd name="T51" fmla="*/ 1226 h 1403"/>
                <a:gd name="T52" fmla="*/ 824 w 1159"/>
                <a:gd name="T53" fmla="*/ 1292 h 1403"/>
                <a:gd name="T54" fmla="*/ 739 w 1159"/>
                <a:gd name="T55" fmla="*/ 1351 h 1403"/>
                <a:gd name="T56" fmla="*/ 664 w 1159"/>
                <a:gd name="T57" fmla="*/ 1385 h 1403"/>
                <a:gd name="T58" fmla="*/ 610 w 1159"/>
                <a:gd name="T59" fmla="*/ 1400 h 1403"/>
                <a:gd name="T60" fmla="*/ 589 w 1159"/>
                <a:gd name="T61" fmla="*/ 1403 h 1403"/>
                <a:gd name="T62" fmla="*/ 565 w 1159"/>
                <a:gd name="T63" fmla="*/ 1402 h 1403"/>
                <a:gd name="T64" fmla="*/ 526 w 1159"/>
                <a:gd name="T65" fmla="*/ 1394 h 1403"/>
                <a:gd name="T66" fmla="*/ 461 w 1159"/>
                <a:gd name="T67" fmla="*/ 1370 h 1403"/>
                <a:gd name="T68" fmla="*/ 378 w 1159"/>
                <a:gd name="T69" fmla="*/ 1324 h 1403"/>
                <a:gd name="T70" fmla="*/ 300 w 1159"/>
                <a:gd name="T71" fmla="*/ 1260 h 1403"/>
                <a:gd name="T72" fmla="*/ 238 w 1159"/>
                <a:gd name="T73" fmla="*/ 1183 h 1403"/>
                <a:gd name="T74" fmla="*/ 178 w 1159"/>
                <a:gd name="T75" fmla="*/ 1086 h 1403"/>
                <a:gd name="T76" fmla="*/ 129 w 1159"/>
                <a:gd name="T77" fmla="*/ 960 h 1403"/>
                <a:gd name="T78" fmla="*/ 123 w 1159"/>
                <a:gd name="T79" fmla="*/ 963 h 1403"/>
                <a:gd name="T80" fmla="*/ 106 w 1159"/>
                <a:gd name="T81" fmla="*/ 965 h 1403"/>
                <a:gd name="T82" fmla="*/ 85 w 1159"/>
                <a:gd name="T83" fmla="*/ 960 h 1403"/>
                <a:gd name="T84" fmla="*/ 61 w 1159"/>
                <a:gd name="T85" fmla="*/ 942 h 1403"/>
                <a:gd name="T86" fmla="*/ 36 w 1159"/>
                <a:gd name="T87" fmla="*/ 904 h 1403"/>
                <a:gd name="T88" fmla="*/ 15 w 1159"/>
                <a:gd name="T89" fmla="*/ 841 h 1403"/>
                <a:gd name="T90" fmla="*/ 1 w 1159"/>
                <a:gd name="T91" fmla="*/ 745 h 1403"/>
                <a:gd name="T92" fmla="*/ 4 w 1159"/>
                <a:gd name="T93" fmla="*/ 695 h 1403"/>
                <a:gd name="T94" fmla="*/ 21 w 1159"/>
                <a:gd name="T95" fmla="*/ 663 h 1403"/>
                <a:gd name="T96" fmla="*/ 45 w 1159"/>
                <a:gd name="T97" fmla="*/ 647 h 1403"/>
                <a:gd name="T98" fmla="*/ 71 w 1159"/>
                <a:gd name="T99" fmla="*/ 643 h 1403"/>
                <a:gd name="T100" fmla="*/ 93 w 1159"/>
                <a:gd name="T101" fmla="*/ 643 h 1403"/>
                <a:gd name="T102" fmla="*/ 106 w 1159"/>
                <a:gd name="T103" fmla="*/ 644 h 1403"/>
                <a:gd name="T104" fmla="*/ 105 w 1159"/>
                <a:gd name="T105" fmla="*/ 600 h 1403"/>
                <a:gd name="T106" fmla="*/ 102 w 1159"/>
                <a:gd name="T107" fmla="*/ 539 h 1403"/>
                <a:gd name="T108" fmla="*/ 100 w 1159"/>
                <a:gd name="T109" fmla="*/ 485 h 1403"/>
                <a:gd name="T110" fmla="*/ 103 w 1159"/>
                <a:gd name="T111" fmla="*/ 406 h 1403"/>
                <a:gd name="T112" fmla="*/ 137 w 1159"/>
                <a:gd name="T113" fmla="*/ 287 h 1403"/>
                <a:gd name="T114" fmla="*/ 198 w 1159"/>
                <a:gd name="T115" fmla="*/ 183 h 1403"/>
                <a:gd name="T116" fmla="*/ 282 w 1159"/>
                <a:gd name="T117" fmla="*/ 97 h 1403"/>
                <a:gd name="T118" fmla="*/ 386 w 1159"/>
                <a:gd name="T119" fmla="*/ 36 h 1403"/>
                <a:gd name="T120" fmla="*/ 505 w 1159"/>
                <a:gd name="T121" fmla="*/ 4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403">
                  <a:moveTo>
                    <a:pt x="569" y="0"/>
                  </a:moveTo>
                  <a:lnTo>
                    <a:pt x="589" y="0"/>
                  </a:lnTo>
                  <a:lnTo>
                    <a:pt x="653" y="4"/>
                  </a:lnTo>
                  <a:lnTo>
                    <a:pt x="714" y="16"/>
                  </a:lnTo>
                  <a:lnTo>
                    <a:pt x="772" y="36"/>
                  </a:lnTo>
                  <a:lnTo>
                    <a:pt x="827" y="64"/>
                  </a:lnTo>
                  <a:lnTo>
                    <a:pt x="876" y="97"/>
                  </a:lnTo>
                  <a:lnTo>
                    <a:pt x="922" y="137"/>
                  </a:lnTo>
                  <a:lnTo>
                    <a:pt x="962" y="183"/>
                  </a:lnTo>
                  <a:lnTo>
                    <a:pt x="995" y="232"/>
                  </a:lnTo>
                  <a:lnTo>
                    <a:pt x="1023" y="287"/>
                  </a:lnTo>
                  <a:lnTo>
                    <a:pt x="1043" y="345"/>
                  </a:lnTo>
                  <a:lnTo>
                    <a:pt x="1055" y="406"/>
                  </a:lnTo>
                  <a:lnTo>
                    <a:pt x="1060" y="469"/>
                  </a:lnTo>
                  <a:lnTo>
                    <a:pt x="1060" y="485"/>
                  </a:lnTo>
                  <a:lnTo>
                    <a:pt x="1058" y="510"/>
                  </a:lnTo>
                  <a:lnTo>
                    <a:pt x="1056" y="539"/>
                  </a:lnTo>
                  <a:lnTo>
                    <a:pt x="1055" y="569"/>
                  </a:lnTo>
                  <a:lnTo>
                    <a:pt x="1055" y="600"/>
                  </a:lnTo>
                  <a:lnTo>
                    <a:pt x="1053" y="626"/>
                  </a:lnTo>
                  <a:lnTo>
                    <a:pt x="1053" y="644"/>
                  </a:lnTo>
                  <a:lnTo>
                    <a:pt x="1058" y="644"/>
                  </a:lnTo>
                  <a:lnTo>
                    <a:pt x="1066" y="643"/>
                  </a:lnTo>
                  <a:lnTo>
                    <a:pt x="1076" y="643"/>
                  </a:lnTo>
                  <a:lnTo>
                    <a:pt x="1089" y="643"/>
                  </a:lnTo>
                  <a:lnTo>
                    <a:pt x="1101" y="644"/>
                  </a:lnTo>
                  <a:lnTo>
                    <a:pt x="1114" y="647"/>
                  </a:lnTo>
                  <a:lnTo>
                    <a:pt x="1127" y="653"/>
                  </a:lnTo>
                  <a:lnTo>
                    <a:pt x="1139" y="663"/>
                  </a:lnTo>
                  <a:lnTo>
                    <a:pt x="1148" y="676"/>
                  </a:lnTo>
                  <a:lnTo>
                    <a:pt x="1156" y="695"/>
                  </a:lnTo>
                  <a:lnTo>
                    <a:pt x="1159" y="716"/>
                  </a:lnTo>
                  <a:lnTo>
                    <a:pt x="1159" y="745"/>
                  </a:lnTo>
                  <a:lnTo>
                    <a:pt x="1153" y="797"/>
                  </a:lnTo>
                  <a:lnTo>
                    <a:pt x="1144" y="841"/>
                  </a:lnTo>
                  <a:lnTo>
                    <a:pt x="1134" y="876"/>
                  </a:lnTo>
                  <a:lnTo>
                    <a:pt x="1124" y="905"/>
                  </a:lnTo>
                  <a:lnTo>
                    <a:pt x="1111" y="927"/>
                  </a:lnTo>
                  <a:lnTo>
                    <a:pt x="1099" y="942"/>
                  </a:lnTo>
                  <a:lnTo>
                    <a:pt x="1087" y="953"/>
                  </a:lnTo>
                  <a:lnTo>
                    <a:pt x="1075" y="960"/>
                  </a:lnTo>
                  <a:lnTo>
                    <a:pt x="1063" y="963"/>
                  </a:lnTo>
                  <a:lnTo>
                    <a:pt x="1053" y="965"/>
                  </a:lnTo>
                  <a:lnTo>
                    <a:pt x="1044" y="965"/>
                  </a:lnTo>
                  <a:lnTo>
                    <a:pt x="1037" y="963"/>
                  </a:lnTo>
                  <a:lnTo>
                    <a:pt x="1032" y="962"/>
                  </a:lnTo>
                  <a:lnTo>
                    <a:pt x="1030" y="960"/>
                  </a:lnTo>
                  <a:lnTo>
                    <a:pt x="1006" y="1026"/>
                  </a:lnTo>
                  <a:lnTo>
                    <a:pt x="980" y="1086"/>
                  </a:lnTo>
                  <a:lnTo>
                    <a:pt x="953" y="1138"/>
                  </a:lnTo>
                  <a:lnTo>
                    <a:pt x="922" y="1185"/>
                  </a:lnTo>
                  <a:lnTo>
                    <a:pt x="890" y="1226"/>
                  </a:lnTo>
                  <a:lnTo>
                    <a:pt x="858" y="1261"/>
                  </a:lnTo>
                  <a:lnTo>
                    <a:pt x="824" y="1292"/>
                  </a:lnTo>
                  <a:lnTo>
                    <a:pt x="780" y="1325"/>
                  </a:lnTo>
                  <a:lnTo>
                    <a:pt x="739" y="1351"/>
                  </a:lnTo>
                  <a:lnTo>
                    <a:pt x="699" y="1371"/>
                  </a:lnTo>
                  <a:lnTo>
                    <a:pt x="664" y="1385"/>
                  </a:lnTo>
                  <a:lnTo>
                    <a:pt x="633" y="1394"/>
                  </a:lnTo>
                  <a:lnTo>
                    <a:pt x="610" y="1400"/>
                  </a:lnTo>
                  <a:lnTo>
                    <a:pt x="595" y="1402"/>
                  </a:lnTo>
                  <a:lnTo>
                    <a:pt x="589" y="1403"/>
                  </a:lnTo>
                  <a:lnTo>
                    <a:pt x="571" y="1403"/>
                  </a:lnTo>
                  <a:lnTo>
                    <a:pt x="565" y="1402"/>
                  </a:lnTo>
                  <a:lnTo>
                    <a:pt x="549" y="1400"/>
                  </a:lnTo>
                  <a:lnTo>
                    <a:pt x="526" y="1394"/>
                  </a:lnTo>
                  <a:lnTo>
                    <a:pt x="496" y="1385"/>
                  </a:lnTo>
                  <a:lnTo>
                    <a:pt x="461" y="1370"/>
                  </a:lnTo>
                  <a:lnTo>
                    <a:pt x="421" y="1350"/>
                  </a:lnTo>
                  <a:lnTo>
                    <a:pt x="378" y="1324"/>
                  </a:lnTo>
                  <a:lnTo>
                    <a:pt x="334" y="1290"/>
                  </a:lnTo>
                  <a:lnTo>
                    <a:pt x="300" y="1260"/>
                  </a:lnTo>
                  <a:lnTo>
                    <a:pt x="268" y="1225"/>
                  </a:lnTo>
                  <a:lnTo>
                    <a:pt x="238" y="1183"/>
                  </a:lnTo>
                  <a:lnTo>
                    <a:pt x="207" y="1138"/>
                  </a:lnTo>
                  <a:lnTo>
                    <a:pt x="178" y="1086"/>
                  </a:lnTo>
                  <a:lnTo>
                    <a:pt x="152" y="1026"/>
                  </a:lnTo>
                  <a:lnTo>
                    <a:pt x="129" y="960"/>
                  </a:lnTo>
                  <a:lnTo>
                    <a:pt x="128" y="962"/>
                  </a:lnTo>
                  <a:lnTo>
                    <a:pt x="123" y="963"/>
                  </a:lnTo>
                  <a:lnTo>
                    <a:pt x="116" y="965"/>
                  </a:lnTo>
                  <a:lnTo>
                    <a:pt x="106" y="965"/>
                  </a:lnTo>
                  <a:lnTo>
                    <a:pt x="97" y="963"/>
                  </a:lnTo>
                  <a:lnTo>
                    <a:pt x="85" y="960"/>
                  </a:lnTo>
                  <a:lnTo>
                    <a:pt x="73" y="953"/>
                  </a:lnTo>
                  <a:lnTo>
                    <a:pt x="61" y="942"/>
                  </a:lnTo>
                  <a:lnTo>
                    <a:pt x="48" y="927"/>
                  </a:lnTo>
                  <a:lnTo>
                    <a:pt x="36" y="904"/>
                  </a:lnTo>
                  <a:lnTo>
                    <a:pt x="26" y="876"/>
                  </a:lnTo>
                  <a:lnTo>
                    <a:pt x="15" y="841"/>
                  </a:lnTo>
                  <a:lnTo>
                    <a:pt x="7" y="797"/>
                  </a:lnTo>
                  <a:lnTo>
                    <a:pt x="1" y="745"/>
                  </a:lnTo>
                  <a:lnTo>
                    <a:pt x="0" y="716"/>
                  </a:lnTo>
                  <a:lnTo>
                    <a:pt x="4" y="695"/>
                  </a:lnTo>
                  <a:lnTo>
                    <a:pt x="10" y="676"/>
                  </a:lnTo>
                  <a:lnTo>
                    <a:pt x="21" y="663"/>
                  </a:lnTo>
                  <a:lnTo>
                    <a:pt x="32" y="653"/>
                  </a:lnTo>
                  <a:lnTo>
                    <a:pt x="45" y="647"/>
                  </a:lnTo>
                  <a:lnTo>
                    <a:pt x="58" y="644"/>
                  </a:lnTo>
                  <a:lnTo>
                    <a:pt x="71" y="643"/>
                  </a:lnTo>
                  <a:lnTo>
                    <a:pt x="84" y="643"/>
                  </a:lnTo>
                  <a:lnTo>
                    <a:pt x="93" y="643"/>
                  </a:lnTo>
                  <a:lnTo>
                    <a:pt x="102" y="644"/>
                  </a:lnTo>
                  <a:lnTo>
                    <a:pt x="106" y="644"/>
                  </a:lnTo>
                  <a:lnTo>
                    <a:pt x="105" y="626"/>
                  </a:lnTo>
                  <a:lnTo>
                    <a:pt x="105" y="600"/>
                  </a:lnTo>
                  <a:lnTo>
                    <a:pt x="103" y="571"/>
                  </a:lnTo>
                  <a:lnTo>
                    <a:pt x="102" y="539"/>
                  </a:lnTo>
                  <a:lnTo>
                    <a:pt x="100" y="510"/>
                  </a:lnTo>
                  <a:lnTo>
                    <a:pt x="100" y="485"/>
                  </a:lnTo>
                  <a:lnTo>
                    <a:pt x="99" y="469"/>
                  </a:lnTo>
                  <a:lnTo>
                    <a:pt x="103" y="406"/>
                  </a:lnTo>
                  <a:lnTo>
                    <a:pt x="116" y="345"/>
                  </a:lnTo>
                  <a:lnTo>
                    <a:pt x="137" y="287"/>
                  </a:lnTo>
                  <a:lnTo>
                    <a:pt x="163" y="232"/>
                  </a:lnTo>
                  <a:lnTo>
                    <a:pt x="198" y="183"/>
                  </a:lnTo>
                  <a:lnTo>
                    <a:pt x="238" y="137"/>
                  </a:lnTo>
                  <a:lnTo>
                    <a:pt x="282" y="97"/>
                  </a:lnTo>
                  <a:lnTo>
                    <a:pt x="333" y="64"/>
                  </a:lnTo>
                  <a:lnTo>
                    <a:pt x="386" y="36"/>
                  </a:lnTo>
                  <a:lnTo>
                    <a:pt x="444" y="16"/>
                  </a:lnTo>
                  <a:lnTo>
                    <a:pt x="505" y="4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-534988" y="2446338"/>
              <a:ext cx="2786063" cy="1276350"/>
            </a:xfrm>
            <a:custGeom>
              <a:avLst/>
              <a:gdLst>
                <a:gd name="T0" fmla="*/ 670 w 1755"/>
                <a:gd name="T1" fmla="*/ 40 h 804"/>
                <a:gd name="T2" fmla="*/ 704 w 1755"/>
                <a:gd name="T3" fmla="*/ 144 h 804"/>
                <a:gd name="T4" fmla="*/ 748 w 1755"/>
                <a:gd name="T5" fmla="*/ 278 h 804"/>
                <a:gd name="T6" fmla="*/ 794 w 1755"/>
                <a:gd name="T7" fmla="*/ 410 h 804"/>
                <a:gd name="T8" fmla="*/ 831 w 1755"/>
                <a:gd name="T9" fmla="*/ 514 h 804"/>
                <a:gd name="T10" fmla="*/ 863 w 1755"/>
                <a:gd name="T11" fmla="*/ 153 h 804"/>
                <a:gd name="T12" fmla="*/ 788 w 1755"/>
                <a:gd name="T13" fmla="*/ 5 h 804"/>
                <a:gd name="T14" fmla="*/ 884 w 1755"/>
                <a:gd name="T15" fmla="*/ 52 h 804"/>
                <a:gd name="T16" fmla="*/ 1008 w 1755"/>
                <a:gd name="T17" fmla="*/ 58 h 804"/>
                <a:gd name="T18" fmla="*/ 1116 w 1755"/>
                <a:gd name="T19" fmla="*/ 22 h 804"/>
                <a:gd name="T20" fmla="*/ 1077 w 1755"/>
                <a:gd name="T21" fmla="*/ 139 h 804"/>
                <a:gd name="T22" fmla="*/ 1092 w 1755"/>
                <a:gd name="T23" fmla="*/ 536 h 804"/>
                <a:gd name="T24" fmla="*/ 1123 w 1755"/>
                <a:gd name="T25" fmla="*/ 449 h 804"/>
                <a:gd name="T26" fmla="*/ 1167 w 1755"/>
                <a:gd name="T27" fmla="*/ 323 h 804"/>
                <a:gd name="T28" fmla="*/ 1213 w 1755"/>
                <a:gd name="T29" fmla="*/ 187 h 804"/>
                <a:gd name="T30" fmla="*/ 1251 w 1755"/>
                <a:gd name="T31" fmla="*/ 69 h 804"/>
                <a:gd name="T32" fmla="*/ 1272 w 1755"/>
                <a:gd name="T33" fmla="*/ 0 h 804"/>
                <a:gd name="T34" fmla="*/ 1530 w 1755"/>
                <a:gd name="T35" fmla="*/ 98 h 804"/>
                <a:gd name="T36" fmla="*/ 1578 w 1755"/>
                <a:gd name="T37" fmla="*/ 118 h 804"/>
                <a:gd name="T38" fmla="*/ 1654 w 1755"/>
                <a:gd name="T39" fmla="*/ 149 h 804"/>
                <a:gd name="T40" fmla="*/ 1726 w 1755"/>
                <a:gd name="T41" fmla="*/ 179 h 804"/>
                <a:gd name="T42" fmla="*/ 1749 w 1755"/>
                <a:gd name="T43" fmla="*/ 190 h 804"/>
                <a:gd name="T44" fmla="*/ 1721 w 1755"/>
                <a:gd name="T45" fmla="*/ 207 h 804"/>
                <a:gd name="T46" fmla="*/ 1616 w 1755"/>
                <a:gd name="T47" fmla="*/ 251 h 804"/>
                <a:gd name="T48" fmla="*/ 1553 w 1755"/>
                <a:gd name="T49" fmla="*/ 280 h 804"/>
                <a:gd name="T50" fmla="*/ 1527 w 1755"/>
                <a:gd name="T51" fmla="*/ 294 h 804"/>
                <a:gd name="T52" fmla="*/ 1521 w 1755"/>
                <a:gd name="T53" fmla="*/ 297 h 804"/>
                <a:gd name="T54" fmla="*/ 1481 w 1755"/>
                <a:gd name="T55" fmla="*/ 332 h 804"/>
                <a:gd name="T56" fmla="*/ 1417 w 1755"/>
                <a:gd name="T57" fmla="*/ 405 h 804"/>
                <a:gd name="T58" fmla="*/ 1397 w 1755"/>
                <a:gd name="T59" fmla="*/ 443 h 804"/>
                <a:gd name="T60" fmla="*/ 1381 w 1755"/>
                <a:gd name="T61" fmla="*/ 495 h 804"/>
                <a:gd name="T62" fmla="*/ 1332 w 1755"/>
                <a:gd name="T63" fmla="*/ 643 h 804"/>
                <a:gd name="T64" fmla="*/ 1284 w 1755"/>
                <a:gd name="T65" fmla="*/ 804 h 804"/>
                <a:gd name="T66" fmla="*/ 89 w 1755"/>
                <a:gd name="T67" fmla="*/ 787 h 804"/>
                <a:gd name="T68" fmla="*/ 17 w 1755"/>
                <a:gd name="T69" fmla="*/ 715 h 804"/>
                <a:gd name="T70" fmla="*/ 0 w 1755"/>
                <a:gd name="T71" fmla="*/ 633 h 804"/>
                <a:gd name="T72" fmla="*/ 17 w 1755"/>
                <a:gd name="T73" fmla="*/ 561 h 804"/>
                <a:gd name="T74" fmla="*/ 53 w 1755"/>
                <a:gd name="T75" fmla="*/ 440 h 804"/>
                <a:gd name="T76" fmla="*/ 90 w 1755"/>
                <a:gd name="T77" fmla="*/ 327 h 804"/>
                <a:gd name="T78" fmla="*/ 110 w 1755"/>
                <a:gd name="T79" fmla="*/ 265 h 804"/>
                <a:gd name="T80" fmla="*/ 148 w 1755"/>
                <a:gd name="T81" fmla="*/ 214 h 804"/>
                <a:gd name="T82" fmla="*/ 179 w 1755"/>
                <a:gd name="T83" fmla="*/ 193 h 804"/>
                <a:gd name="T84" fmla="*/ 189 w 1755"/>
                <a:gd name="T85" fmla="*/ 188 h 804"/>
                <a:gd name="T86" fmla="*/ 252 w 1755"/>
                <a:gd name="T87" fmla="*/ 161 h 804"/>
                <a:gd name="T88" fmla="*/ 330 w 1755"/>
                <a:gd name="T89" fmla="*/ 127 h 804"/>
                <a:gd name="T90" fmla="*/ 391 w 1755"/>
                <a:gd name="T91" fmla="*/ 103 h 804"/>
                <a:gd name="T92" fmla="*/ 489 w 1755"/>
                <a:gd name="T93" fmla="*/ 6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55" h="804">
                  <a:moveTo>
                    <a:pt x="660" y="0"/>
                  </a:moveTo>
                  <a:lnTo>
                    <a:pt x="663" y="16"/>
                  </a:lnTo>
                  <a:lnTo>
                    <a:pt x="670" y="40"/>
                  </a:lnTo>
                  <a:lnTo>
                    <a:pt x="680" y="69"/>
                  </a:lnTo>
                  <a:lnTo>
                    <a:pt x="692" y="106"/>
                  </a:lnTo>
                  <a:lnTo>
                    <a:pt x="704" y="144"/>
                  </a:lnTo>
                  <a:lnTo>
                    <a:pt x="719" y="187"/>
                  </a:lnTo>
                  <a:lnTo>
                    <a:pt x="733" y="233"/>
                  </a:lnTo>
                  <a:lnTo>
                    <a:pt x="748" y="278"/>
                  </a:lnTo>
                  <a:lnTo>
                    <a:pt x="765" y="323"/>
                  </a:lnTo>
                  <a:lnTo>
                    <a:pt x="780" y="368"/>
                  </a:lnTo>
                  <a:lnTo>
                    <a:pt x="794" y="410"/>
                  </a:lnTo>
                  <a:lnTo>
                    <a:pt x="808" y="449"/>
                  </a:lnTo>
                  <a:lnTo>
                    <a:pt x="820" y="485"/>
                  </a:lnTo>
                  <a:lnTo>
                    <a:pt x="831" y="514"/>
                  </a:lnTo>
                  <a:lnTo>
                    <a:pt x="838" y="536"/>
                  </a:lnTo>
                  <a:lnTo>
                    <a:pt x="845" y="552"/>
                  </a:lnTo>
                  <a:lnTo>
                    <a:pt x="863" y="153"/>
                  </a:lnTo>
                  <a:lnTo>
                    <a:pt x="855" y="139"/>
                  </a:lnTo>
                  <a:lnTo>
                    <a:pt x="848" y="124"/>
                  </a:lnTo>
                  <a:lnTo>
                    <a:pt x="788" y="5"/>
                  </a:lnTo>
                  <a:lnTo>
                    <a:pt x="816" y="25"/>
                  </a:lnTo>
                  <a:lnTo>
                    <a:pt x="849" y="40"/>
                  </a:lnTo>
                  <a:lnTo>
                    <a:pt x="884" y="52"/>
                  </a:lnTo>
                  <a:lnTo>
                    <a:pt x="924" y="58"/>
                  </a:lnTo>
                  <a:lnTo>
                    <a:pt x="965" y="61"/>
                  </a:lnTo>
                  <a:lnTo>
                    <a:pt x="1008" y="58"/>
                  </a:lnTo>
                  <a:lnTo>
                    <a:pt x="1048" y="51"/>
                  </a:lnTo>
                  <a:lnTo>
                    <a:pt x="1084" y="39"/>
                  </a:lnTo>
                  <a:lnTo>
                    <a:pt x="1116" y="22"/>
                  </a:lnTo>
                  <a:lnTo>
                    <a:pt x="1145" y="2"/>
                  </a:lnTo>
                  <a:lnTo>
                    <a:pt x="1083" y="124"/>
                  </a:lnTo>
                  <a:lnTo>
                    <a:pt x="1077" y="139"/>
                  </a:lnTo>
                  <a:lnTo>
                    <a:pt x="1068" y="153"/>
                  </a:lnTo>
                  <a:lnTo>
                    <a:pt x="1087" y="552"/>
                  </a:lnTo>
                  <a:lnTo>
                    <a:pt x="1092" y="536"/>
                  </a:lnTo>
                  <a:lnTo>
                    <a:pt x="1101" y="514"/>
                  </a:lnTo>
                  <a:lnTo>
                    <a:pt x="1110" y="483"/>
                  </a:lnTo>
                  <a:lnTo>
                    <a:pt x="1123" y="449"/>
                  </a:lnTo>
                  <a:lnTo>
                    <a:pt x="1136" y="410"/>
                  </a:lnTo>
                  <a:lnTo>
                    <a:pt x="1152" y="367"/>
                  </a:lnTo>
                  <a:lnTo>
                    <a:pt x="1167" y="323"/>
                  </a:lnTo>
                  <a:lnTo>
                    <a:pt x="1182" y="277"/>
                  </a:lnTo>
                  <a:lnTo>
                    <a:pt x="1197" y="233"/>
                  </a:lnTo>
                  <a:lnTo>
                    <a:pt x="1213" y="187"/>
                  </a:lnTo>
                  <a:lnTo>
                    <a:pt x="1226" y="144"/>
                  </a:lnTo>
                  <a:lnTo>
                    <a:pt x="1240" y="106"/>
                  </a:lnTo>
                  <a:lnTo>
                    <a:pt x="1251" y="69"/>
                  </a:lnTo>
                  <a:lnTo>
                    <a:pt x="1262" y="40"/>
                  </a:lnTo>
                  <a:lnTo>
                    <a:pt x="1268" y="16"/>
                  </a:lnTo>
                  <a:lnTo>
                    <a:pt x="1272" y="0"/>
                  </a:lnTo>
                  <a:lnTo>
                    <a:pt x="1401" y="46"/>
                  </a:lnTo>
                  <a:lnTo>
                    <a:pt x="1526" y="97"/>
                  </a:lnTo>
                  <a:lnTo>
                    <a:pt x="1530" y="98"/>
                  </a:lnTo>
                  <a:lnTo>
                    <a:pt x="1541" y="103"/>
                  </a:lnTo>
                  <a:lnTo>
                    <a:pt x="1556" y="109"/>
                  </a:lnTo>
                  <a:lnTo>
                    <a:pt x="1578" y="118"/>
                  </a:lnTo>
                  <a:lnTo>
                    <a:pt x="1602" y="127"/>
                  </a:lnTo>
                  <a:lnTo>
                    <a:pt x="1628" y="138"/>
                  </a:lnTo>
                  <a:lnTo>
                    <a:pt x="1654" y="149"/>
                  </a:lnTo>
                  <a:lnTo>
                    <a:pt x="1680" y="161"/>
                  </a:lnTo>
                  <a:lnTo>
                    <a:pt x="1704" y="170"/>
                  </a:lnTo>
                  <a:lnTo>
                    <a:pt x="1726" y="179"/>
                  </a:lnTo>
                  <a:lnTo>
                    <a:pt x="1743" y="188"/>
                  </a:lnTo>
                  <a:lnTo>
                    <a:pt x="1746" y="188"/>
                  </a:lnTo>
                  <a:lnTo>
                    <a:pt x="1749" y="190"/>
                  </a:lnTo>
                  <a:lnTo>
                    <a:pt x="1752" y="191"/>
                  </a:lnTo>
                  <a:lnTo>
                    <a:pt x="1755" y="193"/>
                  </a:lnTo>
                  <a:lnTo>
                    <a:pt x="1721" y="207"/>
                  </a:lnTo>
                  <a:lnTo>
                    <a:pt x="1686" y="222"/>
                  </a:lnTo>
                  <a:lnTo>
                    <a:pt x="1651" y="237"/>
                  </a:lnTo>
                  <a:lnTo>
                    <a:pt x="1616" y="251"/>
                  </a:lnTo>
                  <a:lnTo>
                    <a:pt x="1585" y="265"/>
                  </a:lnTo>
                  <a:lnTo>
                    <a:pt x="1561" y="275"/>
                  </a:lnTo>
                  <a:lnTo>
                    <a:pt x="1553" y="280"/>
                  </a:lnTo>
                  <a:lnTo>
                    <a:pt x="1541" y="286"/>
                  </a:lnTo>
                  <a:lnTo>
                    <a:pt x="1529" y="294"/>
                  </a:lnTo>
                  <a:lnTo>
                    <a:pt x="1527" y="294"/>
                  </a:lnTo>
                  <a:lnTo>
                    <a:pt x="1526" y="295"/>
                  </a:lnTo>
                  <a:lnTo>
                    <a:pt x="1524" y="295"/>
                  </a:lnTo>
                  <a:lnTo>
                    <a:pt x="1521" y="297"/>
                  </a:lnTo>
                  <a:lnTo>
                    <a:pt x="1507" y="307"/>
                  </a:lnTo>
                  <a:lnTo>
                    <a:pt x="1494" y="321"/>
                  </a:lnTo>
                  <a:lnTo>
                    <a:pt x="1481" y="332"/>
                  </a:lnTo>
                  <a:lnTo>
                    <a:pt x="1472" y="339"/>
                  </a:lnTo>
                  <a:lnTo>
                    <a:pt x="1442" y="373"/>
                  </a:lnTo>
                  <a:lnTo>
                    <a:pt x="1417" y="405"/>
                  </a:lnTo>
                  <a:lnTo>
                    <a:pt x="1401" y="436"/>
                  </a:lnTo>
                  <a:lnTo>
                    <a:pt x="1399" y="439"/>
                  </a:lnTo>
                  <a:lnTo>
                    <a:pt x="1397" y="443"/>
                  </a:lnTo>
                  <a:lnTo>
                    <a:pt x="1391" y="457"/>
                  </a:lnTo>
                  <a:lnTo>
                    <a:pt x="1385" y="475"/>
                  </a:lnTo>
                  <a:lnTo>
                    <a:pt x="1381" y="495"/>
                  </a:lnTo>
                  <a:lnTo>
                    <a:pt x="1365" y="540"/>
                  </a:lnTo>
                  <a:lnTo>
                    <a:pt x="1350" y="590"/>
                  </a:lnTo>
                  <a:lnTo>
                    <a:pt x="1332" y="643"/>
                  </a:lnTo>
                  <a:lnTo>
                    <a:pt x="1315" y="698"/>
                  </a:lnTo>
                  <a:lnTo>
                    <a:pt x="1298" y="753"/>
                  </a:lnTo>
                  <a:lnTo>
                    <a:pt x="1284" y="804"/>
                  </a:lnTo>
                  <a:lnTo>
                    <a:pt x="159" y="804"/>
                  </a:lnTo>
                  <a:lnTo>
                    <a:pt x="122" y="799"/>
                  </a:lnTo>
                  <a:lnTo>
                    <a:pt x="89" y="787"/>
                  </a:lnTo>
                  <a:lnTo>
                    <a:pt x="60" y="769"/>
                  </a:lnTo>
                  <a:lnTo>
                    <a:pt x="35" y="744"/>
                  </a:lnTo>
                  <a:lnTo>
                    <a:pt x="17" y="715"/>
                  </a:lnTo>
                  <a:lnTo>
                    <a:pt x="5" y="682"/>
                  </a:lnTo>
                  <a:lnTo>
                    <a:pt x="0" y="645"/>
                  </a:lnTo>
                  <a:lnTo>
                    <a:pt x="0" y="633"/>
                  </a:lnTo>
                  <a:lnTo>
                    <a:pt x="2" y="620"/>
                  </a:lnTo>
                  <a:lnTo>
                    <a:pt x="8" y="595"/>
                  </a:lnTo>
                  <a:lnTo>
                    <a:pt x="17" y="561"/>
                  </a:lnTo>
                  <a:lnTo>
                    <a:pt x="29" y="523"/>
                  </a:lnTo>
                  <a:lnTo>
                    <a:pt x="41" y="483"/>
                  </a:lnTo>
                  <a:lnTo>
                    <a:pt x="53" y="440"/>
                  </a:lnTo>
                  <a:lnTo>
                    <a:pt x="67" y="401"/>
                  </a:lnTo>
                  <a:lnTo>
                    <a:pt x="79" y="361"/>
                  </a:lnTo>
                  <a:lnTo>
                    <a:pt x="90" y="327"/>
                  </a:lnTo>
                  <a:lnTo>
                    <a:pt x="99" y="298"/>
                  </a:lnTo>
                  <a:lnTo>
                    <a:pt x="104" y="281"/>
                  </a:lnTo>
                  <a:lnTo>
                    <a:pt x="110" y="265"/>
                  </a:lnTo>
                  <a:lnTo>
                    <a:pt x="110" y="265"/>
                  </a:lnTo>
                  <a:lnTo>
                    <a:pt x="127" y="237"/>
                  </a:lnTo>
                  <a:lnTo>
                    <a:pt x="148" y="214"/>
                  </a:lnTo>
                  <a:lnTo>
                    <a:pt x="174" y="196"/>
                  </a:lnTo>
                  <a:lnTo>
                    <a:pt x="176" y="194"/>
                  </a:lnTo>
                  <a:lnTo>
                    <a:pt x="179" y="193"/>
                  </a:lnTo>
                  <a:lnTo>
                    <a:pt x="183" y="190"/>
                  </a:lnTo>
                  <a:lnTo>
                    <a:pt x="186" y="188"/>
                  </a:lnTo>
                  <a:lnTo>
                    <a:pt x="189" y="188"/>
                  </a:lnTo>
                  <a:lnTo>
                    <a:pt x="206" y="179"/>
                  </a:lnTo>
                  <a:lnTo>
                    <a:pt x="228" y="170"/>
                  </a:lnTo>
                  <a:lnTo>
                    <a:pt x="252" y="161"/>
                  </a:lnTo>
                  <a:lnTo>
                    <a:pt x="278" y="149"/>
                  </a:lnTo>
                  <a:lnTo>
                    <a:pt x="304" y="138"/>
                  </a:lnTo>
                  <a:lnTo>
                    <a:pt x="330" y="127"/>
                  </a:lnTo>
                  <a:lnTo>
                    <a:pt x="354" y="118"/>
                  </a:lnTo>
                  <a:lnTo>
                    <a:pt x="374" y="109"/>
                  </a:lnTo>
                  <a:lnTo>
                    <a:pt x="391" y="103"/>
                  </a:lnTo>
                  <a:lnTo>
                    <a:pt x="402" y="98"/>
                  </a:lnTo>
                  <a:lnTo>
                    <a:pt x="406" y="97"/>
                  </a:lnTo>
                  <a:lnTo>
                    <a:pt x="489" y="63"/>
                  </a:lnTo>
                  <a:lnTo>
                    <a:pt x="573" y="31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95262" y="385763"/>
              <a:ext cx="1601788" cy="1943100"/>
            </a:xfrm>
            <a:custGeom>
              <a:avLst/>
              <a:gdLst>
                <a:gd name="T0" fmla="*/ 514 w 1009"/>
                <a:gd name="T1" fmla="*/ 0 h 1224"/>
                <a:gd name="T2" fmla="*/ 632 w 1009"/>
                <a:gd name="T3" fmla="*/ 17 h 1224"/>
                <a:gd name="T4" fmla="*/ 737 w 1009"/>
                <a:gd name="T5" fmla="*/ 66 h 1224"/>
                <a:gd name="T6" fmla="*/ 823 w 1009"/>
                <a:gd name="T7" fmla="*/ 141 h 1224"/>
                <a:gd name="T8" fmla="*/ 886 w 1009"/>
                <a:gd name="T9" fmla="*/ 237 h 1224"/>
                <a:gd name="T10" fmla="*/ 919 w 1009"/>
                <a:gd name="T11" fmla="*/ 350 h 1224"/>
                <a:gd name="T12" fmla="*/ 924 w 1009"/>
                <a:gd name="T13" fmla="*/ 423 h 1224"/>
                <a:gd name="T14" fmla="*/ 921 w 1009"/>
                <a:gd name="T15" fmla="*/ 470 h 1224"/>
                <a:gd name="T16" fmla="*/ 919 w 1009"/>
                <a:gd name="T17" fmla="*/ 524 h 1224"/>
                <a:gd name="T18" fmla="*/ 918 w 1009"/>
                <a:gd name="T19" fmla="*/ 562 h 1224"/>
                <a:gd name="T20" fmla="*/ 930 w 1009"/>
                <a:gd name="T21" fmla="*/ 561 h 1224"/>
                <a:gd name="T22" fmla="*/ 953 w 1009"/>
                <a:gd name="T23" fmla="*/ 561 h 1224"/>
                <a:gd name="T24" fmla="*/ 977 w 1009"/>
                <a:gd name="T25" fmla="*/ 568 h 1224"/>
                <a:gd name="T26" fmla="*/ 999 w 1009"/>
                <a:gd name="T27" fmla="*/ 587 h 1224"/>
                <a:gd name="T28" fmla="*/ 1009 w 1009"/>
                <a:gd name="T29" fmla="*/ 623 h 1224"/>
                <a:gd name="T30" fmla="*/ 1005 w 1009"/>
                <a:gd name="T31" fmla="*/ 697 h 1224"/>
                <a:gd name="T32" fmla="*/ 988 w 1009"/>
                <a:gd name="T33" fmla="*/ 765 h 1224"/>
                <a:gd name="T34" fmla="*/ 968 w 1009"/>
                <a:gd name="T35" fmla="*/ 808 h 1224"/>
                <a:gd name="T36" fmla="*/ 947 w 1009"/>
                <a:gd name="T37" fmla="*/ 831 h 1224"/>
                <a:gd name="T38" fmla="*/ 925 w 1009"/>
                <a:gd name="T39" fmla="*/ 840 h 1224"/>
                <a:gd name="T40" fmla="*/ 908 w 1009"/>
                <a:gd name="T41" fmla="*/ 840 h 1224"/>
                <a:gd name="T42" fmla="*/ 899 w 1009"/>
                <a:gd name="T43" fmla="*/ 839 h 1224"/>
                <a:gd name="T44" fmla="*/ 876 w 1009"/>
                <a:gd name="T45" fmla="*/ 895 h 1224"/>
                <a:gd name="T46" fmla="*/ 829 w 1009"/>
                <a:gd name="T47" fmla="*/ 993 h 1224"/>
                <a:gd name="T48" fmla="*/ 774 w 1009"/>
                <a:gd name="T49" fmla="*/ 1069 h 1224"/>
                <a:gd name="T50" fmla="*/ 718 w 1009"/>
                <a:gd name="T51" fmla="*/ 1126 h 1224"/>
                <a:gd name="T52" fmla="*/ 643 w 1009"/>
                <a:gd name="T53" fmla="*/ 1178 h 1224"/>
                <a:gd name="T54" fmla="*/ 577 w 1009"/>
                <a:gd name="T55" fmla="*/ 1207 h 1224"/>
                <a:gd name="T56" fmla="*/ 531 w 1009"/>
                <a:gd name="T57" fmla="*/ 1220 h 1224"/>
                <a:gd name="T58" fmla="*/ 513 w 1009"/>
                <a:gd name="T59" fmla="*/ 1224 h 1224"/>
                <a:gd name="T60" fmla="*/ 491 w 1009"/>
                <a:gd name="T61" fmla="*/ 1224 h 1224"/>
                <a:gd name="T62" fmla="*/ 458 w 1009"/>
                <a:gd name="T63" fmla="*/ 1216 h 1224"/>
                <a:gd name="T64" fmla="*/ 400 w 1009"/>
                <a:gd name="T65" fmla="*/ 1196 h 1224"/>
                <a:gd name="T66" fmla="*/ 328 w 1009"/>
                <a:gd name="T67" fmla="*/ 1155 h 1224"/>
                <a:gd name="T68" fmla="*/ 261 w 1009"/>
                <a:gd name="T69" fmla="*/ 1098 h 1224"/>
                <a:gd name="T70" fmla="*/ 206 w 1009"/>
                <a:gd name="T71" fmla="*/ 1033 h 1224"/>
                <a:gd name="T72" fmla="*/ 155 w 1009"/>
                <a:gd name="T73" fmla="*/ 947 h 1224"/>
                <a:gd name="T74" fmla="*/ 113 w 1009"/>
                <a:gd name="T75" fmla="*/ 839 h 1224"/>
                <a:gd name="T76" fmla="*/ 107 w 1009"/>
                <a:gd name="T77" fmla="*/ 840 h 1224"/>
                <a:gd name="T78" fmla="*/ 93 w 1009"/>
                <a:gd name="T79" fmla="*/ 842 h 1224"/>
                <a:gd name="T80" fmla="*/ 73 w 1009"/>
                <a:gd name="T81" fmla="*/ 839 h 1224"/>
                <a:gd name="T82" fmla="*/ 52 w 1009"/>
                <a:gd name="T83" fmla="*/ 822 h 1224"/>
                <a:gd name="T84" fmla="*/ 32 w 1009"/>
                <a:gd name="T85" fmla="*/ 790 h 1224"/>
                <a:gd name="T86" fmla="*/ 13 w 1009"/>
                <a:gd name="T87" fmla="*/ 735 h 1224"/>
                <a:gd name="T88" fmla="*/ 1 w 1009"/>
                <a:gd name="T89" fmla="*/ 651 h 1224"/>
                <a:gd name="T90" fmla="*/ 4 w 1009"/>
                <a:gd name="T91" fmla="*/ 602 h 1224"/>
                <a:gd name="T92" fmla="*/ 21 w 1009"/>
                <a:gd name="T93" fmla="*/ 576 h 1224"/>
                <a:gd name="T94" fmla="*/ 46 w 1009"/>
                <a:gd name="T95" fmla="*/ 564 h 1224"/>
                <a:gd name="T96" fmla="*/ 70 w 1009"/>
                <a:gd name="T97" fmla="*/ 561 h 1224"/>
                <a:gd name="T98" fmla="*/ 88 w 1009"/>
                <a:gd name="T99" fmla="*/ 562 h 1224"/>
                <a:gd name="T100" fmla="*/ 91 w 1009"/>
                <a:gd name="T101" fmla="*/ 545 h 1224"/>
                <a:gd name="T102" fmla="*/ 90 w 1009"/>
                <a:gd name="T103" fmla="*/ 498 h 1224"/>
                <a:gd name="T104" fmla="*/ 88 w 1009"/>
                <a:gd name="T105" fmla="*/ 445 h 1224"/>
                <a:gd name="T106" fmla="*/ 87 w 1009"/>
                <a:gd name="T107" fmla="*/ 409 h 1224"/>
                <a:gd name="T108" fmla="*/ 104 w 1009"/>
                <a:gd name="T109" fmla="*/ 292 h 1224"/>
                <a:gd name="T110" fmla="*/ 152 w 1009"/>
                <a:gd name="T111" fmla="*/ 186 h 1224"/>
                <a:gd name="T112" fmla="*/ 227 w 1009"/>
                <a:gd name="T113" fmla="*/ 101 h 1224"/>
                <a:gd name="T114" fmla="*/ 323 w 1009"/>
                <a:gd name="T115" fmla="*/ 38 h 1224"/>
                <a:gd name="T116" fmla="*/ 435 w 1009"/>
                <a:gd name="T117" fmla="*/ 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9" h="1224">
                  <a:moveTo>
                    <a:pt x="496" y="0"/>
                  </a:moveTo>
                  <a:lnTo>
                    <a:pt x="514" y="0"/>
                  </a:lnTo>
                  <a:lnTo>
                    <a:pt x="574" y="5"/>
                  </a:lnTo>
                  <a:lnTo>
                    <a:pt x="632" y="17"/>
                  </a:lnTo>
                  <a:lnTo>
                    <a:pt x="687" y="38"/>
                  </a:lnTo>
                  <a:lnTo>
                    <a:pt x="737" y="66"/>
                  </a:lnTo>
                  <a:lnTo>
                    <a:pt x="783" y="101"/>
                  </a:lnTo>
                  <a:lnTo>
                    <a:pt x="823" y="141"/>
                  </a:lnTo>
                  <a:lnTo>
                    <a:pt x="858" y="186"/>
                  </a:lnTo>
                  <a:lnTo>
                    <a:pt x="886" y="237"/>
                  </a:lnTo>
                  <a:lnTo>
                    <a:pt x="907" y="292"/>
                  </a:lnTo>
                  <a:lnTo>
                    <a:pt x="919" y="350"/>
                  </a:lnTo>
                  <a:lnTo>
                    <a:pt x="924" y="409"/>
                  </a:lnTo>
                  <a:lnTo>
                    <a:pt x="924" y="423"/>
                  </a:lnTo>
                  <a:lnTo>
                    <a:pt x="922" y="445"/>
                  </a:lnTo>
                  <a:lnTo>
                    <a:pt x="921" y="470"/>
                  </a:lnTo>
                  <a:lnTo>
                    <a:pt x="921" y="498"/>
                  </a:lnTo>
                  <a:lnTo>
                    <a:pt x="919" y="524"/>
                  </a:lnTo>
                  <a:lnTo>
                    <a:pt x="918" y="545"/>
                  </a:lnTo>
                  <a:lnTo>
                    <a:pt x="918" y="562"/>
                  </a:lnTo>
                  <a:lnTo>
                    <a:pt x="922" y="562"/>
                  </a:lnTo>
                  <a:lnTo>
                    <a:pt x="930" y="561"/>
                  </a:lnTo>
                  <a:lnTo>
                    <a:pt x="941" y="561"/>
                  </a:lnTo>
                  <a:lnTo>
                    <a:pt x="953" y="561"/>
                  </a:lnTo>
                  <a:lnTo>
                    <a:pt x="965" y="564"/>
                  </a:lnTo>
                  <a:lnTo>
                    <a:pt x="977" y="568"/>
                  </a:lnTo>
                  <a:lnTo>
                    <a:pt x="988" y="576"/>
                  </a:lnTo>
                  <a:lnTo>
                    <a:pt x="999" y="587"/>
                  </a:lnTo>
                  <a:lnTo>
                    <a:pt x="1006" y="602"/>
                  </a:lnTo>
                  <a:lnTo>
                    <a:pt x="1009" y="623"/>
                  </a:lnTo>
                  <a:lnTo>
                    <a:pt x="1009" y="651"/>
                  </a:lnTo>
                  <a:lnTo>
                    <a:pt x="1005" y="697"/>
                  </a:lnTo>
                  <a:lnTo>
                    <a:pt x="997" y="735"/>
                  </a:lnTo>
                  <a:lnTo>
                    <a:pt x="988" y="765"/>
                  </a:lnTo>
                  <a:lnTo>
                    <a:pt x="979" y="790"/>
                  </a:lnTo>
                  <a:lnTo>
                    <a:pt x="968" y="808"/>
                  </a:lnTo>
                  <a:lnTo>
                    <a:pt x="957" y="822"/>
                  </a:lnTo>
                  <a:lnTo>
                    <a:pt x="947" y="831"/>
                  </a:lnTo>
                  <a:lnTo>
                    <a:pt x="936" y="837"/>
                  </a:lnTo>
                  <a:lnTo>
                    <a:pt x="925" y="840"/>
                  </a:lnTo>
                  <a:lnTo>
                    <a:pt x="916" y="842"/>
                  </a:lnTo>
                  <a:lnTo>
                    <a:pt x="908" y="840"/>
                  </a:lnTo>
                  <a:lnTo>
                    <a:pt x="902" y="840"/>
                  </a:lnTo>
                  <a:lnTo>
                    <a:pt x="899" y="839"/>
                  </a:lnTo>
                  <a:lnTo>
                    <a:pt x="896" y="837"/>
                  </a:lnTo>
                  <a:lnTo>
                    <a:pt x="876" y="895"/>
                  </a:lnTo>
                  <a:lnTo>
                    <a:pt x="853" y="947"/>
                  </a:lnTo>
                  <a:lnTo>
                    <a:pt x="829" y="993"/>
                  </a:lnTo>
                  <a:lnTo>
                    <a:pt x="803" y="1033"/>
                  </a:lnTo>
                  <a:lnTo>
                    <a:pt x="774" y="1069"/>
                  </a:lnTo>
                  <a:lnTo>
                    <a:pt x="747" y="1100"/>
                  </a:lnTo>
                  <a:lnTo>
                    <a:pt x="718" y="1126"/>
                  </a:lnTo>
                  <a:lnTo>
                    <a:pt x="679" y="1155"/>
                  </a:lnTo>
                  <a:lnTo>
                    <a:pt x="643" y="1178"/>
                  </a:lnTo>
                  <a:lnTo>
                    <a:pt x="608" y="1196"/>
                  </a:lnTo>
                  <a:lnTo>
                    <a:pt x="577" y="1207"/>
                  </a:lnTo>
                  <a:lnTo>
                    <a:pt x="551" y="1216"/>
                  </a:lnTo>
                  <a:lnTo>
                    <a:pt x="531" y="1220"/>
                  </a:lnTo>
                  <a:lnTo>
                    <a:pt x="517" y="1224"/>
                  </a:lnTo>
                  <a:lnTo>
                    <a:pt x="513" y="1224"/>
                  </a:lnTo>
                  <a:lnTo>
                    <a:pt x="496" y="1224"/>
                  </a:lnTo>
                  <a:lnTo>
                    <a:pt x="491" y="1224"/>
                  </a:lnTo>
                  <a:lnTo>
                    <a:pt x="478" y="1220"/>
                  </a:lnTo>
                  <a:lnTo>
                    <a:pt x="458" y="1216"/>
                  </a:lnTo>
                  <a:lnTo>
                    <a:pt x="432" y="1207"/>
                  </a:lnTo>
                  <a:lnTo>
                    <a:pt x="400" y="1196"/>
                  </a:lnTo>
                  <a:lnTo>
                    <a:pt x="366" y="1178"/>
                  </a:lnTo>
                  <a:lnTo>
                    <a:pt x="328" y="1155"/>
                  </a:lnTo>
                  <a:lnTo>
                    <a:pt x="290" y="1126"/>
                  </a:lnTo>
                  <a:lnTo>
                    <a:pt x="261" y="1098"/>
                  </a:lnTo>
                  <a:lnTo>
                    <a:pt x="233" y="1068"/>
                  </a:lnTo>
                  <a:lnTo>
                    <a:pt x="206" y="1033"/>
                  </a:lnTo>
                  <a:lnTo>
                    <a:pt x="180" y="993"/>
                  </a:lnTo>
                  <a:lnTo>
                    <a:pt x="155" y="947"/>
                  </a:lnTo>
                  <a:lnTo>
                    <a:pt x="133" y="895"/>
                  </a:lnTo>
                  <a:lnTo>
                    <a:pt x="113" y="839"/>
                  </a:lnTo>
                  <a:lnTo>
                    <a:pt x="110" y="839"/>
                  </a:lnTo>
                  <a:lnTo>
                    <a:pt x="107" y="840"/>
                  </a:lnTo>
                  <a:lnTo>
                    <a:pt x="101" y="842"/>
                  </a:lnTo>
                  <a:lnTo>
                    <a:pt x="93" y="842"/>
                  </a:lnTo>
                  <a:lnTo>
                    <a:pt x="84" y="842"/>
                  </a:lnTo>
                  <a:lnTo>
                    <a:pt x="73" y="839"/>
                  </a:lnTo>
                  <a:lnTo>
                    <a:pt x="62" y="832"/>
                  </a:lnTo>
                  <a:lnTo>
                    <a:pt x="52" y="822"/>
                  </a:lnTo>
                  <a:lnTo>
                    <a:pt x="41" y="808"/>
                  </a:lnTo>
                  <a:lnTo>
                    <a:pt x="32" y="790"/>
                  </a:lnTo>
                  <a:lnTo>
                    <a:pt x="21" y="765"/>
                  </a:lnTo>
                  <a:lnTo>
                    <a:pt x="13" y="735"/>
                  </a:lnTo>
                  <a:lnTo>
                    <a:pt x="6" y="697"/>
                  </a:lnTo>
                  <a:lnTo>
                    <a:pt x="1" y="651"/>
                  </a:lnTo>
                  <a:lnTo>
                    <a:pt x="0" y="623"/>
                  </a:lnTo>
                  <a:lnTo>
                    <a:pt x="4" y="602"/>
                  </a:lnTo>
                  <a:lnTo>
                    <a:pt x="12" y="587"/>
                  </a:lnTo>
                  <a:lnTo>
                    <a:pt x="21" y="576"/>
                  </a:lnTo>
                  <a:lnTo>
                    <a:pt x="33" y="568"/>
                  </a:lnTo>
                  <a:lnTo>
                    <a:pt x="46" y="564"/>
                  </a:lnTo>
                  <a:lnTo>
                    <a:pt x="58" y="561"/>
                  </a:lnTo>
                  <a:lnTo>
                    <a:pt x="70" y="561"/>
                  </a:lnTo>
                  <a:lnTo>
                    <a:pt x="79" y="561"/>
                  </a:lnTo>
                  <a:lnTo>
                    <a:pt x="88" y="562"/>
                  </a:lnTo>
                  <a:lnTo>
                    <a:pt x="93" y="562"/>
                  </a:lnTo>
                  <a:lnTo>
                    <a:pt x="91" y="545"/>
                  </a:lnTo>
                  <a:lnTo>
                    <a:pt x="91" y="524"/>
                  </a:lnTo>
                  <a:lnTo>
                    <a:pt x="90" y="498"/>
                  </a:lnTo>
                  <a:lnTo>
                    <a:pt x="88" y="470"/>
                  </a:lnTo>
                  <a:lnTo>
                    <a:pt x="88" y="445"/>
                  </a:lnTo>
                  <a:lnTo>
                    <a:pt x="87" y="423"/>
                  </a:lnTo>
                  <a:lnTo>
                    <a:pt x="87" y="409"/>
                  </a:lnTo>
                  <a:lnTo>
                    <a:pt x="91" y="350"/>
                  </a:lnTo>
                  <a:lnTo>
                    <a:pt x="104" y="292"/>
                  </a:lnTo>
                  <a:lnTo>
                    <a:pt x="125" y="237"/>
                  </a:lnTo>
                  <a:lnTo>
                    <a:pt x="152" y="186"/>
                  </a:lnTo>
                  <a:lnTo>
                    <a:pt x="188" y="141"/>
                  </a:lnTo>
                  <a:lnTo>
                    <a:pt x="227" y="101"/>
                  </a:lnTo>
                  <a:lnTo>
                    <a:pt x="273" y="66"/>
                  </a:lnTo>
                  <a:lnTo>
                    <a:pt x="323" y="38"/>
                  </a:lnTo>
                  <a:lnTo>
                    <a:pt x="378" y="17"/>
                  </a:lnTo>
                  <a:lnTo>
                    <a:pt x="435" y="5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4908550" y="2554288"/>
              <a:ext cx="2547938" cy="1168400"/>
            </a:xfrm>
            <a:custGeom>
              <a:avLst/>
              <a:gdLst>
                <a:gd name="T0" fmla="*/ 398 w 1605"/>
                <a:gd name="T1" fmla="*/ 39 h 736"/>
                <a:gd name="T2" fmla="*/ 356 w 1605"/>
                <a:gd name="T3" fmla="*/ 82 h 736"/>
                <a:gd name="T4" fmla="*/ 314 w 1605"/>
                <a:gd name="T5" fmla="*/ 152 h 736"/>
                <a:gd name="T6" fmla="*/ 298 w 1605"/>
                <a:gd name="T7" fmla="*/ 252 h 736"/>
                <a:gd name="T8" fmla="*/ 313 w 1605"/>
                <a:gd name="T9" fmla="*/ 333 h 736"/>
                <a:gd name="T10" fmla="*/ 343 w 1605"/>
                <a:gd name="T11" fmla="*/ 300 h 736"/>
                <a:gd name="T12" fmla="*/ 401 w 1605"/>
                <a:gd name="T13" fmla="*/ 256 h 736"/>
                <a:gd name="T14" fmla="*/ 473 w 1605"/>
                <a:gd name="T15" fmla="*/ 227 h 736"/>
                <a:gd name="T16" fmla="*/ 556 w 1605"/>
                <a:gd name="T17" fmla="*/ 355 h 736"/>
                <a:gd name="T18" fmla="*/ 650 w 1605"/>
                <a:gd name="T19" fmla="*/ 478 h 736"/>
                <a:gd name="T20" fmla="*/ 734 w 1605"/>
                <a:gd name="T21" fmla="*/ 566 h 736"/>
                <a:gd name="T22" fmla="*/ 808 w 1605"/>
                <a:gd name="T23" fmla="*/ 542 h 736"/>
                <a:gd name="T24" fmla="*/ 898 w 1605"/>
                <a:gd name="T25" fmla="*/ 439 h 736"/>
                <a:gd name="T26" fmla="*/ 991 w 1605"/>
                <a:gd name="T27" fmla="*/ 313 h 736"/>
                <a:gd name="T28" fmla="*/ 1067 w 1605"/>
                <a:gd name="T29" fmla="*/ 233 h 736"/>
                <a:gd name="T30" fmla="*/ 1136 w 1605"/>
                <a:gd name="T31" fmla="*/ 270 h 736"/>
                <a:gd name="T32" fmla="*/ 1188 w 1605"/>
                <a:gd name="T33" fmla="*/ 314 h 736"/>
                <a:gd name="T34" fmla="*/ 1208 w 1605"/>
                <a:gd name="T35" fmla="*/ 336 h 736"/>
                <a:gd name="T36" fmla="*/ 1218 w 1605"/>
                <a:gd name="T37" fmla="*/ 215 h 736"/>
                <a:gd name="T38" fmla="*/ 1191 w 1605"/>
                <a:gd name="T39" fmla="*/ 125 h 736"/>
                <a:gd name="T40" fmla="*/ 1147 w 1605"/>
                <a:gd name="T41" fmla="*/ 64 h 736"/>
                <a:gd name="T42" fmla="*/ 1107 w 1605"/>
                <a:gd name="T43" fmla="*/ 30 h 736"/>
                <a:gd name="T44" fmla="*/ 1122 w 1605"/>
                <a:gd name="T45" fmla="*/ 6 h 736"/>
                <a:gd name="T46" fmla="*/ 1191 w 1605"/>
                <a:gd name="T47" fmla="*/ 29 h 736"/>
                <a:gd name="T48" fmla="*/ 1281 w 1605"/>
                <a:gd name="T49" fmla="*/ 58 h 736"/>
                <a:gd name="T50" fmla="*/ 1362 w 1605"/>
                <a:gd name="T51" fmla="*/ 87 h 736"/>
                <a:gd name="T52" fmla="*/ 1405 w 1605"/>
                <a:gd name="T53" fmla="*/ 102 h 736"/>
                <a:gd name="T54" fmla="*/ 1509 w 1605"/>
                <a:gd name="T55" fmla="*/ 178 h 736"/>
                <a:gd name="T56" fmla="*/ 1574 w 1605"/>
                <a:gd name="T57" fmla="*/ 278 h 736"/>
                <a:gd name="T58" fmla="*/ 1590 w 1605"/>
                <a:gd name="T59" fmla="*/ 336 h 736"/>
                <a:gd name="T60" fmla="*/ 1596 w 1605"/>
                <a:gd name="T61" fmla="*/ 369 h 736"/>
                <a:gd name="T62" fmla="*/ 1602 w 1605"/>
                <a:gd name="T63" fmla="*/ 421 h 736"/>
                <a:gd name="T64" fmla="*/ 1603 w 1605"/>
                <a:gd name="T65" fmla="*/ 464 h 736"/>
                <a:gd name="T66" fmla="*/ 1605 w 1605"/>
                <a:gd name="T67" fmla="*/ 494 h 736"/>
                <a:gd name="T68" fmla="*/ 1603 w 1605"/>
                <a:gd name="T69" fmla="*/ 520 h 736"/>
                <a:gd name="T70" fmla="*/ 1600 w 1605"/>
                <a:gd name="T71" fmla="*/ 575 h 736"/>
                <a:gd name="T72" fmla="*/ 1556 w 1605"/>
                <a:gd name="T73" fmla="*/ 669 h 736"/>
                <a:gd name="T74" fmla="*/ 1466 w 1605"/>
                <a:gd name="T75" fmla="*/ 725 h 736"/>
                <a:gd name="T76" fmla="*/ 320 w 1605"/>
                <a:gd name="T77" fmla="*/ 736 h 736"/>
                <a:gd name="T78" fmla="*/ 272 w 1605"/>
                <a:gd name="T79" fmla="*/ 577 h 736"/>
                <a:gd name="T80" fmla="*/ 224 w 1605"/>
                <a:gd name="T81" fmla="*/ 429 h 736"/>
                <a:gd name="T82" fmla="*/ 201 w 1605"/>
                <a:gd name="T83" fmla="*/ 366 h 736"/>
                <a:gd name="T84" fmla="*/ 175 w 1605"/>
                <a:gd name="T85" fmla="*/ 325 h 736"/>
                <a:gd name="T86" fmla="*/ 101 w 1605"/>
                <a:gd name="T87" fmla="*/ 242 h 736"/>
                <a:gd name="T88" fmla="*/ 49 w 1605"/>
                <a:gd name="T89" fmla="*/ 209 h 736"/>
                <a:gd name="T90" fmla="*/ 0 w 1605"/>
                <a:gd name="T91" fmla="*/ 187 h 736"/>
                <a:gd name="T92" fmla="*/ 113 w 1605"/>
                <a:gd name="T93" fmla="*/ 102 h 736"/>
                <a:gd name="T94" fmla="*/ 154 w 1605"/>
                <a:gd name="T95" fmla="*/ 87 h 736"/>
                <a:gd name="T96" fmla="*/ 236 w 1605"/>
                <a:gd name="T97" fmla="*/ 58 h 736"/>
                <a:gd name="T98" fmla="*/ 327 w 1605"/>
                <a:gd name="T99" fmla="*/ 29 h 736"/>
                <a:gd name="T100" fmla="*/ 395 w 1605"/>
                <a:gd name="T101" fmla="*/ 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05" h="736">
                  <a:moveTo>
                    <a:pt x="414" y="0"/>
                  </a:moveTo>
                  <a:lnTo>
                    <a:pt x="409" y="30"/>
                  </a:lnTo>
                  <a:lnTo>
                    <a:pt x="398" y="39"/>
                  </a:lnTo>
                  <a:lnTo>
                    <a:pt x="386" y="50"/>
                  </a:lnTo>
                  <a:lnTo>
                    <a:pt x="371" y="64"/>
                  </a:lnTo>
                  <a:lnTo>
                    <a:pt x="356" y="82"/>
                  </a:lnTo>
                  <a:lnTo>
                    <a:pt x="340" y="102"/>
                  </a:lnTo>
                  <a:lnTo>
                    <a:pt x="327" y="125"/>
                  </a:lnTo>
                  <a:lnTo>
                    <a:pt x="314" y="152"/>
                  </a:lnTo>
                  <a:lnTo>
                    <a:pt x="305" y="181"/>
                  </a:lnTo>
                  <a:lnTo>
                    <a:pt x="299" y="215"/>
                  </a:lnTo>
                  <a:lnTo>
                    <a:pt x="298" y="252"/>
                  </a:lnTo>
                  <a:lnTo>
                    <a:pt x="301" y="293"/>
                  </a:lnTo>
                  <a:lnTo>
                    <a:pt x="310" y="336"/>
                  </a:lnTo>
                  <a:lnTo>
                    <a:pt x="313" y="333"/>
                  </a:lnTo>
                  <a:lnTo>
                    <a:pt x="319" y="326"/>
                  </a:lnTo>
                  <a:lnTo>
                    <a:pt x="330" y="314"/>
                  </a:lnTo>
                  <a:lnTo>
                    <a:pt x="343" y="300"/>
                  </a:lnTo>
                  <a:lnTo>
                    <a:pt x="360" y="287"/>
                  </a:lnTo>
                  <a:lnTo>
                    <a:pt x="380" y="270"/>
                  </a:lnTo>
                  <a:lnTo>
                    <a:pt x="401" y="256"/>
                  </a:lnTo>
                  <a:lnTo>
                    <a:pt x="424" y="242"/>
                  </a:lnTo>
                  <a:lnTo>
                    <a:pt x="449" y="233"/>
                  </a:lnTo>
                  <a:lnTo>
                    <a:pt x="473" y="227"/>
                  </a:lnTo>
                  <a:lnTo>
                    <a:pt x="499" y="270"/>
                  </a:lnTo>
                  <a:lnTo>
                    <a:pt x="527" y="313"/>
                  </a:lnTo>
                  <a:lnTo>
                    <a:pt x="556" y="355"/>
                  </a:lnTo>
                  <a:lnTo>
                    <a:pt x="588" y="398"/>
                  </a:lnTo>
                  <a:lnTo>
                    <a:pt x="618" y="439"/>
                  </a:lnTo>
                  <a:lnTo>
                    <a:pt x="650" y="478"/>
                  </a:lnTo>
                  <a:lnTo>
                    <a:pt x="679" y="513"/>
                  </a:lnTo>
                  <a:lnTo>
                    <a:pt x="708" y="542"/>
                  </a:lnTo>
                  <a:lnTo>
                    <a:pt x="734" y="566"/>
                  </a:lnTo>
                  <a:lnTo>
                    <a:pt x="759" y="583"/>
                  </a:lnTo>
                  <a:lnTo>
                    <a:pt x="782" y="566"/>
                  </a:lnTo>
                  <a:lnTo>
                    <a:pt x="808" y="542"/>
                  </a:lnTo>
                  <a:lnTo>
                    <a:pt x="837" y="513"/>
                  </a:lnTo>
                  <a:lnTo>
                    <a:pt x="867" y="478"/>
                  </a:lnTo>
                  <a:lnTo>
                    <a:pt x="898" y="439"/>
                  </a:lnTo>
                  <a:lnTo>
                    <a:pt x="930" y="398"/>
                  </a:lnTo>
                  <a:lnTo>
                    <a:pt x="960" y="355"/>
                  </a:lnTo>
                  <a:lnTo>
                    <a:pt x="991" y="313"/>
                  </a:lnTo>
                  <a:lnTo>
                    <a:pt x="1018" y="268"/>
                  </a:lnTo>
                  <a:lnTo>
                    <a:pt x="1043" y="227"/>
                  </a:lnTo>
                  <a:lnTo>
                    <a:pt x="1067" y="233"/>
                  </a:lnTo>
                  <a:lnTo>
                    <a:pt x="1092" y="242"/>
                  </a:lnTo>
                  <a:lnTo>
                    <a:pt x="1115" y="256"/>
                  </a:lnTo>
                  <a:lnTo>
                    <a:pt x="1136" y="270"/>
                  </a:lnTo>
                  <a:lnTo>
                    <a:pt x="1156" y="287"/>
                  </a:lnTo>
                  <a:lnTo>
                    <a:pt x="1173" y="300"/>
                  </a:lnTo>
                  <a:lnTo>
                    <a:pt x="1188" y="314"/>
                  </a:lnTo>
                  <a:lnTo>
                    <a:pt x="1199" y="326"/>
                  </a:lnTo>
                  <a:lnTo>
                    <a:pt x="1205" y="333"/>
                  </a:lnTo>
                  <a:lnTo>
                    <a:pt x="1208" y="336"/>
                  </a:lnTo>
                  <a:lnTo>
                    <a:pt x="1217" y="293"/>
                  </a:lnTo>
                  <a:lnTo>
                    <a:pt x="1220" y="252"/>
                  </a:lnTo>
                  <a:lnTo>
                    <a:pt x="1218" y="215"/>
                  </a:lnTo>
                  <a:lnTo>
                    <a:pt x="1212" y="183"/>
                  </a:lnTo>
                  <a:lnTo>
                    <a:pt x="1203" y="152"/>
                  </a:lnTo>
                  <a:lnTo>
                    <a:pt x="1191" y="125"/>
                  </a:lnTo>
                  <a:lnTo>
                    <a:pt x="1177" y="102"/>
                  </a:lnTo>
                  <a:lnTo>
                    <a:pt x="1162" y="82"/>
                  </a:lnTo>
                  <a:lnTo>
                    <a:pt x="1147" y="64"/>
                  </a:lnTo>
                  <a:lnTo>
                    <a:pt x="1131" y="50"/>
                  </a:lnTo>
                  <a:lnTo>
                    <a:pt x="1118" y="39"/>
                  </a:lnTo>
                  <a:lnTo>
                    <a:pt x="1107" y="30"/>
                  </a:lnTo>
                  <a:lnTo>
                    <a:pt x="1104" y="0"/>
                  </a:lnTo>
                  <a:lnTo>
                    <a:pt x="1110" y="1"/>
                  </a:lnTo>
                  <a:lnTo>
                    <a:pt x="1122" y="6"/>
                  </a:lnTo>
                  <a:lnTo>
                    <a:pt x="1141" y="12"/>
                  </a:lnTo>
                  <a:lnTo>
                    <a:pt x="1164" y="19"/>
                  </a:lnTo>
                  <a:lnTo>
                    <a:pt x="1191" y="29"/>
                  </a:lnTo>
                  <a:lnTo>
                    <a:pt x="1220" y="38"/>
                  </a:lnTo>
                  <a:lnTo>
                    <a:pt x="1251" y="48"/>
                  </a:lnTo>
                  <a:lnTo>
                    <a:pt x="1281" y="58"/>
                  </a:lnTo>
                  <a:lnTo>
                    <a:pt x="1310" y="68"/>
                  </a:lnTo>
                  <a:lnTo>
                    <a:pt x="1338" y="77"/>
                  </a:lnTo>
                  <a:lnTo>
                    <a:pt x="1362" y="87"/>
                  </a:lnTo>
                  <a:lnTo>
                    <a:pt x="1382" y="93"/>
                  </a:lnTo>
                  <a:lnTo>
                    <a:pt x="1397" y="99"/>
                  </a:lnTo>
                  <a:lnTo>
                    <a:pt x="1405" y="102"/>
                  </a:lnTo>
                  <a:lnTo>
                    <a:pt x="1445" y="125"/>
                  </a:lnTo>
                  <a:lnTo>
                    <a:pt x="1478" y="151"/>
                  </a:lnTo>
                  <a:lnTo>
                    <a:pt x="1509" y="178"/>
                  </a:lnTo>
                  <a:lnTo>
                    <a:pt x="1535" y="209"/>
                  </a:lnTo>
                  <a:lnTo>
                    <a:pt x="1556" y="241"/>
                  </a:lnTo>
                  <a:lnTo>
                    <a:pt x="1574" y="278"/>
                  </a:lnTo>
                  <a:lnTo>
                    <a:pt x="1587" y="317"/>
                  </a:lnTo>
                  <a:lnTo>
                    <a:pt x="1588" y="325"/>
                  </a:lnTo>
                  <a:lnTo>
                    <a:pt x="1590" y="336"/>
                  </a:lnTo>
                  <a:lnTo>
                    <a:pt x="1591" y="348"/>
                  </a:lnTo>
                  <a:lnTo>
                    <a:pt x="1594" y="360"/>
                  </a:lnTo>
                  <a:lnTo>
                    <a:pt x="1596" y="369"/>
                  </a:lnTo>
                  <a:lnTo>
                    <a:pt x="1596" y="372"/>
                  </a:lnTo>
                  <a:lnTo>
                    <a:pt x="1602" y="417"/>
                  </a:lnTo>
                  <a:lnTo>
                    <a:pt x="1602" y="421"/>
                  </a:lnTo>
                  <a:lnTo>
                    <a:pt x="1602" y="433"/>
                  </a:lnTo>
                  <a:lnTo>
                    <a:pt x="1603" y="449"/>
                  </a:lnTo>
                  <a:lnTo>
                    <a:pt x="1603" y="464"/>
                  </a:lnTo>
                  <a:lnTo>
                    <a:pt x="1603" y="479"/>
                  </a:lnTo>
                  <a:lnTo>
                    <a:pt x="1605" y="490"/>
                  </a:lnTo>
                  <a:lnTo>
                    <a:pt x="1605" y="494"/>
                  </a:lnTo>
                  <a:lnTo>
                    <a:pt x="1605" y="499"/>
                  </a:lnTo>
                  <a:lnTo>
                    <a:pt x="1605" y="508"/>
                  </a:lnTo>
                  <a:lnTo>
                    <a:pt x="1603" y="520"/>
                  </a:lnTo>
                  <a:lnTo>
                    <a:pt x="1603" y="531"/>
                  </a:lnTo>
                  <a:lnTo>
                    <a:pt x="1603" y="539"/>
                  </a:lnTo>
                  <a:lnTo>
                    <a:pt x="1600" y="575"/>
                  </a:lnTo>
                  <a:lnTo>
                    <a:pt x="1591" y="607"/>
                  </a:lnTo>
                  <a:lnTo>
                    <a:pt x="1577" y="640"/>
                  </a:lnTo>
                  <a:lnTo>
                    <a:pt x="1556" y="669"/>
                  </a:lnTo>
                  <a:lnTo>
                    <a:pt x="1529" y="695"/>
                  </a:lnTo>
                  <a:lnTo>
                    <a:pt x="1498" y="713"/>
                  </a:lnTo>
                  <a:lnTo>
                    <a:pt x="1466" y="725"/>
                  </a:lnTo>
                  <a:lnTo>
                    <a:pt x="1431" y="733"/>
                  </a:lnTo>
                  <a:lnTo>
                    <a:pt x="1394" y="736"/>
                  </a:lnTo>
                  <a:lnTo>
                    <a:pt x="320" y="736"/>
                  </a:lnTo>
                  <a:lnTo>
                    <a:pt x="305" y="685"/>
                  </a:lnTo>
                  <a:lnTo>
                    <a:pt x="290" y="632"/>
                  </a:lnTo>
                  <a:lnTo>
                    <a:pt x="272" y="577"/>
                  </a:lnTo>
                  <a:lnTo>
                    <a:pt x="255" y="522"/>
                  </a:lnTo>
                  <a:lnTo>
                    <a:pt x="238" y="472"/>
                  </a:lnTo>
                  <a:lnTo>
                    <a:pt x="224" y="429"/>
                  </a:lnTo>
                  <a:lnTo>
                    <a:pt x="217" y="400"/>
                  </a:lnTo>
                  <a:lnTo>
                    <a:pt x="206" y="374"/>
                  </a:lnTo>
                  <a:lnTo>
                    <a:pt x="201" y="366"/>
                  </a:lnTo>
                  <a:lnTo>
                    <a:pt x="195" y="355"/>
                  </a:lnTo>
                  <a:lnTo>
                    <a:pt x="188" y="342"/>
                  </a:lnTo>
                  <a:lnTo>
                    <a:pt x="175" y="325"/>
                  </a:lnTo>
                  <a:lnTo>
                    <a:pt x="160" y="304"/>
                  </a:lnTo>
                  <a:lnTo>
                    <a:pt x="130" y="270"/>
                  </a:lnTo>
                  <a:lnTo>
                    <a:pt x="101" y="242"/>
                  </a:lnTo>
                  <a:lnTo>
                    <a:pt x="72" y="223"/>
                  </a:lnTo>
                  <a:lnTo>
                    <a:pt x="59" y="215"/>
                  </a:lnTo>
                  <a:lnTo>
                    <a:pt x="49" y="209"/>
                  </a:lnTo>
                  <a:lnTo>
                    <a:pt x="41" y="206"/>
                  </a:lnTo>
                  <a:lnTo>
                    <a:pt x="23" y="198"/>
                  </a:lnTo>
                  <a:lnTo>
                    <a:pt x="0" y="187"/>
                  </a:lnTo>
                  <a:lnTo>
                    <a:pt x="33" y="155"/>
                  </a:lnTo>
                  <a:lnTo>
                    <a:pt x="73" y="125"/>
                  </a:lnTo>
                  <a:lnTo>
                    <a:pt x="113" y="102"/>
                  </a:lnTo>
                  <a:lnTo>
                    <a:pt x="120" y="99"/>
                  </a:lnTo>
                  <a:lnTo>
                    <a:pt x="134" y="93"/>
                  </a:lnTo>
                  <a:lnTo>
                    <a:pt x="154" y="87"/>
                  </a:lnTo>
                  <a:lnTo>
                    <a:pt x="178" y="77"/>
                  </a:lnTo>
                  <a:lnTo>
                    <a:pt x="206" y="68"/>
                  </a:lnTo>
                  <a:lnTo>
                    <a:pt x="236" y="58"/>
                  </a:lnTo>
                  <a:lnTo>
                    <a:pt x="267" y="48"/>
                  </a:lnTo>
                  <a:lnTo>
                    <a:pt x="298" y="38"/>
                  </a:lnTo>
                  <a:lnTo>
                    <a:pt x="327" y="29"/>
                  </a:lnTo>
                  <a:lnTo>
                    <a:pt x="354" y="19"/>
                  </a:lnTo>
                  <a:lnTo>
                    <a:pt x="377" y="12"/>
                  </a:lnTo>
                  <a:lnTo>
                    <a:pt x="395" y="6"/>
                  </a:lnTo>
                  <a:lnTo>
                    <a:pt x="408" y="1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5208588" y="423863"/>
              <a:ext cx="1811338" cy="2709863"/>
            </a:xfrm>
            <a:custGeom>
              <a:avLst/>
              <a:gdLst>
                <a:gd name="T0" fmla="*/ 571 w 1141"/>
                <a:gd name="T1" fmla="*/ 0 h 1707"/>
                <a:gd name="T2" fmla="*/ 712 w 1141"/>
                <a:gd name="T3" fmla="*/ 20 h 1707"/>
                <a:gd name="T4" fmla="*/ 840 w 1141"/>
                <a:gd name="T5" fmla="*/ 72 h 1707"/>
                <a:gd name="T6" fmla="*/ 950 w 1141"/>
                <a:gd name="T7" fmla="*/ 152 h 1707"/>
                <a:gd name="T8" fmla="*/ 1039 w 1141"/>
                <a:gd name="T9" fmla="*/ 256 h 1707"/>
                <a:gd name="T10" fmla="*/ 1103 w 1141"/>
                <a:gd name="T11" fmla="*/ 376 h 1707"/>
                <a:gd name="T12" fmla="*/ 1136 w 1141"/>
                <a:gd name="T13" fmla="*/ 514 h 1707"/>
                <a:gd name="T14" fmla="*/ 1138 w 1141"/>
                <a:gd name="T15" fmla="*/ 650 h 1707"/>
                <a:gd name="T16" fmla="*/ 1112 w 1141"/>
                <a:gd name="T17" fmla="*/ 770 h 1707"/>
                <a:gd name="T18" fmla="*/ 1069 w 1141"/>
                <a:gd name="T19" fmla="*/ 896 h 1707"/>
                <a:gd name="T20" fmla="*/ 1059 w 1141"/>
                <a:gd name="T21" fmla="*/ 963 h 1707"/>
                <a:gd name="T22" fmla="*/ 1060 w 1141"/>
                <a:gd name="T23" fmla="*/ 984 h 1707"/>
                <a:gd name="T24" fmla="*/ 1072 w 1141"/>
                <a:gd name="T25" fmla="*/ 1010 h 1707"/>
                <a:gd name="T26" fmla="*/ 1092 w 1141"/>
                <a:gd name="T27" fmla="*/ 1045 h 1707"/>
                <a:gd name="T28" fmla="*/ 1110 w 1141"/>
                <a:gd name="T29" fmla="*/ 1074 h 1707"/>
                <a:gd name="T30" fmla="*/ 1081 w 1141"/>
                <a:gd name="T31" fmla="*/ 1114 h 1707"/>
                <a:gd name="T32" fmla="*/ 1008 w 1141"/>
                <a:gd name="T33" fmla="*/ 1157 h 1707"/>
                <a:gd name="T34" fmla="*/ 929 w 1141"/>
                <a:gd name="T35" fmla="*/ 1183 h 1707"/>
                <a:gd name="T36" fmla="*/ 845 w 1141"/>
                <a:gd name="T37" fmla="*/ 1203 h 1707"/>
                <a:gd name="T38" fmla="*/ 755 w 1141"/>
                <a:gd name="T39" fmla="*/ 1216 h 1707"/>
                <a:gd name="T40" fmla="*/ 774 w 1141"/>
                <a:gd name="T41" fmla="*/ 1366 h 1707"/>
                <a:gd name="T42" fmla="*/ 773 w 1141"/>
                <a:gd name="T43" fmla="*/ 1383 h 1707"/>
                <a:gd name="T44" fmla="*/ 767 w 1141"/>
                <a:gd name="T45" fmla="*/ 1426 h 1707"/>
                <a:gd name="T46" fmla="*/ 748 w 1141"/>
                <a:gd name="T47" fmla="*/ 1488 h 1707"/>
                <a:gd name="T48" fmla="*/ 715 w 1141"/>
                <a:gd name="T49" fmla="*/ 1562 h 1707"/>
                <a:gd name="T50" fmla="*/ 657 w 1141"/>
                <a:gd name="T51" fmla="*/ 1636 h 1707"/>
                <a:gd name="T52" fmla="*/ 571 w 1141"/>
                <a:gd name="T53" fmla="*/ 1707 h 1707"/>
                <a:gd name="T54" fmla="*/ 522 w 1141"/>
                <a:gd name="T55" fmla="*/ 1673 h 1707"/>
                <a:gd name="T56" fmla="*/ 452 w 1141"/>
                <a:gd name="T57" fmla="*/ 1598 h 1707"/>
                <a:gd name="T58" fmla="*/ 406 w 1141"/>
                <a:gd name="T59" fmla="*/ 1523 h 1707"/>
                <a:gd name="T60" fmla="*/ 380 w 1141"/>
                <a:gd name="T61" fmla="*/ 1455 h 1707"/>
                <a:gd name="T62" fmla="*/ 370 w 1141"/>
                <a:gd name="T63" fmla="*/ 1401 h 1707"/>
                <a:gd name="T64" fmla="*/ 367 w 1141"/>
                <a:gd name="T65" fmla="*/ 1371 h 1707"/>
                <a:gd name="T66" fmla="*/ 416 w 1141"/>
                <a:gd name="T67" fmla="*/ 1221 h 1707"/>
                <a:gd name="T68" fmla="*/ 339 w 1141"/>
                <a:gd name="T69" fmla="*/ 1210 h 1707"/>
                <a:gd name="T70" fmla="*/ 254 w 1141"/>
                <a:gd name="T71" fmla="*/ 1193 h 1707"/>
                <a:gd name="T72" fmla="*/ 171 w 1141"/>
                <a:gd name="T73" fmla="*/ 1172 h 1707"/>
                <a:gd name="T74" fmla="*/ 95 w 1141"/>
                <a:gd name="T75" fmla="*/ 1138 h 1707"/>
                <a:gd name="T76" fmla="*/ 25 w 1141"/>
                <a:gd name="T77" fmla="*/ 1082 h 1707"/>
                <a:gd name="T78" fmla="*/ 38 w 1141"/>
                <a:gd name="T79" fmla="*/ 1062 h 1707"/>
                <a:gd name="T80" fmla="*/ 58 w 1141"/>
                <a:gd name="T81" fmla="*/ 1027 h 1707"/>
                <a:gd name="T82" fmla="*/ 75 w 1141"/>
                <a:gd name="T83" fmla="*/ 995 h 1707"/>
                <a:gd name="T84" fmla="*/ 81 w 1141"/>
                <a:gd name="T85" fmla="*/ 973 h 1707"/>
                <a:gd name="T86" fmla="*/ 80 w 1141"/>
                <a:gd name="T87" fmla="*/ 929 h 1707"/>
                <a:gd name="T88" fmla="*/ 52 w 1141"/>
                <a:gd name="T89" fmla="*/ 827 h 1707"/>
                <a:gd name="T90" fmla="*/ 14 w 1141"/>
                <a:gd name="T91" fmla="*/ 711 h 1707"/>
                <a:gd name="T92" fmla="*/ 0 w 1141"/>
                <a:gd name="T93" fmla="*/ 585 h 1707"/>
                <a:gd name="T94" fmla="*/ 18 w 1141"/>
                <a:gd name="T95" fmla="*/ 443 h 1707"/>
                <a:gd name="T96" fmla="*/ 67 w 1141"/>
                <a:gd name="T97" fmla="*/ 314 h 1707"/>
                <a:gd name="T98" fmla="*/ 144 w 1141"/>
                <a:gd name="T99" fmla="*/ 201 h 1707"/>
                <a:gd name="T100" fmla="*/ 244 w 1141"/>
                <a:gd name="T101" fmla="*/ 109 h 1707"/>
                <a:gd name="T102" fmla="*/ 364 w 1141"/>
                <a:gd name="T103" fmla="*/ 43 h 1707"/>
                <a:gd name="T104" fmla="*/ 498 w 1141"/>
                <a:gd name="T105" fmla="*/ 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1" h="1707">
                  <a:moveTo>
                    <a:pt x="570" y="0"/>
                  </a:moveTo>
                  <a:lnTo>
                    <a:pt x="571" y="0"/>
                  </a:lnTo>
                  <a:lnTo>
                    <a:pt x="643" y="7"/>
                  </a:lnTo>
                  <a:lnTo>
                    <a:pt x="712" y="20"/>
                  </a:lnTo>
                  <a:lnTo>
                    <a:pt x="777" y="43"/>
                  </a:lnTo>
                  <a:lnTo>
                    <a:pt x="840" y="72"/>
                  </a:lnTo>
                  <a:lnTo>
                    <a:pt x="897" y="109"/>
                  </a:lnTo>
                  <a:lnTo>
                    <a:pt x="950" y="152"/>
                  </a:lnTo>
                  <a:lnTo>
                    <a:pt x="997" y="201"/>
                  </a:lnTo>
                  <a:lnTo>
                    <a:pt x="1039" y="256"/>
                  </a:lnTo>
                  <a:lnTo>
                    <a:pt x="1074" y="314"/>
                  </a:lnTo>
                  <a:lnTo>
                    <a:pt x="1103" y="376"/>
                  </a:lnTo>
                  <a:lnTo>
                    <a:pt x="1124" y="443"/>
                  </a:lnTo>
                  <a:lnTo>
                    <a:pt x="1136" y="514"/>
                  </a:lnTo>
                  <a:lnTo>
                    <a:pt x="1141" y="585"/>
                  </a:lnTo>
                  <a:lnTo>
                    <a:pt x="1138" y="650"/>
                  </a:lnTo>
                  <a:lnTo>
                    <a:pt x="1127" y="711"/>
                  </a:lnTo>
                  <a:lnTo>
                    <a:pt x="1112" y="770"/>
                  </a:lnTo>
                  <a:lnTo>
                    <a:pt x="1091" y="827"/>
                  </a:lnTo>
                  <a:lnTo>
                    <a:pt x="1069" y="896"/>
                  </a:lnTo>
                  <a:lnTo>
                    <a:pt x="1062" y="929"/>
                  </a:lnTo>
                  <a:lnTo>
                    <a:pt x="1059" y="963"/>
                  </a:lnTo>
                  <a:lnTo>
                    <a:pt x="1059" y="973"/>
                  </a:lnTo>
                  <a:lnTo>
                    <a:pt x="1060" y="984"/>
                  </a:lnTo>
                  <a:lnTo>
                    <a:pt x="1065" y="995"/>
                  </a:lnTo>
                  <a:lnTo>
                    <a:pt x="1072" y="1010"/>
                  </a:lnTo>
                  <a:lnTo>
                    <a:pt x="1083" y="1027"/>
                  </a:lnTo>
                  <a:lnTo>
                    <a:pt x="1092" y="1045"/>
                  </a:lnTo>
                  <a:lnTo>
                    <a:pt x="1103" y="1062"/>
                  </a:lnTo>
                  <a:lnTo>
                    <a:pt x="1110" y="1074"/>
                  </a:lnTo>
                  <a:lnTo>
                    <a:pt x="1115" y="1082"/>
                  </a:lnTo>
                  <a:lnTo>
                    <a:pt x="1081" y="1114"/>
                  </a:lnTo>
                  <a:lnTo>
                    <a:pt x="1046" y="1138"/>
                  </a:lnTo>
                  <a:lnTo>
                    <a:pt x="1008" y="1157"/>
                  </a:lnTo>
                  <a:lnTo>
                    <a:pt x="968" y="1172"/>
                  </a:lnTo>
                  <a:lnTo>
                    <a:pt x="929" y="1183"/>
                  </a:lnTo>
                  <a:lnTo>
                    <a:pt x="886" y="1193"/>
                  </a:lnTo>
                  <a:lnTo>
                    <a:pt x="845" y="1203"/>
                  </a:lnTo>
                  <a:lnTo>
                    <a:pt x="800" y="1210"/>
                  </a:lnTo>
                  <a:lnTo>
                    <a:pt x="755" y="1216"/>
                  </a:lnTo>
                  <a:lnTo>
                    <a:pt x="724" y="1221"/>
                  </a:lnTo>
                  <a:lnTo>
                    <a:pt x="774" y="1366"/>
                  </a:lnTo>
                  <a:lnTo>
                    <a:pt x="773" y="1371"/>
                  </a:lnTo>
                  <a:lnTo>
                    <a:pt x="773" y="1383"/>
                  </a:lnTo>
                  <a:lnTo>
                    <a:pt x="771" y="1401"/>
                  </a:lnTo>
                  <a:lnTo>
                    <a:pt x="767" y="1426"/>
                  </a:lnTo>
                  <a:lnTo>
                    <a:pt x="759" y="1455"/>
                  </a:lnTo>
                  <a:lnTo>
                    <a:pt x="748" y="1488"/>
                  </a:lnTo>
                  <a:lnTo>
                    <a:pt x="733" y="1523"/>
                  </a:lnTo>
                  <a:lnTo>
                    <a:pt x="715" y="1562"/>
                  </a:lnTo>
                  <a:lnTo>
                    <a:pt x="689" y="1598"/>
                  </a:lnTo>
                  <a:lnTo>
                    <a:pt x="657" y="1636"/>
                  </a:lnTo>
                  <a:lnTo>
                    <a:pt x="617" y="1673"/>
                  </a:lnTo>
                  <a:lnTo>
                    <a:pt x="571" y="1707"/>
                  </a:lnTo>
                  <a:lnTo>
                    <a:pt x="570" y="1707"/>
                  </a:lnTo>
                  <a:lnTo>
                    <a:pt x="522" y="1673"/>
                  </a:lnTo>
                  <a:lnTo>
                    <a:pt x="484" y="1636"/>
                  </a:lnTo>
                  <a:lnTo>
                    <a:pt x="452" y="1598"/>
                  </a:lnTo>
                  <a:lnTo>
                    <a:pt x="426" y="1562"/>
                  </a:lnTo>
                  <a:lnTo>
                    <a:pt x="406" y="1523"/>
                  </a:lnTo>
                  <a:lnTo>
                    <a:pt x="391" y="1488"/>
                  </a:lnTo>
                  <a:lnTo>
                    <a:pt x="380" y="1455"/>
                  </a:lnTo>
                  <a:lnTo>
                    <a:pt x="374" y="1426"/>
                  </a:lnTo>
                  <a:lnTo>
                    <a:pt x="370" y="1401"/>
                  </a:lnTo>
                  <a:lnTo>
                    <a:pt x="368" y="1383"/>
                  </a:lnTo>
                  <a:lnTo>
                    <a:pt x="367" y="1371"/>
                  </a:lnTo>
                  <a:lnTo>
                    <a:pt x="367" y="1366"/>
                  </a:lnTo>
                  <a:lnTo>
                    <a:pt x="416" y="1221"/>
                  </a:lnTo>
                  <a:lnTo>
                    <a:pt x="385" y="1216"/>
                  </a:lnTo>
                  <a:lnTo>
                    <a:pt x="339" y="1210"/>
                  </a:lnTo>
                  <a:lnTo>
                    <a:pt x="295" y="1203"/>
                  </a:lnTo>
                  <a:lnTo>
                    <a:pt x="254" y="1193"/>
                  </a:lnTo>
                  <a:lnTo>
                    <a:pt x="212" y="1183"/>
                  </a:lnTo>
                  <a:lnTo>
                    <a:pt x="171" y="1172"/>
                  </a:lnTo>
                  <a:lnTo>
                    <a:pt x="133" y="1157"/>
                  </a:lnTo>
                  <a:lnTo>
                    <a:pt x="95" y="1138"/>
                  </a:lnTo>
                  <a:lnTo>
                    <a:pt x="58" y="1114"/>
                  </a:lnTo>
                  <a:lnTo>
                    <a:pt x="25" y="1082"/>
                  </a:lnTo>
                  <a:lnTo>
                    <a:pt x="29" y="1074"/>
                  </a:lnTo>
                  <a:lnTo>
                    <a:pt x="38" y="1062"/>
                  </a:lnTo>
                  <a:lnTo>
                    <a:pt x="47" y="1045"/>
                  </a:lnTo>
                  <a:lnTo>
                    <a:pt x="58" y="1027"/>
                  </a:lnTo>
                  <a:lnTo>
                    <a:pt x="67" y="1010"/>
                  </a:lnTo>
                  <a:lnTo>
                    <a:pt x="75" y="995"/>
                  </a:lnTo>
                  <a:lnTo>
                    <a:pt x="80" y="984"/>
                  </a:lnTo>
                  <a:lnTo>
                    <a:pt x="81" y="973"/>
                  </a:lnTo>
                  <a:lnTo>
                    <a:pt x="83" y="963"/>
                  </a:lnTo>
                  <a:lnTo>
                    <a:pt x="80" y="929"/>
                  </a:lnTo>
                  <a:lnTo>
                    <a:pt x="70" y="896"/>
                  </a:lnTo>
                  <a:lnTo>
                    <a:pt x="52" y="827"/>
                  </a:lnTo>
                  <a:lnTo>
                    <a:pt x="31" y="770"/>
                  </a:lnTo>
                  <a:lnTo>
                    <a:pt x="14" y="711"/>
                  </a:lnTo>
                  <a:lnTo>
                    <a:pt x="5" y="650"/>
                  </a:lnTo>
                  <a:lnTo>
                    <a:pt x="0" y="585"/>
                  </a:lnTo>
                  <a:lnTo>
                    <a:pt x="5" y="514"/>
                  </a:lnTo>
                  <a:lnTo>
                    <a:pt x="18" y="443"/>
                  </a:lnTo>
                  <a:lnTo>
                    <a:pt x="38" y="376"/>
                  </a:lnTo>
                  <a:lnTo>
                    <a:pt x="67" y="314"/>
                  </a:lnTo>
                  <a:lnTo>
                    <a:pt x="102" y="256"/>
                  </a:lnTo>
                  <a:lnTo>
                    <a:pt x="144" y="201"/>
                  </a:lnTo>
                  <a:lnTo>
                    <a:pt x="191" y="152"/>
                  </a:lnTo>
                  <a:lnTo>
                    <a:pt x="244" y="109"/>
                  </a:lnTo>
                  <a:lnTo>
                    <a:pt x="303" y="72"/>
                  </a:lnTo>
                  <a:lnTo>
                    <a:pt x="364" y="43"/>
                  </a:lnTo>
                  <a:lnTo>
                    <a:pt x="429" y="20"/>
                  </a:lnTo>
                  <a:lnTo>
                    <a:pt x="498" y="7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33598" y="4198876"/>
            <a:ext cx="860887" cy="757492"/>
            <a:chOff x="1424040" y="3333019"/>
            <a:chExt cx="1347449" cy="1319920"/>
          </a:xfrm>
        </p:grpSpPr>
        <p:sp>
          <p:nvSpPr>
            <p:cNvPr id="20" name="Freeform 1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29176" y="2148831"/>
            <a:ext cx="861233" cy="928586"/>
            <a:chOff x="6833379" y="2055133"/>
            <a:chExt cx="688887" cy="92858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3379" y="2055133"/>
              <a:ext cx="596494" cy="671318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6893515" y="2453056"/>
              <a:ext cx="628751" cy="530663"/>
              <a:chOff x="4121150" y="4298950"/>
              <a:chExt cx="3059113" cy="2249488"/>
            </a:xfrm>
            <a:solidFill>
              <a:schemeClr val="bg1"/>
            </a:solidFill>
          </p:grpSpPr>
          <p:sp>
            <p:nvSpPr>
              <p:cNvPr id="25" name="Freeform 165"/>
              <p:cNvSpPr>
                <a:spLocks/>
              </p:cNvSpPr>
              <p:nvPr/>
            </p:nvSpPr>
            <p:spPr bwMode="auto">
              <a:xfrm>
                <a:off x="4365625" y="5551488"/>
                <a:ext cx="485775" cy="996950"/>
              </a:xfrm>
              <a:custGeom>
                <a:avLst/>
                <a:gdLst>
                  <a:gd name="T0" fmla="*/ 610 w 611"/>
                  <a:gd name="T1" fmla="*/ 0 h 1255"/>
                  <a:gd name="T2" fmla="*/ 611 w 611"/>
                  <a:gd name="T3" fmla="*/ 21 h 1255"/>
                  <a:gd name="T4" fmla="*/ 611 w 611"/>
                  <a:gd name="T5" fmla="*/ 1112 h 1255"/>
                  <a:gd name="T6" fmla="*/ 609 w 611"/>
                  <a:gd name="T7" fmla="*/ 1141 h 1255"/>
                  <a:gd name="T8" fmla="*/ 601 w 611"/>
                  <a:gd name="T9" fmla="*/ 1168 h 1255"/>
                  <a:gd name="T10" fmla="*/ 587 w 611"/>
                  <a:gd name="T11" fmla="*/ 1192 h 1255"/>
                  <a:gd name="T12" fmla="*/ 569 w 611"/>
                  <a:gd name="T13" fmla="*/ 1213 h 1255"/>
                  <a:gd name="T14" fmla="*/ 548 w 611"/>
                  <a:gd name="T15" fmla="*/ 1231 h 1255"/>
                  <a:gd name="T16" fmla="*/ 524 w 611"/>
                  <a:gd name="T17" fmla="*/ 1245 h 1255"/>
                  <a:gd name="T18" fmla="*/ 497 w 611"/>
                  <a:gd name="T19" fmla="*/ 1253 h 1255"/>
                  <a:gd name="T20" fmla="*/ 468 w 611"/>
                  <a:gd name="T21" fmla="*/ 1255 h 1255"/>
                  <a:gd name="T22" fmla="*/ 144 w 611"/>
                  <a:gd name="T23" fmla="*/ 1255 h 1255"/>
                  <a:gd name="T24" fmla="*/ 115 w 611"/>
                  <a:gd name="T25" fmla="*/ 1253 h 1255"/>
                  <a:gd name="T26" fmla="*/ 88 w 611"/>
                  <a:gd name="T27" fmla="*/ 1245 h 1255"/>
                  <a:gd name="T28" fmla="*/ 63 w 611"/>
                  <a:gd name="T29" fmla="*/ 1231 h 1255"/>
                  <a:gd name="T30" fmla="*/ 42 w 611"/>
                  <a:gd name="T31" fmla="*/ 1213 h 1255"/>
                  <a:gd name="T32" fmla="*/ 25 w 611"/>
                  <a:gd name="T33" fmla="*/ 1192 h 1255"/>
                  <a:gd name="T34" fmla="*/ 11 w 611"/>
                  <a:gd name="T35" fmla="*/ 1168 h 1255"/>
                  <a:gd name="T36" fmla="*/ 3 w 611"/>
                  <a:gd name="T37" fmla="*/ 1141 h 1255"/>
                  <a:gd name="T38" fmla="*/ 0 w 611"/>
                  <a:gd name="T39" fmla="*/ 1112 h 1255"/>
                  <a:gd name="T40" fmla="*/ 0 w 611"/>
                  <a:gd name="T41" fmla="*/ 577 h 1255"/>
                  <a:gd name="T42" fmla="*/ 37 w 611"/>
                  <a:gd name="T43" fmla="*/ 559 h 1255"/>
                  <a:gd name="T44" fmla="*/ 71 w 611"/>
                  <a:gd name="T45" fmla="*/ 535 h 1255"/>
                  <a:gd name="T46" fmla="*/ 101 w 611"/>
                  <a:gd name="T47" fmla="*/ 509 h 1255"/>
                  <a:gd name="T48" fmla="*/ 610 w 611"/>
                  <a:gd name="T49" fmla="*/ 0 h 1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1" h="1255">
                    <a:moveTo>
                      <a:pt x="610" y="0"/>
                    </a:moveTo>
                    <a:lnTo>
                      <a:pt x="611" y="21"/>
                    </a:lnTo>
                    <a:lnTo>
                      <a:pt x="611" y="1112"/>
                    </a:lnTo>
                    <a:lnTo>
                      <a:pt x="609" y="1141"/>
                    </a:lnTo>
                    <a:lnTo>
                      <a:pt x="601" y="1168"/>
                    </a:lnTo>
                    <a:lnTo>
                      <a:pt x="587" y="1192"/>
                    </a:lnTo>
                    <a:lnTo>
                      <a:pt x="569" y="1213"/>
                    </a:lnTo>
                    <a:lnTo>
                      <a:pt x="548" y="1231"/>
                    </a:lnTo>
                    <a:lnTo>
                      <a:pt x="524" y="1245"/>
                    </a:lnTo>
                    <a:lnTo>
                      <a:pt x="497" y="1253"/>
                    </a:lnTo>
                    <a:lnTo>
                      <a:pt x="468" y="1255"/>
                    </a:lnTo>
                    <a:lnTo>
                      <a:pt x="144" y="1255"/>
                    </a:lnTo>
                    <a:lnTo>
                      <a:pt x="115" y="1253"/>
                    </a:lnTo>
                    <a:lnTo>
                      <a:pt x="88" y="1245"/>
                    </a:lnTo>
                    <a:lnTo>
                      <a:pt x="63" y="1231"/>
                    </a:lnTo>
                    <a:lnTo>
                      <a:pt x="42" y="1213"/>
                    </a:lnTo>
                    <a:lnTo>
                      <a:pt x="25" y="1192"/>
                    </a:lnTo>
                    <a:lnTo>
                      <a:pt x="11" y="1168"/>
                    </a:lnTo>
                    <a:lnTo>
                      <a:pt x="3" y="1141"/>
                    </a:lnTo>
                    <a:lnTo>
                      <a:pt x="0" y="1112"/>
                    </a:lnTo>
                    <a:lnTo>
                      <a:pt x="0" y="577"/>
                    </a:lnTo>
                    <a:lnTo>
                      <a:pt x="37" y="559"/>
                    </a:lnTo>
                    <a:lnTo>
                      <a:pt x="71" y="535"/>
                    </a:lnTo>
                    <a:lnTo>
                      <a:pt x="101" y="509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" name="Freeform 166"/>
              <p:cNvSpPr>
                <a:spLocks/>
              </p:cNvSpPr>
              <p:nvPr/>
            </p:nvSpPr>
            <p:spPr bwMode="auto">
              <a:xfrm>
                <a:off x="4121150" y="4298950"/>
                <a:ext cx="3059113" cy="1720850"/>
              </a:xfrm>
              <a:custGeom>
                <a:avLst/>
                <a:gdLst>
                  <a:gd name="T0" fmla="*/ 3766 w 3854"/>
                  <a:gd name="T1" fmla="*/ 0 h 2166"/>
                  <a:gd name="T2" fmla="*/ 3812 w 3854"/>
                  <a:gd name="T3" fmla="*/ 8 h 2166"/>
                  <a:gd name="T4" fmla="*/ 3840 w 3854"/>
                  <a:gd name="T5" fmla="*/ 30 h 2166"/>
                  <a:gd name="T6" fmla="*/ 3853 w 3854"/>
                  <a:gd name="T7" fmla="*/ 69 h 2166"/>
                  <a:gd name="T8" fmla="*/ 3839 w 3854"/>
                  <a:gd name="T9" fmla="*/ 413 h 2166"/>
                  <a:gd name="T10" fmla="*/ 3822 w 3854"/>
                  <a:gd name="T11" fmla="*/ 751 h 2166"/>
                  <a:gd name="T12" fmla="*/ 3813 w 3854"/>
                  <a:gd name="T13" fmla="*/ 786 h 2166"/>
                  <a:gd name="T14" fmla="*/ 3791 w 3854"/>
                  <a:gd name="T15" fmla="*/ 816 h 2166"/>
                  <a:gd name="T16" fmla="*/ 3757 w 3854"/>
                  <a:gd name="T17" fmla="*/ 834 h 2166"/>
                  <a:gd name="T18" fmla="*/ 3727 w 3854"/>
                  <a:gd name="T19" fmla="*/ 834 h 2166"/>
                  <a:gd name="T20" fmla="*/ 3701 w 3854"/>
                  <a:gd name="T21" fmla="*/ 820 h 2166"/>
                  <a:gd name="T22" fmla="*/ 3679 w 3854"/>
                  <a:gd name="T23" fmla="*/ 799 h 2166"/>
                  <a:gd name="T24" fmla="*/ 2803 w 3854"/>
                  <a:gd name="T25" fmla="*/ 1281 h 2166"/>
                  <a:gd name="T26" fmla="*/ 2617 w 3854"/>
                  <a:gd name="T27" fmla="*/ 1467 h 2166"/>
                  <a:gd name="T28" fmla="*/ 1959 w 3854"/>
                  <a:gd name="T29" fmla="*/ 2124 h 2166"/>
                  <a:gd name="T30" fmla="*/ 1911 w 3854"/>
                  <a:gd name="T31" fmla="*/ 2156 h 2166"/>
                  <a:gd name="T32" fmla="*/ 1857 w 3854"/>
                  <a:gd name="T33" fmla="*/ 2166 h 2166"/>
                  <a:gd name="T34" fmla="*/ 1803 w 3854"/>
                  <a:gd name="T35" fmla="*/ 2156 h 2166"/>
                  <a:gd name="T36" fmla="*/ 1755 w 3854"/>
                  <a:gd name="T37" fmla="*/ 2124 h 2166"/>
                  <a:gd name="T38" fmla="*/ 282 w 3854"/>
                  <a:gd name="T39" fmla="*/ 1957 h 2166"/>
                  <a:gd name="T40" fmla="*/ 234 w 3854"/>
                  <a:gd name="T41" fmla="*/ 1989 h 2166"/>
                  <a:gd name="T42" fmla="*/ 180 w 3854"/>
                  <a:gd name="T43" fmla="*/ 1999 h 2166"/>
                  <a:gd name="T44" fmla="*/ 125 w 3854"/>
                  <a:gd name="T45" fmla="*/ 1989 h 2166"/>
                  <a:gd name="T46" fmla="*/ 77 w 3854"/>
                  <a:gd name="T47" fmla="*/ 1957 h 2166"/>
                  <a:gd name="T48" fmla="*/ 23 w 3854"/>
                  <a:gd name="T49" fmla="*/ 1899 h 2166"/>
                  <a:gd name="T50" fmla="*/ 2 w 3854"/>
                  <a:gd name="T51" fmla="*/ 1847 h 2166"/>
                  <a:gd name="T52" fmla="*/ 0 w 3854"/>
                  <a:gd name="T53" fmla="*/ 1819 h 2166"/>
                  <a:gd name="T54" fmla="*/ 11 w 3854"/>
                  <a:gd name="T55" fmla="*/ 1766 h 2166"/>
                  <a:gd name="T56" fmla="*/ 42 w 3854"/>
                  <a:gd name="T57" fmla="*/ 1718 h 2166"/>
                  <a:gd name="T58" fmla="*/ 855 w 3854"/>
                  <a:gd name="T59" fmla="*/ 910 h 2166"/>
                  <a:gd name="T60" fmla="*/ 908 w 3854"/>
                  <a:gd name="T61" fmla="*/ 889 h 2166"/>
                  <a:gd name="T62" fmla="*/ 963 w 3854"/>
                  <a:gd name="T63" fmla="*/ 888 h 2166"/>
                  <a:gd name="T64" fmla="*/ 1014 w 3854"/>
                  <a:gd name="T65" fmla="*/ 909 h 2166"/>
                  <a:gd name="T66" fmla="*/ 1857 w 3854"/>
                  <a:gd name="T67" fmla="*/ 1747 h 2166"/>
                  <a:gd name="T68" fmla="*/ 2563 w 3854"/>
                  <a:gd name="T69" fmla="*/ 1042 h 2166"/>
                  <a:gd name="T70" fmla="*/ 3243 w 3854"/>
                  <a:gd name="T71" fmla="*/ 363 h 2166"/>
                  <a:gd name="T72" fmla="*/ 3041 w 3854"/>
                  <a:gd name="T73" fmla="*/ 162 h 2166"/>
                  <a:gd name="T74" fmla="*/ 3022 w 3854"/>
                  <a:gd name="T75" fmla="*/ 142 h 2166"/>
                  <a:gd name="T76" fmla="*/ 3009 w 3854"/>
                  <a:gd name="T77" fmla="*/ 119 h 2166"/>
                  <a:gd name="T78" fmla="*/ 3009 w 3854"/>
                  <a:gd name="T79" fmla="*/ 92 h 2166"/>
                  <a:gd name="T80" fmla="*/ 3026 w 3854"/>
                  <a:gd name="T81" fmla="*/ 58 h 2166"/>
                  <a:gd name="T82" fmla="*/ 3053 w 3854"/>
                  <a:gd name="T83" fmla="*/ 38 h 2166"/>
                  <a:gd name="T84" fmla="*/ 3084 w 3854"/>
                  <a:gd name="T85" fmla="*/ 33 h 2166"/>
                  <a:gd name="T86" fmla="*/ 3757 w 3854"/>
                  <a:gd name="T87" fmla="*/ 0 h 2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54" h="2166">
                    <a:moveTo>
                      <a:pt x="3757" y="0"/>
                    </a:moveTo>
                    <a:lnTo>
                      <a:pt x="3766" y="0"/>
                    </a:lnTo>
                    <a:lnTo>
                      <a:pt x="3791" y="2"/>
                    </a:lnTo>
                    <a:lnTo>
                      <a:pt x="3812" y="8"/>
                    </a:lnTo>
                    <a:lnTo>
                      <a:pt x="3828" y="17"/>
                    </a:lnTo>
                    <a:lnTo>
                      <a:pt x="3840" y="30"/>
                    </a:lnTo>
                    <a:lnTo>
                      <a:pt x="3848" y="48"/>
                    </a:lnTo>
                    <a:lnTo>
                      <a:pt x="3853" y="69"/>
                    </a:lnTo>
                    <a:lnTo>
                      <a:pt x="3854" y="93"/>
                    </a:lnTo>
                    <a:lnTo>
                      <a:pt x="3839" y="413"/>
                    </a:lnTo>
                    <a:lnTo>
                      <a:pt x="3824" y="733"/>
                    </a:lnTo>
                    <a:lnTo>
                      <a:pt x="3822" y="751"/>
                    </a:lnTo>
                    <a:lnTo>
                      <a:pt x="3819" y="770"/>
                    </a:lnTo>
                    <a:lnTo>
                      <a:pt x="3813" y="786"/>
                    </a:lnTo>
                    <a:lnTo>
                      <a:pt x="3804" y="802"/>
                    </a:lnTo>
                    <a:lnTo>
                      <a:pt x="3791" y="816"/>
                    </a:lnTo>
                    <a:lnTo>
                      <a:pt x="3773" y="827"/>
                    </a:lnTo>
                    <a:lnTo>
                      <a:pt x="3757" y="834"/>
                    </a:lnTo>
                    <a:lnTo>
                      <a:pt x="3742" y="837"/>
                    </a:lnTo>
                    <a:lnTo>
                      <a:pt x="3727" y="834"/>
                    </a:lnTo>
                    <a:lnTo>
                      <a:pt x="3714" y="829"/>
                    </a:lnTo>
                    <a:lnTo>
                      <a:pt x="3701" y="820"/>
                    </a:lnTo>
                    <a:lnTo>
                      <a:pt x="3690" y="810"/>
                    </a:lnTo>
                    <a:lnTo>
                      <a:pt x="3679" y="799"/>
                    </a:lnTo>
                    <a:lnTo>
                      <a:pt x="3481" y="603"/>
                    </a:lnTo>
                    <a:lnTo>
                      <a:pt x="2803" y="1281"/>
                    </a:lnTo>
                    <a:lnTo>
                      <a:pt x="2749" y="1335"/>
                    </a:lnTo>
                    <a:lnTo>
                      <a:pt x="2617" y="1467"/>
                    </a:lnTo>
                    <a:lnTo>
                      <a:pt x="1994" y="2089"/>
                    </a:lnTo>
                    <a:lnTo>
                      <a:pt x="1959" y="2124"/>
                    </a:lnTo>
                    <a:lnTo>
                      <a:pt x="1936" y="2143"/>
                    </a:lnTo>
                    <a:lnTo>
                      <a:pt x="1911" y="2156"/>
                    </a:lnTo>
                    <a:lnTo>
                      <a:pt x="1884" y="2164"/>
                    </a:lnTo>
                    <a:lnTo>
                      <a:pt x="1857" y="2166"/>
                    </a:lnTo>
                    <a:lnTo>
                      <a:pt x="1829" y="2164"/>
                    </a:lnTo>
                    <a:lnTo>
                      <a:pt x="1803" y="2156"/>
                    </a:lnTo>
                    <a:lnTo>
                      <a:pt x="1778" y="2143"/>
                    </a:lnTo>
                    <a:lnTo>
                      <a:pt x="1755" y="2124"/>
                    </a:lnTo>
                    <a:lnTo>
                      <a:pt x="935" y="1305"/>
                    </a:lnTo>
                    <a:lnTo>
                      <a:pt x="282" y="1957"/>
                    </a:lnTo>
                    <a:lnTo>
                      <a:pt x="259" y="1976"/>
                    </a:lnTo>
                    <a:lnTo>
                      <a:pt x="234" y="1989"/>
                    </a:lnTo>
                    <a:lnTo>
                      <a:pt x="207" y="1997"/>
                    </a:lnTo>
                    <a:lnTo>
                      <a:pt x="180" y="1999"/>
                    </a:lnTo>
                    <a:lnTo>
                      <a:pt x="152" y="1997"/>
                    </a:lnTo>
                    <a:lnTo>
                      <a:pt x="125" y="1989"/>
                    </a:lnTo>
                    <a:lnTo>
                      <a:pt x="100" y="1976"/>
                    </a:lnTo>
                    <a:lnTo>
                      <a:pt x="77" y="1957"/>
                    </a:lnTo>
                    <a:lnTo>
                      <a:pt x="42" y="1922"/>
                    </a:lnTo>
                    <a:lnTo>
                      <a:pt x="23" y="1899"/>
                    </a:lnTo>
                    <a:lnTo>
                      <a:pt x="11" y="1874"/>
                    </a:lnTo>
                    <a:lnTo>
                      <a:pt x="2" y="1847"/>
                    </a:lnTo>
                    <a:lnTo>
                      <a:pt x="0" y="1821"/>
                    </a:lnTo>
                    <a:lnTo>
                      <a:pt x="0" y="1819"/>
                    </a:lnTo>
                    <a:lnTo>
                      <a:pt x="2" y="1793"/>
                    </a:lnTo>
                    <a:lnTo>
                      <a:pt x="11" y="1766"/>
                    </a:lnTo>
                    <a:lnTo>
                      <a:pt x="23" y="1740"/>
                    </a:lnTo>
                    <a:lnTo>
                      <a:pt x="42" y="1718"/>
                    </a:lnTo>
                    <a:lnTo>
                      <a:pt x="833" y="928"/>
                    </a:lnTo>
                    <a:lnTo>
                      <a:pt x="855" y="910"/>
                    </a:lnTo>
                    <a:lnTo>
                      <a:pt x="881" y="896"/>
                    </a:lnTo>
                    <a:lnTo>
                      <a:pt x="908" y="889"/>
                    </a:lnTo>
                    <a:lnTo>
                      <a:pt x="935" y="886"/>
                    </a:lnTo>
                    <a:lnTo>
                      <a:pt x="963" y="888"/>
                    </a:lnTo>
                    <a:lnTo>
                      <a:pt x="989" y="896"/>
                    </a:lnTo>
                    <a:lnTo>
                      <a:pt x="1014" y="909"/>
                    </a:lnTo>
                    <a:lnTo>
                      <a:pt x="1037" y="928"/>
                    </a:lnTo>
                    <a:lnTo>
                      <a:pt x="1857" y="1747"/>
                    </a:lnTo>
                    <a:lnTo>
                      <a:pt x="2509" y="1096"/>
                    </a:lnTo>
                    <a:lnTo>
                      <a:pt x="2563" y="1042"/>
                    </a:lnTo>
                    <a:lnTo>
                      <a:pt x="3168" y="438"/>
                    </a:lnTo>
                    <a:lnTo>
                      <a:pt x="3243" y="363"/>
                    </a:lnTo>
                    <a:lnTo>
                      <a:pt x="3141" y="264"/>
                    </a:lnTo>
                    <a:lnTo>
                      <a:pt x="3041" y="162"/>
                    </a:lnTo>
                    <a:lnTo>
                      <a:pt x="3030" y="153"/>
                    </a:lnTo>
                    <a:lnTo>
                      <a:pt x="3022" y="142"/>
                    </a:lnTo>
                    <a:lnTo>
                      <a:pt x="3015" y="131"/>
                    </a:lnTo>
                    <a:lnTo>
                      <a:pt x="3009" y="119"/>
                    </a:lnTo>
                    <a:lnTo>
                      <a:pt x="3007" y="106"/>
                    </a:lnTo>
                    <a:lnTo>
                      <a:pt x="3009" y="92"/>
                    </a:lnTo>
                    <a:lnTo>
                      <a:pt x="3015" y="76"/>
                    </a:lnTo>
                    <a:lnTo>
                      <a:pt x="3026" y="58"/>
                    </a:lnTo>
                    <a:lnTo>
                      <a:pt x="3037" y="47"/>
                    </a:lnTo>
                    <a:lnTo>
                      <a:pt x="3053" y="38"/>
                    </a:lnTo>
                    <a:lnTo>
                      <a:pt x="3068" y="34"/>
                    </a:lnTo>
                    <a:lnTo>
                      <a:pt x="3084" y="33"/>
                    </a:lnTo>
                    <a:lnTo>
                      <a:pt x="3100" y="31"/>
                    </a:lnTo>
                    <a:lnTo>
                      <a:pt x="37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" name="Freeform 168"/>
              <p:cNvSpPr>
                <a:spLocks/>
              </p:cNvSpPr>
              <p:nvPr/>
            </p:nvSpPr>
            <p:spPr bwMode="auto">
              <a:xfrm>
                <a:off x="5037138" y="5729288"/>
                <a:ext cx="485775" cy="819150"/>
              </a:xfrm>
              <a:custGeom>
                <a:avLst/>
                <a:gdLst>
                  <a:gd name="T0" fmla="*/ 20 w 612"/>
                  <a:gd name="T1" fmla="*/ 0 h 1032"/>
                  <a:gd name="T2" fmla="*/ 437 w 612"/>
                  <a:gd name="T3" fmla="*/ 417 h 1032"/>
                  <a:gd name="T4" fmla="*/ 472 w 612"/>
                  <a:gd name="T5" fmla="*/ 452 h 1032"/>
                  <a:gd name="T6" fmla="*/ 504 w 612"/>
                  <a:gd name="T7" fmla="*/ 480 h 1032"/>
                  <a:gd name="T8" fmla="*/ 537 w 612"/>
                  <a:gd name="T9" fmla="*/ 502 h 1032"/>
                  <a:gd name="T10" fmla="*/ 574 w 612"/>
                  <a:gd name="T11" fmla="*/ 520 h 1032"/>
                  <a:gd name="T12" fmla="*/ 612 w 612"/>
                  <a:gd name="T13" fmla="*/ 534 h 1032"/>
                  <a:gd name="T14" fmla="*/ 612 w 612"/>
                  <a:gd name="T15" fmla="*/ 888 h 1032"/>
                  <a:gd name="T16" fmla="*/ 610 w 612"/>
                  <a:gd name="T17" fmla="*/ 916 h 1032"/>
                  <a:gd name="T18" fmla="*/ 601 w 612"/>
                  <a:gd name="T19" fmla="*/ 944 h 1032"/>
                  <a:gd name="T20" fmla="*/ 588 w 612"/>
                  <a:gd name="T21" fmla="*/ 967 h 1032"/>
                  <a:gd name="T22" fmla="*/ 570 w 612"/>
                  <a:gd name="T23" fmla="*/ 990 h 1032"/>
                  <a:gd name="T24" fmla="*/ 549 w 612"/>
                  <a:gd name="T25" fmla="*/ 1007 h 1032"/>
                  <a:gd name="T26" fmla="*/ 525 w 612"/>
                  <a:gd name="T27" fmla="*/ 1020 h 1032"/>
                  <a:gd name="T28" fmla="*/ 498 w 612"/>
                  <a:gd name="T29" fmla="*/ 1028 h 1032"/>
                  <a:gd name="T30" fmla="*/ 469 w 612"/>
                  <a:gd name="T31" fmla="*/ 1032 h 1032"/>
                  <a:gd name="T32" fmla="*/ 144 w 612"/>
                  <a:gd name="T33" fmla="*/ 1032 h 1032"/>
                  <a:gd name="T34" fmla="*/ 116 w 612"/>
                  <a:gd name="T35" fmla="*/ 1028 h 1032"/>
                  <a:gd name="T36" fmla="*/ 89 w 612"/>
                  <a:gd name="T37" fmla="*/ 1020 h 1032"/>
                  <a:gd name="T38" fmla="*/ 64 w 612"/>
                  <a:gd name="T39" fmla="*/ 1007 h 1032"/>
                  <a:gd name="T40" fmla="*/ 42 w 612"/>
                  <a:gd name="T41" fmla="*/ 990 h 1032"/>
                  <a:gd name="T42" fmla="*/ 25 w 612"/>
                  <a:gd name="T43" fmla="*/ 969 h 1032"/>
                  <a:gd name="T44" fmla="*/ 12 w 612"/>
                  <a:gd name="T45" fmla="*/ 944 h 1032"/>
                  <a:gd name="T46" fmla="*/ 4 w 612"/>
                  <a:gd name="T47" fmla="*/ 917 h 1032"/>
                  <a:gd name="T48" fmla="*/ 0 w 612"/>
                  <a:gd name="T49" fmla="*/ 888 h 1032"/>
                  <a:gd name="T50" fmla="*/ 0 w 612"/>
                  <a:gd name="T51" fmla="*/ 72 h 1032"/>
                  <a:gd name="T52" fmla="*/ 2 w 612"/>
                  <a:gd name="T53" fmla="*/ 47 h 1032"/>
                  <a:gd name="T54" fmla="*/ 9 w 612"/>
                  <a:gd name="T55" fmla="*/ 22 h 1032"/>
                  <a:gd name="T56" fmla="*/ 20 w 612"/>
                  <a:gd name="T57" fmla="*/ 0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2" h="1032">
                    <a:moveTo>
                      <a:pt x="20" y="0"/>
                    </a:moveTo>
                    <a:lnTo>
                      <a:pt x="437" y="417"/>
                    </a:lnTo>
                    <a:lnTo>
                      <a:pt x="472" y="452"/>
                    </a:lnTo>
                    <a:lnTo>
                      <a:pt x="504" y="480"/>
                    </a:lnTo>
                    <a:lnTo>
                      <a:pt x="537" y="502"/>
                    </a:lnTo>
                    <a:lnTo>
                      <a:pt x="574" y="520"/>
                    </a:lnTo>
                    <a:lnTo>
                      <a:pt x="612" y="534"/>
                    </a:lnTo>
                    <a:lnTo>
                      <a:pt x="612" y="888"/>
                    </a:lnTo>
                    <a:lnTo>
                      <a:pt x="610" y="916"/>
                    </a:lnTo>
                    <a:lnTo>
                      <a:pt x="601" y="944"/>
                    </a:lnTo>
                    <a:lnTo>
                      <a:pt x="588" y="967"/>
                    </a:lnTo>
                    <a:lnTo>
                      <a:pt x="570" y="990"/>
                    </a:lnTo>
                    <a:lnTo>
                      <a:pt x="549" y="1007"/>
                    </a:lnTo>
                    <a:lnTo>
                      <a:pt x="525" y="1020"/>
                    </a:lnTo>
                    <a:lnTo>
                      <a:pt x="498" y="1028"/>
                    </a:lnTo>
                    <a:lnTo>
                      <a:pt x="469" y="1032"/>
                    </a:lnTo>
                    <a:lnTo>
                      <a:pt x="144" y="1032"/>
                    </a:lnTo>
                    <a:lnTo>
                      <a:pt x="116" y="1028"/>
                    </a:lnTo>
                    <a:lnTo>
                      <a:pt x="89" y="1020"/>
                    </a:lnTo>
                    <a:lnTo>
                      <a:pt x="64" y="1007"/>
                    </a:lnTo>
                    <a:lnTo>
                      <a:pt x="42" y="990"/>
                    </a:lnTo>
                    <a:lnTo>
                      <a:pt x="25" y="969"/>
                    </a:lnTo>
                    <a:lnTo>
                      <a:pt x="12" y="944"/>
                    </a:lnTo>
                    <a:lnTo>
                      <a:pt x="4" y="917"/>
                    </a:lnTo>
                    <a:lnTo>
                      <a:pt x="0" y="888"/>
                    </a:lnTo>
                    <a:lnTo>
                      <a:pt x="0" y="72"/>
                    </a:lnTo>
                    <a:lnTo>
                      <a:pt x="2" y="47"/>
                    </a:lnTo>
                    <a:lnTo>
                      <a:pt x="9" y="2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" name="Freeform 169"/>
              <p:cNvSpPr>
                <a:spLocks/>
              </p:cNvSpPr>
              <p:nvPr/>
            </p:nvSpPr>
            <p:spPr bwMode="auto">
              <a:xfrm>
                <a:off x="5707063" y="5707063"/>
                <a:ext cx="487363" cy="841375"/>
              </a:xfrm>
              <a:custGeom>
                <a:avLst/>
                <a:gdLst>
                  <a:gd name="T0" fmla="*/ 570 w 612"/>
                  <a:gd name="T1" fmla="*/ 0 h 1061"/>
                  <a:gd name="T2" fmla="*/ 587 w 612"/>
                  <a:gd name="T3" fmla="*/ 22 h 1061"/>
                  <a:gd name="T4" fmla="*/ 600 w 612"/>
                  <a:gd name="T5" fmla="*/ 46 h 1061"/>
                  <a:gd name="T6" fmla="*/ 608 w 612"/>
                  <a:gd name="T7" fmla="*/ 72 h 1061"/>
                  <a:gd name="T8" fmla="*/ 612 w 612"/>
                  <a:gd name="T9" fmla="*/ 101 h 1061"/>
                  <a:gd name="T10" fmla="*/ 612 w 612"/>
                  <a:gd name="T11" fmla="*/ 917 h 1061"/>
                  <a:gd name="T12" fmla="*/ 608 w 612"/>
                  <a:gd name="T13" fmla="*/ 945 h 1061"/>
                  <a:gd name="T14" fmla="*/ 600 w 612"/>
                  <a:gd name="T15" fmla="*/ 973 h 1061"/>
                  <a:gd name="T16" fmla="*/ 587 w 612"/>
                  <a:gd name="T17" fmla="*/ 996 h 1061"/>
                  <a:gd name="T18" fmla="*/ 570 w 612"/>
                  <a:gd name="T19" fmla="*/ 1019 h 1061"/>
                  <a:gd name="T20" fmla="*/ 549 w 612"/>
                  <a:gd name="T21" fmla="*/ 1036 h 1061"/>
                  <a:gd name="T22" fmla="*/ 524 w 612"/>
                  <a:gd name="T23" fmla="*/ 1049 h 1061"/>
                  <a:gd name="T24" fmla="*/ 496 w 612"/>
                  <a:gd name="T25" fmla="*/ 1057 h 1061"/>
                  <a:gd name="T26" fmla="*/ 467 w 612"/>
                  <a:gd name="T27" fmla="*/ 1061 h 1061"/>
                  <a:gd name="T28" fmla="*/ 144 w 612"/>
                  <a:gd name="T29" fmla="*/ 1061 h 1061"/>
                  <a:gd name="T30" fmla="*/ 114 w 612"/>
                  <a:gd name="T31" fmla="*/ 1057 h 1061"/>
                  <a:gd name="T32" fmla="*/ 87 w 612"/>
                  <a:gd name="T33" fmla="*/ 1049 h 1061"/>
                  <a:gd name="T34" fmla="*/ 63 w 612"/>
                  <a:gd name="T35" fmla="*/ 1036 h 1061"/>
                  <a:gd name="T36" fmla="*/ 42 w 612"/>
                  <a:gd name="T37" fmla="*/ 1019 h 1061"/>
                  <a:gd name="T38" fmla="*/ 24 w 612"/>
                  <a:gd name="T39" fmla="*/ 998 h 1061"/>
                  <a:gd name="T40" fmla="*/ 10 w 612"/>
                  <a:gd name="T41" fmla="*/ 973 h 1061"/>
                  <a:gd name="T42" fmla="*/ 2 w 612"/>
                  <a:gd name="T43" fmla="*/ 946 h 1061"/>
                  <a:gd name="T44" fmla="*/ 0 w 612"/>
                  <a:gd name="T45" fmla="*/ 917 h 1061"/>
                  <a:gd name="T46" fmla="*/ 0 w 612"/>
                  <a:gd name="T47" fmla="*/ 544 h 1061"/>
                  <a:gd name="T48" fmla="*/ 31 w 612"/>
                  <a:gd name="T49" fmla="*/ 526 h 1061"/>
                  <a:gd name="T50" fmla="*/ 62 w 612"/>
                  <a:gd name="T51" fmla="*/ 505 h 1061"/>
                  <a:gd name="T52" fmla="*/ 89 w 612"/>
                  <a:gd name="T53" fmla="*/ 481 h 1061"/>
                  <a:gd name="T54" fmla="*/ 125 w 612"/>
                  <a:gd name="T55" fmla="*/ 446 h 1061"/>
                  <a:gd name="T56" fmla="*/ 570 w 612"/>
                  <a:gd name="T57" fmla="*/ 0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2" h="1061">
                    <a:moveTo>
                      <a:pt x="570" y="0"/>
                    </a:moveTo>
                    <a:lnTo>
                      <a:pt x="587" y="22"/>
                    </a:lnTo>
                    <a:lnTo>
                      <a:pt x="600" y="46"/>
                    </a:lnTo>
                    <a:lnTo>
                      <a:pt x="608" y="72"/>
                    </a:lnTo>
                    <a:lnTo>
                      <a:pt x="612" y="101"/>
                    </a:lnTo>
                    <a:lnTo>
                      <a:pt x="612" y="917"/>
                    </a:lnTo>
                    <a:lnTo>
                      <a:pt x="608" y="945"/>
                    </a:lnTo>
                    <a:lnTo>
                      <a:pt x="600" y="973"/>
                    </a:lnTo>
                    <a:lnTo>
                      <a:pt x="587" y="996"/>
                    </a:lnTo>
                    <a:lnTo>
                      <a:pt x="570" y="1019"/>
                    </a:lnTo>
                    <a:lnTo>
                      <a:pt x="549" y="1036"/>
                    </a:lnTo>
                    <a:lnTo>
                      <a:pt x="524" y="1049"/>
                    </a:lnTo>
                    <a:lnTo>
                      <a:pt x="496" y="1057"/>
                    </a:lnTo>
                    <a:lnTo>
                      <a:pt x="467" y="1061"/>
                    </a:lnTo>
                    <a:lnTo>
                      <a:pt x="144" y="1061"/>
                    </a:lnTo>
                    <a:lnTo>
                      <a:pt x="114" y="1057"/>
                    </a:lnTo>
                    <a:lnTo>
                      <a:pt x="87" y="1049"/>
                    </a:lnTo>
                    <a:lnTo>
                      <a:pt x="63" y="1036"/>
                    </a:lnTo>
                    <a:lnTo>
                      <a:pt x="42" y="1019"/>
                    </a:lnTo>
                    <a:lnTo>
                      <a:pt x="24" y="998"/>
                    </a:lnTo>
                    <a:lnTo>
                      <a:pt x="10" y="973"/>
                    </a:lnTo>
                    <a:lnTo>
                      <a:pt x="2" y="946"/>
                    </a:lnTo>
                    <a:lnTo>
                      <a:pt x="0" y="917"/>
                    </a:lnTo>
                    <a:lnTo>
                      <a:pt x="0" y="544"/>
                    </a:lnTo>
                    <a:lnTo>
                      <a:pt x="31" y="526"/>
                    </a:lnTo>
                    <a:lnTo>
                      <a:pt x="62" y="505"/>
                    </a:lnTo>
                    <a:lnTo>
                      <a:pt x="89" y="481"/>
                    </a:lnTo>
                    <a:lnTo>
                      <a:pt x="125" y="446"/>
                    </a:lnTo>
                    <a:lnTo>
                      <a:pt x="5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" name="Freeform 170"/>
              <p:cNvSpPr>
                <a:spLocks/>
              </p:cNvSpPr>
              <p:nvPr/>
            </p:nvSpPr>
            <p:spPr bwMode="auto">
              <a:xfrm>
                <a:off x="6378575" y="5005388"/>
                <a:ext cx="485775" cy="1543050"/>
              </a:xfrm>
              <a:custGeom>
                <a:avLst/>
                <a:gdLst>
                  <a:gd name="T0" fmla="*/ 610 w 613"/>
                  <a:gd name="T1" fmla="*/ 0 h 1944"/>
                  <a:gd name="T2" fmla="*/ 613 w 613"/>
                  <a:gd name="T3" fmla="*/ 20 h 1944"/>
                  <a:gd name="T4" fmla="*/ 613 w 613"/>
                  <a:gd name="T5" fmla="*/ 1800 h 1944"/>
                  <a:gd name="T6" fmla="*/ 609 w 613"/>
                  <a:gd name="T7" fmla="*/ 1829 h 1944"/>
                  <a:gd name="T8" fmla="*/ 601 w 613"/>
                  <a:gd name="T9" fmla="*/ 1856 h 1944"/>
                  <a:gd name="T10" fmla="*/ 588 w 613"/>
                  <a:gd name="T11" fmla="*/ 1880 h 1944"/>
                  <a:gd name="T12" fmla="*/ 571 w 613"/>
                  <a:gd name="T13" fmla="*/ 1901 h 1944"/>
                  <a:gd name="T14" fmla="*/ 548 w 613"/>
                  <a:gd name="T15" fmla="*/ 1919 h 1944"/>
                  <a:gd name="T16" fmla="*/ 525 w 613"/>
                  <a:gd name="T17" fmla="*/ 1933 h 1944"/>
                  <a:gd name="T18" fmla="*/ 497 w 613"/>
                  <a:gd name="T19" fmla="*/ 1941 h 1944"/>
                  <a:gd name="T20" fmla="*/ 468 w 613"/>
                  <a:gd name="T21" fmla="*/ 1944 h 1944"/>
                  <a:gd name="T22" fmla="*/ 144 w 613"/>
                  <a:gd name="T23" fmla="*/ 1944 h 1944"/>
                  <a:gd name="T24" fmla="*/ 115 w 613"/>
                  <a:gd name="T25" fmla="*/ 1941 h 1944"/>
                  <a:gd name="T26" fmla="*/ 88 w 613"/>
                  <a:gd name="T27" fmla="*/ 1933 h 1944"/>
                  <a:gd name="T28" fmla="*/ 64 w 613"/>
                  <a:gd name="T29" fmla="*/ 1920 h 1944"/>
                  <a:gd name="T30" fmla="*/ 43 w 613"/>
                  <a:gd name="T31" fmla="*/ 1902 h 1944"/>
                  <a:gd name="T32" fmla="*/ 25 w 613"/>
                  <a:gd name="T33" fmla="*/ 1880 h 1944"/>
                  <a:gd name="T34" fmla="*/ 11 w 613"/>
                  <a:gd name="T35" fmla="*/ 1856 h 1944"/>
                  <a:gd name="T36" fmla="*/ 3 w 613"/>
                  <a:gd name="T37" fmla="*/ 1829 h 1944"/>
                  <a:gd name="T38" fmla="*/ 0 w 613"/>
                  <a:gd name="T39" fmla="*/ 1800 h 1944"/>
                  <a:gd name="T40" fmla="*/ 0 w 613"/>
                  <a:gd name="T41" fmla="*/ 610 h 1944"/>
                  <a:gd name="T42" fmla="*/ 36 w 613"/>
                  <a:gd name="T43" fmla="*/ 575 h 1944"/>
                  <a:gd name="T44" fmla="*/ 89 w 613"/>
                  <a:gd name="T45" fmla="*/ 522 h 1944"/>
                  <a:gd name="T46" fmla="*/ 610 w 613"/>
                  <a:gd name="T47" fmla="*/ 0 h 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3" h="1944">
                    <a:moveTo>
                      <a:pt x="610" y="0"/>
                    </a:moveTo>
                    <a:lnTo>
                      <a:pt x="613" y="20"/>
                    </a:lnTo>
                    <a:lnTo>
                      <a:pt x="613" y="1800"/>
                    </a:lnTo>
                    <a:lnTo>
                      <a:pt x="609" y="1829"/>
                    </a:lnTo>
                    <a:lnTo>
                      <a:pt x="601" y="1856"/>
                    </a:lnTo>
                    <a:lnTo>
                      <a:pt x="588" y="1880"/>
                    </a:lnTo>
                    <a:lnTo>
                      <a:pt x="571" y="1901"/>
                    </a:lnTo>
                    <a:lnTo>
                      <a:pt x="548" y="1919"/>
                    </a:lnTo>
                    <a:lnTo>
                      <a:pt x="525" y="1933"/>
                    </a:lnTo>
                    <a:lnTo>
                      <a:pt x="497" y="1941"/>
                    </a:lnTo>
                    <a:lnTo>
                      <a:pt x="468" y="1944"/>
                    </a:lnTo>
                    <a:lnTo>
                      <a:pt x="144" y="1944"/>
                    </a:lnTo>
                    <a:lnTo>
                      <a:pt x="115" y="1941"/>
                    </a:lnTo>
                    <a:lnTo>
                      <a:pt x="88" y="1933"/>
                    </a:lnTo>
                    <a:lnTo>
                      <a:pt x="64" y="1920"/>
                    </a:lnTo>
                    <a:lnTo>
                      <a:pt x="43" y="1902"/>
                    </a:lnTo>
                    <a:lnTo>
                      <a:pt x="25" y="1880"/>
                    </a:lnTo>
                    <a:lnTo>
                      <a:pt x="11" y="1856"/>
                    </a:lnTo>
                    <a:lnTo>
                      <a:pt x="3" y="1829"/>
                    </a:lnTo>
                    <a:lnTo>
                      <a:pt x="0" y="1800"/>
                    </a:lnTo>
                    <a:lnTo>
                      <a:pt x="0" y="610"/>
                    </a:lnTo>
                    <a:lnTo>
                      <a:pt x="36" y="575"/>
                    </a:lnTo>
                    <a:lnTo>
                      <a:pt x="89" y="522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9705" y="2585704"/>
            <a:ext cx="3533953" cy="2205749"/>
            <a:chOff x="9010239" y="2957609"/>
            <a:chExt cx="3533953" cy="2205749"/>
          </a:xfrm>
        </p:grpSpPr>
        <p:sp>
          <p:nvSpPr>
            <p:cNvPr id="34" name="Rectangle 33"/>
            <p:cNvSpPr/>
            <p:nvPr/>
          </p:nvSpPr>
          <p:spPr>
            <a:xfrm>
              <a:off x="9010239" y="2957609"/>
              <a:ext cx="3533953" cy="3600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Fire Simulation</a:t>
              </a:r>
              <a:endParaRPr lang="en-US" b="1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010239" y="3344560"/>
              <a:ext cx="3533953" cy="18187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 anchorCtr="0"/>
            <a:lstStyle/>
            <a:p>
              <a:pPr algn="ctr"/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cs typeface="Arial" panose="020B0604020202020204" pitchFamily="34" charset="0"/>
                </a:rPr>
                <a:t>“Time-since-last-fire” distributions</a:t>
              </a:r>
            </a:p>
            <a:p>
              <a:pPr algn="ctr"/>
              <a:endParaRPr lang="en-US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cs typeface="Arial" panose="020B0604020202020204" pitchFamily="34" charset="0"/>
              </a:endParaRPr>
            </a:p>
            <a:p>
              <a:pPr algn="ctr"/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cs typeface="Arial" panose="020B0604020202020204" pitchFamily="34" charset="0"/>
                </a:rPr>
                <a:t>based </a:t>
              </a:r>
              <a:r>
                <a:rPr lang="en-US" sz="1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cs typeface="Arial" panose="020B0604020202020204" pitchFamily="34" charset="0"/>
                </a:rPr>
                <a:t>on fire spread </a:t>
              </a:r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cs typeface="Arial" panose="020B0604020202020204" pitchFamily="34" charset="0"/>
                </a:rPr>
                <a:t>models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528" y="3406196"/>
            <a:ext cx="1725878" cy="1725878"/>
          </a:xfrm>
          <a:prstGeom prst="rect">
            <a:avLst/>
          </a:prstGeom>
        </p:spPr>
      </p:pic>
      <p:sp>
        <p:nvSpPr>
          <p:cNvPr id="44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56" y="5685053"/>
            <a:ext cx="3533953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Situation</a:t>
            </a:r>
            <a:endParaRPr lang="en-US" b="1" dirty="0">
              <a:solidFill>
                <a:schemeClr val="bg1"/>
              </a:solidFill>
              <a:latin typeface="Oswald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403" y="6093904"/>
            <a:ext cx="3533953" cy="647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fuel models / fuel loads</a:t>
            </a:r>
          </a:p>
        </p:txBody>
      </p:sp>
      <p:cxnSp>
        <p:nvCxnSpPr>
          <p:cNvPr id="46" name="Straight Arrow Connector 45"/>
          <p:cNvCxnSpPr>
            <a:stCxn id="3" idx="15"/>
            <a:endCxn id="42" idx="3"/>
          </p:cNvCxnSpPr>
          <p:nvPr/>
        </p:nvCxnSpPr>
        <p:spPr>
          <a:xfrm flipH="1">
            <a:off x="3596356" y="6417447"/>
            <a:ext cx="1603850" cy="1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1" idx="0"/>
            <a:endCxn id="35" idx="2"/>
          </p:cNvCxnSpPr>
          <p:nvPr/>
        </p:nvCxnSpPr>
        <p:spPr>
          <a:xfrm flipV="1">
            <a:off x="1833033" y="4791453"/>
            <a:ext cx="13649" cy="8936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691417" y="5564906"/>
            <a:ext cx="3533953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Situation</a:t>
            </a:r>
            <a:endParaRPr lang="en-US" b="1" dirty="0">
              <a:solidFill>
                <a:schemeClr val="bg1"/>
              </a:solidFill>
              <a:latin typeface="Oswald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685616" y="5980580"/>
            <a:ext cx="3533953" cy="760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Forest </a:t>
            </a:r>
            <a:r>
              <a:rPr lang="en-US" sz="1800" kern="0" dirty="0" err="1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Manag</a:t>
            </a:r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. Approaches </a:t>
            </a:r>
            <a:r>
              <a:rPr lang="en-US" sz="14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(FMA)</a:t>
            </a:r>
          </a:p>
        </p:txBody>
      </p:sp>
      <p:cxnSp>
        <p:nvCxnSpPr>
          <p:cNvPr id="52" name="Straight Arrow Connector 51"/>
          <p:cNvCxnSpPr>
            <a:stCxn id="3" idx="9"/>
            <a:endCxn id="51" idx="1"/>
          </p:cNvCxnSpPr>
          <p:nvPr/>
        </p:nvCxnSpPr>
        <p:spPr>
          <a:xfrm flipV="1">
            <a:off x="6938414" y="6360974"/>
            <a:ext cx="1747202" cy="6045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 – FARSITE fire spread model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9757" y="1484784"/>
            <a:ext cx="1199906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/>
              <a:t>FARSITE </a:t>
            </a:r>
            <a:r>
              <a:rPr lang="pt-PT" sz="2200" dirty="0" err="1" smtClean="0"/>
              <a:t>was</a:t>
            </a:r>
            <a:r>
              <a:rPr lang="pt-PT" sz="2200" dirty="0" smtClean="0"/>
              <a:t> </a:t>
            </a:r>
            <a:r>
              <a:rPr lang="pt-PT" sz="2200" dirty="0" err="1" smtClean="0"/>
              <a:t>used</a:t>
            </a:r>
            <a:r>
              <a:rPr lang="pt-PT" sz="2200" dirty="0" smtClean="0"/>
              <a:t> to </a:t>
            </a:r>
            <a:r>
              <a:rPr lang="pt-PT" sz="2200" dirty="0" err="1" smtClean="0"/>
              <a:t>simulate</a:t>
            </a:r>
            <a:r>
              <a:rPr lang="pt-PT" sz="2200" dirty="0" smtClean="0"/>
              <a:t> </a:t>
            </a:r>
            <a:r>
              <a:rPr lang="pt-PT" sz="2200" dirty="0" err="1" smtClean="0"/>
              <a:t>thousands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individual </a:t>
            </a:r>
            <a:r>
              <a:rPr lang="pt-PT" sz="2200" dirty="0" err="1" smtClean="0"/>
              <a:t>hypothetical</a:t>
            </a:r>
            <a:r>
              <a:rPr lang="pt-PT" sz="2200" dirty="0" smtClean="0"/>
              <a:t> </a:t>
            </a:r>
            <a:r>
              <a:rPr lang="pt-PT" sz="2200" dirty="0" err="1" smtClean="0"/>
              <a:t>fires</a:t>
            </a:r>
            <a:r>
              <a:rPr lang="pt-PT" sz="2200" dirty="0"/>
              <a:t> </a:t>
            </a:r>
            <a:r>
              <a:rPr lang="pt-PT" sz="2200" dirty="0" err="1" smtClean="0"/>
              <a:t>after</a:t>
            </a:r>
            <a:r>
              <a:rPr lang="pt-PT" sz="2200" dirty="0" smtClean="0"/>
              <a:t> </a:t>
            </a:r>
            <a:r>
              <a:rPr lang="pt-PT" sz="2200" dirty="0" err="1" smtClean="0"/>
              <a:t>being</a:t>
            </a:r>
            <a:r>
              <a:rPr lang="pt-PT" sz="2200" dirty="0" smtClean="0"/>
              <a:t> </a:t>
            </a:r>
            <a:r>
              <a:rPr lang="pt-PT" sz="2200" dirty="0" err="1" smtClean="0"/>
              <a:t>calibrated</a:t>
            </a:r>
            <a:r>
              <a:rPr lang="pt-PT" sz="2200" dirty="0" smtClean="0"/>
              <a:t> </a:t>
            </a:r>
            <a:r>
              <a:rPr lang="pt-PT" sz="2200" dirty="0" err="1"/>
              <a:t>using</a:t>
            </a:r>
            <a:r>
              <a:rPr lang="pt-PT" sz="2200" dirty="0"/>
              <a:t> </a:t>
            </a:r>
            <a:r>
              <a:rPr lang="pt-PT" sz="2200" dirty="0" err="1" smtClean="0"/>
              <a:t>historic</a:t>
            </a:r>
            <a:r>
              <a:rPr lang="pt-PT" sz="2200" dirty="0" smtClean="0"/>
              <a:t> </a:t>
            </a:r>
            <a:r>
              <a:rPr lang="pt-PT" sz="2200" dirty="0"/>
              <a:t>data </a:t>
            </a:r>
            <a:r>
              <a:rPr lang="pt-PT" sz="2200" dirty="0" err="1"/>
              <a:t>on</a:t>
            </a:r>
            <a:r>
              <a:rPr lang="pt-PT" sz="2200" dirty="0"/>
              <a:t> </a:t>
            </a:r>
            <a:r>
              <a:rPr lang="pt-PT" sz="2200" dirty="0" err="1"/>
              <a:t>burnt</a:t>
            </a:r>
            <a:r>
              <a:rPr lang="pt-PT" sz="2200" dirty="0"/>
              <a:t> </a:t>
            </a:r>
            <a:r>
              <a:rPr lang="pt-PT" sz="2200" dirty="0" err="1"/>
              <a:t>areas</a:t>
            </a:r>
            <a:r>
              <a:rPr lang="pt-PT" sz="2200" dirty="0"/>
              <a:t> (</a:t>
            </a:r>
            <a:r>
              <a:rPr lang="pt-PT" sz="2200" dirty="0" err="1"/>
              <a:t>only</a:t>
            </a:r>
            <a:r>
              <a:rPr lang="pt-PT" sz="2200" dirty="0"/>
              <a:t> </a:t>
            </a:r>
            <a:r>
              <a:rPr lang="pt-PT" sz="2200" dirty="0" err="1"/>
              <a:t>fires</a:t>
            </a:r>
            <a:r>
              <a:rPr lang="pt-PT" sz="2200" dirty="0"/>
              <a:t> </a:t>
            </a:r>
            <a:r>
              <a:rPr lang="pt-PT" sz="2200" dirty="0" err="1"/>
              <a:t>over</a:t>
            </a:r>
            <a:r>
              <a:rPr lang="pt-PT" sz="2200" dirty="0"/>
              <a:t> 1000 </a:t>
            </a:r>
            <a:r>
              <a:rPr lang="pt-PT" sz="2200" dirty="0" err="1" smtClean="0"/>
              <a:t>ha</a:t>
            </a:r>
            <a:r>
              <a:rPr lang="pt-PT" sz="2200" dirty="0" smtClean="0"/>
              <a:t> </a:t>
            </a:r>
            <a:r>
              <a:rPr lang="pt-PT" sz="2200" dirty="0"/>
              <a:t>were </a:t>
            </a:r>
            <a:r>
              <a:rPr lang="pt-PT" sz="2200" dirty="0" err="1" smtClean="0"/>
              <a:t>considered</a:t>
            </a:r>
            <a:r>
              <a:rPr lang="pt-PT" sz="2200" dirty="0" smtClean="0"/>
              <a:t>). </a:t>
            </a:r>
            <a:r>
              <a:rPr lang="pt-PT" sz="2200" dirty="0" err="1" smtClean="0"/>
              <a:t>Simulations</a:t>
            </a:r>
            <a:r>
              <a:rPr lang="pt-PT" sz="2200" dirty="0" smtClean="0"/>
              <a:t> were </a:t>
            </a:r>
            <a:r>
              <a:rPr lang="pt-PT" sz="2200" dirty="0" err="1" smtClean="0"/>
              <a:t>carried</a:t>
            </a:r>
            <a:r>
              <a:rPr lang="pt-PT" sz="2200" dirty="0" smtClean="0"/>
              <a:t> </a:t>
            </a:r>
            <a:r>
              <a:rPr lang="pt-PT" sz="2200" dirty="0"/>
              <a:t>out for a </a:t>
            </a:r>
            <a:r>
              <a:rPr lang="pt-PT" sz="2200" dirty="0" smtClean="0"/>
              <a:t>55 x 55km </a:t>
            </a:r>
            <a:r>
              <a:rPr lang="pt-PT" sz="2200" dirty="0" err="1"/>
              <a:t>window</a:t>
            </a:r>
            <a:r>
              <a:rPr lang="pt-PT" sz="2200" dirty="0"/>
              <a:t> </a:t>
            </a:r>
            <a:r>
              <a:rPr lang="pt-PT" sz="2200" dirty="0" err="1"/>
              <a:t>centered</a:t>
            </a:r>
            <a:r>
              <a:rPr lang="pt-PT" sz="2200" dirty="0"/>
              <a:t> in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 smtClean="0"/>
              <a:t>parish</a:t>
            </a:r>
            <a:r>
              <a:rPr lang="pt-PT" sz="2200" dirty="0" smtClean="0"/>
              <a:t> </a:t>
            </a:r>
            <a:r>
              <a:rPr lang="pt-PT" sz="2200" dirty="0" err="1" smtClean="0"/>
              <a:t>under</a:t>
            </a:r>
            <a:r>
              <a:rPr lang="pt-PT" sz="2200" dirty="0" smtClean="0"/>
              <a:t> </a:t>
            </a:r>
            <a:r>
              <a:rPr lang="pt-PT" sz="2200" dirty="0" err="1" smtClean="0"/>
              <a:t>diverse</a:t>
            </a:r>
            <a:r>
              <a:rPr lang="pt-PT" sz="2200" dirty="0" smtClean="0"/>
              <a:t> </a:t>
            </a:r>
            <a:r>
              <a:rPr lang="pt-PT" sz="2200" dirty="0" err="1" smtClean="0"/>
              <a:t>conditions</a:t>
            </a:r>
            <a:r>
              <a:rPr lang="pt-PT" sz="2200" dirty="0" smtClean="0"/>
              <a:t> in </a:t>
            </a:r>
            <a:r>
              <a:rPr lang="pt-PT" sz="2200" dirty="0" err="1" smtClean="0"/>
              <a:t>terms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:</a:t>
            </a:r>
          </a:p>
          <a:p>
            <a:endParaRPr lang="pt-PT" sz="1400" dirty="0" smtClean="0"/>
          </a:p>
          <a:p>
            <a:endParaRPr lang="pt-PT" sz="800" dirty="0"/>
          </a:p>
          <a:p>
            <a:pPr marL="4216400" lvl="1"/>
            <a:r>
              <a:rPr lang="pt-PT" sz="2200" b="1" dirty="0" err="1" smtClean="0"/>
              <a:t>Meteorology</a:t>
            </a:r>
            <a:r>
              <a:rPr lang="pt-PT" sz="2200" dirty="0"/>
              <a:t> -</a:t>
            </a:r>
            <a:r>
              <a:rPr lang="pt-PT" sz="2200" dirty="0" smtClean="0"/>
              <a:t> </a:t>
            </a:r>
            <a:r>
              <a:rPr lang="pt-PT" sz="2200" dirty="0" err="1" smtClean="0"/>
              <a:t>meteorological</a:t>
            </a:r>
            <a:r>
              <a:rPr lang="pt-PT" sz="2200" dirty="0" smtClean="0"/>
              <a:t> </a:t>
            </a:r>
            <a:r>
              <a:rPr lang="pt-PT" sz="2200" dirty="0" err="1" smtClean="0"/>
              <a:t>conditions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days</a:t>
            </a:r>
            <a:r>
              <a:rPr lang="pt-PT" sz="2200" dirty="0" smtClean="0"/>
              <a:t> </a:t>
            </a: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biggest</a:t>
            </a:r>
            <a:r>
              <a:rPr lang="pt-PT" sz="2200" dirty="0" smtClean="0"/>
              <a:t> </a:t>
            </a:r>
            <a:r>
              <a:rPr lang="pt-PT" sz="2200" dirty="0" err="1" smtClean="0"/>
              <a:t>fires</a:t>
            </a:r>
            <a:r>
              <a:rPr lang="pt-PT" sz="2200" dirty="0" smtClean="0"/>
              <a:t> </a:t>
            </a:r>
            <a:r>
              <a:rPr lang="pt-PT" sz="2200" dirty="0" err="1" smtClean="0"/>
              <a:t>took</a:t>
            </a:r>
            <a:r>
              <a:rPr lang="pt-PT" sz="2200" dirty="0" smtClean="0"/>
              <a:t> </a:t>
            </a:r>
            <a:r>
              <a:rPr lang="pt-PT" sz="2200" dirty="0" err="1" smtClean="0"/>
              <a:t>place</a:t>
            </a:r>
            <a:r>
              <a:rPr lang="pt-PT" sz="2200" dirty="0" smtClean="0"/>
              <a:t> were </a:t>
            </a:r>
            <a:r>
              <a:rPr lang="pt-PT" sz="2200" dirty="0" err="1" smtClean="0"/>
              <a:t>reproduced</a:t>
            </a:r>
            <a:r>
              <a:rPr lang="pt-PT" sz="2200" dirty="0" smtClean="0"/>
              <a:t>, </a:t>
            </a:r>
            <a:r>
              <a:rPr lang="pt-PT" sz="2200" dirty="0" err="1" smtClean="0"/>
              <a:t>and</a:t>
            </a:r>
            <a:r>
              <a:rPr lang="pt-PT" sz="2200" dirty="0" smtClean="0"/>
              <a:t> </a:t>
            </a:r>
            <a:r>
              <a:rPr lang="pt-PT" sz="2200" dirty="0" err="1" smtClean="0"/>
              <a:t>appropriate</a:t>
            </a:r>
            <a:r>
              <a:rPr lang="pt-PT" sz="2200" dirty="0" smtClean="0"/>
              <a:t> </a:t>
            </a:r>
            <a:r>
              <a:rPr lang="pt-PT" sz="2200" dirty="0" err="1" smtClean="0"/>
              <a:t>tools</a:t>
            </a:r>
            <a:r>
              <a:rPr lang="pt-PT" sz="2200" dirty="0" smtClean="0"/>
              <a:t> for </a:t>
            </a:r>
            <a:r>
              <a:rPr lang="pt-PT" sz="2200" dirty="0" err="1" smtClean="0"/>
              <a:t>generating</a:t>
            </a:r>
            <a:r>
              <a:rPr lang="pt-PT" sz="2200" dirty="0" smtClean="0"/>
              <a:t> </a:t>
            </a:r>
            <a:r>
              <a:rPr lang="pt-PT" sz="2200" dirty="0" err="1" smtClean="0"/>
              <a:t>whather</a:t>
            </a:r>
            <a:r>
              <a:rPr lang="pt-PT" sz="2200" dirty="0" smtClean="0"/>
              <a:t> </a:t>
            </a:r>
            <a:r>
              <a:rPr lang="pt-PT" sz="2200" dirty="0" err="1" smtClean="0"/>
              <a:t>conditions</a:t>
            </a:r>
            <a:r>
              <a:rPr lang="pt-PT" sz="2200" dirty="0" smtClean="0"/>
              <a:t> </a:t>
            </a:r>
            <a:r>
              <a:rPr lang="pt-PT" sz="2200" dirty="0" err="1" smtClean="0"/>
              <a:t>and</a:t>
            </a:r>
            <a:r>
              <a:rPr lang="pt-PT" sz="2200" dirty="0" smtClean="0"/>
              <a:t> </a:t>
            </a:r>
            <a:r>
              <a:rPr lang="en-US" sz="2200" dirty="0" smtClean="0"/>
              <a:t>computing </a:t>
            </a:r>
            <a:r>
              <a:rPr lang="en-US" sz="2200" dirty="0"/>
              <a:t>spatially varying wind fields </a:t>
            </a:r>
            <a:r>
              <a:rPr lang="en-US" sz="2200" dirty="0" smtClean="0"/>
              <a:t>in </a:t>
            </a:r>
            <a:r>
              <a:rPr lang="en-US" sz="2200" dirty="0"/>
              <a:t>complex </a:t>
            </a:r>
            <a:r>
              <a:rPr lang="en-US" sz="2200" dirty="0" smtClean="0"/>
              <a:t>terrain were used</a:t>
            </a:r>
            <a:endParaRPr lang="pt-PT" sz="2200" dirty="0" smtClean="0"/>
          </a:p>
          <a:p>
            <a:pPr marL="4040188" lvl="1" indent="176213"/>
            <a:endParaRPr lang="pt-PT" sz="800" dirty="0"/>
          </a:p>
          <a:p>
            <a:pPr marL="4216400" lvl="1"/>
            <a:r>
              <a:rPr lang="pt-PT" sz="2200" b="1" dirty="0" err="1" smtClean="0"/>
              <a:t>Ignitions</a:t>
            </a:r>
            <a:r>
              <a:rPr lang="pt-PT" sz="2200" dirty="0" smtClean="0"/>
              <a:t> - </a:t>
            </a:r>
            <a:r>
              <a:rPr lang="pt-PT" sz="2200" dirty="0" err="1" smtClean="0"/>
              <a:t>Using</a:t>
            </a:r>
            <a:r>
              <a:rPr lang="pt-PT" sz="2200" dirty="0" smtClean="0"/>
              <a:t> ICNF </a:t>
            </a:r>
            <a:r>
              <a:rPr lang="pt-PT" sz="2200" dirty="0" err="1" smtClean="0"/>
              <a:t>historic</a:t>
            </a:r>
            <a:r>
              <a:rPr lang="pt-PT" sz="2200" dirty="0" smtClean="0"/>
              <a:t> data </a:t>
            </a:r>
            <a:r>
              <a:rPr lang="pt-PT" sz="2200" dirty="0" err="1" smtClean="0"/>
              <a:t>on</a:t>
            </a:r>
            <a:r>
              <a:rPr lang="pt-PT" sz="2200" dirty="0" smtClean="0"/>
              <a:t> </a:t>
            </a:r>
            <a:r>
              <a:rPr lang="pt-PT" sz="2200" dirty="0" err="1" smtClean="0"/>
              <a:t>ignitions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</a:t>
            </a:r>
            <a:r>
              <a:rPr lang="pt-PT" sz="2200" dirty="0" err="1" smtClean="0"/>
              <a:t>fires</a:t>
            </a:r>
            <a:r>
              <a:rPr lang="pt-PT" sz="2200" dirty="0" smtClean="0"/>
              <a:t> </a:t>
            </a:r>
            <a:r>
              <a:rPr lang="pt-PT" sz="2200" dirty="0" err="1" smtClean="0"/>
              <a:t>that</a:t>
            </a:r>
            <a:r>
              <a:rPr lang="pt-PT" sz="2200" dirty="0" smtClean="0"/>
              <a:t> </a:t>
            </a:r>
            <a:r>
              <a:rPr lang="pt-PT" sz="2200" dirty="0" err="1" smtClean="0"/>
              <a:t>resulted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over</a:t>
            </a:r>
            <a:r>
              <a:rPr lang="pt-PT" sz="2200" dirty="0" smtClean="0"/>
              <a:t> </a:t>
            </a:r>
            <a:r>
              <a:rPr lang="pt-PT" sz="2200" dirty="0"/>
              <a:t>1000 </a:t>
            </a:r>
            <a:r>
              <a:rPr lang="pt-PT" sz="2200" dirty="0" err="1" smtClean="0"/>
              <a:t>burnt</a:t>
            </a:r>
            <a:r>
              <a:rPr lang="pt-PT" sz="2200" dirty="0" smtClean="0"/>
              <a:t> </a:t>
            </a:r>
            <a:r>
              <a:rPr lang="pt-PT" sz="2200" dirty="0" err="1" smtClean="0"/>
              <a:t>ha</a:t>
            </a:r>
            <a:r>
              <a:rPr lang="pt-PT" sz="2200" dirty="0" smtClean="0"/>
              <a:t>, a </a:t>
            </a:r>
            <a:r>
              <a:rPr lang="pt-PT" sz="2200" dirty="0" err="1" smtClean="0"/>
              <a:t>fire</a:t>
            </a:r>
            <a:r>
              <a:rPr lang="pt-PT" sz="2200" dirty="0" smtClean="0"/>
              <a:t> </a:t>
            </a:r>
            <a:r>
              <a:rPr lang="pt-PT" sz="2200" dirty="0" err="1" smtClean="0"/>
              <a:t>ignition</a:t>
            </a:r>
            <a:r>
              <a:rPr lang="pt-PT" sz="2200" dirty="0" smtClean="0"/>
              <a:t> </a:t>
            </a:r>
            <a:r>
              <a:rPr lang="pt-PT" sz="2200" dirty="0" err="1" smtClean="0"/>
              <a:t>probability</a:t>
            </a:r>
            <a:r>
              <a:rPr lang="pt-PT" sz="2200" dirty="0" smtClean="0"/>
              <a:t> </a:t>
            </a:r>
            <a:r>
              <a:rPr lang="pt-PT" sz="2200" dirty="0" err="1" smtClean="0"/>
              <a:t>surface</a:t>
            </a:r>
            <a:r>
              <a:rPr lang="pt-PT" sz="2200" dirty="0" smtClean="0"/>
              <a:t> </a:t>
            </a:r>
            <a:r>
              <a:rPr lang="pt-PT" sz="2200" dirty="0" err="1" smtClean="0"/>
              <a:t>was</a:t>
            </a:r>
            <a:r>
              <a:rPr lang="pt-PT" sz="2200" dirty="0" smtClean="0"/>
              <a:t> </a:t>
            </a:r>
            <a:r>
              <a:rPr lang="pt-PT" sz="2200" dirty="0" err="1" smtClean="0"/>
              <a:t>generated</a:t>
            </a:r>
            <a:endParaRPr lang="pt-PT" sz="2200" dirty="0" smtClean="0"/>
          </a:p>
          <a:p>
            <a:pPr marL="4040188" indent="176213"/>
            <a:endParaRPr lang="en-US" sz="800" dirty="0"/>
          </a:p>
          <a:p>
            <a:pPr marL="4216400" lvl="1"/>
            <a:r>
              <a:rPr lang="pt-PT" sz="2200" b="1" dirty="0"/>
              <a:t>Fuel </a:t>
            </a:r>
            <a:r>
              <a:rPr lang="pt-PT" sz="2200" b="1" dirty="0" err="1" smtClean="0"/>
              <a:t>loads</a:t>
            </a:r>
            <a:r>
              <a:rPr lang="pt-PT" sz="2200" b="1" dirty="0" smtClean="0"/>
              <a:t> -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Land Use </a:t>
            </a:r>
            <a:r>
              <a:rPr lang="pt-PT" sz="2200" dirty="0" err="1" smtClean="0"/>
              <a:t>Occupation</a:t>
            </a:r>
            <a:r>
              <a:rPr lang="pt-PT" sz="2200" dirty="0" smtClean="0"/>
              <a:t> </a:t>
            </a:r>
            <a:r>
              <a:rPr lang="pt-PT" sz="2200" dirty="0" err="1" smtClean="0"/>
              <a:t>cartography</a:t>
            </a:r>
            <a:r>
              <a:rPr lang="pt-PT" sz="2200" dirty="0" smtClean="0"/>
              <a:t> (COS1990 </a:t>
            </a:r>
            <a:r>
              <a:rPr lang="pt-PT" sz="2200" dirty="0" err="1" smtClean="0"/>
              <a:t>and</a:t>
            </a:r>
            <a:r>
              <a:rPr lang="pt-PT" sz="2200" dirty="0" smtClean="0"/>
              <a:t> COS2015) </a:t>
            </a:r>
            <a:r>
              <a:rPr lang="pt-PT" sz="2200" dirty="0" err="1" smtClean="0"/>
              <a:t>representative</a:t>
            </a:r>
            <a:r>
              <a:rPr lang="pt-PT" sz="2200" dirty="0" smtClean="0"/>
              <a:t>  </a:t>
            </a:r>
            <a:r>
              <a:rPr lang="pt-PT" sz="2200" dirty="0" err="1" smtClean="0"/>
              <a:t>of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historic</a:t>
            </a:r>
            <a:r>
              <a:rPr lang="pt-PT" sz="2200" dirty="0" smtClean="0"/>
              <a:t> </a:t>
            </a:r>
            <a:r>
              <a:rPr lang="pt-PT" sz="2200" dirty="0" err="1" smtClean="0"/>
              <a:t>period</a:t>
            </a:r>
            <a:r>
              <a:rPr lang="pt-PT" sz="2200" dirty="0" smtClean="0"/>
              <a:t> (1975 </a:t>
            </a:r>
            <a:r>
              <a:rPr lang="pt-PT" sz="2200" dirty="0"/>
              <a:t>a </a:t>
            </a:r>
            <a:r>
              <a:rPr lang="pt-PT" sz="2200" dirty="0" smtClean="0"/>
              <a:t>2017)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59" t="25204" r="79125" b="40543"/>
          <a:stretch/>
        </p:blipFill>
        <p:spPr>
          <a:xfrm>
            <a:off x="579528" y="2924944"/>
            <a:ext cx="3384376" cy="33843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1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 – FARSITE fire spread model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9757" y="1484784"/>
            <a:ext cx="11999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/>
              <a:t>FARSITE </a:t>
            </a:r>
            <a:r>
              <a:rPr lang="pt-PT" sz="2200" dirty="0" err="1" smtClean="0"/>
              <a:t>was</a:t>
            </a:r>
            <a:r>
              <a:rPr lang="pt-PT" sz="2200" dirty="0" smtClean="0"/>
              <a:t> </a:t>
            </a:r>
            <a:r>
              <a:rPr lang="pt-PT" sz="2200" dirty="0" err="1" smtClean="0"/>
              <a:t>used</a:t>
            </a:r>
            <a:r>
              <a:rPr lang="pt-PT" sz="2200" dirty="0" smtClean="0"/>
              <a:t> to </a:t>
            </a:r>
            <a:r>
              <a:rPr lang="pt-PT" sz="2200" dirty="0" err="1" smtClean="0"/>
              <a:t>simulate</a:t>
            </a:r>
            <a:r>
              <a:rPr lang="pt-PT" sz="2200" dirty="0" smtClean="0"/>
              <a:t> </a:t>
            </a:r>
            <a:r>
              <a:rPr lang="pt-PT" sz="2200" dirty="0" err="1" smtClean="0"/>
              <a:t>thousands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individual </a:t>
            </a:r>
            <a:r>
              <a:rPr lang="pt-PT" sz="2200" dirty="0" err="1" smtClean="0"/>
              <a:t>hypothetical</a:t>
            </a:r>
            <a:r>
              <a:rPr lang="pt-PT" sz="2200" dirty="0" smtClean="0"/>
              <a:t> </a:t>
            </a:r>
            <a:r>
              <a:rPr lang="pt-PT" sz="2200" dirty="0" err="1" smtClean="0"/>
              <a:t>fires</a:t>
            </a:r>
            <a:r>
              <a:rPr lang="pt-PT" sz="2200" dirty="0"/>
              <a:t> </a:t>
            </a:r>
            <a:r>
              <a:rPr lang="pt-PT" sz="2200" dirty="0" err="1" smtClean="0"/>
              <a:t>after</a:t>
            </a:r>
            <a:r>
              <a:rPr lang="pt-PT" sz="2200" dirty="0" smtClean="0"/>
              <a:t> </a:t>
            </a:r>
            <a:r>
              <a:rPr lang="pt-PT" sz="2200" dirty="0" err="1" smtClean="0"/>
              <a:t>being</a:t>
            </a:r>
            <a:r>
              <a:rPr lang="pt-PT" sz="2200" dirty="0" smtClean="0"/>
              <a:t> </a:t>
            </a:r>
            <a:r>
              <a:rPr lang="pt-PT" sz="2200" dirty="0" err="1" smtClean="0"/>
              <a:t>calibrated</a:t>
            </a:r>
            <a:r>
              <a:rPr lang="pt-PT" sz="2200" dirty="0" smtClean="0"/>
              <a:t> </a:t>
            </a:r>
            <a:r>
              <a:rPr lang="pt-PT" sz="2200" dirty="0" err="1"/>
              <a:t>using</a:t>
            </a:r>
            <a:r>
              <a:rPr lang="pt-PT" sz="2200" dirty="0"/>
              <a:t> </a:t>
            </a:r>
            <a:r>
              <a:rPr lang="pt-PT" sz="2200" dirty="0" err="1" smtClean="0"/>
              <a:t>historic</a:t>
            </a:r>
            <a:r>
              <a:rPr lang="pt-PT" sz="2200" dirty="0" smtClean="0"/>
              <a:t> </a:t>
            </a:r>
            <a:r>
              <a:rPr lang="pt-PT" sz="2200" dirty="0"/>
              <a:t>data </a:t>
            </a:r>
            <a:r>
              <a:rPr lang="pt-PT" sz="2200" dirty="0" err="1"/>
              <a:t>on</a:t>
            </a:r>
            <a:r>
              <a:rPr lang="pt-PT" sz="2200" dirty="0"/>
              <a:t> </a:t>
            </a:r>
            <a:r>
              <a:rPr lang="pt-PT" sz="2200" dirty="0" err="1"/>
              <a:t>burnt</a:t>
            </a:r>
            <a:r>
              <a:rPr lang="pt-PT" sz="2200" dirty="0"/>
              <a:t> </a:t>
            </a:r>
            <a:r>
              <a:rPr lang="pt-PT" sz="2200" dirty="0" err="1"/>
              <a:t>areas</a:t>
            </a:r>
            <a:r>
              <a:rPr lang="pt-PT" sz="2200" dirty="0"/>
              <a:t> (</a:t>
            </a:r>
            <a:r>
              <a:rPr lang="pt-PT" sz="2200" dirty="0" err="1"/>
              <a:t>only</a:t>
            </a:r>
            <a:r>
              <a:rPr lang="pt-PT" sz="2200" dirty="0"/>
              <a:t> </a:t>
            </a:r>
            <a:r>
              <a:rPr lang="pt-PT" sz="2200" dirty="0" err="1"/>
              <a:t>fires</a:t>
            </a:r>
            <a:r>
              <a:rPr lang="pt-PT" sz="2200" dirty="0"/>
              <a:t> </a:t>
            </a:r>
            <a:r>
              <a:rPr lang="pt-PT" sz="2200" dirty="0" err="1"/>
              <a:t>over</a:t>
            </a:r>
            <a:r>
              <a:rPr lang="pt-PT" sz="2200" dirty="0"/>
              <a:t> 1000 </a:t>
            </a:r>
            <a:r>
              <a:rPr lang="pt-PT" sz="2200" dirty="0" err="1" smtClean="0"/>
              <a:t>ha</a:t>
            </a:r>
            <a:r>
              <a:rPr lang="pt-PT" sz="2200" dirty="0" smtClean="0"/>
              <a:t> </a:t>
            </a:r>
            <a:r>
              <a:rPr lang="pt-PT" sz="2200" dirty="0"/>
              <a:t>were </a:t>
            </a:r>
            <a:r>
              <a:rPr lang="pt-PT" sz="2200" dirty="0" err="1" smtClean="0"/>
              <a:t>considered</a:t>
            </a:r>
            <a:r>
              <a:rPr lang="pt-PT" sz="2200" dirty="0" smtClean="0"/>
              <a:t>). </a:t>
            </a:r>
            <a:r>
              <a:rPr lang="pt-PT" sz="2200" dirty="0" err="1" smtClean="0"/>
              <a:t>Simulations</a:t>
            </a:r>
            <a:r>
              <a:rPr lang="pt-PT" sz="2200" dirty="0" smtClean="0"/>
              <a:t> were </a:t>
            </a:r>
            <a:r>
              <a:rPr lang="pt-PT" sz="2200" dirty="0" err="1" smtClean="0"/>
              <a:t>carried</a:t>
            </a:r>
            <a:r>
              <a:rPr lang="pt-PT" sz="2200" dirty="0" smtClean="0"/>
              <a:t> </a:t>
            </a:r>
            <a:r>
              <a:rPr lang="pt-PT" sz="2200" dirty="0"/>
              <a:t>out for a </a:t>
            </a:r>
            <a:r>
              <a:rPr lang="pt-PT" sz="2200" dirty="0" smtClean="0"/>
              <a:t>55 x 55km </a:t>
            </a:r>
            <a:r>
              <a:rPr lang="pt-PT" sz="2200" dirty="0" err="1"/>
              <a:t>window</a:t>
            </a:r>
            <a:r>
              <a:rPr lang="pt-PT" sz="2200" dirty="0"/>
              <a:t> </a:t>
            </a:r>
            <a:r>
              <a:rPr lang="pt-PT" sz="2200" dirty="0" err="1"/>
              <a:t>centered</a:t>
            </a:r>
            <a:r>
              <a:rPr lang="pt-PT" sz="2200" dirty="0"/>
              <a:t> in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 smtClean="0"/>
              <a:t>parish</a:t>
            </a:r>
            <a:r>
              <a:rPr lang="pt-PT" sz="2200" dirty="0" smtClean="0"/>
              <a:t> </a:t>
            </a:r>
            <a:r>
              <a:rPr lang="pt-PT" sz="2200" dirty="0" err="1" smtClean="0"/>
              <a:t>under</a:t>
            </a:r>
            <a:r>
              <a:rPr lang="pt-PT" sz="2200" dirty="0" smtClean="0"/>
              <a:t> </a:t>
            </a:r>
            <a:r>
              <a:rPr lang="pt-PT" sz="2200" dirty="0" err="1" smtClean="0"/>
              <a:t>diverse</a:t>
            </a:r>
            <a:r>
              <a:rPr lang="pt-PT" sz="2200" dirty="0" smtClean="0"/>
              <a:t> </a:t>
            </a:r>
            <a:r>
              <a:rPr lang="pt-PT" sz="2200" dirty="0" err="1" smtClean="0"/>
              <a:t>conditions</a:t>
            </a:r>
            <a:r>
              <a:rPr lang="pt-PT" sz="2200" dirty="0" smtClean="0"/>
              <a:t> in </a:t>
            </a:r>
            <a:r>
              <a:rPr lang="pt-PT" sz="2200" dirty="0" err="1" smtClean="0"/>
              <a:t>terms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:</a:t>
            </a:r>
          </a:p>
          <a:p>
            <a:endParaRPr lang="pt-PT" sz="1400" dirty="0" smtClean="0"/>
          </a:p>
          <a:p>
            <a:endParaRPr lang="pt-PT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59" t="25204" r="79125" b="40543"/>
          <a:stretch/>
        </p:blipFill>
        <p:spPr>
          <a:xfrm>
            <a:off x="579528" y="2924944"/>
            <a:ext cx="3384376" cy="33843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257" y="2931334"/>
            <a:ext cx="3920068" cy="2097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813" y="4212114"/>
            <a:ext cx="392006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8148" y="1972022"/>
            <a:ext cx="4797425" cy="4594226"/>
            <a:chOff x="3348831" y="1085850"/>
            <a:chExt cx="5485606" cy="5489576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4289425" y="4164013"/>
              <a:ext cx="4532313" cy="2411413"/>
            </a:xfrm>
            <a:custGeom>
              <a:avLst/>
              <a:gdLst>
                <a:gd name="T0" fmla="*/ 2841 w 2855"/>
                <a:gd name="T1" fmla="*/ 100 h 1519"/>
                <a:gd name="T2" fmla="*/ 2795 w 2855"/>
                <a:gd name="T3" fmla="*/ 297 h 1519"/>
                <a:gd name="T4" fmla="*/ 2726 w 2855"/>
                <a:gd name="T5" fmla="*/ 485 h 1519"/>
                <a:gd name="T6" fmla="*/ 2636 w 2855"/>
                <a:gd name="T7" fmla="*/ 662 h 1519"/>
                <a:gd name="T8" fmla="*/ 2526 w 2855"/>
                <a:gd name="T9" fmla="*/ 825 h 1519"/>
                <a:gd name="T10" fmla="*/ 2397 w 2855"/>
                <a:gd name="T11" fmla="*/ 976 h 1519"/>
                <a:gd name="T12" fmla="*/ 2250 w 2855"/>
                <a:gd name="T13" fmla="*/ 1111 h 1519"/>
                <a:gd name="T14" fmla="*/ 2090 w 2855"/>
                <a:gd name="T15" fmla="*/ 1230 h 1519"/>
                <a:gd name="T16" fmla="*/ 1915 w 2855"/>
                <a:gd name="T17" fmla="*/ 1330 h 1519"/>
                <a:gd name="T18" fmla="*/ 1727 w 2855"/>
                <a:gd name="T19" fmla="*/ 1410 h 1519"/>
                <a:gd name="T20" fmla="*/ 1528 w 2855"/>
                <a:gd name="T21" fmla="*/ 1470 h 1519"/>
                <a:gd name="T22" fmla="*/ 1320 w 2855"/>
                <a:gd name="T23" fmla="*/ 1506 h 1519"/>
                <a:gd name="T24" fmla="*/ 1106 w 2855"/>
                <a:gd name="T25" fmla="*/ 1519 h 1519"/>
                <a:gd name="T26" fmla="*/ 887 w 2855"/>
                <a:gd name="T27" fmla="*/ 1506 h 1519"/>
                <a:gd name="T28" fmla="*/ 676 w 2855"/>
                <a:gd name="T29" fmla="*/ 1468 h 1519"/>
                <a:gd name="T30" fmla="*/ 475 w 2855"/>
                <a:gd name="T31" fmla="*/ 1407 h 1519"/>
                <a:gd name="T32" fmla="*/ 312 w 2855"/>
                <a:gd name="T33" fmla="*/ 1316 h 1519"/>
                <a:gd name="T34" fmla="*/ 201 w 2855"/>
                <a:gd name="T35" fmla="*/ 1211 h 1519"/>
                <a:gd name="T36" fmla="*/ 118 w 2855"/>
                <a:gd name="T37" fmla="*/ 1106 h 1519"/>
                <a:gd name="T38" fmla="*/ 61 w 2855"/>
                <a:gd name="T39" fmla="*/ 1006 h 1519"/>
                <a:gd name="T40" fmla="*/ 24 w 2855"/>
                <a:gd name="T41" fmla="*/ 907 h 1519"/>
                <a:gd name="T42" fmla="*/ 4 w 2855"/>
                <a:gd name="T43" fmla="*/ 814 h 1519"/>
                <a:gd name="T44" fmla="*/ 0 w 2855"/>
                <a:gd name="T45" fmla="*/ 727 h 1519"/>
                <a:gd name="T46" fmla="*/ 7 w 2855"/>
                <a:gd name="T47" fmla="*/ 647 h 1519"/>
                <a:gd name="T48" fmla="*/ 1987 w 2855"/>
                <a:gd name="T49" fmla="*/ 652 h 1519"/>
                <a:gd name="T50" fmla="*/ 2005 w 2855"/>
                <a:gd name="T51" fmla="*/ 652 h 1519"/>
                <a:gd name="T52" fmla="*/ 2038 w 2855"/>
                <a:gd name="T53" fmla="*/ 650 h 1519"/>
                <a:gd name="T54" fmla="*/ 2085 w 2855"/>
                <a:gd name="T55" fmla="*/ 646 h 1519"/>
                <a:gd name="T56" fmla="*/ 2144 w 2855"/>
                <a:gd name="T57" fmla="*/ 637 h 1519"/>
                <a:gd name="T58" fmla="*/ 2212 w 2855"/>
                <a:gd name="T59" fmla="*/ 623 h 1519"/>
                <a:gd name="T60" fmla="*/ 2286 w 2855"/>
                <a:gd name="T61" fmla="*/ 603 h 1519"/>
                <a:gd name="T62" fmla="*/ 2364 w 2855"/>
                <a:gd name="T63" fmla="*/ 575 h 1519"/>
                <a:gd name="T64" fmla="*/ 2445 w 2855"/>
                <a:gd name="T65" fmla="*/ 538 h 1519"/>
                <a:gd name="T66" fmla="*/ 2525 w 2855"/>
                <a:gd name="T67" fmla="*/ 491 h 1519"/>
                <a:gd name="T68" fmla="*/ 2602 w 2855"/>
                <a:gd name="T69" fmla="*/ 433 h 1519"/>
                <a:gd name="T70" fmla="*/ 2674 w 2855"/>
                <a:gd name="T71" fmla="*/ 362 h 1519"/>
                <a:gd name="T72" fmla="*/ 2739 w 2855"/>
                <a:gd name="T73" fmla="*/ 278 h 1519"/>
                <a:gd name="T74" fmla="*/ 2795 w 2855"/>
                <a:gd name="T75" fmla="*/ 179 h 1519"/>
                <a:gd name="T76" fmla="*/ 2838 w 2855"/>
                <a:gd name="T77" fmla="*/ 63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55" h="1519">
                  <a:moveTo>
                    <a:pt x="2855" y="0"/>
                  </a:moveTo>
                  <a:lnTo>
                    <a:pt x="2841" y="100"/>
                  </a:lnTo>
                  <a:lnTo>
                    <a:pt x="2821" y="200"/>
                  </a:lnTo>
                  <a:lnTo>
                    <a:pt x="2795" y="297"/>
                  </a:lnTo>
                  <a:lnTo>
                    <a:pt x="2763" y="393"/>
                  </a:lnTo>
                  <a:lnTo>
                    <a:pt x="2726" y="485"/>
                  </a:lnTo>
                  <a:lnTo>
                    <a:pt x="2684" y="575"/>
                  </a:lnTo>
                  <a:lnTo>
                    <a:pt x="2636" y="662"/>
                  </a:lnTo>
                  <a:lnTo>
                    <a:pt x="2583" y="746"/>
                  </a:lnTo>
                  <a:lnTo>
                    <a:pt x="2526" y="825"/>
                  </a:lnTo>
                  <a:lnTo>
                    <a:pt x="2463" y="903"/>
                  </a:lnTo>
                  <a:lnTo>
                    <a:pt x="2397" y="976"/>
                  </a:lnTo>
                  <a:lnTo>
                    <a:pt x="2325" y="1045"/>
                  </a:lnTo>
                  <a:lnTo>
                    <a:pt x="2250" y="1111"/>
                  </a:lnTo>
                  <a:lnTo>
                    <a:pt x="2171" y="1173"/>
                  </a:lnTo>
                  <a:lnTo>
                    <a:pt x="2090" y="1230"/>
                  </a:lnTo>
                  <a:lnTo>
                    <a:pt x="2004" y="1282"/>
                  </a:lnTo>
                  <a:lnTo>
                    <a:pt x="1915" y="1330"/>
                  </a:lnTo>
                  <a:lnTo>
                    <a:pt x="1821" y="1372"/>
                  </a:lnTo>
                  <a:lnTo>
                    <a:pt x="1727" y="1410"/>
                  </a:lnTo>
                  <a:lnTo>
                    <a:pt x="1628" y="1443"/>
                  </a:lnTo>
                  <a:lnTo>
                    <a:pt x="1528" y="1470"/>
                  </a:lnTo>
                  <a:lnTo>
                    <a:pt x="1425" y="1491"/>
                  </a:lnTo>
                  <a:lnTo>
                    <a:pt x="1320" y="1506"/>
                  </a:lnTo>
                  <a:lnTo>
                    <a:pt x="1214" y="1516"/>
                  </a:lnTo>
                  <a:lnTo>
                    <a:pt x="1106" y="1519"/>
                  </a:lnTo>
                  <a:lnTo>
                    <a:pt x="996" y="1516"/>
                  </a:lnTo>
                  <a:lnTo>
                    <a:pt x="887" y="1506"/>
                  </a:lnTo>
                  <a:lnTo>
                    <a:pt x="781" y="1490"/>
                  </a:lnTo>
                  <a:lnTo>
                    <a:pt x="676" y="1468"/>
                  </a:lnTo>
                  <a:lnTo>
                    <a:pt x="574" y="1440"/>
                  </a:lnTo>
                  <a:lnTo>
                    <a:pt x="475" y="1407"/>
                  </a:lnTo>
                  <a:lnTo>
                    <a:pt x="378" y="1368"/>
                  </a:lnTo>
                  <a:lnTo>
                    <a:pt x="312" y="1316"/>
                  </a:lnTo>
                  <a:lnTo>
                    <a:pt x="253" y="1263"/>
                  </a:lnTo>
                  <a:lnTo>
                    <a:pt x="201" y="1211"/>
                  </a:lnTo>
                  <a:lnTo>
                    <a:pt x="157" y="1159"/>
                  </a:lnTo>
                  <a:lnTo>
                    <a:pt x="118" y="1106"/>
                  </a:lnTo>
                  <a:lnTo>
                    <a:pt x="87" y="1056"/>
                  </a:lnTo>
                  <a:lnTo>
                    <a:pt x="61" y="1006"/>
                  </a:lnTo>
                  <a:lnTo>
                    <a:pt x="40" y="955"/>
                  </a:lnTo>
                  <a:lnTo>
                    <a:pt x="24" y="907"/>
                  </a:lnTo>
                  <a:lnTo>
                    <a:pt x="11" y="860"/>
                  </a:lnTo>
                  <a:lnTo>
                    <a:pt x="4" y="814"/>
                  </a:lnTo>
                  <a:lnTo>
                    <a:pt x="1" y="770"/>
                  </a:lnTo>
                  <a:lnTo>
                    <a:pt x="0" y="727"/>
                  </a:lnTo>
                  <a:lnTo>
                    <a:pt x="2" y="686"/>
                  </a:lnTo>
                  <a:lnTo>
                    <a:pt x="7" y="647"/>
                  </a:lnTo>
                  <a:lnTo>
                    <a:pt x="1984" y="652"/>
                  </a:lnTo>
                  <a:lnTo>
                    <a:pt x="1987" y="652"/>
                  </a:lnTo>
                  <a:lnTo>
                    <a:pt x="1993" y="652"/>
                  </a:lnTo>
                  <a:lnTo>
                    <a:pt x="2005" y="652"/>
                  </a:lnTo>
                  <a:lnTo>
                    <a:pt x="2019" y="651"/>
                  </a:lnTo>
                  <a:lnTo>
                    <a:pt x="2038" y="650"/>
                  </a:lnTo>
                  <a:lnTo>
                    <a:pt x="2060" y="648"/>
                  </a:lnTo>
                  <a:lnTo>
                    <a:pt x="2085" y="646"/>
                  </a:lnTo>
                  <a:lnTo>
                    <a:pt x="2114" y="642"/>
                  </a:lnTo>
                  <a:lnTo>
                    <a:pt x="2144" y="637"/>
                  </a:lnTo>
                  <a:lnTo>
                    <a:pt x="2178" y="630"/>
                  </a:lnTo>
                  <a:lnTo>
                    <a:pt x="2212" y="623"/>
                  </a:lnTo>
                  <a:lnTo>
                    <a:pt x="2248" y="614"/>
                  </a:lnTo>
                  <a:lnTo>
                    <a:pt x="2286" y="603"/>
                  </a:lnTo>
                  <a:lnTo>
                    <a:pt x="2324" y="590"/>
                  </a:lnTo>
                  <a:lnTo>
                    <a:pt x="2364" y="575"/>
                  </a:lnTo>
                  <a:lnTo>
                    <a:pt x="2404" y="558"/>
                  </a:lnTo>
                  <a:lnTo>
                    <a:pt x="2445" y="538"/>
                  </a:lnTo>
                  <a:lnTo>
                    <a:pt x="2485" y="516"/>
                  </a:lnTo>
                  <a:lnTo>
                    <a:pt x="2525" y="491"/>
                  </a:lnTo>
                  <a:lnTo>
                    <a:pt x="2563" y="464"/>
                  </a:lnTo>
                  <a:lnTo>
                    <a:pt x="2602" y="433"/>
                  </a:lnTo>
                  <a:lnTo>
                    <a:pt x="2639" y="400"/>
                  </a:lnTo>
                  <a:lnTo>
                    <a:pt x="2674" y="362"/>
                  </a:lnTo>
                  <a:lnTo>
                    <a:pt x="2708" y="322"/>
                  </a:lnTo>
                  <a:lnTo>
                    <a:pt x="2739" y="278"/>
                  </a:lnTo>
                  <a:lnTo>
                    <a:pt x="2768" y="230"/>
                  </a:lnTo>
                  <a:lnTo>
                    <a:pt x="2795" y="179"/>
                  </a:lnTo>
                  <a:lnTo>
                    <a:pt x="2818" y="123"/>
                  </a:lnTo>
                  <a:lnTo>
                    <a:pt x="2838" y="63"/>
                  </a:lnTo>
                  <a:lnTo>
                    <a:pt x="285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300537" y="3611563"/>
              <a:ext cx="4533900" cy="1587500"/>
            </a:xfrm>
            <a:custGeom>
              <a:avLst/>
              <a:gdLst>
                <a:gd name="T0" fmla="*/ 2854 w 2856"/>
                <a:gd name="T1" fmla="*/ 88 h 1000"/>
                <a:gd name="T2" fmla="*/ 2854 w 2856"/>
                <a:gd name="T3" fmla="*/ 263 h 1000"/>
                <a:gd name="T4" fmla="*/ 2831 w 2856"/>
                <a:gd name="T5" fmla="*/ 411 h 1000"/>
                <a:gd name="T6" fmla="*/ 2788 w 2856"/>
                <a:gd name="T7" fmla="*/ 527 h 1000"/>
                <a:gd name="T8" fmla="*/ 2732 w 2856"/>
                <a:gd name="T9" fmla="*/ 626 h 1000"/>
                <a:gd name="T10" fmla="*/ 2667 w 2856"/>
                <a:gd name="T11" fmla="*/ 710 h 1000"/>
                <a:gd name="T12" fmla="*/ 2595 w 2856"/>
                <a:gd name="T13" fmla="*/ 781 h 1000"/>
                <a:gd name="T14" fmla="*/ 2518 w 2856"/>
                <a:gd name="T15" fmla="*/ 839 h 1000"/>
                <a:gd name="T16" fmla="*/ 2438 w 2856"/>
                <a:gd name="T17" fmla="*/ 886 h 1000"/>
                <a:gd name="T18" fmla="*/ 2357 w 2856"/>
                <a:gd name="T19" fmla="*/ 923 h 1000"/>
                <a:gd name="T20" fmla="*/ 2279 w 2856"/>
                <a:gd name="T21" fmla="*/ 951 h 1000"/>
                <a:gd name="T22" fmla="*/ 2205 w 2856"/>
                <a:gd name="T23" fmla="*/ 971 h 1000"/>
                <a:gd name="T24" fmla="*/ 2137 w 2856"/>
                <a:gd name="T25" fmla="*/ 985 h 1000"/>
                <a:gd name="T26" fmla="*/ 2078 w 2856"/>
                <a:gd name="T27" fmla="*/ 994 h 1000"/>
                <a:gd name="T28" fmla="*/ 2031 w 2856"/>
                <a:gd name="T29" fmla="*/ 998 h 1000"/>
                <a:gd name="T30" fmla="*/ 1998 w 2856"/>
                <a:gd name="T31" fmla="*/ 1000 h 1000"/>
                <a:gd name="T32" fmla="*/ 1980 w 2856"/>
                <a:gd name="T33" fmla="*/ 1000 h 1000"/>
                <a:gd name="T34" fmla="*/ 0 w 2856"/>
                <a:gd name="T35" fmla="*/ 995 h 1000"/>
                <a:gd name="T36" fmla="*/ 15 w 2856"/>
                <a:gd name="T37" fmla="*/ 923 h 1000"/>
                <a:gd name="T38" fmla="*/ 36 w 2856"/>
                <a:gd name="T39" fmla="*/ 861 h 1000"/>
                <a:gd name="T40" fmla="*/ 58 w 2856"/>
                <a:gd name="T41" fmla="*/ 811 h 1000"/>
                <a:gd name="T42" fmla="*/ 77 w 2856"/>
                <a:gd name="T43" fmla="*/ 773 h 1000"/>
                <a:gd name="T44" fmla="*/ 91 w 2856"/>
                <a:gd name="T45" fmla="*/ 749 h 1000"/>
                <a:gd name="T46" fmla="*/ 98 w 2856"/>
                <a:gd name="T47" fmla="*/ 741 h 1000"/>
                <a:gd name="T48" fmla="*/ 440 w 2856"/>
                <a:gd name="T49" fmla="*/ 583 h 1000"/>
                <a:gd name="T50" fmla="*/ 1948 w 2856"/>
                <a:gd name="T51" fmla="*/ 745 h 1000"/>
                <a:gd name="T52" fmla="*/ 1956 w 2856"/>
                <a:gd name="T53" fmla="*/ 745 h 1000"/>
                <a:gd name="T54" fmla="*/ 1979 w 2856"/>
                <a:gd name="T55" fmla="*/ 745 h 1000"/>
                <a:gd name="T56" fmla="*/ 2016 w 2856"/>
                <a:gd name="T57" fmla="*/ 744 h 1000"/>
                <a:gd name="T58" fmla="*/ 2063 w 2856"/>
                <a:gd name="T59" fmla="*/ 741 h 1000"/>
                <a:gd name="T60" fmla="*/ 2118 w 2856"/>
                <a:gd name="T61" fmla="*/ 735 h 1000"/>
                <a:gd name="T62" fmla="*/ 2182 w 2856"/>
                <a:gd name="T63" fmla="*/ 725 h 1000"/>
                <a:gd name="T64" fmla="*/ 2251 w 2856"/>
                <a:gd name="T65" fmla="*/ 709 h 1000"/>
                <a:gd name="T66" fmla="*/ 2325 w 2856"/>
                <a:gd name="T67" fmla="*/ 688 h 1000"/>
                <a:gd name="T68" fmla="*/ 2400 w 2856"/>
                <a:gd name="T69" fmla="*/ 660 h 1000"/>
                <a:gd name="T70" fmla="*/ 2475 w 2856"/>
                <a:gd name="T71" fmla="*/ 624 h 1000"/>
                <a:gd name="T72" fmla="*/ 2547 w 2856"/>
                <a:gd name="T73" fmla="*/ 579 h 1000"/>
                <a:gd name="T74" fmla="*/ 2616 w 2856"/>
                <a:gd name="T75" fmla="*/ 524 h 1000"/>
                <a:gd name="T76" fmla="*/ 2680 w 2856"/>
                <a:gd name="T77" fmla="*/ 458 h 1000"/>
                <a:gd name="T78" fmla="*/ 2737 w 2856"/>
                <a:gd name="T79" fmla="*/ 380 h 1000"/>
                <a:gd name="T80" fmla="*/ 2783 w 2856"/>
                <a:gd name="T81" fmla="*/ 289 h 1000"/>
                <a:gd name="T82" fmla="*/ 2818 w 2856"/>
                <a:gd name="T83" fmla="*/ 184 h 1000"/>
                <a:gd name="T84" fmla="*/ 2840 w 2856"/>
                <a:gd name="T85" fmla="*/ 65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56" h="1000">
                  <a:moveTo>
                    <a:pt x="2847" y="0"/>
                  </a:moveTo>
                  <a:lnTo>
                    <a:pt x="2854" y="88"/>
                  </a:lnTo>
                  <a:lnTo>
                    <a:pt x="2856" y="177"/>
                  </a:lnTo>
                  <a:lnTo>
                    <a:pt x="2854" y="263"/>
                  </a:lnTo>
                  <a:lnTo>
                    <a:pt x="2848" y="348"/>
                  </a:lnTo>
                  <a:lnTo>
                    <a:pt x="2831" y="411"/>
                  </a:lnTo>
                  <a:lnTo>
                    <a:pt x="2811" y="471"/>
                  </a:lnTo>
                  <a:lnTo>
                    <a:pt x="2788" y="527"/>
                  </a:lnTo>
                  <a:lnTo>
                    <a:pt x="2761" y="578"/>
                  </a:lnTo>
                  <a:lnTo>
                    <a:pt x="2732" y="626"/>
                  </a:lnTo>
                  <a:lnTo>
                    <a:pt x="2701" y="670"/>
                  </a:lnTo>
                  <a:lnTo>
                    <a:pt x="2667" y="710"/>
                  </a:lnTo>
                  <a:lnTo>
                    <a:pt x="2632" y="748"/>
                  </a:lnTo>
                  <a:lnTo>
                    <a:pt x="2595" y="781"/>
                  </a:lnTo>
                  <a:lnTo>
                    <a:pt x="2556" y="812"/>
                  </a:lnTo>
                  <a:lnTo>
                    <a:pt x="2518" y="839"/>
                  </a:lnTo>
                  <a:lnTo>
                    <a:pt x="2478" y="864"/>
                  </a:lnTo>
                  <a:lnTo>
                    <a:pt x="2438" y="886"/>
                  </a:lnTo>
                  <a:lnTo>
                    <a:pt x="2397" y="906"/>
                  </a:lnTo>
                  <a:lnTo>
                    <a:pt x="2357" y="923"/>
                  </a:lnTo>
                  <a:lnTo>
                    <a:pt x="2317" y="938"/>
                  </a:lnTo>
                  <a:lnTo>
                    <a:pt x="2279" y="951"/>
                  </a:lnTo>
                  <a:lnTo>
                    <a:pt x="2241" y="962"/>
                  </a:lnTo>
                  <a:lnTo>
                    <a:pt x="2205" y="971"/>
                  </a:lnTo>
                  <a:lnTo>
                    <a:pt x="2171" y="978"/>
                  </a:lnTo>
                  <a:lnTo>
                    <a:pt x="2137" y="985"/>
                  </a:lnTo>
                  <a:lnTo>
                    <a:pt x="2107" y="990"/>
                  </a:lnTo>
                  <a:lnTo>
                    <a:pt x="2078" y="994"/>
                  </a:lnTo>
                  <a:lnTo>
                    <a:pt x="2053" y="996"/>
                  </a:lnTo>
                  <a:lnTo>
                    <a:pt x="2031" y="998"/>
                  </a:lnTo>
                  <a:lnTo>
                    <a:pt x="2012" y="999"/>
                  </a:lnTo>
                  <a:lnTo>
                    <a:pt x="1998" y="1000"/>
                  </a:lnTo>
                  <a:lnTo>
                    <a:pt x="1986" y="1000"/>
                  </a:lnTo>
                  <a:lnTo>
                    <a:pt x="1980" y="1000"/>
                  </a:lnTo>
                  <a:lnTo>
                    <a:pt x="1977" y="1000"/>
                  </a:lnTo>
                  <a:lnTo>
                    <a:pt x="0" y="995"/>
                  </a:lnTo>
                  <a:lnTo>
                    <a:pt x="7" y="958"/>
                  </a:lnTo>
                  <a:lnTo>
                    <a:pt x="15" y="923"/>
                  </a:lnTo>
                  <a:lnTo>
                    <a:pt x="25" y="890"/>
                  </a:lnTo>
                  <a:lnTo>
                    <a:pt x="36" y="861"/>
                  </a:lnTo>
                  <a:lnTo>
                    <a:pt x="46" y="834"/>
                  </a:lnTo>
                  <a:lnTo>
                    <a:pt x="58" y="811"/>
                  </a:lnTo>
                  <a:lnTo>
                    <a:pt x="67" y="790"/>
                  </a:lnTo>
                  <a:lnTo>
                    <a:pt x="77" y="773"/>
                  </a:lnTo>
                  <a:lnTo>
                    <a:pt x="85" y="759"/>
                  </a:lnTo>
                  <a:lnTo>
                    <a:pt x="91" y="749"/>
                  </a:lnTo>
                  <a:lnTo>
                    <a:pt x="96" y="743"/>
                  </a:lnTo>
                  <a:lnTo>
                    <a:pt x="98" y="741"/>
                  </a:lnTo>
                  <a:lnTo>
                    <a:pt x="352" y="741"/>
                  </a:lnTo>
                  <a:lnTo>
                    <a:pt x="440" y="583"/>
                  </a:lnTo>
                  <a:lnTo>
                    <a:pt x="532" y="741"/>
                  </a:lnTo>
                  <a:lnTo>
                    <a:pt x="1948" y="745"/>
                  </a:lnTo>
                  <a:lnTo>
                    <a:pt x="1951" y="745"/>
                  </a:lnTo>
                  <a:lnTo>
                    <a:pt x="1956" y="745"/>
                  </a:lnTo>
                  <a:lnTo>
                    <a:pt x="1966" y="745"/>
                  </a:lnTo>
                  <a:lnTo>
                    <a:pt x="1979" y="745"/>
                  </a:lnTo>
                  <a:lnTo>
                    <a:pt x="1996" y="745"/>
                  </a:lnTo>
                  <a:lnTo>
                    <a:pt x="2016" y="744"/>
                  </a:lnTo>
                  <a:lnTo>
                    <a:pt x="2038" y="743"/>
                  </a:lnTo>
                  <a:lnTo>
                    <a:pt x="2063" y="741"/>
                  </a:lnTo>
                  <a:lnTo>
                    <a:pt x="2089" y="738"/>
                  </a:lnTo>
                  <a:lnTo>
                    <a:pt x="2118" y="735"/>
                  </a:lnTo>
                  <a:lnTo>
                    <a:pt x="2150" y="730"/>
                  </a:lnTo>
                  <a:lnTo>
                    <a:pt x="2182" y="725"/>
                  </a:lnTo>
                  <a:lnTo>
                    <a:pt x="2217" y="717"/>
                  </a:lnTo>
                  <a:lnTo>
                    <a:pt x="2251" y="709"/>
                  </a:lnTo>
                  <a:lnTo>
                    <a:pt x="2288" y="700"/>
                  </a:lnTo>
                  <a:lnTo>
                    <a:pt x="2325" y="688"/>
                  </a:lnTo>
                  <a:lnTo>
                    <a:pt x="2362" y="676"/>
                  </a:lnTo>
                  <a:lnTo>
                    <a:pt x="2400" y="660"/>
                  </a:lnTo>
                  <a:lnTo>
                    <a:pt x="2437" y="643"/>
                  </a:lnTo>
                  <a:lnTo>
                    <a:pt x="2475" y="624"/>
                  </a:lnTo>
                  <a:lnTo>
                    <a:pt x="2511" y="602"/>
                  </a:lnTo>
                  <a:lnTo>
                    <a:pt x="2547" y="579"/>
                  </a:lnTo>
                  <a:lnTo>
                    <a:pt x="2582" y="553"/>
                  </a:lnTo>
                  <a:lnTo>
                    <a:pt x="2616" y="524"/>
                  </a:lnTo>
                  <a:lnTo>
                    <a:pt x="2650" y="492"/>
                  </a:lnTo>
                  <a:lnTo>
                    <a:pt x="2680" y="458"/>
                  </a:lnTo>
                  <a:lnTo>
                    <a:pt x="2709" y="420"/>
                  </a:lnTo>
                  <a:lnTo>
                    <a:pt x="2737" y="380"/>
                  </a:lnTo>
                  <a:lnTo>
                    <a:pt x="2761" y="336"/>
                  </a:lnTo>
                  <a:lnTo>
                    <a:pt x="2783" y="289"/>
                  </a:lnTo>
                  <a:lnTo>
                    <a:pt x="2803" y="239"/>
                  </a:lnTo>
                  <a:lnTo>
                    <a:pt x="2818" y="184"/>
                  </a:lnTo>
                  <a:lnTo>
                    <a:pt x="2831" y="126"/>
                  </a:lnTo>
                  <a:lnTo>
                    <a:pt x="2840" y="65"/>
                  </a:lnTo>
                  <a:lnTo>
                    <a:pt x="284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5113337" y="1085850"/>
              <a:ext cx="3695700" cy="3578225"/>
            </a:xfrm>
            <a:custGeom>
              <a:avLst/>
              <a:gdLst>
                <a:gd name="T0" fmla="*/ 725 w 2328"/>
                <a:gd name="T1" fmla="*/ 3 h 2254"/>
                <a:gd name="T2" fmla="*/ 905 w 2328"/>
                <a:gd name="T3" fmla="*/ 23 h 2254"/>
                <a:gd name="T4" fmla="*/ 1081 w 2328"/>
                <a:gd name="T5" fmla="*/ 62 h 2254"/>
                <a:gd name="T6" fmla="*/ 1253 w 2328"/>
                <a:gd name="T7" fmla="*/ 118 h 2254"/>
                <a:gd name="T8" fmla="*/ 1418 w 2328"/>
                <a:gd name="T9" fmla="*/ 194 h 2254"/>
                <a:gd name="T10" fmla="*/ 1574 w 2328"/>
                <a:gd name="T11" fmla="*/ 287 h 2254"/>
                <a:gd name="T12" fmla="*/ 1720 w 2328"/>
                <a:gd name="T13" fmla="*/ 397 h 2254"/>
                <a:gd name="T14" fmla="*/ 1856 w 2328"/>
                <a:gd name="T15" fmla="*/ 523 h 2254"/>
                <a:gd name="T16" fmla="*/ 1978 w 2328"/>
                <a:gd name="T17" fmla="*/ 665 h 2254"/>
                <a:gd name="T18" fmla="*/ 2085 w 2328"/>
                <a:gd name="T19" fmla="*/ 824 h 2254"/>
                <a:gd name="T20" fmla="*/ 2181 w 2328"/>
                <a:gd name="T21" fmla="*/ 1004 h 2254"/>
                <a:gd name="T22" fmla="*/ 2255 w 2328"/>
                <a:gd name="T23" fmla="*/ 1200 h 2254"/>
                <a:gd name="T24" fmla="*/ 2303 w 2328"/>
                <a:gd name="T25" fmla="*/ 1399 h 2254"/>
                <a:gd name="T26" fmla="*/ 2328 w 2328"/>
                <a:gd name="T27" fmla="*/ 1600 h 2254"/>
                <a:gd name="T28" fmla="*/ 2297 w 2328"/>
                <a:gd name="T29" fmla="*/ 1739 h 2254"/>
                <a:gd name="T30" fmla="*/ 2255 w 2328"/>
                <a:gd name="T31" fmla="*/ 1858 h 2254"/>
                <a:gd name="T32" fmla="*/ 2205 w 2328"/>
                <a:gd name="T33" fmla="*/ 1960 h 2254"/>
                <a:gd name="T34" fmla="*/ 2148 w 2328"/>
                <a:gd name="T35" fmla="*/ 2043 h 2254"/>
                <a:gd name="T36" fmla="*/ 2087 w 2328"/>
                <a:gd name="T37" fmla="*/ 2113 h 2254"/>
                <a:gd name="T38" fmla="*/ 2022 w 2328"/>
                <a:gd name="T39" fmla="*/ 2167 h 2254"/>
                <a:gd name="T40" fmla="*/ 1956 w 2328"/>
                <a:gd name="T41" fmla="*/ 2210 h 2254"/>
                <a:gd name="T42" fmla="*/ 1890 w 2328"/>
                <a:gd name="T43" fmla="*/ 2241 h 2254"/>
                <a:gd name="T44" fmla="*/ 971 w 2328"/>
                <a:gd name="T45" fmla="*/ 562 h 2254"/>
                <a:gd name="T46" fmla="*/ 966 w 2328"/>
                <a:gd name="T47" fmla="*/ 553 h 2254"/>
                <a:gd name="T48" fmla="*/ 952 w 2328"/>
                <a:gd name="T49" fmla="*/ 530 h 2254"/>
                <a:gd name="T50" fmla="*/ 930 w 2328"/>
                <a:gd name="T51" fmla="*/ 495 h 2254"/>
                <a:gd name="T52" fmla="*/ 898 w 2328"/>
                <a:gd name="T53" fmla="*/ 450 h 2254"/>
                <a:gd name="T54" fmla="*/ 857 w 2328"/>
                <a:gd name="T55" fmla="*/ 398 h 2254"/>
                <a:gd name="T56" fmla="*/ 807 w 2328"/>
                <a:gd name="T57" fmla="*/ 343 h 2254"/>
                <a:gd name="T58" fmla="*/ 747 w 2328"/>
                <a:gd name="T59" fmla="*/ 287 h 2254"/>
                <a:gd name="T60" fmla="*/ 678 w 2328"/>
                <a:gd name="T61" fmla="*/ 233 h 2254"/>
                <a:gd name="T62" fmla="*/ 599 w 2328"/>
                <a:gd name="T63" fmla="*/ 183 h 2254"/>
                <a:gd name="T64" fmla="*/ 512 w 2328"/>
                <a:gd name="T65" fmla="*/ 143 h 2254"/>
                <a:gd name="T66" fmla="*/ 415 w 2328"/>
                <a:gd name="T67" fmla="*/ 111 h 2254"/>
                <a:gd name="T68" fmla="*/ 308 w 2328"/>
                <a:gd name="T69" fmla="*/ 92 h 2254"/>
                <a:gd name="T70" fmla="*/ 193 w 2328"/>
                <a:gd name="T71" fmla="*/ 90 h 2254"/>
                <a:gd name="T72" fmla="*/ 67 w 2328"/>
                <a:gd name="T73" fmla="*/ 107 h 2254"/>
                <a:gd name="T74" fmla="*/ 89 w 2328"/>
                <a:gd name="T75" fmla="*/ 90 h 2254"/>
                <a:gd name="T76" fmla="*/ 269 w 2328"/>
                <a:gd name="T77" fmla="*/ 40 h 2254"/>
                <a:gd name="T78" fmla="*/ 451 w 2328"/>
                <a:gd name="T79" fmla="*/ 9 h 2254"/>
                <a:gd name="T80" fmla="*/ 634 w 2328"/>
                <a:gd name="T81" fmla="*/ 0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28" h="2254">
                  <a:moveTo>
                    <a:pt x="634" y="0"/>
                  </a:moveTo>
                  <a:lnTo>
                    <a:pt x="725" y="3"/>
                  </a:lnTo>
                  <a:lnTo>
                    <a:pt x="815" y="10"/>
                  </a:lnTo>
                  <a:lnTo>
                    <a:pt x="905" y="23"/>
                  </a:lnTo>
                  <a:lnTo>
                    <a:pt x="993" y="40"/>
                  </a:lnTo>
                  <a:lnTo>
                    <a:pt x="1081" y="62"/>
                  </a:lnTo>
                  <a:lnTo>
                    <a:pt x="1168" y="88"/>
                  </a:lnTo>
                  <a:lnTo>
                    <a:pt x="1253" y="118"/>
                  </a:lnTo>
                  <a:lnTo>
                    <a:pt x="1336" y="154"/>
                  </a:lnTo>
                  <a:lnTo>
                    <a:pt x="1418" y="194"/>
                  </a:lnTo>
                  <a:lnTo>
                    <a:pt x="1497" y="238"/>
                  </a:lnTo>
                  <a:lnTo>
                    <a:pt x="1574" y="287"/>
                  </a:lnTo>
                  <a:lnTo>
                    <a:pt x="1649" y="340"/>
                  </a:lnTo>
                  <a:lnTo>
                    <a:pt x="1720" y="397"/>
                  </a:lnTo>
                  <a:lnTo>
                    <a:pt x="1790" y="458"/>
                  </a:lnTo>
                  <a:lnTo>
                    <a:pt x="1856" y="523"/>
                  </a:lnTo>
                  <a:lnTo>
                    <a:pt x="1919" y="592"/>
                  </a:lnTo>
                  <a:lnTo>
                    <a:pt x="1978" y="665"/>
                  </a:lnTo>
                  <a:lnTo>
                    <a:pt x="2034" y="743"/>
                  </a:lnTo>
                  <a:lnTo>
                    <a:pt x="2085" y="824"/>
                  </a:lnTo>
                  <a:lnTo>
                    <a:pt x="2133" y="909"/>
                  </a:lnTo>
                  <a:lnTo>
                    <a:pt x="2181" y="1004"/>
                  </a:lnTo>
                  <a:lnTo>
                    <a:pt x="2220" y="1101"/>
                  </a:lnTo>
                  <a:lnTo>
                    <a:pt x="2255" y="1200"/>
                  </a:lnTo>
                  <a:lnTo>
                    <a:pt x="2282" y="1298"/>
                  </a:lnTo>
                  <a:lnTo>
                    <a:pt x="2303" y="1399"/>
                  </a:lnTo>
                  <a:lnTo>
                    <a:pt x="2319" y="1500"/>
                  </a:lnTo>
                  <a:lnTo>
                    <a:pt x="2328" y="1600"/>
                  </a:lnTo>
                  <a:lnTo>
                    <a:pt x="2314" y="1672"/>
                  </a:lnTo>
                  <a:lnTo>
                    <a:pt x="2297" y="1739"/>
                  </a:lnTo>
                  <a:lnTo>
                    <a:pt x="2277" y="1801"/>
                  </a:lnTo>
                  <a:lnTo>
                    <a:pt x="2255" y="1858"/>
                  </a:lnTo>
                  <a:lnTo>
                    <a:pt x="2231" y="1911"/>
                  </a:lnTo>
                  <a:lnTo>
                    <a:pt x="2205" y="1960"/>
                  </a:lnTo>
                  <a:lnTo>
                    <a:pt x="2177" y="2004"/>
                  </a:lnTo>
                  <a:lnTo>
                    <a:pt x="2148" y="2043"/>
                  </a:lnTo>
                  <a:lnTo>
                    <a:pt x="2118" y="2080"/>
                  </a:lnTo>
                  <a:lnTo>
                    <a:pt x="2087" y="2113"/>
                  </a:lnTo>
                  <a:lnTo>
                    <a:pt x="2055" y="2141"/>
                  </a:lnTo>
                  <a:lnTo>
                    <a:pt x="2022" y="2167"/>
                  </a:lnTo>
                  <a:lnTo>
                    <a:pt x="1989" y="2190"/>
                  </a:lnTo>
                  <a:lnTo>
                    <a:pt x="1956" y="2210"/>
                  </a:lnTo>
                  <a:lnTo>
                    <a:pt x="1923" y="2227"/>
                  </a:lnTo>
                  <a:lnTo>
                    <a:pt x="1890" y="2241"/>
                  </a:lnTo>
                  <a:lnTo>
                    <a:pt x="1859" y="2254"/>
                  </a:lnTo>
                  <a:lnTo>
                    <a:pt x="971" y="562"/>
                  </a:lnTo>
                  <a:lnTo>
                    <a:pt x="970" y="560"/>
                  </a:lnTo>
                  <a:lnTo>
                    <a:pt x="966" y="553"/>
                  </a:lnTo>
                  <a:lnTo>
                    <a:pt x="961" y="544"/>
                  </a:lnTo>
                  <a:lnTo>
                    <a:pt x="952" y="530"/>
                  </a:lnTo>
                  <a:lnTo>
                    <a:pt x="943" y="513"/>
                  </a:lnTo>
                  <a:lnTo>
                    <a:pt x="930" y="495"/>
                  </a:lnTo>
                  <a:lnTo>
                    <a:pt x="915" y="473"/>
                  </a:lnTo>
                  <a:lnTo>
                    <a:pt x="898" y="450"/>
                  </a:lnTo>
                  <a:lnTo>
                    <a:pt x="879" y="424"/>
                  </a:lnTo>
                  <a:lnTo>
                    <a:pt x="857" y="398"/>
                  </a:lnTo>
                  <a:lnTo>
                    <a:pt x="833" y="371"/>
                  </a:lnTo>
                  <a:lnTo>
                    <a:pt x="807" y="343"/>
                  </a:lnTo>
                  <a:lnTo>
                    <a:pt x="777" y="315"/>
                  </a:lnTo>
                  <a:lnTo>
                    <a:pt x="747" y="287"/>
                  </a:lnTo>
                  <a:lnTo>
                    <a:pt x="713" y="260"/>
                  </a:lnTo>
                  <a:lnTo>
                    <a:pt x="678" y="233"/>
                  </a:lnTo>
                  <a:lnTo>
                    <a:pt x="640" y="207"/>
                  </a:lnTo>
                  <a:lnTo>
                    <a:pt x="599" y="183"/>
                  </a:lnTo>
                  <a:lnTo>
                    <a:pt x="557" y="161"/>
                  </a:lnTo>
                  <a:lnTo>
                    <a:pt x="512" y="143"/>
                  </a:lnTo>
                  <a:lnTo>
                    <a:pt x="464" y="125"/>
                  </a:lnTo>
                  <a:lnTo>
                    <a:pt x="415" y="111"/>
                  </a:lnTo>
                  <a:lnTo>
                    <a:pt x="362" y="100"/>
                  </a:lnTo>
                  <a:lnTo>
                    <a:pt x="308" y="92"/>
                  </a:lnTo>
                  <a:lnTo>
                    <a:pt x="251" y="89"/>
                  </a:lnTo>
                  <a:lnTo>
                    <a:pt x="193" y="90"/>
                  </a:lnTo>
                  <a:lnTo>
                    <a:pt x="131" y="96"/>
                  </a:lnTo>
                  <a:lnTo>
                    <a:pt x="67" y="107"/>
                  </a:lnTo>
                  <a:lnTo>
                    <a:pt x="0" y="124"/>
                  </a:lnTo>
                  <a:lnTo>
                    <a:pt x="89" y="90"/>
                  </a:lnTo>
                  <a:lnTo>
                    <a:pt x="179" y="62"/>
                  </a:lnTo>
                  <a:lnTo>
                    <a:pt x="269" y="40"/>
                  </a:lnTo>
                  <a:lnTo>
                    <a:pt x="360" y="22"/>
                  </a:lnTo>
                  <a:lnTo>
                    <a:pt x="451" y="9"/>
                  </a:lnTo>
                  <a:lnTo>
                    <a:pt x="543" y="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625975" y="1227138"/>
              <a:ext cx="3438525" cy="3497263"/>
            </a:xfrm>
            <a:custGeom>
              <a:avLst/>
              <a:gdLst>
                <a:gd name="T0" fmla="*/ 615 w 2166"/>
                <a:gd name="T1" fmla="*/ 3 h 2203"/>
                <a:gd name="T2" fmla="*/ 722 w 2166"/>
                <a:gd name="T3" fmla="*/ 22 h 2203"/>
                <a:gd name="T4" fmla="*/ 819 w 2166"/>
                <a:gd name="T5" fmla="*/ 54 h 2203"/>
                <a:gd name="T6" fmla="*/ 906 w 2166"/>
                <a:gd name="T7" fmla="*/ 94 h 2203"/>
                <a:gd name="T8" fmla="*/ 985 w 2166"/>
                <a:gd name="T9" fmla="*/ 144 h 2203"/>
                <a:gd name="T10" fmla="*/ 1054 w 2166"/>
                <a:gd name="T11" fmla="*/ 198 h 2203"/>
                <a:gd name="T12" fmla="*/ 1114 w 2166"/>
                <a:gd name="T13" fmla="*/ 254 h 2203"/>
                <a:gd name="T14" fmla="*/ 1164 w 2166"/>
                <a:gd name="T15" fmla="*/ 309 h 2203"/>
                <a:gd name="T16" fmla="*/ 1205 w 2166"/>
                <a:gd name="T17" fmla="*/ 361 h 2203"/>
                <a:gd name="T18" fmla="*/ 1237 w 2166"/>
                <a:gd name="T19" fmla="*/ 406 h 2203"/>
                <a:gd name="T20" fmla="*/ 1259 w 2166"/>
                <a:gd name="T21" fmla="*/ 441 h 2203"/>
                <a:gd name="T22" fmla="*/ 1273 w 2166"/>
                <a:gd name="T23" fmla="*/ 464 h 2203"/>
                <a:gd name="T24" fmla="*/ 1278 w 2166"/>
                <a:gd name="T25" fmla="*/ 473 h 2203"/>
                <a:gd name="T26" fmla="*/ 2122 w 2166"/>
                <a:gd name="T27" fmla="*/ 2179 h 2203"/>
                <a:gd name="T28" fmla="*/ 2042 w 2166"/>
                <a:gd name="T29" fmla="*/ 2195 h 2203"/>
                <a:gd name="T30" fmla="*/ 1976 w 2166"/>
                <a:gd name="T31" fmla="*/ 2202 h 2203"/>
                <a:gd name="T32" fmla="*/ 1927 w 2166"/>
                <a:gd name="T33" fmla="*/ 2203 h 2203"/>
                <a:gd name="T34" fmla="*/ 1900 w 2166"/>
                <a:gd name="T35" fmla="*/ 2201 h 2203"/>
                <a:gd name="T36" fmla="*/ 1781 w 2166"/>
                <a:gd name="T37" fmla="*/ 1982 h 2203"/>
                <a:gd name="T38" fmla="*/ 1700 w 2166"/>
                <a:gd name="T39" fmla="*/ 1830 h 2203"/>
                <a:gd name="T40" fmla="*/ 1063 w 2166"/>
                <a:gd name="T41" fmla="*/ 615 h 2203"/>
                <a:gd name="T42" fmla="*/ 1056 w 2166"/>
                <a:gd name="T43" fmla="*/ 599 h 2203"/>
                <a:gd name="T44" fmla="*/ 1040 w 2166"/>
                <a:gd name="T45" fmla="*/ 572 h 2203"/>
                <a:gd name="T46" fmla="*/ 1017 w 2166"/>
                <a:gd name="T47" fmla="*/ 533 h 2203"/>
                <a:gd name="T48" fmla="*/ 987 w 2166"/>
                <a:gd name="T49" fmla="*/ 487 h 2203"/>
                <a:gd name="T50" fmla="*/ 948 w 2166"/>
                <a:gd name="T51" fmla="*/ 435 h 2203"/>
                <a:gd name="T52" fmla="*/ 901 w 2166"/>
                <a:gd name="T53" fmla="*/ 379 h 2203"/>
                <a:gd name="T54" fmla="*/ 847 w 2166"/>
                <a:gd name="T55" fmla="*/ 324 h 2203"/>
                <a:gd name="T56" fmla="*/ 785 w 2166"/>
                <a:gd name="T57" fmla="*/ 270 h 2203"/>
                <a:gd name="T58" fmla="*/ 715 w 2166"/>
                <a:gd name="T59" fmla="*/ 220 h 2203"/>
                <a:gd name="T60" fmla="*/ 637 w 2166"/>
                <a:gd name="T61" fmla="*/ 177 h 2203"/>
                <a:gd name="T62" fmla="*/ 551 w 2166"/>
                <a:gd name="T63" fmla="*/ 144 h 2203"/>
                <a:gd name="T64" fmla="*/ 457 w 2166"/>
                <a:gd name="T65" fmla="*/ 122 h 2203"/>
                <a:gd name="T66" fmla="*/ 355 w 2166"/>
                <a:gd name="T67" fmla="*/ 113 h 2203"/>
                <a:gd name="T68" fmla="*/ 245 w 2166"/>
                <a:gd name="T69" fmla="*/ 122 h 2203"/>
                <a:gd name="T70" fmla="*/ 126 w 2166"/>
                <a:gd name="T71" fmla="*/ 149 h 2203"/>
                <a:gd name="T72" fmla="*/ 0 w 2166"/>
                <a:gd name="T73" fmla="*/ 197 h 2203"/>
                <a:gd name="T74" fmla="*/ 153 w 2166"/>
                <a:gd name="T75" fmla="*/ 106 h 2203"/>
                <a:gd name="T76" fmla="*/ 307 w 2166"/>
                <a:gd name="T77" fmla="*/ 35 h 2203"/>
                <a:gd name="T78" fmla="*/ 438 w 2166"/>
                <a:gd name="T79" fmla="*/ 7 h 2203"/>
                <a:gd name="T80" fmla="*/ 558 w 2166"/>
                <a:gd name="T81" fmla="*/ 0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6" h="2203">
                  <a:moveTo>
                    <a:pt x="558" y="0"/>
                  </a:moveTo>
                  <a:lnTo>
                    <a:pt x="615" y="3"/>
                  </a:lnTo>
                  <a:lnTo>
                    <a:pt x="669" y="11"/>
                  </a:lnTo>
                  <a:lnTo>
                    <a:pt x="722" y="22"/>
                  </a:lnTo>
                  <a:lnTo>
                    <a:pt x="771" y="36"/>
                  </a:lnTo>
                  <a:lnTo>
                    <a:pt x="819" y="54"/>
                  </a:lnTo>
                  <a:lnTo>
                    <a:pt x="864" y="72"/>
                  </a:lnTo>
                  <a:lnTo>
                    <a:pt x="906" y="94"/>
                  </a:lnTo>
                  <a:lnTo>
                    <a:pt x="947" y="118"/>
                  </a:lnTo>
                  <a:lnTo>
                    <a:pt x="985" y="144"/>
                  </a:lnTo>
                  <a:lnTo>
                    <a:pt x="1020" y="171"/>
                  </a:lnTo>
                  <a:lnTo>
                    <a:pt x="1054" y="198"/>
                  </a:lnTo>
                  <a:lnTo>
                    <a:pt x="1084" y="226"/>
                  </a:lnTo>
                  <a:lnTo>
                    <a:pt x="1114" y="254"/>
                  </a:lnTo>
                  <a:lnTo>
                    <a:pt x="1140" y="282"/>
                  </a:lnTo>
                  <a:lnTo>
                    <a:pt x="1164" y="309"/>
                  </a:lnTo>
                  <a:lnTo>
                    <a:pt x="1186" y="335"/>
                  </a:lnTo>
                  <a:lnTo>
                    <a:pt x="1205" y="361"/>
                  </a:lnTo>
                  <a:lnTo>
                    <a:pt x="1222" y="384"/>
                  </a:lnTo>
                  <a:lnTo>
                    <a:pt x="1237" y="406"/>
                  </a:lnTo>
                  <a:lnTo>
                    <a:pt x="1250" y="424"/>
                  </a:lnTo>
                  <a:lnTo>
                    <a:pt x="1259" y="441"/>
                  </a:lnTo>
                  <a:lnTo>
                    <a:pt x="1268" y="455"/>
                  </a:lnTo>
                  <a:lnTo>
                    <a:pt x="1273" y="464"/>
                  </a:lnTo>
                  <a:lnTo>
                    <a:pt x="1277" y="471"/>
                  </a:lnTo>
                  <a:lnTo>
                    <a:pt x="1278" y="473"/>
                  </a:lnTo>
                  <a:lnTo>
                    <a:pt x="2166" y="2165"/>
                  </a:lnTo>
                  <a:lnTo>
                    <a:pt x="2122" y="2179"/>
                  </a:lnTo>
                  <a:lnTo>
                    <a:pt x="2081" y="2188"/>
                  </a:lnTo>
                  <a:lnTo>
                    <a:pt x="2042" y="2195"/>
                  </a:lnTo>
                  <a:lnTo>
                    <a:pt x="2008" y="2200"/>
                  </a:lnTo>
                  <a:lnTo>
                    <a:pt x="1976" y="2202"/>
                  </a:lnTo>
                  <a:lnTo>
                    <a:pt x="1949" y="2203"/>
                  </a:lnTo>
                  <a:lnTo>
                    <a:pt x="1927" y="2203"/>
                  </a:lnTo>
                  <a:lnTo>
                    <a:pt x="1910" y="2202"/>
                  </a:lnTo>
                  <a:lnTo>
                    <a:pt x="1900" y="2201"/>
                  </a:lnTo>
                  <a:lnTo>
                    <a:pt x="1896" y="2201"/>
                  </a:lnTo>
                  <a:lnTo>
                    <a:pt x="1781" y="1982"/>
                  </a:lnTo>
                  <a:lnTo>
                    <a:pt x="1602" y="1981"/>
                  </a:lnTo>
                  <a:lnTo>
                    <a:pt x="1700" y="1830"/>
                  </a:lnTo>
                  <a:lnTo>
                    <a:pt x="1064" y="617"/>
                  </a:lnTo>
                  <a:lnTo>
                    <a:pt x="1063" y="615"/>
                  </a:lnTo>
                  <a:lnTo>
                    <a:pt x="1060" y="609"/>
                  </a:lnTo>
                  <a:lnTo>
                    <a:pt x="1056" y="599"/>
                  </a:lnTo>
                  <a:lnTo>
                    <a:pt x="1049" y="587"/>
                  </a:lnTo>
                  <a:lnTo>
                    <a:pt x="1040" y="572"/>
                  </a:lnTo>
                  <a:lnTo>
                    <a:pt x="1030" y="553"/>
                  </a:lnTo>
                  <a:lnTo>
                    <a:pt x="1017" y="533"/>
                  </a:lnTo>
                  <a:lnTo>
                    <a:pt x="1003" y="511"/>
                  </a:lnTo>
                  <a:lnTo>
                    <a:pt x="987" y="487"/>
                  </a:lnTo>
                  <a:lnTo>
                    <a:pt x="968" y="461"/>
                  </a:lnTo>
                  <a:lnTo>
                    <a:pt x="948" y="435"/>
                  </a:lnTo>
                  <a:lnTo>
                    <a:pt x="926" y="408"/>
                  </a:lnTo>
                  <a:lnTo>
                    <a:pt x="901" y="379"/>
                  </a:lnTo>
                  <a:lnTo>
                    <a:pt x="876" y="352"/>
                  </a:lnTo>
                  <a:lnTo>
                    <a:pt x="847" y="324"/>
                  </a:lnTo>
                  <a:lnTo>
                    <a:pt x="817" y="297"/>
                  </a:lnTo>
                  <a:lnTo>
                    <a:pt x="785" y="270"/>
                  </a:lnTo>
                  <a:lnTo>
                    <a:pt x="751" y="244"/>
                  </a:lnTo>
                  <a:lnTo>
                    <a:pt x="715" y="220"/>
                  </a:lnTo>
                  <a:lnTo>
                    <a:pt x="677" y="198"/>
                  </a:lnTo>
                  <a:lnTo>
                    <a:pt x="637" y="177"/>
                  </a:lnTo>
                  <a:lnTo>
                    <a:pt x="595" y="159"/>
                  </a:lnTo>
                  <a:lnTo>
                    <a:pt x="551" y="144"/>
                  </a:lnTo>
                  <a:lnTo>
                    <a:pt x="505" y="131"/>
                  </a:lnTo>
                  <a:lnTo>
                    <a:pt x="457" y="122"/>
                  </a:lnTo>
                  <a:lnTo>
                    <a:pt x="407" y="115"/>
                  </a:lnTo>
                  <a:lnTo>
                    <a:pt x="355" y="113"/>
                  </a:lnTo>
                  <a:lnTo>
                    <a:pt x="300" y="115"/>
                  </a:lnTo>
                  <a:lnTo>
                    <a:pt x="245" y="122"/>
                  </a:lnTo>
                  <a:lnTo>
                    <a:pt x="186" y="133"/>
                  </a:lnTo>
                  <a:lnTo>
                    <a:pt x="126" y="149"/>
                  </a:lnTo>
                  <a:lnTo>
                    <a:pt x="65" y="171"/>
                  </a:lnTo>
                  <a:lnTo>
                    <a:pt x="0" y="197"/>
                  </a:lnTo>
                  <a:lnTo>
                    <a:pt x="75" y="150"/>
                  </a:lnTo>
                  <a:lnTo>
                    <a:pt x="153" y="106"/>
                  </a:lnTo>
                  <a:lnTo>
                    <a:pt x="229" y="68"/>
                  </a:lnTo>
                  <a:lnTo>
                    <a:pt x="307" y="35"/>
                  </a:lnTo>
                  <a:lnTo>
                    <a:pt x="374" y="18"/>
                  </a:lnTo>
                  <a:lnTo>
                    <a:pt x="438" y="7"/>
                  </a:lnTo>
                  <a:lnTo>
                    <a:pt x="500" y="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348831" y="1458594"/>
              <a:ext cx="2554288" cy="4487863"/>
            </a:xfrm>
            <a:custGeom>
              <a:avLst/>
              <a:gdLst>
                <a:gd name="T0" fmla="*/ 1217 w 1609"/>
                <a:gd name="T1" fmla="*/ 3 h 2827"/>
                <a:gd name="T2" fmla="*/ 1309 w 1609"/>
                <a:gd name="T3" fmla="*/ 14 h 2827"/>
                <a:gd name="T4" fmla="*/ 1392 w 1609"/>
                <a:gd name="T5" fmla="*/ 37 h 2827"/>
                <a:gd name="T6" fmla="*/ 1465 w 1609"/>
                <a:gd name="T7" fmla="*/ 68 h 2827"/>
                <a:gd name="T8" fmla="*/ 1529 w 1609"/>
                <a:gd name="T9" fmla="*/ 103 h 2827"/>
                <a:gd name="T10" fmla="*/ 1585 w 1609"/>
                <a:gd name="T11" fmla="*/ 144 h 2827"/>
                <a:gd name="T12" fmla="*/ 537 w 1609"/>
                <a:gd name="T13" fmla="*/ 1760 h 2827"/>
                <a:gd name="T14" fmla="*/ 530 w 1609"/>
                <a:gd name="T15" fmla="*/ 1769 h 2827"/>
                <a:gd name="T16" fmla="*/ 514 w 1609"/>
                <a:gd name="T17" fmla="*/ 1795 h 2827"/>
                <a:gd name="T18" fmla="*/ 490 w 1609"/>
                <a:gd name="T19" fmla="*/ 1838 h 2827"/>
                <a:gd name="T20" fmla="*/ 464 w 1609"/>
                <a:gd name="T21" fmla="*/ 1895 h 2827"/>
                <a:gd name="T22" fmla="*/ 436 w 1609"/>
                <a:gd name="T23" fmla="*/ 1964 h 2827"/>
                <a:gd name="T24" fmla="*/ 411 w 1609"/>
                <a:gd name="T25" fmla="*/ 2044 h 2827"/>
                <a:gd name="T26" fmla="*/ 391 w 1609"/>
                <a:gd name="T27" fmla="*/ 2133 h 2827"/>
                <a:gd name="T28" fmla="*/ 379 w 1609"/>
                <a:gd name="T29" fmla="*/ 2230 h 2827"/>
                <a:gd name="T30" fmla="*/ 380 w 1609"/>
                <a:gd name="T31" fmla="*/ 2333 h 2827"/>
                <a:gd name="T32" fmla="*/ 395 w 1609"/>
                <a:gd name="T33" fmla="*/ 2440 h 2827"/>
                <a:gd name="T34" fmla="*/ 428 w 1609"/>
                <a:gd name="T35" fmla="*/ 2550 h 2827"/>
                <a:gd name="T36" fmla="*/ 482 w 1609"/>
                <a:gd name="T37" fmla="*/ 2661 h 2827"/>
                <a:gd name="T38" fmla="*/ 560 w 1609"/>
                <a:gd name="T39" fmla="*/ 2772 h 2827"/>
                <a:gd name="T40" fmla="*/ 536 w 1609"/>
                <a:gd name="T41" fmla="*/ 2762 h 2827"/>
                <a:gd name="T42" fmla="*/ 400 w 1609"/>
                <a:gd name="T43" fmla="*/ 2621 h 2827"/>
                <a:gd name="T44" fmla="*/ 285 w 1609"/>
                <a:gd name="T45" fmla="*/ 2468 h 2827"/>
                <a:gd name="T46" fmla="*/ 189 w 1609"/>
                <a:gd name="T47" fmla="*/ 2305 h 2827"/>
                <a:gd name="T48" fmla="*/ 111 w 1609"/>
                <a:gd name="T49" fmla="*/ 2133 h 2827"/>
                <a:gd name="T50" fmla="*/ 54 w 1609"/>
                <a:gd name="T51" fmla="*/ 1953 h 2827"/>
                <a:gd name="T52" fmla="*/ 17 w 1609"/>
                <a:gd name="T53" fmla="*/ 1768 h 2827"/>
                <a:gd name="T54" fmla="*/ 0 w 1609"/>
                <a:gd name="T55" fmla="*/ 1581 h 2827"/>
                <a:gd name="T56" fmla="*/ 4 w 1609"/>
                <a:gd name="T57" fmla="*/ 1391 h 2827"/>
                <a:gd name="T58" fmla="*/ 30 w 1609"/>
                <a:gd name="T59" fmla="*/ 1202 h 2827"/>
                <a:gd name="T60" fmla="*/ 77 w 1609"/>
                <a:gd name="T61" fmla="*/ 1015 h 2827"/>
                <a:gd name="T62" fmla="*/ 146 w 1609"/>
                <a:gd name="T63" fmla="*/ 831 h 2827"/>
                <a:gd name="T64" fmla="*/ 237 w 1609"/>
                <a:gd name="T65" fmla="*/ 654 h 2827"/>
                <a:gd name="T66" fmla="*/ 345 w 1609"/>
                <a:gd name="T67" fmla="*/ 492 h 2827"/>
                <a:gd name="T68" fmla="*/ 463 w 1609"/>
                <a:gd name="T69" fmla="*/ 349 h 2827"/>
                <a:gd name="T70" fmla="*/ 594 w 1609"/>
                <a:gd name="T71" fmla="*/ 224 h 2827"/>
                <a:gd name="T72" fmla="*/ 735 w 1609"/>
                <a:gd name="T73" fmla="*/ 114 h 2827"/>
                <a:gd name="T74" fmla="*/ 876 w 1609"/>
                <a:gd name="T75" fmla="*/ 43 h 2827"/>
                <a:gd name="T76" fmla="*/ 1001 w 1609"/>
                <a:gd name="T77" fmla="*/ 15 h 2827"/>
                <a:gd name="T78" fmla="*/ 1114 w 1609"/>
                <a:gd name="T79" fmla="*/ 1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9" h="2827">
                  <a:moveTo>
                    <a:pt x="1166" y="0"/>
                  </a:moveTo>
                  <a:lnTo>
                    <a:pt x="1217" y="3"/>
                  </a:lnTo>
                  <a:lnTo>
                    <a:pt x="1264" y="7"/>
                  </a:lnTo>
                  <a:lnTo>
                    <a:pt x="1309" y="14"/>
                  </a:lnTo>
                  <a:lnTo>
                    <a:pt x="1352" y="25"/>
                  </a:lnTo>
                  <a:lnTo>
                    <a:pt x="1392" y="37"/>
                  </a:lnTo>
                  <a:lnTo>
                    <a:pt x="1429" y="51"/>
                  </a:lnTo>
                  <a:lnTo>
                    <a:pt x="1465" y="68"/>
                  </a:lnTo>
                  <a:lnTo>
                    <a:pt x="1498" y="84"/>
                  </a:lnTo>
                  <a:lnTo>
                    <a:pt x="1529" y="103"/>
                  </a:lnTo>
                  <a:lnTo>
                    <a:pt x="1557" y="123"/>
                  </a:lnTo>
                  <a:lnTo>
                    <a:pt x="1585" y="144"/>
                  </a:lnTo>
                  <a:lnTo>
                    <a:pt x="1609" y="165"/>
                  </a:lnTo>
                  <a:lnTo>
                    <a:pt x="537" y="1760"/>
                  </a:lnTo>
                  <a:lnTo>
                    <a:pt x="534" y="1762"/>
                  </a:lnTo>
                  <a:lnTo>
                    <a:pt x="530" y="1769"/>
                  </a:lnTo>
                  <a:lnTo>
                    <a:pt x="523" y="1780"/>
                  </a:lnTo>
                  <a:lnTo>
                    <a:pt x="514" y="1795"/>
                  </a:lnTo>
                  <a:lnTo>
                    <a:pt x="503" y="1815"/>
                  </a:lnTo>
                  <a:lnTo>
                    <a:pt x="490" y="1838"/>
                  </a:lnTo>
                  <a:lnTo>
                    <a:pt x="478" y="1865"/>
                  </a:lnTo>
                  <a:lnTo>
                    <a:pt x="464" y="1895"/>
                  </a:lnTo>
                  <a:lnTo>
                    <a:pt x="450" y="1927"/>
                  </a:lnTo>
                  <a:lnTo>
                    <a:pt x="436" y="1964"/>
                  </a:lnTo>
                  <a:lnTo>
                    <a:pt x="423" y="2003"/>
                  </a:lnTo>
                  <a:lnTo>
                    <a:pt x="411" y="2044"/>
                  </a:lnTo>
                  <a:lnTo>
                    <a:pt x="400" y="2088"/>
                  </a:lnTo>
                  <a:lnTo>
                    <a:pt x="391" y="2133"/>
                  </a:lnTo>
                  <a:lnTo>
                    <a:pt x="384" y="2181"/>
                  </a:lnTo>
                  <a:lnTo>
                    <a:pt x="379" y="2230"/>
                  </a:lnTo>
                  <a:lnTo>
                    <a:pt x="378" y="2281"/>
                  </a:lnTo>
                  <a:lnTo>
                    <a:pt x="380" y="2333"/>
                  </a:lnTo>
                  <a:lnTo>
                    <a:pt x="386" y="2386"/>
                  </a:lnTo>
                  <a:lnTo>
                    <a:pt x="395" y="2440"/>
                  </a:lnTo>
                  <a:lnTo>
                    <a:pt x="409" y="2495"/>
                  </a:lnTo>
                  <a:lnTo>
                    <a:pt x="428" y="2550"/>
                  </a:lnTo>
                  <a:lnTo>
                    <a:pt x="453" y="2605"/>
                  </a:lnTo>
                  <a:lnTo>
                    <a:pt x="482" y="2661"/>
                  </a:lnTo>
                  <a:lnTo>
                    <a:pt x="518" y="2717"/>
                  </a:lnTo>
                  <a:lnTo>
                    <a:pt x="560" y="2772"/>
                  </a:lnTo>
                  <a:lnTo>
                    <a:pt x="609" y="2827"/>
                  </a:lnTo>
                  <a:lnTo>
                    <a:pt x="536" y="2762"/>
                  </a:lnTo>
                  <a:lnTo>
                    <a:pt x="465" y="2692"/>
                  </a:lnTo>
                  <a:lnTo>
                    <a:pt x="400" y="2621"/>
                  </a:lnTo>
                  <a:lnTo>
                    <a:pt x="341" y="2546"/>
                  </a:lnTo>
                  <a:lnTo>
                    <a:pt x="285" y="2468"/>
                  </a:lnTo>
                  <a:lnTo>
                    <a:pt x="235" y="2388"/>
                  </a:lnTo>
                  <a:lnTo>
                    <a:pt x="189" y="2305"/>
                  </a:lnTo>
                  <a:lnTo>
                    <a:pt x="148" y="2220"/>
                  </a:lnTo>
                  <a:lnTo>
                    <a:pt x="111" y="2133"/>
                  </a:lnTo>
                  <a:lnTo>
                    <a:pt x="81" y="2044"/>
                  </a:lnTo>
                  <a:lnTo>
                    <a:pt x="54" y="1953"/>
                  </a:lnTo>
                  <a:lnTo>
                    <a:pt x="34" y="1861"/>
                  </a:lnTo>
                  <a:lnTo>
                    <a:pt x="17" y="1768"/>
                  </a:lnTo>
                  <a:lnTo>
                    <a:pt x="6" y="1675"/>
                  </a:lnTo>
                  <a:lnTo>
                    <a:pt x="0" y="1581"/>
                  </a:lnTo>
                  <a:lnTo>
                    <a:pt x="0" y="1486"/>
                  </a:lnTo>
                  <a:lnTo>
                    <a:pt x="4" y="1391"/>
                  </a:lnTo>
                  <a:lnTo>
                    <a:pt x="15" y="1297"/>
                  </a:lnTo>
                  <a:lnTo>
                    <a:pt x="30" y="1202"/>
                  </a:lnTo>
                  <a:lnTo>
                    <a:pt x="50" y="1108"/>
                  </a:lnTo>
                  <a:lnTo>
                    <a:pt x="77" y="1015"/>
                  </a:lnTo>
                  <a:lnTo>
                    <a:pt x="109" y="923"/>
                  </a:lnTo>
                  <a:lnTo>
                    <a:pt x="146" y="831"/>
                  </a:lnTo>
                  <a:lnTo>
                    <a:pt x="189" y="742"/>
                  </a:lnTo>
                  <a:lnTo>
                    <a:pt x="237" y="654"/>
                  </a:lnTo>
                  <a:lnTo>
                    <a:pt x="290" y="568"/>
                  </a:lnTo>
                  <a:lnTo>
                    <a:pt x="345" y="492"/>
                  </a:lnTo>
                  <a:lnTo>
                    <a:pt x="402" y="419"/>
                  </a:lnTo>
                  <a:lnTo>
                    <a:pt x="463" y="349"/>
                  </a:lnTo>
                  <a:lnTo>
                    <a:pt x="527" y="284"/>
                  </a:lnTo>
                  <a:lnTo>
                    <a:pt x="594" y="224"/>
                  </a:lnTo>
                  <a:lnTo>
                    <a:pt x="663" y="167"/>
                  </a:lnTo>
                  <a:lnTo>
                    <a:pt x="735" y="114"/>
                  </a:lnTo>
                  <a:lnTo>
                    <a:pt x="809" y="64"/>
                  </a:lnTo>
                  <a:lnTo>
                    <a:pt x="876" y="43"/>
                  </a:lnTo>
                  <a:lnTo>
                    <a:pt x="939" y="28"/>
                  </a:lnTo>
                  <a:lnTo>
                    <a:pt x="1001" y="15"/>
                  </a:lnTo>
                  <a:lnTo>
                    <a:pt x="1058" y="7"/>
                  </a:lnTo>
                  <a:lnTo>
                    <a:pt x="1114" y="1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954462" y="1709738"/>
              <a:ext cx="2206625" cy="4530725"/>
            </a:xfrm>
            <a:custGeom>
              <a:avLst/>
              <a:gdLst>
                <a:gd name="T0" fmla="*/ 1260 w 1390"/>
                <a:gd name="T1" fmla="*/ 28 h 2854"/>
                <a:gd name="T2" fmla="*/ 1309 w 1390"/>
                <a:gd name="T3" fmla="*/ 86 h 2854"/>
                <a:gd name="T4" fmla="*/ 1346 w 1390"/>
                <a:gd name="T5" fmla="*/ 137 h 2854"/>
                <a:gd name="T6" fmla="*/ 1371 w 1390"/>
                <a:gd name="T7" fmla="*/ 180 h 2854"/>
                <a:gd name="T8" fmla="*/ 1386 w 1390"/>
                <a:gd name="T9" fmla="*/ 210 h 2854"/>
                <a:gd name="T10" fmla="*/ 1390 w 1390"/>
                <a:gd name="T11" fmla="*/ 220 h 2854"/>
                <a:gd name="T12" fmla="*/ 1335 w 1390"/>
                <a:gd name="T13" fmla="*/ 586 h 2854"/>
                <a:gd name="T14" fmla="*/ 387 w 1390"/>
                <a:gd name="T15" fmla="*/ 1714 h 2854"/>
                <a:gd name="T16" fmla="*/ 381 w 1390"/>
                <a:gd name="T17" fmla="*/ 1722 h 2854"/>
                <a:gd name="T18" fmla="*/ 365 w 1390"/>
                <a:gd name="T19" fmla="*/ 1746 h 2854"/>
                <a:gd name="T20" fmla="*/ 342 w 1390"/>
                <a:gd name="T21" fmla="*/ 1782 h 2854"/>
                <a:gd name="T22" fmla="*/ 315 w 1390"/>
                <a:gd name="T23" fmla="*/ 1832 h 2854"/>
                <a:gd name="T24" fmla="*/ 285 w 1390"/>
                <a:gd name="T25" fmla="*/ 1892 h 2854"/>
                <a:gd name="T26" fmla="*/ 257 w 1390"/>
                <a:gd name="T27" fmla="*/ 1964 h 2854"/>
                <a:gd name="T28" fmla="*/ 232 w 1390"/>
                <a:gd name="T29" fmla="*/ 2042 h 2854"/>
                <a:gd name="T30" fmla="*/ 212 w 1390"/>
                <a:gd name="T31" fmla="*/ 2128 h 2854"/>
                <a:gd name="T32" fmla="*/ 202 w 1390"/>
                <a:gd name="T33" fmla="*/ 2219 h 2854"/>
                <a:gd name="T34" fmla="*/ 202 w 1390"/>
                <a:gd name="T35" fmla="*/ 2315 h 2854"/>
                <a:gd name="T36" fmla="*/ 216 w 1390"/>
                <a:gd name="T37" fmla="*/ 2413 h 2854"/>
                <a:gd name="T38" fmla="*/ 247 w 1390"/>
                <a:gd name="T39" fmla="*/ 2513 h 2854"/>
                <a:gd name="T40" fmla="*/ 296 w 1390"/>
                <a:gd name="T41" fmla="*/ 2613 h 2854"/>
                <a:gd name="T42" fmla="*/ 367 w 1390"/>
                <a:gd name="T43" fmla="*/ 2712 h 2854"/>
                <a:gd name="T44" fmla="*/ 464 w 1390"/>
                <a:gd name="T45" fmla="*/ 2807 h 2854"/>
                <a:gd name="T46" fmla="*/ 444 w 1390"/>
                <a:gd name="T47" fmla="*/ 2810 h 2854"/>
                <a:gd name="T48" fmla="*/ 298 w 1390"/>
                <a:gd name="T49" fmla="*/ 2713 h 2854"/>
                <a:gd name="T50" fmla="*/ 182 w 1390"/>
                <a:gd name="T51" fmla="*/ 2607 h 2854"/>
                <a:gd name="T52" fmla="*/ 104 w 1390"/>
                <a:gd name="T53" fmla="*/ 2496 h 2854"/>
                <a:gd name="T54" fmla="*/ 50 w 1390"/>
                <a:gd name="T55" fmla="*/ 2385 h 2854"/>
                <a:gd name="T56" fmla="*/ 17 w 1390"/>
                <a:gd name="T57" fmla="*/ 2275 h 2854"/>
                <a:gd name="T58" fmla="*/ 2 w 1390"/>
                <a:gd name="T59" fmla="*/ 2168 h 2854"/>
                <a:gd name="T60" fmla="*/ 1 w 1390"/>
                <a:gd name="T61" fmla="*/ 2065 h 2854"/>
                <a:gd name="T62" fmla="*/ 13 w 1390"/>
                <a:gd name="T63" fmla="*/ 1968 h 2854"/>
                <a:gd name="T64" fmla="*/ 33 w 1390"/>
                <a:gd name="T65" fmla="*/ 1879 h 2854"/>
                <a:gd name="T66" fmla="*/ 58 w 1390"/>
                <a:gd name="T67" fmla="*/ 1799 h 2854"/>
                <a:gd name="T68" fmla="*/ 86 w 1390"/>
                <a:gd name="T69" fmla="*/ 1730 h 2854"/>
                <a:gd name="T70" fmla="*/ 112 w 1390"/>
                <a:gd name="T71" fmla="*/ 1673 h 2854"/>
                <a:gd name="T72" fmla="*/ 136 w 1390"/>
                <a:gd name="T73" fmla="*/ 1630 h 2854"/>
                <a:gd name="T74" fmla="*/ 152 w 1390"/>
                <a:gd name="T75" fmla="*/ 1604 h 2854"/>
                <a:gd name="T76" fmla="*/ 159 w 1390"/>
                <a:gd name="T77" fmla="*/ 1595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0" h="2854">
                  <a:moveTo>
                    <a:pt x="1231" y="0"/>
                  </a:moveTo>
                  <a:lnTo>
                    <a:pt x="1260" y="28"/>
                  </a:lnTo>
                  <a:lnTo>
                    <a:pt x="1287" y="58"/>
                  </a:lnTo>
                  <a:lnTo>
                    <a:pt x="1309" y="86"/>
                  </a:lnTo>
                  <a:lnTo>
                    <a:pt x="1329" y="112"/>
                  </a:lnTo>
                  <a:lnTo>
                    <a:pt x="1346" y="137"/>
                  </a:lnTo>
                  <a:lnTo>
                    <a:pt x="1360" y="160"/>
                  </a:lnTo>
                  <a:lnTo>
                    <a:pt x="1371" y="180"/>
                  </a:lnTo>
                  <a:lnTo>
                    <a:pt x="1379" y="197"/>
                  </a:lnTo>
                  <a:lnTo>
                    <a:pt x="1386" y="210"/>
                  </a:lnTo>
                  <a:lnTo>
                    <a:pt x="1389" y="218"/>
                  </a:lnTo>
                  <a:lnTo>
                    <a:pt x="1390" y="220"/>
                  </a:lnTo>
                  <a:lnTo>
                    <a:pt x="1252" y="426"/>
                  </a:lnTo>
                  <a:lnTo>
                    <a:pt x="1335" y="586"/>
                  </a:lnTo>
                  <a:lnTo>
                    <a:pt x="1155" y="571"/>
                  </a:lnTo>
                  <a:lnTo>
                    <a:pt x="387" y="1714"/>
                  </a:lnTo>
                  <a:lnTo>
                    <a:pt x="385" y="1716"/>
                  </a:lnTo>
                  <a:lnTo>
                    <a:pt x="381" y="1722"/>
                  </a:lnTo>
                  <a:lnTo>
                    <a:pt x="374" y="1732"/>
                  </a:lnTo>
                  <a:lnTo>
                    <a:pt x="365" y="1746"/>
                  </a:lnTo>
                  <a:lnTo>
                    <a:pt x="355" y="1762"/>
                  </a:lnTo>
                  <a:lnTo>
                    <a:pt x="342" y="1782"/>
                  </a:lnTo>
                  <a:lnTo>
                    <a:pt x="329" y="1805"/>
                  </a:lnTo>
                  <a:lnTo>
                    <a:pt x="315" y="1832"/>
                  </a:lnTo>
                  <a:lnTo>
                    <a:pt x="300" y="1861"/>
                  </a:lnTo>
                  <a:lnTo>
                    <a:pt x="285" y="1892"/>
                  </a:lnTo>
                  <a:lnTo>
                    <a:pt x="271" y="1927"/>
                  </a:lnTo>
                  <a:lnTo>
                    <a:pt x="257" y="1964"/>
                  </a:lnTo>
                  <a:lnTo>
                    <a:pt x="243" y="2001"/>
                  </a:lnTo>
                  <a:lnTo>
                    <a:pt x="232" y="2042"/>
                  </a:lnTo>
                  <a:lnTo>
                    <a:pt x="221" y="2084"/>
                  </a:lnTo>
                  <a:lnTo>
                    <a:pt x="212" y="2128"/>
                  </a:lnTo>
                  <a:lnTo>
                    <a:pt x="206" y="2173"/>
                  </a:lnTo>
                  <a:lnTo>
                    <a:pt x="202" y="2219"/>
                  </a:lnTo>
                  <a:lnTo>
                    <a:pt x="200" y="2267"/>
                  </a:lnTo>
                  <a:lnTo>
                    <a:pt x="202" y="2315"/>
                  </a:lnTo>
                  <a:lnTo>
                    <a:pt x="207" y="2364"/>
                  </a:lnTo>
                  <a:lnTo>
                    <a:pt x="216" y="2413"/>
                  </a:lnTo>
                  <a:lnTo>
                    <a:pt x="229" y="2464"/>
                  </a:lnTo>
                  <a:lnTo>
                    <a:pt x="247" y="2513"/>
                  </a:lnTo>
                  <a:lnTo>
                    <a:pt x="269" y="2563"/>
                  </a:lnTo>
                  <a:lnTo>
                    <a:pt x="296" y="2613"/>
                  </a:lnTo>
                  <a:lnTo>
                    <a:pt x="329" y="2663"/>
                  </a:lnTo>
                  <a:lnTo>
                    <a:pt x="367" y="2712"/>
                  </a:lnTo>
                  <a:lnTo>
                    <a:pt x="412" y="2760"/>
                  </a:lnTo>
                  <a:lnTo>
                    <a:pt x="464" y="2807"/>
                  </a:lnTo>
                  <a:lnTo>
                    <a:pt x="521" y="2854"/>
                  </a:lnTo>
                  <a:lnTo>
                    <a:pt x="444" y="2810"/>
                  </a:lnTo>
                  <a:lnTo>
                    <a:pt x="367" y="2763"/>
                  </a:lnTo>
                  <a:lnTo>
                    <a:pt x="298" y="2713"/>
                  </a:lnTo>
                  <a:lnTo>
                    <a:pt x="231" y="2662"/>
                  </a:lnTo>
                  <a:lnTo>
                    <a:pt x="182" y="2607"/>
                  </a:lnTo>
                  <a:lnTo>
                    <a:pt x="140" y="2552"/>
                  </a:lnTo>
                  <a:lnTo>
                    <a:pt x="104" y="2496"/>
                  </a:lnTo>
                  <a:lnTo>
                    <a:pt x="75" y="2440"/>
                  </a:lnTo>
                  <a:lnTo>
                    <a:pt x="50" y="2385"/>
                  </a:lnTo>
                  <a:lnTo>
                    <a:pt x="31" y="2330"/>
                  </a:lnTo>
                  <a:lnTo>
                    <a:pt x="17" y="2275"/>
                  </a:lnTo>
                  <a:lnTo>
                    <a:pt x="8" y="2221"/>
                  </a:lnTo>
                  <a:lnTo>
                    <a:pt x="2" y="2168"/>
                  </a:lnTo>
                  <a:lnTo>
                    <a:pt x="0" y="2116"/>
                  </a:lnTo>
                  <a:lnTo>
                    <a:pt x="1" y="2065"/>
                  </a:lnTo>
                  <a:lnTo>
                    <a:pt x="6" y="2016"/>
                  </a:lnTo>
                  <a:lnTo>
                    <a:pt x="13" y="1968"/>
                  </a:lnTo>
                  <a:lnTo>
                    <a:pt x="22" y="1923"/>
                  </a:lnTo>
                  <a:lnTo>
                    <a:pt x="33" y="1879"/>
                  </a:lnTo>
                  <a:lnTo>
                    <a:pt x="45" y="1838"/>
                  </a:lnTo>
                  <a:lnTo>
                    <a:pt x="58" y="1799"/>
                  </a:lnTo>
                  <a:lnTo>
                    <a:pt x="72" y="1762"/>
                  </a:lnTo>
                  <a:lnTo>
                    <a:pt x="86" y="1730"/>
                  </a:lnTo>
                  <a:lnTo>
                    <a:pt x="100" y="1700"/>
                  </a:lnTo>
                  <a:lnTo>
                    <a:pt x="112" y="1673"/>
                  </a:lnTo>
                  <a:lnTo>
                    <a:pt x="125" y="1650"/>
                  </a:lnTo>
                  <a:lnTo>
                    <a:pt x="136" y="1630"/>
                  </a:lnTo>
                  <a:lnTo>
                    <a:pt x="145" y="1615"/>
                  </a:lnTo>
                  <a:lnTo>
                    <a:pt x="152" y="1604"/>
                  </a:lnTo>
                  <a:lnTo>
                    <a:pt x="156" y="1597"/>
                  </a:lnTo>
                  <a:lnTo>
                    <a:pt x="159" y="1595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1065" y="5160525"/>
              <a:ext cx="3026161" cy="62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Stakeholders</a:t>
              </a:r>
              <a:endParaRPr lang="en-US" sz="28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254636">
              <a:off x="3220513" y="2170858"/>
              <a:ext cx="2548104" cy="123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Fire </a:t>
              </a:r>
              <a:r>
                <a:rPr lang="en-US" sz="3200" kern="0" dirty="0" err="1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Modellers</a:t>
              </a:r>
              <a:endParaRPr lang="en-US" sz="32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758624">
              <a:off x="6699035" y="2541959"/>
              <a:ext cx="2443932" cy="1090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kern="0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Growth </a:t>
              </a:r>
              <a:r>
                <a:rPr lang="en-US" sz="2800" kern="0" dirty="0" err="1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Modellers</a:t>
              </a:r>
              <a:endParaRPr lang="en-US" sz="2800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74332" y="5864215"/>
            <a:ext cx="1430636" cy="613239"/>
            <a:chOff x="-534988" y="385763"/>
            <a:chExt cx="7991476" cy="3829050"/>
          </a:xfrm>
          <a:solidFill>
            <a:schemeClr val="bg1"/>
          </a:solidFill>
        </p:grpSpPr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1703387" y="2752725"/>
              <a:ext cx="3519488" cy="1462088"/>
            </a:xfrm>
            <a:custGeom>
              <a:avLst/>
              <a:gdLst>
                <a:gd name="T0" fmla="*/ 768 w 2217"/>
                <a:gd name="T1" fmla="*/ 41 h 921"/>
                <a:gd name="T2" fmla="*/ 803 w 2217"/>
                <a:gd name="T3" fmla="*/ 153 h 921"/>
                <a:gd name="T4" fmla="*/ 850 w 2217"/>
                <a:gd name="T5" fmla="*/ 293 h 921"/>
                <a:gd name="T6" fmla="*/ 899 w 2217"/>
                <a:gd name="T7" fmla="*/ 440 h 921"/>
                <a:gd name="T8" fmla="*/ 942 w 2217"/>
                <a:gd name="T9" fmla="*/ 562 h 921"/>
                <a:gd name="T10" fmla="*/ 968 w 2217"/>
                <a:gd name="T11" fmla="*/ 632 h 921"/>
                <a:gd name="T12" fmla="*/ 971 w 2217"/>
                <a:gd name="T13" fmla="*/ 142 h 921"/>
                <a:gd name="T14" fmla="*/ 973 w 2217"/>
                <a:gd name="T15" fmla="*/ 46 h 921"/>
                <a:gd name="T16" fmla="*/ 1105 w 2217"/>
                <a:gd name="T17" fmla="*/ 70 h 921"/>
                <a:gd name="T18" fmla="*/ 1243 w 2217"/>
                <a:gd name="T19" fmla="*/ 44 h 921"/>
                <a:gd name="T20" fmla="*/ 1243 w 2217"/>
                <a:gd name="T21" fmla="*/ 142 h 921"/>
                <a:gd name="T22" fmla="*/ 1246 w 2217"/>
                <a:gd name="T23" fmla="*/ 632 h 921"/>
                <a:gd name="T24" fmla="*/ 1272 w 2217"/>
                <a:gd name="T25" fmla="*/ 562 h 921"/>
                <a:gd name="T26" fmla="*/ 1313 w 2217"/>
                <a:gd name="T27" fmla="*/ 440 h 921"/>
                <a:gd name="T28" fmla="*/ 1364 w 2217"/>
                <a:gd name="T29" fmla="*/ 293 h 921"/>
                <a:gd name="T30" fmla="*/ 1411 w 2217"/>
                <a:gd name="T31" fmla="*/ 153 h 921"/>
                <a:gd name="T32" fmla="*/ 1446 w 2217"/>
                <a:gd name="T33" fmla="*/ 43 h 921"/>
                <a:gd name="T34" fmla="*/ 1557 w 2217"/>
                <a:gd name="T35" fmla="*/ 35 h 921"/>
                <a:gd name="T36" fmla="*/ 1753 w 2217"/>
                <a:gd name="T37" fmla="*/ 113 h 921"/>
                <a:gd name="T38" fmla="*/ 1800 w 2217"/>
                <a:gd name="T39" fmla="*/ 131 h 921"/>
                <a:gd name="T40" fmla="*/ 1878 w 2217"/>
                <a:gd name="T41" fmla="*/ 163 h 921"/>
                <a:gd name="T42" fmla="*/ 1959 w 2217"/>
                <a:gd name="T43" fmla="*/ 198 h 921"/>
                <a:gd name="T44" fmla="*/ 1999 w 2217"/>
                <a:gd name="T45" fmla="*/ 217 h 921"/>
                <a:gd name="T46" fmla="*/ 2010 w 2217"/>
                <a:gd name="T47" fmla="*/ 221 h 921"/>
                <a:gd name="T48" fmla="*/ 2016 w 2217"/>
                <a:gd name="T49" fmla="*/ 224 h 921"/>
                <a:gd name="T50" fmla="*/ 2051 w 2217"/>
                <a:gd name="T51" fmla="*/ 258 h 921"/>
                <a:gd name="T52" fmla="*/ 2080 w 2217"/>
                <a:gd name="T53" fmla="*/ 295 h 921"/>
                <a:gd name="T54" fmla="*/ 2095 w 2217"/>
                <a:gd name="T55" fmla="*/ 324 h 921"/>
                <a:gd name="T56" fmla="*/ 2124 w 2217"/>
                <a:gd name="T57" fmla="*/ 415 h 921"/>
                <a:gd name="T58" fmla="*/ 2168 w 2217"/>
                <a:gd name="T59" fmla="*/ 554 h 921"/>
                <a:gd name="T60" fmla="*/ 2205 w 2217"/>
                <a:gd name="T61" fmla="*/ 683 h 921"/>
                <a:gd name="T62" fmla="*/ 2217 w 2217"/>
                <a:gd name="T63" fmla="*/ 739 h 921"/>
                <a:gd name="T64" fmla="*/ 2187 w 2217"/>
                <a:gd name="T65" fmla="*/ 841 h 921"/>
                <a:gd name="T66" fmla="*/ 2107 w 2217"/>
                <a:gd name="T67" fmla="*/ 907 h 921"/>
                <a:gd name="T68" fmla="*/ 181 w 2217"/>
                <a:gd name="T69" fmla="*/ 921 h 921"/>
                <a:gd name="T70" fmla="*/ 79 w 2217"/>
                <a:gd name="T71" fmla="*/ 890 h 921"/>
                <a:gd name="T72" fmla="*/ 13 w 2217"/>
                <a:gd name="T73" fmla="*/ 811 h 921"/>
                <a:gd name="T74" fmla="*/ 1 w 2217"/>
                <a:gd name="T75" fmla="*/ 712 h 921"/>
                <a:gd name="T76" fmla="*/ 32 w 2217"/>
                <a:gd name="T77" fmla="*/ 600 h 921"/>
                <a:gd name="T78" fmla="*/ 76 w 2217"/>
                <a:gd name="T79" fmla="*/ 458 h 921"/>
                <a:gd name="T80" fmla="*/ 114 w 2217"/>
                <a:gd name="T81" fmla="*/ 342 h 921"/>
                <a:gd name="T82" fmla="*/ 123 w 2217"/>
                <a:gd name="T83" fmla="*/ 313 h 921"/>
                <a:gd name="T84" fmla="*/ 134 w 2217"/>
                <a:gd name="T85" fmla="*/ 290 h 921"/>
                <a:gd name="T86" fmla="*/ 168 w 2217"/>
                <a:gd name="T87" fmla="*/ 252 h 921"/>
                <a:gd name="T88" fmla="*/ 195 w 2217"/>
                <a:gd name="T89" fmla="*/ 226 h 921"/>
                <a:gd name="T90" fmla="*/ 203 w 2217"/>
                <a:gd name="T91" fmla="*/ 221 h 921"/>
                <a:gd name="T92" fmla="*/ 213 w 2217"/>
                <a:gd name="T93" fmla="*/ 215 h 921"/>
                <a:gd name="T94" fmla="*/ 255 w 2217"/>
                <a:gd name="T95" fmla="*/ 197 h 921"/>
                <a:gd name="T96" fmla="*/ 336 w 2217"/>
                <a:gd name="T97" fmla="*/ 163 h 921"/>
                <a:gd name="T98" fmla="*/ 414 w 2217"/>
                <a:gd name="T99" fmla="*/ 131 h 921"/>
                <a:gd name="T100" fmla="*/ 461 w 2217"/>
                <a:gd name="T101" fmla="*/ 111 h 921"/>
                <a:gd name="T102" fmla="*/ 656 w 2217"/>
                <a:gd name="T103" fmla="*/ 3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7" h="921">
                  <a:moveTo>
                    <a:pt x="756" y="0"/>
                  </a:moveTo>
                  <a:lnTo>
                    <a:pt x="760" y="17"/>
                  </a:lnTo>
                  <a:lnTo>
                    <a:pt x="768" y="41"/>
                  </a:lnTo>
                  <a:lnTo>
                    <a:pt x="777" y="73"/>
                  </a:lnTo>
                  <a:lnTo>
                    <a:pt x="789" y="110"/>
                  </a:lnTo>
                  <a:lnTo>
                    <a:pt x="803" y="153"/>
                  </a:lnTo>
                  <a:lnTo>
                    <a:pt x="817" y="197"/>
                  </a:lnTo>
                  <a:lnTo>
                    <a:pt x="834" y="244"/>
                  </a:lnTo>
                  <a:lnTo>
                    <a:pt x="850" y="293"/>
                  </a:lnTo>
                  <a:lnTo>
                    <a:pt x="867" y="343"/>
                  </a:lnTo>
                  <a:lnTo>
                    <a:pt x="884" y="392"/>
                  </a:lnTo>
                  <a:lnTo>
                    <a:pt x="899" y="440"/>
                  </a:lnTo>
                  <a:lnTo>
                    <a:pt x="915" y="484"/>
                  </a:lnTo>
                  <a:lnTo>
                    <a:pt x="930" y="525"/>
                  </a:lnTo>
                  <a:lnTo>
                    <a:pt x="942" y="562"/>
                  </a:lnTo>
                  <a:lnTo>
                    <a:pt x="953" y="592"/>
                  </a:lnTo>
                  <a:lnTo>
                    <a:pt x="962" y="615"/>
                  </a:lnTo>
                  <a:lnTo>
                    <a:pt x="968" y="632"/>
                  </a:lnTo>
                  <a:lnTo>
                    <a:pt x="989" y="177"/>
                  </a:lnTo>
                  <a:lnTo>
                    <a:pt x="980" y="160"/>
                  </a:lnTo>
                  <a:lnTo>
                    <a:pt x="971" y="142"/>
                  </a:lnTo>
                  <a:lnTo>
                    <a:pt x="902" y="6"/>
                  </a:lnTo>
                  <a:lnTo>
                    <a:pt x="936" y="27"/>
                  </a:lnTo>
                  <a:lnTo>
                    <a:pt x="973" y="46"/>
                  </a:lnTo>
                  <a:lnTo>
                    <a:pt x="1014" y="59"/>
                  </a:lnTo>
                  <a:lnTo>
                    <a:pt x="1058" y="69"/>
                  </a:lnTo>
                  <a:lnTo>
                    <a:pt x="1105" y="70"/>
                  </a:lnTo>
                  <a:lnTo>
                    <a:pt x="1154" y="67"/>
                  </a:lnTo>
                  <a:lnTo>
                    <a:pt x="1200" y="59"/>
                  </a:lnTo>
                  <a:lnTo>
                    <a:pt x="1243" y="44"/>
                  </a:lnTo>
                  <a:lnTo>
                    <a:pt x="1280" y="26"/>
                  </a:lnTo>
                  <a:lnTo>
                    <a:pt x="1313" y="3"/>
                  </a:lnTo>
                  <a:lnTo>
                    <a:pt x="1243" y="142"/>
                  </a:lnTo>
                  <a:lnTo>
                    <a:pt x="1234" y="160"/>
                  </a:lnTo>
                  <a:lnTo>
                    <a:pt x="1225" y="177"/>
                  </a:lnTo>
                  <a:lnTo>
                    <a:pt x="1246" y="632"/>
                  </a:lnTo>
                  <a:lnTo>
                    <a:pt x="1252" y="617"/>
                  </a:lnTo>
                  <a:lnTo>
                    <a:pt x="1260" y="592"/>
                  </a:lnTo>
                  <a:lnTo>
                    <a:pt x="1272" y="562"/>
                  </a:lnTo>
                  <a:lnTo>
                    <a:pt x="1284" y="525"/>
                  </a:lnTo>
                  <a:lnTo>
                    <a:pt x="1298" y="484"/>
                  </a:lnTo>
                  <a:lnTo>
                    <a:pt x="1313" y="440"/>
                  </a:lnTo>
                  <a:lnTo>
                    <a:pt x="1330" y="392"/>
                  </a:lnTo>
                  <a:lnTo>
                    <a:pt x="1347" y="343"/>
                  </a:lnTo>
                  <a:lnTo>
                    <a:pt x="1364" y="293"/>
                  </a:lnTo>
                  <a:lnTo>
                    <a:pt x="1380" y="244"/>
                  </a:lnTo>
                  <a:lnTo>
                    <a:pt x="1396" y="197"/>
                  </a:lnTo>
                  <a:lnTo>
                    <a:pt x="1411" y="153"/>
                  </a:lnTo>
                  <a:lnTo>
                    <a:pt x="1425" y="110"/>
                  </a:lnTo>
                  <a:lnTo>
                    <a:pt x="1437" y="73"/>
                  </a:lnTo>
                  <a:lnTo>
                    <a:pt x="1446" y="43"/>
                  </a:lnTo>
                  <a:lnTo>
                    <a:pt x="1454" y="18"/>
                  </a:lnTo>
                  <a:lnTo>
                    <a:pt x="1458" y="0"/>
                  </a:lnTo>
                  <a:lnTo>
                    <a:pt x="1557" y="35"/>
                  </a:lnTo>
                  <a:lnTo>
                    <a:pt x="1654" y="72"/>
                  </a:lnTo>
                  <a:lnTo>
                    <a:pt x="1748" y="111"/>
                  </a:lnTo>
                  <a:lnTo>
                    <a:pt x="1753" y="113"/>
                  </a:lnTo>
                  <a:lnTo>
                    <a:pt x="1764" y="117"/>
                  </a:lnTo>
                  <a:lnTo>
                    <a:pt x="1779" y="124"/>
                  </a:lnTo>
                  <a:lnTo>
                    <a:pt x="1800" y="131"/>
                  </a:lnTo>
                  <a:lnTo>
                    <a:pt x="1825" y="142"/>
                  </a:lnTo>
                  <a:lnTo>
                    <a:pt x="1851" y="153"/>
                  </a:lnTo>
                  <a:lnTo>
                    <a:pt x="1878" y="163"/>
                  </a:lnTo>
                  <a:lnTo>
                    <a:pt x="1906" y="175"/>
                  </a:lnTo>
                  <a:lnTo>
                    <a:pt x="1933" y="186"/>
                  </a:lnTo>
                  <a:lnTo>
                    <a:pt x="1959" y="198"/>
                  </a:lnTo>
                  <a:lnTo>
                    <a:pt x="1981" y="208"/>
                  </a:lnTo>
                  <a:lnTo>
                    <a:pt x="1997" y="215"/>
                  </a:lnTo>
                  <a:lnTo>
                    <a:pt x="1999" y="217"/>
                  </a:lnTo>
                  <a:lnTo>
                    <a:pt x="2002" y="217"/>
                  </a:lnTo>
                  <a:lnTo>
                    <a:pt x="2005" y="220"/>
                  </a:lnTo>
                  <a:lnTo>
                    <a:pt x="2010" y="221"/>
                  </a:lnTo>
                  <a:lnTo>
                    <a:pt x="2013" y="223"/>
                  </a:lnTo>
                  <a:lnTo>
                    <a:pt x="2014" y="224"/>
                  </a:lnTo>
                  <a:lnTo>
                    <a:pt x="2016" y="224"/>
                  </a:lnTo>
                  <a:lnTo>
                    <a:pt x="2028" y="234"/>
                  </a:lnTo>
                  <a:lnTo>
                    <a:pt x="2040" y="244"/>
                  </a:lnTo>
                  <a:lnTo>
                    <a:pt x="2051" y="258"/>
                  </a:lnTo>
                  <a:lnTo>
                    <a:pt x="2063" y="272"/>
                  </a:lnTo>
                  <a:lnTo>
                    <a:pt x="2072" y="284"/>
                  </a:lnTo>
                  <a:lnTo>
                    <a:pt x="2080" y="295"/>
                  </a:lnTo>
                  <a:lnTo>
                    <a:pt x="2084" y="302"/>
                  </a:lnTo>
                  <a:lnTo>
                    <a:pt x="2087" y="304"/>
                  </a:lnTo>
                  <a:lnTo>
                    <a:pt x="2095" y="324"/>
                  </a:lnTo>
                  <a:lnTo>
                    <a:pt x="2100" y="343"/>
                  </a:lnTo>
                  <a:lnTo>
                    <a:pt x="2110" y="376"/>
                  </a:lnTo>
                  <a:lnTo>
                    <a:pt x="2124" y="415"/>
                  </a:lnTo>
                  <a:lnTo>
                    <a:pt x="2138" y="460"/>
                  </a:lnTo>
                  <a:lnTo>
                    <a:pt x="2153" y="507"/>
                  </a:lnTo>
                  <a:lnTo>
                    <a:pt x="2168" y="554"/>
                  </a:lnTo>
                  <a:lnTo>
                    <a:pt x="2182" y="602"/>
                  </a:lnTo>
                  <a:lnTo>
                    <a:pt x="2194" y="644"/>
                  </a:lnTo>
                  <a:lnTo>
                    <a:pt x="2205" y="683"/>
                  </a:lnTo>
                  <a:lnTo>
                    <a:pt x="2213" y="713"/>
                  </a:lnTo>
                  <a:lnTo>
                    <a:pt x="2214" y="727"/>
                  </a:lnTo>
                  <a:lnTo>
                    <a:pt x="2217" y="739"/>
                  </a:lnTo>
                  <a:lnTo>
                    <a:pt x="2214" y="776"/>
                  </a:lnTo>
                  <a:lnTo>
                    <a:pt x="2204" y="811"/>
                  </a:lnTo>
                  <a:lnTo>
                    <a:pt x="2187" y="841"/>
                  </a:lnTo>
                  <a:lnTo>
                    <a:pt x="2164" y="867"/>
                  </a:lnTo>
                  <a:lnTo>
                    <a:pt x="2138" y="890"/>
                  </a:lnTo>
                  <a:lnTo>
                    <a:pt x="2107" y="907"/>
                  </a:lnTo>
                  <a:lnTo>
                    <a:pt x="2072" y="918"/>
                  </a:lnTo>
                  <a:lnTo>
                    <a:pt x="2036" y="921"/>
                  </a:lnTo>
                  <a:lnTo>
                    <a:pt x="181" y="921"/>
                  </a:lnTo>
                  <a:lnTo>
                    <a:pt x="145" y="918"/>
                  </a:lnTo>
                  <a:lnTo>
                    <a:pt x="110" y="907"/>
                  </a:lnTo>
                  <a:lnTo>
                    <a:pt x="79" y="890"/>
                  </a:lnTo>
                  <a:lnTo>
                    <a:pt x="53" y="867"/>
                  </a:lnTo>
                  <a:lnTo>
                    <a:pt x="30" y="841"/>
                  </a:lnTo>
                  <a:lnTo>
                    <a:pt x="13" y="811"/>
                  </a:lnTo>
                  <a:lnTo>
                    <a:pt x="3" y="776"/>
                  </a:lnTo>
                  <a:lnTo>
                    <a:pt x="0" y="739"/>
                  </a:lnTo>
                  <a:lnTo>
                    <a:pt x="1" y="712"/>
                  </a:lnTo>
                  <a:lnTo>
                    <a:pt x="9" y="683"/>
                  </a:lnTo>
                  <a:lnTo>
                    <a:pt x="20" y="643"/>
                  </a:lnTo>
                  <a:lnTo>
                    <a:pt x="32" y="600"/>
                  </a:lnTo>
                  <a:lnTo>
                    <a:pt x="45" y="553"/>
                  </a:lnTo>
                  <a:lnTo>
                    <a:pt x="61" y="505"/>
                  </a:lnTo>
                  <a:lnTo>
                    <a:pt x="76" y="458"/>
                  </a:lnTo>
                  <a:lnTo>
                    <a:pt x="90" y="414"/>
                  </a:lnTo>
                  <a:lnTo>
                    <a:pt x="104" y="374"/>
                  </a:lnTo>
                  <a:lnTo>
                    <a:pt x="114" y="342"/>
                  </a:lnTo>
                  <a:lnTo>
                    <a:pt x="116" y="333"/>
                  </a:lnTo>
                  <a:lnTo>
                    <a:pt x="119" y="322"/>
                  </a:lnTo>
                  <a:lnTo>
                    <a:pt x="123" y="313"/>
                  </a:lnTo>
                  <a:lnTo>
                    <a:pt x="125" y="305"/>
                  </a:lnTo>
                  <a:lnTo>
                    <a:pt x="126" y="304"/>
                  </a:lnTo>
                  <a:lnTo>
                    <a:pt x="134" y="290"/>
                  </a:lnTo>
                  <a:lnTo>
                    <a:pt x="145" y="276"/>
                  </a:lnTo>
                  <a:lnTo>
                    <a:pt x="155" y="264"/>
                  </a:lnTo>
                  <a:lnTo>
                    <a:pt x="168" y="252"/>
                  </a:lnTo>
                  <a:lnTo>
                    <a:pt x="180" y="240"/>
                  </a:lnTo>
                  <a:lnTo>
                    <a:pt x="189" y="232"/>
                  </a:lnTo>
                  <a:lnTo>
                    <a:pt x="195" y="226"/>
                  </a:lnTo>
                  <a:lnTo>
                    <a:pt x="198" y="224"/>
                  </a:lnTo>
                  <a:lnTo>
                    <a:pt x="200" y="223"/>
                  </a:lnTo>
                  <a:lnTo>
                    <a:pt x="203" y="221"/>
                  </a:lnTo>
                  <a:lnTo>
                    <a:pt x="207" y="220"/>
                  </a:lnTo>
                  <a:lnTo>
                    <a:pt x="210" y="217"/>
                  </a:lnTo>
                  <a:lnTo>
                    <a:pt x="213" y="215"/>
                  </a:lnTo>
                  <a:lnTo>
                    <a:pt x="215" y="215"/>
                  </a:lnTo>
                  <a:lnTo>
                    <a:pt x="233" y="206"/>
                  </a:lnTo>
                  <a:lnTo>
                    <a:pt x="255" y="197"/>
                  </a:lnTo>
                  <a:lnTo>
                    <a:pt x="281" y="186"/>
                  </a:lnTo>
                  <a:lnTo>
                    <a:pt x="307" y="175"/>
                  </a:lnTo>
                  <a:lnTo>
                    <a:pt x="336" y="163"/>
                  </a:lnTo>
                  <a:lnTo>
                    <a:pt x="363" y="151"/>
                  </a:lnTo>
                  <a:lnTo>
                    <a:pt x="389" y="140"/>
                  </a:lnTo>
                  <a:lnTo>
                    <a:pt x="414" y="131"/>
                  </a:lnTo>
                  <a:lnTo>
                    <a:pt x="435" y="122"/>
                  </a:lnTo>
                  <a:lnTo>
                    <a:pt x="450" y="116"/>
                  </a:lnTo>
                  <a:lnTo>
                    <a:pt x="461" y="111"/>
                  </a:lnTo>
                  <a:lnTo>
                    <a:pt x="464" y="110"/>
                  </a:lnTo>
                  <a:lnTo>
                    <a:pt x="560" y="72"/>
                  </a:lnTo>
                  <a:lnTo>
                    <a:pt x="656" y="35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540000" y="393700"/>
              <a:ext cx="1839913" cy="2227263"/>
            </a:xfrm>
            <a:custGeom>
              <a:avLst/>
              <a:gdLst>
                <a:gd name="T0" fmla="*/ 589 w 1159"/>
                <a:gd name="T1" fmla="*/ 0 h 1403"/>
                <a:gd name="T2" fmla="*/ 714 w 1159"/>
                <a:gd name="T3" fmla="*/ 16 h 1403"/>
                <a:gd name="T4" fmla="*/ 827 w 1159"/>
                <a:gd name="T5" fmla="*/ 64 h 1403"/>
                <a:gd name="T6" fmla="*/ 922 w 1159"/>
                <a:gd name="T7" fmla="*/ 137 h 1403"/>
                <a:gd name="T8" fmla="*/ 995 w 1159"/>
                <a:gd name="T9" fmla="*/ 232 h 1403"/>
                <a:gd name="T10" fmla="*/ 1043 w 1159"/>
                <a:gd name="T11" fmla="*/ 345 h 1403"/>
                <a:gd name="T12" fmla="*/ 1060 w 1159"/>
                <a:gd name="T13" fmla="*/ 469 h 1403"/>
                <a:gd name="T14" fmla="*/ 1058 w 1159"/>
                <a:gd name="T15" fmla="*/ 510 h 1403"/>
                <a:gd name="T16" fmla="*/ 1055 w 1159"/>
                <a:gd name="T17" fmla="*/ 569 h 1403"/>
                <a:gd name="T18" fmla="*/ 1053 w 1159"/>
                <a:gd name="T19" fmla="*/ 626 h 1403"/>
                <a:gd name="T20" fmla="*/ 1058 w 1159"/>
                <a:gd name="T21" fmla="*/ 644 h 1403"/>
                <a:gd name="T22" fmla="*/ 1076 w 1159"/>
                <a:gd name="T23" fmla="*/ 643 h 1403"/>
                <a:gd name="T24" fmla="*/ 1101 w 1159"/>
                <a:gd name="T25" fmla="*/ 644 h 1403"/>
                <a:gd name="T26" fmla="*/ 1127 w 1159"/>
                <a:gd name="T27" fmla="*/ 653 h 1403"/>
                <a:gd name="T28" fmla="*/ 1148 w 1159"/>
                <a:gd name="T29" fmla="*/ 676 h 1403"/>
                <a:gd name="T30" fmla="*/ 1159 w 1159"/>
                <a:gd name="T31" fmla="*/ 716 h 1403"/>
                <a:gd name="T32" fmla="*/ 1153 w 1159"/>
                <a:gd name="T33" fmla="*/ 797 h 1403"/>
                <a:gd name="T34" fmla="*/ 1134 w 1159"/>
                <a:gd name="T35" fmla="*/ 876 h 1403"/>
                <a:gd name="T36" fmla="*/ 1111 w 1159"/>
                <a:gd name="T37" fmla="*/ 927 h 1403"/>
                <a:gd name="T38" fmla="*/ 1087 w 1159"/>
                <a:gd name="T39" fmla="*/ 953 h 1403"/>
                <a:gd name="T40" fmla="*/ 1063 w 1159"/>
                <a:gd name="T41" fmla="*/ 963 h 1403"/>
                <a:gd name="T42" fmla="*/ 1044 w 1159"/>
                <a:gd name="T43" fmla="*/ 965 h 1403"/>
                <a:gd name="T44" fmla="*/ 1032 w 1159"/>
                <a:gd name="T45" fmla="*/ 962 h 1403"/>
                <a:gd name="T46" fmla="*/ 1006 w 1159"/>
                <a:gd name="T47" fmla="*/ 1026 h 1403"/>
                <a:gd name="T48" fmla="*/ 953 w 1159"/>
                <a:gd name="T49" fmla="*/ 1138 h 1403"/>
                <a:gd name="T50" fmla="*/ 890 w 1159"/>
                <a:gd name="T51" fmla="*/ 1226 h 1403"/>
                <a:gd name="T52" fmla="*/ 824 w 1159"/>
                <a:gd name="T53" fmla="*/ 1292 h 1403"/>
                <a:gd name="T54" fmla="*/ 739 w 1159"/>
                <a:gd name="T55" fmla="*/ 1351 h 1403"/>
                <a:gd name="T56" fmla="*/ 664 w 1159"/>
                <a:gd name="T57" fmla="*/ 1385 h 1403"/>
                <a:gd name="T58" fmla="*/ 610 w 1159"/>
                <a:gd name="T59" fmla="*/ 1400 h 1403"/>
                <a:gd name="T60" fmla="*/ 589 w 1159"/>
                <a:gd name="T61" fmla="*/ 1403 h 1403"/>
                <a:gd name="T62" fmla="*/ 565 w 1159"/>
                <a:gd name="T63" fmla="*/ 1402 h 1403"/>
                <a:gd name="T64" fmla="*/ 526 w 1159"/>
                <a:gd name="T65" fmla="*/ 1394 h 1403"/>
                <a:gd name="T66" fmla="*/ 461 w 1159"/>
                <a:gd name="T67" fmla="*/ 1370 h 1403"/>
                <a:gd name="T68" fmla="*/ 378 w 1159"/>
                <a:gd name="T69" fmla="*/ 1324 h 1403"/>
                <a:gd name="T70" fmla="*/ 300 w 1159"/>
                <a:gd name="T71" fmla="*/ 1260 h 1403"/>
                <a:gd name="T72" fmla="*/ 238 w 1159"/>
                <a:gd name="T73" fmla="*/ 1183 h 1403"/>
                <a:gd name="T74" fmla="*/ 178 w 1159"/>
                <a:gd name="T75" fmla="*/ 1086 h 1403"/>
                <a:gd name="T76" fmla="*/ 129 w 1159"/>
                <a:gd name="T77" fmla="*/ 960 h 1403"/>
                <a:gd name="T78" fmla="*/ 123 w 1159"/>
                <a:gd name="T79" fmla="*/ 963 h 1403"/>
                <a:gd name="T80" fmla="*/ 106 w 1159"/>
                <a:gd name="T81" fmla="*/ 965 h 1403"/>
                <a:gd name="T82" fmla="*/ 85 w 1159"/>
                <a:gd name="T83" fmla="*/ 960 h 1403"/>
                <a:gd name="T84" fmla="*/ 61 w 1159"/>
                <a:gd name="T85" fmla="*/ 942 h 1403"/>
                <a:gd name="T86" fmla="*/ 36 w 1159"/>
                <a:gd name="T87" fmla="*/ 904 h 1403"/>
                <a:gd name="T88" fmla="*/ 15 w 1159"/>
                <a:gd name="T89" fmla="*/ 841 h 1403"/>
                <a:gd name="T90" fmla="*/ 1 w 1159"/>
                <a:gd name="T91" fmla="*/ 745 h 1403"/>
                <a:gd name="T92" fmla="*/ 4 w 1159"/>
                <a:gd name="T93" fmla="*/ 695 h 1403"/>
                <a:gd name="T94" fmla="*/ 21 w 1159"/>
                <a:gd name="T95" fmla="*/ 663 h 1403"/>
                <a:gd name="T96" fmla="*/ 45 w 1159"/>
                <a:gd name="T97" fmla="*/ 647 h 1403"/>
                <a:gd name="T98" fmla="*/ 71 w 1159"/>
                <a:gd name="T99" fmla="*/ 643 h 1403"/>
                <a:gd name="T100" fmla="*/ 93 w 1159"/>
                <a:gd name="T101" fmla="*/ 643 h 1403"/>
                <a:gd name="T102" fmla="*/ 106 w 1159"/>
                <a:gd name="T103" fmla="*/ 644 h 1403"/>
                <a:gd name="T104" fmla="*/ 105 w 1159"/>
                <a:gd name="T105" fmla="*/ 600 h 1403"/>
                <a:gd name="T106" fmla="*/ 102 w 1159"/>
                <a:gd name="T107" fmla="*/ 539 h 1403"/>
                <a:gd name="T108" fmla="*/ 100 w 1159"/>
                <a:gd name="T109" fmla="*/ 485 h 1403"/>
                <a:gd name="T110" fmla="*/ 103 w 1159"/>
                <a:gd name="T111" fmla="*/ 406 h 1403"/>
                <a:gd name="T112" fmla="*/ 137 w 1159"/>
                <a:gd name="T113" fmla="*/ 287 h 1403"/>
                <a:gd name="T114" fmla="*/ 198 w 1159"/>
                <a:gd name="T115" fmla="*/ 183 h 1403"/>
                <a:gd name="T116" fmla="*/ 282 w 1159"/>
                <a:gd name="T117" fmla="*/ 97 h 1403"/>
                <a:gd name="T118" fmla="*/ 386 w 1159"/>
                <a:gd name="T119" fmla="*/ 36 h 1403"/>
                <a:gd name="T120" fmla="*/ 505 w 1159"/>
                <a:gd name="T121" fmla="*/ 4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403">
                  <a:moveTo>
                    <a:pt x="569" y="0"/>
                  </a:moveTo>
                  <a:lnTo>
                    <a:pt x="589" y="0"/>
                  </a:lnTo>
                  <a:lnTo>
                    <a:pt x="653" y="4"/>
                  </a:lnTo>
                  <a:lnTo>
                    <a:pt x="714" y="16"/>
                  </a:lnTo>
                  <a:lnTo>
                    <a:pt x="772" y="36"/>
                  </a:lnTo>
                  <a:lnTo>
                    <a:pt x="827" y="64"/>
                  </a:lnTo>
                  <a:lnTo>
                    <a:pt x="876" y="97"/>
                  </a:lnTo>
                  <a:lnTo>
                    <a:pt x="922" y="137"/>
                  </a:lnTo>
                  <a:lnTo>
                    <a:pt x="962" y="183"/>
                  </a:lnTo>
                  <a:lnTo>
                    <a:pt x="995" y="232"/>
                  </a:lnTo>
                  <a:lnTo>
                    <a:pt x="1023" y="287"/>
                  </a:lnTo>
                  <a:lnTo>
                    <a:pt x="1043" y="345"/>
                  </a:lnTo>
                  <a:lnTo>
                    <a:pt x="1055" y="406"/>
                  </a:lnTo>
                  <a:lnTo>
                    <a:pt x="1060" y="469"/>
                  </a:lnTo>
                  <a:lnTo>
                    <a:pt x="1060" y="485"/>
                  </a:lnTo>
                  <a:lnTo>
                    <a:pt x="1058" y="510"/>
                  </a:lnTo>
                  <a:lnTo>
                    <a:pt x="1056" y="539"/>
                  </a:lnTo>
                  <a:lnTo>
                    <a:pt x="1055" y="569"/>
                  </a:lnTo>
                  <a:lnTo>
                    <a:pt x="1055" y="600"/>
                  </a:lnTo>
                  <a:lnTo>
                    <a:pt x="1053" y="626"/>
                  </a:lnTo>
                  <a:lnTo>
                    <a:pt x="1053" y="644"/>
                  </a:lnTo>
                  <a:lnTo>
                    <a:pt x="1058" y="644"/>
                  </a:lnTo>
                  <a:lnTo>
                    <a:pt x="1066" y="643"/>
                  </a:lnTo>
                  <a:lnTo>
                    <a:pt x="1076" y="643"/>
                  </a:lnTo>
                  <a:lnTo>
                    <a:pt x="1089" y="643"/>
                  </a:lnTo>
                  <a:lnTo>
                    <a:pt x="1101" y="644"/>
                  </a:lnTo>
                  <a:lnTo>
                    <a:pt x="1114" y="647"/>
                  </a:lnTo>
                  <a:lnTo>
                    <a:pt x="1127" y="653"/>
                  </a:lnTo>
                  <a:lnTo>
                    <a:pt x="1139" y="663"/>
                  </a:lnTo>
                  <a:lnTo>
                    <a:pt x="1148" y="676"/>
                  </a:lnTo>
                  <a:lnTo>
                    <a:pt x="1156" y="695"/>
                  </a:lnTo>
                  <a:lnTo>
                    <a:pt x="1159" y="716"/>
                  </a:lnTo>
                  <a:lnTo>
                    <a:pt x="1159" y="745"/>
                  </a:lnTo>
                  <a:lnTo>
                    <a:pt x="1153" y="797"/>
                  </a:lnTo>
                  <a:lnTo>
                    <a:pt x="1144" y="841"/>
                  </a:lnTo>
                  <a:lnTo>
                    <a:pt x="1134" y="876"/>
                  </a:lnTo>
                  <a:lnTo>
                    <a:pt x="1124" y="905"/>
                  </a:lnTo>
                  <a:lnTo>
                    <a:pt x="1111" y="927"/>
                  </a:lnTo>
                  <a:lnTo>
                    <a:pt x="1099" y="942"/>
                  </a:lnTo>
                  <a:lnTo>
                    <a:pt x="1087" y="953"/>
                  </a:lnTo>
                  <a:lnTo>
                    <a:pt x="1075" y="960"/>
                  </a:lnTo>
                  <a:lnTo>
                    <a:pt x="1063" y="963"/>
                  </a:lnTo>
                  <a:lnTo>
                    <a:pt x="1053" y="965"/>
                  </a:lnTo>
                  <a:lnTo>
                    <a:pt x="1044" y="965"/>
                  </a:lnTo>
                  <a:lnTo>
                    <a:pt x="1037" y="963"/>
                  </a:lnTo>
                  <a:lnTo>
                    <a:pt x="1032" y="962"/>
                  </a:lnTo>
                  <a:lnTo>
                    <a:pt x="1030" y="960"/>
                  </a:lnTo>
                  <a:lnTo>
                    <a:pt x="1006" y="1026"/>
                  </a:lnTo>
                  <a:lnTo>
                    <a:pt x="980" y="1086"/>
                  </a:lnTo>
                  <a:lnTo>
                    <a:pt x="953" y="1138"/>
                  </a:lnTo>
                  <a:lnTo>
                    <a:pt x="922" y="1185"/>
                  </a:lnTo>
                  <a:lnTo>
                    <a:pt x="890" y="1226"/>
                  </a:lnTo>
                  <a:lnTo>
                    <a:pt x="858" y="1261"/>
                  </a:lnTo>
                  <a:lnTo>
                    <a:pt x="824" y="1292"/>
                  </a:lnTo>
                  <a:lnTo>
                    <a:pt x="780" y="1325"/>
                  </a:lnTo>
                  <a:lnTo>
                    <a:pt x="739" y="1351"/>
                  </a:lnTo>
                  <a:lnTo>
                    <a:pt x="699" y="1371"/>
                  </a:lnTo>
                  <a:lnTo>
                    <a:pt x="664" y="1385"/>
                  </a:lnTo>
                  <a:lnTo>
                    <a:pt x="633" y="1394"/>
                  </a:lnTo>
                  <a:lnTo>
                    <a:pt x="610" y="1400"/>
                  </a:lnTo>
                  <a:lnTo>
                    <a:pt x="595" y="1402"/>
                  </a:lnTo>
                  <a:lnTo>
                    <a:pt x="589" y="1403"/>
                  </a:lnTo>
                  <a:lnTo>
                    <a:pt x="571" y="1403"/>
                  </a:lnTo>
                  <a:lnTo>
                    <a:pt x="565" y="1402"/>
                  </a:lnTo>
                  <a:lnTo>
                    <a:pt x="549" y="1400"/>
                  </a:lnTo>
                  <a:lnTo>
                    <a:pt x="526" y="1394"/>
                  </a:lnTo>
                  <a:lnTo>
                    <a:pt x="496" y="1385"/>
                  </a:lnTo>
                  <a:lnTo>
                    <a:pt x="461" y="1370"/>
                  </a:lnTo>
                  <a:lnTo>
                    <a:pt x="421" y="1350"/>
                  </a:lnTo>
                  <a:lnTo>
                    <a:pt x="378" y="1324"/>
                  </a:lnTo>
                  <a:lnTo>
                    <a:pt x="334" y="1290"/>
                  </a:lnTo>
                  <a:lnTo>
                    <a:pt x="300" y="1260"/>
                  </a:lnTo>
                  <a:lnTo>
                    <a:pt x="268" y="1225"/>
                  </a:lnTo>
                  <a:lnTo>
                    <a:pt x="238" y="1183"/>
                  </a:lnTo>
                  <a:lnTo>
                    <a:pt x="207" y="1138"/>
                  </a:lnTo>
                  <a:lnTo>
                    <a:pt x="178" y="1086"/>
                  </a:lnTo>
                  <a:lnTo>
                    <a:pt x="152" y="1026"/>
                  </a:lnTo>
                  <a:lnTo>
                    <a:pt x="129" y="960"/>
                  </a:lnTo>
                  <a:lnTo>
                    <a:pt x="128" y="962"/>
                  </a:lnTo>
                  <a:lnTo>
                    <a:pt x="123" y="963"/>
                  </a:lnTo>
                  <a:lnTo>
                    <a:pt x="116" y="965"/>
                  </a:lnTo>
                  <a:lnTo>
                    <a:pt x="106" y="965"/>
                  </a:lnTo>
                  <a:lnTo>
                    <a:pt x="97" y="963"/>
                  </a:lnTo>
                  <a:lnTo>
                    <a:pt x="85" y="960"/>
                  </a:lnTo>
                  <a:lnTo>
                    <a:pt x="73" y="953"/>
                  </a:lnTo>
                  <a:lnTo>
                    <a:pt x="61" y="942"/>
                  </a:lnTo>
                  <a:lnTo>
                    <a:pt x="48" y="927"/>
                  </a:lnTo>
                  <a:lnTo>
                    <a:pt x="36" y="904"/>
                  </a:lnTo>
                  <a:lnTo>
                    <a:pt x="26" y="876"/>
                  </a:lnTo>
                  <a:lnTo>
                    <a:pt x="15" y="841"/>
                  </a:lnTo>
                  <a:lnTo>
                    <a:pt x="7" y="797"/>
                  </a:lnTo>
                  <a:lnTo>
                    <a:pt x="1" y="745"/>
                  </a:lnTo>
                  <a:lnTo>
                    <a:pt x="0" y="716"/>
                  </a:lnTo>
                  <a:lnTo>
                    <a:pt x="4" y="695"/>
                  </a:lnTo>
                  <a:lnTo>
                    <a:pt x="10" y="676"/>
                  </a:lnTo>
                  <a:lnTo>
                    <a:pt x="21" y="663"/>
                  </a:lnTo>
                  <a:lnTo>
                    <a:pt x="32" y="653"/>
                  </a:lnTo>
                  <a:lnTo>
                    <a:pt x="45" y="647"/>
                  </a:lnTo>
                  <a:lnTo>
                    <a:pt x="58" y="644"/>
                  </a:lnTo>
                  <a:lnTo>
                    <a:pt x="71" y="643"/>
                  </a:lnTo>
                  <a:lnTo>
                    <a:pt x="84" y="643"/>
                  </a:lnTo>
                  <a:lnTo>
                    <a:pt x="93" y="643"/>
                  </a:lnTo>
                  <a:lnTo>
                    <a:pt x="102" y="644"/>
                  </a:lnTo>
                  <a:lnTo>
                    <a:pt x="106" y="644"/>
                  </a:lnTo>
                  <a:lnTo>
                    <a:pt x="105" y="626"/>
                  </a:lnTo>
                  <a:lnTo>
                    <a:pt x="105" y="600"/>
                  </a:lnTo>
                  <a:lnTo>
                    <a:pt x="103" y="571"/>
                  </a:lnTo>
                  <a:lnTo>
                    <a:pt x="102" y="539"/>
                  </a:lnTo>
                  <a:lnTo>
                    <a:pt x="100" y="510"/>
                  </a:lnTo>
                  <a:lnTo>
                    <a:pt x="100" y="485"/>
                  </a:lnTo>
                  <a:lnTo>
                    <a:pt x="99" y="469"/>
                  </a:lnTo>
                  <a:lnTo>
                    <a:pt x="103" y="406"/>
                  </a:lnTo>
                  <a:lnTo>
                    <a:pt x="116" y="345"/>
                  </a:lnTo>
                  <a:lnTo>
                    <a:pt x="137" y="287"/>
                  </a:lnTo>
                  <a:lnTo>
                    <a:pt x="163" y="232"/>
                  </a:lnTo>
                  <a:lnTo>
                    <a:pt x="198" y="183"/>
                  </a:lnTo>
                  <a:lnTo>
                    <a:pt x="238" y="137"/>
                  </a:lnTo>
                  <a:lnTo>
                    <a:pt x="282" y="97"/>
                  </a:lnTo>
                  <a:lnTo>
                    <a:pt x="333" y="64"/>
                  </a:lnTo>
                  <a:lnTo>
                    <a:pt x="386" y="36"/>
                  </a:lnTo>
                  <a:lnTo>
                    <a:pt x="444" y="16"/>
                  </a:lnTo>
                  <a:lnTo>
                    <a:pt x="505" y="4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-534988" y="2446338"/>
              <a:ext cx="2786063" cy="1276350"/>
            </a:xfrm>
            <a:custGeom>
              <a:avLst/>
              <a:gdLst>
                <a:gd name="T0" fmla="*/ 670 w 1755"/>
                <a:gd name="T1" fmla="*/ 40 h 804"/>
                <a:gd name="T2" fmla="*/ 704 w 1755"/>
                <a:gd name="T3" fmla="*/ 144 h 804"/>
                <a:gd name="T4" fmla="*/ 748 w 1755"/>
                <a:gd name="T5" fmla="*/ 278 h 804"/>
                <a:gd name="T6" fmla="*/ 794 w 1755"/>
                <a:gd name="T7" fmla="*/ 410 h 804"/>
                <a:gd name="T8" fmla="*/ 831 w 1755"/>
                <a:gd name="T9" fmla="*/ 514 h 804"/>
                <a:gd name="T10" fmla="*/ 863 w 1755"/>
                <a:gd name="T11" fmla="*/ 153 h 804"/>
                <a:gd name="T12" fmla="*/ 788 w 1755"/>
                <a:gd name="T13" fmla="*/ 5 h 804"/>
                <a:gd name="T14" fmla="*/ 884 w 1755"/>
                <a:gd name="T15" fmla="*/ 52 h 804"/>
                <a:gd name="T16" fmla="*/ 1008 w 1755"/>
                <a:gd name="T17" fmla="*/ 58 h 804"/>
                <a:gd name="T18" fmla="*/ 1116 w 1755"/>
                <a:gd name="T19" fmla="*/ 22 h 804"/>
                <a:gd name="T20" fmla="*/ 1077 w 1755"/>
                <a:gd name="T21" fmla="*/ 139 h 804"/>
                <a:gd name="T22" fmla="*/ 1092 w 1755"/>
                <a:gd name="T23" fmla="*/ 536 h 804"/>
                <a:gd name="T24" fmla="*/ 1123 w 1755"/>
                <a:gd name="T25" fmla="*/ 449 h 804"/>
                <a:gd name="T26" fmla="*/ 1167 w 1755"/>
                <a:gd name="T27" fmla="*/ 323 h 804"/>
                <a:gd name="T28" fmla="*/ 1213 w 1755"/>
                <a:gd name="T29" fmla="*/ 187 h 804"/>
                <a:gd name="T30" fmla="*/ 1251 w 1755"/>
                <a:gd name="T31" fmla="*/ 69 h 804"/>
                <a:gd name="T32" fmla="*/ 1272 w 1755"/>
                <a:gd name="T33" fmla="*/ 0 h 804"/>
                <a:gd name="T34" fmla="*/ 1530 w 1755"/>
                <a:gd name="T35" fmla="*/ 98 h 804"/>
                <a:gd name="T36" fmla="*/ 1578 w 1755"/>
                <a:gd name="T37" fmla="*/ 118 h 804"/>
                <a:gd name="T38" fmla="*/ 1654 w 1755"/>
                <a:gd name="T39" fmla="*/ 149 h 804"/>
                <a:gd name="T40" fmla="*/ 1726 w 1755"/>
                <a:gd name="T41" fmla="*/ 179 h 804"/>
                <a:gd name="T42" fmla="*/ 1749 w 1755"/>
                <a:gd name="T43" fmla="*/ 190 h 804"/>
                <a:gd name="T44" fmla="*/ 1721 w 1755"/>
                <a:gd name="T45" fmla="*/ 207 h 804"/>
                <a:gd name="T46" fmla="*/ 1616 w 1755"/>
                <a:gd name="T47" fmla="*/ 251 h 804"/>
                <a:gd name="T48" fmla="*/ 1553 w 1755"/>
                <a:gd name="T49" fmla="*/ 280 h 804"/>
                <a:gd name="T50" fmla="*/ 1527 w 1755"/>
                <a:gd name="T51" fmla="*/ 294 h 804"/>
                <a:gd name="T52" fmla="*/ 1521 w 1755"/>
                <a:gd name="T53" fmla="*/ 297 h 804"/>
                <a:gd name="T54" fmla="*/ 1481 w 1755"/>
                <a:gd name="T55" fmla="*/ 332 h 804"/>
                <a:gd name="T56" fmla="*/ 1417 w 1755"/>
                <a:gd name="T57" fmla="*/ 405 h 804"/>
                <a:gd name="T58" fmla="*/ 1397 w 1755"/>
                <a:gd name="T59" fmla="*/ 443 h 804"/>
                <a:gd name="T60" fmla="*/ 1381 w 1755"/>
                <a:gd name="T61" fmla="*/ 495 h 804"/>
                <a:gd name="T62" fmla="*/ 1332 w 1755"/>
                <a:gd name="T63" fmla="*/ 643 h 804"/>
                <a:gd name="T64" fmla="*/ 1284 w 1755"/>
                <a:gd name="T65" fmla="*/ 804 h 804"/>
                <a:gd name="T66" fmla="*/ 89 w 1755"/>
                <a:gd name="T67" fmla="*/ 787 h 804"/>
                <a:gd name="T68" fmla="*/ 17 w 1755"/>
                <a:gd name="T69" fmla="*/ 715 h 804"/>
                <a:gd name="T70" fmla="*/ 0 w 1755"/>
                <a:gd name="T71" fmla="*/ 633 h 804"/>
                <a:gd name="T72" fmla="*/ 17 w 1755"/>
                <a:gd name="T73" fmla="*/ 561 h 804"/>
                <a:gd name="T74" fmla="*/ 53 w 1755"/>
                <a:gd name="T75" fmla="*/ 440 h 804"/>
                <a:gd name="T76" fmla="*/ 90 w 1755"/>
                <a:gd name="T77" fmla="*/ 327 h 804"/>
                <a:gd name="T78" fmla="*/ 110 w 1755"/>
                <a:gd name="T79" fmla="*/ 265 h 804"/>
                <a:gd name="T80" fmla="*/ 148 w 1755"/>
                <a:gd name="T81" fmla="*/ 214 h 804"/>
                <a:gd name="T82" fmla="*/ 179 w 1755"/>
                <a:gd name="T83" fmla="*/ 193 h 804"/>
                <a:gd name="T84" fmla="*/ 189 w 1755"/>
                <a:gd name="T85" fmla="*/ 188 h 804"/>
                <a:gd name="T86" fmla="*/ 252 w 1755"/>
                <a:gd name="T87" fmla="*/ 161 h 804"/>
                <a:gd name="T88" fmla="*/ 330 w 1755"/>
                <a:gd name="T89" fmla="*/ 127 h 804"/>
                <a:gd name="T90" fmla="*/ 391 w 1755"/>
                <a:gd name="T91" fmla="*/ 103 h 804"/>
                <a:gd name="T92" fmla="*/ 489 w 1755"/>
                <a:gd name="T93" fmla="*/ 6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55" h="804">
                  <a:moveTo>
                    <a:pt x="660" y="0"/>
                  </a:moveTo>
                  <a:lnTo>
                    <a:pt x="663" y="16"/>
                  </a:lnTo>
                  <a:lnTo>
                    <a:pt x="670" y="40"/>
                  </a:lnTo>
                  <a:lnTo>
                    <a:pt x="680" y="69"/>
                  </a:lnTo>
                  <a:lnTo>
                    <a:pt x="692" y="106"/>
                  </a:lnTo>
                  <a:lnTo>
                    <a:pt x="704" y="144"/>
                  </a:lnTo>
                  <a:lnTo>
                    <a:pt x="719" y="187"/>
                  </a:lnTo>
                  <a:lnTo>
                    <a:pt x="733" y="233"/>
                  </a:lnTo>
                  <a:lnTo>
                    <a:pt x="748" y="278"/>
                  </a:lnTo>
                  <a:lnTo>
                    <a:pt x="765" y="323"/>
                  </a:lnTo>
                  <a:lnTo>
                    <a:pt x="780" y="368"/>
                  </a:lnTo>
                  <a:lnTo>
                    <a:pt x="794" y="410"/>
                  </a:lnTo>
                  <a:lnTo>
                    <a:pt x="808" y="449"/>
                  </a:lnTo>
                  <a:lnTo>
                    <a:pt x="820" y="485"/>
                  </a:lnTo>
                  <a:lnTo>
                    <a:pt x="831" y="514"/>
                  </a:lnTo>
                  <a:lnTo>
                    <a:pt x="838" y="536"/>
                  </a:lnTo>
                  <a:lnTo>
                    <a:pt x="845" y="552"/>
                  </a:lnTo>
                  <a:lnTo>
                    <a:pt x="863" y="153"/>
                  </a:lnTo>
                  <a:lnTo>
                    <a:pt x="855" y="139"/>
                  </a:lnTo>
                  <a:lnTo>
                    <a:pt x="848" y="124"/>
                  </a:lnTo>
                  <a:lnTo>
                    <a:pt x="788" y="5"/>
                  </a:lnTo>
                  <a:lnTo>
                    <a:pt x="816" y="25"/>
                  </a:lnTo>
                  <a:lnTo>
                    <a:pt x="849" y="40"/>
                  </a:lnTo>
                  <a:lnTo>
                    <a:pt x="884" y="52"/>
                  </a:lnTo>
                  <a:lnTo>
                    <a:pt x="924" y="58"/>
                  </a:lnTo>
                  <a:lnTo>
                    <a:pt x="965" y="61"/>
                  </a:lnTo>
                  <a:lnTo>
                    <a:pt x="1008" y="58"/>
                  </a:lnTo>
                  <a:lnTo>
                    <a:pt x="1048" y="51"/>
                  </a:lnTo>
                  <a:lnTo>
                    <a:pt x="1084" y="39"/>
                  </a:lnTo>
                  <a:lnTo>
                    <a:pt x="1116" y="22"/>
                  </a:lnTo>
                  <a:lnTo>
                    <a:pt x="1145" y="2"/>
                  </a:lnTo>
                  <a:lnTo>
                    <a:pt x="1083" y="124"/>
                  </a:lnTo>
                  <a:lnTo>
                    <a:pt x="1077" y="139"/>
                  </a:lnTo>
                  <a:lnTo>
                    <a:pt x="1068" y="153"/>
                  </a:lnTo>
                  <a:lnTo>
                    <a:pt x="1087" y="552"/>
                  </a:lnTo>
                  <a:lnTo>
                    <a:pt x="1092" y="536"/>
                  </a:lnTo>
                  <a:lnTo>
                    <a:pt x="1101" y="514"/>
                  </a:lnTo>
                  <a:lnTo>
                    <a:pt x="1110" y="483"/>
                  </a:lnTo>
                  <a:lnTo>
                    <a:pt x="1123" y="449"/>
                  </a:lnTo>
                  <a:lnTo>
                    <a:pt x="1136" y="410"/>
                  </a:lnTo>
                  <a:lnTo>
                    <a:pt x="1152" y="367"/>
                  </a:lnTo>
                  <a:lnTo>
                    <a:pt x="1167" y="323"/>
                  </a:lnTo>
                  <a:lnTo>
                    <a:pt x="1182" y="277"/>
                  </a:lnTo>
                  <a:lnTo>
                    <a:pt x="1197" y="233"/>
                  </a:lnTo>
                  <a:lnTo>
                    <a:pt x="1213" y="187"/>
                  </a:lnTo>
                  <a:lnTo>
                    <a:pt x="1226" y="144"/>
                  </a:lnTo>
                  <a:lnTo>
                    <a:pt x="1240" y="106"/>
                  </a:lnTo>
                  <a:lnTo>
                    <a:pt x="1251" y="69"/>
                  </a:lnTo>
                  <a:lnTo>
                    <a:pt x="1262" y="40"/>
                  </a:lnTo>
                  <a:lnTo>
                    <a:pt x="1268" y="16"/>
                  </a:lnTo>
                  <a:lnTo>
                    <a:pt x="1272" y="0"/>
                  </a:lnTo>
                  <a:lnTo>
                    <a:pt x="1401" y="46"/>
                  </a:lnTo>
                  <a:lnTo>
                    <a:pt x="1526" y="97"/>
                  </a:lnTo>
                  <a:lnTo>
                    <a:pt x="1530" y="98"/>
                  </a:lnTo>
                  <a:lnTo>
                    <a:pt x="1541" y="103"/>
                  </a:lnTo>
                  <a:lnTo>
                    <a:pt x="1556" y="109"/>
                  </a:lnTo>
                  <a:lnTo>
                    <a:pt x="1578" y="118"/>
                  </a:lnTo>
                  <a:lnTo>
                    <a:pt x="1602" y="127"/>
                  </a:lnTo>
                  <a:lnTo>
                    <a:pt x="1628" y="138"/>
                  </a:lnTo>
                  <a:lnTo>
                    <a:pt x="1654" y="149"/>
                  </a:lnTo>
                  <a:lnTo>
                    <a:pt x="1680" y="161"/>
                  </a:lnTo>
                  <a:lnTo>
                    <a:pt x="1704" y="170"/>
                  </a:lnTo>
                  <a:lnTo>
                    <a:pt x="1726" y="179"/>
                  </a:lnTo>
                  <a:lnTo>
                    <a:pt x="1743" y="188"/>
                  </a:lnTo>
                  <a:lnTo>
                    <a:pt x="1746" y="188"/>
                  </a:lnTo>
                  <a:lnTo>
                    <a:pt x="1749" y="190"/>
                  </a:lnTo>
                  <a:lnTo>
                    <a:pt x="1752" y="191"/>
                  </a:lnTo>
                  <a:lnTo>
                    <a:pt x="1755" y="193"/>
                  </a:lnTo>
                  <a:lnTo>
                    <a:pt x="1721" y="207"/>
                  </a:lnTo>
                  <a:lnTo>
                    <a:pt x="1686" y="222"/>
                  </a:lnTo>
                  <a:lnTo>
                    <a:pt x="1651" y="237"/>
                  </a:lnTo>
                  <a:lnTo>
                    <a:pt x="1616" y="251"/>
                  </a:lnTo>
                  <a:lnTo>
                    <a:pt x="1585" y="265"/>
                  </a:lnTo>
                  <a:lnTo>
                    <a:pt x="1561" y="275"/>
                  </a:lnTo>
                  <a:lnTo>
                    <a:pt x="1553" y="280"/>
                  </a:lnTo>
                  <a:lnTo>
                    <a:pt x="1541" y="286"/>
                  </a:lnTo>
                  <a:lnTo>
                    <a:pt x="1529" y="294"/>
                  </a:lnTo>
                  <a:lnTo>
                    <a:pt x="1527" y="294"/>
                  </a:lnTo>
                  <a:lnTo>
                    <a:pt x="1526" y="295"/>
                  </a:lnTo>
                  <a:lnTo>
                    <a:pt x="1524" y="295"/>
                  </a:lnTo>
                  <a:lnTo>
                    <a:pt x="1521" y="297"/>
                  </a:lnTo>
                  <a:lnTo>
                    <a:pt x="1507" y="307"/>
                  </a:lnTo>
                  <a:lnTo>
                    <a:pt x="1494" y="321"/>
                  </a:lnTo>
                  <a:lnTo>
                    <a:pt x="1481" y="332"/>
                  </a:lnTo>
                  <a:lnTo>
                    <a:pt x="1472" y="339"/>
                  </a:lnTo>
                  <a:lnTo>
                    <a:pt x="1442" y="373"/>
                  </a:lnTo>
                  <a:lnTo>
                    <a:pt x="1417" y="405"/>
                  </a:lnTo>
                  <a:lnTo>
                    <a:pt x="1401" y="436"/>
                  </a:lnTo>
                  <a:lnTo>
                    <a:pt x="1399" y="439"/>
                  </a:lnTo>
                  <a:lnTo>
                    <a:pt x="1397" y="443"/>
                  </a:lnTo>
                  <a:lnTo>
                    <a:pt x="1391" y="457"/>
                  </a:lnTo>
                  <a:lnTo>
                    <a:pt x="1385" y="475"/>
                  </a:lnTo>
                  <a:lnTo>
                    <a:pt x="1381" y="495"/>
                  </a:lnTo>
                  <a:lnTo>
                    <a:pt x="1365" y="540"/>
                  </a:lnTo>
                  <a:lnTo>
                    <a:pt x="1350" y="590"/>
                  </a:lnTo>
                  <a:lnTo>
                    <a:pt x="1332" y="643"/>
                  </a:lnTo>
                  <a:lnTo>
                    <a:pt x="1315" y="698"/>
                  </a:lnTo>
                  <a:lnTo>
                    <a:pt x="1298" y="753"/>
                  </a:lnTo>
                  <a:lnTo>
                    <a:pt x="1284" y="804"/>
                  </a:lnTo>
                  <a:lnTo>
                    <a:pt x="159" y="804"/>
                  </a:lnTo>
                  <a:lnTo>
                    <a:pt x="122" y="799"/>
                  </a:lnTo>
                  <a:lnTo>
                    <a:pt x="89" y="787"/>
                  </a:lnTo>
                  <a:lnTo>
                    <a:pt x="60" y="769"/>
                  </a:lnTo>
                  <a:lnTo>
                    <a:pt x="35" y="744"/>
                  </a:lnTo>
                  <a:lnTo>
                    <a:pt x="17" y="715"/>
                  </a:lnTo>
                  <a:lnTo>
                    <a:pt x="5" y="682"/>
                  </a:lnTo>
                  <a:lnTo>
                    <a:pt x="0" y="645"/>
                  </a:lnTo>
                  <a:lnTo>
                    <a:pt x="0" y="633"/>
                  </a:lnTo>
                  <a:lnTo>
                    <a:pt x="2" y="620"/>
                  </a:lnTo>
                  <a:lnTo>
                    <a:pt x="8" y="595"/>
                  </a:lnTo>
                  <a:lnTo>
                    <a:pt x="17" y="561"/>
                  </a:lnTo>
                  <a:lnTo>
                    <a:pt x="29" y="523"/>
                  </a:lnTo>
                  <a:lnTo>
                    <a:pt x="41" y="483"/>
                  </a:lnTo>
                  <a:lnTo>
                    <a:pt x="53" y="440"/>
                  </a:lnTo>
                  <a:lnTo>
                    <a:pt x="67" y="401"/>
                  </a:lnTo>
                  <a:lnTo>
                    <a:pt x="79" y="361"/>
                  </a:lnTo>
                  <a:lnTo>
                    <a:pt x="90" y="327"/>
                  </a:lnTo>
                  <a:lnTo>
                    <a:pt x="99" y="298"/>
                  </a:lnTo>
                  <a:lnTo>
                    <a:pt x="104" y="281"/>
                  </a:lnTo>
                  <a:lnTo>
                    <a:pt x="110" y="265"/>
                  </a:lnTo>
                  <a:lnTo>
                    <a:pt x="110" y="265"/>
                  </a:lnTo>
                  <a:lnTo>
                    <a:pt x="127" y="237"/>
                  </a:lnTo>
                  <a:lnTo>
                    <a:pt x="148" y="214"/>
                  </a:lnTo>
                  <a:lnTo>
                    <a:pt x="174" y="196"/>
                  </a:lnTo>
                  <a:lnTo>
                    <a:pt x="176" y="194"/>
                  </a:lnTo>
                  <a:lnTo>
                    <a:pt x="179" y="193"/>
                  </a:lnTo>
                  <a:lnTo>
                    <a:pt x="183" y="190"/>
                  </a:lnTo>
                  <a:lnTo>
                    <a:pt x="186" y="188"/>
                  </a:lnTo>
                  <a:lnTo>
                    <a:pt x="189" y="188"/>
                  </a:lnTo>
                  <a:lnTo>
                    <a:pt x="206" y="179"/>
                  </a:lnTo>
                  <a:lnTo>
                    <a:pt x="228" y="170"/>
                  </a:lnTo>
                  <a:lnTo>
                    <a:pt x="252" y="161"/>
                  </a:lnTo>
                  <a:lnTo>
                    <a:pt x="278" y="149"/>
                  </a:lnTo>
                  <a:lnTo>
                    <a:pt x="304" y="138"/>
                  </a:lnTo>
                  <a:lnTo>
                    <a:pt x="330" y="127"/>
                  </a:lnTo>
                  <a:lnTo>
                    <a:pt x="354" y="118"/>
                  </a:lnTo>
                  <a:lnTo>
                    <a:pt x="374" y="109"/>
                  </a:lnTo>
                  <a:lnTo>
                    <a:pt x="391" y="103"/>
                  </a:lnTo>
                  <a:lnTo>
                    <a:pt x="402" y="98"/>
                  </a:lnTo>
                  <a:lnTo>
                    <a:pt x="406" y="97"/>
                  </a:lnTo>
                  <a:lnTo>
                    <a:pt x="489" y="63"/>
                  </a:lnTo>
                  <a:lnTo>
                    <a:pt x="573" y="31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95262" y="385763"/>
              <a:ext cx="1601788" cy="1943100"/>
            </a:xfrm>
            <a:custGeom>
              <a:avLst/>
              <a:gdLst>
                <a:gd name="T0" fmla="*/ 514 w 1009"/>
                <a:gd name="T1" fmla="*/ 0 h 1224"/>
                <a:gd name="T2" fmla="*/ 632 w 1009"/>
                <a:gd name="T3" fmla="*/ 17 h 1224"/>
                <a:gd name="T4" fmla="*/ 737 w 1009"/>
                <a:gd name="T5" fmla="*/ 66 h 1224"/>
                <a:gd name="T6" fmla="*/ 823 w 1009"/>
                <a:gd name="T7" fmla="*/ 141 h 1224"/>
                <a:gd name="T8" fmla="*/ 886 w 1009"/>
                <a:gd name="T9" fmla="*/ 237 h 1224"/>
                <a:gd name="T10" fmla="*/ 919 w 1009"/>
                <a:gd name="T11" fmla="*/ 350 h 1224"/>
                <a:gd name="T12" fmla="*/ 924 w 1009"/>
                <a:gd name="T13" fmla="*/ 423 h 1224"/>
                <a:gd name="T14" fmla="*/ 921 w 1009"/>
                <a:gd name="T15" fmla="*/ 470 h 1224"/>
                <a:gd name="T16" fmla="*/ 919 w 1009"/>
                <a:gd name="T17" fmla="*/ 524 h 1224"/>
                <a:gd name="T18" fmla="*/ 918 w 1009"/>
                <a:gd name="T19" fmla="*/ 562 h 1224"/>
                <a:gd name="T20" fmla="*/ 930 w 1009"/>
                <a:gd name="T21" fmla="*/ 561 h 1224"/>
                <a:gd name="T22" fmla="*/ 953 w 1009"/>
                <a:gd name="T23" fmla="*/ 561 h 1224"/>
                <a:gd name="T24" fmla="*/ 977 w 1009"/>
                <a:gd name="T25" fmla="*/ 568 h 1224"/>
                <a:gd name="T26" fmla="*/ 999 w 1009"/>
                <a:gd name="T27" fmla="*/ 587 h 1224"/>
                <a:gd name="T28" fmla="*/ 1009 w 1009"/>
                <a:gd name="T29" fmla="*/ 623 h 1224"/>
                <a:gd name="T30" fmla="*/ 1005 w 1009"/>
                <a:gd name="T31" fmla="*/ 697 h 1224"/>
                <a:gd name="T32" fmla="*/ 988 w 1009"/>
                <a:gd name="T33" fmla="*/ 765 h 1224"/>
                <a:gd name="T34" fmla="*/ 968 w 1009"/>
                <a:gd name="T35" fmla="*/ 808 h 1224"/>
                <a:gd name="T36" fmla="*/ 947 w 1009"/>
                <a:gd name="T37" fmla="*/ 831 h 1224"/>
                <a:gd name="T38" fmla="*/ 925 w 1009"/>
                <a:gd name="T39" fmla="*/ 840 h 1224"/>
                <a:gd name="T40" fmla="*/ 908 w 1009"/>
                <a:gd name="T41" fmla="*/ 840 h 1224"/>
                <a:gd name="T42" fmla="*/ 899 w 1009"/>
                <a:gd name="T43" fmla="*/ 839 h 1224"/>
                <a:gd name="T44" fmla="*/ 876 w 1009"/>
                <a:gd name="T45" fmla="*/ 895 h 1224"/>
                <a:gd name="T46" fmla="*/ 829 w 1009"/>
                <a:gd name="T47" fmla="*/ 993 h 1224"/>
                <a:gd name="T48" fmla="*/ 774 w 1009"/>
                <a:gd name="T49" fmla="*/ 1069 h 1224"/>
                <a:gd name="T50" fmla="*/ 718 w 1009"/>
                <a:gd name="T51" fmla="*/ 1126 h 1224"/>
                <a:gd name="T52" fmla="*/ 643 w 1009"/>
                <a:gd name="T53" fmla="*/ 1178 h 1224"/>
                <a:gd name="T54" fmla="*/ 577 w 1009"/>
                <a:gd name="T55" fmla="*/ 1207 h 1224"/>
                <a:gd name="T56" fmla="*/ 531 w 1009"/>
                <a:gd name="T57" fmla="*/ 1220 h 1224"/>
                <a:gd name="T58" fmla="*/ 513 w 1009"/>
                <a:gd name="T59" fmla="*/ 1224 h 1224"/>
                <a:gd name="T60" fmla="*/ 491 w 1009"/>
                <a:gd name="T61" fmla="*/ 1224 h 1224"/>
                <a:gd name="T62" fmla="*/ 458 w 1009"/>
                <a:gd name="T63" fmla="*/ 1216 h 1224"/>
                <a:gd name="T64" fmla="*/ 400 w 1009"/>
                <a:gd name="T65" fmla="*/ 1196 h 1224"/>
                <a:gd name="T66" fmla="*/ 328 w 1009"/>
                <a:gd name="T67" fmla="*/ 1155 h 1224"/>
                <a:gd name="T68" fmla="*/ 261 w 1009"/>
                <a:gd name="T69" fmla="*/ 1098 h 1224"/>
                <a:gd name="T70" fmla="*/ 206 w 1009"/>
                <a:gd name="T71" fmla="*/ 1033 h 1224"/>
                <a:gd name="T72" fmla="*/ 155 w 1009"/>
                <a:gd name="T73" fmla="*/ 947 h 1224"/>
                <a:gd name="T74" fmla="*/ 113 w 1009"/>
                <a:gd name="T75" fmla="*/ 839 h 1224"/>
                <a:gd name="T76" fmla="*/ 107 w 1009"/>
                <a:gd name="T77" fmla="*/ 840 h 1224"/>
                <a:gd name="T78" fmla="*/ 93 w 1009"/>
                <a:gd name="T79" fmla="*/ 842 h 1224"/>
                <a:gd name="T80" fmla="*/ 73 w 1009"/>
                <a:gd name="T81" fmla="*/ 839 h 1224"/>
                <a:gd name="T82" fmla="*/ 52 w 1009"/>
                <a:gd name="T83" fmla="*/ 822 h 1224"/>
                <a:gd name="T84" fmla="*/ 32 w 1009"/>
                <a:gd name="T85" fmla="*/ 790 h 1224"/>
                <a:gd name="T86" fmla="*/ 13 w 1009"/>
                <a:gd name="T87" fmla="*/ 735 h 1224"/>
                <a:gd name="T88" fmla="*/ 1 w 1009"/>
                <a:gd name="T89" fmla="*/ 651 h 1224"/>
                <a:gd name="T90" fmla="*/ 4 w 1009"/>
                <a:gd name="T91" fmla="*/ 602 h 1224"/>
                <a:gd name="T92" fmla="*/ 21 w 1009"/>
                <a:gd name="T93" fmla="*/ 576 h 1224"/>
                <a:gd name="T94" fmla="*/ 46 w 1009"/>
                <a:gd name="T95" fmla="*/ 564 h 1224"/>
                <a:gd name="T96" fmla="*/ 70 w 1009"/>
                <a:gd name="T97" fmla="*/ 561 h 1224"/>
                <a:gd name="T98" fmla="*/ 88 w 1009"/>
                <a:gd name="T99" fmla="*/ 562 h 1224"/>
                <a:gd name="T100" fmla="*/ 91 w 1009"/>
                <a:gd name="T101" fmla="*/ 545 h 1224"/>
                <a:gd name="T102" fmla="*/ 90 w 1009"/>
                <a:gd name="T103" fmla="*/ 498 h 1224"/>
                <a:gd name="T104" fmla="*/ 88 w 1009"/>
                <a:gd name="T105" fmla="*/ 445 h 1224"/>
                <a:gd name="T106" fmla="*/ 87 w 1009"/>
                <a:gd name="T107" fmla="*/ 409 h 1224"/>
                <a:gd name="T108" fmla="*/ 104 w 1009"/>
                <a:gd name="T109" fmla="*/ 292 h 1224"/>
                <a:gd name="T110" fmla="*/ 152 w 1009"/>
                <a:gd name="T111" fmla="*/ 186 h 1224"/>
                <a:gd name="T112" fmla="*/ 227 w 1009"/>
                <a:gd name="T113" fmla="*/ 101 h 1224"/>
                <a:gd name="T114" fmla="*/ 323 w 1009"/>
                <a:gd name="T115" fmla="*/ 38 h 1224"/>
                <a:gd name="T116" fmla="*/ 435 w 1009"/>
                <a:gd name="T117" fmla="*/ 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9" h="1224">
                  <a:moveTo>
                    <a:pt x="496" y="0"/>
                  </a:moveTo>
                  <a:lnTo>
                    <a:pt x="514" y="0"/>
                  </a:lnTo>
                  <a:lnTo>
                    <a:pt x="574" y="5"/>
                  </a:lnTo>
                  <a:lnTo>
                    <a:pt x="632" y="17"/>
                  </a:lnTo>
                  <a:lnTo>
                    <a:pt x="687" y="38"/>
                  </a:lnTo>
                  <a:lnTo>
                    <a:pt x="737" y="66"/>
                  </a:lnTo>
                  <a:lnTo>
                    <a:pt x="783" y="101"/>
                  </a:lnTo>
                  <a:lnTo>
                    <a:pt x="823" y="141"/>
                  </a:lnTo>
                  <a:lnTo>
                    <a:pt x="858" y="186"/>
                  </a:lnTo>
                  <a:lnTo>
                    <a:pt x="886" y="237"/>
                  </a:lnTo>
                  <a:lnTo>
                    <a:pt x="907" y="292"/>
                  </a:lnTo>
                  <a:lnTo>
                    <a:pt x="919" y="350"/>
                  </a:lnTo>
                  <a:lnTo>
                    <a:pt x="924" y="409"/>
                  </a:lnTo>
                  <a:lnTo>
                    <a:pt x="924" y="423"/>
                  </a:lnTo>
                  <a:lnTo>
                    <a:pt x="922" y="445"/>
                  </a:lnTo>
                  <a:lnTo>
                    <a:pt x="921" y="470"/>
                  </a:lnTo>
                  <a:lnTo>
                    <a:pt x="921" y="498"/>
                  </a:lnTo>
                  <a:lnTo>
                    <a:pt x="919" y="524"/>
                  </a:lnTo>
                  <a:lnTo>
                    <a:pt x="918" y="545"/>
                  </a:lnTo>
                  <a:lnTo>
                    <a:pt x="918" y="562"/>
                  </a:lnTo>
                  <a:lnTo>
                    <a:pt x="922" y="562"/>
                  </a:lnTo>
                  <a:lnTo>
                    <a:pt x="930" y="561"/>
                  </a:lnTo>
                  <a:lnTo>
                    <a:pt x="941" y="561"/>
                  </a:lnTo>
                  <a:lnTo>
                    <a:pt x="953" y="561"/>
                  </a:lnTo>
                  <a:lnTo>
                    <a:pt x="965" y="564"/>
                  </a:lnTo>
                  <a:lnTo>
                    <a:pt x="977" y="568"/>
                  </a:lnTo>
                  <a:lnTo>
                    <a:pt x="988" y="576"/>
                  </a:lnTo>
                  <a:lnTo>
                    <a:pt x="999" y="587"/>
                  </a:lnTo>
                  <a:lnTo>
                    <a:pt x="1006" y="602"/>
                  </a:lnTo>
                  <a:lnTo>
                    <a:pt x="1009" y="623"/>
                  </a:lnTo>
                  <a:lnTo>
                    <a:pt x="1009" y="651"/>
                  </a:lnTo>
                  <a:lnTo>
                    <a:pt x="1005" y="697"/>
                  </a:lnTo>
                  <a:lnTo>
                    <a:pt x="997" y="735"/>
                  </a:lnTo>
                  <a:lnTo>
                    <a:pt x="988" y="765"/>
                  </a:lnTo>
                  <a:lnTo>
                    <a:pt x="979" y="790"/>
                  </a:lnTo>
                  <a:lnTo>
                    <a:pt x="968" y="808"/>
                  </a:lnTo>
                  <a:lnTo>
                    <a:pt x="957" y="822"/>
                  </a:lnTo>
                  <a:lnTo>
                    <a:pt x="947" y="831"/>
                  </a:lnTo>
                  <a:lnTo>
                    <a:pt x="936" y="837"/>
                  </a:lnTo>
                  <a:lnTo>
                    <a:pt x="925" y="840"/>
                  </a:lnTo>
                  <a:lnTo>
                    <a:pt x="916" y="842"/>
                  </a:lnTo>
                  <a:lnTo>
                    <a:pt x="908" y="840"/>
                  </a:lnTo>
                  <a:lnTo>
                    <a:pt x="902" y="840"/>
                  </a:lnTo>
                  <a:lnTo>
                    <a:pt x="899" y="839"/>
                  </a:lnTo>
                  <a:lnTo>
                    <a:pt x="896" y="837"/>
                  </a:lnTo>
                  <a:lnTo>
                    <a:pt x="876" y="895"/>
                  </a:lnTo>
                  <a:lnTo>
                    <a:pt x="853" y="947"/>
                  </a:lnTo>
                  <a:lnTo>
                    <a:pt x="829" y="993"/>
                  </a:lnTo>
                  <a:lnTo>
                    <a:pt x="803" y="1033"/>
                  </a:lnTo>
                  <a:lnTo>
                    <a:pt x="774" y="1069"/>
                  </a:lnTo>
                  <a:lnTo>
                    <a:pt x="747" y="1100"/>
                  </a:lnTo>
                  <a:lnTo>
                    <a:pt x="718" y="1126"/>
                  </a:lnTo>
                  <a:lnTo>
                    <a:pt x="679" y="1155"/>
                  </a:lnTo>
                  <a:lnTo>
                    <a:pt x="643" y="1178"/>
                  </a:lnTo>
                  <a:lnTo>
                    <a:pt x="608" y="1196"/>
                  </a:lnTo>
                  <a:lnTo>
                    <a:pt x="577" y="1207"/>
                  </a:lnTo>
                  <a:lnTo>
                    <a:pt x="551" y="1216"/>
                  </a:lnTo>
                  <a:lnTo>
                    <a:pt x="531" y="1220"/>
                  </a:lnTo>
                  <a:lnTo>
                    <a:pt x="517" y="1224"/>
                  </a:lnTo>
                  <a:lnTo>
                    <a:pt x="513" y="1224"/>
                  </a:lnTo>
                  <a:lnTo>
                    <a:pt x="496" y="1224"/>
                  </a:lnTo>
                  <a:lnTo>
                    <a:pt x="491" y="1224"/>
                  </a:lnTo>
                  <a:lnTo>
                    <a:pt x="478" y="1220"/>
                  </a:lnTo>
                  <a:lnTo>
                    <a:pt x="458" y="1216"/>
                  </a:lnTo>
                  <a:lnTo>
                    <a:pt x="432" y="1207"/>
                  </a:lnTo>
                  <a:lnTo>
                    <a:pt x="400" y="1196"/>
                  </a:lnTo>
                  <a:lnTo>
                    <a:pt x="366" y="1178"/>
                  </a:lnTo>
                  <a:lnTo>
                    <a:pt x="328" y="1155"/>
                  </a:lnTo>
                  <a:lnTo>
                    <a:pt x="290" y="1126"/>
                  </a:lnTo>
                  <a:lnTo>
                    <a:pt x="261" y="1098"/>
                  </a:lnTo>
                  <a:lnTo>
                    <a:pt x="233" y="1068"/>
                  </a:lnTo>
                  <a:lnTo>
                    <a:pt x="206" y="1033"/>
                  </a:lnTo>
                  <a:lnTo>
                    <a:pt x="180" y="993"/>
                  </a:lnTo>
                  <a:lnTo>
                    <a:pt x="155" y="947"/>
                  </a:lnTo>
                  <a:lnTo>
                    <a:pt x="133" y="895"/>
                  </a:lnTo>
                  <a:lnTo>
                    <a:pt x="113" y="839"/>
                  </a:lnTo>
                  <a:lnTo>
                    <a:pt x="110" y="839"/>
                  </a:lnTo>
                  <a:lnTo>
                    <a:pt x="107" y="840"/>
                  </a:lnTo>
                  <a:lnTo>
                    <a:pt x="101" y="842"/>
                  </a:lnTo>
                  <a:lnTo>
                    <a:pt x="93" y="842"/>
                  </a:lnTo>
                  <a:lnTo>
                    <a:pt x="84" y="842"/>
                  </a:lnTo>
                  <a:lnTo>
                    <a:pt x="73" y="839"/>
                  </a:lnTo>
                  <a:lnTo>
                    <a:pt x="62" y="832"/>
                  </a:lnTo>
                  <a:lnTo>
                    <a:pt x="52" y="822"/>
                  </a:lnTo>
                  <a:lnTo>
                    <a:pt x="41" y="808"/>
                  </a:lnTo>
                  <a:lnTo>
                    <a:pt x="32" y="790"/>
                  </a:lnTo>
                  <a:lnTo>
                    <a:pt x="21" y="765"/>
                  </a:lnTo>
                  <a:lnTo>
                    <a:pt x="13" y="735"/>
                  </a:lnTo>
                  <a:lnTo>
                    <a:pt x="6" y="697"/>
                  </a:lnTo>
                  <a:lnTo>
                    <a:pt x="1" y="651"/>
                  </a:lnTo>
                  <a:lnTo>
                    <a:pt x="0" y="623"/>
                  </a:lnTo>
                  <a:lnTo>
                    <a:pt x="4" y="602"/>
                  </a:lnTo>
                  <a:lnTo>
                    <a:pt x="12" y="587"/>
                  </a:lnTo>
                  <a:lnTo>
                    <a:pt x="21" y="576"/>
                  </a:lnTo>
                  <a:lnTo>
                    <a:pt x="33" y="568"/>
                  </a:lnTo>
                  <a:lnTo>
                    <a:pt x="46" y="564"/>
                  </a:lnTo>
                  <a:lnTo>
                    <a:pt x="58" y="561"/>
                  </a:lnTo>
                  <a:lnTo>
                    <a:pt x="70" y="561"/>
                  </a:lnTo>
                  <a:lnTo>
                    <a:pt x="79" y="561"/>
                  </a:lnTo>
                  <a:lnTo>
                    <a:pt x="88" y="562"/>
                  </a:lnTo>
                  <a:lnTo>
                    <a:pt x="93" y="562"/>
                  </a:lnTo>
                  <a:lnTo>
                    <a:pt x="91" y="545"/>
                  </a:lnTo>
                  <a:lnTo>
                    <a:pt x="91" y="524"/>
                  </a:lnTo>
                  <a:lnTo>
                    <a:pt x="90" y="498"/>
                  </a:lnTo>
                  <a:lnTo>
                    <a:pt x="88" y="470"/>
                  </a:lnTo>
                  <a:lnTo>
                    <a:pt x="88" y="445"/>
                  </a:lnTo>
                  <a:lnTo>
                    <a:pt x="87" y="423"/>
                  </a:lnTo>
                  <a:lnTo>
                    <a:pt x="87" y="409"/>
                  </a:lnTo>
                  <a:lnTo>
                    <a:pt x="91" y="350"/>
                  </a:lnTo>
                  <a:lnTo>
                    <a:pt x="104" y="292"/>
                  </a:lnTo>
                  <a:lnTo>
                    <a:pt x="125" y="237"/>
                  </a:lnTo>
                  <a:lnTo>
                    <a:pt x="152" y="186"/>
                  </a:lnTo>
                  <a:lnTo>
                    <a:pt x="188" y="141"/>
                  </a:lnTo>
                  <a:lnTo>
                    <a:pt x="227" y="101"/>
                  </a:lnTo>
                  <a:lnTo>
                    <a:pt x="273" y="66"/>
                  </a:lnTo>
                  <a:lnTo>
                    <a:pt x="323" y="38"/>
                  </a:lnTo>
                  <a:lnTo>
                    <a:pt x="378" y="17"/>
                  </a:lnTo>
                  <a:lnTo>
                    <a:pt x="435" y="5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4908550" y="2554288"/>
              <a:ext cx="2547938" cy="1168400"/>
            </a:xfrm>
            <a:custGeom>
              <a:avLst/>
              <a:gdLst>
                <a:gd name="T0" fmla="*/ 398 w 1605"/>
                <a:gd name="T1" fmla="*/ 39 h 736"/>
                <a:gd name="T2" fmla="*/ 356 w 1605"/>
                <a:gd name="T3" fmla="*/ 82 h 736"/>
                <a:gd name="T4" fmla="*/ 314 w 1605"/>
                <a:gd name="T5" fmla="*/ 152 h 736"/>
                <a:gd name="T6" fmla="*/ 298 w 1605"/>
                <a:gd name="T7" fmla="*/ 252 h 736"/>
                <a:gd name="T8" fmla="*/ 313 w 1605"/>
                <a:gd name="T9" fmla="*/ 333 h 736"/>
                <a:gd name="T10" fmla="*/ 343 w 1605"/>
                <a:gd name="T11" fmla="*/ 300 h 736"/>
                <a:gd name="T12" fmla="*/ 401 w 1605"/>
                <a:gd name="T13" fmla="*/ 256 h 736"/>
                <a:gd name="T14" fmla="*/ 473 w 1605"/>
                <a:gd name="T15" fmla="*/ 227 h 736"/>
                <a:gd name="T16" fmla="*/ 556 w 1605"/>
                <a:gd name="T17" fmla="*/ 355 h 736"/>
                <a:gd name="T18" fmla="*/ 650 w 1605"/>
                <a:gd name="T19" fmla="*/ 478 h 736"/>
                <a:gd name="T20" fmla="*/ 734 w 1605"/>
                <a:gd name="T21" fmla="*/ 566 h 736"/>
                <a:gd name="T22" fmla="*/ 808 w 1605"/>
                <a:gd name="T23" fmla="*/ 542 h 736"/>
                <a:gd name="T24" fmla="*/ 898 w 1605"/>
                <a:gd name="T25" fmla="*/ 439 h 736"/>
                <a:gd name="T26" fmla="*/ 991 w 1605"/>
                <a:gd name="T27" fmla="*/ 313 h 736"/>
                <a:gd name="T28" fmla="*/ 1067 w 1605"/>
                <a:gd name="T29" fmla="*/ 233 h 736"/>
                <a:gd name="T30" fmla="*/ 1136 w 1605"/>
                <a:gd name="T31" fmla="*/ 270 h 736"/>
                <a:gd name="T32" fmla="*/ 1188 w 1605"/>
                <a:gd name="T33" fmla="*/ 314 h 736"/>
                <a:gd name="T34" fmla="*/ 1208 w 1605"/>
                <a:gd name="T35" fmla="*/ 336 h 736"/>
                <a:gd name="T36" fmla="*/ 1218 w 1605"/>
                <a:gd name="T37" fmla="*/ 215 h 736"/>
                <a:gd name="T38" fmla="*/ 1191 w 1605"/>
                <a:gd name="T39" fmla="*/ 125 h 736"/>
                <a:gd name="T40" fmla="*/ 1147 w 1605"/>
                <a:gd name="T41" fmla="*/ 64 h 736"/>
                <a:gd name="T42" fmla="*/ 1107 w 1605"/>
                <a:gd name="T43" fmla="*/ 30 h 736"/>
                <a:gd name="T44" fmla="*/ 1122 w 1605"/>
                <a:gd name="T45" fmla="*/ 6 h 736"/>
                <a:gd name="T46" fmla="*/ 1191 w 1605"/>
                <a:gd name="T47" fmla="*/ 29 h 736"/>
                <a:gd name="T48" fmla="*/ 1281 w 1605"/>
                <a:gd name="T49" fmla="*/ 58 h 736"/>
                <a:gd name="T50" fmla="*/ 1362 w 1605"/>
                <a:gd name="T51" fmla="*/ 87 h 736"/>
                <a:gd name="T52" fmla="*/ 1405 w 1605"/>
                <a:gd name="T53" fmla="*/ 102 h 736"/>
                <a:gd name="T54" fmla="*/ 1509 w 1605"/>
                <a:gd name="T55" fmla="*/ 178 h 736"/>
                <a:gd name="T56" fmla="*/ 1574 w 1605"/>
                <a:gd name="T57" fmla="*/ 278 h 736"/>
                <a:gd name="T58" fmla="*/ 1590 w 1605"/>
                <a:gd name="T59" fmla="*/ 336 h 736"/>
                <a:gd name="T60" fmla="*/ 1596 w 1605"/>
                <a:gd name="T61" fmla="*/ 369 h 736"/>
                <a:gd name="T62" fmla="*/ 1602 w 1605"/>
                <a:gd name="T63" fmla="*/ 421 h 736"/>
                <a:gd name="T64" fmla="*/ 1603 w 1605"/>
                <a:gd name="T65" fmla="*/ 464 h 736"/>
                <a:gd name="T66" fmla="*/ 1605 w 1605"/>
                <a:gd name="T67" fmla="*/ 494 h 736"/>
                <a:gd name="T68" fmla="*/ 1603 w 1605"/>
                <a:gd name="T69" fmla="*/ 520 h 736"/>
                <a:gd name="T70" fmla="*/ 1600 w 1605"/>
                <a:gd name="T71" fmla="*/ 575 h 736"/>
                <a:gd name="T72" fmla="*/ 1556 w 1605"/>
                <a:gd name="T73" fmla="*/ 669 h 736"/>
                <a:gd name="T74" fmla="*/ 1466 w 1605"/>
                <a:gd name="T75" fmla="*/ 725 h 736"/>
                <a:gd name="T76" fmla="*/ 320 w 1605"/>
                <a:gd name="T77" fmla="*/ 736 h 736"/>
                <a:gd name="T78" fmla="*/ 272 w 1605"/>
                <a:gd name="T79" fmla="*/ 577 h 736"/>
                <a:gd name="T80" fmla="*/ 224 w 1605"/>
                <a:gd name="T81" fmla="*/ 429 h 736"/>
                <a:gd name="T82" fmla="*/ 201 w 1605"/>
                <a:gd name="T83" fmla="*/ 366 h 736"/>
                <a:gd name="T84" fmla="*/ 175 w 1605"/>
                <a:gd name="T85" fmla="*/ 325 h 736"/>
                <a:gd name="T86" fmla="*/ 101 w 1605"/>
                <a:gd name="T87" fmla="*/ 242 h 736"/>
                <a:gd name="T88" fmla="*/ 49 w 1605"/>
                <a:gd name="T89" fmla="*/ 209 h 736"/>
                <a:gd name="T90" fmla="*/ 0 w 1605"/>
                <a:gd name="T91" fmla="*/ 187 h 736"/>
                <a:gd name="T92" fmla="*/ 113 w 1605"/>
                <a:gd name="T93" fmla="*/ 102 h 736"/>
                <a:gd name="T94" fmla="*/ 154 w 1605"/>
                <a:gd name="T95" fmla="*/ 87 h 736"/>
                <a:gd name="T96" fmla="*/ 236 w 1605"/>
                <a:gd name="T97" fmla="*/ 58 h 736"/>
                <a:gd name="T98" fmla="*/ 327 w 1605"/>
                <a:gd name="T99" fmla="*/ 29 h 736"/>
                <a:gd name="T100" fmla="*/ 395 w 1605"/>
                <a:gd name="T101" fmla="*/ 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05" h="736">
                  <a:moveTo>
                    <a:pt x="414" y="0"/>
                  </a:moveTo>
                  <a:lnTo>
                    <a:pt x="409" y="30"/>
                  </a:lnTo>
                  <a:lnTo>
                    <a:pt x="398" y="39"/>
                  </a:lnTo>
                  <a:lnTo>
                    <a:pt x="386" y="50"/>
                  </a:lnTo>
                  <a:lnTo>
                    <a:pt x="371" y="64"/>
                  </a:lnTo>
                  <a:lnTo>
                    <a:pt x="356" y="82"/>
                  </a:lnTo>
                  <a:lnTo>
                    <a:pt x="340" y="102"/>
                  </a:lnTo>
                  <a:lnTo>
                    <a:pt x="327" y="125"/>
                  </a:lnTo>
                  <a:lnTo>
                    <a:pt x="314" y="152"/>
                  </a:lnTo>
                  <a:lnTo>
                    <a:pt x="305" y="181"/>
                  </a:lnTo>
                  <a:lnTo>
                    <a:pt x="299" y="215"/>
                  </a:lnTo>
                  <a:lnTo>
                    <a:pt x="298" y="252"/>
                  </a:lnTo>
                  <a:lnTo>
                    <a:pt x="301" y="293"/>
                  </a:lnTo>
                  <a:lnTo>
                    <a:pt x="310" y="336"/>
                  </a:lnTo>
                  <a:lnTo>
                    <a:pt x="313" y="333"/>
                  </a:lnTo>
                  <a:lnTo>
                    <a:pt x="319" y="326"/>
                  </a:lnTo>
                  <a:lnTo>
                    <a:pt x="330" y="314"/>
                  </a:lnTo>
                  <a:lnTo>
                    <a:pt x="343" y="300"/>
                  </a:lnTo>
                  <a:lnTo>
                    <a:pt x="360" y="287"/>
                  </a:lnTo>
                  <a:lnTo>
                    <a:pt x="380" y="270"/>
                  </a:lnTo>
                  <a:lnTo>
                    <a:pt x="401" y="256"/>
                  </a:lnTo>
                  <a:lnTo>
                    <a:pt x="424" y="242"/>
                  </a:lnTo>
                  <a:lnTo>
                    <a:pt x="449" y="233"/>
                  </a:lnTo>
                  <a:lnTo>
                    <a:pt x="473" y="227"/>
                  </a:lnTo>
                  <a:lnTo>
                    <a:pt x="499" y="270"/>
                  </a:lnTo>
                  <a:lnTo>
                    <a:pt x="527" y="313"/>
                  </a:lnTo>
                  <a:lnTo>
                    <a:pt x="556" y="355"/>
                  </a:lnTo>
                  <a:lnTo>
                    <a:pt x="588" y="398"/>
                  </a:lnTo>
                  <a:lnTo>
                    <a:pt x="618" y="439"/>
                  </a:lnTo>
                  <a:lnTo>
                    <a:pt x="650" y="478"/>
                  </a:lnTo>
                  <a:lnTo>
                    <a:pt x="679" y="513"/>
                  </a:lnTo>
                  <a:lnTo>
                    <a:pt x="708" y="542"/>
                  </a:lnTo>
                  <a:lnTo>
                    <a:pt x="734" y="566"/>
                  </a:lnTo>
                  <a:lnTo>
                    <a:pt x="759" y="583"/>
                  </a:lnTo>
                  <a:lnTo>
                    <a:pt x="782" y="566"/>
                  </a:lnTo>
                  <a:lnTo>
                    <a:pt x="808" y="542"/>
                  </a:lnTo>
                  <a:lnTo>
                    <a:pt x="837" y="513"/>
                  </a:lnTo>
                  <a:lnTo>
                    <a:pt x="867" y="478"/>
                  </a:lnTo>
                  <a:lnTo>
                    <a:pt x="898" y="439"/>
                  </a:lnTo>
                  <a:lnTo>
                    <a:pt x="930" y="398"/>
                  </a:lnTo>
                  <a:lnTo>
                    <a:pt x="960" y="355"/>
                  </a:lnTo>
                  <a:lnTo>
                    <a:pt x="991" y="313"/>
                  </a:lnTo>
                  <a:lnTo>
                    <a:pt x="1018" y="268"/>
                  </a:lnTo>
                  <a:lnTo>
                    <a:pt x="1043" y="227"/>
                  </a:lnTo>
                  <a:lnTo>
                    <a:pt x="1067" y="233"/>
                  </a:lnTo>
                  <a:lnTo>
                    <a:pt x="1092" y="242"/>
                  </a:lnTo>
                  <a:lnTo>
                    <a:pt x="1115" y="256"/>
                  </a:lnTo>
                  <a:lnTo>
                    <a:pt x="1136" y="270"/>
                  </a:lnTo>
                  <a:lnTo>
                    <a:pt x="1156" y="287"/>
                  </a:lnTo>
                  <a:lnTo>
                    <a:pt x="1173" y="300"/>
                  </a:lnTo>
                  <a:lnTo>
                    <a:pt x="1188" y="314"/>
                  </a:lnTo>
                  <a:lnTo>
                    <a:pt x="1199" y="326"/>
                  </a:lnTo>
                  <a:lnTo>
                    <a:pt x="1205" y="333"/>
                  </a:lnTo>
                  <a:lnTo>
                    <a:pt x="1208" y="336"/>
                  </a:lnTo>
                  <a:lnTo>
                    <a:pt x="1217" y="293"/>
                  </a:lnTo>
                  <a:lnTo>
                    <a:pt x="1220" y="252"/>
                  </a:lnTo>
                  <a:lnTo>
                    <a:pt x="1218" y="215"/>
                  </a:lnTo>
                  <a:lnTo>
                    <a:pt x="1212" y="183"/>
                  </a:lnTo>
                  <a:lnTo>
                    <a:pt x="1203" y="152"/>
                  </a:lnTo>
                  <a:lnTo>
                    <a:pt x="1191" y="125"/>
                  </a:lnTo>
                  <a:lnTo>
                    <a:pt x="1177" y="102"/>
                  </a:lnTo>
                  <a:lnTo>
                    <a:pt x="1162" y="82"/>
                  </a:lnTo>
                  <a:lnTo>
                    <a:pt x="1147" y="64"/>
                  </a:lnTo>
                  <a:lnTo>
                    <a:pt x="1131" y="50"/>
                  </a:lnTo>
                  <a:lnTo>
                    <a:pt x="1118" y="39"/>
                  </a:lnTo>
                  <a:lnTo>
                    <a:pt x="1107" y="30"/>
                  </a:lnTo>
                  <a:lnTo>
                    <a:pt x="1104" y="0"/>
                  </a:lnTo>
                  <a:lnTo>
                    <a:pt x="1110" y="1"/>
                  </a:lnTo>
                  <a:lnTo>
                    <a:pt x="1122" y="6"/>
                  </a:lnTo>
                  <a:lnTo>
                    <a:pt x="1141" y="12"/>
                  </a:lnTo>
                  <a:lnTo>
                    <a:pt x="1164" y="19"/>
                  </a:lnTo>
                  <a:lnTo>
                    <a:pt x="1191" y="29"/>
                  </a:lnTo>
                  <a:lnTo>
                    <a:pt x="1220" y="38"/>
                  </a:lnTo>
                  <a:lnTo>
                    <a:pt x="1251" y="48"/>
                  </a:lnTo>
                  <a:lnTo>
                    <a:pt x="1281" y="58"/>
                  </a:lnTo>
                  <a:lnTo>
                    <a:pt x="1310" y="68"/>
                  </a:lnTo>
                  <a:lnTo>
                    <a:pt x="1338" y="77"/>
                  </a:lnTo>
                  <a:lnTo>
                    <a:pt x="1362" y="87"/>
                  </a:lnTo>
                  <a:lnTo>
                    <a:pt x="1382" y="93"/>
                  </a:lnTo>
                  <a:lnTo>
                    <a:pt x="1397" y="99"/>
                  </a:lnTo>
                  <a:lnTo>
                    <a:pt x="1405" y="102"/>
                  </a:lnTo>
                  <a:lnTo>
                    <a:pt x="1445" y="125"/>
                  </a:lnTo>
                  <a:lnTo>
                    <a:pt x="1478" y="151"/>
                  </a:lnTo>
                  <a:lnTo>
                    <a:pt x="1509" y="178"/>
                  </a:lnTo>
                  <a:lnTo>
                    <a:pt x="1535" y="209"/>
                  </a:lnTo>
                  <a:lnTo>
                    <a:pt x="1556" y="241"/>
                  </a:lnTo>
                  <a:lnTo>
                    <a:pt x="1574" y="278"/>
                  </a:lnTo>
                  <a:lnTo>
                    <a:pt x="1587" y="317"/>
                  </a:lnTo>
                  <a:lnTo>
                    <a:pt x="1588" y="325"/>
                  </a:lnTo>
                  <a:lnTo>
                    <a:pt x="1590" y="336"/>
                  </a:lnTo>
                  <a:lnTo>
                    <a:pt x="1591" y="348"/>
                  </a:lnTo>
                  <a:lnTo>
                    <a:pt x="1594" y="360"/>
                  </a:lnTo>
                  <a:lnTo>
                    <a:pt x="1596" y="369"/>
                  </a:lnTo>
                  <a:lnTo>
                    <a:pt x="1596" y="372"/>
                  </a:lnTo>
                  <a:lnTo>
                    <a:pt x="1602" y="417"/>
                  </a:lnTo>
                  <a:lnTo>
                    <a:pt x="1602" y="421"/>
                  </a:lnTo>
                  <a:lnTo>
                    <a:pt x="1602" y="433"/>
                  </a:lnTo>
                  <a:lnTo>
                    <a:pt x="1603" y="449"/>
                  </a:lnTo>
                  <a:lnTo>
                    <a:pt x="1603" y="464"/>
                  </a:lnTo>
                  <a:lnTo>
                    <a:pt x="1603" y="479"/>
                  </a:lnTo>
                  <a:lnTo>
                    <a:pt x="1605" y="490"/>
                  </a:lnTo>
                  <a:lnTo>
                    <a:pt x="1605" y="494"/>
                  </a:lnTo>
                  <a:lnTo>
                    <a:pt x="1605" y="499"/>
                  </a:lnTo>
                  <a:lnTo>
                    <a:pt x="1605" y="508"/>
                  </a:lnTo>
                  <a:lnTo>
                    <a:pt x="1603" y="520"/>
                  </a:lnTo>
                  <a:lnTo>
                    <a:pt x="1603" y="531"/>
                  </a:lnTo>
                  <a:lnTo>
                    <a:pt x="1603" y="539"/>
                  </a:lnTo>
                  <a:lnTo>
                    <a:pt x="1600" y="575"/>
                  </a:lnTo>
                  <a:lnTo>
                    <a:pt x="1591" y="607"/>
                  </a:lnTo>
                  <a:lnTo>
                    <a:pt x="1577" y="640"/>
                  </a:lnTo>
                  <a:lnTo>
                    <a:pt x="1556" y="669"/>
                  </a:lnTo>
                  <a:lnTo>
                    <a:pt x="1529" y="695"/>
                  </a:lnTo>
                  <a:lnTo>
                    <a:pt x="1498" y="713"/>
                  </a:lnTo>
                  <a:lnTo>
                    <a:pt x="1466" y="725"/>
                  </a:lnTo>
                  <a:lnTo>
                    <a:pt x="1431" y="733"/>
                  </a:lnTo>
                  <a:lnTo>
                    <a:pt x="1394" y="736"/>
                  </a:lnTo>
                  <a:lnTo>
                    <a:pt x="320" y="736"/>
                  </a:lnTo>
                  <a:lnTo>
                    <a:pt x="305" y="685"/>
                  </a:lnTo>
                  <a:lnTo>
                    <a:pt x="290" y="632"/>
                  </a:lnTo>
                  <a:lnTo>
                    <a:pt x="272" y="577"/>
                  </a:lnTo>
                  <a:lnTo>
                    <a:pt x="255" y="522"/>
                  </a:lnTo>
                  <a:lnTo>
                    <a:pt x="238" y="472"/>
                  </a:lnTo>
                  <a:lnTo>
                    <a:pt x="224" y="429"/>
                  </a:lnTo>
                  <a:lnTo>
                    <a:pt x="217" y="400"/>
                  </a:lnTo>
                  <a:lnTo>
                    <a:pt x="206" y="374"/>
                  </a:lnTo>
                  <a:lnTo>
                    <a:pt x="201" y="366"/>
                  </a:lnTo>
                  <a:lnTo>
                    <a:pt x="195" y="355"/>
                  </a:lnTo>
                  <a:lnTo>
                    <a:pt x="188" y="342"/>
                  </a:lnTo>
                  <a:lnTo>
                    <a:pt x="175" y="325"/>
                  </a:lnTo>
                  <a:lnTo>
                    <a:pt x="160" y="304"/>
                  </a:lnTo>
                  <a:lnTo>
                    <a:pt x="130" y="270"/>
                  </a:lnTo>
                  <a:lnTo>
                    <a:pt x="101" y="242"/>
                  </a:lnTo>
                  <a:lnTo>
                    <a:pt x="72" y="223"/>
                  </a:lnTo>
                  <a:lnTo>
                    <a:pt x="59" y="215"/>
                  </a:lnTo>
                  <a:lnTo>
                    <a:pt x="49" y="209"/>
                  </a:lnTo>
                  <a:lnTo>
                    <a:pt x="41" y="206"/>
                  </a:lnTo>
                  <a:lnTo>
                    <a:pt x="23" y="198"/>
                  </a:lnTo>
                  <a:lnTo>
                    <a:pt x="0" y="187"/>
                  </a:lnTo>
                  <a:lnTo>
                    <a:pt x="33" y="155"/>
                  </a:lnTo>
                  <a:lnTo>
                    <a:pt x="73" y="125"/>
                  </a:lnTo>
                  <a:lnTo>
                    <a:pt x="113" y="102"/>
                  </a:lnTo>
                  <a:lnTo>
                    <a:pt x="120" y="99"/>
                  </a:lnTo>
                  <a:lnTo>
                    <a:pt x="134" y="93"/>
                  </a:lnTo>
                  <a:lnTo>
                    <a:pt x="154" y="87"/>
                  </a:lnTo>
                  <a:lnTo>
                    <a:pt x="178" y="77"/>
                  </a:lnTo>
                  <a:lnTo>
                    <a:pt x="206" y="68"/>
                  </a:lnTo>
                  <a:lnTo>
                    <a:pt x="236" y="58"/>
                  </a:lnTo>
                  <a:lnTo>
                    <a:pt x="267" y="48"/>
                  </a:lnTo>
                  <a:lnTo>
                    <a:pt x="298" y="38"/>
                  </a:lnTo>
                  <a:lnTo>
                    <a:pt x="327" y="29"/>
                  </a:lnTo>
                  <a:lnTo>
                    <a:pt x="354" y="19"/>
                  </a:lnTo>
                  <a:lnTo>
                    <a:pt x="377" y="12"/>
                  </a:lnTo>
                  <a:lnTo>
                    <a:pt x="395" y="6"/>
                  </a:lnTo>
                  <a:lnTo>
                    <a:pt x="408" y="1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5208588" y="423863"/>
              <a:ext cx="1811338" cy="2709863"/>
            </a:xfrm>
            <a:custGeom>
              <a:avLst/>
              <a:gdLst>
                <a:gd name="T0" fmla="*/ 571 w 1141"/>
                <a:gd name="T1" fmla="*/ 0 h 1707"/>
                <a:gd name="T2" fmla="*/ 712 w 1141"/>
                <a:gd name="T3" fmla="*/ 20 h 1707"/>
                <a:gd name="T4" fmla="*/ 840 w 1141"/>
                <a:gd name="T5" fmla="*/ 72 h 1707"/>
                <a:gd name="T6" fmla="*/ 950 w 1141"/>
                <a:gd name="T7" fmla="*/ 152 h 1707"/>
                <a:gd name="T8" fmla="*/ 1039 w 1141"/>
                <a:gd name="T9" fmla="*/ 256 h 1707"/>
                <a:gd name="T10" fmla="*/ 1103 w 1141"/>
                <a:gd name="T11" fmla="*/ 376 h 1707"/>
                <a:gd name="T12" fmla="*/ 1136 w 1141"/>
                <a:gd name="T13" fmla="*/ 514 h 1707"/>
                <a:gd name="T14" fmla="*/ 1138 w 1141"/>
                <a:gd name="T15" fmla="*/ 650 h 1707"/>
                <a:gd name="T16" fmla="*/ 1112 w 1141"/>
                <a:gd name="T17" fmla="*/ 770 h 1707"/>
                <a:gd name="T18" fmla="*/ 1069 w 1141"/>
                <a:gd name="T19" fmla="*/ 896 h 1707"/>
                <a:gd name="T20" fmla="*/ 1059 w 1141"/>
                <a:gd name="T21" fmla="*/ 963 h 1707"/>
                <a:gd name="T22" fmla="*/ 1060 w 1141"/>
                <a:gd name="T23" fmla="*/ 984 h 1707"/>
                <a:gd name="T24" fmla="*/ 1072 w 1141"/>
                <a:gd name="T25" fmla="*/ 1010 h 1707"/>
                <a:gd name="T26" fmla="*/ 1092 w 1141"/>
                <a:gd name="T27" fmla="*/ 1045 h 1707"/>
                <a:gd name="T28" fmla="*/ 1110 w 1141"/>
                <a:gd name="T29" fmla="*/ 1074 h 1707"/>
                <a:gd name="T30" fmla="*/ 1081 w 1141"/>
                <a:gd name="T31" fmla="*/ 1114 h 1707"/>
                <a:gd name="T32" fmla="*/ 1008 w 1141"/>
                <a:gd name="T33" fmla="*/ 1157 h 1707"/>
                <a:gd name="T34" fmla="*/ 929 w 1141"/>
                <a:gd name="T35" fmla="*/ 1183 h 1707"/>
                <a:gd name="T36" fmla="*/ 845 w 1141"/>
                <a:gd name="T37" fmla="*/ 1203 h 1707"/>
                <a:gd name="T38" fmla="*/ 755 w 1141"/>
                <a:gd name="T39" fmla="*/ 1216 h 1707"/>
                <a:gd name="T40" fmla="*/ 774 w 1141"/>
                <a:gd name="T41" fmla="*/ 1366 h 1707"/>
                <a:gd name="T42" fmla="*/ 773 w 1141"/>
                <a:gd name="T43" fmla="*/ 1383 h 1707"/>
                <a:gd name="T44" fmla="*/ 767 w 1141"/>
                <a:gd name="T45" fmla="*/ 1426 h 1707"/>
                <a:gd name="T46" fmla="*/ 748 w 1141"/>
                <a:gd name="T47" fmla="*/ 1488 h 1707"/>
                <a:gd name="T48" fmla="*/ 715 w 1141"/>
                <a:gd name="T49" fmla="*/ 1562 h 1707"/>
                <a:gd name="T50" fmla="*/ 657 w 1141"/>
                <a:gd name="T51" fmla="*/ 1636 h 1707"/>
                <a:gd name="T52" fmla="*/ 571 w 1141"/>
                <a:gd name="T53" fmla="*/ 1707 h 1707"/>
                <a:gd name="T54" fmla="*/ 522 w 1141"/>
                <a:gd name="T55" fmla="*/ 1673 h 1707"/>
                <a:gd name="T56" fmla="*/ 452 w 1141"/>
                <a:gd name="T57" fmla="*/ 1598 h 1707"/>
                <a:gd name="T58" fmla="*/ 406 w 1141"/>
                <a:gd name="T59" fmla="*/ 1523 h 1707"/>
                <a:gd name="T60" fmla="*/ 380 w 1141"/>
                <a:gd name="T61" fmla="*/ 1455 h 1707"/>
                <a:gd name="T62" fmla="*/ 370 w 1141"/>
                <a:gd name="T63" fmla="*/ 1401 h 1707"/>
                <a:gd name="T64" fmla="*/ 367 w 1141"/>
                <a:gd name="T65" fmla="*/ 1371 h 1707"/>
                <a:gd name="T66" fmla="*/ 416 w 1141"/>
                <a:gd name="T67" fmla="*/ 1221 h 1707"/>
                <a:gd name="T68" fmla="*/ 339 w 1141"/>
                <a:gd name="T69" fmla="*/ 1210 h 1707"/>
                <a:gd name="T70" fmla="*/ 254 w 1141"/>
                <a:gd name="T71" fmla="*/ 1193 h 1707"/>
                <a:gd name="T72" fmla="*/ 171 w 1141"/>
                <a:gd name="T73" fmla="*/ 1172 h 1707"/>
                <a:gd name="T74" fmla="*/ 95 w 1141"/>
                <a:gd name="T75" fmla="*/ 1138 h 1707"/>
                <a:gd name="T76" fmla="*/ 25 w 1141"/>
                <a:gd name="T77" fmla="*/ 1082 h 1707"/>
                <a:gd name="T78" fmla="*/ 38 w 1141"/>
                <a:gd name="T79" fmla="*/ 1062 h 1707"/>
                <a:gd name="T80" fmla="*/ 58 w 1141"/>
                <a:gd name="T81" fmla="*/ 1027 h 1707"/>
                <a:gd name="T82" fmla="*/ 75 w 1141"/>
                <a:gd name="T83" fmla="*/ 995 h 1707"/>
                <a:gd name="T84" fmla="*/ 81 w 1141"/>
                <a:gd name="T85" fmla="*/ 973 h 1707"/>
                <a:gd name="T86" fmla="*/ 80 w 1141"/>
                <a:gd name="T87" fmla="*/ 929 h 1707"/>
                <a:gd name="T88" fmla="*/ 52 w 1141"/>
                <a:gd name="T89" fmla="*/ 827 h 1707"/>
                <a:gd name="T90" fmla="*/ 14 w 1141"/>
                <a:gd name="T91" fmla="*/ 711 h 1707"/>
                <a:gd name="T92" fmla="*/ 0 w 1141"/>
                <a:gd name="T93" fmla="*/ 585 h 1707"/>
                <a:gd name="T94" fmla="*/ 18 w 1141"/>
                <a:gd name="T95" fmla="*/ 443 h 1707"/>
                <a:gd name="T96" fmla="*/ 67 w 1141"/>
                <a:gd name="T97" fmla="*/ 314 h 1707"/>
                <a:gd name="T98" fmla="*/ 144 w 1141"/>
                <a:gd name="T99" fmla="*/ 201 h 1707"/>
                <a:gd name="T100" fmla="*/ 244 w 1141"/>
                <a:gd name="T101" fmla="*/ 109 h 1707"/>
                <a:gd name="T102" fmla="*/ 364 w 1141"/>
                <a:gd name="T103" fmla="*/ 43 h 1707"/>
                <a:gd name="T104" fmla="*/ 498 w 1141"/>
                <a:gd name="T105" fmla="*/ 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1" h="1707">
                  <a:moveTo>
                    <a:pt x="570" y="0"/>
                  </a:moveTo>
                  <a:lnTo>
                    <a:pt x="571" y="0"/>
                  </a:lnTo>
                  <a:lnTo>
                    <a:pt x="643" y="7"/>
                  </a:lnTo>
                  <a:lnTo>
                    <a:pt x="712" y="20"/>
                  </a:lnTo>
                  <a:lnTo>
                    <a:pt x="777" y="43"/>
                  </a:lnTo>
                  <a:lnTo>
                    <a:pt x="840" y="72"/>
                  </a:lnTo>
                  <a:lnTo>
                    <a:pt x="897" y="109"/>
                  </a:lnTo>
                  <a:lnTo>
                    <a:pt x="950" y="152"/>
                  </a:lnTo>
                  <a:lnTo>
                    <a:pt x="997" y="201"/>
                  </a:lnTo>
                  <a:lnTo>
                    <a:pt x="1039" y="256"/>
                  </a:lnTo>
                  <a:lnTo>
                    <a:pt x="1074" y="314"/>
                  </a:lnTo>
                  <a:lnTo>
                    <a:pt x="1103" y="376"/>
                  </a:lnTo>
                  <a:lnTo>
                    <a:pt x="1124" y="443"/>
                  </a:lnTo>
                  <a:lnTo>
                    <a:pt x="1136" y="514"/>
                  </a:lnTo>
                  <a:lnTo>
                    <a:pt x="1141" y="585"/>
                  </a:lnTo>
                  <a:lnTo>
                    <a:pt x="1138" y="650"/>
                  </a:lnTo>
                  <a:lnTo>
                    <a:pt x="1127" y="711"/>
                  </a:lnTo>
                  <a:lnTo>
                    <a:pt x="1112" y="770"/>
                  </a:lnTo>
                  <a:lnTo>
                    <a:pt x="1091" y="827"/>
                  </a:lnTo>
                  <a:lnTo>
                    <a:pt x="1069" y="896"/>
                  </a:lnTo>
                  <a:lnTo>
                    <a:pt x="1062" y="929"/>
                  </a:lnTo>
                  <a:lnTo>
                    <a:pt x="1059" y="963"/>
                  </a:lnTo>
                  <a:lnTo>
                    <a:pt x="1059" y="973"/>
                  </a:lnTo>
                  <a:lnTo>
                    <a:pt x="1060" y="984"/>
                  </a:lnTo>
                  <a:lnTo>
                    <a:pt x="1065" y="995"/>
                  </a:lnTo>
                  <a:lnTo>
                    <a:pt x="1072" y="1010"/>
                  </a:lnTo>
                  <a:lnTo>
                    <a:pt x="1083" y="1027"/>
                  </a:lnTo>
                  <a:lnTo>
                    <a:pt x="1092" y="1045"/>
                  </a:lnTo>
                  <a:lnTo>
                    <a:pt x="1103" y="1062"/>
                  </a:lnTo>
                  <a:lnTo>
                    <a:pt x="1110" y="1074"/>
                  </a:lnTo>
                  <a:lnTo>
                    <a:pt x="1115" y="1082"/>
                  </a:lnTo>
                  <a:lnTo>
                    <a:pt x="1081" y="1114"/>
                  </a:lnTo>
                  <a:lnTo>
                    <a:pt x="1046" y="1138"/>
                  </a:lnTo>
                  <a:lnTo>
                    <a:pt x="1008" y="1157"/>
                  </a:lnTo>
                  <a:lnTo>
                    <a:pt x="968" y="1172"/>
                  </a:lnTo>
                  <a:lnTo>
                    <a:pt x="929" y="1183"/>
                  </a:lnTo>
                  <a:lnTo>
                    <a:pt x="886" y="1193"/>
                  </a:lnTo>
                  <a:lnTo>
                    <a:pt x="845" y="1203"/>
                  </a:lnTo>
                  <a:lnTo>
                    <a:pt x="800" y="1210"/>
                  </a:lnTo>
                  <a:lnTo>
                    <a:pt x="755" y="1216"/>
                  </a:lnTo>
                  <a:lnTo>
                    <a:pt x="724" y="1221"/>
                  </a:lnTo>
                  <a:lnTo>
                    <a:pt x="774" y="1366"/>
                  </a:lnTo>
                  <a:lnTo>
                    <a:pt x="773" y="1371"/>
                  </a:lnTo>
                  <a:lnTo>
                    <a:pt x="773" y="1383"/>
                  </a:lnTo>
                  <a:lnTo>
                    <a:pt x="771" y="1401"/>
                  </a:lnTo>
                  <a:lnTo>
                    <a:pt x="767" y="1426"/>
                  </a:lnTo>
                  <a:lnTo>
                    <a:pt x="759" y="1455"/>
                  </a:lnTo>
                  <a:lnTo>
                    <a:pt x="748" y="1488"/>
                  </a:lnTo>
                  <a:lnTo>
                    <a:pt x="733" y="1523"/>
                  </a:lnTo>
                  <a:lnTo>
                    <a:pt x="715" y="1562"/>
                  </a:lnTo>
                  <a:lnTo>
                    <a:pt x="689" y="1598"/>
                  </a:lnTo>
                  <a:lnTo>
                    <a:pt x="657" y="1636"/>
                  </a:lnTo>
                  <a:lnTo>
                    <a:pt x="617" y="1673"/>
                  </a:lnTo>
                  <a:lnTo>
                    <a:pt x="571" y="1707"/>
                  </a:lnTo>
                  <a:lnTo>
                    <a:pt x="570" y="1707"/>
                  </a:lnTo>
                  <a:lnTo>
                    <a:pt x="522" y="1673"/>
                  </a:lnTo>
                  <a:lnTo>
                    <a:pt x="484" y="1636"/>
                  </a:lnTo>
                  <a:lnTo>
                    <a:pt x="452" y="1598"/>
                  </a:lnTo>
                  <a:lnTo>
                    <a:pt x="426" y="1562"/>
                  </a:lnTo>
                  <a:lnTo>
                    <a:pt x="406" y="1523"/>
                  </a:lnTo>
                  <a:lnTo>
                    <a:pt x="391" y="1488"/>
                  </a:lnTo>
                  <a:lnTo>
                    <a:pt x="380" y="1455"/>
                  </a:lnTo>
                  <a:lnTo>
                    <a:pt x="374" y="1426"/>
                  </a:lnTo>
                  <a:lnTo>
                    <a:pt x="370" y="1401"/>
                  </a:lnTo>
                  <a:lnTo>
                    <a:pt x="368" y="1383"/>
                  </a:lnTo>
                  <a:lnTo>
                    <a:pt x="367" y="1371"/>
                  </a:lnTo>
                  <a:lnTo>
                    <a:pt x="367" y="1366"/>
                  </a:lnTo>
                  <a:lnTo>
                    <a:pt x="416" y="1221"/>
                  </a:lnTo>
                  <a:lnTo>
                    <a:pt x="385" y="1216"/>
                  </a:lnTo>
                  <a:lnTo>
                    <a:pt x="339" y="1210"/>
                  </a:lnTo>
                  <a:lnTo>
                    <a:pt x="295" y="1203"/>
                  </a:lnTo>
                  <a:lnTo>
                    <a:pt x="254" y="1193"/>
                  </a:lnTo>
                  <a:lnTo>
                    <a:pt x="212" y="1183"/>
                  </a:lnTo>
                  <a:lnTo>
                    <a:pt x="171" y="1172"/>
                  </a:lnTo>
                  <a:lnTo>
                    <a:pt x="133" y="1157"/>
                  </a:lnTo>
                  <a:lnTo>
                    <a:pt x="95" y="1138"/>
                  </a:lnTo>
                  <a:lnTo>
                    <a:pt x="58" y="1114"/>
                  </a:lnTo>
                  <a:lnTo>
                    <a:pt x="25" y="1082"/>
                  </a:lnTo>
                  <a:lnTo>
                    <a:pt x="29" y="1074"/>
                  </a:lnTo>
                  <a:lnTo>
                    <a:pt x="38" y="1062"/>
                  </a:lnTo>
                  <a:lnTo>
                    <a:pt x="47" y="1045"/>
                  </a:lnTo>
                  <a:lnTo>
                    <a:pt x="58" y="1027"/>
                  </a:lnTo>
                  <a:lnTo>
                    <a:pt x="67" y="1010"/>
                  </a:lnTo>
                  <a:lnTo>
                    <a:pt x="75" y="995"/>
                  </a:lnTo>
                  <a:lnTo>
                    <a:pt x="80" y="984"/>
                  </a:lnTo>
                  <a:lnTo>
                    <a:pt x="81" y="973"/>
                  </a:lnTo>
                  <a:lnTo>
                    <a:pt x="83" y="963"/>
                  </a:lnTo>
                  <a:lnTo>
                    <a:pt x="80" y="929"/>
                  </a:lnTo>
                  <a:lnTo>
                    <a:pt x="70" y="896"/>
                  </a:lnTo>
                  <a:lnTo>
                    <a:pt x="52" y="827"/>
                  </a:lnTo>
                  <a:lnTo>
                    <a:pt x="31" y="770"/>
                  </a:lnTo>
                  <a:lnTo>
                    <a:pt x="14" y="711"/>
                  </a:lnTo>
                  <a:lnTo>
                    <a:pt x="5" y="650"/>
                  </a:lnTo>
                  <a:lnTo>
                    <a:pt x="0" y="585"/>
                  </a:lnTo>
                  <a:lnTo>
                    <a:pt x="5" y="514"/>
                  </a:lnTo>
                  <a:lnTo>
                    <a:pt x="18" y="443"/>
                  </a:lnTo>
                  <a:lnTo>
                    <a:pt x="38" y="376"/>
                  </a:lnTo>
                  <a:lnTo>
                    <a:pt x="67" y="314"/>
                  </a:lnTo>
                  <a:lnTo>
                    <a:pt x="102" y="256"/>
                  </a:lnTo>
                  <a:lnTo>
                    <a:pt x="144" y="201"/>
                  </a:lnTo>
                  <a:lnTo>
                    <a:pt x="191" y="152"/>
                  </a:lnTo>
                  <a:lnTo>
                    <a:pt x="244" y="109"/>
                  </a:lnTo>
                  <a:lnTo>
                    <a:pt x="303" y="72"/>
                  </a:lnTo>
                  <a:lnTo>
                    <a:pt x="364" y="43"/>
                  </a:lnTo>
                  <a:lnTo>
                    <a:pt x="429" y="20"/>
                  </a:lnTo>
                  <a:lnTo>
                    <a:pt x="498" y="7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33598" y="4198876"/>
            <a:ext cx="860887" cy="757492"/>
            <a:chOff x="1424040" y="3333019"/>
            <a:chExt cx="1347449" cy="1319920"/>
          </a:xfrm>
        </p:grpSpPr>
        <p:sp>
          <p:nvSpPr>
            <p:cNvPr id="20" name="Freeform 1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29176" y="2148831"/>
            <a:ext cx="861233" cy="928586"/>
            <a:chOff x="6833379" y="2055133"/>
            <a:chExt cx="688887" cy="92858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3379" y="2055133"/>
              <a:ext cx="596494" cy="671318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6893515" y="2453056"/>
              <a:ext cx="628751" cy="530663"/>
              <a:chOff x="4121150" y="4298950"/>
              <a:chExt cx="3059113" cy="2249488"/>
            </a:xfrm>
            <a:solidFill>
              <a:schemeClr val="bg1"/>
            </a:solidFill>
          </p:grpSpPr>
          <p:sp>
            <p:nvSpPr>
              <p:cNvPr id="25" name="Freeform 165"/>
              <p:cNvSpPr>
                <a:spLocks/>
              </p:cNvSpPr>
              <p:nvPr/>
            </p:nvSpPr>
            <p:spPr bwMode="auto">
              <a:xfrm>
                <a:off x="4365625" y="5551488"/>
                <a:ext cx="485775" cy="996950"/>
              </a:xfrm>
              <a:custGeom>
                <a:avLst/>
                <a:gdLst>
                  <a:gd name="T0" fmla="*/ 610 w 611"/>
                  <a:gd name="T1" fmla="*/ 0 h 1255"/>
                  <a:gd name="T2" fmla="*/ 611 w 611"/>
                  <a:gd name="T3" fmla="*/ 21 h 1255"/>
                  <a:gd name="T4" fmla="*/ 611 w 611"/>
                  <a:gd name="T5" fmla="*/ 1112 h 1255"/>
                  <a:gd name="T6" fmla="*/ 609 w 611"/>
                  <a:gd name="T7" fmla="*/ 1141 h 1255"/>
                  <a:gd name="T8" fmla="*/ 601 w 611"/>
                  <a:gd name="T9" fmla="*/ 1168 h 1255"/>
                  <a:gd name="T10" fmla="*/ 587 w 611"/>
                  <a:gd name="T11" fmla="*/ 1192 h 1255"/>
                  <a:gd name="T12" fmla="*/ 569 w 611"/>
                  <a:gd name="T13" fmla="*/ 1213 h 1255"/>
                  <a:gd name="T14" fmla="*/ 548 w 611"/>
                  <a:gd name="T15" fmla="*/ 1231 h 1255"/>
                  <a:gd name="T16" fmla="*/ 524 w 611"/>
                  <a:gd name="T17" fmla="*/ 1245 h 1255"/>
                  <a:gd name="T18" fmla="*/ 497 w 611"/>
                  <a:gd name="T19" fmla="*/ 1253 h 1255"/>
                  <a:gd name="T20" fmla="*/ 468 w 611"/>
                  <a:gd name="T21" fmla="*/ 1255 h 1255"/>
                  <a:gd name="T22" fmla="*/ 144 w 611"/>
                  <a:gd name="T23" fmla="*/ 1255 h 1255"/>
                  <a:gd name="T24" fmla="*/ 115 w 611"/>
                  <a:gd name="T25" fmla="*/ 1253 h 1255"/>
                  <a:gd name="T26" fmla="*/ 88 w 611"/>
                  <a:gd name="T27" fmla="*/ 1245 h 1255"/>
                  <a:gd name="T28" fmla="*/ 63 w 611"/>
                  <a:gd name="T29" fmla="*/ 1231 h 1255"/>
                  <a:gd name="T30" fmla="*/ 42 w 611"/>
                  <a:gd name="T31" fmla="*/ 1213 h 1255"/>
                  <a:gd name="T32" fmla="*/ 25 w 611"/>
                  <a:gd name="T33" fmla="*/ 1192 h 1255"/>
                  <a:gd name="T34" fmla="*/ 11 w 611"/>
                  <a:gd name="T35" fmla="*/ 1168 h 1255"/>
                  <a:gd name="T36" fmla="*/ 3 w 611"/>
                  <a:gd name="T37" fmla="*/ 1141 h 1255"/>
                  <a:gd name="T38" fmla="*/ 0 w 611"/>
                  <a:gd name="T39" fmla="*/ 1112 h 1255"/>
                  <a:gd name="T40" fmla="*/ 0 w 611"/>
                  <a:gd name="T41" fmla="*/ 577 h 1255"/>
                  <a:gd name="T42" fmla="*/ 37 w 611"/>
                  <a:gd name="T43" fmla="*/ 559 h 1255"/>
                  <a:gd name="T44" fmla="*/ 71 w 611"/>
                  <a:gd name="T45" fmla="*/ 535 h 1255"/>
                  <a:gd name="T46" fmla="*/ 101 w 611"/>
                  <a:gd name="T47" fmla="*/ 509 h 1255"/>
                  <a:gd name="T48" fmla="*/ 610 w 611"/>
                  <a:gd name="T49" fmla="*/ 0 h 1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1" h="1255">
                    <a:moveTo>
                      <a:pt x="610" y="0"/>
                    </a:moveTo>
                    <a:lnTo>
                      <a:pt x="611" y="21"/>
                    </a:lnTo>
                    <a:lnTo>
                      <a:pt x="611" y="1112"/>
                    </a:lnTo>
                    <a:lnTo>
                      <a:pt x="609" y="1141"/>
                    </a:lnTo>
                    <a:lnTo>
                      <a:pt x="601" y="1168"/>
                    </a:lnTo>
                    <a:lnTo>
                      <a:pt x="587" y="1192"/>
                    </a:lnTo>
                    <a:lnTo>
                      <a:pt x="569" y="1213"/>
                    </a:lnTo>
                    <a:lnTo>
                      <a:pt x="548" y="1231"/>
                    </a:lnTo>
                    <a:lnTo>
                      <a:pt x="524" y="1245"/>
                    </a:lnTo>
                    <a:lnTo>
                      <a:pt x="497" y="1253"/>
                    </a:lnTo>
                    <a:lnTo>
                      <a:pt x="468" y="1255"/>
                    </a:lnTo>
                    <a:lnTo>
                      <a:pt x="144" y="1255"/>
                    </a:lnTo>
                    <a:lnTo>
                      <a:pt x="115" y="1253"/>
                    </a:lnTo>
                    <a:lnTo>
                      <a:pt x="88" y="1245"/>
                    </a:lnTo>
                    <a:lnTo>
                      <a:pt x="63" y="1231"/>
                    </a:lnTo>
                    <a:lnTo>
                      <a:pt x="42" y="1213"/>
                    </a:lnTo>
                    <a:lnTo>
                      <a:pt x="25" y="1192"/>
                    </a:lnTo>
                    <a:lnTo>
                      <a:pt x="11" y="1168"/>
                    </a:lnTo>
                    <a:lnTo>
                      <a:pt x="3" y="1141"/>
                    </a:lnTo>
                    <a:lnTo>
                      <a:pt x="0" y="1112"/>
                    </a:lnTo>
                    <a:lnTo>
                      <a:pt x="0" y="577"/>
                    </a:lnTo>
                    <a:lnTo>
                      <a:pt x="37" y="559"/>
                    </a:lnTo>
                    <a:lnTo>
                      <a:pt x="71" y="535"/>
                    </a:lnTo>
                    <a:lnTo>
                      <a:pt x="101" y="509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" name="Freeform 166"/>
              <p:cNvSpPr>
                <a:spLocks/>
              </p:cNvSpPr>
              <p:nvPr/>
            </p:nvSpPr>
            <p:spPr bwMode="auto">
              <a:xfrm>
                <a:off x="4121150" y="4298950"/>
                <a:ext cx="3059113" cy="1720850"/>
              </a:xfrm>
              <a:custGeom>
                <a:avLst/>
                <a:gdLst>
                  <a:gd name="T0" fmla="*/ 3766 w 3854"/>
                  <a:gd name="T1" fmla="*/ 0 h 2166"/>
                  <a:gd name="T2" fmla="*/ 3812 w 3854"/>
                  <a:gd name="T3" fmla="*/ 8 h 2166"/>
                  <a:gd name="T4" fmla="*/ 3840 w 3854"/>
                  <a:gd name="T5" fmla="*/ 30 h 2166"/>
                  <a:gd name="T6" fmla="*/ 3853 w 3854"/>
                  <a:gd name="T7" fmla="*/ 69 h 2166"/>
                  <a:gd name="T8" fmla="*/ 3839 w 3854"/>
                  <a:gd name="T9" fmla="*/ 413 h 2166"/>
                  <a:gd name="T10" fmla="*/ 3822 w 3854"/>
                  <a:gd name="T11" fmla="*/ 751 h 2166"/>
                  <a:gd name="T12" fmla="*/ 3813 w 3854"/>
                  <a:gd name="T13" fmla="*/ 786 h 2166"/>
                  <a:gd name="T14" fmla="*/ 3791 w 3854"/>
                  <a:gd name="T15" fmla="*/ 816 h 2166"/>
                  <a:gd name="T16" fmla="*/ 3757 w 3854"/>
                  <a:gd name="T17" fmla="*/ 834 h 2166"/>
                  <a:gd name="T18" fmla="*/ 3727 w 3854"/>
                  <a:gd name="T19" fmla="*/ 834 h 2166"/>
                  <a:gd name="T20" fmla="*/ 3701 w 3854"/>
                  <a:gd name="T21" fmla="*/ 820 h 2166"/>
                  <a:gd name="T22" fmla="*/ 3679 w 3854"/>
                  <a:gd name="T23" fmla="*/ 799 h 2166"/>
                  <a:gd name="T24" fmla="*/ 2803 w 3854"/>
                  <a:gd name="T25" fmla="*/ 1281 h 2166"/>
                  <a:gd name="T26" fmla="*/ 2617 w 3854"/>
                  <a:gd name="T27" fmla="*/ 1467 h 2166"/>
                  <a:gd name="T28" fmla="*/ 1959 w 3854"/>
                  <a:gd name="T29" fmla="*/ 2124 h 2166"/>
                  <a:gd name="T30" fmla="*/ 1911 w 3854"/>
                  <a:gd name="T31" fmla="*/ 2156 h 2166"/>
                  <a:gd name="T32" fmla="*/ 1857 w 3854"/>
                  <a:gd name="T33" fmla="*/ 2166 h 2166"/>
                  <a:gd name="T34" fmla="*/ 1803 w 3854"/>
                  <a:gd name="T35" fmla="*/ 2156 h 2166"/>
                  <a:gd name="T36" fmla="*/ 1755 w 3854"/>
                  <a:gd name="T37" fmla="*/ 2124 h 2166"/>
                  <a:gd name="T38" fmla="*/ 282 w 3854"/>
                  <a:gd name="T39" fmla="*/ 1957 h 2166"/>
                  <a:gd name="T40" fmla="*/ 234 w 3854"/>
                  <a:gd name="T41" fmla="*/ 1989 h 2166"/>
                  <a:gd name="T42" fmla="*/ 180 w 3854"/>
                  <a:gd name="T43" fmla="*/ 1999 h 2166"/>
                  <a:gd name="T44" fmla="*/ 125 w 3854"/>
                  <a:gd name="T45" fmla="*/ 1989 h 2166"/>
                  <a:gd name="T46" fmla="*/ 77 w 3854"/>
                  <a:gd name="T47" fmla="*/ 1957 h 2166"/>
                  <a:gd name="T48" fmla="*/ 23 w 3854"/>
                  <a:gd name="T49" fmla="*/ 1899 h 2166"/>
                  <a:gd name="T50" fmla="*/ 2 w 3854"/>
                  <a:gd name="T51" fmla="*/ 1847 h 2166"/>
                  <a:gd name="T52" fmla="*/ 0 w 3854"/>
                  <a:gd name="T53" fmla="*/ 1819 h 2166"/>
                  <a:gd name="T54" fmla="*/ 11 w 3854"/>
                  <a:gd name="T55" fmla="*/ 1766 h 2166"/>
                  <a:gd name="T56" fmla="*/ 42 w 3854"/>
                  <a:gd name="T57" fmla="*/ 1718 h 2166"/>
                  <a:gd name="T58" fmla="*/ 855 w 3854"/>
                  <a:gd name="T59" fmla="*/ 910 h 2166"/>
                  <a:gd name="T60" fmla="*/ 908 w 3854"/>
                  <a:gd name="T61" fmla="*/ 889 h 2166"/>
                  <a:gd name="T62" fmla="*/ 963 w 3854"/>
                  <a:gd name="T63" fmla="*/ 888 h 2166"/>
                  <a:gd name="T64" fmla="*/ 1014 w 3854"/>
                  <a:gd name="T65" fmla="*/ 909 h 2166"/>
                  <a:gd name="T66" fmla="*/ 1857 w 3854"/>
                  <a:gd name="T67" fmla="*/ 1747 h 2166"/>
                  <a:gd name="T68" fmla="*/ 2563 w 3854"/>
                  <a:gd name="T69" fmla="*/ 1042 h 2166"/>
                  <a:gd name="T70" fmla="*/ 3243 w 3854"/>
                  <a:gd name="T71" fmla="*/ 363 h 2166"/>
                  <a:gd name="T72" fmla="*/ 3041 w 3854"/>
                  <a:gd name="T73" fmla="*/ 162 h 2166"/>
                  <a:gd name="T74" fmla="*/ 3022 w 3854"/>
                  <a:gd name="T75" fmla="*/ 142 h 2166"/>
                  <a:gd name="T76" fmla="*/ 3009 w 3854"/>
                  <a:gd name="T77" fmla="*/ 119 h 2166"/>
                  <a:gd name="T78" fmla="*/ 3009 w 3854"/>
                  <a:gd name="T79" fmla="*/ 92 h 2166"/>
                  <a:gd name="T80" fmla="*/ 3026 w 3854"/>
                  <a:gd name="T81" fmla="*/ 58 h 2166"/>
                  <a:gd name="T82" fmla="*/ 3053 w 3854"/>
                  <a:gd name="T83" fmla="*/ 38 h 2166"/>
                  <a:gd name="T84" fmla="*/ 3084 w 3854"/>
                  <a:gd name="T85" fmla="*/ 33 h 2166"/>
                  <a:gd name="T86" fmla="*/ 3757 w 3854"/>
                  <a:gd name="T87" fmla="*/ 0 h 2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54" h="2166">
                    <a:moveTo>
                      <a:pt x="3757" y="0"/>
                    </a:moveTo>
                    <a:lnTo>
                      <a:pt x="3766" y="0"/>
                    </a:lnTo>
                    <a:lnTo>
                      <a:pt x="3791" y="2"/>
                    </a:lnTo>
                    <a:lnTo>
                      <a:pt x="3812" y="8"/>
                    </a:lnTo>
                    <a:lnTo>
                      <a:pt x="3828" y="17"/>
                    </a:lnTo>
                    <a:lnTo>
                      <a:pt x="3840" y="30"/>
                    </a:lnTo>
                    <a:lnTo>
                      <a:pt x="3848" y="48"/>
                    </a:lnTo>
                    <a:lnTo>
                      <a:pt x="3853" y="69"/>
                    </a:lnTo>
                    <a:lnTo>
                      <a:pt x="3854" y="93"/>
                    </a:lnTo>
                    <a:lnTo>
                      <a:pt x="3839" y="413"/>
                    </a:lnTo>
                    <a:lnTo>
                      <a:pt x="3824" y="733"/>
                    </a:lnTo>
                    <a:lnTo>
                      <a:pt x="3822" y="751"/>
                    </a:lnTo>
                    <a:lnTo>
                      <a:pt x="3819" y="770"/>
                    </a:lnTo>
                    <a:lnTo>
                      <a:pt x="3813" y="786"/>
                    </a:lnTo>
                    <a:lnTo>
                      <a:pt x="3804" y="802"/>
                    </a:lnTo>
                    <a:lnTo>
                      <a:pt x="3791" y="816"/>
                    </a:lnTo>
                    <a:lnTo>
                      <a:pt x="3773" y="827"/>
                    </a:lnTo>
                    <a:lnTo>
                      <a:pt x="3757" y="834"/>
                    </a:lnTo>
                    <a:lnTo>
                      <a:pt x="3742" y="837"/>
                    </a:lnTo>
                    <a:lnTo>
                      <a:pt x="3727" y="834"/>
                    </a:lnTo>
                    <a:lnTo>
                      <a:pt x="3714" y="829"/>
                    </a:lnTo>
                    <a:lnTo>
                      <a:pt x="3701" y="820"/>
                    </a:lnTo>
                    <a:lnTo>
                      <a:pt x="3690" y="810"/>
                    </a:lnTo>
                    <a:lnTo>
                      <a:pt x="3679" y="799"/>
                    </a:lnTo>
                    <a:lnTo>
                      <a:pt x="3481" y="603"/>
                    </a:lnTo>
                    <a:lnTo>
                      <a:pt x="2803" y="1281"/>
                    </a:lnTo>
                    <a:lnTo>
                      <a:pt x="2749" y="1335"/>
                    </a:lnTo>
                    <a:lnTo>
                      <a:pt x="2617" y="1467"/>
                    </a:lnTo>
                    <a:lnTo>
                      <a:pt x="1994" y="2089"/>
                    </a:lnTo>
                    <a:lnTo>
                      <a:pt x="1959" y="2124"/>
                    </a:lnTo>
                    <a:lnTo>
                      <a:pt x="1936" y="2143"/>
                    </a:lnTo>
                    <a:lnTo>
                      <a:pt x="1911" y="2156"/>
                    </a:lnTo>
                    <a:lnTo>
                      <a:pt x="1884" y="2164"/>
                    </a:lnTo>
                    <a:lnTo>
                      <a:pt x="1857" y="2166"/>
                    </a:lnTo>
                    <a:lnTo>
                      <a:pt x="1829" y="2164"/>
                    </a:lnTo>
                    <a:lnTo>
                      <a:pt x="1803" y="2156"/>
                    </a:lnTo>
                    <a:lnTo>
                      <a:pt x="1778" y="2143"/>
                    </a:lnTo>
                    <a:lnTo>
                      <a:pt x="1755" y="2124"/>
                    </a:lnTo>
                    <a:lnTo>
                      <a:pt x="935" y="1305"/>
                    </a:lnTo>
                    <a:lnTo>
                      <a:pt x="282" y="1957"/>
                    </a:lnTo>
                    <a:lnTo>
                      <a:pt x="259" y="1976"/>
                    </a:lnTo>
                    <a:lnTo>
                      <a:pt x="234" y="1989"/>
                    </a:lnTo>
                    <a:lnTo>
                      <a:pt x="207" y="1997"/>
                    </a:lnTo>
                    <a:lnTo>
                      <a:pt x="180" y="1999"/>
                    </a:lnTo>
                    <a:lnTo>
                      <a:pt x="152" y="1997"/>
                    </a:lnTo>
                    <a:lnTo>
                      <a:pt x="125" y="1989"/>
                    </a:lnTo>
                    <a:lnTo>
                      <a:pt x="100" y="1976"/>
                    </a:lnTo>
                    <a:lnTo>
                      <a:pt x="77" y="1957"/>
                    </a:lnTo>
                    <a:lnTo>
                      <a:pt x="42" y="1922"/>
                    </a:lnTo>
                    <a:lnTo>
                      <a:pt x="23" y="1899"/>
                    </a:lnTo>
                    <a:lnTo>
                      <a:pt x="11" y="1874"/>
                    </a:lnTo>
                    <a:lnTo>
                      <a:pt x="2" y="1847"/>
                    </a:lnTo>
                    <a:lnTo>
                      <a:pt x="0" y="1821"/>
                    </a:lnTo>
                    <a:lnTo>
                      <a:pt x="0" y="1819"/>
                    </a:lnTo>
                    <a:lnTo>
                      <a:pt x="2" y="1793"/>
                    </a:lnTo>
                    <a:lnTo>
                      <a:pt x="11" y="1766"/>
                    </a:lnTo>
                    <a:lnTo>
                      <a:pt x="23" y="1740"/>
                    </a:lnTo>
                    <a:lnTo>
                      <a:pt x="42" y="1718"/>
                    </a:lnTo>
                    <a:lnTo>
                      <a:pt x="833" y="928"/>
                    </a:lnTo>
                    <a:lnTo>
                      <a:pt x="855" y="910"/>
                    </a:lnTo>
                    <a:lnTo>
                      <a:pt x="881" y="896"/>
                    </a:lnTo>
                    <a:lnTo>
                      <a:pt x="908" y="889"/>
                    </a:lnTo>
                    <a:lnTo>
                      <a:pt x="935" y="886"/>
                    </a:lnTo>
                    <a:lnTo>
                      <a:pt x="963" y="888"/>
                    </a:lnTo>
                    <a:lnTo>
                      <a:pt x="989" y="896"/>
                    </a:lnTo>
                    <a:lnTo>
                      <a:pt x="1014" y="909"/>
                    </a:lnTo>
                    <a:lnTo>
                      <a:pt x="1037" y="928"/>
                    </a:lnTo>
                    <a:lnTo>
                      <a:pt x="1857" y="1747"/>
                    </a:lnTo>
                    <a:lnTo>
                      <a:pt x="2509" y="1096"/>
                    </a:lnTo>
                    <a:lnTo>
                      <a:pt x="2563" y="1042"/>
                    </a:lnTo>
                    <a:lnTo>
                      <a:pt x="3168" y="438"/>
                    </a:lnTo>
                    <a:lnTo>
                      <a:pt x="3243" y="363"/>
                    </a:lnTo>
                    <a:lnTo>
                      <a:pt x="3141" y="264"/>
                    </a:lnTo>
                    <a:lnTo>
                      <a:pt x="3041" y="162"/>
                    </a:lnTo>
                    <a:lnTo>
                      <a:pt x="3030" y="153"/>
                    </a:lnTo>
                    <a:lnTo>
                      <a:pt x="3022" y="142"/>
                    </a:lnTo>
                    <a:lnTo>
                      <a:pt x="3015" y="131"/>
                    </a:lnTo>
                    <a:lnTo>
                      <a:pt x="3009" y="119"/>
                    </a:lnTo>
                    <a:lnTo>
                      <a:pt x="3007" y="106"/>
                    </a:lnTo>
                    <a:lnTo>
                      <a:pt x="3009" y="92"/>
                    </a:lnTo>
                    <a:lnTo>
                      <a:pt x="3015" y="76"/>
                    </a:lnTo>
                    <a:lnTo>
                      <a:pt x="3026" y="58"/>
                    </a:lnTo>
                    <a:lnTo>
                      <a:pt x="3037" y="47"/>
                    </a:lnTo>
                    <a:lnTo>
                      <a:pt x="3053" y="38"/>
                    </a:lnTo>
                    <a:lnTo>
                      <a:pt x="3068" y="34"/>
                    </a:lnTo>
                    <a:lnTo>
                      <a:pt x="3084" y="33"/>
                    </a:lnTo>
                    <a:lnTo>
                      <a:pt x="3100" y="31"/>
                    </a:lnTo>
                    <a:lnTo>
                      <a:pt x="37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" name="Freeform 168"/>
              <p:cNvSpPr>
                <a:spLocks/>
              </p:cNvSpPr>
              <p:nvPr/>
            </p:nvSpPr>
            <p:spPr bwMode="auto">
              <a:xfrm>
                <a:off x="5037138" y="5729288"/>
                <a:ext cx="485775" cy="819150"/>
              </a:xfrm>
              <a:custGeom>
                <a:avLst/>
                <a:gdLst>
                  <a:gd name="T0" fmla="*/ 20 w 612"/>
                  <a:gd name="T1" fmla="*/ 0 h 1032"/>
                  <a:gd name="T2" fmla="*/ 437 w 612"/>
                  <a:gd name="T3" fmla="*/ 417 h 1032"/>
                  <a:gd name="T4" fmla="*/ 472 w 612"/>
                  <a:gd name="T5" fmla="*/ 452 h 1032"/>
                  <a:gd name="T6" fmla="*/ 504 w 612"/>
                  <a:gd name="T7" fmla="*/ 480 h 1032"/>
                  <a:gd name="T8" fmla="*/ 537 w 612"/>
                  <a:gd name="T9" fmla="*/ 502 h 1032"/>
                  <a:gd name="T10" fmla="*/ 574 w 612"/>
                  <a:gd name="T11" fmla="*/ 520 h 1032"/>
                  <a:gd name="T12" fmla="*/ 612 w 612"/>
                  <a:gd name="T13" fmla="*/ 534 h 1032"/>
                  <a:gd name="T14" fmla="*/ 612 w 612"/>
                  <a:gd name="T15" fmla="*/ 888 h 1032"/>
                  <a:gd name="T16" fmla="*/ 610 w 612"/>
                  <a:gd name="T17" fmla="*/ 916 h 1032"/>
                  <a:gd name="T18" fmla="*/ 601 w 612"/>
                  <a:gd name="T19" fmla="*/ 944 h 1032"/>
                  <a:gd name="T20" fmla="*/ 588 w 612"/>
                  <a:gd name="T21" fmla="*/ 967 h 1032"/>
                  <a:gd name="T22" fmla="*/ 570 w 612"/>
                  <a:gd name="T23" fmla="*/ 990 h 1032"/>
                  <a:gd name="T24" fmla="*/ 549 w 612"/>
                  <a:gd name="T25" fmla="*/ 1007 h 1032"/>
                  <a:gd name="T26" fmla="*/ 525 w 612"/>
                  <a:gd name="T27" fmla="*/ 1020 h 1032"/>
                  <a:gd name="T28" fmla="*/ 498 w 612"/>
                  <a:gd name="T29" fmla="*/ 1028 h 1032"/>
                  <a:gd name="T30" fmla="*/ 469 w 612"/>
                  <a:gd name="T31" fmla="*/ 1032 h 1032"/>
                  <a:gd name="T32" fmla="*/ 144 w 612"/>
                  <a:gd name="T33" fmla="*/ 1032 h 1032"/>
                  <a:gd name="T34" fmla="*/ 116 w 612"/>
                  <a:gd name="T35" fmla="*/ 1028 h 1032"/>
                  <a:gd name="T36" fmla="*/ 89 w 612"/>
                  <a:gd name="T37" fmla="*/ 1020 h 1032"/>
                  <a:gd name="T38" fmla="*/ 64 w 612"/>
                  <a:gd name="T39" fmla="*/ 1007 h 1032"/>
                  <a:gd name="T40" fmla="*/ 42 w 612"/>
                  <a:gd name="T41" fmla="*/ 990 h 1032"/>
                  <a:gd name="T42" fmla="*/ 25 w 612"/>
                  <a:gd name="T43" fmla="*/ 969 h 1032"/>
                  <a:gd name="T44" fmla="*/ 12 w 612"/>
                  <a:gd name="T45" fmla="*/ 944 h 1032"/>
                  <a:gd name="T46" fmla="*/ 4 w 612"/>
                  <a:gd name="T47" fmla="*/ 917 h 1032"/>
                  <a:gd name="T48" fmla="*/ 0 w 612"/>
                  <a:gd name="T49" fmla="*/ 888 h 1032"/>
                  <a:gd name="T50" fmla="*/ 0 w 612"/>
                  <a:gd name="T51" fmla="*/ 72 h 1032"/>
                  <a:gd name="T52" fmla="*/ 2 w 612"/>
                  <a:gd name="T53" fmla="*/ 47 h 1032"/>
                  <a:gd name="T54" fmla="*/ 9 w 612"/>
                  <a:gd name="T55" fmla="*/ 22 h 1032"/>
                  <a:gd name="T56" fmla="*/ 20 w 612"/>
                  <a:gd name="T57" fmla="*/ 0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2" h="1032">
                    <a:moveTo>
                      <a:pt x="20" y="0"/>
                    </a:moveTo>
                    <a:lnTo>
                      <a:pt x="437" y="417"/>
                    </a:lnTo>
                    <a:lnTo>
                      <a:pt x="472" y="452"/>
                    </a:lnTo>
                    <a:lnTo>
                      <a:pt x="504" y="480"/>
                    </a:lnTo>
                    <a:lnTo>
                      <a:pt x="537" y="502"/>
                    </a:lnTo>
                    <a:lnTo>
                      <a:pt x="574" y="520"/>
                    </a:lnTo>
                    <a:lnTo>
                      <a:pt x="612" y="534"/>
                    </a:lnTo>
                    <a:lnTo>
                      <a:pt x="612" y="888"/>
                    </a:lnTo>
                    <a:lnTo>
                      <a:pt x="610" y="916"/>
                    </a:lnTo>
                    <a:lnTo>
                      <a:pt x="601" y="944"/>
                    </a:lnTo>
                    <a:lnTo>
                      <a:pt x="588" y="967"/>
                    </a:lnTo>
                    <a:lnTo>
                      <a:pt x="570" y="990"/>
                    </a:lnTo>
                    <a:lnTo>
                      <a:pt x="549" y="1007"/>
                    </a:lnTo>
                    <a:lnTo>
                      <a:pt x="525" y="1020"/>
                    </a:lnTo>
                    <a:lnTo>
                      <a:pt x="498" y="1028"/>
                    </a:lnTo>
                    <a:lnTo>
                      <a:pt x="469" y="1032"/>
                    </a:lnTo>
                    <a:lnTo>
                      <a:pt x="144" y="1032"/>
                    </a:lnTo>
                    <a:lnTo>
                      <a:pt x="116" y="1028"/>
                    </a:lnTo>
                    <a:lnTo>
                      <a:pt x="89" y="1020"/>
                    </a:lnTo>
                    <a:lnTo>
                      <a:pt x="64" y="1007"/>
                    </a:lnTo>
                    <a:lnTo>
                      <a:pt x="42" y="990"/>
                    </a:lnTo>
                    <a:lnTo>
                      <a:pt x="25" y="969"/>
                    </a:lnTo>
                    <a:lnTo>
                      <a:pt x="12" y="944"/>
                    </a:lnTo>
                    <a:lnTo>
                      <a:pt x="4" y="917"/>
                    </a:lnTo>
                    <a:lnTo>
                      <a:pt x="0" y="888"/>
                    </a:lnTo>
                    <a:lnTo>
                      <a:pt x="0" y="72"/>
                    </a:lnTo>
                    <a:lnTo>
                      <a:pt x="2" y="47"/>
                    </a:lnTo>
                    <a:lnTo>
                      <a:pt x="9" y="2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" name="Freeform 169"/>
              <p:cNvSpPr>
                <a:spLocks/>
              </p:cNvSpPr>
              <p:nvPr/>
            </p:nvSpPr>
            <p:spPr bwMode="auto">
              <a:xfrm>
                <a:off x="5707063" y="5707063"/>
                <a:ext cx="487363" cy="841375"/>
              </a:xfrm>
              <a:custGeom>
                <a:avLst/>
                <a:gdLst>
                  <a:gd name="T0" fmla="*/ 570 w 612"/>
                  <a:gd name="T1" fmla="*/ 0 h 1061"/>
                  <a:gd name="T2" fmla="*/ 587 w 612"/>
                  <a:gd name="T3" fmla="*/ 22 h 1061"/>
                  <a:gd name="T4" fmla="*/ 600 w 612"/>
                  <a:gd name="T5" fmla="*/ 46 h 1061"/>
                  <a:gd name="T6" fmla="*/ 608 w 612"/>
                  <a:gd name="T7" fmla="*/ 72 h 1061"/>
                  <a:gd name="T8" fmla="*/ 612 w 612"/>
                  <a:gd name="T9" fmla="*/ 101 h 1061"/>
                  <a:gd name="T10" fmla="*/ 612 w 612"/>
                  <a:gd name="T11" fmla="*/ 917 h 1061"/>
                  <a:gd name="T12" fmla="*/ 608 w 612"/>
                  <a:gd name="T13" fmla="*/ 945 h 1061"/>
                  <a:gd name="T14" fmla="*/ 600 w 612"/>
                  <a:gd name="T15" fmla="*/ 973 h 1061"/>
                  <a:gd name="T16" fmla="*/ 587 w 612"/>
                  <a:gd name="T17" fmla="*/ 996 h 1061"/>
                  <a:gd name="T18" fmla="*/ 570 w 612"/>
                  <a:gd name="T19" fmla="*/ 1019 h 1061"/>
                  <a:gd name="T20" fmla="*/ 549 w 612"/>
                  <a:gd name="T21" fmla="*/ 1036 h 1061"/>
                  <a:gd name="T22" fmla="*/ 524 w 612"/>
                  <a:gd name="T23" fmla="*/ 1049 h 1061"/>
                  <a:gd name="T24" fmla="*/ 496 w 612"/>
                  <a:gd name="T25" fmla="*/ 1057 h 1061"/>
                  <a:gd name="T26" fmla="*/ 467 w 612"/>
                  <a:gd name="T27" fmla="*/ 1061 h 1061"/>
                  <a:gd name="T28" fmla="*/ 144 w 612"/>
                  <a:gd name="T29" fmla="*/ 1061 h 1061"/>
                  <a:gd name="T30" fmla="*/ 114 w 612"/>
                  <a:gd name="T31" fmla="*/ 1057 h 1061"/>
                  <a:gd name="T32" fmla="*/ 87 w 612"/>
                  <a:gd name="T33" fmla="*/ 1049 h 1061"/>
                  <a:gd name="T34" fmla="*/ 63 w 612"/>
                  <a:gd name="T35" fmla="*/ 1036 h 1061"/>
                  <a:gd name="T36" fmla="*/ 42 w 612"/>
                  <a:gd name="T37" fmla="*/ 1019 h 1061"/>
                  <a:gd name="T38" fmla="*/ 24 w 612"/>
                  <a:gd name="T39" fmla="*/ 998 h 1061"/>
                  <a:gd name="T40" fmla="*/ 10 w 612"/>
                  <a:gd name="T41" fmla="*/ 973 h 1061"/>
                  <a:gd name="T42" fmla="*/ 2 w 612"/>
                  <a:gd name="T43" fmla="*/ 946 h 1061"/>
                  <a:gd name="T44" fmla="*/ 0 w 612"/>
                  <a:gd name="T45" fmla="*/ 917 h 1061"/>
                  <a:gd name="T46" fmla="*/ 0 w 612"/>
                  <a:gd name="T47" fmla="*/ 544 h 1061"/>
                  <a:gd name="T48" fmla="*/ 31 w 612"/>
                  <a:gd name="T49" fmla="*/ 526 h 1061"/>
                  <a:gd name="T50" fmla="*/ 62 w 612"/>
                  <a:gd name="T51" fmla="*/ 505 h 1061"/>
                  <a:gd name="T52" fmla="*/ 89 w 612"/>
                  <a:gd name="T53" fmla="*/ 481 h 1061"/>
                  <a:gd name="T54" fmla="*/ 125 w 612"/>
                  <a:gd name="T55" fmla="*/ 446 h 1061"/>
                  <a:gd name="T56" fmla="*/ 570 w 612"/>
                  <a:gd name="T57" fmla="*/ 0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2" h="1061">
                    <a:moveTo>
                      <a:pt x="570" y="0"/>
                    </a:moveTo>
                    <a:lnTo>
                      <a:pt x="587" y="22"/>
                    </a:lnTo>
                    <a:lnTo>
                      <a:pt x="600" y="46"/>
                    </a:lnTo>
                    <a:lnTo>
                      <a:pt x="608" y="72"/>
                    </a:lnTo>
                    <a:lnTo>
                      <a:pt x="612" y="101"/>
                    </a:lnTo>
                    <a:lnTo>
                      <a:pt x="612" y="917"/>
                    </a:lnTo>
                    <a:lnTo>
                      <a:pt x="608" y="945"/>
                    </a:lnTo>
                    <a:lnTo>
                      <a:pt x="600" y="973"/>
                    </a:lnTo>
                    <a:lnTo>
                      <a:pt x="587" y="996"/>
                    </a:lnTo>
                    <a:lnTo>
                      <a:pt x="570" y="1019"/>
                    </a:lnTo>
                    <a:lnTo>
                      <a:pt x="549" y="1036"/>
                    </a:lnTo>
                    <a:lnTo>
                      <a:pt x="524" y="1049"/>
                    </a:lnTo>
                    <a:lnTo>
                      <a:pt x="496" y="1057"/>
                    </a:lnTo>
                    <a:lnTo>
                      <a:pt x="467" y="1061"/>
                    </a:lnTo>
                    <a:lnTo>
                      <a:pt x="144" y="1061"/>
                    </a:lnTo>
                    <a:lnTo>
                      <a:pt x="114" y="1057"/>
                    </a:lnTo>
                    <a:lnTo>
                      <a:pt x="87" y="1049"/>
                    </a:lnTo>
                    <a:lnTo>
                      <a:pt x="63" y="1036"/>
                    </a:lnTo>
                    <a:lnTo>
                      <a:pt x="42" y="1019"/>
                    </a:lnTo>
                    <a:lnTo>
                      <a:pt x="24" y="998"/>
                    </a:lnTo>
                    <a:lnTo>
                      <a:pt x="10" y="973"/>
                    </a:lnTo>
                    <a:lnTo>
                      <a:pt x="2" y="946"/>
                    </a:lnTo>
                    <a:lnTo>
                      <a:pt x="0" y="917"/>
                    </a:lnTo>
                    <a:lnTo>
                      <a:pt x="0" y="544"/>
                    </a:lnTo>
                    <a:lnTo>
                      <a:pt x="31" y="526"/>
                    </a:lnTo>
                    <a:lnTo>
                      <a:pt x="62" y="505"/>
                    </a:lnTo>
                    <a:lnTo>
                      <a:pt x="89" y="481"/>
                    </a:lnTo>
                    <a:lnTo>
                      <a:pt x="125" y="446"/>
                    </a:lnTo>
                    <a:lnTo>
                      <a:pt x="5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" name="Freeform 170"/>
              <p:cNvSpPr>
                <a:spLocks/>
              </p:cNvSpPr>
              <p:nvPr/>
            </p:nvSpPr>
            <p:spPr bwMode="auto">
              <a:xfrm>
                <a:off x="6378575" y="5005388"/>
                <a:ext cx="485775" cy="1543050"/>
              </a:xfrm>
              <a:custGeom>
                <a:avLst/>
                <a:gdLst>
                  <a:gd name="T0" fmla="*/ 610 w 613"/>
                  <a:gd name="T1" fmla="*/ 0 h 1944"/>
                  <a:gd name="T2" fmla="*/ 613 w 613"/>
                  <a:gd name="T3" fmla="*/ 20 h 1944"/>
                  <a:gd name="T4" fmla="*/ 613 w 613"/>
                  <a:gd name="T5" fmla="*/ 1800 h 1944"/>
                  <a:gd name="T6" fmla="*/ 609 w 613"/>
                  <a:gd name="T7" fmla="*/ 1829 h 1944"/>
                  <a:gd name="T8" fmla="*/ 601 w 613"/>
                  <a:gd name="T9" fmla="*/ 1856 h 1944"/>
                  <a:gd name="T10" fmla="*/ 588 w 613"/>
                  <a:gd name="T11" fmla="*/ 1880 h 1944"/>
                  <a:gd name="T12" fmla="*/ 571 w 613"/>
                  <a:gd name="T13" fmla="*/ 1901 h 1944"/>
                  <a:gd name="T14" fmla="*/ 548 w 613"/>
                  <a:gd name="T15" fmla="*/ 1919 h 1944"/>
                  <a:gd name="T16" fmla="*/ 525 w 613"/>
                  <a:gd name="T17" fmla="*/ 1933 h 1944"/>
                  <a:gd name="T18" fmla="*/ 497 w 613"/>
                  <a:gd name="T19" fmla="*/ 1941 h 1944"/>
                  <a:gd name="T20" fmla="*/ 468 w 613"/>
                  <a:gd name="T21" fmla="*/ 1944 h 1944"/>
                  <a:gd name="T22" fmla="*/ 144 w 613"/>
                  <a:gd name="T23" fmla="*/ 1944 h 1944"/>
                  <a:gd name="T24" fmla="*/ 115 w 613"/>
                  <a:gd name="T25" fmla="*/ 1941 h 1944"/>
                  <a:gd name="T26" fmla="*/ 88 w 613"/>
                  <a:gd name="T27" fmla="*/ 1933 h 1944"/>
                  <a:gd name="T28" fmla="*/ 64 w 613"/>
                  <a:gd name="T29" fmla="*/ 1920 h 1944"/>
                  <a:gd name="T30" fmla="*/ 43 w 613"/>
                  <a:gd name="T31" fmla="*/ 1902 h 1944"/>
                  <a:gd name="T32" fmla="*/ 25 w 613"/>
                  <a:gd name="T33" fmla="*/ 1880 h 1944"/>
                  <a:gd name="T34" fmla="*/ 11 w 613"/>
                  <a:gd name="T35" fmla="*/ 1856 h 1944"/>
                  <a:gd name="T36" fmla="*/ 3 w 613"/>
                  <a:gd name="T37" fmla="*/ 1829 h 1944"/>
                  <a:gd name="T38" fmla="*/ 0 w 613"/>
                  <a:gd name="T39" fmla="*/ 1800 h 1944"/>
                  <a:gd name="T40" fmla="*/ 0 w 613"/>
                  <a:gd name="T41" fmla="*/ 610 h 1944"/>
                  <a:gd name="T42" fmla="*/ 36 w 613"/>
                  <a:gd name="T43" fmla="*/ 575 h 1944"/>
                  <a:gd name="T44" fmla="*/ 89 w 613"/>
                  <a:gd name="T45" fmla="*/ 522 h 1944"/>
                  <a:gd name="T46" fmla="*/ 610 w 613"/>
                  <a:gd name="T47" fmla="*/ 0 h 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3" h="1944">
                    <a:moveTo>
                      <a:pt x="610" y="0"/>
                    </a:moveTo>
                    <a:lnTo>
                      <a:pt x="613" y="20"/>
                    </a:lnTo>
                    <a:lnTo>
                      <a:pt x="613" y="1800"/>
                    </a:lnTo>
                    <a:lnTo>
                      <a:pt x="609" y="1829"/>
                    </a:lnTo>
                    <a:lnTo>
                      <a:pt x="601" y="1856"/>
                    </a:lnTo>
                    <a:lnTo>
                      <a:pt x="588" y="1880"/>
                    </a:lnTo>
                    <a:lnTo>
                      <a:pt x="571" y="1901"/>
                    </a:lnTo>
                    <a:lnTo>
                      <a:pt x="548" y="1919"/>
                    </a:lnTo>
                    <a:lnTo>
                      <a:pt x="525" y="1933"/>
                    </a:lnTo>
                    <a:lnTo>
                      <a:pt x="497" y="1941"/>
                    </a:lnTo>
                    <a:lnTo>
                      <a:pt x="468" y="1944"/>
                    </a:lnTo>
                    <a:lnTo>
                      <a:pt x="144" y="1944"/>
                    </a:lnTo>
                    <a:lnTo>
                      <a:pt x="115" y="1941"/>
                    </a:lnTo>
                    <a:lnTo>
                      <a:pt x="88" y="1933"/>
                    </a:lnTo>
                    <a:lnTo>
                      <a:pt x="64" y="1920"/>
                    </a:lnTo>
                    <a:lnTo>
                      <a:pt x="43" y="1902"/>
                    </a:lnTo>
                    <a:lnTo>
                      <a:pt x="25" y="1880"/>
                    </a:lnTo>
                    <a:lnTo>
                      <a:pt x="11" y="1856"/>
                    </a:lnTo>
                    <a:lnTo>
                      <a:pt x="3" y="1829"/>
                    </a:lnTo>
                    <a:lnTo>
                      <a:pt x="0" y="1800"/>
                    </a:lnTo>
                    <a:lnTo>
                      <a:pt x="0" y="610"/>
                    </a:lnTo>
                    <a:lnTo>
                      <a:pt x="36" y="575"/>
                    </a:lnTo>
                    <a:lnTo>
                      <a:pt x="89" y="522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8685616" y="2342388"/>
            <a:ext cx="3539703" cy="2789686"/>
            <a:chOff x="9010239" y="2957609"/>
            <a:chExt cx="3539703" cy="2205749"/>
          </a:xfrm>
        </p:grpSpPr>
        <p:sp>
          <p:nvSpPr>
            <p:cNvPr id="30" name="Rectangle 29"/>
            <p:cNvSpPr/>
            <p:nvPr/>
          </p:nvSpPr>
          <p:spPr>
            <a:xfrm>
              <a:off x="9010239" y="2957609"/>
              <a:ext cx="3533953" cy="3600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Growth Simulations</a:t>
              </a:r>
              <a:endParaRPr lang="en-US" b="1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15989" y="3344560"/>
              <a:ext cx="3533953" cy="181879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 anchorCtr="0"/>
            <a:lstStyle/>
            <a:p>
              <a:pPr algn="ctr"/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 the impact of </a:t>
              </a:r>
              <a:r>
                <a:rPr lang="en-US" sz="18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 &amp; fire </a:t>
              </a:r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</a:t>
              </a:r>
            </a:p>
            <a:p>
              <a:pPr algn="ctr"/>
              <a:endPara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industrial volume harvested </a:t>
              </a:r>
            </a:p>
            <a:p>
              <a:pPr algn="ctr"/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  <a:p>
              <a:pPr algn="ctr"/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Net Present Value (NPV)</a:t>
              </a:r>
            </a:p>
            <a:p>
              <a:pPr algn="ctr"/>
              <a:endPara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i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9705" y="2585704"/>
            <a:ext cx="3533953" cy="2205749"/>
            <a:chOff x="9010239" y="2957609"/>
            <a:chExt cx="3533953" cy="2205749"/>
          </a:xfrm>
        </p:grpSpPr>
        <p:sp>
          <p:nvSpPr>
            <p:cNvPr id="34" name="Rectangle 33"/>
            <p:cNvSpPr/>
            <p:nvPr/>
          </p:nvSpPr>
          <p:spPr>
            <a:xfrm>
              <a:off x="9010239" y="2957609"/>
              <a:ext cx="3533953" cy="3600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swald"/>
                  <a:cs typeface="Arial" panose="020B0604020202020204" pitchFamily="34" charset="0"/>
                </a:rPr>
                <a:t>Fire Simulation</a:t>
              </a:r>
              <a:endParaRPr lang="en-US" b="1" dirty="0">
                <a:solidFill>
                  <a:schemeClr val="bg1"/>
                </a:solidFill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010239" y="3344560"/>
              <a:ext cx="3533953" cy="18187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 anchorCtr="0"/>
            <a:lstStyle/>
            <a:p>
              <a:pPr algn="ctr"/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cs typeface="Arial" panose="020B0604020202020204" pitchFamily="34" charset="0"/>
                </a:rPr>
                <a:t>“Time-since-last-fire” distributions</a:t>
              </a:r>
            </a:p>
            <a:p>
              <a:pPr algn="ctr"/>
              <a:endParaRPr lang="en-US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cs typeface="Arial" panose="020B0604020202020204" pitchFamily="34" charset="0"/>
              </a:endParaRPr>
            </a:p>
            <a:p>
              <a:pPr algn="ctr"/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cs typeface="Arial" panose="020B0604020202020204" pitchFamily="34" charset="0"/>
                </a:rPr>
                <a:t>based </a:t>
              </a:r>
              <a:r>
                <a:rPr lang="en-US" sz="1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cs typeface="Arial" panose="020B0604020202020204" pitchFamily="34" charset="0"/>
                </a:rPr>
                <a:t>on fire spread </a:t>
              </a:r>
              <a:r>
                <a:rPr lang="en-US" sz="1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cs typeface="Arial" panose="020B0604020202020204" pitchFamily="34" charset="0"/>
                </a:rPr>
                <a:t>models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528" y="3406196"/>
            <a:ext cx="1725878" cy="1725878"/>
          </a:xfrm>
          <a:prstGeom prst="rect">
            <a:avLst/>
          </a:prstGeom>
        </p:spPr>
      </p:pic>
      <p:sp>
        <p:nvSpPr>
          <p:cNvPr id="44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56" y="5685053"/>
            <a:ext cx="3533953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Situation</a:t>
            </a:r>
            <a:endParaRPr lang="en-US" b="1" dirty="0">
              <a:solidFill>
                <a:schemeClr val="bg1"/>
              </a:solidFill>
              <a:latin typeface="Oswald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403" y="6093904"/>
            <a:ext cx="3533953" cy="647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fuel models / fuel loads</a:t>
            </a:r>
          </a:p>
        </p:txBody>
      </p:sp>
      <p:cxnSp>
        <p:nvCxnSpPr>
          <p:cNvPr id="46" name="Straight Arrow Connector 45"/>
          <p:cNvCxnSpPr>
            <a:stCxn id="3" idx="15"/>
            <a:endCxn id="42" idx="3"/>
          </p:cNvCxnSpPr>
          <p:nvPr/>
        </p:nvCxnSpPr>
        <p:spPr>
          <a:xfrm flipH="1">
            <a:off x="3596356" y="6417447"/>
            <a:ext cx="1603850" cy="1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1" idx="0"/>
            <a:endCxn id="35" idx="2"/>
          </p:cNvCxnSpPr>
          <p:nvPr/>
        </p:nvCxnSpPr>
        <p:spPr>
          <a:xfrm flipV="1">
            <a:off x="1833033" y="4791453"/>
            <a:ext cx="13649" cy="8936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691417" y="5564906"/>
            <a:ext cx="3533953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Situation</a:t>
            </a:r>
            <a:endParaRPr lang="en-US" b="1" dirty="0">
              <a:solidFill>
                <a:schemeClr val="bg1"/>
              </a:solidFill>
              <a:latin typeface="Oswald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685616" y="5980580"/>
            <a:ext cx="3533953" cy="760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Forest </a:t>
            </a:r>
            <a:r>
              <a:rPr lang="en-US" sz="1800" kern="0" dirty="0" err="1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Manag</a:t>
            </a:r>
            <a:r>
              <a:rPr lang="en-US" sz="18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. Approaches </a:t>
            </a:r>
            <a:r>
              <a:rPr lang="en-US" sz="1400" kern="0" dirty="0" smtClean="0">
                <a:solidFill>
                  <a:schemeClr val="bg1"/>
                </a:solidFill>
                <a:latin typeface="Oswald"/>
                <a:cs typeface="Arial" panose="020B0604020202020204" pitchFamily="34" charset="0"/>
              </a:rPr>
              <a:t>(FMA)</a:t>
            </a:r>
          </a:p>
        </p:txBody>
      </p:sp>
      <p:cxnSp>
        <p:nvCxnSpPr>
          <p:cNvPr id="52" name="Straight Arrow Connector 51"/>
          <p:cNvCxnSpPr>
            <a:stCxn id="3" idx="9"/>
            <a:endCxn id="51" idx="1"/>
          </p:cNvCxnSpPr>
          <p:nvPr/>
        </p:nvCxnSpPr>
        <p:spPr>
          <a:xfrm flipV="1">
            <a:off x="6938414" y="6360974"/>
            <a:ext cx="1747202" cy="6045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0"/>
            <a:endCxn id="31" idx="2"/>
          </p:cNvCxnSpPr>
          <p:nvPr/>
        </p:nvCxnSpPr>
        <p:spPr>
          <a:xfrm flipH="1" flipV="1">
            <a:off x="10458343" y="5132074"/>
            <a:ext cx="51" cy="43283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4" idx="0"/>
            <a:endCxn id="30" idx="0"/>
          </p:cNvCxnSpPr>
          <p:nvPr/>
        </p:nvCxnSpPr>
        <p:spPr>
          <a:xfrm rot="5400000" flipH="1" flipV="1">
            <a:off x="6027979" y="-1838909"/>
            <a:ext cx="243316" cy="8605911"/>
          </a:xfrm>
          <a:prstGeom prst="bentConnector3">
            <a:avLst>
              <a:gd name="adj1" fmla="val 502451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92098" y="1124744"/>
            <a:ext cx="38465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Monte Carlo Simulation!!!!</a:t>
            </a:r>
            <a:endParaRPr lang="pt-P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Presentation roadmap</a:t>
            </a:r>
          </a:p>
          <a:p>
            <a:r>
              <a:rPr lang="en-IN" sz="2400" b="1" dirty="0" smtClean="0">
                <a:solidFill>
                  <a:schemeClr val="bg1"/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bg1"/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441" y="1124376"/>
            <a:ext cx="60610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Background</a:t>
            </a:r>
          </a:p>
          <a:p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Material &amp; Methods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Study area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Approach - </a:t>
            </a:r>
            <a:r>
              <a:rPr lang="en-IN" sz="3200" dirty="0" smtClean="0">
                <a:solidFill>
                  <a:schemeClr val="bg1">
                    <a:lumMod val="75000"/>
                  </a:schemeClr>
                </a:solidFill>
                <a:ea typeface="Source Sans Pro" pitchFamily="34" charset="0"/>
              </a:rPr>
              <a:t>StandsSIM.md</a:t>
            </a:r>
            <a:endParaRPr lang="en-US" sz="3200" dirty="0" smtClean="0">
              <a:solidFill>
                <a:schemeClr val="bg1">
                  <a:lumMod val="7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Forest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Owners / Forest Management Approaches (FMAs) - Prescriptions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IN" sz="3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Scenarios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Results &amp; Discussion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Next Steps</a:t>
            </a:r>
            <a:endParaRPr lang="en-IN" sz="3200" b="1" dirty="0">
              <a:solidFill>
                <a:schemeClr val="bg1">
                  <a:lumMod val="75000"/>
                </a:schemeClr>
              </a:solidFill>
              <a:latin typeface="+mj-lt"/>
              <a:ea typeface="Source Sans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/>
          <a:stretch/>
        </p:blipFill>
        <p:spPr>
          <a:xfrm flipH="1">
            <a:off x="6781948" y="1052736"/>
            <a:ext cx="5073104" cy="509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6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Forest Owners / Forest Management Approaches (FMAs) - Prescriptions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545" y="6474235"/>
            <a:ext cx="803493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2017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cxnSp>
        <p:nvCxnSpPr>
          <p:cNvPr id="69" name="Straight Connector 68"/>
          <p:cNvCxnSpPr>
            <a:stCxn id="63" idx="4"/>
            <a:endCxn id="62" idx="0"/>
          </p:cNvCxnSpPr>
          <p:nvPr/>
        </p:nvCxnSpPr>
        <p:spPr>
          <a:xfrm>
            <a:off x="468009" y="6309320"/>
            <a:ext cx="283" cy="16491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97065" y="6237312"/>
            <a:ext cx="115200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46522" y="1221040"/>
            <a:ext cx="605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1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 Planning horizon: 36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years</a:t>
            </a:r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2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One plantation followed by 2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coppices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47312" y="2341118"/>
            <a:ext cx="519111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3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Stands are harvested after a </a:t>
            </a:r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FIRE</a:t>
            </a:r>
            <a:endParaRPr lang="en-IN" b="1" dirty="0">
              <a:solidFill>
                <a:schemeClr val="accent1"/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10452" y="6475475"/>
            <a:ext cx="11889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36 years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pic>
        <p:nvPicPr>
          <p:cNvPr id="35" name="Picture 19" descr="Planta idónea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09" y="5223785"/>
            <a:ext cx="245900" cy="6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35"/>
          <p:cNvSpPr/>
          <p:nvPr/>
        </p:nvSpPr>
        <p:spPr>
          <a:xfrm>
            <a:off x="468017" y="4439733"/>
            <a:ext cx="2638671" cy="1456725"/>
          </a:xfrm>
          <a:custGeom>
            <a:avLst/>
            <a:gdLst>
              <a:gd name="connsiteX0" fmla="*/ 0 w 2638671"/>
              <a:gd name="connsiteY0" fmla="*/ 1456725 h 1456725"/>
              <a:gd name="connsiteX1" fmla="*/ 827037 w 2638671"/>
              <a:gd name="connsiteY1" fmla="*/ 1235405 h 1456725"/>
              <a:gd name="connsiteX2" fmla="*/ 1590007 w 2638671"/>
              <a:gd name="connsiteY2" fmla="*/ 588919 h 1456725"/>
              <a:gd name="connsiteX3" fmla="*/ 2184076 w 2638671"/>
              <a:gd name="connsiteY3" fmla="*/ 204521 h 1456725"/>
              <a:gd name="connsiteX4" fmla="*/ 2603419 w 2638671"/>
              <a:gd name="connsiteY4" fmla="*/ 64740 h 1456725"/>
              <a:gd name="connsiteX5" fmla="*/ 2615067 w 2638671"/>
              <a:gd name="connsiteY5" fmla="*/ 1258702 h 1456725"/>
              <a:gd name="connsiteX6" fmla="*/ 2615067 w 2638671"/>
              <a:gd name="connsiteY6" fmla="*/ 1258702 h 14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671" h="1456725">
                <a:moveTo>
                  <a:pt x="0" y="1456725"/>
                </a:moveTo>
                <a:cubicBezTo>
                  <a:pt x="281018" y="1418382"/>
                  <a:pt x="562036" y="1380039"/>
                  <a:pt x="827037" y="1235405"/>
                </a:cubicBezTo>
                <a:cubicBezTo>
                  <a:pt x="1092038" y="1090771"/>
                  <a:pt x="1363834" y="760733"/>
                  <a:pt x="1590007" y="588919"/>
                </a:cubicBezTo>
                <a:cubicBezTo>
                  <a:pt x="1816180" y="417105"/>
                  <a:pt x="2015174" y="291884"/>
                  <a:pt x="2184076" y="204521"/>
                </a:cubicBezTo>
                <a:cubicBezTo>
                  <a:pt x="2352978" y="117158"/>
                  <a:pt x="2531587" y="-110957"/>
                  <a:pt x="2603419" y="64740"/>
                </a:cubicBezTo>
                <a:cubicBezTo>
                  <a:pt x="2675251" y="240437"/>
                  <a:pt x="2615067" y="1258702"/>
                  <a:pt x="2615067" y="1258702"/>
                </a:cubicBezTo>
                <a:lnTo>
                  <a:pt x="2615067" y="1258702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TextBox 37"/>
          <p:cNvSpPr txBox="1"/>
          <p:nvPr/>
        </p:nvSpPr>
        <p:spPr>
          <a:xfrm>
            <a:off x="261764" y="4427820"/>
            <a:ext cx="20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  <a:latin typeface="Oswald" panose="02000506000000020004"/>
              </a:rPr>
              <a:t>Planted Stand</a:t>
            </a:r>
            <a:endParaRPr lang="pt-PT" sz="1800" b="1" dirty="0">
              <a:solidFill>
                <a:schemeClr val="accent4"/>
              </a:solidFill>
              <a:latin typeface="Oswald" panose="02000506000000020004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6009" y="6165320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7" name="Oval 66"/>
          <p:cNvSpPr/>
          <p:nvPr/>
        </p:nvSpPr>
        <p:spPr>
          <a:xfrm>
            <a:off x="432924" y="6203660"/>
            <a:ext cx="72000" cy="72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2" name="Group 11"/>
          <p:cNvGrpSpPr/>
          <p:nvPr/>
        </p:nvGrpSpPr>
        <p:grpSpPr>
          <a:xfrm>
            <a:off x="460794" y="4369867"/>
            <a:ext cx="2638671" cy="2193965"/>
            <a:chOff x="481379" y="4351024"/>
            <a:chExt cx="2638671" cy="2193965"/>
          </a:xfrm>
        </p:grpSpPr>
        <p:pic>
          <p:nvPicPr>
            <p:cNvPr id="37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1636014" y="6262011"/>
              <a:ext cx="565353" cy="282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1735354" y="5790430"/>
              <a:ext cx="430988" cy="374875"/>
              <a:chOff x="1424040" y="3333019"/>
              <a:chExt cx="1347449" cy="1319920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1515603" y="3429000"/>
                <a:ext cx="1171781" cy="1223939"/>
              </a:xfrm>
              <a:custGeom>
                <a:avLst/>
                <a:gdLst>
                  <a:gd name="connsiteX0" fmla="*/ 10751 w 1456006"/>
                  <a:gd name="connsiteY0" fmla="*/ 1036562 h 1484692"/>
                  <a:gd name="connsiteX1" fmla="*/ 387740 w 1456006"/>
                  <a:gd name="connsiteY1" fmla="*/ 1413551 h 1484692"/>
                  <a:gd name="connsiteX2" fmla="*/ 1362298 w 1456006"/>
                  <a:gd name="connsiteY2" fmla="*/ 1413551 h 1484692"/>
                  <a:gd name="connsiteX3" fmla="*/ 1358287 w 1456006"/>
                  <a:gd name="connsiteY3" fmla="*/ 679625 h 1484692"/>
                  <a:gd name="connsiteX4" fmla="*/ 840929 w 1456006"/>
                  <a:gd name="connsiteY4" fmla="*/ 166278 h 1484692"/>
                  <a:gd name="connsiteX5" fmla="*/ 864993 w 1456006"/>
                  <a:gd name="connsiteY5" fmla="*/ 274562 h 1484692"/>
                  <a:gd name="connsiteX6" fmla="*/ 592277 w 1456006"/>
                  <a:gd name="connsiteY6" fmla="*/ 1846 h 1484692"/>
                  <a:gd name="connsiteX7" fmla="*/ 251382 w 1456006"/>
                  <a:gd name="connsiteY7" fmla="*/ 434983 h 1484692"/>
                  <a:gd name="connsiteX8" fmla="*/ 115024 w 1456006"/>
                  <a:gd name="connsiteY8" fmla="*/ 294615 h 1484692"/>
                  <a:gd name="connsiteX9" fmla="*/ 10751 w 1456006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13551"/>
                  <a:gd name="connsiteX1" fmla="*/ 376989 w 1445255"/>
                  <a:gd name="connsiteY1" fmla="*/ 1413551 h 1413551"/>
                  <a:gd name="connsiteX2" fmla="*/ 1351547 w 1445255"/>
                  <a:gd name="connsiteY2" fmla="*/ 1413551 h 1413551"/>
                  <a:gd name="connsiteX3" fmla="*/ 1347536 w 1445255"/>
                  <a:gd name="connsiteY3" fmla="*/ 679625 h 1413551"/>
                  <a:gd name="connsiteX4" fmla="*/ 830178 w 1445255"/>
                  <a:gd name="connsiteY4" fmla="*/ 166278 h 1413551"/>
                  <a:gd name="connsiteX5" fmla="*/ 854242 w 1445255"/>
                  <a:gd name="connsiteY5" fmla="*/ 274562 h 1413551"/>
                  <a:gd name="connsiteX6" fmla="*/ 581526 w 1445255"/>
                  <a:gd name="connsiteY6" fmla="*/ 1846 h 1413551"/>
                  <a:gd name="connsiteX7" fmla="*/ 240631 w 1445255"/>
                  <a:gd name="connsiteY7" fmla="*/ 434983 h 1413551"/>
                  <a:gd name="connsiteX8" fmla="*/ 104273 w 1445255"/>
                  <a:gd name="connsiteY8" fmla="*/ 294615 h 1413551"/>
                  <a:gd name="connsiteX9" fmla="*/ 0 w 1445255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1547" h="1411705">
                    <a:moveTo>
                      <a:pt x="0" y="1034716"/>
                    </a:moveTo>
                    <a:lnTo>
                      <a:pt x="376989" y="1411705"/>
                    </a:lnTo>
                    <a:lnTo>
                      <a:pt x="1351547" y="1411705"/>
                    </a:lnTo>
                    <a:lnTo>
                      <a:pt x="1347536" y="677779"/>
                    </a:lnTo>
                    <a:lnTo>
                      <a:pt x="830178" y="164432"/>
                    </a:lnTo>
                    <a:lnTo>
                      <a:pt x="854242" y="272716"/>
                    </a:lnTo>
                    <a:lnTo>
                      <a:pt x="581526" y="0"/>
                    </a:lnTo>
                    <a:lnTo>
                      <a:pt x="240631" y="433137"/>
                    </a:lnTo>
                    <a:lnTo>
                      <a:pt x="104273" y="292769"/>
                    </a:lnTo>
                    <a:lnTo>
                      <a:pt x="0" y="1034716"/>
                    </a:lnTo>
                    <a:close/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1424040" y="3333019"/>
                <a:ext cx="1347449" cy="1161640"/>
              </a:xfrm>
              <a:custGeom>
                <a:avLst/>
                <a:gdLst>
                  <a:gd name="T0" fmla="*/ 44 w 189"/>
                  <a:gd name="T1" fmla="*/ 163 h 163"/>
                  <a:gd name="T2" fmla="*/ 47 w 189"/>
                  <a:gd name="T3" fmla="*/ 116 h 163"/>
                  <a:gd name="T4" fmla="*/ 59 w 189"/>
                  <a:gd name="T5" fmla="*/ 89 h 163"/>
                  <a:gd name="T6" fmla="*/ 63 w 189"/>
                  <a:gd name="T7" fmla="*/ 113 h 163"/>
                  <a:gd name="T8" fmla="*/ 76 w 189"/>
                  <a:gd name="T9" fmla="*/ 68 h 163"/>
                  <a:gd name="T10" fmla="*/ 101 w 189"/>
                  <a:gd name="T11" fmla="*/ 163 h 163"/>
                  <a:gd name="T12" fmla="*/ 111 w 189"/>
                  <a:gd name="T13" fmla="*/ 31 h 163"/>
                  <a:gd name="T14" fmla="*/ 108 w 189"/>
                  <a:gd name="T15" fmla="*/ 60 h 163"/>
                  <a:gd name="T16" fmla="*/ 62 w 189"/>
                  <a:gd name="T17" fmla="*/ 0 h 163"/>
                  <a:gd name="T18" fmla="*/ 31 w 189"/>
                  <a:gd name="T19" fmla="*/ 75 h 163"/>
                  <a:gd name="T20" fmla="*/ 25 w 189"/>
                  <a:gd name="T21" fmla="*/ 48 h 163"/>
                  <a:gd name="T22" fmla="*/ 6 w 189"/>
                  <a:gd name="T23" fmla="*/ 100 h 163"/>
                  <a:gd name="T24" fmla="*/ 44 w 189"/>
                  <a:gd name="T2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9" h="163">
                    <a:moveTo>
                      <a:pt x="44" y="163"/>
                    </a:moveTo>
                    <a:cubicBezTo>
                      <a:pt x="33" y="141"/>
                      <a:pt x="39" y="128"/>
                      <a:pt x="47" y="116"/>
                    </a:cubicBezTo>
                    <a:cubicBezTo>
                      <a:pt x="56" y="102"/>
                      <a:pt x="59" y="89"/>
                      <a:pt x="59" y="89"/>
                    </a:cubicBezTo>
                    <a:cubicBezTo>
                      <a:pt x="59" y="89"/>
                      <a:pt x="66" y="98"/>
                      <a:pt x="63" y="113"/>
                    </a:cubicBezTo>
                    <a:cubicBezTo>
                      <a:pt x="76" y="99"/>
                      <a:pt x="78" y="76"/>
                      <a:pt x="76" y="68"/>
                    </a:cubicBezTo>
                    <a:cubicBezTo>
                      <a:pt x="105" y="88"/>
                      <a:pt x="117" y="131"/>
                      <a:pt x="101" y="163"/>
                    </a:cubicBezTo>
                    <a:cubicBezTo>
                      <a:pt x="189" y="114"/>
                      <a:pt x="123" y="39"/>
                      <a:pt x="111" y="31"/>
                    </a:cubicBezTo>
                    <a:cubicBezTo>
                      <a:pt x="115" y="39"/>
                      <a:pt x="116" y="53"/>
                      <a:pt x="108" y="60"/>
                    </a:cubicBezTo>
                    <a:cubicBezTo>
                      <a:pt x="95" y="10"/>
                      <a:pt x="62" y="0"/>
                      <a:pt x="62" y="0"/>
                    </a:cubicBezTo>
                    <a:cubicBezTo>
                      <a:pt x="66" y="26"/>
                      <a:pt x="49" y="54"/>
                      <a:pt x="31" y="75"/>
                    </a:cubicBezTo>
                    <a:cubicBezTo>
                      <a:pt x="31" y="65"/>
                      <a:pt x="30" y="58"/>
                      <a:pt x="25" y="48"/>
                    </a:cubicBezTo>
                    <a:cubicBezTo>
                      <a:pt x="24" y="66"/>
                      <a:pt x="9" y="82"/>
                      <a:pt x="6" y="100"/>
                    </a:cubicBezTo>
                    <a:cubicBezTo>
                      <a:pt x="0" y="125"/>
                      <a:pt x="9" y="144"/>
                      <a:pt x="44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" name="Freeform 2"/>
            <p:cNvSpPr/>
            <p:nvPr/>
          </p:nvSpPr>
          <p:spPr>
            <a:xfrm>
              <a:off x="481379" y="5123751"/>
              <a:ext cx="1478710" cy="789511"/>
            </a:xfrm>
            <a:custGeom>
              <a:avLst/>
              <a:gdLst>
                <a:gd name="connsiteX0" fmla="*/ 0 w 1478710"/>
                <a:gd name="connsiteY0" fmla="*/ 782482 h 789511"/>
                <a:gd name="connsiteX1" fmla="*/ 419833 w 1478710"/>
                <a:gd name="connsiteY1" fmla="*/ 696757 h 789511"/>
                <a:gd name="connsiteX2" fmla="*/ 877033 w 1478710"/>
                <a:gd name="connsiteY2" fmla="*/ 518712 h 789511"/>
                <a:gd name="connsiteX3" fmla="*/ 1248508 w 1478710"/>
                <a:gd name="connsiteY3" fmla="*/ 204387 h 789511"/>
                <a:gd name="connsiteX4" fmla="*/ 1430948 w 1478710"/>
                <a:gd name="connsiteY4" fmla="*/ 21947 h 789511"/>
                <a:gd name="connsiteX5" fmla="*/ 1474909 w 1478710"/>
                <a:gd name="connsiteY5" fmla="*/ 81295 h 789511"/>
                <a:gd name="connsiteX6" fmla="*/ 1474909 w 1478710"/>
                <a:gd name="connsiteY6" fmla="*/ 718737 h 789511"/>
                <a:gd name="connsiteX7" fmla="*/ 1461721 w 1478710"/>
                <a:gd name="connsiteY7" fmla="*/ 773689 h 789511"/>
                <a:gd name="connsiteX8" fmla="*/ 1461721 w 1478710"/>
                <a:gd name="connsiteY8" fmla="*/ 773689 h 78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8710" h="789511">
                  <a:moveTo>
                    <a:pt x="0" y="782482"/>
                  </a:moveTo>
                  <a:cubicBezTo>
                    <a:pt x="136830" y="761600"/>
                    <a:pt x="273661" y="740719"/>
                    <a:pt x="419833" y="696757"/>
                  </a:cubicBezTo>
                  <a:cubicBezTo>
                    <a:pt x="566005" y="652795"/>
                    <a:pt x="738920" y="600774"/>
                    <a:pt x="877033" y="518712"/>
                  </a:cubicBezTo>
                  <a:cubicBezTo>
                    <a:pt x="1015146" y="436650"/>
                    <a:pt x="1156189" y="287181"/>
                    <a:pt x="1248508" y="204387"/>
                  </a:cubicBezTo>
                  <a:cubicBezTo>
                    <a:pt x="1340827" y="121593"/>
                    <a:pt x="1393215" y="42462"/>
                    <a:pt x="1430948" y="21947"/>
                  </a:cubicBezTo>
                  <a:cubicBezTo>
                    <a:pt x="1468681" y="1432"/>
                    <a:pt x="1467582" y="-34837"/>
                    <a:pt x="1474909" y="81295"/>
                  </a:cubicBezTo>
                  <a:cubicBezTo>
                    <a:pt x="1482236" y="197427"/>
                    <a:pt x="1477107" y="603338"/>
                    <a:pt x="1474909" y="718737"/>
                  </a:cubicBezTo>
                  <a:cubicBezTo>
                    <a:pt x="1472711" y="834136"/>
                    <a:pt x="1461721" y="773689"/>
                    <a:pt x="1461721" y="773689"/>
                  </a:cubicBezTo>
                  <a:lnTo>
                    <a:pt x="1461721" y="773689"/>
                  </a:lnTo>
                </a:path>
              </a:pathLst>
            </a:cu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912327" y="4351024"/>
              <a:ext cx="1207723" cy="787417"/>
            </a:xfrm>
            <a:prstGeom prst="line">
              <a:avLst/>
            </a:prstGeom>
            <a:ln w="1079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06688" y="4387309"/>
              <a:ext cx="0" cy="1430381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948241" y="4425599"/>
            <a:ext cx="3357088" cy="1649769"/>
            <a:chOff x="3295944" y="1844824"/>
            <a:chExt cx="3357088" cy="1649769"/>
          </a:xfrm>
        </p:grpSpPr>
        <p:pic>
          <p:nvPicPr>
            <p:cNvPr id="76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5663271" y="2974262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76"/>
            <p:cNvSpPr/>
            <p:nvPr/>
          </p:nvSpPr>
          <p:spPr>
            <a:xfrm>
              <a:off x="3517978" y="1844824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82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7" r:link="rId8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3387174" y="2918529"/>
              <a:ext cx="505903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295944" y="1847843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Coppice 1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982421" y="4425276"/>
            <a:ext cx="3632271" cy="1634419"/>
            <a:chOff x="6330124" y="1844501"/>
            <a:chExt cx="3632271" cy="1634419"/>
          </a:xfrm>
        </p:grpSpPr>
        <p:pic>
          <p:nvPicPr>
            <p:cNvPr id="85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7" r:link="rId8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6427611" y="2870630"/>
              <a:ext cx="505903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8972634" y="2983512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Freeform 86"/>
            <p:cNvSpPr/>
            <p:nvPr/>
          </p:nvSpPr>
          <p:spPr>
            <a:xfrm>
              <a:off x="6827341" y="1854074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330124" y="1844501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Coppice 2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248280" y="4425276"/>
            <a:ext cx="3350831" cy="1559070"/>
            <a:chOff x="261764" y="1847843"/>
            <a:chExt cx="3350831" cy="1559070"/>
          </a:xfrm>
        </p:grpSpPr>
        <p:pic>
          <p:nvPicPr>
            <p:cNvPr id="90" name="Picture 19" descr="Planta idónea"/>
            <p:cNvPicPr>
              <a:picLocks noChangeAspect="1" noChangeArrowheads="1"/>
            </p:cNvPicPr>
            <p:nvPr/>
          </p:nvPicPr>
          <p:blipFill>
            <a:blip r:embed="rId3" r:link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9" y="2684319"/>
              <a:ext cx="245900" cy="68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/>
            <p:nvPr/>
          </p:nvSpPr>
          <p:spPr>
            <a:xfrm>
              <a:off x="468017" y="1900267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92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2622834" y="2911505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TextBox 92"/>
            <p:cNvSpPr txBox="1"/>
            <p:nvPr/>
          </p:nvSpPr>
          <p:spPr>
            <a:xfrm>
              <a:off x="261764" y="1847843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Replanted stand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pic>
        <p:nvPicPr>
          <p:cNvPr id="96" name="Picture 9" descr="Selección de brotes"/>
          <p:cNvPicPr>
            <a:picLocks noChangeAspect="1" noChangeArrowheads="1"/>
          </p:cNvPicPr>
          <p:nvPr/>
        </p:nvPicPr>
        <p:blipFill rotWithShape="1">
          <a:blip r:embed="rId7" r:link="rId8" cstate="email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001"/>
          <a:stretch/>
        </p:blipFill>
        <p:spPr bwMode="auto">
          <a:xfrm>
            <a:off x="11365533" y="5388733"/>
            <a:ext cx="50590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534572" y="1410916"/>
            <a:ext cx="4824536" cy="2170481"/>
            <a:chOff x="7534572" y="1124744"/>
            <a:chExt cx="4824536" cy="2170481"/>
          </a:xfrm>
        </p:grpSpPr>
        <p:sp>
          <p:nvSpPr>
            <p:cNvPr id="13" name="TextBox 12"/>
            <p:cNvSpPr txBox="1"/>
            <p:nvPr/>
          </p:nvSpPr>
          <p:spPr>
            <a:xfrm>
              <a:off x="7534572" y="1387010"/>
              <a:ext cx="4574571" cy="1908215"/>
            </a:xfrm>
            <a:prstGeom prst="rect">
              <a:avLst/>
            </a:prstGeom>
            <a:noFill/>
            <a:ln w="38100" cmpd="thickThin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MONTE CARLO simulation:</a:t>
              </a:r>
            </a:p>
            <a:p>
              <a:endParaRPr lang="en-US" sz="800" dirty="0" smtClean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200" dirty="0"/>
                <a:t>“</a:t>
              </a:r>
              <a:r>
                <a:rPr lang="en-US" sz="2200" dirty="0" smtClean="0"/>
                <a:t>Time-since-last-fire</a:t>
              </a:r>
              <a:r>
                <a:rPr lang="en-US" sz="2200" dirty="0"/>
                <a:t>” distributions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Random numbers drawn </a:t>
              </a:r>
              <a:r>
                <a:rPr lang="en-US" sz="2200" dirty="0" smtClean="0">
                  <a:sym typeface="Wingdings" panose="05000000000000000000" pitchFamily="2" charset="2"/>
                </a:rPr>
                <a:t> when next fire happens</a:t>
              </a:r>
              <a:r>
                <a:rPr lang="en-US" sz="2200" dirty="0" smtClean="0"/>
                <a:t> during the 36 </a:t>
              </a:r>
              <a:r>
                <a:rPr lang="en-US" sz="2200" dirty="0" err="1" smtClean="0"/>
                <a:t>yrs</a:t>
              </a:r>
              <a:endParaRPr lang="en-US" sz="2200" dirty="0" smtClean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400 repetitions</a:t>
              </a:r>
              <a:endParaRPr lang="pt-PT" sz="2200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1498221" y="1124744"/>
              <a:ext cx="860887" cy="757492"/>
              <a:chOff x="1424040" y="3333019"/>
              <a:chExt cx="1347449" cy="1319920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1515603" y="3429000"/>
                <a:ext cx="1171781" cy="1223939"/>
              </a:xfrm>
              <a:custGeom>
                <a:avLst/>
                <a:gdLst>
                  <a:gd name="connsiteX0" fmla="*/ 10751 w 1456006"/>
                  <a:gd name="connsiteY0" fmla="*/ 1036562 h 1484692"/>
                  <a:gd name="connsiteX1" fmla="*/ 387740 w 1456006"/>
                  <a:gd name="connsiteY1" fmla="*/ 1413551 h 1484692"/>
                  <a:gd name="connsiteX2" fmla="*/ 1362298 w 1456006"/>
                  <a:gd name="connsiteY2" fmla="*/ 1413551 h 1484692"/>
                  <a:gd name="connsiteX3" fmla="*/ 1358287 w 1456006"/>
                  <a:gd name="connsiteY3" fmla="*/ 679625 h 1484692"/>
                  <a:gd name="connsiteX4" fmla="*/ 840929 w 1456006"/>
                  <a:gd name="connsiteY4" fmla="*/ 166278 h 1484692"/>
                  <a:gd name="connsiteX5" fmla="*/ 864993 w 1456006"/>
                  <a:gd name="connsiteY5" fmla="*/ 274562 h 1484692"/>
                  <a:gd name="connsiteX6" fmla="*/ 592277 w 1456006"/>
                  <a:gd name="connsiteY6" fmla="*/ 1846 h 1484692"/>
                  <a:gd name="connsiteX7" fmla="*/ 251382 w 1456006"/>
                  <a:gd name="connsiteY7" fmla="*/ 434983 h 1484692"/>
                  <a:gd name="connsiteX8" fmla="*/ 115024 w 1456006"/>
                  <a:gd name="connsiteY8" fmla="*/ 294615 h 1484692"/>
                  <a:gd name="connsiteX9" fmla="*/ 10751 w 1456006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13551"/>
                  <a:gd name="connsiteX1" fmla="*/ 376989 w 1445255"/>
                  <a:gd name="connsiteY1" fmla="*/ 1413551 h 1413551"/>
                  <a:gd name="connsiteX2" fmla="*/ 1351547 w 1445255"/>
                  <a:gd name="connsiteY2" fmla="*/ 1413551 h 1413551"/>
                  <a:gd name="connsiteX3" fmla="*/ 1347536 w 1445255"/>
                  <a:gd name="connsiteY3" fmla="*/ 679625 h 1413551"/>
                  <a:gd name="connsiteX4" fmla="*/ 830178 w 1445255"/>
                  <a:gd name="connsiteY4" fmla="*/ 166278 h 1413551"/>
                  <a:gd name="connsiteX5" fmla="*/ 854242 w 1445255"/>
                  <a:gd name="connsiteY5" fmla="*/ 274562 h 1413551"/>
                  <a:gd name="connsiteX6" fmla="*/ 581526 w 1445255"/>
                  <a:gd name="connsiteY6" fmla="*/ 1846 h 1413551"/>
                  <a:gd name="connsiteX7" fmla="*/ 240631 w 1445255"/>
                  <a:gd name="connsiteY7" fmla="*/ 434983 h 1413551"/>
                  <a:gd name="connsiteX8" fmla="*/ 104273 w 1445255"/>
                  <a:gd name="connsiteY8" fmla="*/ 294615 h 1413551"/>
                  <a:gd name="connsiteX9" fmla="*/ 0 w 1445255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1547" h="1411705">
                    <a:moveTo>
                      <a:pt x="0" y="1034716"/>
                    </a:moveTo>
                    <a:lnTo>
                      <a:pt x="376989" y="1411705"/>
                    </a:lnTo>
                    <a:lnTo>
                      <a:pt x="1351547" y="1411705"/>
                    </a:lnTo>
                    <a:lnTo>
                      <a:pt x="1347536" y="677779"/>
                    </a:lnTo>
                    <a:lnTo>
                      <a:pt x="830178" y="164432"/>
                    </a:lnTo>
                    <a:lnTo>
                      <a:pt x="854242" y="272716"/>
                    </a:lnTo>
                    <a:lnTo>
                      <a:pt x="581526" y="0"/>
                    </a:lnTo>
                    <a:lnTo>
                      <a:pt x="240631" y="433137"/>
                    </a:lnTo>
                    <a:lnTo>
                      <a:pt x="104273" y="292769"/>
                    </a:lnTo>
                    <a:lnTo>
                      <a:pt x="0" y="103471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Freeform 21"/>
              <p:cNvSpPr>
                <a:spLocks/>
              </p:cNvSpPr>
              <p:nvPr/>
            </p:nvSpPr>
            <p:spPr bwMode="auto">
              <a:xfrm>
                <a:off x="1424040" y="3333019"/>
                <a:ext cx="1347449" cy="1161640"/>
              </a:xfrm>
              <a:custGeom>
                <a:avLst/>
                <a:gdLst>
                  <a:gd name="T0" fmla="*/ 44 w 189"/>
                  <a:gd name="T1" fmla="*/ 163 h 163"/>
                  <a:gd name="T2" fmla="*/ 47 w 189"/>
                  <a:gd name="T3" fmla="*/ 116 h 163"/>
                  <a:gd name="T4" fmla="*/ 59 w 189"/>
                  <a:gd name="T5" fmla="*/ 89 h 163"/>
                  <a:gd name="T6" fmla="*/ 63 w 189"/>
                  <a:gd name="T7" fmla="*/ 113 h 163"/>
                  <a:gd name="T8" fmla="*/ 76 w 189"/>
                  <a:gd name="T9" fmla="*/ 68 h 163"/>
                  <a:gd name="T10" fmla="*/ 101 w 189"/>
                  <a:gd name="T11" fmla="*/ 163 h 163"/>
                  <a:gd name="T12" fmla="*/ 111 w 189"/>
                  <a:gd name="T13" fmla="*/ 31 h 163"/>
                  <a:gd name="T14" fmla="*/ 108 w 189"/>
                  <a:gd name="T15" fmla="*/ 60 h 163"/>
                  <a:gd name="T16" fmla="*/ 62 w 189"/>
                  <a:gd name="T17" fmla="*/ 0 h 163"/>
                  <a:gd name="T18" fmla="*/ 31 w 189"/>
                  <a:gd name="T19" fmla="*/ 75 h 163"/>
                  <a:gd name="T20" fmla="*/ 25 w 189"/>
                  <a:gd name="T21" fmla="*/ 48 h 163"/>
                  <a:gd name="T22" fmla="*/ 6 w 189"/>
                  <a:gd name="T23" fmla="*/ 100 h 163"/>
                  <a:gd name="T24" fmla="*/ 44 w 189"/>
                  <a:gd name="T2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9" h="163">
                    <a:moveTo>
                      <a:pt x="44" y="163"/>
                    </a:moveTo>
                    <a:cubicBezTo>
                      <a:pt x="33" y="141"/>
                      <a:pt x="39" y="128"/>
                      <a:pt x="47" y="116"/>
                    </a:cubicBezTo>
                    <a:cubicBezTo>
                      <a:pt x="56" y="102"/>
                      <a:pt x="59" y="89"/>
                      <a:pt x="59" y="89"/>
                    </a:cubicBezTo>
                    <a:cubicBezTo>
                      <a:pt x="59" y="89"/>
                      <a:pt x="66" y="98"/>
                      <a:pt x="63" y="113"/>
                    </a:cubicBezTo>
                    <a:cubicBezTo>
                      <a:pt x="76" y="99"/>
                      <a:pt x="78" y="76"/>
                      <a:pt x="76" y="68"/>
                    </a:cubicBezTo>
                    <a:cubicBezTo>
                      <a:pt x="105" y="88"/>
                      <a:pt x="117" y="131"/>
                      <a:pt x="101" y="163"/>
                    </a:cubicBezTo>
                    <a:cubicBezTo>
                      <a:pt x="189" y="114"/>
                      <a:pt x="123" y="39"/>
                      <a:pt x="111" y="31"/>
                    </a:cubicBezTo>
                    <a:cubicBezTo>
                      <a:pt x="115" y="39"/>
                      <a:pt x="116" y="53"/>
                      <a:pt x="108" y="60"/>
                    </a:cubicBezTo>
                    <a:cubicBezTo>
                      <a:pt x="95" y="10"/>
                      <a:pt x="62" y="0"/>
                      <a:pt x="62" y="0"/>
                    </a:cubicBezTo>
                    <a:cubicBezTo>
                      <a:pt x="66" y="26"/>
                      <a:pt x="49" y="54"/>
                      <a:pt x="31" y="75"/>
                    </a:cubicBezTo>
                    <a:cubicBezTo>
                      <a:pt x="31" y="65"/>
                      <a:pt x="30" y="58"/>
                      <a:pt x="25" y="48"/>
                    </a:cubicBezTo>
                    <a:cubicBezTo>
                      <a:pt x="24" y="66"/>
                      <a:pt x="9" y="82"/>
                      <a:pt x="6" y="100"/>
                    </a:cubicBezTo>
                    <a:cubicBezTo>
                      <a:pt x="0" y="125"/>
                      <a:pt x="9" y="144"/>
                      <a:pt x="44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6" name="Straight Arrow Connector 15"/>
          <p:cNvCxnSpPr>
            <a:stCxn id="79" idx="3"/>
            <a:endCxn id="13" idx="1"/>
          </p:cNvCxnSpPr>
          <p:nvPr/>
        </p:nvCxnSpPr>
        <p:spPr>
          <a:xfrm flipV="1">
            <a:off x="6238428" y="2627290"/>
            <a:ext cx="1296144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46113" y="1247986"/>
            <a:ext cx="376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Prescriptions Generator:</a:t>
            </a:r>
            <a:endParaRPr lang="pt-P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Forest Owners / Forest Management Approaches (FMAs) - Prescriptions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545" y="6474235"/>
            <a:ext cx="803493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2017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cxnSp>
        <p:nvCxnSpPr>
          <p:cNvPr id="69" name="Straight Connector 68"/>
          <p:cNvCxnSpPr>
            <a:stCxn id="63" idx="4"/>
            <a:endCxn id="62" idx="0"/>
          </p:cNvCxnSpPr>
          <p:nvPr/>
        </p:nvCxnSpPr>
        <p:spPr>
          <a:xfrm>
            <a:off x="468009" y="6309320"/>
            <a:ext cx="283" cy="16491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97065" y="6237312"/>
            <a:ext cx="115200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46522" y="1221040"/>
            <a:ext cx="605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1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 Planning horizon: 36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years</a:t>
            </a:r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2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One plantation followed by 2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coppices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47312" y="2341118"/>
            <a:ext cx="519111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3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Stands are harvested after a </a:t>
            </a:r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FIRE</a:t>
            </a:r>
            <a:endParaRPr lang="en-IN" b="1" dirty="0">
              <a:solidFill>
                <a:schemeClr val="accent1"/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10452" y="6475475"/>
            <a:ext cx="11889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36 years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pic>
        <p:nvPicPr>
          <p:cNvPr id="35" name="Picture 19" descr="Planta idónea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09" y="5223785"/>
            <a:ext cx="245900" cy="6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35"/>
          <p:cNvSpPr/>
          <p:nvPr/>
        </p:nvSpPr>
        <p:spPr>
          <a:xfrm>
            <a:off x="468017" y="4439733"/>
            <a:ext cx="2638671" cy="1456725"/>
          </a:xfrm>
          <a:custGeom>
            <a:avLst/>
            <a:gdLst>
              <a:gd name="connsiteX0" fmla="*/ 0 w 2638671"/>
              <a:gd name="connsiteY0" fmla="*/ 1456725 h 1456725"/>
              <a:gd name="connsiteX1" fmla="*/ 827037 w 2638671"/>
              <a:gd name="connsiteY1" fmla="*/ 1235405 h 1456725"/>
              <a:gd name="connsiteX2" fmla="*/ 1590007 w 2638671"/>
              <a:gd name="connsiteY2" fmla="*/ 588919 h 1456725"/>
              <a:gd name="connsiteX3" fmla="*/ 2184076 w 2638671"/>
              <a:gd name="connsiteY3" fmla="*/ 204521 h 1456725"/>
              <a:gd name="connsiteX4" fmla="*/ 2603419 w 2638671"/>
              <a:gd name="connsiteY4" fmla="*/ 64740 h 1456725"/>
              <a:gd name="connsiteX5" fmla="*/ 2615067 w 2638671"/>
              <a:gd name="connsiteY5" fmla="*/ 1258702 h 1456725"/>
              <a:gd name="connsiteX6" fmla="*/ 2615067 w 2638671"/>
              <a:gd name="connsiteY6" fmla="*/ 1258702 h 14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671" h="1456725">
                <a:moveTo>
                  <a:pt x="0" y="1456725"/>
                </a:moveTo>
                <a:cubicBezTo>
                  <a:pt x="281018" y="1418382"/>
                  <a:pt x="562036" y="1380039"/>
                  <a:pt x="827037" y="1235405"/>
                </a:cubicBezTo>
                <a:cubicBezTo>
                  <a:pt x="1092038" y="1090771"/>
                  <a:pt x="1363834" y="760733"/>
                  <a:pt x="1590007" y="588919"/>
                </a:cubicBezTo>
                <a:cubicBezTo>
                  <a:pt x="1816180" y="417105"/>
                  <a:pt x="2015174" y="291884"/>
                  <a:pt x="2184076" y="204521"/>
                </a:cubicBezTo>
                <a:cubicBezTo>
                  <a:pt x="2352978" y="117158"/>
                  <a:pt x="2531587" y="-110957"/>
                  <a:pt x="2603419" y="64740"/>
                </a:cubicBezTo>
                <a:cubicBezTo>
                  <a:pt x="2675251" y="240437"/>
                  <a:pt x="2615067" y="1258702"/>
                  <a:pt x="2615067" y="1258702"/>
                </a:cubicBezTo>
                <a:lnTo>
                  <a:pt x="2615067" y="1258702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TextBox 37"/>
          <p:cNvSpPr txBox="1"/>
          <p:nvPr/>
        </p:nvSpPr>
        <p:spPr>
          <a:xfrm>
            <a:off x="261764" y="4427820"/>
            <a:ext cx="20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  <a:latin typeface="Oswald" panose="02000506000000020004"/>
              </a:rPr>
              <a:t>Planted Stand</a:t>
            </a:r>
            <a:endParaRPr lang="pt-PT" sz="1800" b="1" dirty="0">
              <a:solidFill>
                <a:schemeClr val="accent4"/>
              </a:solidFill>
              <a:latin typeface="Oswald" panose="02000506000000020004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6009" y="6165320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7" name="Oval 66"/>
          <p:cNvSpPr/>
          <p:nvPr/>
        </p:nvSpPr>
        <p:spPr>
          <a:xfrm>
            <a:off x="432924" y="6203660"/>
            <a:ext cx="72000" cy="72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Picture 196" descr="Diversos usos de la madera del eucalipto"/>
          <p:cNvPicPr>
            <a:picLocks noChangeAspect="1" noChangeArrowheads="1"/>
          </p:cNvPicPr>
          <p:nvPr/>
        </p:nvPicPr>
        <p:blipFill>
          <a:blip r:embed="rId5" r:link="rId6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64" r="32719" b="63988"/>
          <a:stretch>
            <a:fillRect/>
          </a:stretch>
        </p:blipFill>
        <p:spPr bwMode="auto">
          <a:xfrm rot="21444761">
            <a:off x="7723048" y="6216276"/>
            <a:ext cx="565353" cy="2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7790231" y="5701831"/>
            <a:ext cx="430988" cy="374875"/>
            <a:chOff x="1424040" y="3333019"/>
            <a:chExt cx="1347449" cy="1319920"/>
          </a:xfrm>
        </p:grpSpPr>
        <p:sp>
          <p:nvSpPr>
            <p:cNvPr id="40" name="Freeform 3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059787" y="4424062"/>
            <a:ext cx="3135888" cy="1602193"/>
            <a:chOff x="6330124" y="1844501"/>
            <a:chExt cx="3135888" cy="1602193"/>
          </a:xfrm>
        </p:grpSpPr>
        <p:pic>
          <p:nvPicPr>
            <p:cNvPr id="85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7" r:link="rId8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6427611" y="2870630"/>
              <a:ext cx="505903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Freeform 86"/>
            <p:cNvSpPr/>
            <p:nvPr/>
          </p:nvSpPr>
          <p:spPr>
            <a:xfrm>
              <a:off x="6827341" y="1854074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330124" y="1844501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Coppice 2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pic>
        <p:nvPicPr>
          <p:cNvPr id="96" name="Picture 9" descr="Selección de brotes"/>
          <p:cNvPicPr>
            <a:picLocks noChangeAspect="1" noChangeArrowheads="1"/>
          </p:cNvPicPr>
          <p:nvPr/>
        </p:nvPicPr>
        <p:blipFill rotWithShape="1">
          <a:blip r:embed="rId7" r:link="rId8" cstate="email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001"/>
          <a:stretch/>
        </p:blipFill>
        <p:spPr bwMode="auto">
          <a:xfrm>
            <a:off x="10979838" y="5431019"/>
            <a:ext cx="50590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534572" y="1410916"/>
            <a:ext cx="4824536" cy="2170481"/>
            <a:chOff x="7534572" y="1124744"/>
            <a:chExt cx="4824536" cy="2170481"/>
          </a:xfrm>
        </p:grpSpPr>
        <p:sp>
          <p:nvSpPr>
            <p:cNvPr id="13" name="TextBox 12"/>
            <p:cNvSpPr txBox="1"/>
            <p:nvPr/>
          </p:nvSpPr>
          <p:spPr>
            <a:xfrm>
              <a:off x="7534572" y="1387010"/>
              <a:ext cx="4574571" cy="1908215"/>
            </a:xfrm>
            <a:prstGeom prst="rect">
              <a:avLst/>
            </a:prstGeom>
            <a:noFill/>
            <a:ln w="38100" cmpd="thickThin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MONTE CARLO simulation:</a:t>
              </a:r>
            </a:p>
            <a:p>
              <a:endParaRPr lang="en-US" sz="800" dirty="0" smtClean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200" dirty="0"/>
                <a:t>“</a:t>
              </a:r>
              <a:r>
                <a:rPr lang="en-US" sz="2200" dirty="0" smtClean="0"/>
                <a:t>Time-since-last-fire</a:t>
              </a:r>
              <a:r>
                <a:rPr lang="en-US" sz="2200" dirty="0"/>
                <a:t>” distributions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Random numbers drawn </a:t>
              </a:r>
              <a:r>
                <a:rPr lang="en-US" sz="2200" dirty="0" smtClean="0">
                  <a:sym typeface="Wingdings" panose="05000000000000000000" pitchFamily="2" charset="2"/>
                </a:rPr>
                <a:t> when next fire happens</a:t>
              </a:r>
              <a:r>
                <a:rPr lang="en-US" sz="2200" dirty="0" smtClean="0"/>
                <a:t> during the 36 </a:t>
              </a:r>
              <a:r>
                <a:rPr lang="en-US" sz="2200" dirty="0" err="1" smtClean="0"/>
                <a:t>yrs</a:t>
              </a:r>
              <a:endParaRPr lang="en-US" sz="2200" dirty="0" smtClean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400 repetitions</a:t>
              </a:r>
              <a:endParaRPr lang="pt-PT" sz="2200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1498221" y="1124744"/>
              <a:ext cx="860887" cy="757492"/>
              <a:chOff x="1424040" y="3333019"/>
              <a:chExt cx="1347449" cy="1319920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1515603" y="3429000"/>
                <a:ext cx="1171781" cy="1223939"/>
              </a:xfrm>
              <a:custGeom>
                <a:avLst/>
                <a:gdLst>
                  <a:gd name="connsiteX0" fmla="*/ 10751 w 1456006"/>
                  <a:gd name="connsiteY0" fmla="*/ 1036562 h 1484692"/>
                  <a:gd name="connsiteX1" fmla="*/ 387740 w 1456006"/>
                  <a:gd name="connsiteY1" fmla="*/ 1413551 h 1484692"/>
                  <a:gd name="connsiteX2" fmla="*/ 1362298 w 1456006"/>
                  <a:gd name="connsiteY2" fmla="*/ 1413551 h 1484692"/>
                  <a:gd name="connsiteX3" fmla="*/ 1358287 w 1456006"/>
                  <a:gd name="connsiteY3" fmla="*/ 679625 h 1484692"/>
                  <a:gd name="connsiteX4" fmla="*/ 840929 w 1456006"/>
                  <a:gd name="connsiteY4" fmla="*/ 166278 h 1484692"/>
                  <a:gd name="connsiteX5" fmla="*/ 864993 w 1456006"/>
                  <a:gd name="connsiteY5" fmla="*/ 274562 h 1484692"/>
                  <a:gd name="connsiteX6" fmla="*/ 592277 w 1456006"/>
                  <a:gd name="connsiteY6" fmla="*/ 1846 h 1484692"/>
                  <a:gd name="connsiteX7" fmla="*/ 251382 w 1456006"/>
                  <a:gd name="connsiteY7" fmla="*/ 434983 h 1484692"/>
                  <a:gd name="connsiteX8" fmla="*/ 115024 w 1456006"/>
                  <a:gd name="connsiteY8" fmla="*/ 294615 h 1484692"/>
                  <a:gd name="connsiteX9" fmla="*/ 10751 w 1456006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13551"/>
                  <a:gd name="connsiteX1" fmla="*/ 376989 w 1445255"/>
                  <a:gd name="connsiteY1" fmla="*/ 1413551 h 1413551"/>
                  <a:gd name="connsiteX2" fmla="*/ 1351547 w 1445255"/>
                  <a:gd name="connsiteY2" fmla="*/ 1413551 h 1413551"/>
                  <a:gd name="connsiteX3" fmla="*/ 1347536 w 1445255"/>
                  <a:gd name="connsiteY3" fmla="*/ 679625 h 1413551"/>
                  <a:gd name="connsiteX4" fmla="*/ 830178 w 1445255"/>
                  <a:gd name="connsiteY4" fmla="*/ 166278 h 1413551"/>
                  <a:gd name="connsiteX5" fmla="*/ 854242 w 1445255"/>
                  <a:gd name="connsiteY5" fmla="*/ 274562 h 1413551"/>
                  <a:gd name="connsiteX6" fmla="*/ 581526 w 1445255"/>
                  <a:gd name="connsiteY6" fmla="*/ 1846 h 1413551"/>
                  <a:gd name="connsiteX7" fmla="*/ 240631 w 1445255"/>
                  <a:gd name="connsiteY7" fmla="*/ 434983 h 1413551"/>
                  <a:gd name="connsiteX8" fmla="*/ 104273 w 1445255"/>
                  <a:gd name="connsiteY8" fmla="*/ 294615 h 1413551"/>
                  <a:gd name="connsiteX9" fmla="*/ 0 w 1445255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1547" h="1411705">
                    <a:moveTo>
                      <a:pt x="0" y="1034716"/>
                    </a:moveTo>
                    <a:lnTo>
                      <a:pt x="376989" y="1411705"/>
                    </a:lnTo>
                    <a:lnTo>
                      <a:pt x="1351547" y="1411705"/>
                    </a:lnTo>
                    <a:lnTo>
                      <a:pt x="1347536" y="677779"/>
                    </a:lnTo>
                    <a:lnTo>
                      <a:pt x="830178" y="164432"/>
                    </a:lnTo>
                    <a:lnTo>
                      <a:pt x="854242" y="272716"/>
                    </a:lnTo>
                    <a:lnTo>
                      <a:pt x="581526" y="0"/>
                    </a:lnTo>
                    <a:lnTo>
                      <a:pt x="240631" y="433137"/>
                    </a:lnTo>
                    <a:lnTo>
                      <a:pt x="104273" y="292769"/>
                    </a:lnTo>
                    <a:lnTo>
                      <a:pt x="0" y="103471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Freeform 21"/>
              <p:cNvSpPr>
                <a:spLocks/>
              </p:cNvSpPr>
              <p:nvPr/>
            </p:nvSpPr>
            <p:spPr bwMode="auto">
              <a:xfrm>
                <a:off x="1424040" y="3333019"/>
                <a:ext cx="1347449" cy="1161640"/>
              </a:xfrm>
              <a:custGeom>
                <a:avLst/>
                <a:gdLst>
                  <a:gd name="T0" fmla="*/ 44 w 189"/>
                  <a:gd name="T1" fmla="*/ 163 h 163"/>
                  <a:gd name="T2" fmla="*/ 47 w 189"/>
                  <a:gd name="T3" fmla="*/ 116 h 163"/>
                  <a:gd name="T4" fmla="*/ 59 w 189"/>
                  <a:gd name="T5" fmla="*/ 89 h 163"/>
                  <a:gd name="T6" fmla="*/ 63 w 189"/>
                  <a:gd name="T7" fmla="*/ 113 h 163"/>
                  <a:gd name="T8" fmla="*/ 76 w 189"/>
                  <a:gd name="T9" fmla="*/ 68 h 163"/>
                  <a:gd name="T10" fmla="*/ 101 w 189"/>
                  <a:gd name="T11" fmla="*/ 163 h 163"/>
                  <a:gd name="T12" fmla="*/ 111 w 189"/>
                  <a:gd name="T13" fmla="*/ 31 h 163"/>
                  <a:gd name="T14" fmla="*/ 108 w 189"/>
                  <a:gd name="T15" fmla="*/ 60 h 163"/>
                  <a:gd name="T16" fmla="*/ 62 w 189"/>
                  <a:gd name="T17" fmla="*/ 0 h 163"/>
                  <a:gd name="T18" fmla="*/ 31 w 189"/>
                  <a:gd name="T19" fmla="*/ 75 h 163"/>
                  <a:gd name="T20" fmla="*/ 25 w 189"/>
                  <a:gd name="T21" fmla="*/ 48 h 163"/>
                  <a:gd name="T22" fmla="*/ 6 w 189"/>
                  <a:gd name="T23" fmla="*/ 100 h 163"/>
                  <a:gd name="T24" fmla="*/ 44 w 189"/>
                  <a:gd name="T2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9" h="163">
                    <a:moveTo>
                      <a:pt x="44" y="163"/>
                    </a:moveTo>
                    <a:cubicBezTo>
                      <a:pt x="33" y="141"/>
                      <a:pt x="39" y="128"/>
                      <a:pt x="47" y="116"/>
                    </a:cubicBezTo>
                    <a:cubicBezTo>
                      <a:pt x="56" y="102"/>
                      <a:pt x="59" y="89"/>
                      <a:pt x="59" y="89"/>
                    </a:cubicBezTo>
                    <a:cubicBezTo>
                      <a:pt x="59" y="89"/>
                      <a:pt x="66" y="98"/>
                      <a:pt x="63" y="113"/>
                    </a:cubicBezTo>
                    <a:cubicBezTo>
                      <a:pt x="76" y="99"/>
                      <a:pt x="78" y="76"/>
                      <a:pt x="76" y="68"/>
                    </a:cubicBezTo>
                    <a:cubicBezTo>
                      <a:pt x="105" y="88"/>
                      <a:pt x="117" y="131"/>
                      <a:pt x="101" y="163"/>
                    </a:cubicBezTo>
                    <a:cubicBezTo>
                      <a:pt x="189" y="114"/>
                      <a:pt x="123" y="39"/>
                      <a:pt x="111" y="31"/>
                    </a:cubicBezTo>
                    <a:cubicBezTo>
                      <a:pt x="115" y="39"/>
                      <a:pt x="116" y="53"/>
                      <a:pt x="108" y="60"/>
                    </a:cubicBezTo>
                    <a:cubicBezTo>
                      <a:pt x="95" y="10"/>
                      <a:pt x="62" y="0"/>
                      <a:pt x="62" y="0"/>
                    </a:cubicBezTo>
                    <a:cubicBezTo>
                      <a:pt x="66" y="26"/>
                      <a:pt x="49" y="54"/>
                      <a:pt x="31" y="75"/>
                    </a:cubicBezTo>
                    <a:cubicBezTo>
                      <a:pt x="31" y="65"/>
                      <a:pt x="30" y="58"/>
                      <a:pt x="25" y="48"/>
                    </a:cubicBezTo>
                    <a:cubicBezTo>
                      <a:pt x="24" y="66"/>
                      <a:pt x="9" y="82"/>
                      <a:pt x="6" y="100"/>
                    </a:cubicBezTo>
                    <a:cubicBezTo>
                      <a:pt x="0" y="125"/>
                      <a:pt x="9" y="144"/>
                      <a:pt x="44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6" name="Straight Arrow Connector 15"/>
          <p:cNvCxnSpPr>
            <a:stCxn id="79" idx="3"/>
            <a:endCxn id="13" idx="1"/>
          </p:cNvCxnSpPr>
          <p:nvPr/>
        </p:nvCxnSpPr>
        <p:spPr>
          <a:xfrm flipV="1">
            <a:off x="6238428" y="2627290"/>
            <a:ext cx="1296144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96" descr="Diversos usos de la madera del eucalipto"/>
          <p:cNvPicPr>
            <a:picLocks noChangeAspect="1" noChangeArrowheads="1"/>
          </p:cNvPicPr>
          <p:nvPr/>
        </p:nvPicPr>
        <p:blipFill>
          <a:blip r:embed="rId5" r:link="rId6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64" r="32719" b="63988"/>
          <a:stretch>
            <a:fillRect/>
          </a:stretch>
        </p:blipFill>
        <p:spPr bwMode="auto">
          <a:xfrm rot="21444761">
            <a:off x="2526901" y="5614287"/>
            <a:ext cx="989761" cy="49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3068278" y="4425599"/>
            <a:ext cx="3357088" cy="1649769"/>
            <a:chOff x="3295944" y="1844824"/>
            <a:chExt cx="3357088" cy="1649769"/>
          </a:xfrm>
        </p:grpSpPr>
        <p:pic>
          <p:nvPicPr>
            <p:cNvPr id="76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5663271" y="2974262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76"/>
            <p:cNvSpPr/>
            <p:nvPr/>
          </p:nvSpPr>
          <p:spPr>
            <a:xfrm>
              <a:off x="3517978" y="1844824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82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7" r:link="rId8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3387174" y="2918529"/>
              <a:ext cx="505903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295944" y="1847843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Coppice 1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6504152" y="5148658"/>
            <a:ext cx="1478710" cy="789511"/>
          </a:xfrm>
          <a:custGeom>
            <a:avLst/>
            <a:gdLst>
              <a:gd name="connsiteX0" fmla="*/ 0 w 1478710"/>
              <a:gd name="connsiteY0" fmla="*/ 782482 h 789511"/>
              <a:gd name="connsiteX1" fmla="*/ 419833 w 1478710"/>
              <a:gd name="connsiteY1" fmla="*/ 696757 h 789511"/>
              <a:gd name="connsiteX2" fmla="*/ 877033 w 1478710"/>
              <a:gd name="connsiteY2" fmla="*/ 518712 h 789511"/>
              <a:gd name="connsiteX3" fmla="*/ 1248508 w 1478710"/>
              <a:gd name="connsiteY3" fmla="*/ 204387 h 789511"/>
              <a:gd name="connsiteX4" fmla="*/ 1430948 w 1478710"/>
              <a:gd name="connsiteY4" fmla="*/ 21947 h 789511"/>
              <a:gd name="connsiteX5" fmla="*/ 1474909 w 1478710"/>
              <a:gd name="connsiteY5" fmla="*/ 81295 h 789511"/>
              <a:gd name="connsiteX6" fmla="*/ 1474909 w 1478710"/>
              <a:gd name="connsiteY6" fmla="*/ 718737 h 789511"/>
              <a:gd name="connsiteX7" fmla="*/ 1461721 w 1478710"/>
              <a:gd name="connsiteY7" fmla="*/ 773689 h 789511"/>
              <a:gd name="connsiteX8" fmla="*/ 1461721 w 1478710"/>
              <a:gd name="connsiteY8" fmla="*/ 773689 h 78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710" h="789511">
                <a:moveTo>
                  <a:pt x="0" y="782482"/>
                </a:moveTo>
                <a:cubicBezTo>
                  <a:pt x="136830" y="761600"/>
                  <a:pt x="273661" y="740719"/>
                  <a:pt x="419833" y="696757"/>
                </a:cubicBezTo>
                <a:cubicBezTo>
                  <a:pt x="566005" y="652795"/>
                  <a:pt x="738920" y="600774"/>
                  <a:pt x="877033" y="518712"/>
                </a:cubicBezTo>
                <a:cubicBezTo>
                  <a:pt x="1015146" y="436650"/>
                  <a:pt x="1156189" y="287181"/>
                  <a:pt x="1248508" y="204387"/>
                </a:cubicBezTo>
                <a:cubicBezTo>
                  <a:pt x="1340827" y="121593"/>
                  <a:pt x="1393215" y="42462"/>
                  <a:pt x="1430948" y="21947"/>
                </a:cubicBezTo>
                <a:cubicBezTo>
                  <a:pt x="1468681" y="1432"/>
                  <a:pt x="1467582" y="-34837"/>
                  <a:pt x="1474909" y="81295"/>
                </a:cubicBezTo>
                <a:cubicBezTo>
                  <a:pt x="1482236" y="197427"/>
                  <a:pt x="1477107" y="603338"/>
                  <a:pt x="1474909" y="718737"/>
                </a:cubicBezTo>
                <a:cubicBezTo>
                  <a:pt x="1472711" y="834136"/>
                  <a:pt x="1461721" y="773689"/>
                  <a:pt x="1461721" y="773689"/>
                </a:cubicBezTo>
                <a:lnTo>
                  <a:pt x="1461721" y="773689"/>
                </a:lnTo>
              </a:path>
            </a:pathLst>
          </a:cu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978511" y="4338598"/>
            <a:ext cx="1207723" cy="787417"/>
          </a:xfrm>
          <a:prstGeom prst="line">
            <a:avLst/>
          </a:prstGeom>
          <a:ln w="1079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72872" y="4374883"/>
            <a:ext cx="0" cy="1430381"/>
          </a:xfrm>
          <a:prstGeom prst="line">
            <a:avLst/>
          </a:prstGeom>
          <a:ln w="1047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7966620" y="4425276"/>
            <a:ext cx="3350831" cy="1559070"/>
            <a:chOff x="261764" y="1847843"/>
            <a:chExt cx="3350831" cy="1559070"/>
          </a:xfrm>
        </p:grpSpPr>
        <p:pic>
          <p:nvPicPr>
            <p:cNvPr id="90" name="Picture 19" descr="Planta idónea"/>
            <p:cNvPicPr>
              <a:picLocks noChangeAspect="1" noChangeArrowheads="1"/>
            </p:cNvPicPr>
            <p:nvPr/>
          </p:nvPicPr>
          <p:blipFill>
            <a:blip r:embed="rId3" r:link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9" y="2684319"/>
              <a:ext cx="245900" cy="68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/>
            <p:nvPr/>
          </p:nvSpPr>
          <p:spPr>
            <a:xfrm>
              <a:off x="468017" y="1900267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92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2622834" y="2911505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TextBox 92"/>
            <p:cNvSpPr txBox="1"/>
            <p:nvPr/>
          </p:nvSpPr>
          <p:spPr>
            <a:xfrm>
              <a:off x="261764" y="1847843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Replanted stand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sp>
        <p:nvSpPr>
          <p:cNvPr id="50" name="Freeform 49"/>
          <p:cNvSpPr/>
          <p:nvPr/>
        </p:nvSpPr>
        <p:spPr>
          <a:xfrm>
            <a:off x="10800557" y="4492555"/>
            <a:ext cx="2638671" cy="1456725"/>
          </a:xfrm>
          <a:custGeom>
            <a:avLst/>
            <a:gdLst>
              <a:gd name="connsiteX0" fmla="*/ 0 w 2638671"/>
              <a:gd name="connsiteY0" fmla="*/ 1456725 h 1456725"/>
              <a:gd name="connsiteX1" fmla="*/ 827037 w 2638671"/>
              <a:gd name="connsiteY1" fmla="*/ 1235405 h 1456725"/>
              <a:gd name="connsiteX2" fmla="*/ 1590007 w 2638671"/>
              <a:gd name="connsiteY2" fmla="*/ 588919 h 1456725"/>
              <a:gd name="connsiteX3" fmla="*/ 2184076 w 2638671"/>
              <a:gd name="connsiteY3" fmla="*/ 204521 h 1456725"/>
              <a:gd name="connsiteX4" fmla="*/ 2603419 w 2638671"/>
              <a:gd name="connsiteY4" fmla="*/ 64740 h 1456725"/>
              <a:gd name="connsiteX5" fmla="*/ 2615067 w 2638671"/>
              <a:gd name="connsiteY5" fmla="*/ 1258702 h 1456725"/>
              <a:gd name="connsiteX6" fmla="*/ 2615067 w 2638671"/>
              <a:gd name="connsiteY6" fmla="*/ 1258702 h 14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671" h="1456725">
                <a:moveTo>
                  <a:pt x="0" y="1456725"/>
                </a:moveTo>
                <a:cubicBezTo>
                  <a:pt x="281018" y="1418382"/>
                  <a:pt x="562036" y="1380039"/>
                  <a:pt x="827037" y="1235405"/>
                </a:cubicBezTo>
                <a:cubicBezTo>
                  <a:pt x="1092038" y="1090771"/>
                  <a:pt x="1363834" y="760733"/>
                  <a:pt x="1590007" y="588919"/>
                </a:cubicBezTo>
                <a:cubicBezTo>
                  <a:pt x="1816180" y="417105"/>
                  <a:pt x="2015174" y="291884"/>
                  <a:pt x="2184076" y="204521"/>
                </a:cubicBezTo>
                <a:cubicBezTo>
                  <a:pt x="2352978" y="117158"/>
                  <a:pt x="2531587" y="-110957"/>
                  <a:pt x="2603419" y="64740"/>
                </a:cubicBezTo>
                <a:cubicBezTo>
                  <a:pt x="2675251" y="240437"/>
                  <a:pt x="2615067" y="1258702"/>
                  <a:pt x="2615067" y="1258702"/>
                </a:cubicBezTo>
                <a:lnTo>
                  <a:pt x="2615067" y="1258702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angle 3"/>
          <p:cNvSpPr/>
          <p:nvPr/>
        </p:nvSpPr>
        <p:spPr>
          <a:xfrm>
            <a:off x="12109143" y="4221088"/>
            <a:ext cx="826029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TextBox 44"/>
          <p:cNvSpPr txBox="1"/>
          <p:nvPr/>
        </p:nvSpPr>
        <p:spPr>
          <a:xfrm>
            <a:off x="7446113" y="1247986"/>
            <a:ext cx="376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Prescriptions Generator:</a:t>
            </a:r>
            <a:endParaRPr lang="pt-P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Forest Owners / Forest Management Approaches (FMAs) - Prescriptions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545" y="6474235"/>
            <a:ext cx="803493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2017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cxnSp>
        <p:nvCxnSpPr>
          <p:cNvPr id="69" name="Straight Connector 68"/>
          <p:cNvCxnSpPr>
            <a:stCxn id="63" idx="4"/>
            <a:endCxn id="62" idx="0"/>
          </p:cNvCxnSpPr>
          <p:nvPr/>
        </p:nvCxnSpPr>
        <p:spPr>
          <a:xfrm>
            <a:off x="468009" y="6309320"/>
            <a:ext cx="283" cy="16491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97065" y="6237312"/>
            <a:ext cx="115200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46522" y="1221040"/>
            <a:ext cx="605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1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 Planning horizon: 36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years</a:t>
            </a:r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2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One plantation followed by 2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coppices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47312" y="2341118"/>
            <a:ext cx="519111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3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Stands are harvested after a </a:t>
            </a:r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FIRE</a:t>
            </a:r>
            <a:endParaRPr lang="en-IN" b="1" dirty="0">
              <a:solidFill>
                <a:schemeClr val="accent1"/>
              </a:solidFill>
              <a:latin typeface="Oswald"/>
              <a:ea typeface="Source Sans Pro" pitchFamily="34" charset="0"/>
            </a:endParaRPr>
          </a:p>
        </p:txBody>
      </p:sp>
      <p:pic>
        <p:nvPicPr>
          <p:cNvPr id="35" name="Picture 19" descr="Planta idónea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09" y="5223785"/>
            <a:ext cx="245900" cy="6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35"/>
          <p:cNvSpPr/>
          <p:nvPr/>
        </p:nvSpPr>
        <p:spPr>
          <a:xfrm>
            <a:off x="468017" y="4439733"/>
            <a:ext cx="2638671" cy="1456725"/>
          </a:xfrm>
          <a:custGeom>
            <a:avLst/>
            <a:gdLst>
              <a:gd name="connsiteX0" fmla="*/ 0 w 2638671"/>
              <a:gd name="connsiteY0" fmla="*/ 1456725 h 1456725"/>
              <a:gd name="connsiteX1" fmla="*/ 827037 w 2638671"/>
              <a:gd name="connsiteY1" fmla="*/ 1235405 h 1456725"/>
              <a:gd name="connsiteX2" fmla="*/ 1590007 w 2638671"/>
              <a:gd name="connsiteY2" fmla="*/ 588919 h 1456725"/>
              <a:gd name="connsiteX3" fmla="*/ 2184076 w 2638671"/>
              <a:gd name="connsiteY3" fmla="*/ 204521 h 1456725"/>
              <a:gd name="connsiteX4" fmla="*/ 2603419 w 2638671"/>
              <a:gd name="connsiteY4" fmla="*/ 64740 h 1456725"/>
              <a:gd name="connsiteX5" fmla="*/ 2615067 w 2638671"/>
              <a:gd name="connsiteY5" fmla="*/ 1258702 h 1456725"/>
              <a:gd name="connsiteX6" fmla="*/ 2615067 w 2638671"/>
              <a:gd name="connsiteY6" fmla="*/ 1258702 h 14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671" h="1456725">
                <a:moveTo>
                  <a:pt x="0" y="1456725"/>
                </a:moveTo>
                <a:cubicBezTo>
                  <a:pt x="281018" y="1418382"/>
                  <a:pt x="562036" y="1380039"/>
                  <a:pt x="827037" y="1235405"/>
                </a:cubicBezTo>
                <a:cubicBezTo>
                  <a:pt x="1092038" y="1090771"/>
                  <a:pt x="1363834" y="760733"/>
                  <a:pt x="1590007" y="588919"/>
                </a:cubicBezTo>
                <a:cubicBezTo>
                  <a:pt x="1816180" y="417105"/>
                  <a:pt x="2015174" y="291884"/>
                  <a:pt x="2184076" y="204521"/>
                </a:cubicBezTo>
                <a:cubicBezTo>
                  <a:pt x="2352978" y="117158"/>
                  <a:pt x="2531587" y="-110957"/>
                  <a:pt x="2603419" y="64740"/>
                </a:cubicBezTo>
                <a:cubicBezTo>
                  <a:pt x="2675251" y="240437"/>
                  <a:pt x="2615067" y="1258702"/>
                  <a:pt x="2615067" y="1258702"/>
                </a:cubicBezTo>
                <a:lnTo>
                  <a:pt x="2615067" y="1258702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TextBox 37"/>
          <p:cNvSpPr txBox="1"/>
          <p:nvPr/>
        </p:nvSpPr>
        <p:spPr>
          <a:xfrm>
            <a:off x="261764" y="4427820"/>
            <a:ext cx="20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  <a:latin typeface="Oswald" panose="02000506000000020004"/>
              </a:rPr>
              <a:t>Planted Stand</a:t>
            </a:r>
            <a:endParaRPr lang="pt-PT" sz="1800" b="1" dirty="0">
              <a:solidFill>
                <a:schemeClr val="accent4"/>
              </a:solidFill>
              <a:latin typeface="Oswald" panose="02000506000000020004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6009" y="6165320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7" name="Oval 66"/>
          <p:cNvSpPr/>
          <p:nvPr/>
        </p:nvSpPr>
        <p:spPr>
          <a:xfrm>
            <a:off x="432924" y="6203660"/>
            <a:ext cx="72000" cy="72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2" name="Group 11"/>
          <p:cNvGrpSpPr/>
          <p:nvPr/>
        </p:nvGrpSpPr>
        <p:grpSpPr>
          <a:xfrm>
            <a:off x="460794" y="4369867"/>
            <a:ext cx="2638671" cy="2193965"/>
            <a:chOff x="481379" y="4351024"/>
            <a:chExt cx="2638671" cy="2193965"/>
          </a:xfrm>
        </p:grpSpPr>
        <p:pic>
          <p:nvPicPr>
            <p:cNvPr id="37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1636014" y="6262011"/>
              <a:ext cx="565353" cy="282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1735354" y="5790430"/>
              <a:ext cx="430988" cy="374875"/>
              <a:chOff x="1424040" y="3333019"/>
              <a:chExt cx="1347449" cy="1319920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1515603" y="3429000"/>
                <a:ext cx="1171781" cy="1223939"/>
              </a:xfrm>
              <a:custGeom>
                <a:avLst/>
                <a:gdLst>
                  <a:gd name="connsiteX0" fmla="*/ 10751 w 1456006"/>
                  <a:gd name="connsiteY0" fmla="*/ 1036562 h 1484692"/>
                  <a:gd name="connsiteX1" fmla="*/ 387740 w 1456006"/>
                  <a:gd name="connsiteY1" fmla="*/ 1413551 h 1484692"/>
                  <a:gd name="connsiteX2" fmla="*/ 1362298 w 1456006"/>
                  <a:gd name="connsiteY2" fmla="*/ 1413551 h 1484692"/>
                  <a:gd name="connsiteX3" fmla="*/ 1358287 w 1456006"/>
                  <a:gd name="connsiteY3" fmla="*/ 679625 h 1484692"/>
                  <a:gd name="connsiteX4" fmla="*/ 840929 w 1456006"/>
                  <a:gd name="connsiteY4" fmla="*/ 166278 h 1484692"/>
                  <a:gd name="connsiteX5" fmla="*/ 864993 w 1456006"/>
                  <a:gd name="connsiteY5" fmla="*/ 274562 h 1484692"/>
                  <a:gd name="connsiteX6" fmla="*/ 592277 w 1456006"/>
                  <a:gd name="connsiteY6" fmla="*/ 1846 h 1484692"/>
                  <a:gd name="connsiteX7" fmla="*/ 251382 w 1456006"/>
                  <a:gd name="connsiteY7" fmla="*/ 434983 h 1484692"/>
                  <a:gd name="connsiteX8" fmla="*/ 115024 w 1456006"/>
                  <a:gd name="connsiteY8" fmla="*/ 294615 h 1484692"/>
                  <a:gd name="connsiteX9" fmla="*/ 10751 w 1456006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13551"/>
                  <a:gd name="connsiteX1" fmla="*/ 376989 w 1445255"/>
                  <a:gd name="connsiteY1" fmla="*/ 1413551 h 1413551"/>
                  <a:gd name="connsiteX2" fmla="*/ 1351547 w 1445255"/>
                  <a:gd name="connsiteY2" fmla="*/ 1413551 h 1413551"/>
                  <a:gd name="connsiteX3" fmla="*/ 1347536 w 1445255"/>
                  <a:gd name="connsiteY3" fmla="*/ 679625 h 1413551"/>
                  <a:gd name="connsiteX4" fmla="*/ 830178 w 1445255"/>
                  <a:gd name="connsiteY4" fmla="*/ 166278 h 1413551"/>
                  <a:gd name="connsiteX5" fmla="*/ 854242 w 1445255"/>
                  <a:gd name="connsiteY5" fmla="*/ 274562 h 1413551"/>
                  <a:gd name="connsiteX6" fmla="*/ 581526 w 1445255"/>
                  <a:gd name="connsiteY6" fmla="*/ 1846 h 1413551"/>
                  <a:gd name="connsiteX7" fmla="*/ 240631 w 1445255"/>
                  <a:gd name="connsiteY7" fmla="*/ 434983 h 1413551"/>
                  <a:gd name="connsiteX8" fmla="*/ 104273 w 1445255"/>
                  <a:gd name="connsiteY8" fmla="*/ 294615 h 1413551"/>
                  <a:gd name="connsiteX9" fmla="*/ 0 w 1445255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1547" h="1411705">
                    <a:moveTo>
                      <a:pt x="0" y="1034716"/>
                    </a:moveTo>
                    <a:lnTo>
                      <a:pt x="376989" y="1411705"/>
                    </a:lnTo>
                    <a:lnTo>
                      <a:pt x="1351547" y="1411705"/>
                    </a:lnTo>
                    <a:lnTo>
                      <a:pt x="1347536" y="677779"/>
                    </a:lnTo>
                    <a:lnTo>
                      <a:pt x="830178" y="164432"/>
                    </a:lnTo>
                    <a:lnTo>
                      <a:pt x="854242" y="272716"/>
                    </a:lnTo>
                    <a:lnTo>
                      <a:pt x="581526" y="0"/>
                    </a:lnTo>
                    <a:lnTo>
                      <a:pt x="240631" y="433137"/>
                    </a:lnTo>
                    <a:lnTo>
                      <a:pt x="104273" y="292769"/>
                    </a:lnTo>
                    <a:lnTo>
                      <a:pt x="0" y="1034716"/>
                    </a:lnTo>
                    <a:close/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1424040" y="3333019"/>
                <a:ext cx="1347449" cy="1161640"/>
              </a:xfrm>
              <a:custGeom>
                <a:avLst/>
                <a:gdLst>
                  <a:gd name="T0" fmla="*/ 44 w 189"/>
                  <a:gd name="T1" fmla="*/ 163 h 163"/>
                  <a:gd name="T2" fmla="*/ 47 w 189"/>
                  <a:gd name="T3" fmla="*/ 116 h 163"/>
                  <a:gd name="T4" fmla="*/ 59 w 189"/>
                  <a:gd name="T5" fmla="*/ 89 h 163"/>
                  <a:gd name="T6" fmla="*/ 63 w 189"/>
                  <a:gd name="T7" fmla="*/ 113 h 163"/>
                  <a:gd name="T8" fmla="*/ 76 w 189"/>
                  <a:gd name="T9" fmla="*/ 68 h 163"/>
                  <a:gd name="T10" fmla="*/ 101 w 189"/>
                  <a:gd name="T11" fmla="*/ 163 h 163"/>
                  <a:gd name="T12" fmla="*/ 111 w 189"/>
                  <a:gd name="T13" fmla="*/ 31 h 163"/>
                  <a:gd name="T14" fmla="*/ 108 w 189"/>
                  <a:gd name="T15" fmla="*/ 60 h 163"/>
                  <a:gd name="T16" fmla="*/ 62 w 189"/>
                  <a:gd name="T17" fmla="*/ 0 h 163"/>
                  <a:gd name="T18" fmla="*/ 31 w 189"/>
                  <a:gd name="T19" fmla="*/ 75 h 163"/>
                  <a:gd name="T20" fmla="*/ 25 w 189"/>
                  <a:gd name="T21" fmla="*/ 48 h 163"/>
                  <a:gd name="T22" fmla="*/ 6 w 189"/>
                  <a:gd name="T23" fmla="*/ 100 h 163"/>
                  <a:gd name="T24" fmla="*/ 44 w 189"/>
                  <a:gd name="T2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9" h="163">
                    <a:moveTo>
                      <a:pt x="44" y="163"/>
                    </a:moveTo>
                    <a:cubicBezTo>
                      <a:pt x="33" y="141"/>
                      <a:pt x="39" y="128"/>
                      <a:pt x="47" y="116"/>
                    </a:cubicBezTo>
                    <a:cubicBezTo>
                      <a:pt x="56" y="102"/>
                      <a:pt x="59" y="89"/>
                      <a:pt x="59" y="89"/>
                    </a:cubicBezTo>
                    <a:cubicBezTo>
                      <a:pt x="59" y="89"/>
                      <a:pt x="66" y="98"/>
                      <a:pt x="63" y="113"/>
                    </a:cubicBezTo>
                    <a:cubicBezTo>
                      <a:pt x="76" y="99"/>
                      <a:pt x="78" y="76"/>
                      <a:pt x="76" y="68"/>
                    </a:cubicBezTo>
                    <a:cubicBezTo>
                      <a:pt x="105" y="88"/>
                      <a:pt x="117" y="131"/>
                      <a:pt x="101" y="163"/>
                    </a:cubicBezTo>
                    <a:cubicBezTo>
                      <a:pt x="189" y="114"/>
                      <a:pt x="123" y="39"/>
                      <a:pt x="111" y="31"/>
                    </a:cubicBezTo>
                    <a:cubicBezTo>
                      <a:pt x="115" y="39"/>
                      <a:pt x="116" y="53"/>
                      <a:pt x="108" y="60"/>
                    </a:cubicBezTo>
                    <a:cubicBezTo>
                      <a:pt x="95" y="10"/>
                      <a:pt x="62" y="0"/>
                      <a:pt x="62" y="0"/>
                    </a:cubicBezTo>
                    <a:cubicBezTo>
                      <a:pt x="66" y="26"/>
                      <a:pt x="49" y="54"/>
                      <a:pt x="31" y="75"/>
                    </a:cubicBezTo>
                    <a:cubicBezTo>
                      <a:pt x="31" y="65"/>
                      <a:pt x="30" y="58"/>
                      <a:pt x="25" y="48"/>
                    </a:cubicBezTo>
                    <a:cubicBezTo>
                      <a:pt x="24" y="66"/>
                      <a:pt x="9" y="82"/>
                      <a:pt x="6" y="100"/>
                    </a:cubicBezTo>
                    <a:cubicBezTo>
                      <a:pt x="0" y="125"/>
                      <a:pt x="9" y="144"/>
                      <a:pt x="44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" name="Freeform 2"/>
            <p:cNvSpPr/>
            <p:nvPr/>
          </p:nvSpPr>
          <p:spPr>
            <a:xfrm>
              <a:off x="481379" y="5123751"/>
              <a:ext cx="1478710" cy="789511"/>
            </a:xfrm>
            <a:custGeom>
              <a:avLst/>
              <a:gdLst>
                <a:gd name="connsiteX0" fmla="*/ 0 w 1478710"/>
                <a:gd name="connsiteY0" fmla="*/ 782482 h 789511"/>
                <a:gd name="connsiteX1" fmla="*/ 419833 w 1478710"/>
                <a:gd name="connsiteY1" fmla="*/ 696757 h 789511"/>
                <a:gd name="connsiteX2" fmla="*/ 877033 w 1478710"/>
                <a:gd name="connsiteY2" fmla="*/ 518712 h 789511"/>
                <a:gd name="connsiteX3" fmla="*/ 1248508 w 1478710"/>
                <a:gd name="connsiteY3" fmla="*/ 204387 h 789511"/>
                <a:gd name="connsiteX4" fmla="*/ 1430948 w 1478710"/>
                <a:gd name="connsiteY4" fmla="*/ 21947 h 789511"/>
                <a:gd name="connsiteX5" fmla="*/ 1474909 w 1478710"/>
                <a:gd name="connsiteY5" fmla="*/ 81295 h 789511"/>
                <a:gd name="connsiteX6" fmla="*/ 1474909 w 1478710"/>
                <a:gd name="connsiteY6" fmla="*/ 718737 h 789511"/>
                <a:gd name="connsiteX7" fmla="*/ 1461721 w 1478710"/>
                <a:gd name="connsiteY7" fmla="*/ 773689 h 789511"/>
                <a:gd name="connsiteX8" fmla="*/ 1461721 w 1478710"/>
                <a:gd name="connsiteY8" fmla="*/ 773689 h 78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8710" h="789511">
                  <a:moveTo>
                    <a:pt x="0" y="782482"/>
                  </a:moveTo>
                  <a:cubicBezTo>
                    <a:pt x="136830" y="761600"/>
                    <a:pt x="273661" y="740719"/>
                    <a:pt x="419833" y="696757"/>
                  </a:cubicBezTo>
                  <a:cubicBezTo>
                    <a:pt x="566005" y="652795"/>
                    <a:pt x="738920" y="600774"/>
                    <a:pt x="877033" y="518712"/>
                  </a:cubicBezTo>
                  <a:cubicBezTo>
                    <a:pt x="1015146" y="436650"/>
                    <a:pt x="1156189" y="287181"/>
                    <a:pt x="1248508" y="204387"/>
                  </a:cubicBezTo>
                  <a:cubicBezTo>
                    <a:pt x="1340827" y="121593"/>
                    <a:pt x="1393215" y="42462"/>
                    <a:pt x="1430948" y="21947"/>
                  </a:cubicBezTo>
                  <a:cubicBezTo>
                    <a:pt x="1468681" y="1432"/>
                    <a:pt x="1467582" y="-34837"/>
                    <a:pt x="1474909" y="81295"/>
                  </a:cubicBezTo>
                  <a:cubicBezTo>
                    <a:pt x="1482236" y="197427"/>
                    <a:pt x="1477107" y="603338"/>
                    <a:pt x="1474909" y="718737"/>
                  </a:cubicBezTo>
                  <a:cubicBezTo>
                    <a:pt x="1472711" y="834136"/>
                    <a:pt x="1461721" y="773689"/>
                    <a:pt x="1461721" y="773689"/>
                  </a:cubicBezTo>
                  <a:lnTo>
                    <a:pt x="1461721" y="773689"/>
                  </a:lnTo>
                </a:path>
              </a:pathLst>
            </a:cu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912327" y="4351024"/>
              <a:ext cx="1207723" cy="787417"/>
            </a:xfrm>
            <a:prstGeom prst="line">
              <a:avLst/>
            </a:prstGeom>
            <a:ln w="1079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06688" y="4387309"/>
              <a:ext cx="0" cy="1430381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948241" y="4425599"/>
            <a:ext cx="3357088" cy="1649769"/>
            <a:chOff x="3295944" y="1844824"/>
            <a:chExt cx="3357088" cy="1649769"/>
          </a:xfrm>
        </p:grpSpPr>
        <p:pic>
          <p:nvPicPr>
            <p:cNvPr id="76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5663271" y="2974262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76"/>
            <p:cNvSpPr/>
            <p:nvPr/>
          </p:nvSpPr>
          <p:spPr>
            <a:xfrm>
              <a:off x="3517978" y="1844824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82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7" r:link="rId8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3387174" y="2918529"/>
              <a:ext cx="505903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295944" y="1847843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Coppice 1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34572" y="1410916"/>
            <a:ext cx="4824536" cy="2170481"/>
            <a:chOff x="7534572" y="1124744"/>
            <a:chExt cx="4824536" cy="2170481"/>
          </a:xfrm>
        </p:grpSpPr>
        <p:sp>
          <p:nvSpPr>
            <p:cNvPr id="13" name="TextBox 12"/>
            <p:cNvSpPr txBox="1"/>
            <p:nvPr/>
          </p:nvSpPr>
          <p:spPr>
            <a:xfrm>
              <a:off x="7534572" y="1387010"/>
              <a:ext cx="4574571" cy="1908215"/>
            </a:xfrm>
            <a:prstGeom prst="rect">
              <a:avLst/>
            </a:prstGeom>
            <a:noFill/>
            <a:ln w="38100" cmpd="thickThin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MONTE CARLO simulation:</a:t>
              </a:r>
            </a:p>
            <a:p>
              <a:endParaRPr lang="en-US" sz="800" dirty="0" smtClean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200" dirty="0"/>
                <a:t>“</a:t>
              </a:r>
              <a:r>
                <a:rPr lang="en-US" sz="2200" dirty="0" smtClean="0"/>
                <a:t>Time-since-last-fire</a:t>
              </a:r>
              <a:r>
                <a:rPr lang="en-US" sz="2200" dirty="0"/>
                <a:t>” distributions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Random numbers drawn </a:t>
              </a:r>
              <a:r>
                <a:rPr lang="en-US" sz="2200" dirty="0" smtClean="0">
                  <a:sym typeface="Wingdings" panose="05000000000000000000" pitchFamily="2" charset="2"/>
                </a:rPr>
                <a:t> when next fire happens</a:t>
              </a:r>
              <a:r>
                <a:rPr lang="en-US" sz="2200" dirty="0" smtClean="0"/>
                <a:t> during the 36 </a:t>
              </a:r>
              <a:r>
                <a:rPr lang="en-US" sz="2200" dirty="0" err="1" smtClean="0"/>
                <a:t>yrs</a:t>
              </a:r>
              <a:endParaRPr lang="en-US" sz="2200" dirty="0" smtClean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400 repetitions</a:t>
              </a:r>
              <a:endParaRPr lang="pt-PT" sz="2200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1498221" y="1124744"/>
              <a:ext cx="860887" cy="757492"/>
              <a:chOff x="1424040" y="3333019"/>
              <a:chExt cx="1347449" cy="1319920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1515603" y="3429000"/>
                <a:ext cx="1171781" cy="1223939"/>
              </a:xfrm>
              <a:custGeom>
                <a:avLst/>
                <a:gdLst>
                  <a:gd name="connsiteX0" fmla="*/ 10751 w 1456006"/>
                  <a:gd name="connsiteY0" fmla="*/ 1036562 h 1484692"/>
                  <a:gd name="connsiteX1" fmla="*/ 387740 w 1456006"/>
                  <a:gd name="connsiteY1" fmla="*/ 1413551 h 1484692"/>
                  <a:gd name="connsiteX2" fmla="*/ 1362298 w 1456006"/>
                  <a:gd name="connsiteY2" fmla="*/ 1413551 h 1484692"/>
                  <a:gd name="connsiteX3" fmla="*/ 1358287 w 1456006"/>
                  <a:gd name="connsiteY3" fmla="*/ 679625 h 1484692"/>
                  <a:gd name="connsiteX4" fmla="*/ 840929 w 1456006"/>
                  <a:gd name="connsiteY4" fmla="*/ 166278 h 1484692"/>
                  <a:gd name="connsiteX5" fmla="*/ 864993 w 1456006"/>
                  <a:gd name="connsiteY5" fmla="*/ 274562 h 1484692"/>
                  <a:gd name="connsiteX6" fmla="*/ 592277 w 1456006"/>
                  <a:gd name="connsiteY6" fmla="*/ 1846 h 1484692"/>
                  <a:gd name="connsiteX7" fmla="*/ 251382 w 1456006"/>
                  <a:gd name="connsiteY7" fmla="*/ 434983 h 1484692"/>
                  <a:gd name="connsiteX8" fmla="*/ 115024 w 1456006"/>
                  <a:gd name="connsiteY8" fmla="*/ 294615 h 1484692"/>
                  <a:gd name="connsiteX9" fmla="*/ 10751 w 1456006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13551"/>
                  <a:gd name="connsiteX1" fmla="*/ 376989 w 1445255"/>
                  <a:gd name="connsiteY1" fmla="*/ 1413551 h 1413551"/>
                  <a:gd name="connsiteX2" fmla="*/ 1351547 w 1445255"/>
                  <a:gd name="connsiteY2" fmla="*/ 1413551 h 1413551"/>
                  <a:gd name="connsiteX3" fmla="*/ 1347536 w 1445255"/>
                  <a:gd name="connsiteY3" fmla="*/ 679625 h 1413551"/>
                  <a:gd name="connsiteX4" fmla="*/ 830178 w 1445255"/>
                  <a:gd name="connsiteY4" fmla="*/ 166278 h 1413551"/>
                  <a:gd name="connsiteX5" fmla="*/ 854242 w 1445255"/>
                  <a:gd name="connsiteY5" fmla="*/ 274562 h 1413551"/>
                  <a:gd name="connsiteX6" fmla="*/ 581526 w 1445255"/>
                  <a:gd name="connsiteY6" fmla="*/ 1846 h 1413551"/>
                  <a:gd name="connsiteX7" fmla="*/ 240631 w 1445255"/>
                  <a:gd name="connsiteY7" fmla="*/ 434983 h 1413551"/>
                  <a:gd name="connsiteX8" fmla="*/ 104273 w 1445255"/>
                  <a:gd name="connsiteY8" fmla="*/ 294615 h 1413551"/>
                  <a:gd name="connsiteX9" fmla="*/ 0 w 1445255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1547" h="1411705">
                    <a:moveTo>
                      <a:pt x="0" y="1034716"/>
                    </a:moveTo>
                    <a:lnTo>
                      <a:pt x="376989" y="1411705"/>
                    </a:lnTo>
                    <a:lnTo>
                      <a:pt x="1351547" y="1411705"/>
                    </a:lnTo>
                    <a:lnTo>
                      <a:pt x="1347536" y="677779"/>
                    </a:lnTo>
                    <a:lnTo>
                      <a:pt x="830178" y="164432"/>
                    </a:lnTo>
                    <a:lnTo>
                      <a:pt x="854242" y="272716"/>
                    </a:lnTo>
                    <a:lnTo>
                      <a:pt x="581526" y="0"/>
                    </a:lnTo>
                    <a:lnTo>
                      <a:pt x="240631" y="433137"/>
                    </a:lnTo>
                    <a:lnTo>
                      <a:pt x="104273" y="292769"/>
                    </a:lnTo>
                    <a:lnTo>
                      <a:pt x="0" y="103471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Freeform 21"/>
              <p:cNvSpPr>
                <a:spLocks/>
              </p:cNvSpPr>
              <p:nvPr/>
            </p:nvSpPr>
            <p:spPr bwMode="auto">
              <a:xfrm>
                <a:off x="1424040" y="3333019"/>
                <a:ext cx="1347449" cy="1161640"/>
              </a:xfrm>
              <a:custGeom>
                <a:avLst/>
                <a:gdLst>
                  <a:gd name="T0" fmla="*/ 44 w 189"/>
                  <a:gd name="T1" fmla="*/ 163 h 163"/>
                  <a:gd name="T2" fmla="*/ 47 w 189"/>
                  <a:gd name="T3" fmla="*/ 116 h 163"/>
                  <a:gd name="T4" fmla="*/ 59 w 189"/>
                  <a:gd name="T5" fmla="*/ 89 h 163"/>
                  <a:gd name="T6" fmla="*/ 63 w 189"/>
                  <a:gd name="T7" fmla="*/ 113 h 163"/>
                  <a:gd name="T8" fmla="*/ 76 w 189"/>
                  <a:gd name="T9" fmla="*/ 68 h 163"/>
                  <a:gd name="T10" fmla="*/ 101 w 189"/>
                  <a:gd name="T11" fmla="*/ 163 h 163"/>
                  <a:gd name="T12" fmla="*/ 111 w 189"/>
                  <a:gd name="T13" fmla="*/ 31 h 163"/>
                  <a:gd name="T14" fmla="*/ 108 w 189"/>
                  <a:gd name="T15" fmla="*/ 60 h 163"/>
                  <a:gd name="T16" fmla="*/ 62 w 189"/>
                  <a:gd name="T17" fmla="*/ 0 h 163"/>
                  <a:gd name="T18" fmla="*/ 31 w 189"/>
                  <a:gd name="T19" fmla="*/ 75 h 163"/>
                  <a:gd name="T20" fmla="*/ 25 w 189"/>
                  <a:gd name="T21" fmla="*/ 48 h 163"/>
                  <a:gd name="T22" fmla="*/ 6 w 189"/>
                  <a:gd name="T23" fmla="*/ 100 h 163"/>
                  <a:gd name="T24" fmla="*/ 44 w 189"/>
                  <a:gd name="T2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9" h="163">
                    <a:moveTo>
                      <a:pt x="44" y="163"/>
                    </a:moveTo>
                    <a:cubicBezTo>
                      <a:pt x="33" y="141"/>
                      <a:pt x="39" y="128"/>
                      <a:pt x="47" y="116"/>
                    </a:cubicBezTo>
                    <a:cubicBezTo>
                      <a:pt x="56" y="102"/>
                      <a:pt x="59" y="89"/>
                      <a:pt x="59" y="89"/>
                    </a:cubicBezTo>
                    <a:cubicBezTo>
                      <a:pt x="59" y="89"/>
                      <a:pt x="66" y="98"/>
                      <a:pt x="63" y="113"/>
                    </a:cubicBezTo>
                    <a:cubicBezTo>
                      <a:pt x="76" y="99"/>
                      <a:pt x="78" y="76"/>
                      <a:pt x="76" y="68"/>
                    </a:cubicBezTo>
                    <a:cubicBezTo>
                      <a:pt x="105" y="88"/>
                      <a:pt x="117" y="131"/>
                      <a:pt x="101" y="163"/>
                    </a:cubicBezTo>
                    <a:cubicBezTo>
                      <a:pt x="189" y="114"/>
                      <a:pt x="123" y="39"/>
                      <a:pt x="111" y="31"/>
                    </a:cubicBezTo>
                    <a:cubicBezTo>
                      <a:pt x="115" y="39"/>
                      <a:pt x="116" y="53"/>
                      <a:pt x="108" y="60"/>
                    </a:cubicBezTo>
                    <a:cubicBezTo>
                      <a:pt x="95" y="10"/>
                      <a:pt x="62" y="0"/>
                      <a:pt x="62" y="0"/>
                    </a:cubicBezTo>
                    <a:cubicBezTo>
                      <a:pt x="66" y="26"/>
                      <a:pt x="49" y="54"/>
                      <a:pt x="31" y="75"/>
                    </a:cubicBezTo>
                    <a:cubicBezTo>
                      <a:pt x="31" y="65"/>
                      <a:pt x="30" y="58"/>
                      <a:pt x="25" y="48"/>
                    </a:cubicBezTo>
                    <a:cubicBezTo>
                      <a:pt x="24" y="66"/>
                      <a:pt x="9" y="82"/>
                      <a:pt x="6" y="100"/>
                    </a:cubicBezTo>
                    <a:cubicBezTo>
                      <a:pt x="0" y="125"/>
                      <a:pt x="9" y="144"/>
                      <a:pt x="44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6" name="Straight Arrow Connector 15"/>
          <p:cNvCxnSpPr>
            <a:stCxn id="79" idx="3"/>
            <a:endCxn id="13" idx="1"/>
          </p:cNvCxnSpPr>
          <p:nvPr/>
        </p:nvCxnSpPr>
        <p:spPr>
          <a:xfrm flipV="1">
            <a:off x="6238428" y="2627290"/>
            <a:ext cx="1296144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96" descr="Diversos usos de la madera del eucalipto"/>
          <p:cNvPicPr>
            <a:picLocks noChangeAspect="1" noChangeArrowheads="1"/>
          </p:cNvPicPr>
          <p:nvPr/>
        </p:nvPicPr>
        <p:blipFill>
          <a:blip r:embed="rId5" r:link="rId6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64" r="32719" b="63988"/>
          <a:stretch>
            <a:fillRect/>
          </a:stretch>
        </p:blipFill>
        <p:spPr bwMode="auto">
          <a:xfrm rot="21444761">
            <a:off x="6438856" y="6216276"/>
            <a:ext cx="565353" cy="2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6506039" y="5701831"/>
            <a:ext cx="430988" cy="374875"/>
            <a:chOff x="1424040" y="3333019"/>
            <a:chExt cx="1347449" cy="1319920"/>
          </a:xfrm>
        </p:grpSpPr>
        <p:sp>
          <p:nvSpPr>
            <p:cNvPr id="51" name="Freeform 50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775595" y="4424062"/>
            <a:ext cx="3135888" cy="1602193"/>
            <a:chOff x="6330124" y="1844501"/>
            <a:chExt cx="3135888" cy="1602193"/>
          </a:xfrm>
        </p:grpSpPr>
        <p:pic>
          <p:nvPicPr>
            <p:cNvPr id="54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7" r:link="rId8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6427611" y="2870630"/>
              <a:ext cx="505903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54"/>
            <p:cNvSpPr/>
            <p:nvPr/>
          </p:nvSpPr>
          <p:spPr>
            <a:xfrm>
              <a:off x="6827341" y="1854074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30124" y="1844501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Coppice 2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pic>
        <p:nvPicPr>
          <p:cNvPr id="57" name="Picture 9" descr="Selección de brotes"/>
          <p:cNvPicPr>
            <a:picLocks noChangeAspect="1" noChangeArrowheads="1"/>
          </p:cNvPicPr>
          <p:nvPr/>
        </p:nvPicPr>
        <p:blipFill rotWithShape="1">
          <a:blip r:embed="rId7" r:link="rId8" cstate="email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001"/>
          <a:stretch/>
        </p:blipFill>
        <p:spPr bwMode="auto">
          <a:xfrm>
            <a:off x="9695646" y="5431019"/>
            <a:ext cx="50590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reeform 57"/>
          <p:cNvSpPr/>
          <p:nvPr/>
        </p:nvSpPr>
        <p:spPr>
          <a:xfrm>
            <a:off x="5219960" y="5148658"/>
            <a:ext cx="1478710" cy="789511"/>
          </a:xfrm>
          <a:custGeom>
            <a:avLst/>
            <a:gdLst>
              <a:gd name="connsiteX0" fmla="*/ 0 w 1478710"/>
              <a:gd name="connsiteY0" fmla="*/ 782482 h 789511"/>
              <a:gd name="connsiteX1" fmla="*/ 419833 w 1478710"/>
              <a:gd name="connsiteY1" fmla="*/ 696757 h 789511"/>
              <a:gd name="connsiteX2" fmla="*/ 877033 w 1478710"/>
              <a:gd name="connsiteY2" fmla="*/ 518712 h 789511"/>
              <a:gd name="connsiteX3" fmla="*/ 1248508 w 1478710"/>
              <a:gd name="connsiteY3" fmla="*/ 204387 h 789511"/>
              <a:gd name="connsiteX4" fmla="*/ 1430948 w 1478710"/>
              <a:gd name="connsiteY4" fmla="*/ 21947 h 789511"/>
              <a:gd name="connsiteX5" fmla="*/ 1474909 w 1478710"/>
              <a:gd name="connsiteY5" fmla="*/ 81295 h 789511"/>
              <a:gd name="connsiteX6" fmla="*/ 1474909 w 1478710"/>
              <a:gd name="connsiteY6" fmla="*/ 718737 h 789511"/>
              <a:gd name="connsiteX7" fmla="*/ 1461721 w 1478710"/>
              <a:gd name="connsiteY7" fmla="*/ 773689 h 789511"/>
              <a:gd name="connsiteX8" fmla="*/ 1461721 w 1478710"/>
              <a:gd name="connsiteY8" fmla="*/ 773689 h 78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710" h="789511">
                <a:moveTo>
                  <a:pt x="0" y="782482"/>
                </a:moveTo>
                <a:cubicBezTo>
                  <a:pt x="136830" y="761600"/>
                  <a:pt x="273661" y="740719"/>
                  <a:pt x="419833" y="696757"/>
                </a:cubicBezTo>
                <a:cubicBezTo>
                  <a:pt x="566005" y="652795"/>
                  <a:pt x="738920" y="600774"/>
                  <a:pt x="877033" y="518712"/>
                </a:cubicBezTo>
                <a:cubicBezTo>
                  <a:pt x="1015146" y="436650"/>
                  <a:pt x="1156189" y="287181"/>
                  <a:pt x="1248508" y="204387"/>
                </a:cubicBezTo>
                <a:cubicBezTo>
                  <a:pt x="1340827" y="121593"/>
                  <a:pt x="1393215" y="42462"/>
                  <a:pt x="1430948" y="21947"/>
                </a:cubicBezTo>
                <a:cubicBezTo>
                  <a:pt x="1468681" y="1432"/>
                  <a:pt x="1467582" y="-34837"/>
                  <a:pt x="1474909" y="81295"/>
                </a:cubicBezTo>
                <a:cubicBezTo>
                  <a:pt x="1482236" y="197427"/>
                  <a:pt x="1477107" y="603338"/>
                  <a:pt x="1474909" y="718737"/>
                </a:cubicBezTo>
                <a:cubicBezTo>
                  <a:pt x="1472711" y="834136"/>
                  <a:pt x="1461721" y="773689"/>
                  <a:pt x="1461721" y="773689"/>
                </a:cubicBezTo>
                <a:lnTo>
                  <a:pt x="1461721" y="773689"/>
                </a:lnTo>
              </a:path>
            </a:pathLst>
          </a:cu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6694319" y="4338598"/>
            <a:ext cx="1207723" cy="787417"/>
          </a:xfrm>
          <a:prstGeom prst="line">
            <a:avLst/>
          </a:prstGeom>
          <a:ln w="1079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888680" y="4374883"/>
            <a:ext cx="0" cy="1430381"/>
          </a:xfrm>
          <a:prstGeom prst="line">
            <a:avLst/>
          </a:prstGeom>
          <a:ln w="1047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6682428" y="4425276"/>
            <a:ext cx="3350831" cy="1559070"/>
            <a:chOff x="261764" y="1847843"/>
            <a:chExt cx="3350831" cy="1559070"/>
          </a:xfrm>
        </p:grpSpPr>
        <p:pic>
          <p:nvPicPr>
            <p:cNvPr id="64" name="Picture 19" descr="Planta idónea"/>
            <p:cNvPicPr>
              <a:picLocks noChangeAspect="1" noChangeArrowheads="1"/>
            </p:cNvPicPr>
            <p:nvPr/>
          </p:nvPicPr>
          <p:blipFill>
            <a:blip r:embed="rId3" r:link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9" y="2684319"/>
              <a:ext cx="245900" cy="68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Freeform 64"/>
            <p:cNvSpPr/>
            <p:nvPr/>
          </p:nvSpPr>
          <p:spPr>
            <a:xfrm>
              <a:off x="468017" y="1900267"/>
              <a:ext cx="2638671" cy="1456725"/>
            </a:xfrm>
            <a:custGeom>
              <a:avLst/>
              <a:gdLst>
                <a:gd name="connsiteX0" fmla="*/ 0 w 2638671"/>
                <a:gd name="connsiteY0" fmla="*/ 1456725 h 1456725"/>
                <a:gd name="connsiteX1" fmla="*/ 827037 w 2638671"/>
                <a:gd name="connsiteY1" fmla="*/ 1235405 h 1456725"/>
                <a:gd name="connsiteX2" fmla="*/ 1590007 w 2638671"/>
                <a:gd name="connsiteY2" fmla="*/ 588919 h 1456725"/>
                <a:gd name="connsiteX3" fmla="*/ 2184076 w 2638671"/>
                <a:gd name="connsiteY3" fmla="*/ 204521 h 1456725"/>
                <a:gd name="connsiteX4" fmla="*/ 2603419 w 2638671"/>
                <a:gd name="connsiteY4" fmla="*/ 64740 h 1456725"/>
                <a:gd name="connsiteX5" fmla="*/ 2615067 w 2638671"/>
                <a:gd name="connsiteY5" fmla="*/ 1258702 h 1456725"/>
                <a:gd name="connsiteX6" fmla="*/ 2615067 w 2638671"/>
                <a:gd name="connsiteY6" fmla="*/ 1258702 h 14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71" h="1456725">
                  <a:moveTo>
                    <a:pt x="0" y="1456725"/>
                  </a:moveTo>
                  <a:cubicBezTo>
                    <a:pt x="281018" y="1418382"/>
                    <a:pt x="562036" y="1380039"/>
                    <a:pt x="827037" y="1235405"/>
                  </a:cubicBezTo>
                  <a:cubicBezTo>
                    <a:pt x="1092038" y="1090771"/>
                    <a:pt x="1363834" y="760733"/>
                    <a:pt x="1590007" y="588919"/>
                  </a:cubicBezTo>
                  <a:cubicBezTo>
                    <a:pt x="1816180" y="417105"/>
                    <a:pt x="2015174" y="291884"/>
                    <a:pt x="2184076" y="204521"/>
                  </a:cubicBezTo>
                  <a:cubicBezTo>
                    <a:pt x="2352978" y="117158"/>
                    <a:pt x="2531587" y="-110957"/>
                    <a:pt x="2603419" y="64740"/>
                  </a:cubicBezTo>
                  <a:cubicBezTo>
                    <a:pt x="2675251" y="240437"/>
                    <a:pt x="2615067" y="1258702"/>
                    <a:pt x="2615067" y="1258702"/>
                  </a:cubicBezTo>
                  <a:lnTo>
                    <a:pt x="2615067" y="125870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6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2622834" y="2911505"/>
              <a:ext cx="989761" cy="49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1764" y="1847843"/>
              <a:ext cx="20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4"/>
                  </a:solidFill>
                  <a:latin typeface="Oswald" panose="02000506000000020004"/>
                </a:rPr>
                <a:t>Replanted stand</a:t>
              </a:r>
              <a:endParaRPr lang="pt-PT" sz="1800" b="1" dirty="0">
                <a:solidFill>
                  <a:schemeClr val="accent4"/>
                </a:solidFill>
                <a:latin typeface="Oswald" panose="02000506000000020004"/>
              </a:endParaRPr>
            </a:p>
          </p:txBody>
        </p:sp>
      </p:grpSp>
      <p:sp>
        <p:nvSpPr>
          <p:cNvPr id="72" name="Freeform 71"/>
          <p:cNvSpPr/>
          <p:nvPr/>
        </p:nvSpPr>
        <p:spPr>
          <a:xfrm>
            <a:off x="9516365" y="4492555"/>
            <a:ext cx="2638671" cy="1456725"/>
          </a:xfrm>
          <a:custGeom>
            <a:avLst/>
            <a:gdLst>
              <a:gd name="connsiteX0" fmla="*/ 0 w 2638671"/>
              <a:gd name="connsiteY0" fmla="*/ 1456725 h 1456725"/>
              <a:gd name="connsiteX1" fmla="*/ 827037 w 2638671"/>
              <a:gd name="connsiteY1" fmla="*/ 1235405 h 1456725"/>
              <a:gd name="connsiteX2" fmla="*/ 1590007 w 2638671"/>
              <a:gd name="connsiteY2" fmla="*/ 588919 h 1456725"/>
              <a:gd name="connsiteX3" fmla="*/ 2184076 w 2638671"/>
              <a:gd name="connsiteY3" fmla="*/ 204521 h 1456725"/>
              <a:gd name="connsiteX4" fmla="*/ 2603419 w 2638671"/>
              <a:gd name="connsiteY4" fmla="*/ 64740 h 1456725"/>
              <a:gd name="connsiteX5" fmla="*/ 2615067 w 2638671"/>
              <a:gd name="connsiteY5" fmla="*/ 1258702 h 1456725"/>
              <a:gd name="connsiteX6" fmla="*/ 2615067 w 2638671"/>
              <a:gd name="connsiteY6" fmla="*/ 1258702 h 14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671" h="1456725">
                <a:moveTo>
                  <a:pt x="0" y="1456725"/>
                </a:moveTo>
                <a:cubicBezTo>
                  <a:pt x="281018" y="1418382"/>
                  <a:pt x="562036" y="1380039"/>
                  <a:pt x="827037" y="1235405"/>
                </a:cubicBezTo>
                <a:cubicBezTo>
                  <a:pt x="1092038" y="1090771"/>
                  <a:pt x="1363834" y="760733"/>
                  <a:pt x="1590007" y="588919"/>
                </a:cubicBezTo>
                <a:cubicBezTo>
                  <a:pt x="1816180" y="417105"/>
                  <a:pt x="2015174" y="291884"/>
                  <a:pt x="2184076" y="204521"/>
                </a:cubicBezTo>
                <a:cubicBezTo>
                  <a:pt x="2352978" y="117158"/>
                  <a:pt x="2531587" y="-110957"/>
                  <a:pt x="2603419" y="64740"/>
                </a:cubicBezTo>
                <a:cubicBezTo>
                  <a:pt x="2675251" y="240437"/>
                  <a:pt x="2615067" y="1258702"/>
                  <a:pt x="2615067" y="1258702"/>
                </a:cubicBezTo>
                <a:lnTo>
                  <a:pt x="2615067" y="1258702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5" name="TextBox 74"/>
          <p:cNvSpPr txBox="1"/>
          <p:nvPr/>
        </p:nvSpPr>
        <p:spPr>
          <a:xfrm>
            <a:off x="6010452" y="6475475"/>
            <a:ext cx="11889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Oswald" panose="02000506000000020004"/>
              </a:rPr>
              <a:t>36 years</a:t>
            </a:r>
            <a:endParaRPr lang="pt-PT" sz="1800" b="1" dirty="0">
              <a:solidFill>
                <a:schemeClr val="accent2">
                  <a:lumMod val="50000"/>
                </a:schemeClr>
              </a:solidFill>
              <a:latin typeface="Oswald" panose="02000506000000020004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483677" y="4464701"/>
            <a:ext cx="20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4"/>
                </a:solidFill>
                <a:latin typeface="Oswald" panose="02000506000000020004"/>
              </a:rPr>
              <a:t>Coppice 1</a:t>
            </a:r>
            <a:endParaRPr lang="pt-PT" sz="1800" b="1" dirty="0">
              <a:solidFill>
                <a:schemeClr val="accent4"/>
              </a:solidFill>
              <a:latin typeface="Oswald" panose="02000506000000020004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893119" y="4221088"/>
            <a:ext cx="826029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4" name="TextBox 73"/>
          <p:cNvSpPr txBox="1"/>
          <p:nvPr/>
        </p:nvSpPr>
        <p:spPr>
          <a:xfrm>
            <a:off x="7446113" y="1247986"/>
            <a:ext cx="376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Prescriptions Generator:</a:t>
            </a:r>
            <a:endParaRPr lang="pt-P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Forest Owners / Forest Management Approaches (FMAs) - Prescriptions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46522" y="1221040"/>
            <a:ext cx="605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1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 Planning horizon: 36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years</a:t>
            </a:r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2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One plantation followed by 2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coppices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47312" y="2341118"/>
            <a:ext cx="519111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3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Stands are harvested after a </a:t>
            </a:r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FIRE</a:t>
            </a:r>
            <a:endParaRPr lang="en-IN" b="1" dirty="0">
              <a:solidFill>
                <a:schemeClr val="accent1"/>
              </a:solidFill>
              <a:latin typeface="Oswald"/>
              <a:ea typeface="Source Sans Pro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34572" y="1410916"/>
            <a:ext cx="4824536" cy="2170481"/>
            <a:chOff x="7534572" y="1124744"/>
            <a:chExt cx="4824536" cy="2170481"/>
          </a:xfrm>
        </p:grpSpPr>
        <p:sp>
          <p:nvSpPr>
            <p:cNvPr id="13" name="TextBox 12"/>
            <p:cNvSpPr txBox="1"/>
            <p:nvPr/>
          </p:nvSpPr>
          <p:spPr>
            <a:xfrm>
              <a:off x="7534572" y="1387010"/>
              <a:ext cx="4574571" cy="1908215"/>
            </a:xfrm>
            <a:prstGeom prst="rect">
              <a:avLst/>
            </a:prstGeom>
            <a:noFill/>
            <a:ln w="38100" cmpd="thickThin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MONTE CARLO simulation:</a:t>
              </a:r>
            </a:p>
            <a:p>
              <a:endParaRPr lang="en-US" sz="800" dirty="0" smtClean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200" dirty="0"/>
                <a:t>“</a:t>
              </a:r>
              <a:r>
                <a:rPr lang="en-US" sz="2200" dirty="0" smtClean="0"/>
                <a:t>Time-since-last-fire</a:t>
              </a:r>
              <a:r>
                <a:rPr lang="en-US" sz="2200" dirty="0"/>
                <a:t>” distributions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Random numbers drawn </a:t>
              </a:r>
              <a:r>
                <a:rPr lang="en-US" sz="2200" dirty="0" smtClean="0">
                  <a:sym typeface="Wingdings" panose="05000000000000000000" pitchFamily="2" charset="2"/>
                </a:rPr>
                <a:t> when next fire happens</a:t>
              </a:r>
              <a:r>
                <a:rPr lang="en-US" sz="2200" dirty="0" smtClean="0"/>
                <a:t> during the 36 </a:t>
              </a:r>
              <a:r>
                <a:rPr lang="en-US" sz="2200" dirty="0" err="1" smtClean="0"/>
                <a:t>yrs</a:t>
              </a:r>
              <a:endParaRPr lang="en-US" sz="2200" dirty="0" smtClean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400 repetitions</a:t>
              </a:r>
              <a:endParaRPr lang="pt-PT" sz="2200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1498221" y="1124744"/>
              <a:ext cx="860887" cy="757492"/>
              <a:chOff x="1424040" y="3333019"/>
              <a:chExt cx="1347449" cy="1319920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1515603" y="3429000"/>
                <a:ext cx="1171781" cy="1223939"/>
              </a:xfrm>
              <a:custGeom>
                <a:avLst/>
                <a:gdLst>
                  <a:gd name="connsiteX0" fmla="*/ 10751 w 1456006"/>
                  <a:gd name="connsiteY0" fmla="*/ 1036562 h 1484692"/>
                  <a:gd name="connsiteX1" fmla="*/ 387740 w 1456006"/>
                  <a:gd name="connsiteY1" fmla="*/ 1413551 h 1484692"/>
                  <a:gd name="connsiteX2" fmla="*/ 1362298 w 1456006"/>
                  <a:gd name="connsiteY2" fmla="*/ 1413551 h 1484692"/>
                  <a:gd name="connsiteX3" fmla="*/ 1358287 w 1456006"/>
                  <a:gd name="connsiteY3" fmla="*/ 679625 h 1484692"/>
                  <a:gd name="connsiteX4" fmla="*/ 840929 w 1456006"/>
                  <a:gd name="connsiteY4" fmla="*/ 166278 h 1484692"/>
                  <a:gd name="connsiteX5" fmla="*/ 864993 w 1456006"/>
                  <a:gd name="connsiteY5" fmla="*/ 274562 h 1484692"/>
                  <a:gd name="connsiteX6" fmla="*/ 592277 w 1456006"/>
                  <a:gd name="connsiteY6" fmla="*/ 1846 h 1484692"/>
                  <a:gd name="connsiteX7" fmla="*/ 251382 w 1456006"/>
                  <a:gd name="connsiteY7" fmla="*/ 434983 h 1484692"/>
                  <a:gd name="connsiteX8" fmla="*/ 115024 w 1456006"/>
                  <a:gd name="connsiteY8" fmla="*/ 294615 h 1484692"/>
                  <a:gd name="connsiteX9" fmla="*/ 10751 w 1456006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84692"/>
                  <a:gd name="connsiteX1" fmla="*/ 376989 w 1445255"/>
                  <a:gd name="connsiteY1" fmla="*/ 1413551 h 1484692"/>
                  <a:gd name="connsiteX2" fmla="*/ 1351547 w 1445255"/>
                  <a:gd name="connsiteY2" fmla="*/ 1413551 h 1484692"/>
                  <a:gd name="connsiteX3" fmla="*/ 1347536 w 1445255"/>
                  <a:gd name="connsiteY3" fmla="*/ 679625 h 1484692"/>
                  <a:gd name="connsiteX4" fmla="*/ 830178 w 1445255"/>
                  <a:gd name="connsiteY4" fmla="*/ 166278 h 1484692"/>
                  <a:gd name="connsiteX5" fmla="*/ 854242 w 1445255"/>
                  <a:gd name="connsiteY5" fmla="*/ 274562 h 1484692"/>
                  <a:gd name="connsiteX6" fmla="*/ 581526 w 1445255"/>
                  <a:gd name="connsiteY6" fmla="*/ 1846 h 1484692"/>
                  <a:gd name="connsiteX7" fmla="*/ 240631 w 1445255"/>
                  <a:gd name="connsiteY7" fmla="*/ 434983 h 1484692"/>
                  <a:gd name="connsiteX8" fmla="*/ 104273 w 1445255"/>
                  <a:gd name="connsiteY8" fmla="*/ 294615 h 1484692"/>
                  <a:gd name="connsiteX9" fmla="*/ 0 w 1445255"/>
                  <a:gd name="connsiteY9" fmla="*/ 1036562 h 1484692"/>
                  <a:gd name="connsiteX0" fmla="*/ 0 w 1445255"/>
                  <a:gd name="connsiteY0" fmla="*/ 1036562 h 1413551"/>
                  <a:gd name="connsiteX1" fmla="*/ 376989 w 1445255"/>
                  <a:gd name="connsiteY1" fmla="*/ 1413551 h 1413551"/>
                  <a:gd name="connsiteX2" fmla="*/ 1351547 w 1445255"/>
                  <a:gd name="connsiteY2" fmla="*/ 1413551 h 1413551"/>
                  <a:gd name="connsiteX3" fmla="*/ 1347536 w 1445255"/>
                  <a:gd name="connsiteY3" fmla="*/ 679625 h 1413551"/>
                  <a:gd name="connsiteX4" fmla="*/ 830178 w 1445255"/>
                  <a:gd name="connsiteY4" fmla="*/ 166278 h 1413551"/>
                  <a:gd name="connsiteX5" fmla="*/ 854242 w 1445255"/>
                  <a:gd name="connsiteY5" fmla="*/ 274562 h 1413551"/>
                  <a:gd name="connsiteX6" fmla="*/ 581526 w 1445255"/>
                  <a:gd name="connsiteY6" fmla="*/ 1846 h 1413551"/>
                  <a:gd name="connsiteX7" fmla="*/ 240631 w 1445255"/>
                  <a:gd name="connsiteY7" fmla="*/ 434983 h 1413551"/>
                  <a:gd name="connsiteX8" fmla="*/ 104273 w 1445255"/>
                  <a:gd name="connsiteY8" fmla="*/ 294615 h 1413551"/>
                  <a:gd name="connsiteX9" fmla="*/ 0 w 1445255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6562 h 1413551"/>
                  <a:gd name="connsiteX1" fmla="*/ 376989 w 1351547"/>
                  <a:gd name="connsiteY1" fmla="*/ 1413551 h 1413551"/>
                  <a:gd name="connsiteX2" fmla="*/ 1351547 w 1351547"/>
                  <a:gd name="connsiteY2" fmla="*/ 1413551 h 1413551"/>
                  <a:gd name="connsiteX3" fmla="*/ 1347536 w 1351547"/>
                  <a:gd name="connsiteY3" fmla="*/ 679625 h 1413551"/>
                  <a:gd name="connsiteX4" fmla="*/ 830178 w 1351547"/>
                  <a:gd name="connsiteY4" fmla="*/ 166278 h 1413551"/>
                  <a:gd name="connsiteX5" fmla="*/ 854242 w 1351547"/>
                  <a:gd name="connsiteY5" fmla="*/ 274562 h 1413551"/>
                  <a:gd name="connsiteX6" fmla="*/ 581526 w 1351547"/>
                  <a:gd name="connsiteY6" fmla="*/ 1846 h 1413551"/>
                  <a:gd name="connsiteX7" fmla="*/ 240631 w 1351547"/>
                  <a:gd name="connsiteY7" fmla="*/ 434983 h 1413551"/>
                  <a:gd name="connsiteX8" fmla="*/ 104273 w 1351547"/>
                  <a:gd name="connsiteY8" fmla="*/ 294615 h 1413551"/>
                  <a:gd name="connsiteX9" fmla="*/ 0 w 1351547"/>
                  <a:gd name="connsiteY9" fmla="*/ 1036562 h 1413551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  <a:gd name="connsiteX0" fmla="*/ 0 w 1351547"/>
                  <a:gd name="connsiteY0" fmla="*/ 1034716 h 1411705"/>
                  <a:gd name="connsiteX1" fmla="*/ 376989 w 1351547"/>
                  <a:gd name="connsiteY1" fmla="*/ 1411705 h 1411705"/>
                  <a:gd name="connsiteX2" fmla="*/ 1351547 w 1351547"/>
                  <a:gd name="connsiteY2" fmla="*/ 1411705 h 1411705"/>
                  <a:gd name="connsiteX3" fmla="*/ 1347536 w 1351547"/>
                  <a:gd name="connsiteY3" fmla="*/ 677779 h 1411705"/>
                  <a:gd name="connsiteX4" fmla="*/ 830178 w 1351547"/>
                  <a:gd name="connsiteY4" fmla="*/ 164432 h 1411705"/>
                  <a:gd name="connsiteX5" fmla="*/ 854242 w 1351547"/>
                  <a:gd name="connsiteY5" fmla="*/ 272716 h 1411705"/>
                  <a:gd name="connsiteX6" fmla="*/ 581526 w 1351547"/>
                  <a:gd name="connsiteY6" fmla="*/ 0 h 1411705"/>
                  <a:gd name="connsiteX7" fmla="*/ 240631 w 1351547"/>
                  <a:gd name="connsiteY7" fmla="*/ 433137 h 1411705"/>
                  <a:gd name="connsiteX8" fmla="*/ 104273 w 1351547"/>
                  <a:gd name="connsiteY8" fmla="*/ 292769 h 1411705"/>
                  <a:gd name="connsiteX9" fmla="*/ 0 w 1351547"/>
                  <a:gd name="connsiteY9" fmla="*/ 1034716 h 14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1547" h="1411705">
                    <a:moveTo>
                      <a:pt x="0" y="1034716"/>
                    </a:moveTo>
                    <a:lnTo>
                      <a:pt x="376989" y="1411705"/>
                    </a:lnTo>
                    <a:lnTo>
                      <a:pt x="1351547" y="1411705"/>
                    </a:lnTo>
                    <a:lnTo>
                      <a:pt x="1347536" y="677779"/>
                    </a:lnTo>
                    <a:lnTo>
                      <a:pt x="830178" y="164432"/>
                    </a:lnTo>
                    <a:lnTo>
                      <a:pt x="854242" y="272716"/>
                    </a:lnTo>
                    <a:lnTo>
                      <a:pt x="581526" y="0"/>
                    </a:lnTo>
                    <a:lnTo>
                      <a:pt x="240631" y="433137"/>
                    </a:lnTo>
                    <a:lnTo>
                      <a:pt x="104273" y="292769"/>
                    </a:lnTo>
                    <a:lnTo>
                      <a:pt x="0" y="103471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Freeform 21"/>
              <p:cNvSpPr>
                <a:spLocks/>
              </p:cNvSpPr>
              <p:nvPr/>
            </p:nvSpPr>
            <p:spPr bwMode="auto">
              <a:xfrm>
                <a:off x="1424040" y="3333019"/>
                <a:ext cx="1347449" cy="1161640"/>
              </a:xfrm>
              <a:custGeom>
                <a:avLst/>
                <a:gdLst>
                  <a:gd name="T0" fmla="*/ 44 w 189"/>
                  <a:gd name="T1" fmla="*/ 163 h 163"/>
                  <a:gd name="T2" fmla="*/ 47 w 189"/>
                  <a:gd name="T3" fmla="*/ 116 h 163"/>
                  <a:gd name="T4" fmla="*/ 59 w 189"/>
                  <a:gd name="T5" fmla="*/ 89 h 163"/>
                  <a:gd name="T6" fmla="*/ 63 w 189"/>
                  <a:gd name="T7" fmla="*/ 113 h 163"/>
                  <a:gd name="T8" fmla="*/ 76 w 189"/>
                  <a:gd name="T9" fmla="*/ 68 h 163"/>
                  <a:gd name="T10" fmla="*/ 101 w 189"/>
                  <a:gd name="T11" fmla="*/ 163 h 163"/>
                  <a:gd name="T12" fmla="*/ 111 w 189"/>
                  <a:gd name="T13" fmla="*/ 31 h 163"/>
                  <a:gd name="T14" fmla="*/ 108 w 189"/>
                  <a:gd name="T15" fmla="*/ 60 h 163"/>
                  <a:gd name="T16" fmla="*/ 62 w 189"/>
                  <a:gd name="T17" fmla="*/ 0 h 163"/>
                  <a:gd name="T18" fmla="*/ 31 w 189"/>
                  <a:gd name="T19" fmla="*/ 75 h 163"/>
                  <a:gd name="T20" fmla="*/ 25 w 189"/>
                  <a:gd name="T21" fmla="*/ 48 h 163"/>
                  <a:gd name="T22" fmla="*/ 6 w 189"/>
                  <a:gd name="T23" fmla="*/ 100 h 163"/>
                  <a:gd name="T24" fmla="*/ 44 w 189"/>
                  <a:gd name="T2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9" h="163">
                    <a:moveTo>
                      <a:pt x="44" y="163"/>
                    </a:moveTo>
                    <a:cubicBezTo>
                      <a:pt x="33" y="141"/>
                      <a:pt x="39" y="128"/>
                      <a:pt x="47" y="116"/>
                    </a:cubicBezTo>
                    <a:cubicBezTo>
                      <a:pt x="56" y="102"/>
                      <a:pt x="59" y="89"/>
                      <a:pt x="59" y="89"/>
                    </a:cubicBezTo>
                    <a:cubicBezTo>
                      <a:pt x="59" y="89"/>
                      <a:pt x="66" y="98"/>
                      <a:pt x="63" y="113"/>
                    </a:cubicBezTo>
                    <a:cubicBezTo>
                      <a:pt x="76" y="99"/>
                      <a:pt x="78" y="76"/>
                      <a:pt x="76" y="68"/>
                    </a:cubicBezTo>
                    <a:cubicBezTo>
                      <a:pt x="105" y="88"/>
                      <a:pt x="117" y="131"/>
                      <a:pt x="101" y="163"/>
                    </a:cubicBezTo>
                    <a:cubicBezTo>
                      <a:pt x="189" y="114"/>
                      <a:pt x="123" y="39"/>
                      <a:pt x="111" y="31"/>
                    </a:cubicBezTo>
                    <a:cubicBezTo>
                      <a:pt x="115" y="39"/>
                      <a:pt x="116" y="53"/>
                      <a:pt x="108" y="60"/>
                    </a:cubicBezTo>
                    <a:cubicBezTo>
                      <a:pt x="95" y="10"/>
                      <a:pt x="62" y="0"/>
                      <a:pt x="62" y="0"/>
                    </a:cubicBezTo>
                    <a:cubicBezTo>
                      <a:pt x="66" y="26"/>
                      <a:pt x="49" y="54"/>
                      <a:pt x="31" y="75"/>
                    </a:cubicBezTo>
                    <a:cubicBezTo>
                      <a:pt x="31" y="65"/>
                      <a:pt x="30" y="58"/>
                      <a:pt x="25" y="48"/>
                    </a:cubicBezTo>
                    <a:cubicBezTo>
                      <a:pt x="24" y="66"/>
                      <a:pt x="9" y="82"/>
                      <a:pt x="6" y="100"/>
                    </a:cubicBezTo>
                    <a:cubicBezTo>
                      <a:pt x="0" y="125"/>
                      <a:pt x="9" y="144"/>
                      <a:pt x="44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6" name="Straight Arrow Connector 15"/>
          <p:cNvCxnSpPr>
            <a:stCxn id="79" idx="3"/>
            <a:endCxn id="13" idx="1"/>
          </p:cNvCxnSpPr>
          <p:nvPr/>
        </p:nvCxnSpPr>
        <p:spPr>
          <a:xfrm flipV="1">
            <a:off x="6238428" y="2627290"/>
            <a:ext cx="1296144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190701" y="3375477"/>
            <a:ext cx="110245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Fire consequences:</a:t>
            </a:r>
            <a:endParaRPr lang="en-IN" dirty="0" smtClean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Stand age &lt; 4 =&gt; Fire does not affect stand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Stand age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= harvest age =&gt; stands are harvested after the fire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  <a:p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Salvage wood </a:t>
            </a:r>
            <a:r>
              <a:rPr lang="en-IN" dirty="0" smtClean="0">
                <a:solidFill>
                  <a:schemeClr val="accent5"/>
                </a:solidFill>
                <a:latin typeface="Oswald"/>
                <a:ea typeface="Source Sans Pro" pitchFamily="34" charset="0"/>
              </a:rPr>
              <a:t>increases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 with stand age and stand productivity</a:t>
            </a:r>
          </a:p>
          <a:p>
            <a:endParaRPr lang="en-IN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  <a:p>
            <a:r>
              <a:rPr lang="en-I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Burnt wood logging costs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Oswald"/>
                <a:ea typeface="Source Sans Pro" pitchFamily="34" charset="0"/>
              </a:rPr>
              <a:t>decrease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with stand age and stand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productivity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6113" y="1247986"/>
            <a:ext cx="376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Prescriptions Generator:</a:t>
            </a:r>
            <a:endParaRPr lang="pt-P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Defining management and planning scenarios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32679" y="1248288"/>
            <a:ext cx="2229210" cy="5472608"/>
          </a:xfrm>
          <a:prstGeom prst="roundRect">
            <a:avLst>
              <a:gd name="adj" fmla="val 317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Rectangle 80"/>
          <p:cNvSpPr/>
          <p:nvPr/>
        </p:nvSpPr>
        <p:spPr>
          <a:xfrm>
            <a:off x="432679" y="4452237"/>
            <a:ext cx="2229209" cy="369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1 Industrial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44319" y="5327026"/>
            <a:ext cx="2217569" cy="369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3 Semi-active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32679" y="6217337"/>
            <a:ext cx="2217569" cy="369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5 Absent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44248" y="4892448"/>
            <a:ext cx="221764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2 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44248" y="5784610"/>
            <a:ext cx="221764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4 Close-to-absent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57" y="1372033"/>
            <a:ext cx="2016225" cy="2962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0" name="Rounded Rectangle 99"/>
          <p:cNvSpPr/>
          <p:nvPr/>
        </p:nvSpPr>
        <p:spPr>
          <a:xfrm>
            <a:off x="2768155" y="2596904"/>
            <a:ext cx="1203093" cy="4124036"/>
          </a:xfrm>
          <a:prstGeom prst="roundRect">
            <a:avLst>
              <a:gd name="adj" fmla="val 24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1" name="Oval 100"/>
          <p:cNvSpPr/>
          <p:nvPr/>
        </p:nvSpPr>
        <p:spPr>
          <a:xfrm>
            <a:off x="2928021" y="3321935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Rounded Rectangle 101"/>
          <p:cNvSpPr/>
          <p:nvPr/>
        </p:nvSpPr>
        <p:spPr>
          <a:xfrm>
            <a:off x="2866628" y="2734762"/>
            <a:ext cx="1009864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No fire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4074675" y="2603684"/>
            <a:ext cx="1203218" cy="4124036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8" name="Rounded Rectangle 107"/>
          <p:cNvSpPr/>
          <p:nvPr/>
        </p:nvSpPr>
        <p:spPr>
          <a:xfrm>
            <a:off x="4165869" y="2734718"/>
            <a:ext cx="1028035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392718" y="259690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4" name="Rounded Rectangle 113"/>
          <p:cNvSpPr/>
          <p:nvPr/>
        </p:nvSpPr>
        <p:spPr>
          <a:xfrm>
            <a:off x="5488864" y="273471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8029356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0" name="Rounded Rectangle 119"/>
          <p:cNvSpPr/>
          <p:nvPr/>
        </p:nvSpPr>
        <p:spPr>
          <a:xfrm>
            <a:off x="8116948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9337128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4" name="Rounded Rectangle 133"/>
          <p:cNvSpPr/>
          <p:nvPr/>
        </p:nvSpPr>
        <p:spPr>
          <a:xfrm>
            <a:off x="9424720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10649852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2" name="Rounded Rectangle 141"/>
          <p:cNvSpPr/>
          <p:nvPr/>
        </p:nvSpPr>
        <p:spPr>
          <a:xfrm>
            <a:off x="10734789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4244282" y="3321935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1" name="Oval 180"/>
          <p:cNvSpPr/>
          <p:nvPr/>
        </p:nvSpPr>
        <p:spPr>
          <a:xfrm>
            <a:off x="5566820" y="3321935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2" name="Oval 181"/>
          <p:cNvSpPr/>
          <p:nvPr/>
        </p:nvSpPr>
        <p:spPr>
          <a:xfrm>
            <a:off x="8193503" y="3328715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3" name="Oval 182"/>
          <p:cNvSpPr/>
          <p:nvPr/>
        </p:nvSpPr>
        <p:spPr>
          <a:xfrm>
            <a:off x="9505731" y="3324923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4" name="Oval 183"/>
          <p:cNvSpPr/>
          <p:nvPr/>
        </p:nvSpPr>
        <p:spPr>
          <a:xfrm>
            <a:off x="10821993" y="3324923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5" name="Rounded Rectangle 184"/>
          <p:cNvSpPr/>
          <p:nvPr/>
        </p:nvSpPr>
        <p:spPr>
          <a:xfrm>
            <a:off x="6711313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6" name="Rounded Rectangle 185"/>
          <p:cNvSpPr/>
          <p:nvPr/>
        </p:nvSpPr>
        <p:spPr>
          <a:xfrm>
            <a:off x="6798905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875460" y="3328715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3" name="Rounded Rectangle 192"/>
          <p:cNvSpPr/>
          <p:nvPr/>
        </p:nvSpPr>
        <p:spPr>
          <a:xfrm>
            <a:off x="4079889" y="1241464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4" name="Rounded Rectangle 193"/>
          <p:cNvSpPr/>
          <p:nvPr/>
        </p:nvSpPr>
        <p:spPr>
          <a:xfrm>
            <a:off x="8020410" y="1234035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5" name="Rounded Rectangle 194"/>
          <p:cNvSpPr/>
          <p:nvPr/>
        </p:nvSpPr>
        <p:spPr>
          <a:xfrm>
            <a:off x="2758962" y="1241464"/>
            <a:ext cx="1210676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  <a:latin typeface="Open Sans" panose="020B0606030504020204"/>
              </a:rPr>
              <a:t>Eucalypt Forest Area</a:t>
            </a:r>
          </a:p>
          <a:p>
            <a:pPr algn="ctr"/>
            <a:r>
              <a:rPr lang="en-IN" sz="1600" b="1" dirty="0">
                <a:solidFill>
                  <a:schemeClr val="tx1"/>
                </a:solidFill>
                <a:latin typeface="Open Sans" panose="020B0606030504020204"/>
              </a:rPr>
              <a:t>(%)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4139813" y="1802693"/>
            <a:ext cx="430988" cy="374875"/>
            <a:chOff x="1424040" y="3333019"/>
            <a:chExt cx="1347449" cy="1319920"/>
          </a:xfrm>
        </p:grpSpPr>
        <p:sp>
          <p:nvSpPr>
            <p:cNvPr id="197" name="Freeform 196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99" name="Straight Arrow Connector 198"/>
          <p:cNvCxnSpPr/>
          <p:nvPr/>
        </p:nvCxnSpPr>
        <p:spPr>
          <a:xfrm>
            <a:off x="4244282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Group 199"/>
          <p:cNvGrpSpPr/>
          <p:nvPr/>
        </p:nvGrpSpPr>
        <p:grpSpPr>
          <a:xfrm>
            <a:off x="8136286" y="1802693"/>
            <a:ext cx="430988" cy="374875"/>
            <a:chOff x="1424040" y="3333019"/>
            <a:chExt cx="1347449" cy="1319920"/>
          </a:xfrm>
        </p:grpSpPr>
        <p:sp>
          <p:nvSpPr>
            <p:cNvPr id="201" name="Freeform 200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03" name="Straight Arrow Connector 202"/>
          <p:cNvCxnSpPr/>
          <p:nvPr/>
        </p:nvCxnSpPr>
        <p:spPr>
          <a:xfrm>
            <a:off x="8255044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066711" y="1773690"/>
            <a:ext cx="353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8024555" y="1329449"/>
            <a:ext cx="35786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>
              <a:lnSpc>
                <a:spcPts val="2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</a:p>
          <a:p>
            <a:pPr marL="180975" algn="ct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  <a:p>
            <a:pPr marL="180975" algn="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1/3 firebreaks implemented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" name="Picture 204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662834" y="1274971"/>
            <a:ext cx="2005879" cy="2716133"/>
          </a:xfrm>
          <a:prstGeom prst="rect">
            <a:avLst/>
          </a:prstGeom>
        </p:spPr>
      </p:pic>
      <p:sp>
        <p:nvSpPr>
          <p:cNvPr id="206" name="TextBox 205"/>
          <p:cNvSpPr txBox="1"/>
          <p:nvPr/>
        </p:nvSpPr>
        <p:spPr>
          <a:xfrm>
            <a:off x="4089660" y="1249145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100%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025400" y="1240182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95%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8" name="Picture 207" descr="Zonamento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11050201" y="3413369"/>
            <a:ext cx="504056" cy="682536"/>
          </a:xfrm>
          <a:prstGeom prst="rect">
            <a:avLst/>
          </a:prstGeom>
        </p:spPr>
      </p:pic>
      <p:pic>
        <p:nvPicPr>
          <p:cNvPr id="210" name="Picture 209" descr="Zonamento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9712428" y="3429871"/>
            <a:ext cx="504056" cy="682536"/>
          </a:xfrm>
          <a:prstGeom prst="rect">
            <a:avLst/>
          </a:prstGeom>
        </p:spPr>
      </p:pic>
      <p:pic>
        <p:nvPicPr>
          <p:cNvPr id="211" name="Picture 210" descr="Zonamento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8393376" y="3429000"/>
            <a:ext cx="504056" cy="682536"/>
          </a:xfrm>
          <a:prstGeom prst="rect">
            <a:avLst/>
          </a:prstGeom>
        </p:spPr>
      </p:pic>
      <p:pic>
        <p:nvPicPr>
          <p:cNvPr id="212" name="Picture 211" descr="Zonamento.png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7060618" y="3445512"/>
            <a:ext cx="504056" cy="682536"/>
          </a:xfrm>
          <a:prstGeom prst="rect">
            <a:avLst/>
          </a:prstGeom>
        </p:spPr>
      </p:pic>
      <p:pic>
        <p:nvPicPr>
          <p:cNvPr id="213" name="Picture 212" descr="Zonamento.png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5742575" y="3429000"/>
            <a:ext cx="504056" cy="682536"/>
          </a:xfrm>
          <a:prstGeom prst="rect">
            <a:avLst/>
          </a:prstGeom>
        </p:spPr>
      </p:pic>
      <p:pic>
        <p:nvPicPr>
          <p:cNvPr id="214" name="Picture 213" descr="Zonamento.png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4444294" y="3440176"/>
            <a:ext cx="504056" cy="682536"/>
          </a:xfrm>
          <a:prstGeom prst="rect">
            <a:avLst/>
          </a:prstGeom>
        </p:spPr>
      </p:pic>
      <p:pic>
        <p:nvPicPr>
          <p:cNvPr id="215" name="Picture 214" descr="Zonamento.png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3128032" y="3413369"/>
            <a:ext cx="504056" cy="682536"/>
          </a:xfrm>
          <a:prstGeom prst="rect">
            <a:avLst/>
          </a:prstGeom>
        </p:spPr>
      </p:pic>
      <p:grpSp>
        <p:nvGrpSpPr>
          <p:cNvPr id="216" name="Group 215"/>
          <p:cNvGrpSpPr/>
          <p:nvPr/>
        </p:nvGrpSpPr>
        <p:grpSpPr>
          <a:xfrm>
            <a:off x="8288686" y="3846213"/>
            <a:ext cx="326006" cy="276499"/>
            <a:chOff x="1424040" y="3333019"/>
            <a:chExt cx="1347449" cy="1319920"/>
          </a:xfrm>
        </p:grpSpPr>
        <p:sp>
          <p:nvSpPr>
            <p:cNvPr id="217" name="Freeform 216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9638450" y="3835602"/>
            <a:ext cx="326006" cy="276499"/>
            <a:chOff x="1424040" y="3333019"/>
            <a:chExt cx="1347449" cy="1319920"/>
          </a:xfrm>
        </p:grpSpPr>
        <p:sp>
          <p:nvSpPr>
            <p:cNvPr id="220" name="Freeform 21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10979659" y="3855708"/>
            <a:ext cx="326006" cy="276499"/>
            <a:chOff x="1424040" y="3333019"/>
            <a:chExt cx="1347449" cy="1319920"/>
          </a:xfrm>
        </p:grpSpPr>
        <p:sp>
          <p:nvSpPr>
            <p:cNvPr id="223" name="Freeform 222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318550" y="3828082"/>
            <a:ext cx="326006" cy="276499"/>
            <a:chOff x="1424040" y="3333019"/>
            <a:chExt cx="1347449" cy="1319920"/>
          </a:xfrm>
        </p:grpSpPr>
        <p:sp>
          <p:nvSpPr>
            <p:cNvPr id="226" name="Freeform 225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5618704" y="3817471"/>
            <a:ext cx="326006" cy="276499"/>
            <a:chOff x="1424040" y="3333019"/>
            <a:chExt cx="1347449" cy="1319920"/>
          </a:xfrm>
        </p:grpSpPr>
        <p:sp>
          <p:nvSpPr>
            <p:cNvPr id="229" name="Freeform 228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6959913" y="3837577"/>
            <a:ext cx="326006" cy="276499"/>
            <a:chOff x="1424040" y="3333019"/>
            <a:chExt cx="1347449" cy="1319920"/>
          </a:xfrm>
        </p:grpSpPr>
        <p:sp>
          <p:nvSpPr>
            <p:cNvPr id="232" name="Freeform 231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4" name="Plus 233"/>
          <p:cNvSpPr/>
          <p:nvPr/>
        </p:nvSpPr>
        <p:spPr>
          <a:xfrm>
            <a:off x="5878413" y="3619602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5" name="Plus 234"/>
          <p:cNvSpPr/>
          <p:nvPr/>
        </p:nvSpPr>
        <p:spPr>
          <a:xfrm>
            <a:off x="9818998" y="3620620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8" name="Plus 237"/>
          <p:cNvSpPr/>
          <p:nvPr/>
        </p:nvSpPr>
        <p:spPr>
          <a:xfrm>
            <a:off x="7119550" y="3621319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9" name="Plus 238"/>
          <p:cNvSpPr/>
          <p:nvPr/>
        </p:nvSpPr>
        <p:spPr>
          <a:xfrm>
            <a:off x="7307460" y="3620786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0" name="Plus 239"/>
          <p:cNvSpPr/>
          <p:nvPr/>
        </p:nvSpPr>
        <p:spPr>
          <a:xfrm>
            <a:off x="11093668" y="3621318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1" name="Plus 240"/>
          <p:cNvSpPr/>
          <p:nvPr/>
        </p:nvSpPr>
        <p:spPr>
          <a:xfrm>
            <a:off x="11281578" y="3620785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51" name="Chart 1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231314"/>
              </p:ext>
            </p:extLst>
          </p:nvPr>
        </p:nvGraphicFramePr>
        <p:xfrm>
          <a:off x="2668712" y="4318651"/>
          <a:ext cx="9618387" cy="240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007880" y="1144032"/>
            <a:ext cx="8479230" cy="5713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50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Defining management and planning scenarios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32679" y="1248288"/>
            <a:ext cx="2229210" cy="5472608"/>
          </a:xfrm>
          <a:prstGeom prst="roundRect">
            <a:avLst>
              <a:gd name="adj" fmla="val 317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Rectangle 80"/>
          <p:cNvSpPr/>
          <p:nvPr/>
        </p:nvSpPr>
        <p:spPr>
          <a:xfrm>
            <a:off x="432679" y="4452237"/>
            <a:ext cx="2229209" cy="369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1 Industrial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44319" y="5327026"/>
            <a:ext cx="2217569" cy="369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3 Semi-active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32679" y="6217337"/>
            <a:ext cx="2217569" cy="369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5 Absent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44248" y="4892448"/>
            <a:ext cx="221764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2 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44248" y="5784610"/>
            <a:ext cx="221764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4 Close-to-absent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57" y="1372033"/>
            <a:ext cx="2016225" cy="2962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0" name="Rounded Rectangle 99"/>
          <p:cNvSpPr/>
          <p:nvPr/>
        </p:nvSpPr>
        <p:spPr>
          <a:xfrm>
            <a:off x="2768155" y="2596904"/>
            <a:ext cx="1203093" cy="4124036"/>
          </a:xfrm>
          <a:prstGeom prst="roundRect">
            <a:avLst>
              <a:gd name="adj" fmla="val 24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1" name="Oval 100"/>
          <p:cNvSpPr/>
          <p:nvPr/>
        </p:nvSpPr>
        <p:spPr>
          <a:xfrm>
            <a:off x="2928021" y="3321935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Rounded Rectangle 101"/>
          <p:cNvSpPr/>
          <p:nvPr/>
        </p:nvSpPr>
        <p:spPr>
          <a:xfrm>
            <a:off x="2866628" y="2734762"/>
            <a:ext cx="1009864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No fire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4074675" y="2603684"/>
            <a:ext cx="1203218" cy="4124036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8" name="Rounded Rectangle 107"/>
          <p:cNvSpPr/>
          <p:nvPr/>
        </p:nvSpPr>
        <p:spPr>
          <a:xfrm>
            <a:off x="4165869" y="2734718"/>
            <a:ext cx="1028035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392718" y="259690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4" name="Rounded Rectangle 113"/>
          <p:cNvSpPr/>
          <p:nvPr/>
        </p:nvSpPr>
        <p:spPr>
          <a:xfrm>
            <a:off x="5488864" y="273471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8029356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0" name="Rounded Rectangle 119"/>
          <p:cNvSpPr/>
          <p:nvPr/>
        </p:nvSpPr>
        <p:spPr>
          <a:xfrm>
            <a:off x="8116948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9337128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4" name="Rounded Rectangle 133"/>
          <p:cNvSpPr/>
          <p:nvPr/>
        </p:nvSpPr>
        <p:spPr>
          <a:xfrm>
            <a:off x="9424720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10649852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2" name="Rounded Rectangle 141"/>
          <p:cNvSpPr/>
          <p:nvPr/>
        </p:nvSpPr>
        <p:spPr>
          <a:xfrm>
            <a:off x="10734789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4244282" y="3321935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1" name="Oval 180"/>
          <p:cNvSpPr/>
          <p:nvPr/>
        </p:nvSpPr>
        <p:spPr>
          <a:xfrm>
            <a:off x="5566820" y="3321935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2" name="Oval 181"/>
          <p:cNvSpPr/>
          <p:nvPr/>
        </p:nvSpPr>
        <p:spPr>
          <a:xfrm>
            <a:off x="8193503" y="3328715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3" name="Oval 182"/>
          <p:cNvSpPr/>
          <p:nvPr/>
        </p:nvSpPr>
        <p:spPr>
          <a:xfrm>
            <a:off x="9505731" y="3324923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4" name="Oval 183"/>
          <p:cNvSpPr/>
          <p:nvPr/>
        </p:nvSpPr>
        <p:spPr>
          <a:xfrm>
            <a:off x="10821993" y="3324923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5" name="Rounded Rectangle 184"/>
          <p:cNvSpPr/>
          <p:nvPr/>
        </p:nvSpPr>
        <p:spPr>
          <a:xfrm>
            <a:off x="6711313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6" name="Rounded Rectangle 185"/>
          <p:cNvSpPr/>
          <p:nvPr/>
        </p:nvSpPr>
        <p:spPr>
          <a:xfrm>
            <a:off x="6798905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875460" y="3328715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3" name="Rounded Rectangle 192"/>
          <p:cNvSpPr/>
          <p:nvPr/>
        </p:nvSpPr>
        <p:spPr>
          <a:xfrm>
            <a:off x="4079889" y="1241464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4" name="Rounded Rectangle 193"/>
          <p:cNvSpPr/>
          <p:nvPr/>
        </p:nvSpPr>
        <p:spPr>
          <a:xfrm>
            <a:off x="8020410" y="1234035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5" name="Rounded Rectangle 194"/>
          <p:cNvSpPr/>
          <p:nvPr/>
        </p:nvSpPr>
        <p:spPr>
          <a:xfrm>
            <a:off x="2758962" y="1241464"/>
            <a:ext cx="1210676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  <a:latin typeface="Open Sans" panose="020B0606030504020204"/>
              </a:rPr>
              <a:t>Eucalypt Forest Area</a:t>
            </a:r>
          </a:p>
          <a:p>
            <a:pPr algn="ctr"/>
            <a:r>
              <a:rPr lang="en-IN" sz="1600" b="1" dirty="0">
                <a:solidFill>
                  <a:schemeClr val="tx1"/>
                </a:solidFill>
                <a:latin typeface="Open Sans" panose="020B0606030504020204"/>
              </a:rPr>
              <a:t>(%)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4139813" y="1802693"/>
            <a:ext cx="430988" cy="374875"/>
            <a:chOff x="1424040" y="3333019"/>
            <a:chExt cx="1347449" cy="1319920"/>
          </a:xfrm>
        </p:grpSpPr>
        <p:sp>
          <p:nvSpPr>
            <p:cNvPr id="197" name="Freeform 196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99" name="Straight Arrow Connector 198"/>
          <p:cNvCxnSpPr/>
          <p:nvPr/>
        </p:nvCxnSpPr>
        <p:spPr>
          <a:xfrm>
            <a:off x="4244282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Group 199"/>
          <p:cNvGrpSpPr/>
          <p:nvPr/>
        </p:nvGrpSpPr>
        <p:grpSpPr>
          <a:xfrm>
            <a:off x="8136286" y="1802693"/>
            <a:ext cx="430988" cy="374875"/>
            <a:chOff x="1424040" y="3333019"/>
            <a:chExt cx="1347449" cy="1319920"/>
          </a:xfrm>
        </p:grpSpPr>
        <p:sp>
          <p:nvSpPr>
            <p:cNvPr id="201" name="Freeform 200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03" name="Straight Arrow Connector 202"/>
          <p:cNvCxnSpPr/>
          <p:nvPr/>
        </p:nvCxnSpPr>
        <p:spPr>
          <a:xfrm>
            <a:off x="8255044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066711" y="1773690"/>
            <a:ext cx="353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8024555" y="1329449"/>
            <a:ext cx="35786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>
              <a:lnSpc>
                <a:spcPts val="2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</a:p>
          <a:p>
            <a:pPr marL="180975" algn="ct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  <a:p>
            <a:pPr marL="180975" algn="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1/3 firebreaks implemented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" name="Picture 204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662834" y="1274971"/>
            <a:ext cx="2005879" cy="2716133"/>
          </a:xfrm>
          <a:prstGeom prst="rect">
            <a:avLst/>
          </a:prstGeom>
        </p:spPr>
      </p:pic>
      <p:sp>
        <p:nvSpPr>
          <p:cNvPr id="206" name="TextBox 205"/>
          <p:cNvSpPr txBox="1"/>
          <p:nvPr/>
        </p:nvSpPr>
        <p:spPr>
          <a:xfrm>
            <a:off x="4089660" y="1249145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100%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025400" y="1240182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95%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8" name="Picture 207" descr="Zonamento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11050201" y="3413369"/>
            <a:ext cx="504056" cy="682536"/>
          </a:xfrm>
          <a:prstGeom prst="rect">
            <a:avLst/>
          </a:prstGeom>
        </p:spPr>
      </p:pic>
      <p:pic>
        <p:nvPicPr>
          <p:cNvPr id="210" name="Picture 209" descr="Zonamento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9712428" y="3429871"/>
            <a:ext cx="504056" cy="682536"/>
          </a:xfrm>
          <a:prstGeom prst="rect">
            <a:avLst/>
          </a:prstGeom>
        </p:spPr>
      </p:pic>
      <p:pic>
        <p:nvPicPr>
          <p:cNvPr id="211" name="Picture 210" descr="Zonamento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8393376" y="3429000"/>
            <a:ext cx="504056" cy="682536"/>
          </a:xfrm>
          <a:prstGeom prst="rect">
            <a:avLst/>
          </a:prstGeom>
        </p:spPr>
      </p:pic>
      <p:pic>
        <p:nvPicPr>
          <p:cNvPr id="212" name="Picture 211" descr="Zonamento.png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7060618" y="3445512"/>
            <a:ext cx="504056" cy="682536"/>
          </a:xfrm>
          <a:prstGeom prst="rect">
            <a:avLst/>
          </a:prstGeom>
        </p:spPr>
      </p:pic>
      <p:pic>
        <p:nvPicPr>
          <p:cNvPr id="213" name="Picture 212" descr="Zonamento.png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5742575" y="3429000"/>
            <a:ext cx="504056" cy="682536"/>
          </a:xfrm>
          <a:prstGeom prst="rect">
            <a:avLst/>
          </a:prstGeom>
        </p:spPr>
      </p:pic>
      <p:pic>
        <p:nvPicPr>
          <p:cNvPr id="214" name="Picture 213" descr="Zonamento.png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4444294" y="3440176"/>
            <a:ext cx="504056" cy="682536"/>
          </a:xfrm>
          <a:prstGeom prst="rect">
            <a:avLst/>
          </a:prstGeom>
        </p:spPr>
      </p:pic>
      <p:pic>
        <p:nvPicPr>
          <p:cNvPr id="215" name="Picture 214" descr="Zonamento.png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3128032" y="3413369"/>
            <a:ext cx="504056" cy="682536"/>
          </a:xfrm>
          <a:prstGeom prst="rect">
            <a:avLst/>
          </a:prstGeom>
        </p:spPr>
      </p:pic>
      <p:grpSp>
        <p:nvGrpSpPr>
          <p:cNvPr id="216" name="Group 215"/>
          <p:cNvGrpSpPr/>
          <p:nvPr/>
        </p:nvGrpSpPr>
        <p:grpSpPr>
          <a:xfrm>
            <a:off x="8288686" y="3846213"/>
            <a:ext cx="326006" cy="276499"/>
            <a:chOff x="1424040" y="3333019"/>
            <a:chExt cx="1347449" cy="1319920"/>
          </a:xfrm>
        </p:grpSpPr>
        <p:sp>
          <p:nvSpPr>
            <p:cNvPr id="217" name="Freeform 216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9638450" y="3835602"/>
            <a:ext cx="326006" cy="276499"/>
            <a:chOff x="1424040" y="3333019"/>
            <a:chExt cx="1347449" cy="1319920"/>
          </a:xfrm>
        </p:grpSpPr>
        <p:sp>
          <p:nvSpPr>
            <p:cNvPr id="220" name="Freeform 21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10979659" y="3855708"/>
            <a:ext cx="326006" cy="276499"/>
            <a:chOff x="1424040" y="3333019"/>
            <a:chExt cx="1347449" cy="1319920"/>
          </a:xfrm>
        </p:grpSpPr>
        <p:sp>
          <p:nvSpPr>
            <p:cNvPr id="223" name="Freeform 222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318550" y="3828082"/>
            <a:ext cx="326006" cy="276499"/>
            <a:chOff x="1424040" y="3333019"/>
            <a:chExt cx="1347449" cy="1319920"/>
          </a:xfrm>
        </p:grpSpPr>
        <p:sp>
          <p:nvSpPr>
            <p:cNvPr id="226" name="Freeform 225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5618704" y="3817471"/>
            <a:ext cx="326006" cy="276499"/>
            <a:chOff x="1424040" y="3333019"/>
            <a:chExt cx="1347449" cy="1319920"/>
          </a:xfrm>
        </p:grpSpPr>
        <p:sp>
          <p:nvSpPr>
            <p:cNvPr id="229" name="Freeform 228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6959913" y="3837577"/>
            <a:ext cx="326006" cy="276499"/>
            <a:chOff x="1424040" y="3333019"/>
            <a:chExt cx="1347449" cy="1319920"/>
          </a:xfrm>
        </p:grpSpPr>
        <p:sp>
          <p:nvSpPr>
            <p:cNvPr id="232" name="Freeform 231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4" name="Plus 233"/>
          <p:cNvSpPr/>
          <p:nvPr/>
        </p:nvSpPr>
        <p:spPr>
          <a:xfrm>
            <a:off x="5878413" y="3619602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5" name="Plus 234"/>
          <p:cNvSpPr/>
          <p:nvPr/>
        </p:nvSpPr>
        <p:spPr>
          <a:xfrm>
            <a:off x="9818998" y="3620620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8" name="Plus 237"/>
          <p:cNvSpPr/>
          <p:nvPr/>
        </p:nvSpPr>
        <p:spPr>
          <a:xfrm>
            <a:off x="7119550" y="3621319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9" name="Plus 238"/>
          <p:cNvSpPr/>
          <p:nvPr/>
        </p:nvSpPr>
        <p:spPr>
          <a:xfrm>
            <a:off x="7307460" y="3620786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0" name="Plus 239"/>
          <p:cNvSpPr/>
          <p:nvPr/>
        </p:nvSpPr>
        <p:spPr>
          <a:xfrm>
            <a:off x="11093668" y="3621318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1" name="Plus 240"/>
          <p:cNvSpPr/>
          <p:nvPr/>
        </p:nvSpPr>
        <p:spPr>
          <a:xfrm>
            <a:off x="11281578" y="3620785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51" name="Chart 150"/>
          <p:cNvGraphicFramePr>
            <a:graphicFrameLocks/>
          </p:cNvGraphicFramePr>
          <p:nvPr>
            <p:extLst/>
          </p:nvPr>
        </p:nvGraphicFramePr>
        <p:xfrm>
          <a:off x="2668712" y="4318651"/>
          <a:ext cx="9618387" cy="240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7966415" y="1144032"/>
            <a:ext cx="4567526" cy="5713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97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Defining management and planning scenarios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32679" y="1248288"/>
            <a:ext cx="2229210" cy="5472608"/>
          </a:xfrm>
          <a:prstGeom prst="roundRect">
            <a:avLst>
              <a:gd name="adj" fmla="val 317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Rectangle 80"/>
          <p:cNvSpPr/>
          <p:nvPr/>
        </p:nvSpPr>
        <p:spPr>
          <a:xfrm>
            <a:off x="432679" y="4452237"/>
            <a:ext cx="2229209" cy="369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1 Industrial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44319" y="5327026"/>
            <a:ext cx="2217569" cy="369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3 Semi-active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32679" y="6217337"/>
            <a:ext cx="2217569" cy="369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5 Absent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44248" y="4892448"/>
            <a:ext cx="221764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2 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44248" y="5784610"/>
            <a:ext cx="221764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4 Close-to-absent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57" y="1372033"/>
            <a:ext cx="2016225" cy="2962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0" name="Rounded Rectangle 99"/>
          <p:cNvSpPr/>
          <p:nvPr/>
        </p:nvSpPr>
        <p:spPr>
          <a:xfrm>
            <a:off x="2768155" y="2596904"/>
            <a:ext cx="1203093" cy="4124036"/>
          </a:xfrm>
          <a:prstGeom prst="roundRect">
            <a:avLst>
              <a:gd name="adj" fmla="val 24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1" name="Oval 100"/>
          <p:cNvSpPr/>
          <p:nvPr/>
        </p:nvSpPr>
        <p:spPr>
          <a:xfrm>
            <a:off x="2928021" y="3321935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Rounded Rectangle 101"/>
          <p:cNvSpPr/>
          <p:nvPr/>
        </p:nvSpPr>
        <p:spPr>
          <a:xfrm>
            <a:off x="2866628" y="2734762"/>
            <a:ext cx="1009864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No fire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4074675" y="2603684"/>
            <a:ext cx="1203218" cy="4124036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8" name="Rounded Rectangle 107"/>
          <p:cNvSpPr/>
          <p:nvPr/>
        </p:nvSpPr>
        <p:spPr>
          <a:xfrm>
            <a:off x="4165869" y="2734718"/>
            <a:ext cx="1028035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392718" y="259690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4" name="Rounded Rectangle 113"/>
          <p:cNvSpPr/>
          <p:nvPr/>
        </p:nvSpPr>
        <p:spPr>
          <a:xfrm>
            <a:off x="5488864" y="273471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8029356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0" name="Rounded Rectangle 119"/>
          <p:cNvSpPr/>
          <p:nvPr/>
        </p:nvSpPr>
        <p:spPr>
          <a:xfrm>
            <a:off x="8116948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9337128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4" name="Rounded Rectangle 133"/>
          <p:cNvSpPr/>
          <p:nvPr/>
        </p:nvSpPr>
        <p:spPr>
          <a:xfrm>
            <a:off x="9424720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10649852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2" name="Rounded Rectangle 141"/>
          <p:cNvSpPr/>
          <p:nvPr/>
        </p:nvSpPr>
        <p:spPr>
          <a:xfrm>
            <a:off x="10734789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4244282" y="3321935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1" name="Oval 180"/>
          <p:cNvSpPr/>
          <p:nvPr/>
        </p:nvSpPr>
        <p:spPr>
          <a:xfrm>
            <a:off x="5566820" y="3321935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2" name="Oval 181"/>
          <p:cNvSpPr/>
          <p:nvPr/>
        </p:nvSpPr>
        <p:spPr>
          <a:xfrm>
            <a:off x="8193503" y="3328715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3" name="Oval 182"/>
          <p:cNvSpPr/>
          <p:nvPr/>
        </p:nvSpPr>
        <p:spPr>
          <a:xfrm>
            <a:off x="9505731" y="3324923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4" name="Oval 183"/>
          <p:cNvSpPr/>
          <p:nvPr/>
        </p:nvSpPr>
        <p:spPr>
          <a:xfrm>
            <a:off x="10821993" y="3324923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5" name="Rounded Rectangle 184"/>
          <p:cNvSpPr/>
          <p:nvPr/>
        </p:nvSpPr>
        <p:spPr>
          <a:xfrm>
            <a:off x="6711313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6" name="Rounded Rectangle 185"/>
          <p:cNvSpPr/>
          <p:nvPr/>
        </p:nvSpPr>
        <p:spPr>
          <a:xfrm>
            <a:off x="6798905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875460" y="3328715"/>
            <a:ext cx="864000" cy="86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3" name="Rounded Rectangle 192"/>
          <p:cNvSpPr/>
          <p:nvPr/>
        </p:nvSpPr>
        <p:spPr>
          <a:xfrm>
            <a:off x="4079889" y="1241464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4" name="Rounded Rectangle 193"/>
          <p:cNvSpPr/>
          <p:nvPr/>
        </p:nvSpPr>
        <p:spPr>
          <a:xfrm>
            <a:off x="8020410" y="1234035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5" name="Rounded Rectangle 194"/>
          <p:cNvSpPr/>
          <p:nvPr/>
        </p:nvSpPr>
        <p:spPr>
          <a:xfrm>
            <a:off x="2758962" y="1241464"/>
            <a:ext cx="1210676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  <a:latin typeface="Open Sans" panose="020B0606030504020204"/>
              </a:rPr>
              <a:t>Eucalypt Forest Area</a:t>
            </a:r>
          </a:p>
          <a:p>
            <a:pPr algn="ctr"/>
            <a:r>
              <a:rPr lang="en-IN" sz="1600" b="1" dirty="0">
                <a:solidFill>
                  <a:schemeClr val="tx1"/>
                </a:solidFill>
                <a:latin typeface="Open Sans" panose="020B0606030504020204"/>
              </a:rPr>
              <a:t>(%)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4139813" y="1802693"/>
            <a:ext cx="430988" cy="374875"/>
            <a:chOff x="1424040" y="3333019"/>
            <a:chExt cx="1347449" cy="1319920"/>
          </a:xfrm>
        </p:grpSpPr>
        <p:sp>
          <p:nvSpPr>
            <p:cNvPr id="197" name="Freeform 196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99" name="Straight Arrow Connector 198"/>
          <p:cNvCxnSpPr/>
          <p:nvPr/>
        </p:nvCxnSpPr>
        <p:spPr>
          <a:xfrm>
            <a:off x="4244282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Group 199"/>
          <p:cNvGrpSpPr/>
          <p:nvPr/>
        </p:nvGrpSpPr>
        <p:grpSpPr>
          <a:xfrm>
            <a:off x="8136286" y="1802693"/>
            <a:ext cx="430988" cy="374875"/>
            <a:chOff x="1424040" y="3333019"/>
            <a:chExt cx="1347449" cy="1319920"/>
          </a:xfrm>
        </p:grpSpPr>
        <p:sp>
          <p:nvSpPr>
            <p:cNvPr id="201" name="Freeform 200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03" name="Straight Arrow Connector 202"/>
          <p:cNvCxnSpPr/>
          <p:nvPr/>
        </p:nvCxnSpPr>
        <p:spPr>
          <a:xfrm>
            <a:off x="8255044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066711" y="1773690"/>
            <a:ext cx="353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8024555" y="1329449"/>
            <a:ext cx="35786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>
              <a:lnSpc>
                <a:spcPts val="2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</a:p>
          <a:p>
            <a:pPr marL="180975" algn="ct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  <a:p>
            <a:pPr marL="180975" algn="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1/3 firebreaks implemented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" name="Picture 204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662834" y="1274971"/>
            <a:ext cx="2005879" cy="2716133"/>
          </a:xfrm>
          <a:prstGeom prst="rect">
            <a:avLst/>
          </a:prstGeom>
        </p:spPr>
      </p:pic>
      <p:sp>
        <p:nvSpPr>
          <p:cNvPr id="206" name="TextBox 205"/>
          <p:cNvSpPr txBox="1"/>
          <p:nvPr/>
        </p:nvSpPr>
        <p:spPr>
          <a:xfrm>
            <a:off x="4089660" y="1249145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100%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025400" y="1240182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95%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8" name="Picture 207" descr="Zonamento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11050201" y="3413369"/>
            <a:ext cx="504056" cy="682536"/>
          </a:xfrm>
          <a:prstGeom prst="rect">
            <a:avLst/>
          </a:prstGeom>
        </p:spPr>
      </p:pic>
      <p:pic>
        <p:nvPicPr>
          <p:cNvPr id="210" name="Picture 209" descr="Zonamento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9712428" y="3429871"/>
            <a:ext cx="504056" cy="682536"/>
          </a:xfrm>
          <a:prstGeom prst="rect">
            <a:avLst/>
          </a:prstGeom>
        </p:spPr>
      </p:pic>
      <p:pic>
        <p:nvPicPr>
          <p:cNvPr id="211" name="Picture 210" descr="Zonamento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8393376" y="3429000"/>
            <a:ext cx="504056" cy="682536"/>
          </a:xfrm>
          <a:prstGeom prst="rect">
            <a:avLst/>
          </a:prstGeom>
        </p:spPr>
      </p:pic>
      <p:pic>
        <p:nvPicPr>
          <p:cNvPr id="212" name="Picture 211" descr="Zonamento.png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7060618" y="3445512"/>
            <a:ext cx="504056" cy="682536"/>
          </a:xfrm>
          <a:prstGeom prst="rect">
            <a:avLst/>
          </a:prstGeom>
        </p:spPr>
      </p:pic>
      <p:pic>
        <p:nvPicPr>
          <p:cNvPr id="213" name="Picture 212" descr="Zonamento.png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5742575" y="3429000"/>
            <a:ext cx="504056" cy="682536"/>
          </a:xfrm>
          <a:prstGeom prst="rect">
            <a:avLst/>
          </a:prstGeom>
        </p:spPr>
      </p:pic>
      <p:pic>
        <p:nvPicPr>
          <p:cNvPr id="214" name="Picture 213" descr="Zonamento.png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4444294" y="3440176"/>
            <a:ext cx="504056" cy="682536"/>
          </a:xfrm>
          <a:prstGeom prst="rect">
            <a:avLst/>
          </a:prstGeom>
        </p:spPr>
      </p:pic>
      <p:pic>
        <p:nvPicPr>
          <p:cNvPr id="215" name="Picture 214" descr="Zonamento.png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3128032" y="3413369"/>
            <a:ext cx="504056" cy="682536"/>
          </a:xfrm>
          <a:prstGeom prst="rect">
            <a:avLst/>
          </a:prstGeom>
        </p:spPr>
      </p:pic>
      <p:grpSp>
        <p:nvGrpSpPr>
          <p:cNvPr id="216" name="Group 215"/>
          <p:cNvGrpSpPr/>
          <p:nvPr/>
        </p:nvGrpSpPr>
        <p:grpSpPr>
          <a:xfrm>
            <a:off x="8288686" y="3846213"/>
            <a:ext cx="326006" cy="276499"/>
            <a:chOff x="1424040" y="3333019"/>
            <a:chExt cx="1347449" cy="1319920"/>
          </a:xfrm>
        </p:grpSpPr>
        <p:sp>
          <p:nvSpPr>
            <p:cNvPr id="217" name="Freeform 216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9638450" y="3835602"/>
            <a:ext cx="326006" cy="276499"/>
            <a:chOff x="1424040" y="3333019"/>
            <a:chExt cx="1347449" cy="1319920"/>
          </a:xfrm>
        </p:grpSpPr>
        <p:sp>
          <p:nvSpPr>
            <p:cNvPr id="220" name="Freeform 21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10979659" y="3855708"/>
            <a:ext cx="326006" cy="276499"/>
            <a:chOff x="1424040" y="3333019"/>
            <a:chExt cx="1347449" cy="1319920"/>
          </a:xfrm>
        </p:grpSpPr>
        <p:sp>
          <p:nvSpPr>
            <p:cNvPr id="223" name="Freeform 222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318550" y="3828082"/>
            <a:ext cx="326006" cy="276499"/>
            <a:chOff x="1424040" y="3333019"/>
            <a:chExt cx="1347449" cy="1319920"/>
          </a:xfrm>
        </p:grpSpPr>
        <p:sp>
          <p:nvSpPr>
            <p:cNvPr id="226" name="Freeform 225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5618704" y="3817471"/>
            <a:ext cx="326006" cy="276499"/>
            <a:chOff x="1424040" y="3333019"/>
            <a:chExt cx="1347449" cy="1319920"/>
          </a:xfrm>
        </p:grpSpPr>
        <p:sp>
          <p:nvSpPr>
            <p:cNvPr id="229" name="Freeform 228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6959913" y="3837577"/>
            <a:ext cx="326006" cy="276499"/>
            <a:chOff x="1424040" y="3333019"/>
            <a:chExt cx="1347449" cy="1319920"/>
          </a:xfrm>
        </p:grpSpPr>
        <p:sp>
          <p:nvSpPr>
            <p:cNvPr id="232" name="Freeform 231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4" name="Plus 233"/>
          <p:cNvSpPr/>
          <p:nvPr/>
        </p:nvSpPr>
        <p:spPr>
          <a:xfrm>
            <a:off x="5878413" y="3619602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5" name="Plus 234"/>
          <p:cNvSpPr/>
          <p:nvPr/>
        </p:nvSpPr>
        <p:spPr>
          <a:xfrm>
            <a:off x="9818998" y="3620620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8" name="Plus 237"/>
          <p:cNvSpPr/>
          <p:nvPr/>
        </p:nvSpPr>
        <p:spPr>
          <a:xfrm>
            <a:off x="7119550" y="3621319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9" name="Plus 238"/>
          <p:cNvSpPr/>
          <p:nvPr/>
        </p:nvSpPr>
        <p:spPr>
          <a:xfrm>
            <a:off x="7307460" y="3620786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0" name="Plus 239"/>
          <p:cNvSpPr/>
          <p:nvPr/>
        </p:nvSpPr>
        <p:spPr>
          <a:xfrm>
            <a:off x="11093668" y="3621318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1" name="Plus 240"/>
          <p:cNvSpPr/>
          <p:nvPr/>
        </p:nvSpPr>
        <p:spPr>
          <a:xfrm>
            <a:off x="11281578" y="3620785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51" name="Chart 150"/>
          <p:cNvGraphicFramePr>
            <a:graphicFrameLocks/>
          </p:cNvGraphicFramePr>
          <p:nvPr>
            <p:extLst/>
          </p:nvPr>
        </p:nvGraphicFramePr>
        <p:xfrm>
          <a:off x="2668712" y="4318651"/>
          <a:ext cx="9618387" cy="240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249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779" y="989811"/>
            <a:ext cx="11783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0188" lvl="1" indent="176213"/>
            <a:endParaRPr lang="pt-PT" sz="2000" dirty="0" smtClean="0"/>
          </a:p>
          <a:p>
            <a:pPr marL="177800" lvl="1"/>
            <a:r>
              <a:rPr lang="pt-PT" sz="2000" dirty="0" err="1"/>
              <a:t>T</a:t>
            </a:r>
            <a:r>
              <a:rPr lang="pt-PT" sz="2000" dirty="0" err="1" smtClean="0"/>
              <a:t>he</a:t>
            </a:r>
            <a:r>
              <a:rPr lang="pt-PT" sz="2000" dirty="0" smtClean="0"/>
              <a:t> </a:t>
            </a:r>
            <a:r>
              <a:rPr lang="pt-PT" sz="2000" dirty="0"/>
              <a:t>fuel </a:t>
            </a:r>
            <a:r>
              <a:rPr lang="pt-PT" sz="2000" dirty="0" err="1"/>
              <a:t>loads</a:t>
            </a:r>
            <a:r>
              <a:rPr lang="pt-PT" sz="2000" dirty="0"/>
              <a:t> for </a:t>
            </a:r>
            <a:r>
              <a:rPr lang="pt-PT" sz="2000" dirty="0" err="1"/>
              <a:t>the</a:t>
            </a:r>
            <a:r>
              <a:rPr lang="pt-PT" sz="2000" dirty="0"/>
              <a:t> future </a:t>
            </a:r>
            <a:r>
              <a:rPr lang="pt-PT" sz="2000" dirty="0" err="1"/>
              <a:t>fire</a:t>
            </a:r>
            <a:r>
              <a:rPr lang="pt-PT" sz="2000" dirty="0"/>
              <a:t> </a:t>
            </a:r>
            <a:r>
              <a:rPr lang="pt-PT" sz="2000" dirty="0" err="1"/>
              <a:t>simulations</a:t>
            </a:r>
            <a:r>
              <a:rPr lang="pt-PT" sz="2000" dirty="0"/>
              <a:t> </a:t>
            </a:r>
            <a:r>
              <a:rPr lang="pt-PT" sz="2000" dirty="0" err="1"/>
              <a:t>under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different</a:t>
            </a:r>
            <a:r>
              <a:rPr lang="pt-PT" sz="2000" dirty="0"/>
              <a:t> </a:t>
            </a:r>
            <a:r>
              <a:rPr lang="pt-PT" sz="2000" dirty="0" err="1"/>
              <a:t>scenarios</a:t>
            </a:r>
            <a:r>
              <a:rPr lang="pt-PT" sz="2000" dirty="0"/>
              <a:t> were </a:t>
            </a:r>
            <a:r>
              <a:rPr lang="pt-PT" sz="2000" dirty="0" err="1"/>
              <a:t>additionally</a:t>
            </a:r>
            <a:r>
              <a:rPr lang="pt-PT" sz="2000" dirty="0"/>
              <a:t> </a:t>
            </a:r>
            <a:r>
              <a:rPr lang="pt-PT" sz="2000" dirty="0" err="1"/>
              <a:t>defined</a:t>
            </a:r>
            <a:r>
              <a:rPr lang="pt-PT" sz="2000" dirty="0"/>
              <a:t> </a:t>
            </a:r>
            <a:r>
              <a:rPr lang="pt-PT" sz="2000" dirty="0" err="1"/>
              <a:t>based</a:t>
            </a:r>
            <a:r>
              <a:rPr lang="pt-PT" sz="2000" dirty="0"/>
              <a:t> </a:t>
            </a:r>
            <a:r>
              <a:rPr lang="pt-PT" sz="2000" dirty="0" err="1"/>
              <a:t>on</a:t>
            </a:r>
            <a:r>
              <a:rPr lang="pt-PT" sz="2000" dirty="0"/>
              <a:t> </a:t>
            </a:r>
            <a:r>
              <a:rPr lang="pt-PT" sz="2000" dirty="0" err="1"/>
              <a:t>discussions</a:t>
            </a:r>
            <a:r>
              <a:rPr lang="pt-PT" sz="2000" dirty="0"/>
              <a:t> </a:t>
            </a:r>
            <a:r>
              <a:rPr lang="pt-PT" sz="2000" dirty="0" err="1"/>
              <a:t>among</a:t>
            </a:r>
            <a:r>
              <a:rPr lang="pt-PT" sz="2000" dirty="0"/>
              <a:t> </a:t>
            </a:r>
            <a:r>
              <a:rPr lang="pt-PT" sz="2000" dirty="0" err="1"/>
              <a:t>stakeholders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fire</a:t>
            </a:r>
            <a:r>
              <a:rPr lang="pt-PT" sz="2000" dirty="0"/>
              <a:t> experts (e.g. Prof. Paulo Fernandes).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259" t="25204" r="79125" b="40543"/>
          <a:stretch/>
        </p:blipFill>
        <p:spPr>
          <a:xfrm>
            <a:off x="261764" y="2276872"/>
            <a:ext cx="4176465" cy="41764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Defining management and planning scenarios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533" y="4376183"/>
            <a:ext cx="7710014" cy="2077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534" y="2272881"/>
            <a:ext cx="7710014" cy="20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22645" t="8547" r="4132" b="8547"/>
          <a:stretch/>
        </p:blipFill>
        <p:spPr>
          <a:xfrm>
            <a:off x="1989956" y="1484784"/>
            <a:ext cx="6987001" cy="5273972"/>
          </a:xfrm>
          <a:prstGeom prst="rect">
            <a:avLst/>
          </a:prstGeom>
        </p:spPr>
      </p:pic>
      <p:sp>
        <p:nvSpPr>
          <p:cNvPr id="31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Approach - StandsSIM.md simulator input requirements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pic>
        <p:nvPicPr>
          <p:cNvPr id="35" name="Picture 19" descr="Planta idónea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88" y="1916832"/>
            <a:ext cx="245900" cy="6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Selección de brotes"/>
          <p:cNvPicPr>
            <a:picLocks noChangeAspect="1" noChangeArrowheads="1"/>
          </p:cNvPicPr>
          <p:nvPr/>
        </p:nvPicPr>
        <p:blipFill rotWithShape="1">
          <a:blip r:embed="rId5" r:link="rId6" cstate="email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001"/>
          <a:stretch/>
        </p:blipFill>
        <p:spPr bwMode="auto">
          <a:xfrm>
            <a:off x="889528" y="1773164"/>
            <a:ext cx="786479" cy="89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9302439" y="1299027"/>
            <a:ext cx="3024336" cy="1922835"/>
            <a:chOff x="693812" y="1073414"/>
            <a:chExt cx="2511450" cy="156562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5820" y="1397918"/>
              <a:ext cx="2439442" cy="1241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3" name="TextBox 42"/>
            <p:cNvSpPr txBox="1"/>
            <p:nvPr/>
          </p:nvSpPr>
          <p:spPr>
            <a:xfrm>
              <a:off x="693812" y="1073414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FMAs</a:t>
              </a:r>
              <a:endParaRPr lang="pt-PT" sz="2000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359921" y="3717032"/>
            <a:ext cx="2966854" cy="2088232"/>
            <a:chOff x="693812" y="2645712"/>
            <a:chExt cx="2511450" cy="165860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76" y="2981386"/>
              <a:ext cx="2433086" cy="13229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6" name="TextBox 45"/>
            <p:cNvSpPr txBox="1"/>
            <p:nvPr/>
          </p:nvSpPr>
          <p:spPr>
            <a:xfrm>
              <a:off x="693812" y="2645712"/>
              <a:ext cx="2477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Prescriptions</a:t>
              </a:r>
              <a:endParaRPr lang="pt-PT" sz="2000" b="1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246540" y="6490790"/>
            <a:ext cx="6806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070C0"/>
                </a:solidFill>
              </a:rPr>
              <a:t>http://www.isa.ulisboa.pt/cef/forchange/fctools/en/home</a:t>
            </a:r>
          </a:p>
        </p:txBody>
      </p:sp>
    </p:spTree>
    <p:extLst>
      <p:ext uri="{BB962C8B-B14F-4D97-AF65-F5344CB8AC3E}">
        <p14:creationId xmlns:p14="http://schemas.microsoft.com/office/powerpoint/2010/main" val="203094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StandsSIM.md </a:t>
            </a:r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simulator runs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46083" y="1874408"/>
            <a:ext cx="2511449" cy="1565624"/>
            <a:chOff x="693813" y="1073414"/>
            <a:chExt cx="2511449" cy="1565624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5820" y="1397918"/>
              <a:ext cx="2439442" cy="1241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693813" y="1073414"/>
              <a:ext cx="816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FMAs</a:t>
              </a:r>
              <a:endParaRPr lang="pt-PT" sz="20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0229" y="3490724"/>
            <a:ext cx="2511450" cy="1658606"/>
            <a:chOff x="693812" y="2645712"/>
            <a:chExt cx="2511450" cy="1658606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76" y="2981386"/>
              <a:ext cx="2433086" cy="13229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3" name="TextBox 112"/>
            <p:cNvSpPr txBox="1"/>
            <p:nvPr/>
          </p:nvSpPr>
          <p:spPr>
            <a:xfrm>
              <a:off x="693812" y="2645712"/>
              <a:ext cx="2477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Prescriptions</a:t>
              </a:r>
              <a:endParaRPr lang="pt-PT" sz="20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32493" y="264939"/>
            <a:ext cx="4708080" cy="1638359"/>
            <a:chOff x="7246540" y="476672"/>
            <a:chExt cx="4708080" cy="1638359"/>
          </a:xfrm>
        </p:grpSpPr>
        <p:grpSp>
          <p:nvGrpSpPr>
            <p:cNvPr id="36" name="Group 35"/>
            <p:cNvGrpSpPr/>
            <p:nvPr/>
          </p:nvGrpSpPr>
          <p:grpSpPr>
            <a:xfrm>
              <a:off x="7246540" y="476672"/>
              <a:ext cx="3379326" cy="1487836"/>
              <a:chOff x="8254652" y="1378915"/>
              <a:chExt cx="3379326" cy="1487836"/>
            </a:xfrm>
          </p:grpSpPr>
          <p:pic>
            <p:nvPicPr>
              <p:cNvPr id="122" name="Picture 196" descr="Diversos usos de la madera del eucalipto"/>
              <p:cNvPicPr>
                <a:picLocks noChangeAspect="1" noChangeArrowheads="1"/>
              </p:cNvPicPr>
              <p:nvPr/>
            </p:nvPicPr>
            <p:blipFill>
              <a:blip r:embed="rId5" r:link="rId6" cstate="email">
                <a:lum bright="-12000" contrast="1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164" r="32719" b="63988"/>
              <a:stretch>
                <a:fillRect/>
              </a:stretch>
            </p:blipFill>
            <p:spPr bwMode="auto">
              <a:xfrm rot="21444761">
                <a:off x="9604977" y="1851168"/>
                <a:ext cx="2029001" cy="1015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" name="TextBox 126"/>
              <p:cNvSpPr txBox="1"/>
              <p:nvPr/>
            </p:nvSpPr>
            <p:spPr>
              <a:xfrm>
                <a:off x="8254652" y="1378915"/>
                <a:ext cx="168859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 smtClean="0"/>
                  <a:t>Industrial  Volume Harvested      </a:t>
                </a:r>
              </a:p>
              <a:p>
                <a:pPr algn="ctr"/>
                <a:r>
                  <a:rPr lang="en-US" sz="2000" b="1" dirty="0" smtClean="0"/>
                  <a:t> (m</a:t>
                </a:r>
                <a:r>
                  <a:rPr lang="en-US" sz="2000" b="1" baseline="30000" dirty="0" smtClean="0"/>
                  <a:t>3</a:t>
                </a:r>
                <a:r>
                  <a:rPr lang="en-US" sz="2000" b="1" dirty="0" smtClean="0"/>
                  <a:t> ha</a:t>
                </a:r>
                <a:r>
                  <a:rPr lang="en-US" sz="2000" b="1" baseline="30000" dirty="0" smtClean="0"/>
                  <a:t>-1</a:t>
                </a:r>
                <a:r>
                  <a:rPr lang="en-US" sz="2000" b="1" dirty="0" smtClean="0"/>
                  <a:t>)</a:t>
                </a:r>
                <a:endParaRPr lang="pt-PT" sz="2000" b="1" dirty="0"/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8091" y="1353163"/>
              <a:ext cx="761868" cy="761868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10310725" y="693610"/>
              <a:ext cx="164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Net Present Value (€ ha</a:t>
              </a:r>
              <a:r>
                <a:rPr lang="en-US" sz="2000" b="1" baseline="30000" dirty="0" smtClean="0"/>
                <a:t>-1</a:t>
              </a:r>
              <a:r>
                <a:rPr lang="en-US" sz="2000" b="1" dirty="0" smtClean="0"/>
                <a:t>)</a:t>
              </a:r>
              <a:endParaRPr lang="pt-PT" sz="2000" b="1" dirty="0"/>
            </a:p>
          </p:txBody>
        </p:sp>
      </p:grpSp>
      <p:cxnSp>
        <p:nvCxnSpPr>
          <p:cNvPr id="39" name="Elbow Connector 38"/>
          <p:cNvCxnSpPr>
            <a:stCxn id="119" idx="0"/>
            <a:endCxn id="127" idx="1"/>
          </p:cNvCxnSpPr>
          <p:nvPr/>
        </p:nvCxnSpPr>
        <p:spPr>
          <a:xfrm rot="5400000" flipH="1" flipV="1">
            <a:off x="6773559" y="993323"/>
            <a:ext cx="825597" cy="69227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986065" y="3671956"/>
            <a:ext cx="3319172" cy="3160600"/>
            <a:chOff x="7492676" y="3436752"/>
            <a:chExt cx="3319172" cy="3160600"/>
          </a:xfrm>
        </p:grpSpPr>
        <p:sp>
          <p:nvSpPr>
            <p:cNvPr id="42" name="TextBox 41"/>
            <p:cNvSpPr txBox="1"/>
            <p:nvPr/>
          </p:nvSpPr>
          <p:spPr>
            <a:xfrm>
              <a:off x="7492676" y="4426680"/>
              <a:ext cx="20374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Up-scaled for the parish</a:t>
              </a:r>
              <a:endParaRPr lang="pt-PT" b="1" dirty="0"/>
            </a:p>
          </p:txBody>
        </p:sp>
        <p:pic>
          <p:nvPicPr>
            <p:cNvPr id="135" name="Picture 134" descr="Zonamento.png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96"/>
            <a:stretch/>
          </p:blipFill>
          <p:spPr>
            <a:xfrm>
              <a:off x="9297736" y="3436752"/>
              <a:ext cx="1514112" cy="2050238"/>
            </a:xfrm>
            <a:prstGeom prst="rect">
              <a:avLst/>
            </a:prstGeom>
          </p:spPr>
        </p:pic>
        <p:pic>
          <p:nvPicPr>
            <p:cNvPr id="136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8321655" y="5124840"/>
              <a:ext cx="1280130" cy="640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3858" y="5565622"/>
              <a:ext cx="761868" cy="761868"/>
            </a:xfrm>
            <a:prstGeom prst="rect">
              <a:avLst/>
            </a:prstGeom>
          </p:spPr>
        </p:pic>
        <p:pic>
          <p:nvPicPr>
            <p:cNvPr id="138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8474055" y="5277240"/>
              <a:ext cx="1280130" cy="640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8626455" y="5429640"/>
              <a:ext cx="1280130" cy="640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7824808" y="5353442"/>
              <a:ext cx="1280130" cy="640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Picture 196" descr="Diversos usos de la madera del eucalipto"/>
            <p:cNvPicPr>
              <a:picLocks noChangeAspect="1" noChangeArrowheads="1"/>
            </p:cNvPicPr>
            <p:nvPr/>
          </p:nvPicPr>
          <p:blipFill>
            <a:blip r:embed="rId5" r:link="rId6" cstate="email">
              <a:lum bright="-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64" r="32719" b="63988"/>
            <a:stretch>
              <a:fillRect/>
            </a:stretch>
          </p:blipFill>
          <p:spPr bwMode="auto">
            <a:xfrm rot="21444761">
              <a:off x="8009398" y="5515558"/>
              <a:ext cx="1280130" cy="640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6258" y="5718022"/>
              <a:ext cx="761868" cy="761868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6292" y="5835484"/>
              <a:ext cx="761868" cy="76186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968014" y="1752256"/>
            <a:ext cx="3672408" cy="2673505"/>
            <a:chOff x="4642732" y="2658917"/>
            <a:chExt cx="3672408" cy="2673505"/>
          </a:xfrm>
        </p:grpSpPr>
        <p:grpSp>
          <p:nvGrpSpPr>
            <p:cNvPr id="52" name="Group 51"/>
            <p:cNvGrpSpPr/>
            <p:nvPr/>
          </p:nvGrpSpPr>
          <p:grpSpPr>
            <a:xfrm>
              <a:off x="4642732" y="2658917"/>
              <a:ext cx="3672408" cy="2673505"/>
              <a:chOff x="4654252" y="2622242"/>
              <a:chExt cx="3672408" cy="267350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54252" y="3022352"/>
                <a:ext cx="3672408" cy="2273395"/>
              </a:xfrm>
              <a:prstGeom prst="rect">
                <a:avLst/>
              </a:prstGeom>
            </p:spPr>
          </p:pic>
          <p:sp>
            <p:nvSpPr>
              <p:cNvPr id="119" name="TextBox 118"/>
              <p:cNvSpPr txBox="1"/>
              <p:nvPr/>
            </p:nvSpPr>
            <p:spPr>
              <a:xfrm>
                <a:off x="5446340" y="2622242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StandsSIM.md</a:t>
                </a:r>
                <a:endParaRPr lang="pt-PT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0"/>
            <a:srcRect l="22645" t="8547" r="4132" b="8547"/>
            <a:stretch/>
          </p:blipFill>
          <p:spPr>
            <a:xfrm>
              <a:off x="5822628" y="3145385"/>
              <a:ext cx="1459819" cy="110191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82578" y="1886562"/>
            <a:ext cx="1405638" cy="1310178"/>
            <a:chOff x="3853861" y="1093770"/>
            <a:chExt cx="1405638" cy="1310178"/>
          </a:xfrm>
        </p:grpSpPr>
        <p:pic>
          <p:nvPicPr>
            <p:cNvPr id="44" name="Picture 9" descr="Selección de brotes"/>
            <p:cNvPicPr>
              <a:picLocks noChangeAspect="1" noChangeArrowheads="1"/>
            </p:cNvPicPr>
            <p:nvPr/>
          </p:nvPicPr>
          <p:blipFill rotWithShape="1">
            <a:blip r:embed="rId11" r:link="rId12" cstate="email">
              <a:lum bright="-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01"/>
            <a:stretch/>
          </p:blipFill>
          <p:spPr bwMode="auto">
            <a:xfrm>
              <a:off x="4429409" y="1508396"/>
              <a:ext cx="786479" cy="89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9" descr="Planta idónea"/>
            <p:cNvPicPr>
              <a:picLocks noChangeAspect="1" noChangeArrowheads="1"/>
            </p:cNvPicPr>
            <p:nvPr/>
          </p:nvPicPr>
          <p:blipFill>
            <a:blip r:embed="rId13" r:link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545" y="1527232"/>
              <a:ext cx="245900" cy="68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3853861" y="1093770"/>
              <a:ext cx="1405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Stands </a:t>
              </a:r>
              <a:endParaRPr lang="pt-PT" sz="2000" b="1" dirty="0"/>
            </a:p>
          </p:txBody>
        </p:sp>
      </p:grpSp>
      <p:cxnSp>
        <p:nvCxnSpPr>
          <p:cNvPr id="11" name="Elbow Connector 10"/>
          <p:cNvCxnSpPr>
            <a:stCxn id="122" idx="2"/>
            <a:endCxn id="135" idx="0"/>
          </p:cNvCxnSpPr>
          <p:nvPr/>
        </p:nvCxnSpPr>
        <p:spPr>
          <a:xfrm rot="16200000" flipH="1">
            <a:off x="9774362" y="1898136"/>
            <a:ext cx="1919699" cy="162793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4041" y="3746834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Elbow Connector 12"/>
          <p:cNvCxnSpPr>
            <a:stCxn id="7" idx="2"/>
            <a:endCxn id="8" idx="2"/>
          </p:cNvCxnSpPr>
          <p:nvPr/>
        </p:nvCxnSpPr>
        <p:spPr>
          <a:xfrm rot="5400000" flipH="1">
            <a:off x="3270666" y="892210"/>
            <a:ext cx="606927" cy="6460177"/>
          </a:xfrm>
          <a:prstGeom prst="bentConnector4">
            <a:avLst>
              <a:gd name="adj1" fmla="val -294013"/>
              <a:gd name="adj2" fmla="val 103539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881533" y="4815154"/>
            <a:ext cx="2454300" cy="1725724"/>
            <a:chOff x="750962" y="4290040"/>
            <a:chExt cx="2454300" cy="1725724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2149" y="4691116"/>
              <a:ext cx="2386784" cy="13246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8" name="TextBox 117"/>
            <p:cNvSpPr txBox="1"/>
            <p:nvPr/>
          </p:nvSpPr>
          <p:spPr>
            <a:xfrm>
              <a:off x="750962" y="4290040"/>
              <a:ext cx="24543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Scenarios</a:t>
              </a:r>
              <a:endParaRPr lang="pt-PT" sz="2000" b="1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05764" y="1837835"/>
            <a:ext cx="4562249" cy="39674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212" y="3982618"/>
            <a:ext cx="2433086" cy="1322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612" y="4135018"/>
            <a:ext cx="2433086" cy="1322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Straight Arrow Connector 28"/>
          <p:cNvCxnSpPr/>
          <p:nvPr/>
        </p:nvCxnSpPr>
        <p:spPr>
          <a:xfrm>
            <a:off x="4968013" y="3340634"/>
            <a:ext cx="47832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Background</a:t>
            </a:r>
          </a:p>
          <a:p>
            <a:r>
              <a:rPr lang="en-IN" sz="2400" b="1" dirty="0" smtClean="0">
                <a:solidFill>
                  <a:schemeClr val="bg1"/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bg1"/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09349" y="731500"/>
            <a:ext cx="626469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In 2017,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10000ha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parish, ALVARES,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centre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of Portugal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suffered a severe wildfire in which </a:t>
            </a:r>
            <a:r>
              <a:rPr lang="en-US" dirty="0" smtClean="0"/>
              <a:t>67</a:t>
            </a:r>
            <a:r>
              <a:rPr lang="en-US" dirty="0"/>
              <a:t>% of the </a:t>
            </a:r>
            <a:r>
              <a:rPr lang="en-US" dirty="0" smtClean="0"/>
              <a:t>parish </a:t>
            </a:r>
            <a:r>
              <a:rPr lang="en-US" dirty="0"/>
              <a:t>was </a:t>
            </a:r>
            <a:r>
              <a:rPr lang="en-US" dirty="0" smtClean="0"/>
              <a:t>burnt</a:t>
            </a:r>
            <a:endParaRPr lang="en-ZA" dirty="0"/>
          </a:p>
          <a:p>
            <a:endParaRPr lang="en-US" sz="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A consortium was set up gathering experts from different fields</a:t>
            </a:r>
          </a:p>
          <a:p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Help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ALVARES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parish to become:</a:t>
            </a:r>
          </a:p>
          <a:p>
            <a:endParaRPr lang="en-US" sz="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982663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- more fire resilient </a:t>
            </a:r>
          </a:p>
          <a:p>
            <a:pPr indent="982663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more economically attractive</a:t>
            </a:r>
          </a:p>
          <a:p>
            <a:pPr indent="982663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safer</a:t>
            </a: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How?</a:t>
            </a:r>
          </a:p>
          <a:p>
            <a:pPr indent="982663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improving management</a:t>
            </a:r>
          </a:p>
          <a:p>
            <a:pPr indent="982663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- reducing forest area (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fuel-breaks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      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269" y="1628800"/>
            <a:ext cx="5544617" cy="41584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26460" y="5157192"/>
            <a:ext cx="4464496" cy="9361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31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Presentation roadmap</a:t>
            </a:r>
          </a:p>
          <a:p>
            <a:r>
              <a:rPr lang="en-IN" sz="2400" b="1" dirty="0" smtClean="0">
                <a:solidFill>
                  <a:schemeClr val="bg1"/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bg1"/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441" y="1124376"/>
            <a:ext cx="60610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Background</a:t>
            </a:r>
          </a:p>
          <a:p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Material &amp; Methods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Study area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ea typeface="Calibri" panose="020F0502020204030204" pitchFamily="34" charset="0"/>
              </a:rPr>
              <a:t>Approach - </a:t>
            </a:r>
            <a:r>
              <a:rPr lang="en-IN" sz="3200" dirty="0" smtClean="0">
                <a:ea typeface="Source Sans Pro" pitchFamily="34" charset="0"/>
              </a:rPr>
              <a:t>StandsSIM.md</a:t>
            </a:r>
            <a:endParaRPr lang="en-US" sz="3200" dirty="0" smtClean="0">
              <a:latin typeface="+mj-lt"/>
              <a:ea typeface="Calibri" panose="020F0502020204030204" pitchFamily="34" charset="0"/>
            </a:endParaRP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ea typeface="Source Sans Pro" pitchFamily="34" charset="0"/>
              </a:rPr>
              <a:t>Forest </a:t>
            </a:r>
            <a:r>
              <a:rPr lang="en-US" sz="3200" dirty="0">
                <a:latin typeface="+mj-lt"/>
                <a:ea typeface="Source Sans Pro" pitchFamily="34" charset="0"/>
              </a:rPr>
              <a:t>Owners / Forest Management Approaches (FMAs) - Prescriptions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IN" sz="3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Scenarios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Results &amp; Discussion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Next Steps</a:t>
            </a:r>
            <a:endParaRPr lang="en-IN" sz="3200" b="1" dirty="0">
              <a:solidFill>
                <a:schemeClr val="bg1">
                  <a:lumMod val="75000"/>
                </a:schemeClr>
              </a:solidFill>
              <a:latin typeface="+mj-lt"/>
              <a:ea typeface="Source Sans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/>
          <a:stretch/>
        </p:blipFill>
        <p:spPr>
          <a:xfrm flipH="1">
            <a:off x="6781948" y="1052736"/>
            <a:ext cx="5073104" cy="509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Presentation roadmap</a:t>
            </a:r>
          </a:p>
          <a:p>
            <a:r>
              <a:rPr lang="en-IN" sz="2400" b="1" dirty="0" smtClean="0">
                <a:solidFill>
                  <a:schemeClr val="bg1"/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bg1"/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441" y="1124376"/>
            <a:ext cx="60610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Background</a:t>
            </a:r>
          </a:p>
          <a:p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Material &amp; Methods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Study area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ea typeface="Calibri" panose="020F0502020204030204" pitchFamily="34" charset="0"/>
              </a:rPr>
              <a:t>Approach - </a:t>
            </a:r>
            <a:r>
              <a:rPr lang="en-IN" sz="3200" dirty="0" smtClean="0">
                <a:ea typeface="Source Sans Pro" pitchFamily="34" charset="0"/>
              </a:rPr>
              <a:t>StandsSIM.md</a:t>
            </a:r>
            <a:endParaRPr lang="en-US" sz="3200" dirty="0" smtClean="0">
              <a:latin typeface="+mj-lt"/>
              <a:ea typeface="Calibri" panose="020F0502020204030204" pitchFamily="34" charset="0"/>
            </a:endParaRP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ea typeface="Source Sans Pro" pitchFamily="34" charset="0"/>
              </a:rPr>
              <a:t>Forest </a:t>
            </a:r>
            <a:r>
              <a:rPr lang="en-US" sz="3200" dirty="0">
                <a:latin typeface="+mj-lt"/>
                <a:ea typeface="Source Sans Pro" pitchFamily="34" charset="0"/>
              </a:rPr>
              <a:t>Owners / Forest Management Approaches (FMAs) - Prescriptions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IN" sz="3200" dirty="0" smtClean="0">
                <a:latin typeface="+mj-lt"/>
                <a:ea typeface="Source Sans Pro" pitchFamily="34" charset="0"/>
              </a:rPr>
              <a:t>Scenarios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Results &amp; Discussion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Next Steps</a:t>
            </a:r>
            <a:endParaRPr lang="en-IN" sz="3200" b="1" dirty="0">
              <a:solidFill>
                <a:schemeClr val="bg1">
                  <a:lumMod val="75000"/>
                </a:schemeClr>
              </a:solidFill>
              <a:latin typeface="+mj-lt"/>
              <a:ea typeface="Source Sans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/>
          <a:stretch/>
        </p:blipFill>
        <p:spPr>
          <a:xfrm flipH="1">
            <a:off x="6781948" y="1052736"/>
            <a:ext cx="5073104" cy="509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7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Presentation roadmap</a:t>
            </a:r>
          </a:p>
          <a:p>
            <a:r>
              <a:rPr lang="en-IN" sz="2400" b="1" dirty="0" smtClean="0">
                <a:solidFill>
                  <a:schemeClr val="bg1"/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bg1"/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441" y="1124376"/>
            <a:ext cx="60610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Background</a:t>
            </a:r>
          </a:p>
          <a:p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Material &amp; Methods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Study area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ea typeface="Calibri" panose="020F0502020204030204" pitchFamily="34" charset="0"/>
              </a:rPr>
              <a:t>Approach - </a:t>
            </a:r>
            <a:r>
              <a:rPr lang="en-IN" sz="3200" dirty="0" smtClean="0">
                <a:ea typeface="Source Sans Pro" pitchFamily="34" charset="0"/>
              </a:rPr>
              <a:t>StandsSIM.md</a:t>
            </a:r>
            <a:endParaRPr lang="en-US" sz="3200" dirty="0" smtClean="0">
              <a:latin typeface="+mj-lt"/>
              <a:ea typeface="Calibri" panose="020F0502020204030204" pitchFamily="34" charset="0"/>
            </a:endParaRP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ea typeface="Source Sans Pro" pitchFamily="34" charset="0"/>
              </a:rPr>
              <a:t>Forest </a:t>
            </a:r>
            <a:r>
              <a:rPr lang="en-US" sz="3200" dirty="0">
                <a:latin typeface="+mj-lt"/>
                <a:ea typeface="Source Sans Pro" pitchFamily="34" charset="0"/>
              </a:rPr>
              <a:t>Owners / Forest Management Approaches (FMAs) - Prescriptions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IN" sz="3200" dirty="0" smtClean="0">
                <a:latin typeface="+mj-lt"/>
                <a:ea typeface="Source Sans Pro" pitchFamily="34" charset="0"/>
              </a:rPr>
              <a:t>Scenarios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latin typeface="+mj-lt"/>
                <a:ea typeface="Source Sans Pro" pitchFamily="34" charset="0"/>
              </a:rPr>
              <a:t>Results &amp; Discussion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Next Steps</a:t>
            </a:r>
            <a:endParaRPr lang="en-IN" sz="3200" b="1" dirty="0">
              <a:solidFill>
                <a:schemeClr val="bg1">
                  <a:lumMod val="75000"/>
                </a:schemeClr>
              </a:solidFill>
              <a:latin typeface="+mj-lt"/>
              <a:ea typeface="Source Sans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/>
          <a:stretch/>
        </p:blipFill>
        <p:spPr>
          <a:xfrm flipH="1">
            <a:off x="6781948" y="1052736"/>
            <a:ext cx="5073104" cy="509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1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Preliminary results &amp; Discussion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Volume harvested with industrial use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439" name="Rounded Rectangle 438"/>
          <p:cNvSpPr/>
          <p:nvPr/>
        </p:nvSpPr>
        <p:spPr>
          <a:xfrm>
            <a:off x="432679" y="1248288"/>
            <a:ext cx="2229210" cy="5472608"/>
          </a:xfrm>
          <a:prstGeom prst="roundRect">
            <a:avLst>
              <a:gd name="adj" fmla="val 317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0" name="Rectangle 439"/>
          <p:cNvSpPr/>
          <p:nvPr/>
        </p:nvSpPr>
        <p:spPr>
          <a:xfrm>
            <a:off x="432679" y="4452237"/>
            <a:ext cx="2229209" cy="369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1 </a:t>
            </a:r>
            <a:r>
              <a:rPr lang="en-IN" sz="1600" b="1" dirty="0" err="1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Industial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444319" y="5327026"/>
            <a:ext cx="2217569" cy="369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3 Semi-active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432679" y="6217337"/>
            <a:ext cx="2217569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Parish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444248" y="4892448"/>
            <a:ext cx="221764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2 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444248" y="5784610"/>
            <a:ext cx="221764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4 Close-to-absent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pic>
        <p:nvPicPr>
          <p:cNvPr id="445" name="Picture 44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57" y="1372033"/>
            <a:ext cx="2016225" cy="2962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6" name="Rounded Rectangle 445"/>
          <p:cNvSpPr/>
          <p:nvPr/>
        </p:nvSpPr>
        <p:spPr>
          <a:xfrm>
            <a:off x="2768155" y="2596904"/>
            <a:ext cx="1203093" cy="4124036"/>
          </a:xfrm>
          <a:prstGeom prst="roundRect">
            <a:avLst>
              <a:gd name="adj" fmla="val 24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7" name="Oval 446"/>
          <p:cNvSpPr/>
          <p:nvPr/>
        </p:nvSpPr>
        <p:spPr>
          <a:xfrm>
            <a:off x="2928021" y="332193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8" name="Rounded Rectangle 447"/>
          <p:cNvSpPr/>
          <p:nvPr/>
        </p:nvSpPr>
        <p:spPr>
          <a:xfrm>
            <a:off x="2866628" y="2734762"/>
            <a:ext cx="1009864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No fire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52" name="Rounded Rectangle 451"/>
          <p:cNvSpPr/>
          <p:nvPr/>
        </p:nvSpPr>
        <p:spPr>
          <a:xfrm>
            <a:off x="4074675" y="2603684"/>
            <a:ext cx="1203218" cy="4124036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3" name="Rounded Rectangle 452"/>
          <p:cNvSpPr/>
          <p:nvPr/>
        </p:nvSpPr>
        <p:spPr>
          <a:xfrm>
            <a:off x="4165869" y="2734718"/>
            <a:ext cx="1028035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57" name="Rounded Rectangle 456"/>
          <p:cNvSpPr/>
          <p:nvPr/>
        </p:nvSpPr>
        <p:spPr>
          <a:xfrm>
            <a:off x="5392718" y="259690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8" name="Rounded Rectangle 457"/>
          <p:cNvSpPr/>
          <p:nvPr/>
        </p:nvSpPr>
        <p:spPr>
          <a:xfrm>
            <a:off x="5488864" y="273471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62" name="Rounded Rectangle 461"/>
          <p:cNvSpPr/>
          <p:nvPr/>
        </p:nvSpPr>
        <p:spPr>
          <a:xfrm>
            <a:off x="8029356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3" name="Rounded Rectangle 462"/>
          <p:cNvSpPr/>
          <p:nvPr/>
        </p:nvSpPr>
        <p:spPr>
          <a:xfrm>
            <a:off x="8116948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75" name="Rounded Rectangle 474"/>
          <p:cNvSpPr/>
          <p:nvPr/>
        </p:nvSpPr>
        <p:spPr>
          <a:xfrm>
            <a:off x="9337128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6" name="Rounded Rectangle 475"/>
          <p:cNvSpPr/>
          <p:nvPr/>
        </p:nvSpPr>
        <p:spPr>
          <a:xfrm>
            <a:off x="9424720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82" name="Rounded Rectangle 481"/>
          <p:cNvSpPr/>
          <p:nvPr/>
        </p:nvSpPr>
        <p:spPr>
          <a:xfrm>
            <a:off x="10649852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3" name="Rounded Rectangle 482"/>
          <p:cNvSpPr/>
          <p:nvPr/>
        </p:nvSpPr>
        <p:spPr>
          <a:xfrm>
            <a:off x="10734789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4244283" y="332193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0" name="Oval 489"/>
          <p:cNvSpPr/>
          <p:nvPr/>
        </p:nvSpPr>
        <p:spPr>
          <a:xfrm>
            <a:off x="5566820" y="332193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1" name="Oval 490"/>
          <p:cNvSpPr/>
          <p:nvPr/>
        </p:nvSpPr>
        <p:spPr>
          <a:xfrm>
            <a:off x="8193503" y="332871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2" name="Oval 491"/>
          <p:cNvSpPr/>
          <p:nvPr/>
        </p:nvSpPr>
        <p:spPr>
          <a:xfrm>
            <a:off x="9505731" y="332492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3" name="Oval 492"/>
          <p:cNvSpPr/>
          <p:nvPr/>
        </p:nvSpPr>
        <p:spPr>
          <a:xfrm>
            <a:off x="10821993" y="332492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4" name="Rounded Rectangle 493"/>
          <p:cNvSpPr/>
          <p:nvPr/>
        </p:nvSpPr>
        <p:spPr>
          <a:xfrm>
            <a:off x="6711313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5" name="Rounded Rectangle 494"/>
          <p:cNvSpPr/>
          <p:nvPr/>
        </p:nvSpPr>
        <p:spPr>
          <a:xfrm>
            <a:off x="6798905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6875460" y="332871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2" name="Rounded Rectangle 501"/>
          <p:cNvSpPr/>
          <p:nvPr/>
        </p:nvSpPr>
        <p:spPr>
          <a:xfrm>
            <a:off x="4079889" y="1241464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3" name="Rounded Rectangle 502"/>
          <p:cNvSpPr/>
          <p:nvPr/>
        </p:nvSpPr>
        <p:spPr>
          <a:xfrm>
            <a:off x="8026786" y="1216989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4" name="Rounded Rectangle 503"/>
          <p:cNvSpPr/>
          <p:nvPr/>
        </p:nvSpPr>
        <p:spPr>
          <a:xfrm>
            <a:off x="2758962" y="1241464"/>
            <a:ext cx="1210676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err="1">
                <a:solidFill>
                  <a:schemeClr val="tx1"/>
                </a:solidFill>
                <a:latin typeface="Open Sans" panose="020B0606030504020204"/>
              </a:rPr>
              <a:t>Industrialvolume</a:t>
            </a:r>
            <a:r>
              <a:rPr lang="en-IN" sz="1600" b="1" dirty="0">
                <a:solidFill>
                  <a:schemeClr val="tx1"/>
                </a:solidFill>
                <a:latin typeface="Open Sans" panose="020B0606030504020204"/>
              </a:rPr>
              <a:t> harvested (10</a:t>
            </a:r>
            <a:r>
              <a:rPr lang="en-IN" sz="1600" b="1" baseline="30000" dirty="0">
                <a:solidFill>
                  <a:schemeClr val="tx1"/>
                </a:solidFill>
                <a:latin typeface="Open Sans" panose="020B0606030504020204"/>
              </a:rPr>
              <a:t>3</a:t>
            </a:r>
            <a:r>
              <a:rPr lang="en-IN" sz="1600" b="1" dirty="0">
                <a:solidFill>
                  <a:schemeClr val="tx1"/>
                </a:solidFill>
                <a:latin typeface="Open Sans" panose="020B0606030504020204"/>
              </a:rPr>
              <a:t>m</a:t>
            </a:r>
            <a:r>
              <a:rPr lang="en-IN" sz="1600" b="1" baseline="30000" dirty="0">
                <a:solidFill>
                  <a:schemeClr val="tx1"/>
                </a:solidFill>
                <a:latin typeface="Open Sans" panose="020B0606030504020204"/>
              </a:rPr>
              <a:t>3</a:t>
            </a:r>
            <a:r>
              <a:rPr lang="en-IN" sz="1600" b="1" dirty="0">
                <a:solidFill>
                  <a:schemeClr val="tx1"/>
                </a:solidFill>
                <a:latin typeface="Open Sans" panose="020B0606030504020204"/>
              </a:rPr>
              <a:t>)</a:t>
            </a:r>
          </a:p>
        </p:txBody>
      </p:sp>
      <p:grpSp>
        <p:nvGrpSpPr>
          <p:cNvPr id="505" name="Group 504"/>
          <p:cNvGrpSpPr/>
          <p:nvPr/>
        </p:nvGrpSpPr>
        <p:grpSpPr>
          <a:xfrm>
            <a:off x="4139813" y="1802693"/>
            <a:ext cx="430988" cy="374875"/>
            <a:chOff x="1424040" y="3333019"/>
            <a:chExt cx="1347449" cy="1319920"/>
          </a:xfrm>
        </p:grpSpPr>
        <p:sp>
          <p:nvSpPr>
            <p:cNvPr id="506" name="Freeform 505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08" name="Straight Arrow Connector 507"/>
          <p:cNvCxnSpPr/>
          <p:nvPr/>
        </p:nvCxnSpPr>
        <p:spPr>
          <a:xfrm>
            <a:off x="4244282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9" name="Group 508"/>
          <p:cNvGrpSpPr/>
          <p:nvPr/>
        </p:nvGrpSpPr>
        <p:grpSpPr>
          <a:xfrm>
            <a:off x="8136286" y="1802693"/>
            <a:ext cx="430988" cy="374875"/>
            <a:chOff x="1424040" y="3333019"/>
            <a:chExt cx="1347449" cy="1319920"/>
          </a:xfrm>
        </p:grpSpPr>
        <p:sp>
          <p:nvSpPr>
            <p:cNvPr id="510" name="Freeform 50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12" name="Straight Arrow Connector 511"/>
          <p:cNvCxnSpPr/>
          <p:nvPr/>
        </p:nvCxnSpPr>
        <p:spPr>
          <a:xfrm>
            <a:off x="8255044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" name="TextBox 512"/>
          <p:cNvSpPr txBox="1"/>
          <p:nvPr/>
        </p:nvSpPr>
        <p:spPr>
          <a:xfrm>
            <a:off x="4066711" y="1773690"/>
            <a:ext cx="353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8024555" y="1329449"/>
            <a:ext cx="35786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>
              <a:lnSpc>
                <a:spcPts val="2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</a:p>
          <a:p>
            <a:pPr marL="180975" algn="ct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  <a:p>
            <a:pPr marL="180975" algn="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1/3 firebreaks implemented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5" name="Picture 514" descr="Zonamento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662834" y="1274971"/>
            <a:ext cx="2005879" cy="2716133"/>
          </a:xfrm>
          <a:prstGeom prst="rect">
            <a:avLst/>
          </a:prstGeom>
        </p:spPr>
      </p:pic>
      <p:sp>
        <p:nvSpPr>
          <p:cNvPr id="516" name="TextBox 515"/>
          <p:cNvSpPr txBox="1"/>
          <p:nvPr/>
        </p:nvSpPr>
        <p:spPr>
          <a:xfrm>
            <a:off x="4089660" y="1249145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100%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8025400" y="1240182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95%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8" name="Picture 517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11050201" y="3413369"/>
            <a:ext cx="504056" cy="682536"/>
          </a:xfrm>
          <a:prstGeom prst="rect">
            <a:avLst/>
          </a:prstGeom>
        </p:spPr>
      </p:pic>
      <p:pic>
        <p:nvPicPr>
          <p:cNvPr id="519" name="Picture 518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9712428" y="3429871"/>
            <a:ext cx="504056" cy="682536"/>
          </a:xfrm>
          <a:prstGeom prst="rect">
            <a:avLst/>
          </a:prstGeom>
        </p:spPr>
      </p:pic>
      <p:pic>
        <p:nvPicPr>
          <p:cNvPr id="520" name="Picture 519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8393376" y="3429000"/>
            <a:ext cx="504056" cy="682536"/>
          </a:xfrm>
          <a:prstGeom prst="rect">
            <a:avLst/>
          </a:prstGeom>
        </p:spPr>
      </p:pic>
      <p:pic>
        <p:nvPicPr>
          <p:cNvPr id="521" name="Picture 520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7060618" y="3445512"/>
            <a:ext cx="504056" cy="682536"/>
          </a:xfrm>
          <a:prstGeom prst="rect">
            <a:avLst/>
          </a:prstGeom>
        </p:spPr>
      </p:pic>
      <p:pic>
        <p:nvPicPr>
          <p:cNvPr id="522" name="Picture 521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5742575" y="3429000"/>
            <a:ext cx="504056" cy="682536"/>
          </a:xfrm>
          <a:prstGeom prst="rect">
            <a:avLst/>
          </a:prstGeom>
        </p:spPr>
      </p:pic>
      <p:pic>
        <p:nvPicPr>
          <p:cNvPr id="523" name="Picture 522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4444294" y="3440176"/>
            <a:ext cx="504056" cy="682536"/>
          </a:xfrm>
          <a:prstGeom prst="rect">
            <a:avLst/>
          </a:prstGeom>
        </p:spPr>
      </p:pic>
      <p:pic>
        <p:nvPicPr>
          <p:cNvPr id="524" name="Picture 523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3128032" y="3413369"/>
            <a:ext cx="504056" cy="682536"/>
          </a:xfrm>
          <a:prstGeom prst="rect">
            <a:avLst/>
          </a:prstGeom>
        </p:spPr>
      </p:pic>
      <p:grpSp>
        <p:nvGrpSpPr>
          <p:cNvPr id="525" name="Group 524"/>
          <p:cNvGrpSpPr/>
          <p:nvPr/>
        </p:nvGrpSpPr>
        <p:grpSpPr>
          <a:xfrm>
            <a:off x="8288686" y="3846213"/>
            <a:ext cx="326006" cy="276499"/>
            <a:chOff x="1424040" y="3333019"/>
            <a:chExt cx="1347449" cy="1319920"/>
          </a:xfrm>
        </p:grpSpPr>
        <p:sp>
          <p:nvSpPr>
            <p:cNvPr id="526" name="Freeform 525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8" name="Group 527"/>
          <p:cNvGrpSpPr/>
          <p:nvPr/>
        </p:nvGrpSpPr>
        <p:grpSpPr>
          <a:xfrm>
            <a:off x="9638450" y="3835602"/>
            <a:ext cx="326006" cy="276499"/>
            <a:chOff x="1424040" y="3333019"/>
            <a:chExt cx="1347449" cy="1319920"/>
          </a:xfrm>
        </p:grpSpPr>
        <p:sp>
          <p:nvSpPr>
            <p:cNvPr id="529" name="Freeform 528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1" name="Group 530"/>
          <p:cNvGrpSpPr/>
          <p:nvPr/>
        </p:nvGrpSpPr>
        <p:grpSpPr>
          <a:xfrm>
            <a:off x="10979659" y="3855708"/>
            <a:ext cx="326006" cy="276499"/>
            <a:chOff x="1424040" y="3333019"/>
            <a:chExt cx="1347449" cy="1319920"/>
          </a:xfrm>
        </p:grpSpPr>
        <p:sp>
          <p:nvSpPr>
            <p:cNvPr id="532" name="Freeform 531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4" name="Group 533"/>
          <p:cNvGrpSpPr/>
          <p:nvPr/>
        </p:nvGrpSpPr>
        <p:grpSpPr>
          <a:xfrm>
            <a:off x="4318550" y="3828082"/>
            <a:ext cx="326006" cy="276499"/>
            <a:chOff x="1424040" y="3333019"/>
            <a:chExt cx="1347449" cy="1319920"/>
          </a:xfrm>
        </p:grpSpPr>
        <p:sp>
          <p:nvSpPr>
            <p:cNvPr id="535" name="Freeform 534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7" name="Group 536"/>
          <p:cNvGrpSpPr/>
          <p:nvPr/>
        </p:nvGrpSpPr>
        <p:grpSpPr>
          <a:xfrm>
            <a:off x="5618704" y="3817471"/>
            <a:ext cx="326006" cy="276499"/>
            <a:chOff x="1424040" y="3333019"/>
            <a:chExt cx="1347449" cy="1319920"/>
          </a:xfrm>
        </p:grpSpPr>
        <p:sp>
          <p:nvSpPr>
            <p:cNvPr id="538" name="Freeform 537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0" name="Group 539"/>
          <p:cNvGrpSpPr/>
          <p:nvPr/>
        </p:nvGrpSpPr>
        <p:grpSpPr>
          <a:xfrm>
            <a:off x="6959913" y="3837577"/>
            <a:ext cx="326006" cy="276499"/>
            <a:chOff x="1424040" y="3333019"/>
            <a:chExt cx="1347449" cy="1319920"/>
          </a:xfrm>
        </p:grpSpPr>
        <p:sp>
          <p:nvSpPr>
            <p:cNvPr id="541" name="Freeform 540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3" name="Plus 542"/>
          <p:cNvSpPr/>
          <p:nvPr/>
        </p:nvSpPr>
        <p:spPr>
          <a:xfrm>
            <a:off x="5878413" y="3619602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4" name="Plus 543"/>
          <p:cNvSpPr/>
          <p:nvPr/>
        </p:nvSpPr>
        <p:spPr>
          <a:xfrm>
            <a:off x="9818998" y="3620620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5" name="Plus 544"/>
          <p:cNvSpPr/>
          <p:nvPr/>
        </p:nvSpPr>
        <p:spPr>
          <a:xfrm>
            <a:off x="7119550" y="3621319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6" name="Plus 545"/>
          <p:cNvSpPr/>
          <p:nvPr/>
        </p:nvSpPr>
        <p:spPr>
          <a:xfrm>
            <a:off x="7307460" y="3620786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7" name="Plus 546"/>
          <p:cNvSpPr/>
          <p:nvPr/>
        </p:nvSpPr>
        <p:spPr>
          <a:xfrm>
            <a:off x="11093668" y="3621318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8" name="Plus 547"/>
          <p:cNvSpPr/>
          <p:nvPr/>
        </p:nvSpPr>
        <p:spPr>
          <a:xfrm>
            <a:off x="11281578" y="3620785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55" name="Picture 196" descr="Diversos usos de la madera del eucalipto"/>
          <p:cNvPicPr>
            <a:picLocks noChangeAspect="1" noChangeArrowheads="1"/>
          </p:cNvPicPr>
          <p:nvPr/>
        </p:nvPicPr>
        <p:blipFill>
          <a:blip r:embed="rId5" r:link="rId6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64" r="32719" b="63988"/>
          <a:stretch>
            <a:fillRect/>
          </a:stretch>
        </p:blipFill>
        <p:spPr bwMode="auto">
          <a:xfrm rot="21444761">
            <a:off x="10398919" y="221196"/>
            <a:ext cx="14874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ectangle 116"/>
          <p:cNvSpPr/>
          <p:nvPr/>
        </p:nvSpPr>
        <p:spPr>
          <a:xfrm>
            <a:off x="2768156" y="6217381"/>
            <a:ext cx="1201482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1322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074674" y="6224161"/>
            <a:ext cx="1203219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1069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401271" y="6224117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1258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029357" y="6224161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1049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9337129" y="6224117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1206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655171" y="6236598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1367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711314" y="6224161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1396</a:t>
            </a:r>
            <a:endParaRPr lang="en-IN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87" name="Chart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567041"/>
              </p:ext>
            </p:extLst>
          </p:nvPr>
        </p:nvGraphicFramePr>
        <p:xfrm>
          <a:off x="2626224" y="4173117"/>
          <a:ext cx="9660876" cy="213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7999675" y="4196423"/>
            <a:ext cx="3887468" cy="1966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0" name="TextBox 89"/>
          <p:cNvSpPr txBox="1"/>
          <p:nvPr/>
        </p:nvSpPr>
        <p:spPr>
          <a:xfrm>
            <a:off x="8012096" y="3069356"/>
            <a:ext cx="3915166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area maintained</a:t>
            </a:r>
          </a:p>
          <a:p>
            <a:endParaRPr lang="en-US" sz="2000" dirty="0"/>
          </a:p>
          <a:p>
            <a:r>
              <a:rPr lang="en-US" sz="2000" dirty="0" smtClean="0"/>
              <a:t>Benefit from </a:t>
            </a:r>
            <a:r>
              <a:rPr lang="en-US" sz="2000" dirty="0"/>
              <a:t>improved management practiced by private forest owners  </a:t>
            </a:r>
            <a:endParaRPr lang="pt-PT" sz="2000" dirty="0"/>
          </a:p>
          <a:p>
            <a:endParaRPr lang="en-US" sz="2000" dirty="0" smtClean="0"/>
          </a:p>
          <a:p>
            <a:r>
              <a:rPr lang="en-US" sz="2000" dirty="0" smtClean="0"/>
              <a:t>Increases reflect the decreasing fire risk as management is improved in the parish</a:t>
            </a:r>
          </a:p>
          <a:p>
            <a:endParaRPr lang="pt-PT" sz="2000" dirty="0"/>
          </a:p>
        </p:txBody>
      </p:sp>
      <p:sp>
        <p:nvSpPr>
          <p:cNvPr id="91" name="TextBox 90"/>
          <p:cNvSpPr txBox="1"/>
          <p:nvPr/>
        </p:nvSpPr>
        <p:spPr>
          <a:xfrm>
            <a:off x="8012096" y="2617819"/>
            <a:ext cx="391516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 Industrial</a:t>
            </a:r>
          </a:p>
        </p:txBody>
      </p:sp>
    </p:spTree>
    <p:extLst>
      <p:ext uri="{BB962C8B-B14F-4D97-AF65-F5344CB8AC3E}">
        <p14:creationId xmlns:p14="http://schemas.microsoft.com/office/powerpoint/2010/main" val="60352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Preliminary results &amp; Discussion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Volume harvested with industrial use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439" name="Rounded Rectangle 438"/>
          <p:cNvSpPr/>
          <p:nvPr/>
        </p:nvSpPr>
        <p:spPr>
          <a:xfrm>
            <a:off x="432679" y="1248288"/>
            <a:ext cx="2229210" cy="5472608"/>
          </a:xfrm>
          <a:prstGeom prst="roundRect">
            <a:avLst>
              <a:gd name="adj" fmla="val 317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0" name="Rectangle 439"/>
          <p:cNvSpPr/>
          <p:nvPr/>
        </p:nvSpPr>
        <p:spPr>
          <a:xfrm>
            <a:off x="432679" y="4452237"/>
            <a:ext cx="2229209" cy="369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1 </a:t>
            </a:r>
            <a:r>
              <a:rPr lang="en-IN" sz="1600" b="1" dirty="0" err="1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Industial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444319" y="5327026"/>
            <a:ext cx="2217569" cy="369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3 Semi-active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432679" y="6217337"/>
            <a:ext cx="2217569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Parish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444248" y="4892448"/>
            <a:ext cx="221764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2 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444248" y="5784610"/>
            <a:ext cx="221764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4 Close-to-absent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pic>
        <p:nvPicPr>
          <p:cNvPr id="445" name="Picture 44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57" y="1372033"/>
            <a:ext cx="2016225" cy="2962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6" name="Rounded Rectangle 445"/>
          <p:cNvSpPr/>
          <p:nvPr/>
        </p:nvSpPr>
        <p:spPr>
          <a:xfrm>
            <a:off x="2768155" y="2596904"/>
            <a:ext cx="1203093" cy="4124036"/>
          </a:xfrm>
          <a:prstGeom prst="roundRect">
            <a:avLst>
              <a:gd name="adj" fmla="val 24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7" name="Oval 446"/>
          <p:cNvSpPr/>
          <p:nvPr/>
        </p:nvSpPr>
        <p:spPr>
          <a:xfrm>
            <a:off x="2928021" y="332193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8" name="Rounded Rectangle 447"/>
          <p:cNvSpPr/>
          <p:nvPr/>
        </p:nvSpPr>
        <p:spPr>
          <a:xfrm>
            <a:off x="2866628" y="2734762"/>
            <a:ext cx="1009864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No fire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52" name="Rounded Rectangle 451"/>
          <p:cNvSpPr/>
          <p:nvPr/>
        </p:nvSpPr>
        <p:spPr>
          <a:xfrm>
            <a:off x="4074675" y="2603684"/>
            <a:ext cx="1203218" cy="4124036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3" name="Rounded Rectangle 452"/>
          <p:cNvSpPr/>
          <p:nvPr/>
        </p:nvSpPr>
        <p:spPr>
          <a:xfrm>
            <a:off x="4165869" y="2734718"/>
            <a:ext cx="1028035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57" name="Rounded Rectangle 456"/>
          <p:cNvSpPr/>
          <p:nvPr/>
        </p:nvSpPr>
        <p:spPr>
          <a:xfrm>
            <a:off x="5392718" y="259690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8" name="Rounded Rectangle 457"/>
          <p:cNvSpPr/>
          <p:nvPr/>
        </p:nvSpPr>
        <p:spPr>
          <a:xfrm>
            <a:off x="5488864" y="273471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62" name="Rounded Rectangle 461"/>
          <p:cNvSpPr/>
          <p:nvPr/>
        </p:nvSpPr>
        <p:spPr>
          <a:xfrm>
            <a:off x="8029356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3" name="Rounded Rectangle 462"/>
          <p:cNvSpPr/>
          <p:nvPr/>
        </p:nvSpPr>
        <p:spPr>
          <a:xfrm>
            <a:off x="8116948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75" name="Rounded Rectangle 474"/>
          <p:cNvSpPr/>
          <p:nvPr/>
        </p:nvSpPr>
        <p:spPr>
          <a:xfrm>
            <a:off x="9337128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6" name="Rounded Rectangle 475"/>
          <p:cNvSpPr/>
          <p:nvPr/>
        </p:nvSpPr>
        <p:spPr>
          <a:xfrm>
            <a:off x="9424720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82" name="Rounded Rectangle 481"/>
          <p:cNvSpPr/>
          <p:nvPr/>
        </p:nvSpPr>
        <p:spPr>
          <a:xfrm>
            <a:off x="10649852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3" name="Rounded Rectangle 482"/>
          <p:cNvSpPr/>
          <p:nvPr/>
        </p:nvSpPr>
        <p:spPr>
          <a:xfrm>
            <a:off x="10734789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4244283" y="332193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0" name="Oval 489"/>
          <p:cNvSpPr/>
          <p:nvPr/>
        </p:nvSpPr>
        <p:spPr>
          <a:xfrm>
            <a:off x="5566820" y="332193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1" name="Oval 490"/>
          <p:cNvSpPr/>
          <p:nvPr/>
        </p:nvSpPr>
        <p:spPr>
          <a:xfrm>
            <a:off x="8193503" y="332871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2" name="Oval 491"/>
          <p:cNvSpPr/>
          <p:nvPr/>
        </p:nvSpPr>
        <p:spPr>
          <a:xfrm>
            <a:off x="9505731" y="332492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3" name="Oval 492"/>
          <p:cNvSpPr/>
          <p:nvPr/>
        </p:nvSpPr>
        <p:spPr>
          <a:xfrm>
            <a:off x="10821993" y="332492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4" name="Rounded Rectangle 493"/>
          <p:cNvSpPr/>
          <p:nvPr/>
        </p:nvSpPr>
        <p:spPr>
          <a:xfrm>
            <a:off x="6711313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5" name="Rounded Rectangle 494"/>
          <p:cNvSpPr/>
          <p:nvPr/>
        </p:nvSpPr>
        <p:spPr>
          <a:xfrm>
            <a:off x="6798905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6875460" y="332871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2" name="Rounded Rectangle 501"/>
          <p:cNvSpPr/>
          <p:nvPr/>
        </p:nvSpPr>
        <p:spPr>
          <a:xfrm>
            <a:off x="4079889" y="1241464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3" name="Rounded Rectangle 502"/>
          <p:cNvSpPr/>
          <p:nvPr/>
        </p:nvSpPr>
        <p:spPr>
          <a:xfrm>
            <a:off x="8026786" y="1216989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4" name="Rounded Rectangle 503"/>
          <p:cNvSpPr/>
          <p:nvPr/>
        </p:nvSpPr>
        <p:spPr>
          <a:xfrm>
            <a:off x="2758962" y="1241464"/>
            <a:ext cx="1210676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err="1">
                <a:solidFill>
                  <a:schemeClr val="tx1"/>
                </a:solidFill>
                <a:latin typeface="Open Sans" panose="020B0606030504020204"/>
              </a:rPr>
              <a:t>Industrialvolume</a:t>
            </a:r>
            <a:r>
              <a:rPr lang="en-IN" sz="1600" b="1" dirty="0">
                <a:solidFill>
                  <a:schemeClr val="tx1"/>
                </a:solidFill>
                <a:latin typeface="Open Sans" panose="020B0606030504020204"/>
              </a:rPr>
              <a:t> harvested (10</a:t>
            </a:r>
            <a:r>
              <a:rPr lang="en-IN" sz="1600" b="1" baseline="30000" dirty="0">
                <a:solidFill>
                  <a:schemeClr val="tx1"/>
                </a:solidFill>
                <a:latin typeface="Open Sans" panose="020B0606030504020204"/>
              </a:rPr>
              <a:t>3</a:t>
            </a:r>
            <a:r>
              <a:rPr lang="en-IN" sz="1600" b="1" dirty="0">
                <a:solidFill>
                  <a:schemeClr val="tx1"/>
                </a:solidFill>
                <a:latin typeface="Open Sans" panose="020B0606030504020204"/>
              </a:rPr>
              <a:t>m</a:t>
            </a:r>
            <a:r>
              <a:rPr lang="en-IN" sz="1600" b="1" baseline="30000" dirty="0">
                <a:solidFill>
                  <a:schemeClr val="tx1"/>
                </a:solidFill>
                <a:latin typeface="Open Sans" panose="020B0606030504020204"/>
              </a:rPr>
              <a:t>3</a:t>
            </a:r>
            <a:r>
              <a:rPr lang="en-IN" sz="1600" b="1" dirty="0">
                <a:solidFill>
                  <a:schemeClr val="tx1"/>
                </a:solidFill>
                <a:latin typeface="Open Sans" panose="020B0606030504020204"/>
              </a:rPr>
              <a:t>)</a:t>
            </a:r>
          </a:p>
        </p:txBody>
      </p:sp>
      <p:grpSp>
        <p:nvGrpSpPr>
          <p:cNvPr id="505" name="Group 504"/>
          <p:cNvGrpSpPr/>
          <p:nvPr/>
        </p:nvGrpSpPr>
        <p:grpSpPr>
          <a:xfrm>
            <a:off x="4139813" y="1802693"/>
            <a:ext cx="430988" cy="374875"/>
            <a:chOff x="1424040" y="3333019"/>
            <a:chExt cx="1347449" cy="1319920"/>
          </a:xfrm>
        </p:grpSpPr>
        <p:sp>
          <p:nvSpPr>
            <p:cNvPr id="506" name="Freeform 505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08" name="Straight Arrow Connector 507"/>
          <p:cNvCxnSpPr/>
          <p:nvPr/>
        </p:nvCxnSpPr>
        <p:spPr>
          <a:xfrm>
            <a:off x="4244282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9" name="Group 508"/>
          <p:cNvGrpSpPr/>
          <p:nvPr/>
        </p:nvGrpSpPr>
        <p:grpSpPr>
          <a:xfrm>
            <a:off x="8136286" y="1802693"/>
            <a:ext cx="430988" cy="374875"/>
            <a:chOff x="1424040" y="3333019"/>
            <a:chExt cx="1347449" cy="1319920"/>
          </a:xfrm>
        </p:grpSpPr>
        <p:sp>
          <p:nvSpPr>
            <p:cNvPr id="510" name="Freeform 50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12" name="Straight Arrow Connector 511"/>
          <p:cNvCxnSpPr/>
          <p:nvPr/>
        </p:nvCxnSpPr>
        <p:spPr>
          <a:xfrm>
            <a:off x="8255044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" name="TextBox 512"/>
          <p:cNvSpPr txBox="1"/>
          <p:nvPr/>
        </p:nvSpPr>
        <p:spPr>
          <a:xfrm>
            <a:off x="4066711" y="1773690"/>
            <a:ext cx="353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8024555" y="1329449"/>
            <a:ext cx="35786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>
              <a:lnSpc>
                <a:spcPts val="2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</a:p>
          <a:p>
            <a:pPr marL="180975" algn="ct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  <a:p>
            <a:pPr marL="180975" algn="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1/3 firebreaks implemented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5" name="Picture 514" descr="Zonamento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662834" y="1274971"/>
            <a:ext cx="2005879" cy="2716133"/>
          </a:xfrm>
          <a:prstGeom prst="rect">
            <a:avLst/>
          </a:prstGeom>
        </p:spPr>
      </p:pic>
      <p:sp>
        <p:nvSpPr>
          <p:cNvPr id="516" name="TextBox 515"/>
          <p:cNvSpPr txBox="1"/>
          <p:nvPr/>
        </p:nvSpPr>
        <p:spPr>
          <a:xfrm>
            <a:off x="4089660" y="1249145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100%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8025400" y="1240182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95%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8" name="Picture 517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11050201" y="3413369"/>
            <a:ext cx="504056" cy="682536"/>
          </a:xfrm>
          <a:prstGeom prst="rect">
            <a:avLst/>
          </a:prstGeom>
        </p:spPr>
      </p:pic>
      <p:pic>
        <p:nvPicPr>
          <p:cNvPr id="519" name="Picture 518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9712428" y="3429871"/>
            <a:ext cx="504056" cy="682536"/>
          </a:xfrm>
          <a:prstGeom prst="rect">
            <a:avLst/>
          </a:prstGeom>
        </p:spPr>
      </p:pic>
      <p:pic>
        <p:nvPicPr>
          <p:cNvPr id="520" name="Picture 519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8393376" y="3429000"/>
            <a:ext cx="504056" cy="682536"/>
          </a:xfrm>
          <a:prstGeom prst="rect">
            <a:avLst/>
          </a:prstGeom>
        </p:spPr>
      </p:pic>
      <p:pic>
        <p:nvPicPr>
          <p:cNvPr id="521" name="Picture 520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7060618" y="3445512"/>
            <a:ext cx="504056" cy="682536"/>
          </a:xfrm>
          <a:prstGeom prst="rect">
            <a:avLst/>
          </a:prstGeom>
        </p:spPr>
      </p:pic>
      <p:pic>
        <p:nvPicPr>
          <p:cNvPr id="522" name="Picture 521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5742575" y="3429000"/>
            <a:ext cx="504056" cy="682536"/>
          </a:xfrm>
          <a:prstGeom prst="rect">
            <a:avLst/>
          </a:prstGeom>
        </p:spPr>
      </p:pic>
      <p:pic>
        <p:nvPicPr>
          <p:cNvPr id="523" name="Picture 522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4444294" y="3440176"/>
            <a:ext cx="504056" cy="682536"/>
          </a:xfrm>
          <a:prstGeom prst="rect">
            <a:avLst/>
          </a:prstGeom>
        </p:spPr>
      </p:pic>
      <p:pic>
        <p:nvPicPr>
          <p:cNvPr id="524" name="Picture 523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3128032" y="3413369"/>
            <a:ext cx="504056" cy="682536"/>
          </a:xfrm>
          <a:prstGeom prst="rect">
            <a:avLst/>
          </a:prstGeom>
        </p:spPr>
      </p:pic>
      <p:grpSp>
        <p:nvGrpSpPr>
          <p:cNvPr id="525" name="Group 524"/>
          <p:cNvGrpSpPr/>
          <p:nvPr/>
        </p:nvGrpSpPr>
        <p:grpSpPr>
          <a:xfrm>
            <a:off x="8288686" y="3846213"/>
            <a:ext cx="326006" cy="276499"/>
            <a:chOff x="1424040" y="3333019"/>
            <a:chExt cx="1347449" cy="1319920"/>
          </a:xfrm>
        </p:grpSpPr>
        <p:sp>
          <p:nvSpPr>
            <p:cNvPr id="526" name="Freeform 525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8" name="Group 527"/>
          <p:cNvGrpSpPr/>
          <p:nvPr/>
        </p:nvGrpSpPr>
        <p:grpSpPr>
          <a:xfrm>
            <a:off x="9638450" y="3835602"/>
            <a:ext cx="326006" cy="276499"/>
            <a:chOff x="1424040" y="3333019"/>
            <a:chExt cx="1347449" cy="1319920"/>
          </a:xfrm>
        </p:grpSpPr>
        <p:sp>
          <p:nvSpPr>
            <p:cNvPr id="529" name="Freeform 528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1" name="Group 530"/>
          <p:cNvGrpSpPr/>
          <p:nvPr/>
        </p:nvGrpSpPr>
        <p:grpSpPr>
          <a:xfrm>
            <a:off x="10979659" y="3855708"/>
            <a:ext cx="326006" cy="276499"/>
            <a:chOff x="1424040" y="3333019"/>
            <a:chExt cx="1347449" cy="1319920"/>
          </a:xfrm>
        </p:grpSpPr>
        <p:sp>
          <p:nvSpPr>
            <p:cNvPr id="532" name="Freeform 531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4" name="Group 533"/>
          <p:cNvGrpSpPr/>
          <p:nvPr/>
        </p:nvGrpSpPr>
        <p:grpSpPr>
          <a:xfrm>
            <a:off x="4318550" y="3828082"/>
            <a:ext cx="326006" cy="276499"/>
            <a:chOff x="1424040" y="3333019"/>
            <a:chExt cx="1347449" cy="1319920"/>
          </a:xfrm>
        </p:grpSpPr>
        <p:sp>
          <p:nvSpPr>
            <p:cNvPr id="535" name="Freeform 534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7" name="Group 536"/>
          <p:cNvGrpSpPr/>
          <p:nvPr/>
        </p:nvGrpSpPr>
        <p:grpSpPr>
          <a:xfrm>
            <a:off x="5618704" y="3817471"/>
            <a:ext cx="326006" cy="276499"/>
            <a:chOff x="1424040" y="3333019"/>
            <a:chExt cx="1347449" cy="1319920"/>
          </a:xfrm>
        </p:grpSpPr>
        <p:sp>
          <p:nvSpPr>
            <p:cNvPr id="538" name="Freeform 537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0" name="Group 539"/>
          <p:cNvGrpSpPr/>
          <p:nvPr/>
        </p:nvGrpSpPr>
        <p:grpSpPr>
          <a:xfrm>
            <a:off x="6959913" y="3837577"/>
            <a:ext cx="326006" cy="276499"/>
            <a:chOff x="1424040" y="3333019"/>
            <a:chExt cx="1347449" cy="1319920"/>
          </a:xfrm>
        </p:grpSpPr>
        <p:sp>
          <p:nvSpPr>
            <p:cNvPr id="541" name="Freeform 540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3" name="Plus 542"/>
          <p:cNvSpPr/>
          <p:nvPr/>
        </p:nvSpPr>
        <p:spPr>
          <a:xfrm>
            <a:off x="5878413" y="3619602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4" name="Plus 543"/>
          <p:cNvSpPr/>
          <p:nvPr/>
        </p:nvSpPr>
        <p:spPr>
          <a:xfrm>
            <a:off x="9818998" y="3620620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5" name="Plus 544"/>
          <p:cNvSpPr/>
          <p:nvPr/>
        </p:nvSpPr>
        <p:spPr>
          <a:xfrm>
            <a:off x="7119550" y="3621319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6" name="Plus 545"/>
          <p:cNvSpPr/>
          <p:nvPr/>
        </p:nvSpPr>
        <p:spPr>
          <a:xfrm>
            <a:off x="7307460" y="3620786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7" name="Plus 546"/>
          <p:cNvSpPr/>
          <p:nvPr/>
        </p:nvSpPr>
        <p:spPr>
          <a:xfrm>
            <a:off x="11093668" y="3621318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8" name="Plus 547"/>
          <p:cNvSpPr/>
          <p:nvPr/>
        </p:nvSpPr>
        <p:spPr>
          <a:xfrm>
            <a:off x="11281578" y="3620785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55" name="Picture 196" descr="Diversos usos de la madera del eucalipto"/>
          <p:cNvPicPr>
            <a:picLocks noChangeAspect="1" noChangeArrowheads="1"/>
          </p:cNvPicPr>
          <p:nvPr/>
        </p:nvPicPr>
        <p:blipFill>
          <a:blip r:embed="rId5" r:link="rId6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64" r="32719" b="63988"/>
          <a:stretch>
            <a:fillRect/>
          </a:stretch>
        </p:blipFill>
        <p:spPr bwMode="auto">
          <a:xfrm rot="21444761">
            <a:off x="10398919" y="221196"/>
            <a:ext cx="14874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ectangle 116"/>
          <p:cNvSpPr/>
          <p:nvPr/>
        </p:nvSpPr>
        <p:spPr>
          <a:xfrm>
            <a:off x="2768156" y="6217381"/>
            <a:ext cx="1201482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1322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074674" y="6224161"/>
            <a:ext cx="1203219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1069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401271" y="6224117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1258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029357" y="6224161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1049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9337129" y="6224117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1206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655171" y="6236598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1367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711314" y="6224161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1396</a:t>
            </a:r>
            <a:endParaRPr lang="en-IN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87" name="Chart 86"/>
          <p:cNvGraphicFramePr>
            <a:graphicFrameLocks/>
          </p:cNvGraphicFramePr>
          <p:nvPr>
            <p:extLst/>
          </p:nvPr>
        </p:nvGraphicFramePr>
        <p:xfrm>
          <a:off x="2626224" y="4173117"/>
          <a:ext cx="9660876" cy="213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7999675" y="4196423"/>
            <a:ext cx="3887468" cy="1966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2" name="TextBox 91"/>
          <p:cNvSpPr txBox="1"/>
          <p:nvPr/>
        </p:nvSpPr>
        <p:spPr>
          <a:xfrm>
            <a:off x="7975422" y="2926498"/>
            <a:ext cx="3915166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area increased</a:t>
            </a:r>
          </a:p>
          <a:p>
            <a:endParaRPr lang="en-US" sz="1000" dirty="0"/>
          </a:p>
          <a:p>
            <a:r>
              <a:rPr lang="en-US" sz="2000" dirty="0" smtClean="0"/>
              <a:t>Benefit from </a:t>
            </a:r>
            <a:r>
              <a:rPr lang="en-US" sz="2000" dirty="0"/>
              <a:t>improved </a:t>
            </a:r>
            <a:r>
              <a:rPr lang="en-US" sz="2000" dirty="0" smtClean="0"/>
              <a:t>management  and area increase at the expense of the close-to-absent</a:t>
            </a:r>
          </a:p>
          <a:p>
            <a:endParaRPr lang="pt-PT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8006873" y="5056489"/>
            <a:ext cx="3915166" cy="1138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area decreased</a:t>
            </a:r>
          </a:p>
          <a:p>
            <a:endParaRPr lang="en-US" sz="800" dirty="0"/>
          </a:p>
          <a:p>
            <a:r>
              <a:rPr lang="en-US" sz="2000" dirty="0" smtClean="0"/>
              <a:t>Very low productivity combined with the small area</a:t>
            </a:r>
            <a:endParaRPr lang="pt-PT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7999844" y="4622126"/>
            <a:ext cx="3915166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4 Close-to-absent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979459" y="2505438"/>
            <a:ext cx="391516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 &amp; 3 Active and Semi-active</a:t>
            </a:r>
          </a:p>
        </p:txBody>
      </p:sp>
    </p:spTree>
    <p:extLst>
      <p:ext uri="{BB962C8B-B14F-4D97-AF65-F5344CB8AC3E}">
        <p14:creationId xmlns:p14="http://schemas.microsoft.com/office/powerpoint/2010/main" val="16156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Preliminary results &amp; Discussion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Volume harvested with industrial use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439" name="Rounded Rectangle 438"/>
          <p:cNvSpPr/>
          <p:nvPr/>
        </p:nvSpPr>
        <p:spPr>
          <a:xfrm>
            <a:off x="432679" y="1248288"/>
            <a:ext cx="2229210" cy="5472608"/>
          </a:xfrm>
          <a:prstGeom prst="roundRect">
            <a:avLst>
              <a:gd name="adj" fmla="val 317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0" name="Rectangle 439"/>
          <p:cNvSpPr/>
          <p:nvPr/>
        </p:nvSpPr>
        <p:spPr>
          <a:xfrm>
            <a:off x="432679" y="4452237"/>
            <a:ext cx="2229209" cy="369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1 </a:t>
            </a:r>
            <a:r>
              <a:rPr lang="en-IN" sz="1600" b="1" dirty="0" err="1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Industial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444319" y="5327026"/>
            <a:ext cx="2217569" cy="369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3 Semi-active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432679" y="6217337"/>
            <a:ext cx="2217569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Parish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444248" y="4892448"/>
            <a:ext cx="221764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2 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444248" y="5784610"/>
            <a:ext cx="221764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4 Close-to-absent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pic>
        <p:nvPicPr>
          <p:cNvPr id="445" name="Picture 44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57" y="1372033"/>
            <a:ext cx="2016225" cy="2962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6" name="Rounded Rectangle 445"/>
          <p:cNvSpPr/>
          <p:nvPr/>
        </p:nvSpPr>
        <p:spPr>
          <a:xfrm>
            <a:off x="2768155" y="2596904"/>
            <a:ext cx="1203093" cy="4124036"/>
          </a:xfrm>
          <a:prstGeom prst="roundRect">
            <a:avLst>
              <a:gd name="adj" fmla="val 24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7" name="Oval 446"/>
          <p:cNvSpPr/>
          <p:nvPr/>
        </p:nvSpPr>
        <p:spPr>
          <a:xfrm>
            <a:off x="2928021" y="332193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8" name="Rounded Rectangle 447"/>
          <p:cNvSpPr/>
          <p:nvPr/>
        </p:nvSpPr>
        <p:spPr>
          <a:xfrm>
            <a:off x="2866628" y="2734762"/>
            <a:ext cx="1009864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No fire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52" name="Rounded Rectangle 451"/>
          <p:cNvSpPr/>
          <p:nvPr/>
        </p:nvSpPr>
        <p:spPr>
          <a:xfrm>
            <a:off x="4074675" y="2603684"/>
            <a:ext cx="1203218" cy="4124036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3" name="Rounded Rectangle 452"/>
          <p:cNvSpPr/>
          <p:nvPr/>
        </p:nvSpPr>
        <p:spPr>
          <a:xfrm>
            <a:off x="4165869" y="2734718"/>
            <a:ext cx="1028035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57" name="Rounded Rectangle 456"/>
          <p:cNvSpPr/>
          <p:nvPr/>
        </p:nvSpPr>
        <p:spPr>
          <a:xfrm>
            <a:off x="5392718" y="259690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8" name="Rounded Rectangle 457"/>
          <p:cNvSpPr/>
          <p:nvPr/>
        </p:nvSpPr>
        <p:spPr>
          <a:xfrm>
            <a:off x="5488864" y="273471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62" name="Rounded Rectangle 461"/>
          <p:cNvSpPr/>
          <p:nvPr/>
        </p:nvSpPr>
        <p:spPr>
          <a:xfrm>
            <a:off x="8029356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3" name="Rounded Rectangle 462"/>
          <p:cNvSpPr/>
          <p:nvPr/>
        </p:nvSpPr>
        <p:spPr>
          <a:xfrm>
            <a:off x="8116948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75" name="Rounded Rectangle 474"/>
          <p:cNvSpPr/>
          <p:nvPr/>
        </p:nvSpPr>
        <p:spPr>
          <a:xfrm>
            <a:off x="9337128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6" name="Rounded Rectangle 475"/>
          <p:cNvSpPr/>
          <p:nvPr/>
        </p:nvSpPr>
        <p:spPr>
          <a:xfrm>
            <a:off x="9424720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82" name="Rounded Rectangle 481"/>
          <p:cNvSpPr/>
          <p:nvPr/>
        </p:nvSpPr>
        <p:spPr>
          <a:xfrm>
            <a:off x="10649852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3" name="Rounded Rectangle 482"/>
          <p:cNvSpPr/>
          <p:nvPr/>
        </p:nvSpPr>
        <p:spPr>
          <a:xfrm>
            <a:off x="10734789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4244283" y="332193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0" name="Oval 489"/>
          <p:cNvSpPr/>
          <p:nvPr/>
        </p:nvSpPr>
        <p:spPr>
          <a:xfrm>
            <a:off x="5566820" y="332193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1" name="Oval 490"/>
          <p:cNvSpPr/>
          <p:nvPr/>
        </p:nvSpPr>
        <p:spPr>
          <a:xfrm>
            <a:off x="8193503" y="332871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2" name="Oval 491"/>
          <p:cNvSpPr/>
          <p:nvPr/>
        </p:nvSpPr>
        <p:spPr>
          <a:xfrm>
            <a:off x="9505731" y="332492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3" name="Oval 492"/>
          <p:cNvSpPr/>
          <p:nvPr/>
        </p:nvSpPr>
        <p:spPr>
          <a:xfrm>
            <a:off x="10821993" y="332492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4" name="Rounded Rectangle 493"/>
          <p:cNvSpPr/>
          <p:nvPr/>
        </p:nvSpPr>
        <p:spPr>
          <a:xfrm>
            <a:off x="6711313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5" name="Rounded Rectangle 494"/>
          <p:cNvSpPr/>
          <p:nvPr/>
        </p:nvSpPr>
        <p:spPr>
          <a:xfrm>
            <a:off x="6798905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6875460" y="332871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2" name="Rounded Rectangle 501"/>
          <p:cNvSpPr/>
          <p:nvPr/>
        </p:nvSpPr>
        <p:spPr>
          <a:xfrm>
            <a:off x="4079889" y="1241464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3" name="Rounded Rectangle 502"/>
          <p:cNvSpPr/>
          <p:nvPr/>
        </p:nvSpPr>
        <p:spPr>
          <a:xfrm>
            <a:off x="8026786" y="1216989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4" name="Rounded Rectangle 503"/>
          <p:cNvSpPr/>
          <p:nvPr/>
        </p:nvSpPr>
        <p:spPr>
          <a:xfrm>
            <a:off x="2758962" y="1241464"/>
            <a:ext cx="1210676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err="1">
                <a:solidFill>
                  <a:schemeClr val="tx1"/>
                </a:solidFill>
                <a:latin typeface="Open Sans" panose="020B0606030504020204"/>
              </a:rPr>
              <a:t>Industrialvolume</a:t>
            </a:r>
            <a:r>
              <a:rPr lang="en-IN" sz="1600" b="1" dirty="0">
                <a:solidFill>
                  <a:schemeClr val="tx1"/>
                </a:solidFill>
                <a:latin typeface="Open Sans" panose="020B0606030504020204"/>
              </a:rPr>
              <a:t> harvested (10</a:t>
            </a:r>
            <a:r>
              <a:rPr lang="en-IN" sz="1600" b="1" baseline="30000" dirty="0">
                <a:solidFill>
                  <a:schemeClr val="tx1"/>
                </a:solidFill>
                <a:latin typeface="Open Sans" panose="020B0606030504020204"/>
              </a:rPr>
              <a:t>3</a:t>
            </a:r>
            <a:r>
              <a:rPr lang="en-IN" sz="1600" b="1" dirty="0">
                <a:solidFill>
                  <a:schemeClr val="tx1"/>
                </a:solidFill>
                <a:latin typeface="Open Sans" panose="020B0606030504020204"/>
              </a:rPr>
              <a:t>m</a:t>
            </a:r>
            <a:r>
              <a:rPr lang="en-IN" sz="1600" b="1" baseline="30000" dirty="0">
                <a:solidFill>
                  <a:schemeClr val="tx1"/>
                </a:solidFill>
                <a:latin typeface="Open Sans" panose="020B0606030504020204"/>
              </a:rPr>
              <a:t>3</a:t>
            </a:r>
            <a:r>
              <a:rPr lang="en-IN" sz="1600" b="1" dirty="0">
                <a:solidFill>
                  <a:schemeClr val="tx1"/>
                </a:solidFill>
                <a:latin typeface="Open Sans" panose="020B0606030504020204"/>
              </a:rPr>
              <a:t>)</a:t>
            </a:r>
          </a:p>
        </p:txBody>
      </p:sp>
      <p:grpSp>
        <p:nvGrpSpPr>
          <p:cNvPr id="505" name="Group 504"/>
          <p:cNvGrpSpPr/>
          <p:nvPr/>
        </p:nvGrpSpPr>
        <p:grpSpPr>
          <a:xfrm>
            <a:off x="4139813" y="1802693"/>
            <a:ext cx="430988" cy="374875"/>
            <a:chOff x="1424040" y="3333019"/>
            <a:chExt cx="1347449" cy="1319920"/>
          </a:xfrm>
        </p:grpSpPr>
        <p:sp>
          <p:nvSpPr>
            <p:cNvPr id="506" name="Freeform 505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08" name="Straight Arrow Connector 507"/>
          <p:cNvCxnSpPr/>
          <p:nvPr/>
        </p:nvCxnSpPr>
        <p:spPr>
          <a:xfrm>
            <a:off x="4244282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9" name="Group 508"/>
          <p:cNvGrpSpPr/>
          <p:nvPr/>
        </p:nvGrpSpPr>
        <p:grpSpPr>
          <a:xfrm>
            <a:off x="8136286" y="1802693"/>
            <a:ext cx="430988" cy="374875"/>
            <a:chOff x="1424040" y="3333019"/>
            <a:chExt cx="1347449" cy="1319920"/>
          </a:xfrm>
        </p:grpSpPr>
        <p:sp>
          <p:nvSpPr>
            <p:cNvPr id="510" name="Freeform 50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12" name="Straight Arrow Connector 511"/>
          <p:cNvCxnSpPr/>
          <p:nvPr/>
        </p:nvCxnSpPr>
        <p:spPr>
          <a:xfrm>
            <a:off x="8255044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" name="TextBox 512"/>
          <p:cNvSpPr txBox="1"/>
          <p:nvPr/>
        </p:nvSpPr>
        <p:spPr>
          <a:xfrm>
            <a:off x="4066711" y="1773690"/>
            <a:ext cx="353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8024555" y="1329449"/>
            <a:ext cx="35786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>
              <a:lnSpc>
                <a:spcPts val="2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</a:p>
          <a:p>
            <a:pPr marL="180975" algn="ct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  <a:p>
            <a:pPr marL="180975" algn="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1/3 firebreaks implemented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5" name="Picture 514" descr="Zonamento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662834" y="1274971"/>
            <a:ext cx="2005879" cy="2716133"/>
          </a:xfrm>
          <a:prstGeom prst="rect">
            <a:avLst/>
          </a:prstGeom>
        </p:spPr>
      </p:pic>
      <p:sp>
        <p:nvSpPr>
          <p:cNvPr id="516" name="TextBox 515"/>
          <p:cNvSpPr txBox="1"/>
          <p:nvPr/>
        </p:nvSpPr>
        <p:spPr>
          <a:xfrm>
            <a:off x="4089660" y="1249145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100%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8025400" y="1240182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95%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8" name="Picture 517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11050201" y="3413369"/>
            <a:ext cx="504056" cy="682536"/>
          </a:xfrm>
          <a:prstGeom prst="rect">
            <a:avLst/>
          </a:prstGeom>
        </p:spPr>
      </p:pic>
      <p:pic>
        <p:nvPicPr>
          <p:cNvPr id="519" name="Picture 518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9712428" y="3429871"/>
            <a:ext cx="504056" cy="682536"/>
          </a:xfrm>
          <a:prstGeom prst="rect">
            <a:avLst/>
          </a:prstGeom>
        </p:spPr>
      </p:pic>
      <p:pic>
        <p:nvPicPr>
          <p:cNvPr id="520" name="Picture 519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8393376" y="3429000"/>
            <a:ext cx="504056" cy="682536"/>
          </a:xfrm>
          <a:prstGeom prst="rect">
            <a:avLst/>
          </a:prstGeom>
        </p:spPr>
      </p:pic>
      <p:pic>
        <p:nvPicPr>
          <p:cNvPr id="521" name="Picture 520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7060618" y="3445512"/>
            <a:ext cx="504056" cy="682536"/>
          </a:xfrm>
          <a:prstGeom prst="rect">
            <a:avLst/>
          </a:prstGeom>
        </p:spPr>
      </p:pic>
      <p:pic>
        <p:nvPicPr>
          <p:cNvPr id="522" name="Picture 521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5742575" y="3429000"/>
            <a:ext cx="504056" cy="682536"/>
          </a:xfrm>
          <a:prstGeom prst="rect">
            <a:avLst/>
          </a:prstGeom>
        </p:spPr>
      </p:pic>
      <p:pic>
        <p:nvPicPr>
          <p:cNvPr id="523" name="Picture 522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4444294" y="3440176"/>
            <a:ext cx="504056" cy="682536"/>
          </a:xfrm>
          <a:prstGeom prst="rect">
            <a:avLst/>
          </a:prstGeom>
        </p:spPr>
      </p:pic>
      <p:pic>
        <p:nvPicPr>
          <p:cNvPr id="524" name="Picture 523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3128032" y="3413369"/>
            <a:ext cx="504056" cy="682536"/>
          </a:xfrm>
          <a:prstGeom prst="rect">
            <a:avLst/>
          </a:prstGeom>
        </p:spPr>
      </p:pic>
      <p:grpSp>
        <p:nvGrpSpPr>
          <p:cNvPr id="525" name="Group 524"/>
          <p:cNvGrpSpPr/>
          <p:nvPr/>
        </p:nvGrpSpPr>
        <p:grpSpPr>
          <a:xfrm>
            <a:off x="8288686" y="3846213"/>
            <a:ext cx="326006" cy="276499"/>
            <a:chOff x="1424040" y="3333019"/>
            <a:chExt cx="1347449" cy="1319920"/>
          </a:xfrm>
        </p:grpSpPr>
        <p:sp>
          <p:nvSpPr>
            <p:cNvPr id="526" name="Freeform 525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8" name="Group 527"/>
          <p:cNvGrpSpPr/>
          <p:nvPr/>
        </p:nvGrpSpPr>
        <p:grpSpPr>
          <a:xfrm>
            <a:off x="9638450" y="3835602"/>
            <a:ext cx="326006" cy="276499"/>
            <a:chOff x="1424040" y="3333019"/>
            <a:chExt cx="1347449" cy="1319920"/>
          </a:xfrm>
        </p:grpSpPr>
        <p:sp>
          <p:nvSpPr>
            <p:cNvPr id="529" name="Freeform 528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1" name="Group 530"/>
          <p:cNvGrpSpPr/>
          <p:nvPr/>
        </p:nvGrpSpPr>
        <p:grpSpPr>
          <a:xfrm>
            <a:off x="10979659" y="3855708"/>
            <a:ext cx="326006" cy="276499"/>
            <a:chOff x="1424040" y="3333019"/>
            <a:chExt cx="1347449" cy="1319920"/>
          </a:xfrm>
        </p:grpSpPr>
        <p:sp>
          <p:nvSpPr>
            <p:cNvPr id="532" name="Freeform 531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4" name="Group 533"/>
          <p:cNvGrpSpPr/>
          <p:nvPr/>
        </p:nvGrpSpPr>
        <p:grpSpPr>
          <a:xfrm>
            <a:off x="4318550" y="3828082"/>
            <a:ext cx="326006" cy="276499"/>
            <a:chOff x="1424040" y="3333019"/>
            <a:chExt cx="1347449" cy="1319920"/>
          </a:xfrm>
        </p:grpSpPr>
        <p:sp>
          <p:nvSpPr>
            <p:cNvPr id="535" name="Freeform 534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7" name="Group 536"/>
          <p:cNvGrpSpPr/>
          <p:nvPr/>
        </p:nvGrpSpPr>
        <p:grpSpPr>
          <a:xfrm>
            <a:off x="5618704" y="3817471"/>
            <a:ext cx="326006" cy="276499"/>
            <a:chOff x="1424040" y="3333019"/>
            <a:chExt cx="1347449" cy="1319920"/>
          </a:xfrm>
        </p:grpSpPr>
        <p:sp>
          <p:nvSpPr>
            <p:cNvPr id="538" name="Freeform 537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0" name="Group 539"/>
          <p:cNvGrpSpPr/>
          <p:nvPr/>
        </p:nvGrpSpPr>
        <p:grpSpPr>
          <a:xfrm>
            <a:off x="6959913" y="3837577"/>
            <a:ext cx="326006" cy="276499"/>
            <a:chOff x="1424040" y="3333019"/>
            <a:chExt cx="1347449" cy="1319920"/>
          </a:xfrm>
        </p:grpSpPr>
        <p:sp>
          <p:nvSpPr>
            <p:cNvPr id="541" name="Freeform 540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3" name="Plus 542"/>
          <p:cNvSpPr/>
          <p:nvPr/>
        </p:nvSpPr>
        <p:spPr>
          <a:xfrm>
            <a:off x="5878413" y="3619602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4" name="Plus 543"/>
          <p:cNvSpPr/>
          <p:nvPr/>
        </p:nvSpPr>
        <p:spPr>
          <a:xfrm>
            <a:off x="9818998" y="3620620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5" name="Plus 544"/>
          <p:cNvSpPr/>
          <p:nvPr/>
        </p:nvSpPr>
        <p:spPr>
          <a:xfrm>
            <a:off x="7119550" y="3621319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6" name="Plus 545"/>
          <p:cNvSpPr/>
          <p:nvPr/>
        </p:nvSpPr>
        <p:spPr>
          <a:xfrm>
            <a:off x="7307460" y="3620786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7" name="Plus 546"/>
          <p:cNvSpPr/>
          <p:nvPr/>
        </p:nvSpPr>
        <p:spPr>
          <a:xfrm>
            <a:off x="11093668" y="3621318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8" name="Plus 547"/>
          <p:cNvSpPr/>
          <p:nvPr/>
        </p:nvSpPr>
        <p:spPr>
          <a:xfrm>
            <a:off x="11281578" y="3620785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55" name="Picture 196" descr="Diversos usos de la madera del eucalipto"/>
          <p:cNvPicPr>
            <a:picLocks noChangeAspect="1" noChangeArrowheads="1"/>
          </p:cNvPicPr>
          <p:nvPr/>
        </p:nvPicPr>
        <p:blipFill>
          <a:blip r:embed="rId5" r:link="rId6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64" r="32719" b="63988"/>
          <a:stretch>
            <a:fillRect/>
          </a:stretch>
        </p:blipFill>
        <p:spPr bwMode="auto">
          <a:xfrm rot="21444761">
            <a:off x="10398919" y="221196"/>
            <a:ext cx="14874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ectangle 116"/>
          <p:cNvSpPr/>
          <p:nvPr/>
        </p:nvSpPr>
        <p:spPr>
          <a:xfrm>
            <a:off x="2768156" y="6217381"/>
            <a:ext cx="1201482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1322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074674" y="6224161"/>
            <a:ext cx="1203219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1069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401271" y="6224117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1258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029357" y="6224161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1049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9337129" y="6224117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1206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655171" y="6236598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1367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711314" y="6224161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1396</a:t>
            </a:r>
            <a:endParaRPr lang="en-IN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87" name="Chart 86"/>
          <p:cNvGraphicFramePr>
            <a:graphicFrameLocks/>
          </p:cNvGraphicFramePr>
          <p:nvPr>
            <p:extLst/>
          </p:nvPr>
        </p:nvGraphicFramePr>
        <p:xfrm>
          <a:off x="2626224" y="4173117"/>
          <a:ext cx="9660876" cy="213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118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Preliminary results </a:t>
            </a:r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&amp; Discussion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Volume harvested with industrial use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439" name="Rounded Rectangle 438"/>
          <p:cNvSpPr/>
          <p:nvPr/>
        </p:nvSpPr>
        <p:spPr>
          <a:xfrm>
            <a:off x="432679" y="1248288"/>
            <a:ext cx="2229210" cy="5472608"/>
          </a:xfrm>
          <a:prstGeom prst="roundRect">
            <a:avLst>
              <a:gd name="adj" fmla="val 317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0" name="Rectangle 439"/>
          <p:cNvSpPr/>
          <p:nvPr/>
        </p:nvSpPr>
        <p:spPr>
          <a:xfrm>
            <a:off x="432679" y="4452237"/>
            <a:ext cx="2229209" cy="369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1 </a:t>
            </a:r>
            <a:r>
              <a:rPr lang="en-IN" sz="1600" b="1" dirty="0" err="1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Industial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444319" y="5327026"/>
            <a:ext cx="2217569" cy="369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3 Semi-active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432679" y="6217337"/>
            <a:ext cx="2217569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Parish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444248" y="4892448"/>
            <a:ext cx="221764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2 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444248" y="5784610"/>
            <a:ext cx="221764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4 Close-to-absent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pic>
        <p:nvPicPr>
          <p:cNvPr id="445" name="Picture 44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57" y="1372033"/>
            <a:ext cx="2016225" cy="2962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6" name="Rounded Rectangle 445"/>
          <p:cNvSpPr/>
          <p:nvPr/>
        </p:nvSpPr>
        <p:spPr>
          <a:xfrm>
            <a:off x="2768155" y="2596904"/>
            <a:ext cx="1203093" cy="4124036"/>
          </a:xfrm>
          <a:prstGeom prst="roundRect">
            <a:avLst>
              <a:gd name="adj" fmla="val 24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7" name="Oval 446"/>
          <p:cNvSpPr/>
          <p:nvPr/>
        </p:nvSpPr>
        <p:spPr>
          <a:xfrm>
            <a:off x="2928021" y="332193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8" name="Rounded Rectangle 447"/>
          <p:cNvSpPr/>
          <p:nvPr/>
        </p:nvSpPr>
        <p:spPr>
          <a:xfrm>
            <a:off x="2866628" y="2734762"/>
            <a:ext cx="1009864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No fire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52" name="Rounded Rectangle 451"/>
          <p:cNvSpPr/>
          <p:nvPr/>
        </p:nvSpPr>
        <p:spPr>
          <a:xfrm>
            <a:off x="4074675" y="2603684"/>
            <a:ext cx="1203218" cy="4124036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3" name="Rounded Rectangle 452"/>
          <p:cNvSpPr/>
          <p:nvPr/>
        </p:nvSpPr>
        <p:spPr>
          <a:xfrm>
            <a:off x="4165869" y="2734718"/>
            <a:ext cx="1028035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57" name="Rounded Rectangle 456"/>
          <p:cNvSpPr/>
          <p:nvPr/>
        </p:nvSpPr>
        <p:spPr>
          <a:xfrm>
            <a:off x="5392718" y="259690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8" name="Rounded Rectangle 457"/>
          <p:cNvSpPr/>
          <p:nvPr/>
        </p:nvSpPr>
        <p:spPr>
          <a:xfrm>
            <a:off x="5488864" y="273471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62" name="Rounded Rectangle 461"/>
          <p:cNvSpPr/>
          <p:nvPr/>
        </p:nvSpPr>
        <p:spPr>
          <a:xfrm>
            <a:off x="8029356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3" name="Rounded Rectangle 462"/>
          <p:cNvSpPr/>
          <p:nvPr/>
        </p:nvSpPr>
        <p:spPr>
          <a:xfrm>
            <a:off x="8116948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75" name="Rounded Rectangle 474"/>
          <p:cNvSpPr/>
          <p:nvPr/>
        </p:nvSpPr>
        <p:spPr>
          <a:xfrm>
            <a:off x="9337128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6" name="Rounded Rectangle 475"/>
          <p:cNvSpPr/>
          <p:nvPr/>
        </p:nvSpPr>
        <p:spPr>
          <a:xfrm>
            <a:off x="9424720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82" name="Rounded Rectangle 481"/>
          <p:cNvSpPr/>
          <p:nvPr/>
        </p:nvSpPr>
        <p:spPr>
          <a:xfrm>
            <a:off x="10649852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3" name="Rounded Rectangle 482"/>
          <p:cNvSpPr/>
          <p:nvPr/>
        </p:nvSpPr>
        <p:spPr>
          <a:xfrm>
            <a:off x="10734789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4244283" y="332193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0" name="Oval 489"/>
          <p:cNvSpPr/>
          <p:nvPr/>
        </p:nvSpPr>
        <p:spPr>
          <a:xfrm>
            <a:off x="5566820" y="332193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1" name="Oval 490"/>
          <p:cNvSpPr/>
          <p:nvPr/>
        </p:nvSpPr>
        <p:spPr>
          <a:xfrm>
            <a:off x="8193503" y="332871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2" name="Oval 491"/>
          <p:cNvSpPr/>
          <p:nvPr/>
        </p:nvSpPr>
        <p:spPr>
          <a:xfrm>
            <a:off x="9505731" y="332492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3" name="Oval 492"/>
          <p:cNvSpPr/>
          <p:nvPr/>
        </p:nvSpPr>
        <p:spPr>
          <a:xfrm>
            <a:off x="10821993" y="332492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4" name="Rounded Rectangle 493"/>
          <p:cNvSpPr/>
          <p:nvPr/>
        </p:nvSpPr>
        <p:spPr>
          <a:xfrm>
            <a:off x="6711313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5" name="Rounded Rectangle 494"/>
          <p:cNvSpPr/>
          <p:nvPr/>
        </p:nvSpPr>
        <p:spPr>
          <a:xfrm>
            <a:off x="6798905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6875460" y="332871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2" name="Rounded Rectangle 501"/>
          <p:cNvSpPr/>
          <p:nvPr/>
        </p:nvSpPr>
        <p:spPr>
          <a:xfrm>
            <a:off x="4079889" y="1241464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3" name="Rounded Rectangle 502"/>
          <p:cNvSpPr/>
          <p:nvPr/>
        </p:nvSpPr>
        <p:spPr>
          <a:xfrm>
            <a:off x="8026786" y="1216989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4" name="Rounded Rectangle 503"/>
          <p:cNvSpPr/>
          <p:nvPr/>
        </p:nvSpPr>
        <p:spPr>
          <a:xfrm>
            <a:off x="2758962" y="1241464"/>
            <a:ext cx="1210676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err="1" smtClean="0">
                <a:solidFill>
                  <a:schemeClr val="tx1"/>
                </a:solidFill>
                <a:latin typeface="Open Sans" panose="020B0606030504020204"/>
              </a:rPr>
              <a:t>Industrialvolume</a:t>
            </a:r>
            <a:r>
              <a:rPr lang="en-IN" sz="1600" b="1" dirty="0" smtClean="0">
                <a:solidFill>
                  <a:schemeClr val="tx1"/>
                </a:solidFill>
                <a:latin typeface="Open Sans" panose="020B0606030504020204"/>
              </a:rPr>
              <a:t> harvested (10</a:t>
            </a:r>
            <a:r>
              <a:rPr lang="en-IN" sz="1600" b="1" baseline="30000" dirty="0" smtClean="0">
                <a:solidFill>
                  <a:schemeClr val="tx1"/>
                </a:solidFill>
                <a:latin typeface="Open Sans" panose="020B0606030504020204"/>
              </a:rPr>
              <a:t>3</a:t>
            </a:r>
            <a:r>
              <a:rPr lang="en-IN" sz="1600" b="1" dirty="0" smtClean="0">
                <a:solidFill>
                  <a:schemeClr val="tx1"/>
                </a:solidFill>
                <a:latin typeface="Open Sans" panose="020B0606030504020204"/>
              </a:rPr>
              <a:t>m</a:t>
            </a:r>
            <a:r>
              <a:rPr lang="en-IN" sz="1600" b="1" baseline="30000" dirty="0" smtClean="0">
                <a:solidFill>
                  <a:schemeClr val="tx1"/>
                </a:solidFill>
                <a:latin typeface="Open Sans" panose="020B0606030504020204"/>
              </a:rPr>
              <a:t>3</a:t>
            </a:r>
            <a:r>
              <a:rPr lang="en-IN" sz="1600" b="1" dirty="0" smtClean="0">
                <a:solidFill>
                  <a:schemeClr val="tx1"/>
                </a:solidFill>
                <a:latin typeface="Open Sans" panose="020B0606030504020204"/>
              </a:rPr>
              <a:t>)</a:t>
            </a:r>
            <a:endParaRPr lang="en-IN" sz="1600" b="1" dirty="0">
              <a:solidFill>
                <a:schemeClr val="tx1"/>
              </a:solidFill>
              <a:latin typeface="Open Sans" panose="020B0606030504020204"/>
            </a:endParaRPr>
          </a:p>
        </p:txBody>
      </p:sp>
      <p:grpSp>
        <p:nvGrpSpPr>
          <p:cNvPr id="505" name="Group 504"/>
          <p:cNvGrpSpPr/>
          <p:nvPr/>
        </p:nvGrpSpPr>
        <p:grpSpPr>
          <a:xfrm>
            <a:off x="4139813" y="1802693"/>
            <a:ext cx="430988" cy="374875"/>
            <a:chOff x="1424040" y="3333019"/>
            <a:chExt cx="1347449" cy="1319920"/>
          </a:xfrm>
        </p:grpSpPr>
        <p:sp>
          <p:nvSpPr>
            <p:cNvPr id="506" name="Freeform 505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08" name="Straight Arrow Connector 507"/>
          <p:cNvCxnSpPr/>
          <p:nvPr/>
        </p:nvCxnSpPr>
        <p:spPr>
          <a:xfrm>
            <a:off x="4244282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9" name="Group 508"/>
          <p:cNvGrpSpPr/>
          <p:nvPr/>
        </p:nvGrpSpPr>
        <p:grpSpPr>
          <a:xfrm>
            <a:off x="8136286" y="1802693"/>
            <a:ext cx="430988" cy="374875"/>
            <a:chOff x="1424040" y="3333019"/>
            <a:chExt cx="1347449" cy="1319920"/>
          </a:xfrm>
        </p:grpSpPr>
        <p:sp>
          <p:nvSpPr>
            <p:cNvPr id="510" name="Freeform 50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12" name="Straight Arrow Connector 511"/>
          <p:cNvCxnSpPr/>
          <p:nvPr/>
        </p:nvCxnSpPr>
        <p:spPr>
          <a:xfrm>
            <a:off x="8255044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" name="TextBox 512"/>
          <p:cNvSpPr txBox="1"/>
          <p:nvPr/>
        </p:nvSpPr>
        <p:spPr>
          <a:xfrm>
            <a:off x="4066711" y="1773690"/>
            <a:ext cx="353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8024555" y="1329449"/>
            <a:ext cx="35786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>
              <a:lnSpc>
                <a:spcPts val="2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</a:p>
          <a:p>
            <a:pPr marL="180975" algn="ct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  <a:p>
            <a:pPr marL="180975" algn="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1/3 firebreaks implemented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5" name="Picture 514" descr="Zonamento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662834" y="1274971"/>
            <a:ext cx="2005879" cy="2716133"/>
          </a:xfrm>
          <a:prstGeom prst="rect">
            <a:avLst/>
          </a:prstGeom>
        </p:spPr>
      </p:pic>
      <p:sp>
        <p:nvSpPr>
          <p:cNvPr id="516" name="TextBox 515"/>
          <p:cNvSpPr txBox="1"/>
          <p:nvPr/>
        </p:nvSpPr>
        <p:spPr>
          <a:xfrm>
            <a:off x="4089660" y="1249145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100%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8025400" y="1240182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95%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8" name="Picture 517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11050201" y="3413369"/>
            <a:ext cx="504056" cy="682536"/>
          </a:xfrm>
          <a:prstGeom prst="rect">
            <a:avLst/>
          </a:prstGeom>
        </p:spPr>
      </p:pic>
      <p:pic>
        <p:nvPicPr>
          <p:cNvPr id="519" name="Picture 518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9712428" y="3429871"/>
            <a:ext cx="504056" cy="682536"/>
          </a:xfrm>
          <a:prstGeom prst="rect">
            <a:avLst/>
          </a:prstGeom>
        </p:spPr>
      </p:pic>
      <p:pic>
        <p:nvPicPr>
          <p:cNvPr id="520" name="Picture 519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8393376" y="3429000"/>
            <a:ext cx="504056" cy="682536"/>
          </a:xfrm>
          <a:prstGeom prst="rect">
            <a:avLst/>
          </a:prstGeom>
        </p:spPr>
      </p:pic>
      <p:pic>
        <p:nvPicPr>
          <p:cNvPr id="521" name="Picture 520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7060618" y="3445512"/>
            <a:ext cx="504056" cy="682536"/>
          </a:xfrm>
          <a:prstGeom prst="rect">
            <a:avLst/>
          </a:prstGeom>
        </p:spPr>
      </p:pic>
      <p:pic>
        <p:nvPicPr>
          <p:cNvPr id="522" name="Picture 521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5742575" y="3429000"/>
            <a:ext cx="504056" cy="682536"/>
          </a:xfrm>
          <a:prstGeom prst="rect">
            <a:avLst/>
          </a:prstGeom>
        </p:spPr>
      </p:pic>
      <p:pic>
        <p:nvPicPr>
          <p:cNvPr id="523" name="Picture 522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4444294" y="3440176"/>
            <a:ext cx="504056" cy="682536"/>
          </a:xfrm>
          <a:prstGeom prst="rect">
            <a:avLst/>
          </a:prstGeom>
        </p:spPr>
      </p:pic>
      <p:pic>
        <p:nvPicPr>
          <p:cNvPr id="524" name="Picture 523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3128032" y="3413369"/>
            <a:ext cx="504056" cy="682536"/>
          </a:xfrm>
          <a:prstGeom prst="rect">
            <a:avLst/>
          </a:prstGeom>
        </p:spPr>
      </p:pic>
      <p:grpSp>
        <p:nvGrpSpPr>
          <p:cNvPr id="525" name="Group 524"/>
          <p:cNvGrpSpPr/>
          <p:nvPr/>
        </p:nvGrpSpPr>
        <p:grpSpPr>
          <a:xfrm>
            <a:off x="8288686" y="3846213"/>
            <a:ext cx="326006" cy="276499"/>
            <a:chOff x="1424040" y="3333019"/>
            <a:chExt cx="1347449" cy="1319920"/>
          </a:xfrm>
        </p:grpSpPr>
        <p:sp>
          <p:nvSpPr>
            <p:cNvPr id="526" name="Freeform 525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8" name="Group 527"/>
          <p:cNvGrpSpPr/>
          <p:nvPr/>
        </p:nvGrpSpPr>
        <p:grpSpPr>
          <a:xfrm>
            <a:off x="9638450" y="3835602"/>
            <a:ext cx="326006" cy="276499"/>
            <a:chOff x="1424040" y="3333019"/>
            <a:chExt cx="1347449" cy="1319920"/>
          </a:xfrm>
        </p:grpSpPr>
        <p:sp>
          <p:nvSpPr>
            <p:cNvPr id="529" name="Freeform 528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1" name="Group 530"/>
          <p:cNvGrpSpPr/>
          <p:nvPr/>
        </p:nvGrpSpPr>
        <p:grpSpPr>
          <a:xfrm>
            <a:off x="10979659" y="3855708"/>
            <a:ext cx="326006" cy="276499"/>
            <a:chOff x="1424040" y="3333019"/>
            <a:chExt cx="1347449" cy="1319920"/>
          </a:xfrm>
        </p:grpSpPr>
        <p:sp>
          <p:nvSpPr>
            <p:cNvPr id="532" name="Freeform 531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4" name="Group 533"/>
          <p:cNvGrpSpPr/>
          <p:nvPr/>
        </p:nvGrpSpPr>
        <p:grpSpPr>
          <a:xfrm>
            <a:off x="4318550" y="3828082"/>
            <a:ext cx="326006" cy="276499"/>
            <a:chOff x="1424040" y="3333019"/>
            <a:chExt cx="1347449" cy="1319920"/>
          </a:xfrm>
        </p:grpSpPr>
        <p:sp>
          <p:nvSpPr>
            <p:cNvPr id="535" name="Freeform 534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7" name="Group 536"/>
          <p:cNvGrpSpPr/>
          <p:nvPr/>
        </p:nvGrpSpPr>
        <p:grpSpPr>
          <a:xfrm>
            <a:off x="5618704" y="3817471"/>
            <a:ext cx="326006" cy="276499"/>
            <a:chOff x="1424040" y="3333019"/>
            <a:chExt cx="1347449" cy="1319920"/>
          </a:xfrm>
        </p:grpSpPr>
        <p:sp>
          <p:nvSpPr>
            <p:cNvPr id="538" name="Freeform 537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0" name="Group 539"/>
          <p:cNvGrpSpPr/>
          <p:nvPr/>
        </p:nvGrpSpPr>
        <p:grpSpPr>
          <a:xfrm>
            <a:off x="6959913" y="3837577"/>
            <a:ext cx="326006" cy="276499"/>
            <a:chOff x="1424040" y="3333019"/>
            <a:chExt cx="1347449" cy="1319920"/>
          </a:xfrm>
        </p:grpSpPr>
        <p:sp>
          <p:nvSpPr>
            <p:cNvPr id="541" name="Freeform 540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3" name="Plus 542"/>
          <p:cNvSpPr/>
          <p:nvPr/>
        </p:nvSpPr>
        <p:spPr>
          <a:xfrm>
            <a:off x="5878413" y="3619602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4" name="Plus 543"/>
          <p:cNvSpPr/>
          <p:nvPr/>
        </p:nvSpPr>
        <p:spPr>
          <a:xfrm>
            <a:off x="9818998" y="3620620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5" name="Plus 544"/>
          <p:cNvSpPr/>
          <p:nvPr/>
        </p:nvSpPr>
        <p:spPr>
          <a:xfrm>
            <a:off x="7119550" y="3621319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6" name="Plus 545"/>
          <p:cNvSpPr/>
          <p:nvPr/>
        </p:nvSpPr>
        <p:spPr>
          <a:xfrm>
            <a:off x="7307460" y="3620786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7" name="Plus 546"/>
          <p:cNvSpPr/>
          <p:nvPr/>
        </p:nvSpPr>
        <p:spPr>
          <a:xfrm>
            <a:off x="11093668" y="3621318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8" name="Plus 547"/>
          <p:cNvSpPr/>
          <p:nvPr/>
        </p:nvSpPr>
        <p:spPr>
          <a:xfrm>
            <a:off x="11281578" y="3620785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55" name="Picture 196" descr="Diversos usos de la madera del eucalipto"/>
          <p:cNvPicPr>
            <a:picLocks noChangeAspect="1" noChangeArrowheads="1"/>
          </p:cNvPicPr>
          <p:nvPr/>
        </p:nvPicPr>
        <p:blipFill>
          <a:blip r:embed="rId5" r:link="rId6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64" r="32719" b="63988"/>
          <a:stretch>
            <a:fillRect/>
          </a:stretch>
        </p:blipFill>
        <p:spPr bwMode="auto">
          <a:xfrm rot="21444761">
            <a:off x="10398919" y="221196"/>
            <a:ext cx="14874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ectangle 116"/>
          <p:cNvSpPr/>
          <p:nvPr/>
        </p:nvSpPr>
        <p:spPr>
          <a:xfrm>
            <a:off x="2768156" y="6217381"/>
            <a:ext cx="1201482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1322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074674" y="6224161"/>
            <a:ext cx="1203219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1069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401271" y="6224117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1258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029357" y="6224161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1049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9337129" y="6224117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1206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655171" y="6236598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1367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711314" y="6224161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1396</a:t>
            </a:r>
            <a:endParaRPr lang="en-IN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87" name="Chart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043956"/>
              </p:ext>
            </p:extLst>
          </p:nvPr>
        </p:nvGraphicFramePr>
        <p:xfrm>
          <a:off x="2626224" y="4173117"/>
          <a:ext cx="9660876" cy="213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038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Preliminary results </a:t>
            </a:r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&amp; Discussion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Net Present Value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439" name="Rounded Rectangle 438"/>
          <p:cNvSpPr/>
          <p:nvPr/>
        </p:nvSpPr>
        <p:spPr>
          <a:xfrm>
            <a:off x="432679" y="1248288"/>
            <a:ext cx="2229210" cy="5472608"/>
          </a:xfrm>
          <a:prstGeom prst="roundRect">
            <a:avLst>
              <a:gd name="adj" fmla="val 317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0" name="Rectangle 439"/>
          <p:cNvSpPr/>
          <p:nvPr/>
        </p:nvSpPr>
        <p:spPr>
          <a:xfrm>
            <a:off x="432679" y="4452237"/>
            <a:ext cx="2229209" cy="369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1 </a:t>
            </a:r>
            <a:r>
              <a:rPr lang="en-IN" sz="1600" b="1" dirty="0" err="1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Industial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444319" y="5327026"/>
            <a:ext cx="2217569" cy="369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3 Semi-active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432679" y="6217337"/>
            <a:ext cx="2217569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Parish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444248" y="4892448"/>
            <a:ext cx="221764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2 Active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444248" y="5784610"/>
            <a:ext cx="221764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4 Close-to-absent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pic>
        <p:nvPicPr>
          <p:cNvPr id="445" name="Picture 44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57" y="1372033"/>
            <a:ext cx="2016225" cy="2962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6" name="Rounded Rectangle 445"/>
          <p:cNvSpPr/>
          <p:nvPr/>
        </p:nvSpPr>
        <p:spPr>
          <a:xfrm>
            <a:off x="2768155" y="2596904"/>
            <a:ext cx="1203093" cy="4124036"/>
          </a:xfrm>
          <a:prstGeom prst="roundRect">
            <a:avLst>
              <a:gd name="adj" fmla="val 24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7" name="Oval 446"/>
          <p:cNvSpPr/>
          <p:nvPr/>
        </p:nvSpPr>
        <p:spPr>
          <a:xfrm>
            <a:off x="2928021" y="332193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8" name="Rounded Rectangle 447"/>
          <p:cNvSpPr/>
          <p:nvPr/>
        </p:nvSpPr>
        <p:spPr>
          <a:xfrm>
            <a:off x="2866628" y="2734762"/>
            <a:ext cx="1009864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No fire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52" name="Rounded Rectangle 451"/>
          <p:cNvSpPr/>
          <p:nvPr/>
        </p:nvSpPr>
        <p:spPr>
          <a:xfrm>
            <a:off x="4074675" y="2603684"/>
            <a:ext cx="1203218" cy="4124036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3" name="Rounded Rectangle 452"/>
          <p:cNvSpPr/>
          <p:nvPr/>
        </p:nvSpPr>
        <p:spPr>
          <a:xfrm>
            <a:off x="4165869" y="2734718"/>
            <a:ext cx="1028035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57" name="Rounded Rectangle 456"/>
          <p:cNvSpPr/>
          <p:nvPr/>
        </p:nvSpPr>
        <p:spPr>
          <a:xfrm>
            <a:off x="5392718" y="259690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8" name="Rounded Rectangle 457"/>
          <p:cNvSpPr/>
          <p:nvPr/>
        </p:nvSpPr>
        <p:spPr>
          <a:xfrm>
            <a:off x="5488864" y="273471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62" name="Rounded Rectangle 461"/>
          <p:cNvSpPr/>
          <p:nvPr/>
        </p:nvSpPr>
        <p:spPr>
          <a:xfrm>
            <a:off x="8029356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3" name="Rounded Rectangle 462"/>
          <p:cNvSpPr/>
          <p:nvPr/>
        </p:nvSpPr>
        <p:spPr>
          <a:xfrm>
            <a:off x="8116948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033Cur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75" name="Rounded Rectangle 474"/>
          <p:cNvSpPr/>
          <p:nvPr/>
        </p:nvSpPr>
        <p:spPr>
          <a:xfrm>
            <a:off x="9337128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6" name="Rounded Rectangle 475"/>
          <p:cNvSpPr/>
          <p:nvPr/>
        </p:nvSpPr>
        <p:spPr>
          <a:xfrm>
            <a:off x="9424720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033Mod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82" name="Rounded Rectangle 481"/>
          <p:cNvSpPr/>
          <p:nvPr/>
        </p:nvSpPr>
        <p:spPr>
          <a:xfrm>
            <a:off x="10649852" y="2603640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3" name="Rounded Rectangle 482"/>
          <p:cNvSpPr/>
          <p:nvPr/>
        </p:nvSpPr>
        <p:spPr>
          <a:xfrm>
            <a:off x="10734789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033High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4244283" y="332193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0" name="Oval 489"/>
          <p:cNvSpPr/>
          <p:nvPr/>
        </p:nvSpPr>
        <p:spPr>
          <a:xfrm>
            <a:off x="5566820" y="332193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1" name="Oval 490"/>
          <p:cNvSpPr/>
          <p:nvPr/>
        </p:nvSpPr>
        <p:spPr>
          <a:xfrm>
            <a:off x="8193503" y="332871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2" name="Oval 491"/>
          <p:cNvSpPr/>
          <p:nvPr/>
        </p:nvSpPr>
        <p:spPr>
          <a:xfrm>
            <a:off x="9505731" y="332492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3" name="Oval 492"/>
          <p:cNvSpPr/>
          <p:nvPr/>
        </p:nvSpPr>
        <p:spPr>
          <a:xfrm>
            <a:off x="10821993" y="332492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4" name="Rounded Rectangle 493"/>
          <p:cNvSpPr/>
          <p:nvPr/>
        </p:nvSpPr>
        <p:spPr>
          <a:xfrm>
            <a:off x="6711313" y="2603684"/>
            <a:ext cx="1203218" cy="4124036"/>
          </a:xfrm>
          <a:prstGeom prst="roundRect">
            <a:avLst>
              <a:gd name="adj" fmla="val 26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5" name="Rounded Rectangle 494"/>
          <p:cNvSpPr/>
          <p:nvPr/>
        </p:nvSpPr>
        <p:spPr>
          <a:xfrm>
            <a:off x="6798905" y="2741498"/>
            <a:ext cx="1028033" cy="338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  <a:latin typeface="Arial" pitchFamily="34" charset="0"/>
                <a:ea typeface="Source Sans Pro" pitchFamily="34" charset="0"/>
                <a:cs typeface="Arial" pitchFamily="34" charset="0"/>
              </a:rPr>
              <a:t>000High</a:t>
            </a:r>
            <a:endParaRPr lang="en-IN" sz="1600" b="1" dirty="0">
              <a:solidFill>
                <a:schemeClr val="bg1"/>
              </a:solidFill>
              <a:latin typeface="Arial" pitchFamily="34" charset="0"/>
              <a:ea typeface="Source Sans Pro" pitchFamily="34" charset="0"/>
              <a:cs typeface="Arial" pitchFamily="34" charset="0"/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6875460" y="332871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2" name="Rounded Rectangle 501"/>
          <p:cNvSpPr/>
          <p:nvPr/>
        </p:nvSpPr>
        <p:spPr>
          <a:xfrm>
            <a:off x="4079889" y="1241464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3" name="Rounded Rectangle 502"/>
          <p:cNvSpPr/>
          <p:nvPr/>
        </p:nvSpPr>
        <p:spPr>
          <a:xfrm>
            <a:off x="8020410" y="1234035"/>
            <a:ext cx="3834642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4" name="Rounded Rectangle 503"/>
          <p:cNvSpPr/>
          <p:nvPr/>
        </p:nvSpPr>
        <p:spPr>
          <a:xfrm>
            <a:off x="2758962" y="1241464"/>
            <a:ext cx="1210676" cy="1264789"/>
          </a:xfrm>
          <a:prstGeom prst="roundRect">
            <a:avLst>
              <a:gd name="adj" fmla="val 29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  <a:latin typeface="Open Sans" panose="020B0606030504020204"/>
              </a:rPr>
              <a:t>NPV</a:t>
            </a:r>
          </a:p>
          <a:p>
            <a:pPr algn="ctr"/>
            <a:r>
              <a:rPr lang="en-IN" sz="2000" b="1" dirty="0" smtClean="0">
                <a:solidFill>
                  <a:schemeClr val="tx1"/>
                </a:solidFill>
                <a:latin typeface="Open Sans" panose="020B0606030504020204"/>
              </a:rPr>
              <a:t>M€</a:t>
            </a:r>
            <a:endParaRPr lang="en-IN" sz="2000" b="1" dirty="0">
              <a:solidFill>
                <a:schemeClr val="tx1"/>
              </a:solidFill>
              <a:latin typeface="Open Sans" panose="020B0606030504020204"/>
            </a:endParaRPr>
          </a:p>
        </p:txBody>
      </p:sp>
      <p:grpSp>
        <p:nvGrpSpPr>
          <p:cNvPr id="505" name="Group 504"/>
          <p:cNvGrpSpPr/>
          <p:nvPr/>
        </p:nvGrpSpPr>
        <p:grpSpPr>
          <a:xfrm>
            <a:off x="4139813" y="1802693"/>
            <a:ext cx="430988" cy="374875"/>
            <a:chOff x="1424040" y="3333019"/>
            <a:chExt cx="1347449" cy="1319920"/>
          </a:xfrm>
        </p:grpSpPr>
        <p:sp>
          <p:nvSpPr>
            <p:cNvPr id="506" name="Freeform 505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08" name="Straight Arrow Connector 507"/>
          <p:cNvCxnSpPr/>
          <p:nvPr/>
        </p:nvCxnSpPr>
        <p:spPr>
          <a:xfrm>
            <a:off x="4244282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9" name="Group 508"/>
          <p:cNvGrpSpPr/>
          <p:nvPr/>
        </p:nvGrpSpPr>
        <p:grpSpPr>
          <a:xfrm>
            <a:off x="8136286" y="1802693"/>
            <a:ext cx="430988" cy="374875"/>
            <a:chOff x="1424040" y="3333019"/>
            <a:chExt cx="1347449" cy="1319920"/>
          </a:xfrm>
        </p:grpSpPr>
        <p:sp>
          <p:nvSpPr>
            <p:cNvPr id="510" name="Freeform 509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12" name="Straight Arrow Connector 511"/>
          <p:cNvCxnSpPr/>
          <p:nvPr/>
        </p:nvCxnSpPr>
        <p:spPr>
          <a:xfrm>
            <a:off x="8255044" y="2204864"/>
            <a:ext cx="35280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" name="TextBox 512"/>
          <p:cNvSpPr txBox="1"/>
          <p:nvPr/>
        </p:nvSpPr>
        <p:spPr>
          <a:xfrm>
            <a:off x="4066711" y="1773690"/>
            <a:ext cx="353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8024555" y="1329449"/>
            <a:ext cx="35786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r">
              <a:lnSpc>
                <a:spcPts val="2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</a:p>
          <a:p>
            <a:pPr marL="180975" algn="ct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  <a:p>
            <a:pPr marL="180975" algn="r">
              <a:lnSpc>
                <a:spcPts val="2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1/3 firebreaks implemented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5" name="Picture 514" descr="Zonamento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662834" y="1274971"/>
            <a:ext cx="2005879" cy="2716133"/>
          </a:xfrm>
          <a:prstGeom prst="rect">
            <a:avLst/>
          </a:prstGeom>
        </p:spPr>
      </p:pic>
      <p:sp>
        <p:nvSpPr>
          <p:cNvPr id="516" name="TextBox 515"/>
          <p:cNvSpPr txBox="1"/>
          <p:nvPr/>
        </p:nvSpPr>
        <p:spPr>
          <a:xfrm>
            <a:off x="4089660" y="1249145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100%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8025400" y="1240182"/>
            <a:ext cx="10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95%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8" name="Picture 517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11050201" y="3413369"/>
            <a:ext cx="504056" cy="682536"/>
          </a:xfrm>
          <a:prstGeom prst="rect">
            <a:avLst/>
          </a:prstGeom>
        </p:spPr>
      </p:pic>
      <p:pic>
        <p:nvPicPr>
          <p:cNvPr id="519" name="Picture 518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9712428" y="3429871"/>
            <a:ext cx="504056" cy="682536"/>
          </a:xfrm>
          <a:prstGeom prst="rect">
            <a:avLst/>
          </a:prstGeom>
        </p:spPr>
      </p:pic>
      <p:pic>
        <p:nvPicPr>
          <p:cNvPr id="520" name="Picture 519" descr="Zonamento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8393376" y="3429000"/>
            <a:ext cx="504056" cy="682536"/>
          </a:xfrm>
          <a:prstGeom prst="rect">
            <a:avLst/>
          </a:prstGeom>
        </p:spPr>
      </p:pic>
      <p:pic>
        <p:nvPicPr>
          <p:cNvPr id="521" name="Picture 520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7060618" y="3445512"/>
            <a:ext cx="504056" cy="682536"/>
          </a:xfrm>
          <a:prstGeom prst="rect">
            <a:avLst/>
          </a:prstGeom>
        </p:spPr>
      </p:pic>
      <p:pic>
        <p:nvPicPr>
          <p:cNvPr id="522" name="Picture 521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5742575" y="3429000"/>
            <a:ext cx="504056" cy="682536"/>
          </a:xfrm>
          <a:prstGeom prst="rect">
            <a:avLst/>
          </a:prstGeom>
        </p:spPr>
      </p:pic>
      <p:pic>
        <p:nvPicPr>
          <p:cNvPr id="523" name="Picture 522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4444294" y="3440176"/>
            <a:ext cx="504056" cy="682536"/>
          </a:xfrm>
          <a:prstGeom prst="rect">
            <a:avLst/>
          </a:prstGeom>
        </p:spPr>
      </p:pic>
      <p:pic>
        <p:nvPicPr>
          <p:cNvPr id="524" name="Picture 523" descr="Zonamento.png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/>
        </p:blipFill>
        <p:spPr>
          <a:xfrm>
            <a:off x="3128032" y="3413369"/>
            <a:ext cx="504056" cy="682536"/>
          </a:xfrm>
          <a:prstGeom prst="rect">
            <a:avLst/>
          </a:prstGeom>
        </p:spPr>
      </p:pic>
      <p:grpSp>
        <p:nvGrpSpPr>
          <p:cNvPr id="525" name="Group 524"/>
          <p:cNvGrpSpPr/>
          <p:nvPr/>
        </p:nvGrpSpPr>
        <p:grpSpPr>
          <a:xfrm>
            <a:off x="8288686" y="3846213"/>
            <a:ext cx="326006" cy="276499"/>
            <a:chOff x="1424040" y="3333019"/>
            <a:chExt cx="1347449" cy="1319920"/>
          </a:xfrm>
        </p:grpSpPr>
        <p:sp>
          <p:nvSpPr>
            <p:cNvPr id="526" name="Freeform 525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8" name="Group 527"/>
          <p:cNvGrpSpPr/>
          <p:nvPr/>
        </p:nvGrpSpPr>
        <p:grpSpPr>
          <a:xfrm>
            <a:off x="9638450" y="3835602"/>
            <a:ext cx="326006" cy="276499"/>
            <a:chOff x="1424040" y="3333019"/>
            <a:chExt cx="1347449" cy="1319920"/>
          </a:xfrm>
        </p:grpSpPr>
        <p:sp>
          <p:nvSpPr>
            <p:cNvPr id="529" name="Freeform 528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1" name="Group 530"/>
          <p:cNvGrpSpPr/>
          <p:nvPr/>
        </p:nvGrpSpPr>
        <p:grpSpPr>
          <a:xfrm>
            <a:off x="10979659" y="3855708"/>
            <a:ext cx="326006" cy="276499"/>
            <a:chOff x="1424040" y="3333019"/>
            <a:chExt cx="1347449" cy="1319920"/>
          </a:xfrm>
        </p:grpSpPr>
        <p:sp>
          <p:nvSpPr>
            <p:cNvPr id="532" name="Freeform 531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4" name="Group 533"/>
          <p:cNvGrpSpPr/>
          <p:nvPr/>
        </p:nvGrpSpPr>
        <p:grpSpPr>
          <a:xfrm>
            <a:off x="4318550" y="3828082"/>
            <a:ext cx="326006" cy="276499"/>
            <a:chOff x="1424040" y="3333019"/>
            <a:chExt cx="1347449" cy="1319920"/>
          </a:xfrm>
        </p:grpSpPr>
        <p:sp>
          <p:nvSpPr>
            <p:cNvPr id="535" name="Freeform 534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7" name="Group 536"/>
          <p:cNvGrpSpPr/>
          <p:nvPr/>
        </p:nvGrpSpPr>
        <p:grpSpPr>
          <a:xfrm>
            <a:off x="5618704" y="3817471"/>
            <a:ext cx="326006" cy="276499"/>
            <a:chOff x="1424040" y="3333019"/>
            <a:chExt cx="1347449" cy="1319920"/>
          </a:xfrm>
        </p:grpSpPr>
        <p:sp>
          <p:nvSpPr>
            <p:cNvPr id="538" name="Freeform 537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0" name="Group 539"/>
          <p:cNvGrpSpPr/>
          <p:nvPr/>
        </p:nvGrpSpPr>
        <p:grpSpPr>
          <a:xfrm>
            <a:off x="6959913" y="3837577"/>
            <a:ext cx="326006" cy="276499"/>
            <a:chOff x="1424040" y="3333019"/>
            <a:chExt cx="1347449" cy="1319920"/>
          </a:xfrm>
        </p:grpSpPr>
        <p:sp>
          <p:nvSpPr>
            <p:cNvPr id="541" name="Freeform 540"/>
            <p:cNvSpPr/>
            <p:nvPr/>
          </p:nvSpPr>
          <p:spPr>
            <a:xfrm>
              <a:off x="1515603" y="3429000"/>
              <a:ext cx="1171781" cy="1223939"/>
            </a:xfrm>
            <a:custGeom>
              <a:avLst/>
              <a:gdLst>
                <a:gd name="connsiteX0" fmla="*/ 10751 w 1456006"/>
                <a:gd name="connsiteY0" fmla="*/ 1036562 h 1484692"/>
                <a:gd name="connsiteX1" fmla="*/ 387740 w 1456006"/>
                <a:gd name="connsiteY1" fmla="*/ 1413551 h 1484692"/>
                <a:gd name="connsiteX2" fmla="*/ 1362298 w 1456006"/>
                <a:gd name="connsiteY2" fmla="*/ 1413551 h 1484692"/>
                <a:gd name="connsiteX3" fmla="*/ 1358287 w 1456006"/>
                <a:gd name="connsiteY3" fmla="*/ 679625 h 1484692"/>
                <a:gd name="connsiteX4" fmla="*/ 840929 w 1456006"/>
                <a:gd name="connsiteY4" fmla="*/ 166278 h 1484692"/>
                <a:gd name="connsiteX5" fmla="*/ 864993 w 1456006"/>
                <a:gd name="connsiteY5" fmla="*/ 274562 h 1484692"/>
                <a:gd name="connsiteX6" fmla="*/ 592277 w 1456006"/>
                <a:gd name="connsiteY6" fmla="*/ 1846 h 1484692"/>
                <a:gd name="connsiteX7" fmla="*/ 251382 w 1456006"/>
                <a:gd name="connsiteY7" fmla="*/ 434983 h 1484692"/>
                <a:gd name="connsiteX8" fmla="*/ 115024 w 1456006"/>
                <a:gd name="connsiteY8" fmla="*/ 294615 h 1484692"/>
                <a:gd name="connsiteX9" fmla="*/ 10751 w 1456006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84692"/>
                <a:gd name="connsiteX1" fmla="*/ 376989 w 1445255"/>
                <a:gd name="connsiteY1" fmla="*/ 1413551 h 1484692"/>
                <a:gd name="connsiteX2" fmla="*/ 1351547 w 1445255"/>
                <a:gd name="connsiteY2" fmla="*/ 1413551 h 1484692"/>
                <a:gd name="connsiteX3" fmla="*/ 1347536 w 1445255"/>
                <a:gd name="connsiteY3" fmla="*/ 679625 h 1484692"/>
                <a:gd name="connsiteX4" fmla="*/ 830178 w 1445255"/>
                <a:gd name="connsiteY4" fmla="*/ 166278 h 1484692"/>
                <a:gd name="connsiteX5" fmla="*/ 854242 w 1445255"/>
                <a:gd name="connsiteY5" fmla="*/ 274562 h 1484692"/>
                <a:gd name="connsiteX6" fmla="*/ 581526 w 1445255"/>
                <a:gd name="connsiteY6" fmla="*/ 1846 h 1484692"/>
                <a:gd name="connsiteX7" fmla="*/ 240631 w 1445255"/>
                <a:gd name="connsiteY7" fmla="*/ 434983 h 1484692"/>
                <a:gd name="connsiteX8" fmla="*/ 104273 w 1445255"/>
                <a:gd name="connsiteY8" fmla="*/ 294615 h 1484692"/>
                <a:gd name="connsiteX9" fmla="*/ 0 w 1445255"/>
                <a:gd name="connsiteY9" fmla="*/ 1036562 h 1484692"/>
                <a:gd name="connsiteX0" fmla="*/ 0 w 1445255"/>
                <a:gd name="connsiteY0" fmla="*/ 1036562 h 1413551"/>
                <a:gd name="connsiteX1" fmla="*/ 376989 w 1445255"/>
                <a:gd name="connsiteY1" fmla="*/ 1413551 h 1413551"/>
                <a:gd name="connsiteX2" fmla="*/ 1351547 w 1445255"/>
                <a:gd name="connsiteY2" fmla="*/ 1413551 h 1413551"/>
                <a:gd name="connsiteX3" fmla="*/ 1347536 w 1445255"/>
                <a:gd name="connsiteY3" fmla="*/ 679625 h 1413551"/>
                <a:gd name="connsiteX4" fmla="*/ 830178 w 1445255"/>
                <a:gd name="connsiteY4" fmla="*/ 166278 h 1413551"/>
                <a:gd name="connsiteX5" fmla="*/ 854242 w 1445255"/>
                <a:gd name="connsiteY5" fmla="*/ 274562 h 1413551"/>
                <a:gd name="connsiteX6" fmla="*/ 581526 w 1445255"/>
                <a:gd name="connsiteY6" fmla="*/ 1846 h 1413551"/>
                <a:gd name="connsiteX7" fmla="*/ 240631 w 1445255"/>
                <a:gd name="connsiteY7" fmla="*/ 434983 h 1413551"/>
                <a:gd name="connsiteX8" fmla="*/ 104273 w 1445255"/>
                <a:gd name="connsiteY8" fmla="*/ 294615 h 1413551"/>
                <a:gd name="connsiteX9" fmla="*/ 0 w 1445255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6562 h 1413551"/>
                <a:gd name="connsiteX1" fmla="*/ 376989 w 1351547"/>
                <a:gd name="connsiteY1" fmla="*/ 1413551 h 1413551"/>
                <a:gd name="connsiteX2" fmla="*/ 1351547 w 1351547"/>
                <a:gd name="connsiteY2" fmla="*/ 1413551 h 1413551"/>
                <a:gd name="connsiteX3" fmla="*/ 1347536 w 1351547"/>
                <a:gd name="connsiteY3" fmla="*/ 679625 h 1413551"/>
                <a:gd name="connsiteX4" fmla="*/ 830178 w 1351547"/>
                <a:gd name="connsiteY4" fmla="*/ 166278 h 1413551"/>
                <a:gd name="connsiteX5" fmla="*/ 854242 w 1351547"/>
                <a:gd name="connsiteY5" fmla="*/ 274562 h 1413551"/>
                <a:gd name="connsiteX6" fmla="*/ 581526 w 1351547"/>
                <a:gd name="connsiteY6" fmla="*/ 1846 h 1413551"/>
                <a:gd name="connsiteX7" fmla="*/ 240631 w 1351547"/>
                <a:gd name="connsiteY7" fmla="*/ 434983 h 1413551"/>
                <a:gd name="connsiteX8" fmla="*/ 104273 w 1351547"/>
                <a:gd name="connsiteY8" fmla="*/ 294615 h 1413551"/>
                <a:gd name="connsiteX9" fmla="*/ 0 w 1351547"/>
                <a:gd name="connsiteY9" fmla="*/ 1036562 h 1413551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  <a:gd name="connsiteX0" fmla="*/ 0 w 1351547"/>
                <a:gd name="connsiteY0" fmla="*/ 1034716 h 1411705"/>
                <a:gd name="connsiteX1" fmla="*/ 376989 w 1351547"/>
                <a:gd name="connsiteY1" fmla="*/ 1411705 h 1411705"/>
                <a:gd name="connsiteX2" fmla="*/ 1351547 w 1351547"/>
                <a:gd name="connsiteY2" fmla="*/ 1411705 h 1411705"/>
                <a:gd name="connsiteX3" fmla="*/ 1347536 w 1351547"/>
                <a:gd name="connsiteY3" fmla="*/ 677779 h 1411705"/>
                <a:gd name="connsiteX4" fmla="*/ 830178 w 1351547"/>
                <a:gd name="connsiteY4" fmla="*/ 164432 h 1411705"/>
                <a:gd name="connsiteX5" fmla="*/ 854242 w 1351547"/>
                <a:gd name="connsiteY5" fmla="*/ 272716 h 1411705"/>
                <a:gd name="connsiteX6" fmla="*/ 581526 w 1351547"/>
                <a:gd name="connsiteY6" fmla="*/ 0 h 1411705"/>
                <a:gd name="connsiteX7" fmla="*/ 240631 w 1351547"/>
                <a:gd name="connsiteY7" fmla="*/ 433137 h 1411705"/>
                <a:gd name="connsiteX8" fmla="*/ 104273 w 1351547"/>
                <a:gd name="connsiteY8" fmla="*/ 292769 h 1411705"/>
                <a:gd name="connsiteX9" fmla="*/ 0 w 1351547"/>
                <a:gd name="connsiteY9" fmla="*/ 1034716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547" h="1411705">
                  <a:moveTo>
                    <a:pt x="0" y="1034716"/>
                  </a:moveTo>
                  <a:lnTo>
                    <a:pt x="376989" y="1411705"/>
                  </a:lnTo>
                  <a:lnTo>
                    <a:pt x="1351547" y="1411705"/>
                  </a:lnTo>
                  <a:lnTo>
                    <a:pt x="1347536" y="677779"/>
                  </a:lnTo>
                  <a:lnTo>
                    <a:pt x="830178" y="164432"/>
                  </a:lnTo>
                  <a:lnTo>
                    <a:pt x="854242" y="272716"/>
                  </a:lnTo>
                  <a:lnTo>
                    <a:pt x="581526" y="0"/>
                  </a:lnTo>
                  <a:lnTo>
                    <a:pt x="240631" y="433137"/>
                  </a:lnTo>
                  <a:lnTo>
                    <a:pt x="104273" y="292769"/>
                  </a:lnTo>
                  <a:lnTo>
                    <a:pt x="0" y="103471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" name="Freeform 21"/>
            <p:cNvSpPr>
              <a:spLocks/>
            </p:cNvSpPr>
            <p:nvPr/>
          </p:nvSpPr>
          <p:spPr bwMode="auto">
            <a:xfrm>
              <a:off x="1424040" y="3333019"/>
              <a:ext cx="1347449" cy="1161640"/>
            </a:xfrm>
            <a:custGeom>
              <a:avLst/>
              <a:gdLst>
                <a:gd name="T0" fmla="*/ 44 w 189"/>
                <a:gd name="T1" fmla="*/ 163 h 163"/>
                <a:gd name="T2" fmla="*/ 47 w 189"/>
                <a:gd name="T3" fmla="*/ 116 h 163"/>
                <a:gd name="T4" fmla="*/ 59 w 189"/>
                <a:gd name="T5" fmla="*/ 89 h 163"/>
                <a:gd name="T6" fmla="*/ 63 w 189"/>
                <a:gd name="T7" fmla="*/ 113 h 163"/>
                <a:gd name="T8" fmla="*/ 76 w 189"/>
                <a:gd name="T9" fmla="*/ 68 h 163"/>
                <a:gd name="T10" fmla="*/ 101 w 189"/>
                <a:gd name="T11" fmla="*/ 163 h 163"/>
                <a:gd name="T12" fmla="*/ 111 w 189"/>
                <a:gd name="T13" fmla="*/ 31 h 163"/>
                <a:gd name="T14" fmla="*/ 108 w 189"/>
                <a:gd name="T15" fmla="*/ 60 h 163"/>
                <a:gd name="T16" fmla="*/ 62 w 189"/>
                <a:gd name="T17" fmla="*/ 0 h 163"/>
                <a:gd name="T18" fmla="*/ 31 w 189"/>
                <a:gd name="T19" fmla="*/ 75 h 163"/>
                <a:gd name="T20" fmla="*/ 25 w 189"/>
                <a:gd name="T21" fmla="*/ 48 h 163"/>
                <a:gd name="T22" fmla="*/ 6 w 189"/>
                <a:gd name="T23" fmla="*/ 100 h 163"/>
                <a:gd name="T24" fmla="*/ 44 w 18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3">
                  <a:moveTo>
                    <a:pt x="44" y="163"/>
                  </a:moveTo>
                  <a:cubicBezTo>
                    <a:pt x="33" y="141"/>
                    <a:pt x="39" y="128"/>
                    <a:pt x="47" y="116"/>
                  </a:cubicBezTo>
                  <a:cubicBezTo>
                    <a:pt x="56" y="102"/>
                    <a:pt x="59" y="89"/>
                    <a:pt x="59" y="89"/>
                  </a:cubicBezTo>
                  <a:cubicBezTo>
                    <a:pt x="59" y="89"/>
                    <a:pt x="66" y="98"/>
                    <a:pt x="63" y="113"/>
                  </a:cubicBezTo>
                  <a:cubicBezTo>
                    <a:pt x="76" y="99"/>
                    <a:pt x="78" y="76"/>
                    <a:pt x="76" y="68"/>
                  </a:cubicBezTo>
                  <a:cubicBezTo>
                    <a:pt x="105" y="88"/>
                    <a:pt x="117" y="131"/>
                    <a:pt x="101" y="163"/>
                  </a:cubicBezTo>
                  <a:cubicBezTo>
                    <a:pt x="189" y="114"/>
                    <a:pt x="123" y="39"/>
                    <a:pt x="111" y="31"/>
                  </a:cubicBezTo>
                  <a:cubicBezTo>
                    <a:pt x="115" y="39"/>
                    <a:pt x="116" y="53"/>
                    <a:pt x="108" y="60"/>
                  </a:cubicBezTo>
                  <a:cubicBezTo>
                    <a:pt x="95" y="10"/>
                    <a:pt x="62" y="0"/>
                    <a:pt x="62" y="0"/>
                  </a:cubicBezTo>
                  <a:cubicBezTo>
                    <a:pt x="66" y="26"/>
                    <a:pt x="49" y="54"/>
                    <a:pt x="31" y="75"/>
                  </a:cubicBezTo>
                  <a:cubicBezTo>
                    <a:pt x="31" y="65"/>
                    <a:pt x="30" y="58"/>
                    <a:pt x="25" y="48"/>
                  </a:cubicBezTo>
                  <a:cubicBezTo>
                    <a:pt x="24" y="66"/>
                    <a:pt x="9" y="82"/>
                    <a:pt x="6" y="100"/>
                  </a:cubicBezTo>
                  <a:cubicBezTo>
                    <a:pt x="0" y="125"/>
                    <a:pt x="9" y="144"/>
                    <a:pt x="4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3" name="Plus 542"/>
          <p:cNvSpPr/>
          <p:nvPr/>
        </p:nvSpPr>
        <p:spPr>
          <a:xfrm>
            <a:off x="5878413" y="3619602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4" name="Plus 543"/>
          <p:cNvSpPr/>
          <p:nvPr/>
        </p:nvSpPr>
        <p:spPr>
          <a:xfrm>
            <a:off x="9818998" y="3620620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5" name="Plus 544"/>
          <p:cNvSpPr/>
          <p:nvPr/>
        </p:nvSpPr>
        <p:spPr>
          <a:xfrm>
            <a:off x="7119550" y="3621319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6" name="Plus 545"/>
          <p:cNvSpPr/>
          <p:nvPr/>
        </p:nvSpPr>
        <p:spPr>
          <a:xfrm>
            <a:off x="7307460" y="3620786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7" name="Plus 546"/>
          <p:cNvSpPr/>
          <p:nvPr/>
        </p:nvSpPr>
        <p:spPr>
          <a:xfrm>
            <a:off x="11093668" y="3621318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8" name="Plus 547"/>
          <p:cNvSpPr/>
          <p:nvPr/>
        </p:nvSpPr>
        <p:spPr>
          <a:xfrm>
            <a:off x="11281578" y="3620785"/>
            <a:ext cx="216000" cy="216000"/>
          </a:xfrm>
          <a:prstGeom prst="mathPlus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88" name="Chart 8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222029"/>
              </p:ext>
            </p:extLst>
          </p:nvPr>
        </p:nvGraphicFramePr>
        <p:xfrm>
          <a:off x="2757025" y="4252539"/>
          <a:ext cx="9674091" cy="212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9" name="Picture 8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888" y="190521"/>
            <a:ext cx="761868" cy="761868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2768156" y="6217381"/>
            <a:ext cx="1201482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5259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074674" y="6224161"/>
            <a:ext cx="1203219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497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393627" y="6226354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1590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711314" y="6224161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2030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029357" y="6224161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1276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337129" y="6224117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1701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655171" y="6236598"/>
            <a:ext cx="1203217" cy="369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2452</a:t>
            </a:r>
            <a:endParaRPr lang="en-I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Presentation roadmap</a:t>
            </a:r>
          </a:p>
          <a:p>
            <a:r>
              <a:rPr lang="en-IN" sz="2400" b="1" dirty="0" smtClean="0">
                <a:solidFill>
                  <a:schemeClr val="bg1"/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bg1"/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441" y="1124376"/>
            <a:ext cx="60610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Background</a:t>
            </a:r>
          </a:p>
          <a:p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Material &amp; Methods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Study area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ea typeface="Calibri" panose="020F0502020204030204" pitchFamily="34" charset="0"/>
              </a:rPr>
              <a:t>Approach - </a:t>
            </a:r>
            <a:r>
              <a:rPr lang="en-IN" sz="3200" dirty="0" smtClean="0">
                <a:ea typeface="Source Sans Pro" pitchFamily="34" charset="0"/>
              </a:rPr>
              <a:t>StandsSIM.md</a:t>
            </a:r>
            <a:endParaRPr lang="en-US" sz="3200" dirty="0" smtClean="0">
              <a:latin typeface="+mj-lt"/>
              <a:ea typeface="Calibri" panose="020F0502020204030204" pitchFamily="34" charset="0"/>
            </a:endParaRP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ea typeface="Source Sans Pro" pitchFamily="34" charset="0"/>
              </a:rPr>
              <a:t>Forest </a:t>
            </a:r>
            <a:r>
              <a:rPr lang="en-US" sz="3200" dirty="0">
                <a:latin typeface="+mj-lt"/>
                <a:ea typeface="Source Sans Pro" pitchFamily="34" charset="0"/>
              </a:rPr>
              <a:t>Owners / Forest Management Approaches (FMAs) - Prescriptions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IN" sz="3200" dirty="0" smtClean="0">
                <a:latin typeface="+mj-lt"/>
                <a:ea typeface="Source Sans Pro" pitchFamily="34" charset="0"/>
              </a:rPr>
              <a:t>Scenarios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latin typeface="+mj-lt"/>
                <a:ea typeface="Source Sans Pro" pitchFamily="34" charset="0"/>
              </a:rPr>
              <a:t>Results &amp; Discussion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latin typeface="+mj-lt"/>
                <a:ea typeface="Source Sans Pro" pitchFamily="34" charset="0"/>
              </a:rPr>
              <a:t>Next Steps</a:t>
            </a:r>
            <a:endParaRPr lang="en-IN" sz="3200" b="1" dirty="0">
              <a:latin typeface="+mj-lt"/>
              <a:ea typeface="Source Sans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/>
          <a:stretch/>
        </p:blipFill>
        <p:spPr>
          <a:xfrm flipH="1">
            <a:off x="6781948" y="1052736"/>
            <a:ext cx="5073104" cy="509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7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Next Steps</a:t>
            </a:r>
          </a:p>
          <a:p>
            <a:r>
              <a:rPr lang="en-IN" sz="2400" b="1" dirty="0" smtClean="0">
                <a:solidFill>
                  <a:schemeClr val="bg1"/>
                </a:solidFill>
                <a:latin typeface="Oswald"/>
                <a:ea typeface="Source Sans Pro" pitchFamily="34" charset="0"/>
              </a:rPr>
              <a:t>S1.3 Net Present Value</a:t>
            </a:r>
            <a:endParaRPr lang="en-IN" sz="2400" b="1" dirty="0">
              <a:solidFill>
                <a:schemeClr val="bg1"/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440" y="1124744"/>
            <a:ext cx="114616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Review of the “Time- since-last-fire” distributions</a:t>
            </a:r>
          </a:p>
          <a:p>
            <a:endParaRPr lang="en-US" sz="800" b="1" dirty="0" smtClean="0"/>
          </a:p>
          <a:p>
            <a:r>
              <a:rPr lang="en-US" sz="2800" b="1" dirty="0" smtClean="0"/>
              <a:t>Improving the stand inputs</a:t>
            </a:r>
          </a:p>
          <a:p>
            <a:endParaRPr lang="en-US" sz="800" b="1" dirty="0" smtClean="0"/>
          </a:p>
          <a:p>
            <a:endParaRPr lang="en-US" sz="800" b="1" dirty="0" smtClean="0"/>
          </a:p>
          <a:p>
            <a:r>
              <a:rPr lang="en-US" sz="2800" b="1" dirty="0" smtClean="0"/>
              <a:t>Redefining the methodology for assigning a SI to each forest management approach / forest owner </a:t>
            </a:r>
          </a:p>
          <a:p>
            <a:endParaRPr lang="en-US" sz="800" b="1" dirty="0" smtClean="0"/>
          </a:p>
          <a:p>
            <a:pPr lvl="1"/>
            <a:r>
              <a:rPr lang="en-US" sz="2800" dirty="0" smtClean="0"/>
              <a:t>Use the 3PG model to assess the impact of: - Fertilization</a:t>
            </a:r>
          </a:p>
          <a:p>
            <a:pPr marL="608013" lvl="1" indent="6205538"/>
            <a:r>
              <a:rPr lang="en-US" sz="2800" dirty="0" smtClean="0"/>
              <a:t>  - Fuel control operations </a:t>
            </a:r>
          </a:p>
          <a:p>
            <a:pPr marL="608013" lvl="1" indent="6205538"/>
            <a:r>
              <a:rPr lang="en-US" sz="2800" dirty="0" smtClean="0"/>
              <a:t>  - Pest attack</a:t>
            </a:r>
          </a:p>
          <a:p>
            <a:pPr marL="87313" lvl="1"/>
            <a:r>
              <a:rPr lang="en-US" sz="2800" dirty="0" smtClean="0"/>
              <a:t> </a:t>
            </a:r>
          </a:p>
          <a:p>
            <a:pPr marL="0" lvl="1"/>
            <a:r>
              <a:rPr lang="en-US" sz="2800" dirty="0" smtClean="0"/>
              <a:t>…</a:t>
            </a:r>
          </a:p>
          <a:p>
            <a:pPr marL="608013" lvl="1" indent="6205538"/>
            <a:endParaRPr lang="en-US" sz="2800" dirty="0" smtClean="0"/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7098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Presentation roadmap</a:t>
            </a:r>
          </a:p>
          <a:p>
            <a:r>
              <a:rPr lang="en-IN" sz="2400" b="1" dirty="0" smtClean="0">
                <a:solidFill>
                  <a:schemeClr val="bg1"/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bg1"/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441" y="1124376"/>
            <a:ext cx="60610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Background</a:t>
            </a:r>
          </a:p>
          <a:p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Material &amp; Methods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Study area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Approach - </a:t>
            </a:r>
            <a:r>
              <a:rPr lang="en-IN" sz="3200" dirty="0" smtClean="0">
                <a:solidFill>
                  <a:schemeClr val="bg1">
                    <a:lumMod val="75000"/>
                  </a:schemeClr>
                </a:solidFill>
                <a:ea typeface="Source Sans Pro" pitchFamily="34" charset="0"/>
              </a:rPr>
              <a:t>StandsSIM.md</a:t>
            </a:r>
            <a:endParaRPr lang="en-US" sz="3200" dirty="0" smtClean="0">
              <a:solidFill>
                <a:schemeClr val="bg1">
                  <a:lumMod val="7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Forest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Owners / Forest Management Approaches (FMAs) - Prescriptions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IN" sz="3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Scenarios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Results &amp; Discussion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Next Steps</a:t>
            </a:r>
            <a:endParaRPr lang="en-IN" sz="3200" b="1" dirty="0">
              <a:solidFill>
                <a:schemeClr val="bg1">
                  <a:lumMod val="75000"/>
                </a:schemeClr>
              </a:solidFill>
              <a:latin typeface="+mj-lt"/>
              <a:ea typeface="Source Sans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/>
          <a:stretch/>
        </p:blipFill>
        <p:spPr>
          <a:xfrm flipH="1">
            <a:off x="6781948" y="1052736"/>
            <a:ext cx="5073104" cy="509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5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"/>
          <p:cNvSpPr txBox="1">
            <a:spLocks/>
          </p:cNvSpPr>
          <p:nvPr/>
        </p:nvSpPr>
        <p:spPr>
          <a:xfrm>
            <a:off x="405780" y="1988840"/>
            <a:ext cx="6061035" cy="3600400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600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Thank you!</a:t>
            </a:r>
          </a:p>
          <a:p>
            <a:pPr algn="ctr"/>
            <a:endParaRPr lang="en-IN" sz="6600" b="1" dirty="0" smtClean="0">
              <a:solidFill>
                <a:schemeClr val="accent1"/>
              </a:solidFill>
              <a:latin typeface="Oswald"/>
              <a:ea typeface="Source Sans Pro" pitchFamily="34" charset="0"/>
            </a:endParaRPr>
          </a:p>
          <a:p>
            <a:pPr algn="ctr"/>
            <a:r>
              <a:rPr lang="en-IN" sz="6600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Questions?</a:t>
            </a:r>
          </a:p>
          <a:p>
            <a:r>
              <a:rPr lang="en-IN" sz="2400" b="1" dirty="0" smtClean="0">
                <a:solidFill>
                  <a:schemeClr val="bg1"/>
                </a:solidFill>
                <a:latin typeface="Oswald"/>
                <a:ea typeface="Source Sans Pro" pitchFamily="34" charset="0"/>
              </a:rPr>
              <a:t>S1.3 Net Present Value</a:t>
            </a:r>
            <a:endParaRPr lang="en-IN" sz="2400" b="1" dirty="0">
              <a:solidFill>
                <a:schemeClr val="bg1"/>
              </a:solidFill>
              <a:latin typeface="Oswald"/>
              <a:ea typeface="Source Sans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/>
          <a:stretch/>
        </p:blipFill>
        <p:spPr>
          <a:xfrm flipH="1">
            <a:off x="6781948" y="1052736"/>
            <a:ext cx="5073104" cy="509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98354" y="1196752"/>
            <a:ext cx="12884742" cy="640871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46795" y="5241429"/>
            <a:ext cx="180000" cy="180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046795" y="5426380"/>
            <a:ext cx="180000" cy="180000"/>
          </a:xfrm>
          <a:prstGeom prst="rect">
            <a:avLst/>
          </a:prstGeom>
          <a:solidFill>
            <a:srgbClr val="710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247734" y="5212357"/>
            <a:ext cx="774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</a:t>
            </a:r>
          </a:p>
          <a:p>
            <a:r>
              <a:rPr lang="en-GB" sz="1200" dirty="0" smtClean="0"/>
              <a:t>5</a:t>
            </a:r>
          </a:p>
          <a:p>
            <a:r>
              <a:rPr lang="en-GB" sz="1200" dirty="0" smtClean="0"/>
              <a:t>4</a:t>
            </a:r>
          </a:p>
          <a:p>
            <a:r>
              <a:rPr lang="en-GB" sz="1200" dirty="0" smtClean="0"/>
              <a:t>3</a:t>
            </a:r>
          </a:p>
          <a:p>
            <a:r>
              <a:rPr lang="en-GB" sz="1200" dirty="0" smtClean="0"/>
              <a:t>2</a:t>
            </a:r>
          </a:p>
          <a:p>
            <a:r>
              <a:rPr lang="en-GB" sz="1200" dirty="0" smtClean="0"/>
              <a:t>1</a:t>
            </a:r>
          </a:p>
          <a:p>
            <a:r>
              <a:rPr lang="en-GB" sz="1200" dirty="0"/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45245" y="5612451"/>
            <a:ext cx="180000" cy="180000"/>
          </a:xfrm>
          <a:prstGeom prst="rect">
            <a:avLst/>
          </a:prstGeom>
          <a:solidFill>
            <a:srgbClr val="E30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048198" y="5798315"/>
            <a:ext cx="180000" cy="180000"/>
          </a:xfrm>
          <a:prstGeom prst="rect">
            <a:avLst/>
          </a:prstGeom>
          <a:solidFill>
            <a:srgbClr val="FF55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045245" y="5983385"/>
            <a:ext cx="180000" cy="180000"/>
          </a:xfrm>
          <a:prstGeom prst="rect">
            <a:avLst/>
          </a:prstGeom>
          <a:solidFill>
            <a:srgbClr val="FFC6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047775" y="6169508"/>
            <a:ext cx="180000" cy="180000"/>
          </a:xfrm>
          <a:prstGeom prst="rect">
            <a:avLst/>
          </a:prstGeom>
          <a:solidFill>
            <a:srgbClr val="FFFF54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050316" y="6354869"/>
            <a:ext cx="180000" cy="180000"/>
          </a:xfrm>
          <a:prstGeom prst="rect">
            <a:avLst/>
          </a:prstGeom>
          <a:solidFill>
            <a:srgbClr val="FEFEFE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194858" y="317695"/>
            <a:ext cx="5845012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Acknowledgements </a:t>
            </a:r>
          </a:p>
          <a:p>
            <a:r>
              <a:rPr lang="en-IN" sz="2400" b="1" dirty="0" smtClean="0">
                <a:solidFill>
                  <a:schemeClr val="bg1"/>
                </a:solidFill>
                <a:latin typeface="Oswald"/>
                <a:ea typeface="Source Sans Pro" pitchFamily="34" charset="0"/>
              </a:rPr>
              <a:t>S1.3 Net Present Value</a:t>
            </a:r>
            <a:endParaRPr lang="en-IN" sz="2400" b="1" dirty="0">
              <a:solidFill>
                <a:schemeClr val="bg1"/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9531" y="1015415"/>
            <a:ext cx="64255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T</a:t>
            </a:r>
            <a:r>
              <a:rPr lang="en-US" sz="1400" b="1" dirty="0" smtClean="0"/>
              <a:t>eam: </a:t>
            </a:r>
            <a:r>
              <a:rPr lang="en-US" sz="1400" dirty="0" smtClean="0"/>
              <a:t>Susana Barreiro, </a:t>
            </a:r>
            <a:r>
              <a:rPr lang="en-US" sz="1400" b="1" dirty="0" err="1" smtClean="0"/>
              <a:t>J</a:t>
            </a:r>
            <a:r>
              <a:rPr lang="en-US" sz="1400" dirty="0" err="1" smtClean="0"/>
              <a:t>oão</a:t>
            </a:r>
            <a:r>
              <a:rPr lang="en-US" sz="1400" dirty="0" smtClean="0"/>
              <a:t> </a:t>
            </a:r>
            <a:r>
              <a:rPr lang="en-US" sz="1400" dirty="0" err="1" smtClean="0"/>
              <a:t>Rua</a:t>
            </a:r>
            <a:r>
              <a:rPr lang="en-US" sz="1400" dirty="0" smtClean="0"/>
              <a:t>, </a:t>
            </a:r>
            <a:r>
              <a:rPr lang="en-US" sz="1400" dirty="0" err="1" smtClean="0"/>
              <a:t>Akli</a:t>
            </a:r>
            <a:r>
              <a:rPr lang="en-US" sz="1400" dirty="0" smtClean="0"/>
              <a:t> </a:t>
            </a:r>
            <a:r>
              <a:rPr lang="en-US" sz="1400" dirty="0" err="1" smtClean="0"/>
              <a:t>Benali</a:t>
            </a:r>
            <a:r>
              <a:rPr lang="en-US" sz="1400" dirty="0" smtClean="0"/>
              <a:t>, Margarida Tomé, Ana </a:t>
            </a:r>
            <a:r>
              <a:rPr lang="en-US" sz="1400" dirty="0" err="1" smtClean="0"/>
              <a:t>Sá</a:t>
            </a:r>
            <a:r>
              <a:rPr lang="en-US" sz="1400" dirty="0" smtClean="0"/>
              <a:t>, </a:t>
            </a:r>
            <a:r>
              <a:rPr lang="en-US" sz="1400" dirty="0" err="1" smtClean="0"/>
              <a:t>Yannik</a:t>
            </a:r>
            <a:r>
              <a:rPr lang="en-US" sz="1400" dirty="0" smtClean="0"/>
              <a:t> Le Page, José Miguel Cardoso Pereira, </a:t>
            </a:r>
            <a:r>
              <a:rPr lang="en-US" sz="1400" dirty="0" err="1" smtClean="0"/>
              <a:t>João</a:t>
            </a:r>
            <a:r>
              <a:rPr lang="en-US" sz="1400" dirty="0" smtClean="0"/>
              <a:t> </a:t>
            </a:r>
            <a:r>
              <a:rPr lang="en-US" sz="1400" dirty="0" err="1" smtClean="0"/>
              <a:t>Pinho</a:t>
            </a:r>
            <a:r>
              <a:rPr lang="en-US" sz="1400" dirty="0" smtClean="0"/>
              <a:t>, Paulo </a:t>
            </a:r>
            <a:r>
              <a:rPr lang="en-US" sz="1400" dirty="0" err="1" smtClean="0"/>
              <a:t>Fernandes</a:t>
            </a:r>
            <a:r>
              <a:rPr lang="en-US" sz="1400" dirty="0" smtClean="0"/>
              <a:t>, </a:t>
            </a:r>
            <a:r>
              <a:rPr lang="pt-PT" sz="1400" dirty="0">
                <a:ea typeface="Open Sans" panose="020B0606030504020204" pitchFamily="34" charset="0"/>
                <a:cs typeface="Open Sans" panose="020B0606030504020204" pitchFamily="34" charset="0"/>
              </a:rPr>
              <a:t>Maria João </a:t>
            </a:r>
            <a:r>
              <a:rPr lang="pt-PT" sz="1400" dirty="0" smtClean="0">
                <a:ea typeface="Open Sans" panose="020B0606030504020204" pitchFamily="34" charset="0"/>
                <a:cs typeface="Open Sans" panose="020B0606030504020204" pitchFamily="34" charset="0"/>
              </a:rPr>
              <a:t>Canadas,</a:t>
            </a:r>
            <a:r>
              <a:rPr lang="pt-PT" sz="1400" dirty="0">
                <a:ea typeface="Open Sans" panose="020B0606030504020204" pitchFamily="34" charset="0"/>
                <a:cs typeface="Open Sans" panose="020B0606030504020204" pitchFamily="34" charset="0"/>
              </a:rPr>
              <a:t> Ana </a:t>
            </a:r>
            <a:r>
              <a:rPr lang="pt-PT" sz="1400" dirty="0" smtClean="0">
                <a:ea typeface="Open Sans" panose="020B0606030504020204" pitchFamily="34" charset="0"/>
                <a:cs typeface="Open Sans" panose="020B0606030504020204" pitchFamily="34" charset="0"/>
              </a:rPr>
              <a:t>Novais, Ana Martins, José </a:t>
            </a:r>
            <a:r>
              <a:rPr lang="pt-PT" sz="1400" dirty="0">
                <a:ea typeface="Open Sans" panose="020B0606030504020204" pitchFamily="34" charset="0"/>
                <a:cs typeface="Open Sans" panose="020B0606030504020204" pitchFamily="34" charset="0"/>
              </a:rPr>
              <a:t>Lima </a:t>
            </a:r>
            <a:r>
              <a:rPr lang="pt-PT" sz="1400" dirty="0" smtClean="0">
                <a:ea typeface="Open Sans" panose="020B0606030504020204" pitchFamily="34" charset="0"/>
                <a:cs typeface="Open Sans" panose="020B0606030504020204" pitchFamily="34" charset="0"/>
              </a:rPr>
              <a:t>Santos, Sandra Oliveira, Ana Gonçalves, José </a:t>
            </a:r>
            <a:r>
              <a:rPr lang="pt-PT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Luis</a:t>
            </a:r>
            <a:r>
              <a:rPr lang="pt-PT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PT" sz="1400" dirty="0" smtClean="0">
                <a:ea typeface="Open Sans" panose="020B0606030504020204" pitchFamily="34" charset="0"/>
                <a:cs typeface="Open Sans" panose="020B0606030504020204" pitchFamily="34" charset="0"/>
              </a:rPr>
              <a:t>Zêzere, Carlos </a:t>
            </a:r>
            <a:r>
              <a:rPr lang="pt-PT" sz="1400" dirty="0">
                <a:ea typeface="Open Sans" panose="020B0606030504020204" pitchFamily="34" charset="0"/>
                <a:cs typeface="Open Sans" panose="020B0606030504020204" pitchFamily="34" charset="0"/>
              </a:rPr>
              <a:t>da </a:t>
            </a:r>
            <a:r>
              <a:rPr lang="pt-PT" sz="1400" dirty="0" smtClean="0">
                <a:ea typeface="Open Sans" panose="020B0606030504020204" pitchFamily="34" charset="0"/>
                <a:cs typeface="Open Sans" panose="020B0606030504020204" pitchFamily="34" charset="0"/>
              </a:rPr>
              <a:t>Camara, Ricardo Trigo, Sílvia Nunes, Miguel Pinto, Jornal </a:t>
            </a:r>
            <a:r>
              <a:rPr lang="pt-PT" sz="1400" dirty="0"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pt-PT" sz="1400" dirty="0" smtClean="0">
                <a:ea typeface="Open Sans" panose="020B0606030504020204" pitchFamily="34" charset="0"/>
                <a:cs typeface="Open Sans" panose="020B0606030504020204" pitchFamily="34" charset="0"/>
              </a:rPr>
              <a:t>Observador, </a:t>
            </a:r>
            <a:r>
              <a:rPr lang="en-US" sz="14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Núcleo</a:t>
            </a:r>
            <a:r>
              <a:rPr lang="en-US" sz="14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Fundador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da ZIF da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Ribeira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4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Sinhel</a:t>
            </a:r>
            <a:r>
              <a:rPr lang="en-US" sz="1400" dirty="0" smtClean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t-PT" sz="1400" dirty="0" smtClean="0">
                <a:ea typeface="Open Sans" panose="020B0606030504020204" pitchFamily="34" charset="0"/>
                <a:cs typeface="Open Sans" panose="020B0606030504020204" pitchFamily="34" charset="0"/>
              </a:rPr>
              <a:t>Associação </a:t>
            </a:r>
            <a:r>
              <a:rPr lang="pt-PT" sz="1400" dirty="0">
                <a:ea typeface="Open Sans" panose="020B0606030504020204" pitchFamily="34" charset="0"/>
                <a:cs typeface="Open Sans" panose="020B0606030504020204" pitchFamily="34" charset="0"/>
              </a:rPr>
              <a:t>Florestal de </a:t>
            </a:r>
            <a:r>
              <a:rPr lang="pt-PT" sz="1400" dirty="0" smtClean="0">
                <a:ea typeface="Open Sans" panose="020B0606030504020204" pitchFamily="34" charset="0"/>
                <a:cs typeface="Open Sans" panose="020B0606030504020204" pitchFamily="34" charset="0"/>
              </a:rPr>
              <a:t>Góis, </a:t>
            </a:r>
            <a:r>
              <a:rPr lang="pt-PT" sz="14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pt-PT" sz="14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PT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Navigator</a:t>
            </a:r>
            <a:r>
              <a:rPr lang="pt-PT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PT" sz="14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  <a:r>
              <a:rPr lang="pt-PT" sz="1400" dirty="0" smtClean="0">
                <a:ea typeface="Open Sans" panose="020B0606030504020204" pitchFamily="34" charset="0"/>
                <a:cs typeface="Open Sans" panose="020B0606030504020204" pitchFamily="34" charset="0"/>
              </a:rPr>
              <a:t>, ALTRI Florestal, Henrique </a:t>
            </a:r>
            <a:r>
              <a:rPr lang="pt-PT" sz="1400" dirty="0">
                <a:ea typeface="Open Sans" panose="020B0606030504020204" pitchFamily="34" charset="0"/>
                <a:cs typeface="Open Sans" panose="020B0606030504020204" pitchFamily="34" charset="0"/>
              </a:rPr>
              <a:t>Pereira dos </a:t>
            </a:r>
            <a:r>
              <a:rPr lang="pt-PT" sz="1400" dirty="0" smtClean="0">
                <a:ea typeface="Open Sans" panose="020B0606030504020204" pitchFamily="34" charset="0"/>
                <a:cs typeface="Open Sans" panose="020B0606030504020204" pitchFamily="34" charset="0"/>
              </a:rPr>
              <a:t>Santos, Francisco Cordovil, CM Góis</a:t>
            </a:r>
            <a:endParaRPr lang="pt-PT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6901" r="4327" b="16400"/>
          <a:stretch/>
        </p:blipFill>
        <p:spPr>
          <a:xfrm>
            <a:off x="5734372" y="3429000"/>
            <a:ext cx="6440717" cy="30243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5907696" y="2509739"/>
            <a:ext cx="6109228" cy="666074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1800" b="1" dirty="0" smtClean="0">
                <a:solidFill>
                  <a:srgbClr val="0070C0"/>
                </a:solidFill>
                <a:latin typeface="Oswald"/>
                <a:ea typeface="Source Sans Pro" pitchFamily="34" charset="0"/>
              </a:rPr>
              <a:t>smb@isa.ulisboa.pt</a:t>
            </a:r>
          </a:p>
        </p:txBody>
      </p:sp>
    </p:spTree>
    <p:extLst>
      <p:ext uri="{BB962C8B-B14F-4D97-AF65-F5344CB8AC3E}">
        <p14:creationId xmlns:p14="http://schemas.microsoft.com/office/powerpoint/2010/main" val="21814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7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Study Area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66420" y="692696"/>
            <a:ext cx="62646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ALVARES population 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&gt;60% over 65 years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36% has completed primary school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17% of illiterate inhabitants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endParaRPr lang="en-US" sz="1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ZA" dirty="0"/>
              <a:t>Present forest ownership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ZA" dirty="0"/>
              <a:t>&gt;3000 forest owners (</a:t>
            </a:r>
            <a:r>
              <a:rPr lang="en-ZA" sz="2000" dirty="0"/>
              <a:t>incl. pulp companies</a:t>
            </a:r>
            <a:r>
              <a:rPr lang="en-ZA" dirty="0"/>
              <a:t>)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ZA" dirty="0"/>
              <a:t>Average property size: 0.54 ha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ZA" sz="1000" dirty="0" smtClean="0"/>
          </a:p>
          <a:p>
            <a:r>
              <a:rPr lang="en-ZA" dirty="0" smtClean="0"/>
              <a:t>In 1940, ALVARES 4500 inhabitants, in 2011 ~800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ZA" dirty="0" smtClean="0"/>
              <a:t>depopulation =&gt; land abandonment</a:t>
            </a:r>
          </a:p>
          <a:p>
            <a:pPr lvl="1"/>
            <a:endParaRPr lang="en-ZA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r="-1"/>
          <a:stretch/>
        </p:blipFill>
        <p:spPr>
          <a:xfrm rot="5400000" flipH="1">
            <a:off x="155726" y="1652194"/>
            <a:ext cx="3653087" cy="27516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900" y="4005064"/>
            <a:ext cx="403244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9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Study Area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88840"/>
            <a:ext cx="5878389" cy="320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37" y="5838605"/>
            <a:ext cx="261986" cy="833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828" y="2473844"/>
            <a:ext cx="1114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/>
                <a:ea typeface="Verdana" panose="020B0604030504040204" pitchFamily="34" charset="0"/>
              </a:rPr>
              <a:t>1905: 7%</a:t>
            </a: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Oswald" panose="02000506000000020004"/>
              <a:ea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274" y="2780928"/>
            <a:ext cx="2042492" cy="3024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8560" y="2761876"/>
            <a:ext cx="2016224" cy="3024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24" y="2773669"/>
            <a:ext cx="1966497" cy="30243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72008" y="1599183"/>
            <a:ext cx="536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Oswald" panose="02000506000000020004"/>
                <a:ea typeface="Verdana" panose="020B0604030504040204" pitchFamily="34" charset="0"/>
              </a:rPr>
              <a:t>Land Use over time (forest area)</a:t>
            </a:r>
            <a:endParaRPr lang="pt-PT" b="1" dirty="0">
              <a:solidFill>
                <a:schemeClr val="accent3">
                  <a:lumMod val="50000"/>
                </a:schemeClr>
              </a:solidFill>
              <a:latin typeface="Oswald" panose="02000506000000020004"/>
              <a:ea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0036" y="2476452"/>
            <a:ext cx="1244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/>
                <a:ea typeface="Verdana" panose="020B0604030504040204" pitchFamily="34" charset="0"/>
              </a:rPr>
              <a:t>1955: 35%</a:t>
            </a: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Oswald" panose="02000506000000020004"/>
              <a:ea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2244" y="2473844"/>
            <a:ext cx="126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/>
                <a:ea typeface="Verdana" panose="020B0604030504040204" pitchFamily="34" charset="0"/>
              </a:rPr>
              <a:t>2010: 90%</a:t>
            </a: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Oswald" panose="02000506000000020004"/>
              <a:ea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154" y="582431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/>
                <a:ea typeface="Verdana" panose="020B0604030504040204" pitchFamily="34" charset="0"/>
              </a:rPr>
              <a:t>Forest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Oswald" panose="02000506000000020004"/>
              <a:ea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968" y="6078877"/>
            <a:ext cx="1158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/>
                <a:ea typeface="Verdana" panose="020B0604030504040204" pitchFamily="34" charset="0"/>
              </a:rPr>
              <a:t>Agriculture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Oswald" panose="02000506000000020004"/>
              <a:ea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764" y="6353804"/>
            <a:ext cx="101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/>
                <a:ea typeface="Verdana" panose="020B0604030504040204" pitchFamily="34" charset="0"/>
              </a:rPr>
              <a:t>Shrubs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Oswald" panose="02000506000000020004"/>
              <a:ea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66420" y="692696"/>
            <a:ext cx="62646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ALVARES population 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&gt;60% over 65 years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36% has completed primary school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17% of illiterate inhabitants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endParaRPr lang="en-US" sz="1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ZA" dirty="0"/>
              <a:t>Present forest ownership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ZA" dirty="0"/>
              <a:t>&gt;3000 forest owners (</a:t>
            </a:r>
            <a:r>
              <a:rPr lang="en-ZA" sz="2000" dirty="0"/>
              <a:t>incl. pulp companies</a:t>
            </a:r>
            <a:r>
              <a:rPr lang="en-ZA" dirty="0"/>
              <a:t>)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ZA" dirty="0"/>
              <a:t>Average property size: 0.54 ha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ZA" sz="1000" dirty="0" smtClean="0"/>
          </a:p>
          <a:p>
            <a:r>
              <a:rPr lang="en-ZA" dirty="0" smtClean="0"/>
              <a:t>In 1940, ALVARES 4500 inhabitants, in 2011 ~800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ZA" dirty="0" smtClean="0"/>
              <a:t>depopulation =&gt; land abandonment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ZA" dirty="0" smtClean="0"/>
              <a:t>Increase in forest area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lvl="1"/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411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Material &amp; Methods</a:t>
            </a:r>
          </a:p>
          <a:p>
            <a:r>
              <a:rPr lang="en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/>
                <a:ea typeface="Source Sans Pro" pitchFamily="34" charset="0"/>
              </a:rPr>
              <a:t>Study Area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66420" y="692696"/>
            <a:ext cx="62646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ALVARES population 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&gt;60% over 65 years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36% has completed primary school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17% of illiterate inhabitants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endParaRPr lang="en-US" sz="1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ZA" dirty="0"/>
              <a:t>Present forest ownership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ZA" dirty="0"/>
              <a:t>&gt;3000 forest owners (</a:t>
            </a:r>
            <a:r>
              <a:rPr lang="en-ZA" sz="2000" dirty="0"/>
              <a:t>incl. pulp companies</a:t>
            </a:r>
            <a:r>
              <a:rPr lang="en-ZA" dirty="0"/>
              <a:t>)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ZA" dirty="0"/>
              <a:t>Average property size: 0.54 ha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ZA" sz="1000" dirty="0" smtClean="0"/>
          </a:p>
          <a:p>
            <a:r>
              <a:rPr lang="en-ZA" dirty="0" smtClean="0"/>
              <a:t>In 1940,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ALVARES</a:t>
            </a:r>
            <a:r>
              <a:rPr lang="en-ZA" dirty="0" smtClean="0"/>
              <a:t> 4500 inhabitants, in 2011 ~800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ZA" dirty="0" smtClean="0"/>
              <a:t>depopulation =&gt; land abandonment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ZA" dirty="0" smtClean="0"/>
              <a:t>Increase in forest area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endParaRPr lang="en-ZA" dirty="0"/>
          </a:p>
          <a:p>
            <a:r>
              <a:rPr lang="en-ZA" dirty="0" smtClean="0"/>
              <a:t>2017 was </a:t>
            </a:r>
            <a:r>
              <a:rPr lang="en-ZA" dirty="0"/>
              <a:t>not an </a:t>
            </a:r>
            <a:r>
              <a:rPr lang="en-ZA" dirty="0" smtClean="0"/>
              <a:t>isolated event: </a:t>
            </a:r>
            <a:endParaRPr lang="en-ZA" dirty="0"/>
          </a:p>
          <a:p>
            <a:endParaRPr lang="en-ZA" sz="800" dirty="0"/>
          </a:p>
          <a:p>
            <a:r>
              <a:rPr lang="en-ZA" dirty="0"/>
              <a:t>Since 1975, some areas were burnt up to 6 times</a:t>
            </a:r>
          </a:p>
          <a:p>
            <a:pPr lvl="1"/>
            <a:endParaRPr lang="en-ZA" sz="800" dirty="0"/>
          </a:p>
          <a:p>
            <a:pPr lvl="1"/>
            <a:endParaRPr lang="en-ZA" dirty="0" smtClean="0"/>
          </a:p>
          <a:p>
            <a:pPr lvl="1"/>
            <a:endParaRPr lang="en-ZA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772" y="1432414"/>
            <a:ext cx="5760641" cy="52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accent1"/>
                </a:solidFill>
                <a:latin typeface="Oswald"/>
                <a:ea typeface="Source Sans Pro" pitchFamily="34" charset="0"/>
              </a:rPr>
              <a:t>Presentation roadmap</a:t>
            </a:r>
          </a:p>
          <a:p>
            <a:r>
              <a:rPr lang="en-IN" sz="2400" b="1" dirty="0" smtClean="0">
                <a:solidFill>
                  <a:schemeClr val="bg1"/>
                </a:solidFill>
                <a:latin typeface="Oswald"/>
                <a:ea typeface="Source Sans Pro" pitchFamily="34" charset="0"/>
              </a:rPr>
              <a:t>Approach</a:t>
            </a:r>
            <a:endParaRPr lang="en-IN" sz="2400" b="1" dirty="0">
              <a:solidFill>
                <a:schemeClr val="bg1"/>
              </a:solidFill>
              <a:latin typeface="Oswald"/>
              <a:ea typeface="Source Sans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441" y="1124376"/>
            <a:ext cx="60610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Background</a:t>
            </a:r>
          </a:p>
          <a:p>
            <a:r>
              <a:rPr lang="en-US" sz="3200" b="1" dirty="0" smtClean="0">
                <a:latin typeface="+mj-lt"/>
                <a:ea typeface="Calibri" panose="020F0502020204030204" pitchFamily="34" charset="0"/>
              </a:rPr>
              <a:t>Material &amp; Methods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Study area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ea typeface="Calibri" panose="020F0502020204030204" pitchFamily="34" charset="0"/>
              </a:rPr>
              <a:t>Approach - </a:t>
            </a:r>
            <a:r>
              <a:rPr lang="en-IN" sz="3200" dirty="0" smtClean="0">
                <a:ea typeface="Source Sans Pro" pitchFamily="34" charset="0"/>
              </a:rPr>
              <a:t>StandsSIM.md</a:t>
            </a:r>
            <a:endParaRPr lang="en-US" sz="3200" dirty="0" smtClean="0">
              <a:latin typeface="+mj-lt"/>
              <a:ea typeface="Calibri" panose="020F0502020204030204" pitchFamily="34" charset="0"/>
            </a:endParaRP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Forest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Owners / Forest Management Approaches (FMAs) - Prescriptions</a:t>
            </a:r>
          </a:p>
          <a:p>
            <a:pPr marL="952393" lvl="1" indent="-342900">
              <a:buFont typeface="Wingdings" panose="05000000000000000000" pitchFamily="2" charset="2"/>
              <a:buChar char="§"/>
            </a:pPr>
            <a:r>
              <a:rPr lang="en-IN" sz="3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Scenarios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Results &amp; Discussion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32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Source Sans Pro" pitchFamily="34" charset="0"/>
              </a:rPr>
              <a:t>Next Steps</a:t>
            </a:r>
            <a:endParaRPr lang="en-IN" sz="3200" b="1" dirty="0">
              <a:solidFill>
                <a:schemeClr val="bg1">
                  <a:lumMod val="75000"/>
                </a:schemeClr>
              </a:solidFill>
              <a:latin typeface="+mj-lt"/>
              <a:ea typeface="Source Sans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/>
          <a:stretch/>
        </p:blipFill>
        <p:spPr>
          <a:xfrm flipH="1">
            <a:off x="6781948" y="1052736"/>
            <a:ext cx="5073104" cy="509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6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dustry Analys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3081AC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6822</TotalTime>
  <Words>2727</Words>
  <Application>Microsoft Office PowerPoint</Application>
  <PresentationFormat>Custom</PresentationFormat>
  <Paragraphs>801</Paragraphs>
  <Slides>52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Open Sans</vt:lpstr>
      <vt:lpstr>Oswald</vt:lpstr>
      <vt:lpstr>Source Sans Pro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smb</cp:lastModifiedBy>
  <cp:revision>370</cp:revision>
  <dcterms:created xsi:type="dcterms:W3CDTF">2013-09-12T13:05:01Z</dcterms:created>
  <dcterms:modified xsi:type="dcterms:W3CDTF">2021-02-24T07:53:31Z</dcterms:modified>
</cp:coreProperties>
</file>