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81"/>
  </p:notesMasterIdLst>
  <p:handoutMasterIdLst>
    <p:handoutMasterId r:id="rId82"/>
  </p:handoutMasterIdLst>
  <p:sldIdLst>
    <p:sldId id="416" r:id="rId2"/>
    <p:sldId id="600" r:id="rId3"/>
    <p:sldId id="599" r:id="rId4"/>
    <p:sldId id="417" r:id="rId5"/>
    <p:sldId id="418" r:id="rId6"/>
    <p:sldId id="522" r:id="rId7"/>
    <p:sldId id="419" r:id="rId8"/>
    <p:sldId id="420" r:id="rId9"/>
    <p:sldId id="421" r:id="rId10"/>
    <p:sldId id="448" r:id="rId11"/>
    <p:sldId id="459" r:id="rId12"/>
    <p:sldId id="461" r:id="rId13"/>
    <p:sldId id="460" r:id="rId14"/>
    <p:sldId id="422" r:id="rId15"/>
    <p:sldId id="458" r:id="rId16"/>
    <p:sldId id="452" r:id="rId17"/>
    <p:sldId id="595" r:id="rId18"/>
    <p:sldId id="456" r:id="rId19"/>
    <p:sldId id="427" r:id="rId20"/>
    <p:sldId id="518" r:id="rId21"/>
    <p:sldId id="453" r:id="rId22"/>
    <p:sldId id="519" r:id="rId23"/>
    <p:sldId id="454" r:id="rId24"/>
    <p:sldId id="455" r:id="rId25"/>
    <p:sldId id="598" r:id="rId26"/>
    <p:sldId id="520" r:id="rId27"/>
    <p:sldId id="428" r:id="rId28"/>
    <p:sldId id="429" r:id="rId29"/>
    <p:sldId id="596" r:id="rId30"/>
    <p:sldId id="430" r:id="rId31"/>
    <p:sldId id="435" r:id="rId32"/>
    <p:sldId id="462" r:id="rId33"/>
    <p:sldId id="463" r:id="rId34"/>
    <p:sldId id="436" r:id="rId35"/>
    <p:sldId id="432" r:id="rId36"/>
    <p:sldId id="433" r:id="rId37"/>
    <p:sldId id="434" r:id="rId38"/>
    <p:sldId id="594" r:id="rId39"/>
    <p:sldId id="437" r:id="rId40"/>
    <p:sldId id="438" r:id="rId41"/>
    <p:sldId id="439" r:id="rId42"/>
    <p:sldId id="440" r:id="rId43"/>
    <p:sldId id="442" r:id="rId44"/>
    <p:sldId id="444" r:id="rId45"/>
    <p:sldId id="445" r:id="rId46"/>
    <p:sldId id="447" r:id="rId47"/>
    <p:sldId id="446" r:id="rId48"/>
    <p:sldId id="597" r:id="rId49"/>
    <p:sldId id="562" r:id="rId50"/>
    <p:sldId id="563" r:id="rId51"/>
    <p:sldId id="564" r:id="rId52"/>
    <p:sldId id="565" r:id="rId53"/>
    <p:sldId id="566" r:id="rId54"/>
    <p:sldId id="567" r:id="rId55"/>
    <p:sldId id="568" r:id="rId56"/>
    <p:sldId id="569" r:id="rId57"/>
    <p:sldId id="570" r:id="rId58"/>
    <p:sldId id="571" r:id="rId59"/>
    <p:sldId id="572" r:id="rId60"/>
    <p:sldId id="573" r:id="rId61"/>
    <p:sldId id="574" r:id="rId62"/>
    <p:sldId id="575" r:id="rId63"/>
    <p:sldId id="576" r:id="rId64"/>
    <p:sldId id="577" r:id="rId65"/>
    <p:sldId id="578" r:id="rId66"/>
    <p:sldId id="579" r:id="rId67"/>
    <p:sldId id="580" r:id="rId68"/>
    <p:sldId id="647" r:id="rId69"/>
    <p:sldId id="648" r:id="rId70"/>
    <p:sldId id="583" r:id="rId71"/>
    <p:sldId id="584" r:id="rId72"/>
    <p:sldId id="649" r:id="rId73"/>
    <p:sldId id="650" r:id="rId74"/>
    <p:sldId id="651" r:id="rId75"/>
    <p:sldId id="652" r:id="rId76"/>
    <p:sldId id="588" r:id="rId77"/>
    <p:sldId id="523" r:id="rId78"/>
    <p:sldId id="630" r:id="rId79"/>
    <p:sldId id="653" r:id="rId80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8000"/>
    <a:srgbClr val="6F9F3B"/>
    <a:srgbClr val="7CB042"/>
    <a:srgbClr val="FFE299"/>
    <a:srgbClr val="009900"/>
    <a:srgbClr val="008080"/>
    <a:srgbClr val="FF99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howGuides="1">
      <p:cViewPr varScale="1">
        <p:scale>
          <a:sx n="84" d="100"/>
          <a:sy n="84" d="100"/>
        </p:scale>
        <p:origin x="758" y="82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16695991716023"/>
          <c:y val="0.10211267605633802"/>
          <c:w val="0.70533185266707432"/>
          <c:h val="0.64436619718309851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Sheet1!$D$2:$D$7</c:f>
              <c:numCache>
                <c:formatCode>0.00</c:formatCode>
                <c:ptCount val="6"/>
                <c:pt idx="0">
                  <c:v>16.374781085814362</c:v>
                </c:pt>
                <c:pt idx="1">
                  <c:v>18.314424635332252</c:v>
                </c:pt>
                <c:pt idx="2">
                  <c:v>20.779220779220779</c:v>
                </c:pt>
                <c:pt idx="3">
                  <c:v>30.654338549075387</c:v>
                </c:pt>
                <c:pt idx="4">
                  <c:v>43.256997455470739</c:v>
                </c:pt>
                <c:pt idx="5">
                  <c:v>75.057292641480927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18-407F-A673-A78BF73EB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1568"/>
        <c:axId val="1"/>
      </c:scatterChart>
      <c:valAx>
        <c:axId val="18817156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363775515280278"/>
              <c:y val="0.855633802816901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Coef. de variação em G (m)</a:t>
                </a:r>
              </a:p>
            </c:rich>
          </c:tx>
          <c:layout>
            <c:manualLayout>
              <c:xMode val="edge"/>
              <c:yMode val="edge"/>
              <c:x val="5.9561356447441829E-2"/>
              <c:y val="0.1126760563380281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156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50097275225563"/>
          <c:y val="0.1017544731312304"/>
          <c:w val="0.70625323297073195"/>
          <c:h val="0.64561458814297912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Sheet1!$G$2:$G$7</c:f>
              <c:numCache>
                <c:formatCode>0.00</c:formatCode>
                <c:ptCount val="6"/>
                <c:pt idx="0">
                  <c:v>21.09591967528306</c:v>
                </c:pt>
                <c:pt idx="1">
                  <c:v>22.03808180535966</c:v>
                </c:pt>
                <c:pt idx="2">
                  <c:v>24.866820786008645</c:v>
                </c:pt>
                <c:pt idx="3">
                  <c:v>31.145402195429188</c:v>
                </c:pt>
                <c:pt idx="4">
                  <c:v>47.739969527679023</c:v>
                </c:pt>
                <c:pt idx="5">
                  <c:v>64.788843559588656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CA-4AB2-8703-4E6033F3C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4896"/>
        <c:axId val="1"/>
      </c:scatterChart>
      <c:valAx>
        <c:axId val="188174896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562667370608692"/>
              <c:y val="0.856141084276559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ax val="8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 err="1"/>
                  <a:t>Coef</a:t>
                </a:r>
                <a:r>
                  <a:rPr lang="pt-PT" sz="1000" dirty="0"/>
                  <a:t>. de variação em Wc </a:t>
                </a:r>
                <a:r>
                  <a:rPr lang="pt-PT" sz="1000" dirty="0" smtClean="0"/>
                  <a:t>(Kg)</a:t>
                </a:r>
                <a:endParaRPr lang="pt-PT" sz="1000" dirty="0"/>
              </a:p>
            </c:rich>
          </c:tx>
          <c:layout>
            <c:manualLayout>
              <c:xMode val="edge"/>
              <c:yMode val="edge"/>
              <c:x val="5.9375271798424369E-2"/>
              <c:y val="9.824569819567073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489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735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12224" y="6327478"/>
            <a:ext cx="3860800" cy="365125"/>
          </a:xfrm>
        </p:spPr>
        <p:txBody>
          <a:bodyPr/>
          <a:lstStyle>
            <a:lvl1pPr>
              <a:defRPr b="1"/>
            </a:lvl1pPr>
          </a:lstStyle>
          <a:p>
            <a:pPr algn="r"/>
            <a:r>
              <a:rPr lang="pt-PT" dirty="0" smtClean="0"/>
              <a:t>Margarida Tomé e Susana Barreiro- 2021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09/03/2021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Barreiro- 2021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slide" Target="slide6.xml"/><Relationship Id="rId7" Type="http://schemas.openxmlformats.org/officeDocument/2006/relationships/slide" Target="slide5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9.xml"/><Relationship Id="rId5" Type="http://schemas.openxmlformats.org/officeDocument/2006/relationships/slide" Target="slide29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w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7" b="14307"/>
          <a:stretch/>
        </p:blipFill>
        <p:spPr>
          <a:xfrm>
            <a:off x="0" y="0"/>
            <a:ext cx="12706057" cy="6858000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2492896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6600" dirty="0" err="1" smtClean="0"/>
              <a:t>Inventário</a:t>
            </a:r>
            <a:r>
              <a:rPr lang="en-US" sz="6600" dirty="0" smtClean="0"/>
              <a:t> </a:t>
            </a:r>
            <a:r>
              <a:rPr lang="en-US" sz="66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Variáveis</a:t>
            </a:r>
            <a:r>
              <a:rPr lang="en-US" dirty="0" smtClean="0"/>
              <a:t> do </a:t>
            </a:r>
            <a:r>
              <a:rPr lang="en-US" dirty="0" err="1" smtClean="0"/>
              <a:t>povoamento</a:t>
            </a: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 e Susana Barreiro</a:t>
            </a:r>
            <a:endParaRPr lang="en-US" sz="28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Ortofotomapa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limites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Claro que </a:t>
            </a:r>
            <a:r>
              <a:rPr lang="en-GB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Claro que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medições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são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feitas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 smtClean="0"/>
              <a:t>amostragem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Para avaliar as variáveis do povoamento são medidas várias parcelas (</a:t>
            </a:r>
            <a:r>
              <a:rPr lang="pt-PT" b="1" dirty="0" smtClean="0">
                <a:solidFill>
                  <a:schemeClr val="accent5"/>
                </a:solidFill>
              </a:rPr>
              <a:t>amostragem</a:t>
            </a:r>
            <a:r>
              <a:rPr lang="pt-PT" dirty="0" smtClean="0"/>
              <a:t>), selecionadas de </a:t>
            </a:r>
            <a:r>
              <a:rPr lang="pt-PT" u="sng" dirty="0" smtClean="0"/>
              <a:t>forma sistemática </a:t>
            </a:r>
            <a:r>
              <a:rPr lang="pt-PT" dirty="0" smtClean="0"/>
              <a:t>ou </a:t>
            </a:r>
            <a:r>
              <a:rPr lang="pt-PT" u="sng" dirty="0" smtClean="0"/>
              <a:t>aleatória</a:t>
            </a:r>
            <a:r>
              <a:rPr lang="pt-PT" dirty="0" smtClean="0"/>
              <a:t> (</a:t>
            </a:r>
            <a:r>
              <a:rPr lang="pt-PT" i="1" dirty="0" smtClean="0"/>
              <a:t>ver o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</a:p>
          <a:p>
            <a:endParaRPr lang="pt-PT" sz="600" dirty="0" smtClean="0"/>
          </a:p>
          <a:p>
            <a:r>
              <a:rPr lang="pt-PT" dirty="0" smtClean="0"/>
              <a:t>O </a:t>
            </a:r>
            <a:r>
              <a:rPr lang="pt-PT" b="1" dirty="0" smtClean="0">
                <a:solidFill>
                  <a:schemeClr val="accent5"/>
                </a:solidFill>
              </a:rPr>
              <a:t>valor de cada variável </a:t>
            </a:r>
            <a:r>
              <a:rPr lang="pt-PT" dirty="0" smtClean="0"/>
              <a:t>para o povoamento é avaliada com base na </a:t>
            </a:r>
            <a:r>
              <a:rPr lang="pt-PT" b="1" dirty="0" smtClean="0">
                <a:solidFill>
                  <a:schemeClr val="accent5"/>
                </a:solidFill>
              </a:rPr>
              <a:t>média</a:t>
            </a:r>
            <a:r>
              <a:rPr lang="pt-PT" dirty="0" smtClean="0"/>
              <a:t> do respetivo valor medido/avaliado em cada parcela </a:t>
            </a:r>
          </a:p>
          <a:p>
            <a:endParaRPr lang="pt-PT" sz="600" dirty="0" smtClean="0"/>
          </a:p>
          <a:p>
            <a:r>
              <a:rPr lang="pt-PT" dirty="0" smtClean="0"/>
              <a:t>A esta média está associado um intervalo de confiança e, portanto, um </a:t>
            </a:r>
            <a:r>
              <a:rPr lang="pt-PT" b="1" dirty="0" smtClean="0">
                <a:solidFill>
                  <a:schemeClr val="accent5"/>
                </a:solidFill>
              </a:rPr>
              <a:t>erro de amostragem </a:t>
            </a:r>
            <a:r>
              <a:rPr lang="pt-PT" dirty="0" smtClean="0"/>
              <a:t>(</a:t>
            </a:r>
            <a:r>
              <a:rPr lang="pt-PT" i="1" dirty="0" smtClean="0"/>
              <a:t>ver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656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35360" y="304800"/>
            <a:ext cx="11377264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identificação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espécies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48" t="22402" r="19283" b="6276"/>
          <a:stretch/>
        </p:blipFill>
        <p:spPr>
          <a:xfrm>
            <a:off x="1559496" y="835200"/>
            <a:ext cx="8568952" cy="58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70434" y="304800"/>
            <a:ext cx="864039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unidade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é 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parcela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8" t="22748" r="19649" b="6360"/>
          <a:stretch/>
        </p:blipFill>
        <p:spPr>
          <a:xfrm>
            <a:off x="1558800" y="835200"/>
            <a:ext cx="8515375" cy="5834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4093" y="1151567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SOBREIRO</a:t>
            </a:r>
          </a:p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amostragem sistemática</a:t>
            </a:r>
            <a:endParaRPr lang="pt-PT" sz="2200" b="1" dirty="0">
              <a:solidFill>
                <a:schemeClr val="accent5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9940940">
            <a:off x="9188073" y="1730324"/>
            <a:ext cx="973832" cy="305466"/>
          </a:xfrm>
          <a:prstGeom prst="rightArrow">
            <a:avLst>
              <a:gd name="adj1" fmla="val 38322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497908" y="775062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EUCALIPTO</a:t>
            </a:r>
          </a:p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amostragem aleatória</a:t>
            </a:r>
            <a:endParaRPr lang="pt-PT" sz="2200" b="1" dirty="0">
              <a:solidFill>
                <a:schemeClr val="accent5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488254">
            <a:off x="2245606" y="1272026"/>
            <a:ext cx="3654562" cy="535553"/>
          </a:xfrm>
          <a:prstGeom prst="rightArrow">
            <a:avLst>
              <a:gd name="adj1" fmla="val 18383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0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 Parcelas de amostragem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Forma, tipo e dimensão de parcelas de amostragem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Formas das parcelas</a:t>
            </a:r>
            <a:endParaRPr lang="en-GB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 melhor forma é aquela que minimiza a razão perímetro/area </a:t>
            </a:r>
            <a:r>
              <a:rPr lang="pt-PT" dirty="0" smtClean="0">
                <a:sym typeface="Symbol" pitchFamily="18" charset="2"/>
              </a:rPr>
              <a:t> o círculo</a:t>
            </a:r>
          </a:p>
          <a:p>
            <a:r>
              <a:rPr lang="pt-PT" dirty="0" smtClean="0">
                <a:sym typeface="Symbol" pitchFamily="18" charset="2"/>
              </a:rPr>
              <a:t>Podem usar-se várias formas para além do círculo: quadrado, rectângulo, faixas</a:t>
            </a:r>
            <a:endParaRPr lang="en-GB" dirty="0" smtClean="0"/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2198981" y="3500438"/>
            <a:ext cx="1965325" cy="1874837"/>
          </a:xfrm>
          <a:prstGeom prst="ellipse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4583114" y="3680545"/>
            <a:ext cx="1512887" cy="1476375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6527801" y="3717057"/>
            <a:ext cx="3097213" cy="1477963"/>
          </a:xfrm>
          <a:prstGeom prst="rect">
            <a:avLst/>
          </a:prstGeom>
          <a:solidFill>
            <a:srgbClr val="FFC000"/>
          </a:solidFill>
          <a:ln w="19050">
            <a:solidFill>
              <a:srgbClr val="CC9900"/>
            </a:solidFill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2271714" y="5613077"/>
            <a:ext cx="7353300" cy="738188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Forma das parcelas</a:t>
            </a:r>
            <a:endParaRPr lang="en-GB" altLang="en-US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Perímetros para diferentes figuras geométricas de igual área</a:t>
            </a:r>
            <a:endParaRPr lang="en-GB" altLang="en-US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330968"/>
              </p:ext>
            </p:extLst>
          </p:nvPr>
        </p:nvGraphicFramePr>
        <p:xfrm>
          <a:off x="839416" y="2132856"/>
          <a:ext cx="10657185" cy="3888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828990352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val="389628860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4157237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4013096273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1982033381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3968670334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09315132"/>
                    </a:ext>
                  </a:extLst>
                </a:gridCol>
              </a:tblGrid>
              <a:tr h="55549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Forma das parcelas</a:t>
                      </a:r>
                      <a:endParaRPr lang="pt-PT" sz="2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Perímetro (m) para as seguintes áreas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17607"/>
                  </a:ext>
                </a:extLst>
              </a:tr>
              <a:tr h="555490">
                <a:tc gridSpan="2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500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1256.64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2827.43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952653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Circular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70.90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79.27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112.10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125.66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188.50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98762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Quadrada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89.44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126.49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212.69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91697"/>
                  </a:ext>
                </a:extLst>
              </a:tr>
              <a:tr h="555490">
                <a:tc rowSpan="3">
                  <a:txBody>
                    <a:bodyPr/>
                    <a:lstStyle/>
                    <a:p>
                      <a:pPr algn="l"/>
                      <a:r>
                        <a:rPr lang="pt-PT" sz="2400" dirty="0" smtClean="0"/>
                        <a:t>Retangular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2l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84.85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94.87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134.16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150.40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225.60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47910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3l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92.38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103.28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146.06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163.73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245.60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222975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4l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158.11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177.25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265.87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24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5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bldLvl="5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2" action="ppaction://hlinksldjump"/>
              </a:rPr>
              <a:t>Definição de povoamento e área de gestão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3" action="ppaction://hlinksldjump"/>
              </a:rPr>
              <a:t>Variáveis do povoamento e sua avaliação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4" action="ppaction://hlinksldjump"/>
              </a:rPr>
              <a:t>Parcelas de amostragem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5" action="ppaction://hlinksldjump"/>
              </a:rPr>
              <a:t>Delimitação de parcelas de amostragem no campo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6" action="ppaction://hlinksldjump"/>
              </a:rPr>
              <a:t>Alturas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7" action="ppaction://hlinksldjump"/>
              </a:rPr>
              <a:t>Qualidade da estação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8" action="ppaction://hlinksldjump"/>
              </a:rPr>
              <a:t>Área basal e número de árvores por </a:t>
            </a:r>
            <a:r>
              <a:rPr lang="pt-PT" sz="3200" dirty="0" err="1" smtClean="0">
                <a:solidFill>
                  <a:srgbClr val="008000"/>
                </a:solidFill>
                <a:hlinkClick r:id="rId8" action="ppaction://hlinksldjump"/>
              </a:rPr>
              <a:t>ha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Lotação e densidade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Volume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Biomassa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Índice de área foliar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Avaliação de variáveis do povoamento com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outros tipos </a:t>
            </a: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de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parcelas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Equações para as principais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espécies </a:t>
            </a: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florestais em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Portugal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Referências bibliográficas</a:t>
            </a:r>
            <a:endParaRPr lang="pt-PT" sz="3200" dirty="0" smtClean="0">
              <a:solidFill>
                <a:srgbClr val="008000"/>
              </a:solidFill>
            </a:endParaRPr>
          </a:p>
          <a:p>
            <a:endParaRPr lang="pt-PT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68696" y="2996952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12424" y="26413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3.2.1 a-b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-204700" y="3657592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20336" y="32849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3.2.2 a-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0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Tipo de parcelas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258898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de inventário – unidades de amostragem – podem ser de vários tipos</a:t>
            </a:r>
          </a:p>
          <a:p>
            <a:pPr lvl="2"/>
            <a:r>
              <a:rPr lang="pt-PT" sz="2200" dirty="0" smtClean="0"/>
              <a:t>Parcelas de raio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com um número de árvores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concêntricas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/>
              <a:t>P</a:t>
            </a:r>
            <a:r>
              <a:rPr lang="pt-PT" sz="2200" dirty="0" smtClean="0"/>
              <a:t>arcelas satélite</a:t>
            </a:r>
          </a:p>
          <a:p>
            <a:pPr lvl="2"/>
            <a:endParaRPr lang="pt-PT" sz="500" dirty="0" smtClean="0"/>
          </a:p>
          <a:p>
            <a:pPr lvl="2"/>
            <a:endParaRPr lang="pt-PT" sz="500" dirty="0" smtClean="0"/>
          </a:p>
          <a:p>
            <a:pPr lvl="2"/>
            <a:r>
              <a:rPr lang="pt-PT" sz="2200" dirty="0" smtClean="0"/>
              <a:t>Pontos de amostragem de </a:t>
            </a:r>
            <a:r>
              <a:rPr lang="pt-PT" sz="2200" dirty="0" err="1" smtClean="0"/>
              <a:t>Bitterlich</a:t>
            </a:r>
            <a:endParaRPr lang="pt-PT" sz="22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33" y="2290077"/>
            <a:ext cx="102775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9774">
            <a:off x="7349110" y="2991724"/>
            <a:ext cx="1086033" cy="104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85" y="5573558"/>
            <a:ext cx="1273975" cy="11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11" y="3917374"/>
            <a:ext cx="1146720" cy="11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57" y="4853478"/>
            <a:ext cx="957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raio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  <a:p>
            <a:r>
              <a:rPr lang="pt-PT" dirty="0" smtClean="0"/>
              <a:t>É uma área dentro do povoamento - geralmente circular – utilizada para medir/avaliar variáveis da árvore e do povoamento</a:t>
            </a:r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4295800" y="2852936"/>
            <a:ext cx="3276600" cy="31242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número de árvores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É uma parcela circular, utilizada para medir/avaliar variáveis da árvore e do povoamento, cujo raio é definido de acordo com o número de árvores pretendido</a:t>
            </a:r>
          </a:p>
          <a:p>
            <a:r>
              <a:rPr lang="pt-PT" dirty="0" smtClean="0"/>
              <a:t>Medem-se as </a:t>
            </a:r>
            <a:r>
              <a:rPr lang="pt-PT" i="1" dirty="0" smtClean="0"/>
              <a:t>k</a:t>
            </a:r>
            <a:r>
              <a:rPr lang="pt-PT" dirty="0" smtClean="0"/>
              <a:t> árvores mais próximas do centro da parcela</a:t>
            </a: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589218"/>
            <a:ext cx="2592288" cy="24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Parcelas mais complexas – combinadas/concêntricas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08439" y="1772816"/>
            <a:ext cx="4103687" cy="4103687"/>
            <a:chOff x="4008439" y="2205633"/>
            <a:chExt cx="4103687" cy="4103687"/>
          </a:xfrm>
        </p:grpSpPr>
        <p:sp>
          <p:nvSpPr>
            <p:cNvPr id="10244" name="TextBox 1"/>
            <p:cNvSpPr txBox="1">
              <a:spLocks noChangeArrowheads="1"/>
            </p:cNvSpPr>
            <p:nvPr/>
          </p:nvSpPr>
          <p:spPr bwMode="auto">
            <a:xfrm>
              <a:off x="5448301" y="3429001"/>
              <a:ext cx="12239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Todas as árvores são medidas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5" name="TextBox 5"/>
            <p:cNvSpPr txBox="1">
              <a:spLocks noChangeArrowheads="1"/>
            </p:cNvSpPr>
            <p:nvPr/>
          </p:nvSpPr>
          <p:spPr bwMode="auto">
            <a:xfrm>
              <a:off x="5159896" y="2924176"/>
              <a:ext cx="17997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d&gt;17.4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6" name="Oval 2"/>
            <p:cNvSpPr>
              <a:spLocks noChangeArrowheads="1"/>
            </p:cNvSpPr>
            <p:nvPr/>
          </p:nvSpPr>
          <p:spPr bwMode="auto">
            <a:xfrm>
              <a:off x="4008439" y="2205633"/>
              <a:ext cx="4103687" cy="4103687"/>
            </a:xfrm>
            <a:prstGeom prst="ellipse">
              <a:avLst/>
            </a:prstGeom>
            <a:noFill/>
            <a:ln w="25400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" name="TextBox 7"/>
            <p:cNvSpPr txBox="1">
              <a:spLocks noChangeArrowheads="1"/>
            </p:cNvSpPr>
            <p:nvPr/>
          </p:nvSpPr>
          <p:spPr bwMode="auto">
            <a:xfrm>
              <a:off x="5160392" y="2360614"/>
              <a:ext cx="1871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d&gt;32.4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8" name="Oval 8"/>
            <p:cNvSpPr>
              <a:spLocks noChangeArrowheads="1"/>
            </p:cNvSpPr>
            <p:nvPr/>
          </p:nvSpPr>
          <p:spPr bwMode="auto">
            <a:xfrm>
              <a:off x="4581525" y="2781301"/>
              <a:ext cx="2954338" cy="2981325"/>
            </a:xfrm>
            <a:prstGeom prst="ellipse">
              <a:avLst/>
            </a:prstGeom>
            <a:noFill/>
            <a:ln w="25400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Oval 9"/>
            <p:cNvSpPr>
              <a:spLocks noChangeArrowheads="1"/>
            </p:cNvSpPr>
            <p:nvPr/>
          </p:nvSpPr>
          <p:spPr bwMode="auto">
            <a:xfrm>
              <a:off x="5016501" y="3213101"/>
              <a:ext cx="2068513" cy="2085975"/>
            </a:xfrm>
            <a:prstGeom prst="ellipse">
              <a:avLst/>
            </a:prstGeom>
            <a:noFill/>
            <a:ln w="2540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TextBox 3"/>
            <p:cNvSpPr txBox="1">
              <a:spLocks noChangeArrowheads="1"/>
            </p:cNvSpPr>
            <p:nvPr/>
          </p:nvSpPr>
          <p:spPr bwMode="auto">
            <a:xfrm>
              <a:off x="5880100" y="4005263"/>
              <a:ext cx="2873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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9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Parcelas mais complexas – grupos de parcelas (clusters)</a:t>
            </a:r>
            <a:endParaRPr lang="en-GB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641252"/>
            <a:ext cx="4257675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</a:t>
            </a:r>
            <a:r>
              <a:rPr lang="pt-PT" dirty="0" err="1" smtClean="0"/>
              <a:t>Bitterlich</a:t>
            </a:r>
            <a:r>
              <a:rPr lang="pt-PT" dirty="0" smtClean="0"/>
              <a:t>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É uma generalização do conceito de parcelas concêntricas em que se faz corresponder uma parcela a cada árvore, sendo o raio dessa parcela proporcional à dimensão da árvore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Quanto maior a árvore, maior é o raio da parcela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Dada a importância deste método, base do inventário florestal de alguns países da Europa Central e do Norte, é-lhe dedicada uma secção específica</a:t>
            </a:r>
          </a:p>
        </p:txBody>
      </p:sp>
      <p:pic>
        <p:nvPicPr>
          <p:cNvPr id="4" name="Picture 449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509120"/>
            <a:ext cx="23566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 </a:t>
            </a:r>
            <a:r>
              <a:rPr lang="pt-PT" dirty="0" smtClean="0"/>
              <a:t>Quando se devem utilizar os vários tipos de parcelas?</a:t>
            </a:r>
            <a:endParaRPr lang="pt-P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6531"/>
              </p:ext>
            </p:extLst>
          </p:nvPr>
        </p:nvGraphicFramePr>
        <p:xfrm>
          <a:off x="797668" y="1108953"/>
          <a:ext cx="10626924" cy="5454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24722">
                  <a:extLst>
                    <a:ext uri="{9D8B030D-6E8A-4147-A177-3AD203B41FA5}">
                      <a16:colId xmlns:a16="http://schemas.microsoft.com/office/drawing/2014/main" val="2904775376"/>
                    </a:ext>
                  </a:extLst>
                </a:gridCol>
                <a:gridCol w="7402202">
                  <a:extLst>
                    <a:ext uri="{9D8B030D-6E8A-4147-A177-3AD203B41FA5}">
                      <a16:colId xmlns:a16="http://schemas.microsoft.com/office/drawing/2014/main" val="1888693395"/>
                    </a:ext>
                  </a:extLst>
                </a:gridCol>
              </a:tblGrid>
              <a:tr h="393967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Tipo de parcela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Quando se deve utilizar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407278"/>
                  </a:ext>
                </a:extLst>
              </a:tr>
              <a:tr h="393967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de raio fixo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homogéneos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389825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com número fixo de árvores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 heterogéneos (e.g.</a:t>
                      </a:r>
                      <a:r>
                        <a:rPr lang="pt-PT" sz="2200" baseline="0" dirty="0" smtClean="0"/>
                        <a:t> </a:t>
                      </a:r>
                      <a:r>
                        <a:rPr lang="pt-PT" sz="2200" baseline="0" dirty="0" err="1" smtClean="0"/>
                        <a:t>Sb</a:t>
                      </a:r>
                      <a:r>
                        <a:rPr lang="pt-PT" sz="2200" baseline="0" dirty="0" smtClean="0"/>
                        <a:t> e Az), onde o raio fixo levaria a parcelas sem árvores (ou com poucas) e outras com muitas árvores)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136149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concêntrica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irregulares (doutro</a:t>
                      </a:r>
                      <a:r>
                        <a:rPr lang="pt-PT" sz="2200" baseline="0" dirty="0" smtClean="0"/>
                        <a:t> modo a parcela ou não é representativa das árvores grandes ou tem demasiadas árvores pequenas)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866410"/>
                  </a:ext>
                </a:extLst>
              </a:tr>
              <a:tr h="1339489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satélite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</a:t>
                      </a:r>
                      <a:r>
                        <a:rPr lang="pt-PT" sz="2200" baseline="0" dirty="0" smtClean="0"/>
                        <a:t> heterogéneos e/ou povoamentos em que a deslocação entre parcelas seja difícil (uma vez chagado a um local medem-se várias parcelas)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679966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de </a:t>
                      </a:r>
                      <a:r>
                        <a:rPr lang="pt-PT" sz="2200" dirty="0" err="1" smtClean="0"/>
                        <a:t>Bitterlich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É a generalização do conceito de parcela concêntrica, cada árvore é medida numa parcela com área determinada pela sua dimensão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1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Dimensão das parcelas</a:t>
            </a:r>
            <a:endParaRPr lang="en-GB" altLang="en-US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problema da seleção da dimensão das parcelas está relacionado com o facto de que o coeficiente de variação, e portanto o erro de amostragem, decrescer com o aumento da dimensão das parcelas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Este decréscimo é geralmente pouco acentuado para parcelas de áreas pequenas e estabiliza a partir de uma determinada dimensão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593988"/>
              </p:ext>
            </p:extLst>
          </p:nvPr>
        </p:nvGraphicFramePr>
        <p:xfrm>
          <a:off x="2423592" y="3789040"/>
          <a:ext cx="3438892" cy="255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199397"/>
              </p:ext>
            </p:extLst>
          </p:nvPr>
        </p:nvGraphicFramePr>
        <p:xfrm>
          <a:off x="5839670" y="3789040"/>
          <a:ext cx="3449672" cy="255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9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Áreas mais comuns em parcelas de inventário e respetivos raios</a:t>
            </a:r>
          </a:p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903276"/>
              </p:ext>
            </p:extLst>
          </p:nvPr>
        </p:nvGraphicFramePr>
        <p:xfrm>
          <a:off x="1127449" y="2636912"/>
          <a:ext cx="9865095" cy="30243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06855">
                  <a:extLst>
                    <a:ext uri="{9D8B030D-6E8A-4147-A177-3AD203B41FA5}">
                      <a16:colId xmlns:a16="http://schemas.microsoft.com/office/drawing/2014/main" val="3705403711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1887542274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930931252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Espécie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Área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Raio (m)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5532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bravo jovem, eucalipto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500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11.28,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12.64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630509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bravo adulto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17.84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214876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manso ou sobreiro jovens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73788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Pinheir</a:t>
                      </a:r>
                      <a:r>
                        <a:rPr lang="pt-PT" sz="2400" baseline="0" dirty="0" smtClean="0"/>
                        <a:t> manso ou sobreiro adultos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30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65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2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 Delimitação de parcelas no campo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645024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Delimitação de parcelas circulares e quadradas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Árvores de bordadura e árvores limite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Parcelas na bordadura dos povoamentos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sz="4000" dirty="0" smtClean="0"/>
              <a:t> Definições de povoamento e área de gestão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579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Delimitação de parcelas no terreno</a:t>
            </a:r>
            <a:endParaRPr lang="en-GB" altLang="en-US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campo, a primeira operação a realizar é determinar os limites da parcela com todo o rigor possível, o que naturalmente é importantíssimo para que a determinação dos valores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seja correta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Por exemplo, considerar erradamente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uma árvore como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pertencente a uma parcela de 500 m</a:t>
            </a:r>
            <a:r>
              <a:rPr lang="pt-PT" altLang="en-US" sz="24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corresponde a um erro de 20 árvores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Os métodos de delimitação vão depender, naturalmente, da forma da parcela</a:t>
            </a: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uma mira do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transponder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 no centro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horizontal, se a árvore fica dentro ou fora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As árvores limite de bordadura são marcadas do lado virado para o centro, de modo a que um operador no interior da parcela veja claramente quais as árvores que fazem parte da parcela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575" t="31800" r="26375" b="31800"/>
          <a:stretch/>
        </p:blipFill>
        <p:spPr>
          <a:xfrm>
            <a:off x="10330773" y="1124744"/>
            <a:ext cx="1461974" cy="13575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3352" y="4581128"/>
            <a:ext cx="1800597" cy="2025096"/>
            <a:chOff x="191344" y="4581128"/>
            <a:chExt cx="1800597" cy="20250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t="266" r="58304" b="-266"/>
            <a:stretch/>
          </p:blipFill>
          <p:spPr>
            <a:xfrm>
              <a:off x="191344" y="4581128"/>
              <a:ext cx="792088" cy="20116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5615624"/>
              <a:ext cx="115252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8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 delimitação da parcela pode ser feita em simultâneo com a medição das árvores, especialmente se a densidade do povoamento não for muito elevada</a:t>
            </a: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Inicia-se a medição pelo 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Norte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da parcela e vai-se caminhando em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zig-zag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desde o centro até à periferia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desta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verificando-se, quando perto do limite, se as árvores estão dentro ou fora da parcela</a:t>
            </a:r>
          </a:p>
          <a:p>
            <a:endParaRPr lang="pt-PT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958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229417" y="1487805"/>
            <a:ext cx="5069883" cy="5098206"/>
            <a:chOff x="4229417" y="1487805"/>
            <a:chExt cx="5069883" cy="50982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t="3168"/>
            <a:stretch/>
          </p:blipFill>
          <p:spPr bwMode="auto">
            <a:xfrm>
              <a:off x="4229417" y="1487805"/>
              <a:ext cx="5069883" cy="50982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5262664" y="2636196"/>
              <a:ext cx="3103172" cy="2772383"/>
            </a:xfrm>
            <a:custGeom>
              <a:avLst/>
              <a:gdLst>
                <a:gd name="connsiteX0" fmla="*/ 1507787 w 3103172"/>
                <a:gd name="connsiteY0" fmla="*/ 875489 h 2772383"/>
                <a:gd name="connsiteX1" fmla="*/ 1488332 w 3103172"/>
                <a:gd name="connsiteY1" fmla="*/ 826851 h 2772383"/>
                <a:gd name="connsiteX2" fmla="*/ 1459149 w 3103172"/>
                <a:gd name="connsiteY2" fmla="*/ 817123 h 2772383"/>
                <a:gd name="connsiteX3" fmla="*/ 1449421 w 3103172"/>
                <a:gd name="connsiteY3" fmla="*/ 787940 h 2772383"/>
                <a:gd name="connsiteX4" fmla="*/ 1420238 w 3103172"/>
                <a:gd name="connsiteY4" fmla="*/ 758757 h 2772383"/>
                <a:gd name="connsiteX5" fmla="*/ 1410510 w 3103172"/>
                <a:gd name="connsiteY5" fmla="*/ 729574 h 2772383"/>
                <a:gd name="connsiteX6" fmla="*/ 1420238 w 3103172"/>
                <a:gd name="connsiteY6" fmla="*/ 583659 h 2772383"/>
                <a:gd name="connsiteX7" fmla="*/ 1488332 w 3103172"/>
                <a:gd name="connsiteY7" fmla="*/ 496110 h 2772383"/>
                <a:gd name="connsiteX8" fmla="*/ 1498059 w 3103172"/>
                <a:gd name="connsiteY8" fmla="*/ 379378 h 2772383"/>
                <a:gd name="connsiteX9" fmla="*/ 1517515 w 3103172"/>
                <a:gd name="connsiteY9" fmla="*/ 359923 h 2772383"/>
                <a:gd name="connsiteX10" fmla="*/ 1605064 w 3103172"/>
                <a:gd name="connsiteY10" fmla="*/ 350195 h 2772383"/>
                <a:gd name="connsiteX11" fmla="*/ 1643974 w 3103172"/>
                <a:gd name="connsiteY11" fmla="*/ 340468 h 2772383"/>
                <a:gd name="connsiteX12" fmla="*/ 1702340 w 3103172"/>
                <a:gd name="connsiteY12" fmla="*/ 321013 h 2772383"/>
                <a:gd name="connsiteX13" fmla="*/ 1712068 w 3103172"/>
                <a:gd name="connsiteY13" fmla="*/ 359923 h 2772383"/>
                <a:gd name="connsiteX14" fmla="*/ 1731523 w 3103172"/>
                <a:gd name="connsiteY14" fmla="*/ 418289 h 2772383"/>
                <a:gd name="connsiteX15" fmla="*/ 1750979 w 3103172"/>
                <a:gd name="connsiteY15" fmla="*/ 486383 h 2772383"/>
                <a:gd name="connsiteX16" fmla="*/ 1731523 w 3103172"/>
                <a:gd name="connsiteY16" fmla="*/ 690664 h 2772383"/>
                <a:gd name="connsiteX17" fmla="*/ 1721796 w 3103172"/>
                <a:gd name="connsiteY17" fmla="*/ 729574 h 2772383"/>
                <a:gd name="connsiteX18" fmla="*/ 1702340 w 3103172"/>
                <a:gd name="connsiteY18" fmla="*/ 749030 h 2772383"/>
                <a:gd name="connsiteX19" fmla="*/ 1692613 w 3103172"/>
                <a:gd name="connsiteY19" fmla="*/ 856034 h 2772383"/>
                <a:gd name="connsiteX20" fmla="*/ 1682885 w 3103172"/>
                <a:gd name="connsiteY20" fmla="*/ 885217 h 2772383"/>
                <a:gd name="connsiteX21" fmla="*/ 1673157 w 3103172"/>
                <a:gd name="connsiteY21" fmla="*/ 1011676 h 2772383"/>
                <a:gd name="connsiteX22" fmla="*/ 1682885 w 3103172"/>
                <a:gd name="connsiteY22" fmla="*/ 1274323 h 2772383"/>
                <a:gd name="connsiteX23" fmla="*/ 1721796 w 3103172"/>
                <a:gd name="connsiteY23" fmla="*/ 1322961 h 2772383"/>
                <a:gd name="connsiteX24" fmla="*/ 1848255 w 3103172"/>
                <a:gd name="connsiteY24" fmla="*/ 1332689 h 2772383"/>
                <a:gd name="connsiteX25" fmla="*/ 1906621 w 3103172"/>
                <a:gd name="connsiteY25" fmla="*/ 1352144 h 2772383"/>
                <a:gd name="connsiteX26" fmla="*/ 1935804 w 3103172"/>
                <a:gd name="connsiteY26" fmla="*/ 1361872 h 2772383"/>
                <a:gd name="connsiteX27" fmla="*/ 1974715 w 3103172"/>
                <a:gd name="connsiteY27" fmla="*/ 1381327 h 2772383"/>
                <a:gd name="connsiteX28" fmla="*/ 2052536 w 3103172"/>
                <a:gd name="connsiteY28" fmla="*/ 1439693 h 2772383"/>
                <a:gd name="connsiteX29" fmla="*/ 2120630 w 3103172"/>
                <a:gd name="connsiteY29" fmla="*/ 1468876 h 2772383"/>
                <a:gd name="connsiteX30" fmla="*/ 2178996 w 3103172"/>
                <a:gd name="connsiteY30" fmla="*/ 1507787 h 2772383"/>
                <a:gd name="connsiteX31" fmla="*/ 2256817 w 3103172"/>
                <a:gd name="connsiteY31" fmla="*/ 1536970 h 2772383"/>
                <a:gd name="connsiteX32" fmla="*/ 2324910 w 3103172"/>
                <a:gd name="connsiteY32" fmla="*/ 1556425 h 2772383"/>
                <a:gd name="connsiteX33" fmla="*/ 2383276 w 3103172"/>
                <a:gd name="connsiteY33" fmla="*/ 1585608 h 2772383"/>
                <a:gd name="connsiteX34" fmla="*/ 2441642 w 3103172"/>
                <a:gd name="connsiteY34" fmla="*/ 1605064 h 2772383"/>
                <a:gd name="connsiteX35" fmla="*/ 2509736 w 3103172"/>
                <a:gd name="connsiteY35" fmla="*/ 1624519 h 2772383"/>
                <a:gd name="connsiteX36" fmla="*/ 2548647 w 3103172"/>
                <a:gd name="connsiteY36" fmla="*/ 1643974 h 2772383"/>
                <a:gd name="connsiteX37" fmla="*/ 2568102 w 3103172"/>
                <a:gd name="connsiteY37" fmla="*/ 1663430 h 2772383"/>
                <a:gd name="connsiteX38" fmla="*/ 2704289 w 3103172"/>
                <a:gd name="connsiteY38" fmla="*/ 1702340 h 2772383"/>
                <a:gd name="connsiteX39" fmla="*/ 2743200 w 3103172"/>
                <a:gd name="connsiteY39" fmla="*/ 1731523 h 2772383"/>
                <a:gd name="connsiteX40" fmla="*/ 2830749 w 3103172"/>
                <a:gd name="connsiteY40" fmla="*/ 1760706 h 2772383"/>
                <a:gd name="connsiteX41" fmla="*/ 2869659 w 3103172"/>
                <a:gd name="connsiteY41" fmla="*/ 1789889 h 2772383"/>
                <a:gd name="connsiteX42" fmla="*/ 2928025 w 3103172"/>
                <a:gd name="connsiteY42" fmla="*/ 1809344 h 2772383"/>
                <a:gd name="connsiteX43" fmla="*/ 3015574 w 3103172"/>
                <a:gd name="connsiteY43" fmla="*/ 1838527 h 2772383"/>
                <a:gd name="connsiteX44" fmla="*/ 3035030 w 3103172"/>
                <a:gd name="connsiteY44" fmla="*/ 1857983 h 2772383"/>
                <a:gd name="connsiteX45" fmla="*/ 3064213 w 3103172"/>
                <a:gd name="connsiteY45" fmla="*/ 1867710 h 2772383"/>
                <a:gd name="connsiteX46" fmla="*/ 3093396 w 3103172"/>
                <a:gd name="connsiteY46" fmla="*/ 1887166 h 2772383"/>
                <a:gd name="connsiteX47" fmla="*/ 3093396 w 3103172"/>
                <a:gd name="connsiteY47" fmla="*/ 1945532 h 2772383"/>
                <a:gd name="connsiteX48" fmla="*/ 3073940 w 3103172"/>
                <a:gd name="connsiteY48" fmla="*/ 1964987 h 2772383"/>
                <a:gd name="connsiteX49" fmla="*/ 3005847 w 3103172"/>
                <a:gd name="connsiteY49" fmla="*/ 2033081 h 2772383"/>
                <a:gd name="connsiteX50" fmla="*/ 2947481 w 3103172"/>
                <a:gd name="connsiteY50" fmla="*/ 2110902 h 2772383"/>
                <a:gd name="connsiteX51" fmla="*/ 2898842 w 3103172"/>
                <a:gd name="connsiteY51" fmla="*/ 2169268 h 2772383"/>
                <a:gd name="connsiteX52" fmla="*/ 2869659 w 3103172"/>
                <a:gd name="connsiteY52" fmla="*/ 2178995 h 2772383"/>
                <a:gd name="connsiteX53" fmla="*/ 2821021 w 3103172"/>
                <a:gd name="connsiteY53" fmla="*/ 2208178 h 2772383"/>
                <a:gd name="connsiteX54" fmla="*/ 2801566 w 3103172"/>
                <a:gd name="connsiteY54" fmla="*/ 2227634 h 2772383"/>
                <a:gd name="connsiteX55" fmla="*/ 2772383 w 3103172"/>
                <a:gd name="connsiteY55" fmla="*/ 2247089 h 2772383"/>
                <a:gd name="connsiteX56" fmla="*/ 2743200 w 3103172"/>
                <a:gd name="connsiteY56" fmla="*/ 2256817 h 2772383"/>
                <a:gd name="connsiteX57" fmla="*/ 2714017 w 3103172"/>
                <a:gd name="connsiteY57" fmla="*/ 2276272 h 2772383"/>
                <a:gd name="connsiteX58" fmla="*/ 2655651 w 3103172"/>
                <a:gd name="connsiteY58" fmla="*/ 2295727 h 2772383"/>
                <a:gd name="connsiteX59" fmla="*/ 2607013 w 3103172"/>
                <a:gd name="connsiteY59" fmla="*/ 2334638 h 2772383"/>
                <a:gd name="connsiteX60" fmla="*/ 2509736 w 3103172"/>
                <a:gd name="connsiteY60" fmla="*/ 2363821 h 2772383"/>
                <a:gd name="connsiteX61" fmla="*/ 2441642 w 3103172"/>
                <a:gd name="connsiteY61" fmla="*/ 2344366 h 2772383"/>
                <a:gd name="connsiteX62" fmla="*/ 2431915 w 3103172"/>
                <a:gd name="connsiteY62" fmla="*/ 2315183 h 2772383"/>
                <a:gd name="connsiteX63" fmla="*/ 2422187 w 3103172"/>
                <a:gd name="connsiteY63" fmla="*/ 1994170 h 2772383"/>
                <a:gd name="connsiteX64" fmla="*/ 2383276 w 3103172"/>
                <a:gd name="connsiteY64" fmla="*/ 1984442 h 2772383"/>
                <a:gd name="connsiteX65" fmla="*/ 2295727 w 3103172"/>
                <a:gd name="connsiteY65" fmla="*/ 1974715 h 2772383"/>
                <a:gd name="connsiteX66" fmla="*/ 2237362 w 3103172"/>
                <a:gd name="connsiteY66" fmla="*/ 1964987 h 2772383"/>
                <a:gd name="connsiteX67" fmla="*/ 2178996 w 3103172"/>
                <a:gd name="connsiteY67" fmla="*/ 1945532 h 2772383"/>
                <a:gd name="connsiteX68" fmla="*/ 2149813 w 3103172"/>
                <a:gd name="connsiteY68" fmla="*/ 1926076 h 2772383"/>
                <a:gd name="connsiteX69" fmla="*/ 2110902 w 3103172"/>
                <a:gd name="connsiteY69" fmla="*/ 1916349 h 2772383"/>
                <a:gd name="connsiteX70" fmla="*/ 2081719 w 3103172"/>
                <a:gd name="connsiteY70" fmla="*/ 1906621 h 2772383"/>
                <a:gd name="connsiteX71" fmla="*/ 2023353 w 3103172"/>
                <a:gd name="connsiteY71" fmla="*/ 1896893 h 2772383"/>
                <a:gd name="connsiteX72" fmla="*/ 1974715 w 3103172"/>
                <a:gd name="connsiteY72" fmla="*/ 1887166 h 2772383"/>
                <a:gd name="connsiteX73" fmla="*/ 1935804 w 3103172"/>
                <a:gd name="connsiteY73" fmla="*/ 1857983 h 2772383"/>
                <a:gd name="connsiteX74" fmla="*/ 1887166 w 3103172"/>
                <a:gd name="connsiteY74" fmla="*/ 1848255 h 2772383"/>
                <a:gd name="connsiteX75" fmla="*/ 1848255 w 3103172"/>
                <a:gd name="connsiteY75" fmla="*/ 1838527 h 2772383"/>
                <a:gd name="connsiteX76" fmla="*/ 1789889 w 3103172"/>
                <a:gd name="connsiteY76" fmla="*/ 1819072 h 2772383"/>
                <a:gd name="connsiteX77" fmla="*/ 1760706 w 3103172"/>
                <a:gd name="connsiteY77" fmla="*/ 1789889 h 2772383"/>
                <a:gd name="connsiteX78" fmla="*/ 1712068 w 3103172"/>
                <a:gd name="connsiteY78" fmla="*/ 1780161 h 2772383"/>
                <a:gd name="connsiteX79" fmla="*/ 1682885 w 3103172"/>
                <a:gd name="connsiteY79" fmla="*/ 1770434 h 2772383"/>
                <a:gd name="connsiteX80" fmla="*/ 1653702 w 3103172"/>
                <a:gd name="connsiteY80" fmla="*/ 1712068 h 2772383"/>
                <a:gd name="connsiteX81" fmla="*/ 1634247 w 3103172"/>
                <a:gd name="connsiteY81" fmla="*/ 1653702 h 2772383"/>
                <a:gd name="connsiteX82" fmla="*/ 1605064 w 3103172"/>
                <a:gd name="connsiteY82" fmla="*/ 1517515 h 2772383"/>
                <a:gd name="connsiteX83" fmla="*/ 1585608 w 3103172"/>
                <a:gd name="connsiteY83" fmla="*/ 1488332 h 2772383"/>
                <a:gd name="connsiteX84" fmla="*/ 1566153 w 3103172"/>
                <a:gd name="connsiteY84" fmla="*/ 1420238 h 2772383"/>
                <a:gd name="connsiteX85" fmla="*/ 1546698 w 3103172"/>
                <a:gd name="connsiteY85" fmla="*/ 1391055 h 2772383"/>
                <a:gd name="connsiteX86" fmla="*/ 1498059 w 3103172"/>
                <a:gd name="connsiteY86" fmla="*/ 1663430 h 2772383"/>
                <a:gd name="connsiteX87" fmla="*/ 1507787 w 3103172"/>
                <a:gd name="connsiteY87" fmla="*/ 1848255 h 2772383"/>
                <a:gd name="connsiteX88" fmla="*/ 1527242 w 3103172"/>
                <a:gd name="connsiteY88" fmla="*/ 1877438 h 2772383"/>
                <a:gd name="connsiteX89" fmla="*/ 1595336 w 3103172"/>
                <a:gd name="connsiteY89" fmla="*/ 1935804 h 2772383"/>
                <a:gd name="connsiteX90" fmla="*/ 1605064 w 3103172"/>
                <a:gd name="connsiteY90" fmla="*/ 1984442 h 2772383"/>
                <a:gd name="connsiteX91" fmla="*/ 1624519 w 3103172"/>
                <a:gd name="connsiteY91" fmla="*/ 2003898 h 2772383"/>
                <a:gd name="connsiteX92" fmla="*/ 1663430 w 3103172"/>
                <a:gd name="connsiteY92" fmla="*/ 2091447 h 2772383"/>
                <a:gd name="connsiteX93" fmla="*/ 1643974 w 3103172"/>
                <a:gd name="connsiteY93" fmla="*/ 2276272 h 2772383"/>
                <a:gd name="connsiteX94" fmla="*/ 1614791 w 3103172"/>
                <a:gd name="connsiteY94" fmla="*/ 2344366 h 2772383"/>
                <a:gd name="connsiteX95" fmla="*/ 1595336 w 3103172"/>
                <a:gd name="connsiteY95" fmla="*/ 2373549 h 2772383"/>
                <a:gd name="connsiteX96" fmla="*/ 1566153 w 3103172"/>
                <a:gd name="connsiteY96" fmla="*/ 2441642 h 2772383"/>
                <a:gd name="connsiteX97" fmla="*/ 1546698 w 3103172"/>
                <a:gd name="connsiteY97" fmla="*/ 2558374 h 2772383"/>
                <a:gd name="connsiteX98" fmla="*/ 1536970 w 3103172"/>
                <a:gd name="connsiteY98" fmla="*/ 2607013 h 2772383"/>
                <a:gd name="connsiteX99" fmla="*/ 1507787 w 3103172"/>
                <a:gd name="connsiteY99" fmla="*/ 2626468 h 2772383"/>
                <a:gd name="connsiteX100" fmla="*/ 1449421 w 3103172"/>
                <a:gd name="connsiteY100" fmla="*/ 2684834 h 2772383"/>
                <a:gd name="connsiteX101" fmla="*/ 1391055 w 3103172"/>
                <a:gd name="connsiteY101" fmla="*/ 2704289 h 2772383"/>
                <a:gd name="connsiteX102" fmla="*/ 1361872 w 3103172"/>
                <a:gd name="connsiteY102" fmla="*/ 2714017 h 2772383"/>
                <a:gd name="connsiteX103" fmla="*/ 1264596 w 3103172"/>
                <a:gd name="connsiteY103" fmla="*/ 2733472 h 2772383"/>
                <a:gd name="connsiteX104" fmla="*/ 1225685 w 3103172"/>
                <a:gd name="connsiteY104" fmla="*/ 2743200 h 2772383"/>
                <a:gd name="connsiteX105" fmla="*/ 1196502 w 3103172"/>
                <a:gd name="connsiteY105" fmla="*/ 2752927 h 2772383"/>
                <a:gd name="connsiteX106" fmla="*/ 1138136 w 3103172"/>
                <a:gd name="connsiteY106" fmla="*/ 2762655 h 2772383"/>
                <a:gd name="connsiteX107" fmla="*/ 1099225 w 3103172"/>
                <a:gd name="connsiteY107" fmla="*/ 2772383 h 2772383"/>
                <a:gd name="connsiteX108" fmla="*/ 826851 w 3103172"/>
                <a:gd name="connsiteY108" fmla="*/ 2743200 h 2772383"/>
                <a:gd name="connsiteX109" fmla="*/ 749030 w 3103172"/>
                <a:gd name="connsiteY109" fmla="*/ 2694561 h 2772383"/>
                <a:gd name="connsiteX110" fmla="*/ 719847 w 3103172"/>
                <a:gd name="connsiteY110" fmla="*/ 2655651 h 2772383"/>
                <a:gd name="connsiteX111" fmla="*/ 700391 w 3103172"/>
                <a:gd name="connsiteY111" fmla="*/ 2636195 h 2772383"/>
                <a:gd name="connsiteX112" fmla="*/ 651753 w 3103172"/>
                <a:gd name="connsiteY112" fmla="*/ 2577830 h 2772383"/>
                <a:gd name="connsiteX113" fmla="*/ 632298 w 3103172"/>
                <a:gd name="connsiteY113" fmla="*/ 2529191 h 2772383"/>
                <a:gd name="connsiteX114" fmla="*/ 603115 w 3103172"/>
                <a:gd name="connsiteY114" fmla="*/ 2509736 h 2772383"/>
                <a:gd name="connsiteX115" fmla="*/ 583659 w 3103172"/>
                <a:gd name="connsiteY115" fmla="*/ 2490281 h 2772383"/>
                <a:gd name="connsiteX116" fmla="*/ 554476 w 3103172"/>
                <a:gd name="connsiteY116" fmla="*/ 2402732 h 2772383"/>
                <a:gd name="connsiteX117" fmla="*/ 535021 w 3103172"/>
                <a:gd name="connsiteY117" fmla="*/ 2344366 h 2772383"/>
                <a:gd name="connsiteX118" fmla="*/ 515566 w 3103172"/>
                <a:gd name="connsiteY118" fmla="*/ 2324910 h 2772383"/>
                <a:gd name="connsiteX119" fmla="*/ 505838 w 3103172"/>
                <a:gd name="connsiteY119" fmla="*/ 2295727 h 2772383"/>
                <a:gd name="connsiteX120" fmla="*/ 564204 w 3103172"/>
                <a:gd name="connsiteY120" fmla="*/ 2256817 h 2772383"/>
                <a:gd name="connsiteX121" fmla="*/ 651753 w 3103172"/>
                <a:gd name="connsiteY121" fmla="*/ 2188723 h 2772383"/>
                <a:gd name="connsiteX122" fmla="*/ 671208 w 3103172"/>
                <a:gd name="connsiteY122" fmla="*/ 2149813 h 2772383"/>
                <a:gd name="connsiteX123" fmla="*/ 700391 w 3103172"/>
                <a:gd name="connsiteY123" fmla="*/ 2042808 h 2772383"/>
                <a:gd name="connsiteX124" fmla="*/ 710119 w 3103172"/>
                <a:gd name="connsiteY124" fmla="*/ 2013625 h 2772383"/>
                <a:gd name="connsiteX125" fmla="*/ 778213 w 3103172"/>
                <a:gd name="connsiteY125" fmla="*/ 1935804 h 2772383"/>
                <a:gd name="connsiteX126" fmla="*/ 807396 w 3103172"/>
                <a:gd name="connsiteY126" fmla="*/ 1906621 h 2772383"/>
                <a:gd name="connsiteX127" fmla="*/ 836579 w 3103172"/>
                <a:gd name="connsiteY127" fmla="*/ 1887166 h 2772383"/>
                <a:gd name="connsiteX128" fmla="*/ 885217 w 3103172"/>
                <a:gd name="connsiteY128" fmla="*/ 1857983 h 2772383"/>
                <a:gd name="connsiteX129" fmla="*/ 933855 w 3103172"/>
                <a:gd name="connsiteY129" fmla="*/ 1819072 h 2772383"/>
                <a:gd name="connsiteX130" fmla="*/ 992221 w 3103172"/>
                <a:gd name="connsiteY130" fmla="*/ 1760706 h 2772383"/>
                <a:gd name="connsiteX131" fmla="*/ 1021404 w 3103172"/>
                <a:gd name="connsiteY131" fmla="*/ 1741251 h 2772383"/>
                <a:gd name="connsiteX132" fmla="*/ 1060315 w 3103172"/>
                <a:gd name="connsiteY132" fmla="*/ 1702340 h 2772383"/>
                <a:gd name="connsiteX133" fmla="*/ 1099225 w 3103172"/>
                <a:gd name="connsiteY133" fmla="*/ 1682885 h 2772383"/>
                <a:gd name="connsiteX134" fmla="*/ 1128408 w 3103172"/>
                <a:gd name="connsiteY134" fmla="*/ 1663430 h 2772383"/>
                <a:gd name="connsiteX135" fmla="*/ 1167319 w 3103172"/>
                <a:gd name="connsiteY135" fmla="*/ 1653702 h 2772383"/>
                <a:gd name="connsiteX136" fmla="*/ 1196502 w 3103172"/>
                <a:gd name="connsiteY136" fmla="*/ 1634247 h 2772383"/>
                <a:gd name="connsiteX137" fmla="*/ 1371600 w 3103172"/>
                <a:gd name="connsiteY137" fmla="*/ 1595336 h 2772383"/>
                <a:gd name="connsiteX138" fmla="*/ 1342417 w 3103172"/>
                <a:gd name="connsiteY138" fmla="*/ 1303506 h 2772383"/>
                <a:gd name="connsiteX139" fmla="*/ 1313234 w 3103172"/>
                <a:gd name="connsiteY139" fmla="*/ 1274323 h 2772383"/>
                <a:gd name="connsiteX140" fmla="*/ 1167319 w 3103172"/>
                <a:gd name="connsiteY140" fmla="*/ 1313234 h 2772383"/>
                <a:gd name="connsiteX141" fmla="*/ 1138136 w 3103172"/>
                <a:gd name="connsiteY141" fmla="*/ 1322961 h 2772383"/>
                <a:gd name="connsiteX142" fmla="*/ 1118681 w 3103172"/>
                <a:gd name="connsiteY142" fmla="*/ 1342417 h 2772383"/>
                <a:gd name="connsiteX143" fmla="*/ 1089498 w 3103172"/>
                <a:gd name="connsiteY143" fmla="*/ 1352144 h 2772383"/>
                <a:gd name="connsiteX144" fmla="*/ 982493 w 3103172"/>
                <a:gd name="connsiteY144" fmla="*/ 1420238 h 2772383"/>
                <a:gd name="connsiteX145" fmla="*/ 953310 w 3103172"/>
                <a:gd name="connsiteY145" fmla="*/ 1449421 h 2772383"/>
                <a:gd name="connsiteX146" fmla="*/ 885217 w 3103172"/>
                <a:gd name="connsiteY146" fmla="*/ 1498059 h 2772383"/>
                <a:gd name="connsiteX147" fmla="*/ 797668 w 3103172"/>
                <a:gd name="connsiteY147" fmla="*/ 1546698 h 2772383"/>
                <a:gd name="connsiteX148" fmla="*/ 749030 w 3103172"/>
                <a:gd name="connsiteY148" fmla="*/ 1605064 h 2772383"/>
                <a:gd name="connsiteX149" fmla="*/ 671208 w 3103172"/>
                <a:gd name="connsiteY149" fmla="*/ 1673157 h 2772383"/>
                <a:gd name="connsiteX150" fmla="*/ 642025 w 3103172"/>
                <a:gd name="connsiteY150" fmla="*/ 1731523 h 2772383"/>
                <a:gd name="connsiteX151" fmla="*/ 612842 w 3103172"/>
                <a:gd name="connsiteY151" fmla="*/ 1760706 h 2772383"/>
                <a:gd name="connsiteX152" fmla="*/ 593387 w 3103172"/>
                <a:gd name="connsiteY152" fmla="*/ 1789889 h 2772383"/>
                <a:gd name="connsiteX153" fmla="*/ 564204 w 3103172"/>
                <a:gd name="connsiteY153" fmla="*/ 1819072 h 2772383"/>
                <a:gd name="connsiteX154" fmla="*/ 544749 w 3103172"/>
                <a:gd name="connsiteY154" fmla="*/ 1848255 h 2772383"/>
                <a:gd name="connsiteX155" fmla="*/ 505838 w 3103172"/>
                <a:gd name="connsiteY155" fmla="*/ 1887166 h 2772383"/>
                <a:gd name="connsiteX156" fmla="*/ 476655 w 3103172"/>
                <a:gd name="connsiteY156" fmla="*/ 1896893 h 2772383"/>
                <a:gd name="connsiteX157" fmla="*/ 428017 w 3103172"/>
                <a:gd name="connsiteY157" fmla="*/ 1916349 h 2772383"/>
                <a:gd name="connsiteX158" fmla="*/ 136187 w 3103172"/>
                <a:gd name="connsiteY158" fmla="*/ 1926076 h 2772383"/>
                <a:gd name="connsiteX159" fmla="*/ 38910 w 3103172"/>
                <a:gd name="connsiteY159" fmla="*/ 1887166 h 2772383"/>
                <a:gd name="connsiteX160" fmla="*/ 19455 w 3103172"/>
                <a:gd name="connsiteY160" fmla="*/ 1819072 h 2772383"/>
                <a:gd name="connsiteX161" fmla="*/ 0 w 3103172"/>
                <a:gd name="connsiteY161" fmla="*/ 1760706 h 2772383"/>
                <a:gd name="connsiteX162" fmla="*/ 9727 w 3103172"/>
                <a:gd name="connsiteY162" fmla="*/ 1391055 h 2772383"/>
                <a:gd name="connsiteX163" fmla="*/ 29183 w 3103172"/>
                <a:gd name="connsiteY163" fmla="*/ 1371600 h 2772383"/>
                <a:gd name="connsiteX164" fmla="*/ 68093 w 3103172"/>
                <a:gd name="connsiteY164" fmla="*/ 1332689 h 2772383"/>
                <a:gd name="connsiteX165" fmla="*/ 126459 w 3103172"/>
                <a:gd name="connsiteY165" fmla="*/ 1303506 h 2772383"/>
                <a:gd name="connsiteX166" fmla="*/ 184825 w 3103172"/>
                <a:gd name="connsiteY166" fmla="*/ 1284051 h 2772383"/>
                <a:gd name="connsiteX167" fmla="*/ 233464 w 3103172"/>
                <a:gd name="connsiteY167" fmla="*/ 1274323 h 2772383"/>
                <a:gd name="connsiteX168" fmla="*/ 291830 w 3103172"/>
                <a:gd name="connsiteY168" fmla="*/ 1254868 h 2772383"/>
                <a:gd name="connsiteX169" fmla="*/ 350196 w 3103172"/>
                <a:gd name="connsiteY169" fmla="*/ 1245140 h 2772383"/>
                <a:gd name="connsiteX170" fmla="*/ 379379 w 3103172"/>
                <a:gd name="connsiteY170" fmla="*/ 1235413 h 2772383"/>
                <a:gd name="connsiteX171" fmla="*/ 428017 w 3103172"/>
                <a:gd name="connsiteY171" fmla="*/ 1225685 h 2772383"/>
                <a:gd name="connsiteX172" fmla="*/ 457200 w 3103172"/>
                <a:gd name="connsiteY172" fmla="*/ 1206230 h 2772383"/>
                <a:gd name="connsiteX173" fmla="*/ 535021 w 3103172"/>
                <a:gd name="connsiteY173" fmla="*/ 1186774 h 2772383"/>
                <a:gd name="connsiteX174" fmla="*/ 593387 w 3103172"/>
                <a:gd name="connsiteY174" fmla="*/ 1167319 h 2772383"/>
                <a:gd name="connsiteX175" fmla="*/ 622570 w 3103172"/>
                <a:gd name="connsiteY175" fmla="*/ 1157591 h 2772383"/>
                <a:gd name="connsiteX176" fmla="*/ 680936 w 3103172"/>
                <a:gd name="connsiteY176" fmla="*/ 1128408 h 2772383"/>
                <a:gd name="connsiteX177" fmla="*/ 865762 w 3103172"/>
                <a:gd name="connsiteY177" fmla="*/ 1118681 h 2772383"/>
                <a:gd name="connsiteX178" fmla="*/ 953310 w 3103172"/>
                <a:gd name="connsiteY178" fmla="*/ 1099225 h 2772383"/>
                <a:gd name="connsiteX179" fmla="*/ 972766 w 3103172"/>
                <a:gd name="connsiteY179" fmla="*/ 1079770 h 2772383"/>
                <a:gd name="connsiteX180" fmla="*/ 1001949 w 3103172"/>
                <a:gd name="connsiteY180" fmla="*/ 1060315 h 2772383"/>
                <a:gd name="connsiteX181" fmla="*/ 1011676 w 3103172"/>
                <a:gd name="connsiteY181" fmla="*/ 1001949 h 2772383"/>
                <a:gd name="connsiteX182" fmla="*/ 1040859 w 3103172"/>
                <a:gd name="connsiteY182" fmla="*/ 914400 h 2772383"/>
                <a:gd name="connsiteX183" fmla="*/ 1070042 w 3103172"/>
                <a:gd name="connsiteY183" fmla="*/ 739302 h 2772383"/>
                <a:gd name="connsiteX184" fmla="*/ 1079770 w 3103172"/>
                <a:gd name="connsiteY184" fmla="*/ 710119 h 2772383"/>
                <a:gd name="connsiteX185" fmla="*/ 1089498 w 3103172"/>
                <a:gd name="connsiteY185" fmla="*/ 651753 h 2772383"/>
                <a:gd name="connsiteX186" fmla="*/ 1099225 w 3103172"/>
                <a:gd name="connsiteY186" fmla="*/ 622570 h 2772383"/>
                <a:gd name="connsiteX187" fmla="*/ 1108953 w 3103172"/>
                <a:gd name="connsiteY187" fmla="*/ 564204 h 2772383"/>
                <a:gd name="connsiteX188" fmla="*/ 1138136 w 3103172"/>
                <a:gd name="connsiteY188" fmla="*/ 457200 h 2772383"/>
                <a:gd name="connsiteX189" fmla="*/ 1147864 w 3103172"/>
                <a:gd name="connsiteY189" fmla="*/ 418289 h 2772383"/>
                <a:gd name="connsiteX190" fmla="*/ 1177047 w 3103172"/>
                <a:gd name="connsiteY190" fmla="*/ 379378 h 2772383"/>
                <a:gd name="connsiteX191" fmla="*/ 1186774 w 3103172"/>
                <a:gd name="connsiteY191" fmla="*/ 311285 h 2772383"/>
                <a:gd name="connsiteX192" fmla="*/ 1196502 w 3103172"/>
                <a:gd name="connsiteY192" fmla="*/ 282102 h 2772383"/>
                <a:gd name="connsiteX193" fmla="*/ 1206230 w 3103172"/>
                <a:gd name="connsiteY193" fmla="*/ 243191 h 2772383"/>
                <a:gd name="connsiteX194" fmla="*/ 1215957 w 3103172"/>
                <a:gd name="connsiteY194" fmla="*/ 214008 h 2772383"/>
                <a:gd name="connsiteX195" fmla="*/ 1225685 w 3103172"/>
                <a:gd name="connsiteY195" fmla="*/ 165370 h 2772383"/>
                <a:gd name="connsiteX196" fmla="*/ 1235413 w 3103172"/>
                <a:gd name="connsiteY196" fmla="*/ 126459 h 2772383"/>
                <a:gd name="connsiteX197" fmla="*/ 1245140 w 3103172"/>
                <a:gd name="connsiteY197" fmla="*/ 77821 h 2772383"/>
                <a:gd name="connsiteX198" fmla="*/ 1254868 w 3103172"/>
                <a:gd name="connsiteY198" fmla="*/ 38910 h 2772383"/>
                <a:gd name="connsiteX199" fmla="*/ 1264596 w 3103172"/>
                <a:gd name="connsiteY199" fmla="*/ 0 h 277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3103172" h="2772383">
                  <a:moveTo>
                    <a:pt x="1507787" y="875489"/>
                  </a:moveTo>
                  <a:cubicBezTo>
                    <a:pt x="1501302" y="859276"/>
                    <a:pt x="1499511" y="840265"/>
                    <a:pt x="1488332" y="826851"/>
                  </a:cubicBezTo>
                  <a:cubicBezTo>
                    <a:pt x="1481768" y="818974"/>
                    <a:pt x="1466400" y="824374"/>
                    <a:pt x="1459149" y="817123"/>
                  </a:cubicBezTo>
                  <a:cubicBezTo>
                    <a:pt x="1451898" y="809872"/>
                    <a:pt x="1455109" y="796472"/>
                    <a:pt x="1449421" y="787940"/>
                  </a:cubicBezTo>
                  <a:cubicBezTo>
                    <a:pt x="1441790" y="776494"/>
                    <a:pt x="1429966" y="768485"/>
                    <a:pt x="1420238" y="758757"/>
                  </a:cubicBezTo>
                  <a:cubicBezTo>
                    <a:pt x="1416995" y="749029"/>
                    <a:pt x="1410510" y="739828"/>
                    <a:pt x="1410510" y="729574"/>
                  </a:cubicBezTo>
                  <a:cubicBezTo>
                    <a:pt x="1410510" y="680828"/>
                    <a:pt x="1408947" y="631080"/>
                    <a:pt x="1420238" y="583659"/>
                  </a:cubicBezTo>
                  <a:cubicBezTo>
                    <a:pt x="1427510" y="553116"/>
                    <a:pt x="1465719" y="518723"/>
                    <a:pt x="1488332" y="496110"/>
                  </a:cubicBezTo>
                  <a:cubicBezTo>
                    <a:pt x="1491574" y="457199"/>
                    <a:pt x="1489878" y="417557"/>
                    <a:pt x="1498059" y="379378"/>
                  </a:cubicBezTo>
                  <a:cubicBezTo>
                    <a:pt x="1499981" y="370410"/>
                    <a:pt x="1508667" y="362336"/>
                    <a:pt x="1517515" y="359923"/>
                  </a:cubicBezTo>
                  <a:cubicBezTo>
                    <a:pt x="1545843" y="352197"/>
                    <a:pt x="1575881" y="353438"/>
                    <a:pt x="1605064" y="350195"/>
                  </a:cubicBezTo>
                  <a:cubicBezTo>
                    <a:pt x="1618034" y="346953"/>
                    <a:pt x="1631169" y="344309"/>
                    <a:pt x="1643974" y="340468"/>
                  </a:cubicBezTo>
                  <a:cubicBezTo>
                    <a:pt x="1663617" y="334575"/>
                    <a:pt x="1702340" y="321013"/>
                    <a:pt x="1702340" y="321013"/>
                  </a:cubicBezTo>
                  <a:cubicBezTo>
                    <a:pt x="1705583" y="333983"/>
                    <a:pt x="1708226" y="347118"/>
                    <a:pt x="1712068" y="359923"/>
                  </a:cubicBezTo>
                  <a:cubicBezTo>
                    <a:pt x="1717961" y="379566"/>
                    <a:pt x="1726549" y="398394"/>
                    <a:pt x="1731523" y="418289"/>
                  </a:cubicBezTo>
                  <a:cubicBezTo>
                    <a:pt x="1743738" y="467148"/>
                    <a:pt x="1737023" y="444517"/>
                    <a:pt x="1750979" y="486383"/>
                  </a:cubicBezTo>
                  <a:cubicBezTo>
                    <a:pt x="1735134" y="771580"/>
                    <a:pt x="1760710" y="588508"/>
                    <a:pt x="1731523" y="690664"/>
                  </a:cubicBezTo>
                  <a:cubicBezTo>
                    <a:pt x="1727850" y="703519"/>
                    <a:pt x="1727775" y="717616"/>
                    <a:pt x="1721796" y="729574"/>
                  </a:cubicBezTo>
                  <a:cubicBezTo>
                    <a:pt x="1717694" y="737777"/>
                    <a:pt x="1708825" y="742545"/>
                    <a:pt x="1702340" y="749030"/>
                  </a:cubicBezTo>
                  <a:cubicBezTo>
                    <a:pt x="1699098" y="784698"/>
                    <a:pt x="1697678" y="820579"/>
                    <a:pt x="1692613" y="856034"/>
                  </a:cubicBezTo>
                  <a:cubicBezTo>
                    <a:pt x="1691163" y="866185"/>
                    <a:pt x="1684157" y="875042"/>
                    <a:pt x="1682885" y="885217"/>
                  </a:cubicBezTo>
                  <a:cubicBezTo>
                    <a:pt x="1677641" y="927168"/>
                    <a:pt x="1676400" y="969523"/>
                    <a:pt x="1673157" y="1011676"/>
                  </a:cubicBezTo>
                  <a:cubicBezTo>
                    <a:pt x="1676400" y="1099225"/>
                    <a:pt x="1674168" y="1187149"/>
                    <a:pt x="1682885" y="1274323"/>
                  </a:cubicBezTo>
                  <a:cubicBezTo>
                    <a:pt x="1683256" y="1278033"/>
                    <a:pt x="1713035" y="1321209"/>
                    <a:pt x="1721796" y="1322961"/>
                  </a:cubicBezTo>
                  <a:cubicBezTo>
                    <a:pt x="1763253" y="1331252"/>
                    <a:pt x="1806102" y="1329446"/>
                    <a:pt x="1848255" y="1332689"/>
                  </a:cubicBezTo>
                  <a:lnTo>
                    <a:pt x="1906621" y="1352144"/>
                  </a:lnTo>
                  <a:cubicBezTo>
                    <a:pt x="1916349" y="1355387"/>
                    <a:pt x="1926633" y="1357286"/>
                    <a:pt x="1935804" y="1361872"/>
                  </a:cubicBezTo>
                  <a:lnTo>
                    <a:pt x="1974715" y="1381327"/>
                  </a:lnTo>
                  <a:cubicBezTo>
                    <a:pt x="1997762" y="1404375"/>
                    <a:pt x="2019533" y="1428692"/>
                    <a:pt x="2052536" y="1439693"/>
                  </a:cubicBezTo>
                  <a:cubicBezTo>
                    <a:pt x="2082724" y="1449756"/>
                    <a:pt x="2090581" y="1450847"/>
                    <a:pt x="2120630" y="1468876"/>
                  </a:cubicBezTo>
                  <a:cubicBezTo>
                    <a:pt x="2140680" y="1480906"/>
                    <a:pt x="2157286" y="1499103"/>
                    <a:pt x="2178996" y="1507787"/>
                  </a:cubicBezTo>
                  <a:cubicBezTo>
                    <a:pt x="2204690" y="1518064"/>
                    <a:pt x="2230133" y="1529346"/>
                    <a:pt x="2256817" y="1536970"/>
                  </a:cubicBezTo>
                  <a:cubicBezTo>
                    <a:pt x="2342345" y="1561408"/>
                    <a:pt x="2254919" y="1533096"/>
                    <a:pt x="2324910" y="1556425"/>
                  </a:cubicBezTo>
                  <a:cubicBezTo>
                    <a:pt x="2356163" y="1587678"/>
                    <a:pt x="2332052" y="1570241"/>
                    <a:pt x="2383276" y="1585608"/>
                  </a:cubicBezTo>
                  <a:cubicBezTo>
                    <a:pt x="2402919" y="1591501"/>
                    <a:pt x="2421999" y="1599171"/>
                    <a:pt x="2441642" y="1605064"/>
                  </a:cubicBezTo>
                  <a:cubicBezTo>
                    <a:pt x="2469079" y="1613295"/>
                    <a:pt x="2484299" y="1613618"/>
                    <a:pt x="2509736" y="1624519"/>
                  </a:cubicBezTo>
                  <a:cubicBezTo>
                    <a:pt x="2523065" y="1630231"/>
                    <a:pt x="2535677" y="1637489"/>
                    <a:pt x="2548647" y="1643974"/>
                  </a:cubicBezTo>
                  <a:cubicBezTo>
                    <a:pt x="2555132" y="1650459"/>
                    <a:pt x="2559515" y="1660210"/>
                    <a:pt x="2568102" y="1663430"/>
                  </a:cubicBezTo>
                  <a:cubicBezTo>
                    <a:pt x="2612308" y="1680007"/>
                    <a:pt x="2704289" y="1702340"/>
                    <a:pt x="2704289" y="1702340"/>
                  </a:cubicBezTo>
                  <a:cubicBezTo>
                    <a:pt x="2717259" y="1712068"/>
                    <a:pt x="2728479" y="1724729"/>
                    <a:pt x="2743200" y="1731523"/>
                  </a:cubicBezTo>
                  <a:cubicBezTo>
                    <a:pt x="2771130" y="1744414"/>
                    <a:pt x="2830749" y="1760706"/>
                    <a:pt x="2830749" y="1760706"/>
                  </a:cubicBezTo>
                  <a:cubicBezTo>
                    <a:pt x="2843719" y="1770434"/>
                    <a:pt x="2855158" y="1782639"/>
                    <a:pt x="2869659" y="1789889"/>
                  </a:cubicBezTo>
                  <a:cubicBezTo>
                    <a:pt x="2888002" y="1799060"/>
                    <a:pt x="2928025" y="1809344"/>
                    <a:pt x="2928025" y="1809344"/>
                  </a:cubicBezTo>
                  <a:cubicBezTo>
                    <a:pt x="3003212" y="1859470"/>
                    <a:pt x="2895751" y="1793594"/>
                    <a:pt x="3015574" y="1838527"/>
                  </a:cubicBezTo>
                  <a:cubicBezTo>
                    <a:pt x="3024162" y="1841747"/>
                    <a:pt x="3027165" y="1853264"/>
                    <a:pt x="3035030" y="1857983"/>
                  </a:cubicBezTo>
                  <a:cubicBezTo>
                    <a:pt x="3043823" y="1863258"/>
                    <a:pt x="3054485" y="1864468"/>
                    <a:pt x="3064213" y="1867710"/>
                  </a:cubicBezTo>
                  <a:cubicBezTo>
                    <a:pt x="3073941" y="1874195"/>
                    <a:pt x="3086093" y="1878037"/>
                    <a:pt x="3093396" y="1887166"/>
                  </a:cubicBezTo>
                  <a:cubicBezTo>
                    <a:pt x="3108218" y="1905694"/>
                    <a:pt x="3104513" y="1927004"/>
                    <a:pt x="3093396" y="1945532"/>
                  </a:cubicBezTo>
                  <a:cubicBezTo>
                    <a:pt x="3088677" y="1953396"/>
                    <a:pt x="3079443" y="1957650"/>
                    <a:pt x="3073940" y="1964987"/>
                  </a:cubicBezTo>
                  <a:cubicBezTo>
                    <a:pt x="3021908" y="2034363"/>
                    <a:pt x="3060473" y="2014872"/>
                    <a:pt x="3005847" y="2033081"/>
                  </a:cubicBezTo>
                  <a:cubicBezTo>
                    <a:pt x="2969856" y="2069070"/>
                    <a:pt x="2991481" y="2044903"/>
                    <a:pt x="2947481" y="2110902"/>
                  </a:cubicBezTo>
                  <a:cubicBezTo>
                    <a:pt x="2933126" y="2132434"/>
                    <a:pt x="2921310" y="2154290"/>
                    <a:pt x="2898842" y="2169268"/>
                  </a:cubicBezTo>
                  <a:cubicBezTo>
                    <a:pt x="2890310" y="2174956"/>
                    <a:pt x="2879387" y="2175753"/>
                    <a:pt x="2869659" y="2178995"/>
                  </a:cubicBezTo>
                  <a:cubicBezTo>
                    <a:pt x="2820364" y="2228292"/>
                    <a:pt x="2884160" y="2170294"/>
                    <a:pt x="2821021" y="2208178"/>
                  </a:cubicBezTo>
                  <a:cubicBezTo>
                    <a:pt x="2813157" y="2212897"/>
                    <a:pt x="2808728" y="2221905"/>
                    <a:pt x="2801566" y="2227634"/>
                  </a:cubicBezTo>
                  <a:cubicBezTo>
                    <a:pt x="2792437" y="2234937"/>
                    <a:pt x="2782840" y="2241861"/>
                    <a:pt x="2772383" y="2247089"/>
                  </a:cubicBezTo>
                  <a:cubicBezTo>
                    <a:pt x="2763212" y="2251675"/>
                    <a:pt x="2752371" y="2252231"/>
                    <a:pt x="2743200" y="2256817"/>
                  </a:cubicBezTo>
                  <a:cubicBezTo>
                    <a:pt x="2732743" y="2262045"/>
                    <a:pt x="2724701" y="2271524"/>
                    <a:pt x="2714017" y="2276272"/>
                  </a:cubicBezTo>
                  <a:cubicBezTo>
                    <a:pt x="2695277" y="2284601"/>
                    <a:pt x="2655651" y="2295727"/>
                    <a:pt x="2655651" y="2295727"/>
                  </a:cubicBezTo>
                  <a:cubicBezTo>
                    <a:pt x="2639480" y="2311899"/>
                    <a:pt x="2629103" y="2324820"/>
                    <a:pt x="2607013" y="2334638"/>
                  </a:cubicBezTo>
                  <a:cubicBezTo>
                    <a:pt x="2576565" y="2348170"/>
                    <a:pt x="2542073" y="2355737"/>
                    <a:pt x="2509736" y="2363821"/>
                  </a:cubicBezTo>
                  <a:cubicBezTo>
                    <a:pt x="2509402" y="2363738"/>
                    <a:pt x="2446292" y="2349016"/>
                    <a:pt x="2441642" y="2344366"/>
                  </a:cubicBezTo>
                  <a:cubicBezTo>
                    <a:pt x="2434391" y="2337115"/>
                    <a:pt x="2435157" y="2324911"/>
                    <a:pt x="2431915" y="2315183"/>
                  </a:cubicBezTo>
                  <a:cubicBezTo>
                    <a:pt x="2428672" y="2208179"/>
                    <a:pt x="2437763" y="2100084"/>
                    <a:pt x="2422187" y="1994170"/>
                  </a:cubicBezTo>
                  <a:cubicBezTo>
                    <a:pt x="2420242" y="1980943"/>
                    <a:pt x="2396490" y="1986475"/>
                    <a:pt x="2383276" y="1984442"/>
                  </a:cubicBezTo>
                  <a:cubicBezTo>
                    <a:pt x="2354255" y="1979977"/>
                    <a:pt x="2324832" y="1978596"/>
                    <a:pt x="2295727" y="1974715"/>
                  </a:cubicBezTo>
                  <a:cubicBezTo>
                    <a:pt x="2276177" y="1972108"/>
                    <a:pt x="2256496" y="1969771"/>
                    <a:pt x="2237362" y="1964987"/>
                  </a:cubicBezTo>
                  <a:cubicBezTo>
                    <a:pt x="2217467" y="1960013"/>
                    <a:pt x="2178996" y="1945532"/>
                    <a:pt x="2178996" y="1945532"/>
                  </a:cubicBezTo>
                  <a:cubicBezTo>
                    <a:pt x="2169268" y="1939047"/>
                    <a:pt x="2160559" y="1930681"/>
                    <a:pt x="2149813" y="1926076"/>
                  </a:cubicBezTo>
                  <a:cubicBezTo>
                    <a:pt x="2137525" y="1920810"/>
                    <a:pt x="2123757" y="1920022"/>
                    <a:pt x="2110902" y="1916349"/>
                  </a:cubicBezTo>
                  <a:cubicBezTo>
                    <a:pt x="2101043" y="1913532"/>
                    <a:pt x="2091729" y="1908845"/>
                    <a:pt x="2081719" y="1906621"/>
                  </a:cubicBezTo>
                  <a:cubicBezTo>
                    <a:pt x="2062465" y="1902342"/>
                    <a:pt x="2042759" y="1900421"/>
                    <a:pt x="2023353" y="1896893"/>
                  </a:cubicBezTo>
                  <a:cubicBezTo>
                    <a:pt x="2007086" y="1893935"/>
                    <a:pt x="1990928" y="1890408"/>
                    <a:pt x="1974715" y="1887166"/>
                  </a:cubicBezTo>
                  <a:cubicBezTo>
                    <a:pt x="1961745" y="1877438"/>
                    <a:pt x="1950619" y="1864568"/>
                    <a:pt x="1935804" y="1857983"/>
                  </a:cubicBezTo>
                  <a:cubicBezTo>
                    <a:pt x="1920695" y="1851268"/>
                    <a:pt x="1903306" y="1851842"/>
                    <a:pt x="1887166" y="1848255"/>
                  </a:cubicBezTo>
                  <a:cubicBezTo>
                    <a:pt x="1874115" y="1845355"/>
                    <a:pt x="1861061" y="1842369"/>
                    <a:pt x="1848255" y="1838527"/>
                  </a:cubicBezTo>
                  <a:cubicBezTo>
                    <a:pt x="1828612" y="1832634"/>
                    <a:pt x="1789889" y="1819072"/>
                    <a:pt x="1789889" y="1819072"/>
                  </a:cubicBezTo>
                  <a:cubicBezTo>
                    <a:pt x="1780161" y="1809344"/>
                    <a:pt x="1773011" y="1796041"/>
                    <a:pt x="1760706" y="1789889"/>
                  </a:cubicBezTo>
                  <a:cubicBezTo>
                    <a:pt x="1745918" y="1782495"/>
                    <a:pt x="1728108" y="1784171"/>
                    <a:pt x="1712068" y="1780161"/>
                  </a:cubicBezTo>
                  <a:cubicBezTo>
                    <a:pt x="1702120" y="1777674"/>
                    <a:pt x="1692613" y="1773676"/>
                    <a:pt x="1682885" y="1770434"/>
                  </a:cubicBezTo>
                  <a:cubicBezTo>
                    <a:pt x="1651635" y="1739182"/>
                    <a:pt x="1669069" y="1763290"/>
                    <a:pt x="1653702" y="1712068"/>
                  </a:cubicBezTo>
                  <a:cubicBezTo>
                    <a:pt x="1647809" y="1692425"/>
                    <a:pt x="1637619" y="1673931"/>
                    <a:pt x="1634247" y="1653702"/>
                  </a:cubicBezTo>
                  <a:cubicBezTo>
                    <a:pt x="1627001" y="1610225"/>
                    <a:pt x="1619979" y="1558531"/>
                    <a:pt x="1605064" y="1517515"/>
                  </a:cubicBezTo>
                  <a:cubicBezTo>
                    <a:pt x="1601069" y="1506528"/>
                    <a:pt x="1592093" y="1498060"/>
                    <a:pt x="1585608" y="1488332"/>
                  </a:cubicBezTo>
                  <a:cubicBezTo>
                    <a:pt x="1582490" y="1475859"/>
                    <a:pt x="1573133" y="1434198"/>
                    <a:pt x="1566153" y="1420238"/>
                  </a:cubicBezTo>
                  <a:cubicBezTo>
                    <a:pt x="1560925" y="1409781"/>
                    <a:pt x="1553183" y="1400783"/>
                    <a:pt x="1546698" y="1391055"/>
                  </a:cubicBezTo>
                  <a:cubicBezTo>
                    <a:pt x="1424354" y="1421642"/>
                    <a:pt x="1498059" y="1389978"/>
                    <a:pt x="1498059" y="1663430"/>
                  </a:cubicBezTo>
                  <a:cubicBezTo>
                    <a:pt x="1498059" y="1725124"/>
                    <a:pt x="1499451" y="1787127"/>
                    <a:pt x="1507787" y="1848255"/>
                  </a:cubicBezTo>
                  <a:cubicBezTo>
                    <a:pt x="1509367" y="1859839"/>
                    <a:pt x="1519634" y="1868561"/>
                    <a:pt x="1527242" y="1877438"/>
                  </a:cubicBezTo>
                  <a:cubicBezTo>
                    <a:pt x="1558694" y="1914132"/>
                    <a:pt x="1560914" y="1912856"/>
                    <a:pt x="1595336" y="1935804"/>
                  </a:cubicBezTo>
                  <a:cubicBezTo>
                    <a:pt x="1598579" y="1952017"/>
                    <a:pt x="1598551" y="1969245"/>
                    <a:pt x="1605064" y="1984442"/>
                  </a:cubicBezTo>
                  <a:cubicBezTo>
                    <a:pt x="1608677" y="1992872"/>
                    <a:pt x="1620906" y="1995468"/>
                    <a:pt x="1624519" y="2003898"/>
                  </a:cubicBezTo>
                  <a:cubicBezTo>
                    <a:pt x="1671845" y="2114325"/>
                    <a:pt x="1590577" y="1994309"/>
                    <a:pt x="1663430" y="2091447"/>
                  </a:cubicBezTo>
                  <a:cubicBezTo>
                    <a:pt x="1658497" y="2155569"/>
                    <a:pt x="1657710" y="2214460"/>
                    <a:pt x="1643974" y="2276272"/>
                  </a:cubicBezTo>
                  <a:cubicBezTo>
                    <a:pt x="1639013" y="2298599"/>
                    <a:pt x="1625608" y="2325436"/>
                    <a:pt x="1614791" y="2344366"/>
                  </a:cubicBezTo>
                  <a:cubicBezTo>
                    <a:pt x="1608991" y="2354517"/>
                    <a:pt x="1601136" y="2363398"/>
                    <a:pt x="1595336" y="2373549"/>
                  </a:cubicBezTo>
                  <a:cubicBezTo>
                    <a:pt x="1576104" y="2407206"/>
                    <a:pt x="1577067" y="2408902"/>
                    <a:pt x="1566153" y="2441642"/>
                  </a:cubicBezTo>
                  <a:cubicBezTo>
                    <a:pt x="1544405" y="2637372"/>
                    <a:pt x="1569512" y="2467116"/>
                    <a:pt x="1546698" y="2558374"/>
                  </a:cubicBezTo>
                  <a:cubicBezTo>
                    <a:pt x="1542688" y="2574414"/>
                    <a:pt x="1545173" y="2592657"/>
                    <a:pt x="1536970" y="2607013"/>
                  </a:cubicBezTo>
                  <a:cubicBezTo>
                    <a:pt x="1531170" y="2617164"/>
                    <a:pt x="1516525" y="2618701"/>
                    <a:pt x="1507787" y="2626468"/>
                  </a:cubicBezTo>
                  <a:cubicBezTo>
                    <a:pt x="1487223" y="2644747"/>
                    <a:pt x="1475523" y="2676133"/>
                    <a:pt x="1449421" y="2684834"/>
                  </a:cubicBezTo>
                  <a:lnTo>
                    <a:pt x="1391055" y="2704289"/>
                  </a:lnTo>
                  <a:cubicBezTo>
                    <a:pt x="1381327" y="2707532"/>
                    <a:pt x="1371927" y="2712006"/>
                    <a:pt x="1361872" y="2714017"/>
                  </a:cubicBezTo>
                  <a:lnTo>
                    <a:pt x="1264596" y="2733472"/>
                  </a:lnTo>
                  <a:cubicBezTo>
                    <a:pt x="1251523" y="2736273"/>
                    <a:pt x="1238540" y="2739527"/>
                    <a:pt x="1225685" y="2743200"/>
                  </a:cubicBezTo>
                  <a:cubicBezTo>
                    <a:pt x="1215826" y="2746017"/>
                    <a:pt x="1206512" y="2750703"/>
                    <a:pt x="1196502" y="2752927"/>
                  </a:cubicBezTo>
                  <a:cubicBezTo>
                    <a:pt x="1177248" y="2757206"/>
                    <a:pt x="1157477" y="2758787"/>
                    <a:pt x="1138136" y="2762655"/>
                  </a:cubicBezTo>
                  <a:cubicBezTo>
                    <a:pt x="1125026" y="2765277"/>
                    <a:pt x="1112195" y="2769140"/>
                    <a:pt x="1099225" y="2772383"/>
                  </a:cubicBezTo>
                  <a:cubicBezTo>
                    <a:pt x="1067944" y="2770819"/>
                    <a:pt x="889434" y="2774491"/>
                    <a:pt x="826851" y="2743200"/>
                  </a:cubicBezTo>
                  <a:cubicBezTo>
                    <a:pt x="681753" y="2670651"/>
                    <a:pt x="876240" y="2726365"/>
                    <a:pt x="749030" y="2694561"/>
                  </a:cubicBezTo>
                  <a:cubicBezTo>
                    <a:pt x="739302" y="2681591"/>
                    <a:pt x="730226" y="2668106"/>
                    <a:pt x="719847" y="2655651"/>
                  </a:cubicBezTo>
                  <a:cubicBezTo>
                    <a:pt x="713975" y="2648605"/>
                    <a:pt x="706121" y="2643357"/>
                    <a:pt x="700391" y="2636195"/>
                  </a:cubicBezTo>
                  <a:cubicBezTo>
                    <a:pt x="646217" y="2568479"/>
                    <a:pt x="721077" y="2647154"/>
                    <a:pt x="651753" y="2577830"/>
                  </a:cubicBezTo>
                  <a:cubicBezTo>
                    <a:pt x="645268" y="2561617"/>
                    <a:pt x="642447" y="2543400"/>
                    <a:pt x="632298" y="2529191"/>
                  </a:cubicBezTo>
                  <a:cubicBezTo>
                    <a:pt x="625503" y="2519677"/>
                    <a:pt x="612244" y="2517039"/>
                    <a:pt x="603115" y="2509736"/>
                  </a:cubicBezTo>
                  <a:cubicBezTo>
                    <a:pt x="595953" y="2504007"/>
                    <a:pt x="590144" y="2496766"/>
                    <a:pt x="583659" y="2490281"/>
                  </a:cubicBezTo>
                  <a:lnTo>
                    <a:pt x="554476" y="2402732"/>
                  </a:lnTo>
                  <a:lnTo>
                    <a:pt x="535021" y="2344366"/>
                  </a:lnTo>
                  <a:lnTo>
                    <a:pt x="515566" y="2324910"/>
                  </a:lnTo>
                  <a:cubicBezTo>
                    <a:pt x="512323" y="2315182"/>
                    <a:pt x="502595" y="2305455"/>
                    <a:pt x="505838" y="2295727"/>
                  </a:cubicBezTo>
                  <a:cubicBezTo>
                    <a:pt x="514946" y="2268401"/>
                    <a:pt x="542337" y="2264106"/>
                    <a:pt x="564204" y="2256817"/>
                  </a:cubicBezTo>
                  <a:cubicBezTo>
                    <a:pt x="591632" y="2238531"/>
                    <a:pt x="630973" y="2217815"/>
                    <a:pt x="651753" y="2188723"/>
                  </a:cubicBezTo>
                  <a:cubicBezTo>
                    <a:pt x="660181" y="2176923"/>
                    <a:pt x="664723" y="2162783"/>
                    <a:pt x="671208" y="2149813"/>
                  </a:cubicBezTo>
                  <a:cubicBezTo>
                    <a:pt x="684957" y="2081067"/>
                    <a:pt x="675708" y="2116856"/>
                    <a:pt x="700391" y="2042808"/>
                  </a:cubicBezTo>
                  <a:cubicBezTo>
                    <a:pt x="703634" y="2033080"/>
                    <a:pt x="704431" y="2022157"/>
                    <a:pt x="710119" y="2013625"/>
                  </a:cubicBezTo>
                  <a:cubicBezTo>
                    <a:pt x="742293" y="1965364"/>
                    <a:pt x="721306" y="1992710"/>
                    <a:pt x="778213" y="1935804"/>
                  </a:cubicBezTo>
                  <a:cubicBezTo>
                    <a:pt x="787941" y="1926076"/>
                    <a:pt x="795949" y="1914252"/>
                    <a:pt x="807396" y="1906621"/>
                  </a:cubicBezTo>
                  <a:cubicBezTo>
                    <a:pt x="817124" y="1900136"/>
                    <a:pt x="827450" y="1894469"/>
                    <a:pt x="836579" y="1887166"/>
                  </a:cubicBezTo>
                  <a:cubicBezTo>
                    <a:pt x="874731" y="1856644"/>
                    <a:pt x="834536" y="1874876"/>
                    <a:pt x="885217" y="1857983"/>
                  </a:cubicBezTo>
                  <a:cubicBezTo>
                    <a:pt x="970671" y="1772524"/>
                    <a:pt x="823447" y="1917212"/>
                    <a:pt x="933855" y="1819072"/>
                  </a:cubicBezTo>
                  <a:cubicBezTo>
                    <a:pt x="954419" y="1800793"/>
                    <a:pt x="972766" y="1780161"/>
                    <a:pt x="992221" y="1760706"/>
                  </a:cubicBezTo>
                  <a:cubicBezTo>
                    <a:pt x="1000488" y="1752439"/>
                    <a:pt x="1012527" y="1748859"/>
                    <a:pt x="1021404" y="1741251"/>
                  </a:cubicBezTo>
                  <a:cubicBezTo>
                    <a:pt x="1035331" y="1729314"/>
                    <a:pt x="1043909" y="1710543"/>
                    <a:pt x="1060315" y="1702340"/>
                  </a:cubicBezTo>
                  <a:cubicBezTo>
                    <a:pt x="1073285" y="1695855"/>
                    <a:pt x="1086635" y="1690079"/>
                    <a:pt x="1099225" y="1682885"/>
                  </a:cubicBezTo>
                  <a:cubicBezTo>
                    <a:pt x="1109376" y="1677085"/>
                    <a:pt x="1117662" y="1668035"/>
                    <a:pt x="1128408" y="1663430"/>
                  </a:cubicBezTo>
                  <a:cubicBezTo>
                    <a:pt x="1140697" y="1658164"/>
                    <a:pt x="1154349" y="1656945"/>
                    <a:pt x="1167319" y="1653702"/>
                  </a:cubicBezTo>
                  <a:cubicBezTo>
                    <a:pt x="1177047" y="1647217"/>
                    <a:pt x="1184940" y="1635981"/>
                    <a:pt x="1196502" y="1634247"/>
                  </a:cubicBezTo>
                  <a:cubicBezTo>
                    <a:pt x="1377726" y="1607063"/>
                    <a:pt x="1343367" y="1680033"/>
                    <a:pt x="1371600" y="1595336"/>
                  </a:cubicBezTo>
                  <a:cubicBezTo>
                    <a:pt x="1367369" y="1481116"/>
                    <a:pt x="1409677" y="1384218"/>
                    <a:pt x="1342417" y="1303506"/>
                  </a:cubicBezTo>
                  <a:cubicBezTo>
                    <a:pt x="1333610" y="1292938"/>
                    <a:pt x="1322962" y="1284051"/>
                    <a:pt x="1313234" y="1274323"/>
                  </a:cubicBezTo>
                  <a:lnTo>
                    <a:pt x="1167319" y="1313234"/>
                  </a:lnTo>
                  <a:cubicBezTo>
                    <a:pt x="1157439" y="1315978"/>
                    <a:pt x="1146929" y="1317685"/>
                    <a:pt x="1138136" y="1322961"/>
                  </a:cubicBezTo>
                  <a:cubicBezTo>
                    <a:pt x="1130272" y="1327680"/>
                    <a:pt x="1126545" y="1337698"/>
                    <a:pt x="1118681" y="1342417"/>
                  </a:cubicBezTo>
                  <a:cubicBezTo>
                    <a:pt x="1109888" y="1347693"/>
                    <a:pt x="1098669" y="1347558"/>
                    <a:pt x="1089498" y="1352144"/>
                  </a:cubicBezTo>
                  <a:cubicBezTo>
                    <a:pt x="1074489" y="1359648"/>
                    <a:pt x="990205" y="1412526"/>
                    <a:pt x="982493" y="1420238"/>
                  </a:cubicBezTo>
                  <a:cubicBezTo>
                    <a:pt x="972765" y="1429966"/>
                    <a:pt x="963878" y="1440614"/>
                    <a:pt x="953310" y="1449421"/>
                  </a:cubicBezTo>
                  <a:cubicBezTo>
                    <a:pt x="844367" y="1540206"/>
                    <a:pt x="1025379" y="1375416"/>
                    <a:pt x="885217" y="1498059"/>
                  </a:cubicBezTo>
                  <a:cubicBezTo>
                    <a:pt x="825245" y="1550535"/>
                    <a:pt x="872739" y="1531683"/>
                    <a:pt x="797668" y="1546698"/>
                  </a:cubicBezTo>
                  <a:cubicBezTo>
                    <a:pt x="733456" y="1589505"/>
                    <a:pt x="802196" y="1536708"/>
                    <a:pt x="749030" y="1605064"/>
                  </a:cubicBezTo>
                  <a:cubicBezTo>
                    <a:pt x="718389" y="1644459"/>
                    <a:pt x="706076" y="1649912"/>
                    <a:pt x="671208" y="1673157"/>
                  </a:cubicBezTo>
                  <a:cubicBezTo>
                    <a:pt x="661459" y="1702407"/>
                    <a:pt x="662979" y="1706378"/>
                    <a:pt x="642025" y="1731523"/>
                  </a:cubicBezTo>
                  <a:cubicBezTo>
                    <a:pt x="633218" y="1742091"/>
                    <a:pt x="621649" y="1750138"/>
                    <a:pt x="612842" y="1760706"/>
                  </a:cubicBezTo>
                  <a:cubicBezTo>
                    <a:pt x="605358" y="1769687"/>
                    <a:pt x="600871" y="1780908"/>
                    <a:pt x="593387" y="1789889"/>
                  </a:cubicBezTo>
                  <a:cubicBezTo>
                    <a:pt x="584580" y="1800457"/>
                    <a:pt x="573011" y="1808504"/>
                    <a:pt x="564204" y="1819072"/>
                  </a:cubicBezTo>
                  <a:cubicBezTo>
                    <a:pt x="556720" y="1828053"/>
                    <a:pt x="552357" y="1839378"/>
                    <a:pt x="544749" y="1848255"/>
                  </a:cubicBezTo>
                  <a:cubicBezTo>
                    <a:pt x="532812" y="1862182"/>
                    <a:pt x="523240" y="1881366"/>
                    <a:pt x="505838" y="1887166"/>
                  </a:cubicBezTo>
                  <a:cubicBezTo>
                    <a:pt x="496110" y="1890408"/>
                    <a:pt x="486256" y="1893293"/>
                    <a:pt x="476655" y="1896893"/>
                  </a:cubicBezTo>
                  <a:cubicBezTo>
                    <a:pt x="460305" y="1903024"/>
                    <a:pt x="445415" y="1914858"/>
                    <a:pt x="428017" y="1916349"/>
                  </a:cubicBezTo>
                  <a:cubicBezTo>
                    <a:pt x="331042" y="1924661"/>
                    <a:pt x="233464" y="1922834"/>
                    <a:pt x="136187" y="1926076"/>
                  </a:cubicBezTo>
                  <a:cubicBezTo>
                    <a:pt x="67015" y="1917430"/>
                    <a:pt x="63811" y="1936968"/>
                    <a:pt x="38910" y="1887166"/>
                  </a:cubicBezTo>
                  <a:cubicBezTo>
                    <a:pt x="30740" y="1870826"/>
                    <a:pt x="24128" y="1834647"/>
                    <a:pt x="19455" y="1819072"/>
                  </a:cubicBezTo>
                  <a:cubicBezTo>
                    <a:pt x="13562" y="1799429"/>
                    <a:pt x="0" y="1760706"/>
                    <a:pt x="0" y="1760706"/>
                  </a:cubicBezTo>
                  <a:cubicBezTo>
                    <a:pt x="3242" y="1637489"/>
                    <a:pt x="508" y="1513969"/>
                    <a:pt x="9727" y="1391055"/>
                  </a:cubicBezTo>
                  <a:cubicBezTo>
                    <a:pt x="10413" y="1381909"/>
                    <a:pt x="24464" y="1379464"/>
                    <a:pt x="29183" y="1371600"/>
                  </a:cubicBezTo>
                  <a:cubicBezTo>
                    <a:pt x="55124" y="1328365"/>
                    <a:pt x="16211" y="1349984"/>
                    <a:pt x="68093" y="1332689"/>
                  </a:cubicBezTo>
                  <a:cubicBezTo>
                    <a:pt x="99345" y="1301439"/>
                    <a:pt x="75237" y="1318873"/>
                    <a:pt x="126459" y="1303506"/>
                  </a:cubicBezTo>
                  <a:cubicBezTo>
                    <a:pt x="146102" y="1297613"/>
                    <a:pt x="164716" y="1288073"/>
                    <a:pt x="184825" y="1284051"/>
                  </a:cubicBezTo>
                  <a:cubicBezTo>
                    <a:pt x="201038" y="1280808"/>
                    <a:pt x="217512" y="1278673"/>
                    <a:pt x="233464" y="1274323"/>
                  </a:cubicBezTo>
                  <a:cubicBezTo>
                    <a:pt x="253249" y="1268927"/>
                    <a:pt x="271601" y="1258240"/>
                    <a:pt x="291830" y="1254868"/>
                  </a:cubicBezTo>
                  <a:cubicBezTo>
                    <a:pt x="311285" y="1251625"/>
                    <a:pt x="330942" y="1249419"/>
                    <a:pt x="350196" y="1245140"/>
                  </a:cubicBezTo>
                  <a:cubicBezTo>
                    <a:pt x="360206" y="1242916"/>
                    <a:pt x="369431" y="1237900"/>
                    <a:pt x="379379" y="1235413"/>
                  </a:cubicBezTo>
                  <a:cubicBezTo>
                    <a:pt x="395419" y="1231403"/>
                    <a:pt x="411804" y="1228928"/>
                    <a:pt x="428017" y="1225685"/>
                  </a:cubicBezTo>
                  <a:cubicBezTo>
                    <a:pt x="437745" y="1219200"/>
                    <a:pt x="446743" y="1211458"/>
                    <a:pt x="457200" y="1206230"/>
                  </a:cubicBezTo>
                  <a:cubicBezTo>
                    <a:pt x="480814" y="1194423"/>
                    <a:pt x="510600" y="1193434"/>
                    <a:pt x="535021" y="1186774"/>
                  </a:cubicBezTo>
                  <a:cubicBezTo>
                    <a:pt x="554806" y="1181378"/>
                    <a:pt x="573932" y="1173804"/>
                    <a:pt x="593387" y="1167319"/>
                  </a:cubicBezTo>
                  <a:cubicBezTo>
                    <a:pt x="603115" y="1164076"/>
                    <a:pt x="614038" y="1163279"/>
                    <a:pt x="622570" y="1157591"/>
                  </a:cubicBezTo>
                  <a:cubicBezTo>
                    <a:pt x="640949" y="1145339"/>
                    <a:pt x="657621" y="1130528"/>
                    <a:pt x="680936" y="1128408"/>
                  </a:cubicBezTo>
                  <a:cubicBezTo>
                    <a:pt x="742377" y="1122823"/>
                    <a:pt x="804153" y="1121923"/>
                    <a:pt x="865762" y="1118681"/>
                  </a:cubicBezTo>
                  <a:cubicBezTo>
                    <a:pt x="870880" y="1117657"/>
                    <a:pt x="944151" y="1103805"/>
                    <a:pt x="953310" y="1099225"/>
                  </a:cubicBezTo>
                  <a:cubicBezTo>
                    <a:pt x="961513" y="1095123"/>
                    <a:pt x="965604" y="1085499"/>
                    <a:pt x="972766" y="1079770"/>
                  </a:cubicBezTo>
                  <a:cubicBezTo>
                    <a:pt x="981895" y="1072467"/>
                    <a:pt x="992221" y="1066800"/>
                    <a:pt x="1001949" y="1060315"/>
                  </a:cubicBezTo>
                  <a:cubicBezTo>
                    <a:pt x="1005191" y="1040860"/>
                    <a:pt x="1006594" y="1021007"/>
                    <a:pt x="1011676" y="1001949"/>
                  </a:cubicBezTo>
                  <a:cubicBezTo>
                    <a:pt x="1019602" y="972226"/>
                    <a:pt x="1040859" y="914400"/>
                    <a:pt x="1040859" y="914400"/>
                  </a:cubicBezTo>
                  <a:cubicBezTo>
                    <a:pt x="1046914" y="865959"/>
                    <a:pt x="1055294" y="783545"/>
                    <a:pt x="1070042" y="739302"/>
                  </a:cubicBezTo>
                  <a:cubicBezTo>
                    <a:pt x="1073285" y="729574"/>
                    <a:pt x="1077546" y="720129"/>
                    <a:pt x="1079770" y="710119"/>
                  </a:cubicBezTo>
                  <a:cubicBezTo>
                    <a:pt x="1084049" y="690865"/>
                    <a:pt x="1085219" y="671007"/>
                    <a:pt x="1089498" y="651753"/>
                  </a:cubicBezTo>
                  <a:cubicBezTo>
                    <a:pt x="1091722" y="641743"/>
                    <a:pt x="1097001" y="632580"/>
                    <a:pt x="1099225" y="622570"/>
                  </a:cubicBezTo>
                  <a:cubicBezTo>
                    <a:pt x="1103504" y="603316"/>
                    <a:pt x="1104820" y="583490"/>
                    <a:pt x="1108953" y="564204"/>
                  </a:cubicBezTo>
                  <a:cubicBezTo>
                    <a:pt x="1138679" y="425484"/>
                    <a:pt x="1116967" y="531289"/>
                    <a:pt x="1138136" y="457200"/>
                  </a:cubicBezTo>
                  <a:cubicBezTo>
                    <a:pt x="1141809" y="444345"/>
                    <a:pt x="1141885" y="430247"/>
                    <a:pt x="1147864" y="418289"/>
                  </a:cubicBezTo>
                  <a:cubicBezTo>
                    <a:pt x="1155115" y="403788"/>
                    <a:pt x="1167319" y="392348"/>
                    <a:pt x="1177047" y="379378"/>
                  </a:cubicBezTo>
                  <a:cubicBezTo>
                    <a:pt x="1180289" y="356680"/>
                    <a:pt x="1182277" y="333768"/>
                    <a:pt x="1186774" y="311285"/>
                  </a:cubicBezTo>
                  <a:cubicBezTo>
                    <a:pt x="1188785" y="301230"/>
                    <a:pt x="1193685" y="291961"/>
                    <a:pt x="1196502" y="282102"/>
                  </a:cubicBezTo>
                  <a:cubicBezTo>
                    <a:pt x="1200175" y="269247"/>
                    <a:pt x="1202557" y="256046"/>
                    <a:pt x="1206230" y="243191"/>
                  </a:cubicBezTo>
                  <a:cubicBezTo>
                    <a:pt x="1209047" y="233332"/>
                    <a:pt x="1213470" y="223956"/>
                    <a:pt x="1215957" y="214008"/>
                  </a:cubicBezTo>
                  <a:cubicBezTo>
                    <a:pt x="1219967" y="197968"/>
                    <a:pt x="1222098" y="181510"/>
                    <a:pt x="1225685" y="165370"/>
                  </a:cubicBezTo>
                  <a:cubicBezTo>
                    <a:pt x="1228585" y="152319"/>
                    <a:pt x="1232513" y="139510"/>
                    <a:pt x="1235413" y="126459"/>
                  </a:cubicBezTo>
                  <a:cubicBezTo>
                    <a:pt x="1239000" y="110319"/>
                    <a:pt x="1241553" y="93961"/>
                    <a:pt x="1245140" y="77821"/>
                  </a:cubicBezTo>
                  <a:cubicBezTo>
                    <a:pt x="1248040" y="64770"/>
                    <a:pt x="1251195" y="51765"/>
                    <a:pt x="1254868" y="38910"/>
                  </a:cubicBezTo>
                  <a:cubicBezTo>
                    <a:pt x="1265621" y="1274"/>
                    <a:pt x="1264596" y="21681"/>
                    <a:pt x="126459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Freeform 8"/>
          <p:cNvSpPr/>
          <p:nvPr/>
        </p:nvSpPr>
        <p:spPr>
          <a:xfrm>
            <a:off x="7722249" y="4581728"/>
            <a:ext cx="702069" cy="865761"/>
          </a:xfrm>
          <a:custGeom>
            <a:avLst/>
            <a:gdLst>
              <a:gd name="connsiteX0" fmla="*/ 662994 w 702069"/>
              <a:gd name="connsiteY0" fmla="*/ 0 h 865761"/>
              <a:gd name="connsiteX1" fmla="*/ 701904 w 702069"/>
              <a:gd name="connsiteY1" fmla="*/ 330740 h 865761"/>
              <a:gd name="connsiteX2" fmla="*/ 682449 w 702069"/>
              <a:gd name="connsiteY2" fmla="*/ 389106 h 865761"/>
              <a:gd name="connsiteX3" fmla="*/ 653266 w 702069"/>
              <a:gd name="connsiteY3" fmla="*/ 408561 h 865761"/>
              <a:gd name="connsiteX4" fmla="*/ 624083 w 702069"/>
              <a:gd name="connsiteY4" fmla="*/ 496110 h 865761"/>
              <a:gd name="connsiteX5" fmla="*/ 614355 w 702069"/>
              <a:gd name="connsiteY5" fmla="*/ 525293 h 865761"/>
              <a:gd name="connsiteX6" fmla="*/ 594900 w 702069"/>
              <a:gd name="connsiteY6" fmla="*/ 554476 h 865761"/>
              <a:gd name="connsiteX7" fmla="*/ 585172 w 702069"/>
              <a:gd name="connsiteY7" fmla="*/ 583659 h 865761"/>
              <a:gd name="connsiteX8" fmla="*/ 546262 w 702069"/>
              <a:gd name="connsiteY8" fmla="*/ 632298 h 865761"/>
              <a:gd name="connsiteX9" fmla="*/ 526806 w 702069"/>
              <a:gd name="connsiteY9" fmla="*/ 690663 h 865761"/>
              <a:gd name="connsiteX10" fmla="*/ 507351 w 702069"/>
              <a:gd name="connsiteY10" fmla="*/ 710119 h 865761"/>
              <a:gd name="connsiteX11" fmla="*/ 458713 w 702069"/>
              <a:gd name="connsiteY11" fmla="*/ 768485 h 865761"/>
              <a:gd name="connsiteX12" fmla="*/ 410074 w 702069"/>
              <a:gd name="connsiteY12" fmla="*/ 787940 h 865761"/>
              <a:gd name="connsiteX13" fmla="*/ 380891 w 702069"/>
              <a:gd name="connsiteY13" fmla="*/ 807395 h 865761"/>
              <a:gd name="connsiteX14" fmla="*/ 361436 w 702069"/>
              <a:gd name="connsiteY14" fmla="*/ 826851 h 865761"/>
              <a:gd name="connsiteX15" fmla="*/ 303070 w 702069"/>
              <a:gd name="connsiteY15" fmla="*/ 846306 h 865761"/>
              <a:gd name="connsiteX16" fmla="*/ 273887 w 702069"/>
              <a:gd name="connsiteY16" fmla="*/ 856034 h 865761"/>
              <a:gd name="connsiteX17" fmla="*/ 244704 w 702069"/>
              <a:gd name="connsiteY17" fmla="*/ 865761 h 865761"/>
              <a:gd name="connsiteX18" fmla="*/ 176611 w 702069"/>
              <a:gd name="connsiteY18" fmla="*/ 846306 h 865761"/>
              <a:gd name="connsiteX19" fmla="*/ 157155 w 702069"/>
              <a:gd name="connsiteY19" fmla="*/ 817123 h 865761"/>
              <a:gd name="connsiteX20" fmla="*/ 127972 w 702069"/>
              <a:gd name="connsiteY20" fmla="*/ 787940 h 865761"/>
              <a:gd name="connsiteX21" fmla="*/ 108517 w 702069"/>
              <a:gd name="connsiteY21" fmla="*/ 729574 h 865761"/>
              <a:gd name="connsiteX22" fmla="*/ 69606 w 702069"/>
              <a:gd name="connsiteY22" fmla="*/ 671208 h 865761"/>
              <a:gd name="connsiteX23" fmla="*/ 30696 w 702069"/>
              <a:gd name="connsiteY23" fmla="*/ 583659 h 865761"/>
              <a:gd name="connsiteX24" fmla="*/ 11240 w 702069"/>
              <a:gd name="connsiteY24" fmla="*/ 564204 h 865761"/>
              <a:gd name="connsiteX25" fmla="*/ 1513 w 702069"/>
              <a:gd name="connsiteY25" fmla="*/ 466927 h 86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02069" h="865761">
                <a:moveTo>
                  <a:pt x="662994" y="0"/>
                </a:moveTo>
                <a:cubicBezTo>
                  <a:pt x="675964" y="110247"/>
                  <a:pt x="696361" y="219872"/>
                  <a:pt x="701904" y="330740"/>
                </a:cubicBezTo>
                <a:cubicBezTo>
                  <a:pt x="702928" y="351222"/>
                  <a:pt x="699513" y="377731"/>
                  <a:pt x="682449" y="389106"/>
                </a:cubicBezTo>
                <a:lnTo>
                  <a:pt x="653266" y="408561"/>
                </a:lnTo>
                <a:lnTo>
                  <a:pt x="624083" y="496110"/>
                </a:lnTo>
                <a:cubicBezTo>
                  <a:pt x="620840" y="505838"/>
                  <a:pt x="620043" y="516761"/>
                  <a:pt x="614355" y="525293"/>
                </a:cubicBezTo>
                <a:cubicBezTo>
                  <a:pt x="607870" y="535021"/>
                  <a:pt x="600128" y="544019"/>
                  <a:pt x="594900" y="554476"/>
                </a:cubicBezTo>
                <a:cubicBezTo>
                  <a:pt x="590314" y="563647"/>
                  <a:pt x="590448" y="574866"/>
                  <a:pt x="585172" y="583659"/>
                </a:cubicBezTo>
                <a:cubicBezTo>
                  <a:pt x="550520" y="641413"/>
                  <a:pt x="579638" y="557203"/>
                  <a:pt x="546262" y="632298"/>
                </a:cubicBezTo>
                <a:cubicBezTo>
                  <a:pt x="537933" y="651038"/>
                  <a:pt x="541307" y="676162"/>
                  <a:pt x="526806" y="690663"/>
                </a:cubicBezTo>
                <a:cubicBezTo>
                  <a:pt x="520321" y="697148"/>
                  <a:pt x="513080" y="702957"/>
                  <a:pt x="507351" y="710119"/>
                </a:cubicBezTo>
                <a:cubicBezTo>
                  <a:pt x="488527" y="733650"/>
                  <a:pt x="486441" y="751155"/>
                  <a:pt x="458713" y="768485"/>
                </a:cubicBezTo>
                <a:cubicBezTo>
                  <a:pt x="443905" y="777740"/>
                  <a:pt x="425692" y="780131"/>
                  <a:pt x="410074" y="787940"/>
                </a:cubicBezTo>
                <a:cubicBezTo>
                  <a:pt x="399617" y="793168"/>
                  <a:pt x="390020" y="800092"/>
                  <a:pt x="380891" y="807395"/>
                </a:cubicBezTo>
                <a:cubicBezTo>
                  <a:pt x="373729" y="813124"/>
                  <a:pt x="369639" y="822749"/>
                  <a:pt x="361436" y="826851"/>
                </a:cubicBezTo>
                <a:cubicBezTo>
                  <a:pt x="343093" y="836022"/>
                  <a:pt x="322525" y="839821"/>
                  <a:pt x="303070" y="846306"/>
                </a:cubicBezTo>
                <a:lnTo>
                  <a:pt x="273887" y="856034"/>
                </a:lnTo>
                <a:lnTo>
                  <a:pt x="244704" y="865761"/>
                </a:lnTo>
                <a:cubicBezTo>
                  <a:pt x="242159" y="865125"/>
                  <a:pt x="182956" y="851382"/>
                  <a:pt x="176611" y="846306"/>
                </a:cubicBezTo>
                <a:cubicBezTo>
                  <a:pt x="167482" y="839003"/>
                  <a:pt x="164640" y="826104"/>
                  <a:pt x="157155" y="817123"/>
                </a:cubicBezTo>
                <a:cubicBezTo>
                  <a:pt x="148348" y="806555"/>
                  <a:pt x="137700" y="797668"/>
                  <a:pt x="127972" y="787940"/>
                </a:cubicBezTo>
                <a:cubicBezTo>
                  <a:pt x="121487" y="768485"/>
                  <a:pt x="119893" y="746637"/>
                  <a:pt x="108517" y="729574"/>
                </a:cubicBezTo>
                <a:cubicBezTo>
                  <a:pt x="95547" y="710119"/>
                  <a:pt x="78290" y="692918"/>
                  <a:pt x="69606" y="671208"/>
                </a:cubicBezTo>
                <a:cubicBezTo>
                  <a:pt x="61182" y="650147"/>
                  <a:pt x="44327" y="604105"/>
                  <a:pt x="30696" y="583659"/>
                </a:cubicBezTo>
                <a:cubicBezTo>
                  <a:pt x="25609" y="576028"/>
                  <a:pt x="17725" y="570689"/>
                  <a:pt x="11240" y="564204"/>
                </a:cubicBezTo>
                <a:cubicBezTo>
                  <a:pt x="-5664" y="513488"/>
                  <a:pt x="1513" y="545275"/>
                  <a:pt x="1513" y="466927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reeform 9"/>
          <p:cNvSpPr/>
          <p:nvPr/>
        </p:nvSpPr>
        <p:spPr>
          <a:xfrm>
            <a:off x="6030867" y="5243209"/>
            <a:ext cx="919806" cy="560654"/>
          </a:xfrm>
          <a:custGeom>
            <a:avLst/>
            <a:gdLst>
              <a:gd name="connsiteX0" fmla="*/ 797950 w 919806"/>
              <a:gd name="connsiteY0" fmla="*/ 0 h 560654"/>
              <a:gd name="connsiteX1" fmla="*/ 846588 w 919806"/>
              <a:gd name="connsiteY1" fmla="*/ 243191 h 560654"/>
              <a:gd name="connsiteX2" fmla="*/ 856316 w 919806"/>
              <a:gd name="connsiteY2" fmla="*/ 321012 h 560654"/>
              <a:gd name="connsiteX3" fmla="*/ 885499 w 919806"/>
              <a:gd name="connsiteY3" fmla="*/ 369651 h 560654"/>
              <a:gd name="connsiteX4" fmla="*/ 914682 w 919806"/>
              <a:gd name="connsiteY4" fmla="*/ 428017 h 560654"/>
              <a:gd name="connsiteX5" fmla="*/ 904954 w 919806"/>
              <a:gd name="connsiteY5" fmla="*/ 544748 h 560654"/>
              <a:gd name="connsiteX6" fmla="*/ 778495 w 919806"/>
              <a:gd name="connsiteY6" fmla="*/ 554476 h 560654"/>
              <a:gd name="connsiteX7" fmla="*/ 545031 w 919806"/>
              <a:gd name="connsiteY7" fmla="*/ 544748 h 560654"/>
              <a:gd name="connsiteX8" fmla="*/ 476937 w 919806"/>
              <a:gd name="connsiteY8" fmla="*/ 525293 h 560654"/>
              <a:gd name="connsiteX9" fmla="*/ 418571 w 919806"/>
              <a:gd name="connsiteY9" fmla="*/ 515565 h 560654"/>
              <a:gd name="connsiteX10" fmla="*/ 360205 w 919806"/>
              <a:gd name="connsiteY10" fmla="*/ 496110 h 560654"/>
              <a:gd name="connsiteX11" fmla="*/ 331022 w 919806"/>
              <a:gd name="connsiteY11" fmla="*/ 486382 h 560654"/>
              <a:gd name="connsiteX12" fmla="*/ 272656 w 919806"/>
              <a:gd name="connsiteY12" fmla="*/ 447472 h 560654"/>
              <a:gd name="connsiteX13" fmla="*/ 214290 w 919806"/>
              <a:gd name="connsiteY13" fmla="*/ 398834 h 560654"/>
              <a:gd name="connsiteX14" fmla="*/ 194835 w 919806"/>
              <a:gd name="connsiteY14" fmla="*/ 379378 h 560654"/>
              <a:gd name="connsiteX15" fmla="*/ 165652 w 919806"/>
              <a:gd name="connsiteY15" fmla="*/ 369651 h 560654"/>
              <a:gd name="connsiteX16" fmla="*/ 126742 w 919806"/>
              <a:gd name="connsiteY16" fmla="*/ 321012 h 560654"/>
              <a:gd name="connsiteX17" fmla="*/ 97559 w 919806"/>
              <a:gd name="connsiteY17" fmla="*/ 311285 h 560654"/>
              <a:gd name="connsiteX18" fmla="*/ 19737 w 919806"/>
              <a:gd name="connsiteY18" fmla="*/ 223736 h 560654"/>
              <a:gd name="connsiteX19" fmla="*/ 282 w 919806"/>
              <a:gd name="connsiteY19" fmla="*/ 155642 h 560654"/>
              <a:gd name="connsiteX20" fmla="*/ 282 w 919806"/>
              <a:gd name="connsiteY20" fmla="*/ 145914 h 56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9806" h="560654">
                <a:moveTo>
                  <a:pt x="797950" y="0"/>
                </a:moveTo>
                <a:cubicBezTo>
                  <a:pt x="814163" y="81064"/>
                  <a:pt x="831800" y="161855"/>
                  <a:pt x="846588" y="243191"/>
                </a:cubicBezTo>
                <a:cubicBezTo>
                  <a:pt x="851264" y="268912"/>
                  <a:pt x="851639" y="295291"/>
                  <a:pt x="856316" y="321012"/>
                </a:cubicBezTo>
                <a:cubicBezTo>
                  <a:pt x="863272" y="359269"/>
                  <a:pt x="863867" y="342610"/>
                  <a:pt x="885499" y="369651"/>
                </a:cubicBezTo>
                <a:cubicBezTo>
                  <a:pt x="907050" y="396590"/>
                  <a:pt x="904407" y="397194"/>
                  <a:pt x="914682" y="428017"/>
                </a:cubicBezTo>
                <a:cubicBezTo>
                  <a:pt x="911439" y="466927"/>
                  <a:pt x="933566" y="518180"/>
                  <a:pt x="904954" y="544748"/>
                </a:cubicBezTo>
                <a:cubicBezTo>
                  <a:pt x="873973" y="573516"/>
                  <a:pt x="820773" y="554476"/>
                  <a:pt x="778495" y="554476"/>
                </a:cubicBezTo>
                <a:cubicBezTo>
                  <a:pt x="700606" y="554476"/>
                  <a:pt x="622852" y="547991"/>
                  <a:pt x="545031" y="544748"/>
                </a:cubicBezTo>
                <a:cubicBezTo>
                  <a:pt x="517220" y="535478"/>
                  <a:pt x="507470" y="531400"/>
                  <a:pt x="476937" y="525293"/>
                </a:cubicBezTo>
                <a:cubicBezTo>
                  <a:pt x="457596" y="521425"/>
                  <a:pt x="437706" y="520349"/>
                  <a:pt x="418571" y="515565"/>
                </a:cubicBezTo>
                <a:cubicBezTo>
                  <a:pt x="398676" y="510591"/>
                  <a:pt x="379660" y="502595"/>
                  <a:pt x="360205" y="496110"/>
                </a:cubicBezTo>
                <a:cubicBezTo>
                  <a:pt x="350477" y="492867"/>
                  <a:pt x="339554" y="492070"/>
                  <a:pt x="331022" y="486382"/>
                </a:cubicBezTo>
                <a:cubicBezTo>
                  <a:pt x="311567" y="473412"/>
                  <a:pt x="289190" y="464006"/>
                  <a:pt x="272656" y="447472"/>
                </a:cubicBezTo>
                <a:cubicBezTo>
                  <a:pt x="203326" y="378142"/>
                  <a:pt x="282012" y="453013"/>
                  <a:pt x="214290" y="398834"/>
                </a:cubicBezTo>
                <a:cubicBezTo>
                  <a:pt x="207128" y="393105"/>
                  <a:pt x="202699" y="384097"/>
                  <a:pt x="194835" y="379378"/>
                </a:cubicBezTo>
                <a:cubicBezTo>
                  <a:pt x="186042" y="374102"/>
                  <a:pt x="175380" y="372893"/>
                  <a:pt x="165652" y="369651"/>
                </a:cubicBezTo>
                <a:cubicBezTo>
                  <a:pt x="156817" y="356398"/>
                  <a:pt x="142142" y="330252"/>
                  <a:pt x="126742" y="321012"/>
                </a:cubicBezTo>
                <a:cubicBezTo>
                  <a:pt x="117949" y="315736"/>
                  <a:pt x="107287" y="314527"/>
                  <a:pt x="97559" y="311285"/>
                </a:cubicBezTo>
                <a:cubicBezTo>
                  <a:pt x="37456" y="251182"/>
                  <a:pt x="62677" y="280989"/>
                  <a:pt x="19737" y="223736"/>
                </a:cubicBezTo>
                <a:cubicBezTo>
                  <a:pt x="10467" y="195925"/>
                  <a:pt x="6389" y="186174"/>
                  <a:pt x="282" y="155642"/>
                </a:cubicBezTo>
                <a:cubicBezTo>
                  <a:pt x="-354" y="152462"/>
                  <a:pt x="282" y="149157"/>
                  <a:pt x="282" y="145914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8899571" y="5408579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256240" y="5408579"/>
            <a:ext cx="612310" cy="11495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497172" y="4641365"/>
            <a:ext cx="660132" cy="8061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81694" y="5771640"/>
            <a:ext cx="1978567" cy="4715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02368" y="4686175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029316" y="4641365"/>
            <a:ext cx="1160494" cy="91968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93849" y="5096394"/>
            <a:ext cx="1914119" cy="312185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043589" y="2574563"/>
            <a:ext cx="3340443" cy="200716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195989" y="4077072"/>
            <a:ext cx="2044299" cy="544821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0849205" cy="5001419"/>
          </a:xfrm>
        </p:spPr>
        <p:txBody>
          <a:bodyPr>
            <a:normAutofit/>
          </a:bodyPr>
          <a:lstStyle/>
          <a:p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sz="22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a cair em desuso)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a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mira do </a:t>
            </a:r>
            <a:r>
              <a:rPr lang="pt-PT" altLang="en-US" sz="22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no centro da parcela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não horizontal com o </a:t>
            </a:r>
            <a:r>
              <a:rPr lang="pt-PT" altLang="en-US" sz="2200" dirty="0" err="1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, se a árvore fica numa faixa de bordadura (geralmente 3 m)</a:t>
            </a:r>
          </a:p>
          <a:p>
            <a:pPr lvl="1"/>
            <a:r>
              <a:rPr lang="pt-PT" altLang="en-US" sz="2200" b="1" dirty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Mede-se o declive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na 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direção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que une o centro com cada árvore de bordadura e determina-se a distância não horizontal correspondente ao raio. Verifica-se, com fita métrica, se a árvore está dentro ou fora da parcela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As árvores de bordadura 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são marcadas na direção do centro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754452" y="1227288"/>
            <a:ext cx="1782460" cy="2857500"/>
            <a:chOff x="9754452" y="1227288"/>
            <a:chExt cx="1782460" cy="2857500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11308312" y="1227288"/>
              <a:ext cx="228600" cy="2857500"/>
              <a:chOff x="1980" y="2352"/>
              <a:chExt cx="360" cy="4500"/>
            </a:xfrm>
          </p:grpSpPr>
          <p:sp>
            <p:nvSpPr>
              <p:cNvPr id="3" name="Line 3"/>
              <p:cNvSpPr>
                <a:spLocks noChangeShapeType="1"/>
              </p:cNvSpPr>
              <p:nvPr/>
            </p:nvSpPr>
            <p:spPr bwMode="auto">
              <a:xfrm>
                <a:off x="2160" y="2353"/>
                <a:ext cx="0" cy="4499"/>
              </a:xfrm>
              <a:prstGeom prst="line">
                <a:avLst/>
              </a:prstGeom>
              <a:noFill/>
              <a:ln w="444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980" y="2352"/>
                <a:ext cx="360" cy="539"/>
                <a:chOff x="2520" y="3252"/>
                <a:chExt cx="360" cy="539"/>
              </a:xfrm>
            </p:grpSpPr>
            <p:sp>
              <p:nvSpPr>
                <p:cNvPr id="8" name="AutoShape 5"/>
                <p:cNvSpPr>
                  <a:spLocks noChangeArrowheads="1"/>
                </p:cNvSpPr>
                <p:nvPr/>
              </p:nvSpPr>
              <p:spPr bwMode="auto">
                <a:xfrm>
                  <a:off x="2520" y="3252"/>
                  <a:ext cx="360" cy="539"/>
                </a:xfrm>
                <a:prstGeom prst="can">
                  <a:avLst>
                    <a:gd name="adj" fmla="val 374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AutoShape 6"/>
                <p:cNvSpPr>
                  <a:spLocks noChangeArrowheads="1"/>
                </p:cNvSpPr>
                <p:nvPr/>
              </p:nvSpPr>
              <p:spPr bwMode="auto">
                <a:xfrm rot="16200000">
                  <a:off x="2609" y="3382"/>
                  <a:ext cx="181" cy="360"/>
                </a:xfrm>
                <a:prstGeom prst="flowChartOnlineStorage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980" y="3612"/>
                <a:ext cx="360" cy="539"/>
                <a:chOff x="2520" y="3252"/>
                <a:chExt cx="360" cy="539"/>
              </a:xfrm>
            </p:grpSpPr>
            <p:sp>
              <p:nvSpPr>
                <p:cNvPr id="6" name="AutoShape 8"/>
                <p:cNvSpPr>
                  <a:spLocks noChangeArrowheads="1"/>
                </p:cNvSpPr>
                <p:nvPr/>
              </p:nvSpPr>
              <p:spPr bwMode="auto">
                <a:xfrm>
                  <a:off x="2520" y="3252"/>
                  <a:ext cx="360" cy="539"/>
                </a:xfrm>
                <a:prstGeom prst="can">
                  <a:avLst>
                    <a:gd name="adj" fmla="val 374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AutoShape 9"/>
                <p:cNvSpPr>
                  <a:spLocks noChangeArrowheads="1"/>
                </p:cNvSpPr>
                <p:nvPr/>
              </p:nvSpPr>
              <p:spPr bwMode="auto">
                <a:xfrm rot="16200000">
                  <a:off x="2609" y="3382"/>
                  <a:ext cx="181" cy="360"/>
                </a:xfrm>
                <a:prstGeom prst="flowChartOnlineStorage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9754452" y="1254704"/>
              <a:ext cx="1317321" cy="964139"/>
              <a:chOff x="9754452" y="1254704"/>
              <a:chExt cx="1317321" cy="96413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375"/>
              <a:stretch/>
            </p:blipFill>
            <p:spPr>
              <a:xfrm>
                <a:off x="9754452" y="1254704"/>
                <a:ext cx="1184734" cy="964139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0750232" y="1592773"/>
                <a:ext cx="321541" cy="396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9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quadradas</a:t>
            </a:r>
            <a:endParaRPr lang="en-GB" altLang="en-US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-948" b="69644"/>
          <a:stretch>
            <a:fillRect/>
          </a:stretch>
        </p:blipFill>
        <p:spPr bwMode="auto">
          <a:xfrm>
            <a:off x="794423" y="2492896"/>
            <a:ext cx="10976159" cy="328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bldLvl="5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</a:t>
            </a:r>
            <a:r>
              <a:rPr lang="pt-PT" altLang="en-US" dirty="0"/>
              <a:t>terreno - quadradas</a:t>
            </a:r>
            <a:endParaRPr lang="en-GB" altLang="en-US" dirty="0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- com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28586" b="38181"/>
          <a:stretch>
            <a:fillRect/>
          </a:stretch>
        </p:blipFill>
        <p:spPr bwMode="auto">
          <a:xfrm>
            <a:off x="607800" y="2488253"/>
            <a:ext cx="10976400" cy="34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3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bldLvl="5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</a:t>
            </a:r>
            <a:r>
              <a:rPr lang="en-GB" altLang="en-US" dirty="0"/>
              <a:t>- </a:t>
            </a:r>
            <a:r>
              <a:rPr lang="en-GB" altLang="en-US" dirty="0" err="1"/>
              <a:t>quadradas</a:t>
            </a:r>
            <a:endParaRPr lang="en-GB" altLang="en-US" dirty="0" smtClean="0"/>
          </a:p>
        </p:txBody>
      </p:sp>
      <p:sp>
        <p:nvSpPr>
          <p:cNvPr id="1454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541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61363"/>
          <a:stretch>
            <a:fillRect/>
          </a:stretch>
        </p:blipFill>
        <p:spPr bwMode="auto">
          <a:xfrm>
            <a:off x="677550" y="2348044"/>
            <a:ext cx="10976400" cy="402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bldLvl="5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Árvores de bordadura e árvores limite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de bordadura são árvores que se situam bastante próximo da linha limite da parcela. Há que ter cuidados especiais com as árvores de bordadura, de modo a verificar, do modo mais correto possível, se elas estão ou não dentro da parcela 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limite são árvores que se situam exatamente na linha limite da parcela. Em relação a estas árvores há que fixar uma regra (no protocolo de campo) para decidir se devem ser incluídas ou não na parcela. Por exemplo: 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a 1.30 m está dentro da parcela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na base está dentro da parcela</a:t>
            </a: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4406" y="437456"/>
            <a:ext cx="2016224" cy="17428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20336" y="1988840"/>
            <a:ext cx="2232248" cy="2160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933982" y="1988840"/>
            <a:ext cx="202578" cy="72008"/>
          </a:xfrm>
          <a:prstGeom prst="ellipse">
            <a:avLst/>
          </a:prstGeom>
          <a:solidFill>
            <a:srgbClr val="6F9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Como consequência, a estrutura e existências na bordadura do povoamento e no seu interior são também diferentes.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inventário florestal, a bordadura do povoamento deve ter uma representação adequada na amostra, ou seja, a proporção de parcelas medidas na bordadura deve ser semelhante à proporção que a zona de bordadura representa no povoamento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548" t="50381" b="6336"/>
          <a:stretch/>
        </p:blipFill>
        <p:spPr>
          <a:xfrm flipH="1">
            <a:off x="8472264" y="1461290"/>
            <a:ext cx="3151237" cy="1514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371" y="1477557"/>
            <a:ext cx="9145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A bordadura do povoamento é uma faixa limite do povoamento, de largura variável, na qual as condições de crescimento (iluminação, ventos…) são um pouco diferentes das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verificadas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no interior do povoamento</a:t>
            </a:r>
            <a:r>
              <a:rPr lang="en-GB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Definição de povoamento/unidade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5"/>
            <a:ext cx="11329259" cy="3314681"/>
          </a:xfrm>
        </p:spPr>
        <p:txBody>
          <a:bodyPr>
            <a:normAutofit fontScale="92500" lnSpcReduction="10000"/>
          </a:bodyPr>
          <a:lstStyle/>
          <a:p>
            <a:endParaRPr lang="pt-PT" sz="600" dirty="0"/>
          </a:p>
          <a:p>
            <a:r>
              <a:rPr lang="en-US" sz="2600" i="1" dirty="0" smtClean="0"/>
              <a:t>“</a:t>
            </a:r>
            <a:r>
              <a:rPr lang="en-US" sz="2600" i="1" dirty="0"/>
              <a:t>a contiguous group of trees sufficiently uniform in age-class distribution, composition, and structure, and growing on a site of sufficiently uniform quality, to be a distinguishable unit” </a:t>
            </a:r>
            <a:r>
              <a:rPr lang="en-US" sz="2600" dirty="0"/>
              <a:t>(Helms 1998</a:t>
            </a:r>
            <a:r>
              <a:rPr lang="en-US" sz="2600" dirty="0" smtClean="0"/>
              <a:t>)</a:t>
            </a:r>
          </a:p>
          <a:p>
            <a:endParaRPr lang="en-US" sz="900" dirty="0" smtClean="0"/>
          </a:p>
          <a:p>
            <a:r>
              <a:rPr lang="pt-PT" sz="2600" dirty="0"/>
              <a:t>Um grupo contíguo de árvores suficientemente uniforme em termos de distribuição das árvores por classes de idade, composição e estrutura, crescendo num local suficientemente homogéneo, e que possa ser reconhecido como uma unidade </a:t>
            </a:r>
            <a:r>
              <a:rPr lang="pt-PT" sz="2600" dirty="0" smtClean="0"/>
              <a:t>perfeitamente identificável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7032104" y="4620803"/>
            <a:ext cx="3432878" cy="1827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371" y="4878320"/>
            <a:ext cx="6456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sz="2400" dirty="0">
                <a:latin typeface="Trebuchet MS" panose="020B0603020202020204" pitchFamily="34" charset="0"/>
              </a:rPr>
              <a:t>Um povoamento misto pode ser uniforme (homogéneo), desde que a mistura seja semelhante em todo ele</a:t>
            </a:r>
            <a:endParaRPr lang="en-GB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588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Pode pensar-se que a bordadura do povoamento é pouco importante em termos de área, uma vez que é apenas uma estreita faixa à volta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Pelo contrário, e precisamente devido ao facto da bordadura “rodear” todo o povoamento, ela representa uma área bastante elevada em termos percentuais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título de exemplo, suponha-se um povoamento circular com 300 metros de raio. Se se considerar uma bordadura com 10 metros de largura, tem-se uma % de área de bordadura de 6.5%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Nos povoamentos reais, de contornos irregulares, a proporção da área de bordadura é bastante superior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Um problema frequente é o facto de grande número das parcelas da bordadura serem cortadas pela linha limite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Têm sido desenvolvidos diversos métodos para, nestes casos, determinar o valor das variáveis relacionadas com a área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Qualquer dos métodos considera que se devem eliminar as parcelas cujos centros se localizem fora dos limites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Nos outros casos, pode optar-se por um dos seguintes processos </a:t>
            </a:r>
          </a:p>
        </p:txBody>
      </p:sp>
    </p:spTree>
    <p:extLst>
      <p:ext uri="{BB962C8B-B14F-4D97-AF65-F5344CB8AC3E}">
        <p14:creationId xmlns:p14="http://schemas.microsoft.com/office/powerpoint/2010/main" val="39349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sz="2600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  <a:p>
            <a:pPr lvl="1"/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centro da parcela é deslocado para o interior do povoamento até que a parcela seja tangente ao limite do povoamento</a:t>
            </a:r>
          </a:p>
          <a:p>
            <a:pPr lvl="1"/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  <a:p>
            <a:pPr lvl="1"/>
            <a:r>
              <a:rPr lang="pt-PT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sobre dois semicírculos tangentes; alternativamente as medições podem incidir apenas no semicírculo correspondente à parcela e as estimativas relacionadas com a área multiplicadas por 2</a:t>
            </a:r>
            <a:r>
              <a:rPr lang="en-GB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508" name="Group 6"/>
          <p:cNvGrpSpPr>
            <a:grpSpLocks/>
          </p:cNvGrpSpPr>
          <p:nvPr/>
        </p:nvGrpSpPr>
        <p:grpSpPr bwMode="auto">
          <a:xfrm>
            <a:off x="8688288" y="978174"/>
            <a:ext cx="2665413" cy="3121025"/>
            <a:chOff x="3648" y="1712"/>
            <a:chExt cx="1679" cy="1966"/>
          </a:xfrm>
        </p:grpSpPr>
        <p:pic>
          <p:nvPicPr>
            <p:cNvPr id="2150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0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574392" y="3332203"/>
            <a:ext cx="4186238" cy="3070225"/>
            <a:chOff x="2880" y="1632"/>
            <a:chExt cx="2637" cy="193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7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aumenta-se o raio em função da distância do centro da parcela ao limite do povoamento de modo que a área amostrada seja igual à do círculo inicial</a:t>
            </a:r>
            <a:r>
              <a:rPr lang="en-GB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GB" altLang="en-US" sz="7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  <a:p>
            <a:pPr lvl="1" defTabSz="947738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na parte da parcela que se encontra dentro do povoamento e são posteriormente ponderadas de acordo com a percentagem da área da parcela que foi medida</a:t>
            </a:r>
            <a:r>
              <a:rPr lang="en-GB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Este método implica a medição do parte do raio perpendicular à linha limite do povoamento (a) que se encontra no povoamento 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556" name="Group 6"/>
          <p:cNvGrpSpPr>
            <a:grpSpLocks/>
          </p:cNvGrpSpPr>
          <p:nvPr/>
        </p:nvGrpSpPr>
        <p:grpSpPr bwMode="auto">
          <a:xfrm>
            <a:off x="8245974" y="908720"/>
            <a:ext cx="3546475" cy="2698750"/>
            <a:chOff x="3216" y="1536"/>
            <a:chExt cx="2234" cy="1700"/>
          </a:xfrm>
        </p:grpSpPr>
        <p:pic>
          <p:nvPicPr>
            <p:cNvPr id="2355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112224" y="3732246"/>
            <a:ext cx="3352800" cy="2482850"/>
            <a:chOff x="3264" y="1488"/>
            <a:chExt cx="2112" cy="156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1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200" b="1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parte que se encontra fora do povoamento é refletida para o seu interior e medida novamente</a:t>
            </a:r>
            <a:r>
              <a:rPr lang="en-GB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2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604" name="Group 6"/>
          <p:cNvGrpSpPr>
            <a:grpSpLocks/>
          </p:cNvGrpSpPr>
          <p:nvPr/>
        </p:nvGrpSpPr>
        <p:grpSpPr bwMode="auto">
          <a:xfrm>
            <a:off x="2639616" y="3068960"/>
            <a:ext cx="5040560" cy="2088232"/>
            <a:chOff x="672" y="2016"/>
            <a:chExt cx="4560" cy="2112"/>
          </a:xfrm>
        </p:grpSpPr>
        <p:pic>
          <p:nvPicPr>
            <p:cNvPr id="2560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2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1182859"/>
          </a:xfrm>
        </p:spPr>
        <p:txBody>
          <a:bodyPr/>
          <a:lstStyle/>
          <a:p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translação das parcelas e a medição em semicírculos são os métodos que levam a maiores erros, enquanto que o método da reflexão é aquele que corresponde às avaliações mais exatas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23520" y="2486434"/>
            <a:ext cx="1800200" cy="2017287"/>
            <a:chOff x="3648" y="1712"/>
            <a:chExt cx="1679" cy="196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5912" y="2486066"/>
            <a:ext cx="2784310" cy="1893308"/>
            <a:chOff x="2880" y="1632"/>
            <a:chExt cx="2637" cy="1934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6678662" y="2204864"/>
            <a:ext cx="2361572" cy="1743840"/>
            <a:chOff x="3216" y="1536"/>
            <a:chExt cx="2234" cy="170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9140725" y="2350993"/>
            <a:ext cx="2272680" cy="1705976"/>
            <a:chOff x="3264" y="1488"/>
            <a:chExt cx="2112" cy="156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10" y="4214956"/>
            <a:ext cx="1420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1388" y="4220115"/>
            <a:ext cx="180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0330" y="4027624"/>
            <a:ext cx="212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0725" y="4056969"/>
            <a:ext cx="251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911424" y="4844413"/>
            <a:ext cx="4005674" cy="1661730"/>
            <a:chOff x="672" y="2016"/>
            <a:chExt cx="4560" cy="2112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859151" y="5530193"/>
            <a:ext cx="130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392" y="2486067"/>
            <a:ext cx="5598731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1285" y="4922566"/>
            <a:ext cx="5598731" cy="17070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89460" y="500673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(+++)</a:t>
            </a:r>
            <a:endParaRPr lang="pt-PT" altLang="en-US" dirty="0">
              <a:solidFill>
                <a:srgbClr val="008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08054" y="2528161"/>
            <a:ext cx="875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(---)</a:t>
            </a:r>
            <a:endParaRPr lang="pt-PT" altLang="en-US" dirty="0">
              <a:solidFill>
                <a:srgbClr val="C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1961" y="2350993"/>
            <a:ext cx="2693695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835591" y="240650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pt-PT" altLang="en-US" dirty="0" err="1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Pt</a:t>
            </a:r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pt-PT" altLang="en-US" dirty="0">
              <a:solidFill>
                <a:srgbClr val="CC99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85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1" y="304800"/>
            <a:ext cx="8564563" cy="6248400"/>
          </a:xfrm>
        </p:spPr>
        <p:txBody>
          <a:bodyPr/>
          <a:lstStyle/>
          <a:p>
            <a:endParaRPr lang="pt-PT" altLang="en-US" sz="800"/>
          </a:p>
          <a:p>
            <a:endParaRPr lang="pt-PT" altLang="en-US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728714"/>
            <a:ext cx="5664200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2"/>
          <a:stretch>
            <a:fillRect/>
          </a:stretch>
        </p:blipFill>
        <p:spPr bwMode="auto">
          <a:xfrm>
            <a:off x="2855640" y="5220098"/>
            <a:ext cx="378618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9"/>
          <a:stretch>
            <a:fillRect/>
          </a:stretch>
        </p:blipFill>
        <p:spPr bwMode="auto">
          <a:xfrm>
            <a:off x="7174194" y="5249467"/>
            <a:ext cx="464661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método da </a:t>
            </a:r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expansão das avaliações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é o mais vulgarmente utilizado em Portugal, sendo vulgar que as equipas de campo tenham de registar a medida da parte do raio perpendicular à linha limite do povoamento representado (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). Com este valor é possível calcular o valor da área que corresponde ao povoamento: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26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bldLvl="5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altLang="en-US" smtClean="0">
                <a:cs typeface="Arial" panose="020B0604020202020204" pitchFamily="34" charset="0"/>
              </a:rPr>
              <a:t>Subdivisão das parcelas de acordo com os estratos</a:t>
            </a:r>
            <a:r>
              <a:rPr lang="en-GB" altLang="en-US" smtClean="0"/>
              <a:t> </a:t>
            </a:r>
            <a:r>
              <a:rPr lang="pt-PT" altLang="en-US" smtClean="0"/>
              <a:t>a que correspondem</a:t>
            </a:r>
            <a:endParaRPr lang="en-GB" altLang="en-US" smtClean="0"/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PT" altLang="en-US" sz="800" dirty="0" smtClean="0"/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subdivisão de parcelas de amostragem de acordo com diversos estratos e determinação das proporções respetivas pode ser bastante importante, especialmente naqueles casos em que a informação sobre as áreas dos diversos estratos é obtida a partir das parcelas de amostragem (regime de propriedade, classes de idade…)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Antes do início do trabalho de campo é importante fornecer às equipas de campo uma lista dos diversos estratos e suas definições para evitar ambiguidades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Costuma introduzir-se a simplificação de admitir que, dentro da parcela, as divisões entre os estratos ocorrem ao longo de linhas retas</a:t>
            </a:r>
            <a:r>
              <a:rPr lang="en-GB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Nota sobre os slides seguintes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Nos slides seguintes explicam-se as variáveis do povoamento mais relevantes para a caracterização dos povoamentos</a:t>
            </a:r>
          </a:p>
          <a:p>
            <a:endParaRPr lang="pt-PT" sz="600" dirty="0" smtClean="0"/>
          </a:p>
          <a:p>
            <a:r>
              <a:rPr lang="pt-PT" sz="2400" dirty="0" smtClean="0"/>
              <a:t>Esta explicação é feita com base em parcelas de área fixa (raio fixo, para parcelas circulares)</a:t>
            </a:r>
          </a:p>
          <a:p>
            <a:endParaRPr lang="pt-PT" sz="600" dirty="0" smtClean="0"/>
          </a:p>
          <a:p>
            <a:r>
              <a:rPr lang="pt-PT" sz="2400" dirty="0" smtClean="0"/>
              <a:t>Nas secções finais faz-se a descrição das diferenças a ter em conta quando as parcelas forem de outro tipo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1771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Alturas dos povoamentos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Altura dominante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>
                <a:solidFill>
                  <a:prstClr val="black"/>
                </a:solidFill>
              </a:rPr>
              <a:t>R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elações hipsométricas locais e regionais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6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Definição de área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600" dirty="0"/>
          </a:p>
          <a:p>
            <a:r>
              <a:rPr lang="pt-PT" dirty="0" smtClean="0"/>
              <a:t>É um conjunto de povoamentos, eventualmente com áreas não florestais, que está sujeito ao mesmo plano de gestão:</a:t>
            </a:r>
          </a:p>
          <a:p>
            <a:r>
              <a:rPr lang="pt-PT" dirty="0" smtClean="0"/>
              <a:t>Exemplos:</a:t>
            </a:r>
          </a:p>
          <a:p>
            <a:pPr lvl="1"/>
            <a:r>
              <a:rPr lang="pt-PT" dirty="0" smtClean="0"/>
              <a:t>Uma Mata Nacional (e.g. Mata Nacional de Leiria)</a:t>
            </a:r>
          </a:p>
          <a:p>
            <a:pPr lvl="1"/>
            <a:r>
              <a:rPr lang="pt-PT" dirty="0" smtClean="0"/>
              <a:t>Uma ZIF (Zona de Intervenção Florestal)</a:t>
            </a:r>
          </a:p>
          <a:p>
            <a:pPr lvl="1"/>
            <a:r>
              <a:rPr lang="pt-PT" dirty="0" smtClean="0"/>
              <a:t>Uma herdade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72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altLang="en-US" dirty="0" smtClean="0"/>
              <a:t>Alturas dos povoamentos – altura média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pt-PT" dirty="0" smtClean="0"/>
                  <a:t>Altura média</a:t>
                </a:r>
              </a:p>
              <a:p>
                <a:pPr marL="0" indent="0">
                  <a:buNone/>
                </a:pPr>
                <a:endParaRPr lang="pt-PT" sz="1200" dirty="0" smtClean="0"/>
              </a:p>
              <a:p>
                <a:pPr marL="0" indent="0">
                  <a:buNone/>
                </a:pPr>
                <a:r>
                  <a:rPr lang="pt-PT" i="1" dirty="0" smtClean="0"/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pt-PT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699" t="-134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pt-PT" dirty="0" smtClean="0"/>
                  <a:t>Altura de </a:t>
                </a:r>
                <a:r>
                  <a:rPr lang="pt-PT" dirty="0" err="1" smtClean="0"/>
                  <a:t>Lorey</a:t>
                </a:r>
                <a:endParaRPr lang="pt-PT" dirty="0" smtClean="0"/>
              </a:p>
              <a:p>
                <a:endParaRPr lang="pt-PT" sz="1200" dirty="0"/>
              </a:p>
              <a:p>
                <a:pPr marL="0" indent="0">
                  <a:buNone/>
                </a:pPr>
                <a:r>
                  <a:rPr lang="pt-PT" dirty="0"/>
                  <a:t> </a:t>
                </a:r>
                <a:r>
                  <a:rPr lang="pt-PT" dirty="0" smtClean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3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pt-PT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t-PT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pt-PT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32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pt-PT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t-PT" sz="3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PT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pt-PT" sz="32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699" t="-134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384032" y="422108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a altura </a:t>
            </a:r>
            <a:r>
              <a:rPr lang="pt-PT" dirty="0" smtClean="0"/>
              <a:t>média das árvores ponderada com a área seccional de cada árvore da parcela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- altura dominante</a:t>
            </a:r>
            <a:endParaRPr lang="en-US" altLang="en-US" dirty="0" smtClean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altLang="en-US" dirty="0" smtClean="0"/>
              <a:t>A altura dominante é a altura média das </a:t>
            </a:r>
            <a:r>
              <a:rPr lang="pt-PT" altLang="en-US" b="1" dirty="0" smtClean="0">
                <a:solidFill>
                  <a:schemeClr val="accent5"/>
                </a:solidFill>
              </a:rPr>
              <a:t>árvores maiores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do povoamento</a:t>
            </a:r>
            <a:r>
              <a:rPr lang="en-US" altLang="en-US" dirty="0" smtClean="0"/>
              <a:t> </a:t>
            </a:r>
          </a:p>
          <a:p>
            <a:r>
              <a:rPr lang="pt-PT" altLang="en-US" dirty="0" smtClean="0"/>
              <a:t>Há dois métodos para a avaliação da altura dominante classificados como métodos matemáticos e métodos biológicos:</a:t>
            </a:r>
          </a:p>
          <a:p>
            <a:pPr lvl="1"/>
            <a:r>
              <a:rPr lang="pt-PT" altLang="en-US" dirty="0" smtClean="0"/>
              <a:t>Nos </a:t>
            </a:r>
            <a:r>
              <a:rPr lang="pt-PT" altLang="en-US" b="1" dirty="0" smtClean="0">
                <a:solidFill>
                  <a:schemeClr val="accent5"/>
                </a:solidFill>
              </a:rPr>
              <a:t>métodos matemáticos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o número de árvores que são consideradas para o cálculo da altura dominante é determinado com base numa regra quantitativa e </a:t>
            </a:r>
            <a:r>
              <a:rPr lang="pt-PT" altLang="en-US" dirty="0" err="1" smtClean="0"/>
              <a:t>objectiva</a:t>
            </a:r>
            <a:endParaRPr lang="pt-PT" altLang="en-US" dirty="0" smtClean="0"/>
          </a:p>
          <a:p>
            <a:pPr lvl="1"/>
            <a:r>
              <a:rPr lang="en-US" altLang="en-US" dirty="0" smtClean="0"/>
              <a:t>Nos 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métodos</a:t>
            </a:r>
            <a:r>
              <a:rPr lang="en-US" altLang="en-US" b="1" dirty="0" smtClean="0">
                <a:solidFill>
                  <a:schemeClr val="accent5"/>
                </a:solidFill>
              </a:rPr>
              <a:t> 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biológicos</a:t>
            </a:r>
            <a:r>
              <a:rPr lang="en-US" altLang="en-US" dirty="0" smtClean="0">
                <a:solidFill>
                  <a:schemeClr val="accent5"/>
                </a:solidFill>
              </a:rPr>
              <a:t> </a:t>
            </a:r>
            <a:r>
              <a:rPr lang="en-US" altLang="en-US" dirty="0" smtClean="0"/>
              <a:t>as </a:t>
            </a:r>
            <a:r>
              <a:rPr lang="en-US" altLang="en-US" dirty="0" err="1" smtClean="0"/>
              <a:t>árvores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são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seleccionadas</a:t>
            </a:r>
            <a:r>
              <a:rPr lang="en-US" altLang="en-US" dirty="0" smtClean="0"/>
              <a:t> para o </a:t>
            </a:r>
            <a:r>
              <a:rPr lang="en-US" altLang="en-US" dirty="0" err="1" smtClean="0"/>
              <a:t>cálculo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altura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dominante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função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sua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classificação</a:t>
            </a:r>
            <a:r>
              <a:rPr lang="en-US" altLang="en-US" dirty="0" smtClean="0"/>
              <a:t> social </a:t>
            </a:r>
          </a:p>
          <a:p>
            <a:endParaRPr lang="pt-PT" altLang="en-US" sz="1000" dirty="0"/>
          </a:p>
          <a:p>
            <a:r>
              <a:rPr lang="pt-PT" altLang="en-US" dirty="0" smtClean="0"/>
              <a:t>Em </a:t>
            </a:r>
            <a:r>
              <a:rPr lang="pt-PT" altLang="en-US" b="1" dirty="0" smtClean="0">
                <a:solidFill>
                  <a:srgbClr val="008000"/>
                </a:solidFill>
              </a:rPr>
              <a:t>Portugal</a:t>
            </a:r>
            <a:r>
              <a:rPr lang="pt-PT" altLang="en-US" dirty="0" smtClean="0"/>
              <a:t> utiliza-se a altura média das </a:t>
            </a:r>
            <a:r>
              <a:rPr lang="pt-PT" altLang="en-US" b="1" dirty="0" smtClean="0">
                <a:solidFill>
                  <a:srgbClr val="008000"/>
                </a:solidFill>
              </a:rPr>
              <a:t>100 árvores por </a:t>
            </a:r>
            <a:r>
              <a:rPr lang="pt-PT" altLang="en-US" b="1" dirty="0" err="1" smtClean="0">
                <a:solidFill>
                  <a:srgbClr val="008000"/>
                </a:solidFill>
              </a:rPr>
              <a:t>ha</a:t>
            </a:r>
            <a:r>
              <a:rPr lang="pt-PT" altLang="en-US" b="1" dirty="0" smtClean="0">
                <a:solidFill>
                  <a:srgbClr val="008000"/>
                </a:solidFill>
              </a:rPr>
              <a:t> de maior diâmetro</a:t>
            </a:r>
            <a:r>
              <a:rPr lang="pt-PT" altLang="en-US" dirty="0" smtClean="0"/>
              <a:t> à altura do peito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>
              <a:buFont typeface="Wingdings" panose="05000000000000000000" pitchFamily="2" charset="2"/>
              <a:buNone/>
            </a:pPr>
            <a:endParaRPr lang="pt-PT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31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Altura dos povoamentos – relações hipsométricas </a:t>
            </a:r>
            <a:endParaRPr lang="en-GB" altLang="en-US" dirty="0" smtClean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Normalmente não é possível medir todas as árvores dum povoamento, utilizando-se para tal </a:t>
            </a:r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</a:t>
            </a: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equações que permitem estimar as alturas das árvores a partir do diâmetro e de outras variáveis do povoamento: 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 locais</a:t>
            </a:r>
          </a:p>
          <a:p>
            <a:pPr lvl="2">
              <a:buFont typeface="Marlett" pitchFamily="2" charset="2"/>
              <a:buNone/>
            </a:pP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geralmente função apenas do diâmetro a 1.30 m, ajustadas para aplicação no povoamento onde se procedeu à colheita dos dados, eventualmente em povoamentos semelhantes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 gerais ou regionais</a:t>
            </a:r>
          </a:p>
          <a:p>
            <a:pPr lvl="2">
              <a:buFont typeface="Marlett" pitchFamily="2" charset="2"/>
              <a:buNone/>
            </a:pP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função do diâmetro a 1.30 m e de variáveis do povoamento tais como altura dominante, idade e densidade, desenvolvidas para aplicação generalizada a uma espécie numa determinada região</a:t>
            </a:r>
            <a:r>
              <a:rPr lang="en-GB" altLang="en-US" dirty="0" smtClean="0"/>
              <a:t> </a:t>
            </a:r>
            <a:endParaRPr lang="pt-PT" altLang="en-US" dirty="0" smtClean="0"/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4253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Relações hipsométricas locais</a:t>
            </a:r>
            <a:endParaRPr lang="en-US" altLang="en-US" dirty="0" smtClean="0"/>
          </a:p>
        </p:txBody>
      </p:sp>
      <p:graphicFrame>
        <p:nvGraphicFramePr>
          <p:cNvPr id="23556" name="Chart 6"/>
          <p:cNvGraphicFramePr>
            <a:graphicFrameLocks/>
          </p:cNvGraphicFramePr>
          <p:nvPr>
            <p:extLst/>
          </p:nvPr>
        </p:nvGraphicFramePr>
        <p:xfrm>
          <a:off x="3359696" y="1988840"/>
          <a:ext cx="4781550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r:id="rId3" imgW="4779678" imgH="4200508" progId="Excel.Chart.8">
                  <p:embed/>
                </p:oleObj>
              </mc:Choice>
              <mc:Fallback>
                <p:oleObj r:id="rId3" imgW="4779678" imgH="4200508" progId="Excel.Chart.8">
                  <p:embed/>
                  <p:pic>
                    <p:nvPicPr>
                      <p:cNvPr id="23556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696" y="1988840"/>
                        <a:ext cx="4781550" cy="420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2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3576397" cy="5001419"/>
          </a:xfrm>
        </p:spPr>
        <p:txBody>
          <a:bodyPr/>
          <a:lstStyle/>
          <a:p>
            <a:r>
              <a:rPr lang="pt-PT" altLang="en-US" dirty="0" smtClean="0"/>
              <a:t>Relações hipsométricas gerais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d: diâmetro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dg: d quadrático médio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ddom</a:t>
            </a:r>
            <a:r>
              <a:rPr lang="pt-PT" altLang="en-US" sz="1600" dirty="0" smtClean="0"/>
              <a:t>: d dominante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H: altura total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Hdom</a:t>
            </a:r>
            <a:r>
              <a:rPr lang="pt-PT" altLang="en-US" sz="1600" dirty="0" smtClean="0"/>
              <a:t>: altura dominante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G – área basal (m</a:t>
            </a:r>
            <a:r>
              <a:rPr lang="pt-PT" altLang="en-US" sz="1600" baseline="30000" dirty="0" smtClean="0"/>
              <a:t>2 </a:t>
            </a:r>
            <a:r>
              <a:rPr lang="pt-PT" altLang="en-US" sz="1600" dirty="0"/>
              <a:t>ha</a:t>
            </a:r>
            <a:r>
              <a:rPr lang="pt-PT" altLang="en-US" sz="1600" baseline="30000" dirty="0"/>
              <a:t>-1</a:t>
            </a:r>
            <a:r>
              <a:rPr lang="pt-PT" altLang="en-US" sz="16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N: número de árvores (ha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/>
              <a:t>(coeficientes no slide seguinte)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buNone/>
            </a:pPr>
            <a:endParaRPr lang="pt-PT" altLang="en-US" sz="1600" dirty="0" smtClean="0"/>
          </a:p>
          <a:p>
            <a:pPr marL="457200" lvl="1" indent="0">
              <a:buNone/>
            </a:pPr>
            <a:endParaRPr lang="en-US" altLang="en-US" dirty="0" smtClean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4294" r="18870" b="48393"/>
          <a:stretch/>
        </p:blipFill>
        <p:spPr bwMode="auto">
          <a:xfrm>
            <a:off x="4727849" y="1098988"/>
            <a:ext cx="67687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3144349" cy="5001419"/>
          </a:xfrm>
        </p:spPr>
        <p:txBody>
          <a:bodyPr/>
          <a:lstStyle/>
          <a:p>
            <a:r>
              <a:rPr lang="pt-PT" altLang="en-US" dirty="0" smtClean="0"/>
              <a:t>Relações hipsométricas gerais</a:t>
            </a:r>
            <a:endParaRPr lang="en-US" alt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834469" y="1158434"/>
            <a:ext cx="8985396" cy="5292588"/>
            <a:chOff x="2834469" y="1158434"/>
            <a:chExt cx="8985396" cy="5292588"/>
          </a:xfrm>
        </p:grpSpPr>
        <p:grpSp>
          <p:nvGrpSpPr>
            <p:cNvPr id="5" name="Group 4"/>
            <p:cNvGrpSpPr/>
            <p:nvPr/>
          </p:nvGrpSpPr>
          <p:grpSpPr>
            <a:xfrm>
              <a:off x="2834469" y="1158434"/>
              <a:ext cx="8964225" cy="5292588"/>
              <a:chOff x="2834469" y="1158434"/>
              <a:chExt cx="8964225" cy="5292588"/>
            </a:xfrm>
          </p:grpSpPr>
          <p:pic>
            <p:nvPicPr>
              <p:cNvPr id="7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143" t="50974" r="681" b="9467"/>
              <a:stretch>
                <a:fillRect/>
              </a:stretch>
            </p:blipFill>
            <p:spPr bwMode="auto">
              <a:xfrm>
                <a:off x="2855640" y="1410462"/>
                <a:ext cx="8943054" cy="4754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834469" y="1158434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026829" y="609098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143672" y="1487098"/>
              <a:ext cx="8676193" cy="46061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7476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Qualidade da estação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Métodos diretos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Métodos indiretos – Curvas de Classe de Qualidade (CCQ)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79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Qualidade da estação</a:t>
            </a:r>
            <a:endParaRPr lang="en-US" altLang="en-US" dirty="0" smtClean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A qualidade de uma estação relativamente a uma determinada espécie florestal refere-se à </a:t>
            </a:r>
            <a:r>
              <a:rPr lang="pt-PT" altLang="en-US" b="1" dirty="0" smtClean="0">
                <a:solidFill>
                  <a:schemeClr val="accent5"/>
                </a:solidFill>
              </a:rPr>
              <a:t>produtividade potencial</a:t>
            </a:r>
            <a:r>
              <a:rPr lang="pt-PT" altLang="en-US" dirty="0" smtClean="0"/>
              <a:t>, tanto presente como futura, de um povoamento da espécie em causa vegetando nessa estação</a:t>
            </a:r>
            <a:r>
              <a:rPr lang="en-US" altLang="en-US" dirty="0" smtClean="0"/>
              <a:t> </a:t>
            </a:r>
          </a:p>
          <a:p>
            <a:endParaRPr lang="en-US" altLang="en-US" sz="800" dirty="0" smtClean="0"/>
          </a:p>
          <a:p>
            <a:r>
              <a:rPr lang="pt-PT" altLang="en-US" dirty="0" smtClean="0"/>
              <a:t>O termo </a:t>
            </a:r>
            <a:r>
              <a:rPr lang="pt-PT" altLang="en-US" b="1" dirty="0" smtClean="0">
                <a:solidFill>
                  <a:schemeClr val="accent5"/>
                </a:solidFill>
              </a:rPr>
              <a:t>estação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site</a:t>
            </a:r>
            <a:r>
              <a:rPr lang="pt-PT" altLang="en-US" dirty="0" smtClean="0"/>
              <a:t>) refere-se a uma área considerada em termos do seu ambiente, na medida em que este determina o tipo e qualidade da vegetação que a área pode suportar </a:t>
            </a:r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45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Qualidade da estação – métodos de avaliação</a:t>
            </a:r>
            <a:endParaRPr lang="en-US" altLang="en-US" sz="3200" dirty="0"/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114882"/>
          </a:xfrm>
        </p:spPr>
        <p:txBody>
          <a:bodyPr>
            <a:normAutofit fontScale="92500" lnSpcReduction="10000"/>
          </a:bodyPr>
          <a:lstStyle/>
          <a:p>
            <a:r>
              <a:rPr lang="pt-PT" altLang="en-US" dirty="0" smtClean="0"/>
              <a:t>Os métodos de avaliação da qualidade da estação podem classificar-se em três grupos: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</a:rPr>
              <a:t>Avaliação direta </a:t>
            </a:r>
            <a:r>
              <a:rPr lang="pt-PT" altLang="en-US" dirty="0" smtClean="0"/>
              <a:t>através da determinação e medição direta dos fatores ambientais mais associados com o crescimento das árvores</a:t>
            </a:r>
          </a:p>
          <a:p>
            <a:pPr lvl="1"/>
            <a:r>
              <a:rPr lang="pt-PT" altLang="en-US" b="1" dirty="0" smtClean="0">
                <a:solidFill>
                  <a:schemeClr val="accent5"/>
                </a:solidFill>
              </a:rPr>
              <a:t>Avaliação indireta </a:t>
            </a:r>
            <a:r>
              <a:rPr lang="pt-PT" altLang="en-US" dirty="0" smtClean="0"/>
              <a:t>através da medição de características da própria vegetação que expressem os resultados desses fatores ambientais</a:t>
            </a:r>
          </a:p>
          <a:p>
            <a:pPr lvl="1"/>
            <a:r>
              <a:rPr lang="pt-PT" altLang="en-US" b="1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semi-indireta</a:t>
            </a:r>
            <a:r>
              <a:rPr lang="pt-PT" altLang="en-US" b="1" dirty="0" smtClean="0">
                <a:solidFill>
                  <a:schemeClr val="accent5"/>
                </a:solidFill>
              </a:rPr>
              <a:t>  </a:t>
            </a:r>
            <a:r>
              <a:rPr lang="pt-PT" altLang="en-US" dirty="0" smtClean="0"/>
              <a:t>com base no estimativa do </a:t>
            </a:r>
            <a:r>
              <a:rPr lang="pt-PT" altLang="en-US" u="sng" dirty="0" smtClean="0"/>
              <a:t>índice de qualidade da</a:t>
            </a:r>
            <a:r>
              <a:rPr lang="pt-PT" altLang="en-US" dirty="0" smtClean="0"/>
              <a:t> </a:t>
            </a:r>
            <a:r>
              <a:rPr lang="pt-PT" altLang="en-US" u="sng" dirty="0" smtClean="0"/>
              <a:t>estação</a:t>
            </a:r>
            <a:r>
              <a:rPr lang="pt-PT" altLang="en-US" dirty="0" smtClean="0"/>
              <a:t> a partir de fatores ambientais</a:t>
            </a:r>
          </a:p>
          <a:p>
            <a:r>
              <a:rPr lang="pt-PT" altLang="en-US" dirty="0" smtClean="0"/>
              <a:t>O </a:t>
            </a:r>
            <a:r>
              <a:rPr lang="pt-PT" altLang="en-US" b="1" dirty="0" smtClean="0">
                <a:solidFill>
                  <a:schemeClr val="accent5"/>
                </a:solidFill>
              </a:rPr>
              <a:t>método indireto </a:t>
            </a:r>
            <a:r>
              <a:rPr lang="pt-PT" altLang="en-US" dirty="0" smtClean="0"/>
              <a:t>tradicionalmente utilizado para definir a qualidade da estação é sem dúvida a determinação do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</a:t>
            </a:r>
            <a:r>
              <a:rPr lang="pt-PT" altLang="en-US" dirty="0" smtClean="0"/>
              <a:t> ou da </a:t>
            </a:r>
            <a:r>
              <a:rPr lang="pt-PT" altLang="en-US" dirty="0" smtClean="0">
                <a:solidFill>
                  <a:schemeClr val="accent5"/>
                </a:solidFill>
              </a:rPr>
              <a:t>classe de qualidade </a:t>
            </a:r>
            <a:r>
              <a:rPr lang="pt-PT" altLang="en-US" dirty="0" smtClean="0"/>
              <a:t>a partir do </a:t>
            </a:r>
            <a:r>
              <a:rPr lang="pt-PT" altLang="en-US" u="sng" dirty="0" smtClean="0"/>
              <a:t>crescimento em altura das árvores dominantes</a:t>
            </a:r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47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Qualidade da estação – </a:t>
            </a:r>
            <a:r>
              <a:rPr lang="pt-PT" altLang="en-US" sz="3200" dirty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smtClean="0">
                <a:solidFill>
                  <a:schemeClr val="accent5"/>
                </a:solidFill>
              </a:rPr>
              <a:t>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A altura das árvores maiores não é geralmente afetada pela competição entre árvores, pelo que é um bom indicador da produtividade da estação</a:t>
            </a:r>
          </a:p>
          <a:p>
            <a:pPr marL="0" indent="0">
              <a:buNone/>
            </a:pPr>
            <a:endParaRPr lang="pt-PT" altLang="en-US" sz="800" dirty="0" smtClean="0"/>
          </a:p>
          <a:p>
            <a:r>
              <a:rPr lang="pt-PT" altLang="en-US" dirty="0" smtClean="0"/>
              <a:t>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 </a:t>
            </a:r>
            <a:r>
              <a:rPr lang="pt-PT" altLang="en-US" dirty="0" smtClean="0"/>
              <a:t>(</a:t>
            </a:r>
            <a:r>
              <a:rPr lang="pt-PT" altLang="en-US" i="1" dirty="0" smtClean="0"/>
              <a:t>site </a:t>
            </a:r>
            <a:r>
              <a:rPr lang="pt-PT" altLang="en-US" i="1" dirty="0" err="1" smtClean="0"/>
              <a:t>index</a:t>
            </a:r>
            <a:r>
              <a:rPr lang="pt-PT" altLang="en-US" dirty="0" smtClean="0"/>
              <a:t>, </a:t>
            </a:r>
            <a:r>
              <a:rPr lang="pt-PT" altLang="en-US" i="1" dirty="0" smtClean="0"/>
              <a:t>S</a:t>
            </a:r>
            <a:r>
              <a:rPr lang="pt-PT" altLang="en-US" dirty="0" smtClean="0"/>
              <a:t>) pode ser definido como a </a:t>
            </a:r>
            <a:r>
              <a:rPr lang="pt-PT" altLang="en-US" b="1" dirty="0" smtClean="0">
                <a:solidFill>
                  <a:schemeClr val="accent5"/>
                </a:solidFill>
              </a:rPr>
              <a:t>altura dominante </a:t>
            </a:r>
            <a:r>
              <a:rPr lang="pt-PT" altLang="en-US" dirty="0" smtClean="0"/>
              <a:t>que um povoamento tem, teve ou terá a uma determinada </a:t>
            </a:r>
            <a:r>
              <a:rPr lang="pt-PT" altLang="en-US" b="1" u="sng" dirty="0" smtClean="0">
                <a:solidFill>
                  <a:schemeClr val="accent5"/>
                </a:solidFill>
              </a:rPr>
              <a:t>idade padrão</a:t>
            </a:r>
          </a:p>
          <a:p>
            <a:endParaRPr lang="pt-PT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240016" y="4581128"/>
            <a:ext cx="54726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sz="2600" dirty="0" smtClean="0"/>
              <a:t>Seleciona-se </a:t>
            </a:r>
            <a:r>
              <a:rPr lang="pt-PT" altLang="en-US" sz="2600" dirty="0"/>
              <a:t>geralmente uma idade próxima da idade de </a:t>
            </a:r>
            <a:r>
              <a:rPr lang="pt-PT" altLang="en-US" sz="2600" b="1" dirty="0">
                <a:solidFill>
                  <a:srgbClr val="008000"/>
                </a:solidFill>
              </a:rPr>
              <a:t>revolução da espécie</a:t>
            </a:r>
          </a:p>
        </p:txBody>
      </p:sp>
      <p:cxnSp>
        <p:nvCxnSpPr>
          <p:cNvPr id="4" name="Elbow Connector 3"/>
          <p:cNvCxnSpPr/>
          <p:nvPr/>
        </p:nvCxnSpPr>
        <p:spPr>
          <a:xfrm>
            <a:off x="4871864" y="4509120"/>
            <a:ext cx="1377688" cy="718339"/>
          </a:xfrm>
          <a:prstGeom prst="bentConnector3">
            <a:avLst>
              <a:gd name="adj1" fmla="val -3098"/>
            </a:avLst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1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sz="4000" dirty="0" smtClean="0"/>
              <a:t> Variáveis do povoamento e sua avaliação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O que são e como se avaliam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A necessidade de recorrer a amostragem</a:t>
            </a:r>
          </a:p>
        </p:txBody>
      </p:sp>
    </p:spTree>
    <p:extLst>
      <p:ext uri="{BB962C8B-B14F-4D97-AF65-F5344CB8AC3E}">
        <p14:creationId xmlns:p14="http://schemas.microsoft.com/office/powerpoint/2010/main" val="23524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1268760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 smtClean="0"/>
              <a:t>Curvas de classe de qualidade:</a:t>
            </a:r>
            <a:endParaRPr lang="en-US" altLang="en-US" sz="2800" dirty="0" smtClean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132856"/>
            <a:ext cx="11329259" cy="4207017"/>
          </a:xfrm>
        </p:spPr>
        <p:txBody>
          <a:bodyPr/>
          <a:lstStyle/>
          <a:p>
            <a:r>
              <a:rPr lang="pt-PT" altLang="en-US" dirty="0"/>
              <a:t>É vulgar </a:t>
            </a:r>
            <a:r>
              <a:rPr lang="pt-PT" altLang="en-US" u="sng" dirty="0"/>
              <a:t>agrupar</a:t>
            </a:r>
            <a:r>
              <a:rPr lang="pt-PT" altLang="en-US" dirty="0"/>
              <a:t> os valores que o </a:t>
            </a:r>
            <a:r>
              <a:rPr lang="pt-PT" altLang="en-US" u="sng" dirty="0"/>
              <a:t>índice de qualidade da estação </a:t>
            </a:r>
            <a:r>
              <a:rPr lang="pt-PT" altLang="en-US" dirty="0"/>
              <a:t>pode tomar numa determinada região em classes, designadas por </a:t>
            </a:r>
            <a:r>
              <a:rPr lang="pt-PT" altLang="en-US" b="1" dirty="0">
                <a:solidFill>
                  <a:schemeClr val="accent5"/>
                </a:solidFill>
              </a:rPr>
              <a:t>classes de </a:t>
            </a:r>
            <a:r>
              <a:rPr lang="pt-PT" altLang="en-US" b="1" dirty="0" smtClean="0">
                <a:solidFill>
                  <a:schemeClr val="accent5"/>
                </a:solidFill>
              </a:rPr>
              <a:t>qualidade</a:t>
            </a:r>
          </a:p>
          <a:p>
            <a:r>
              <a:rPr lang="pt-PT" altLang="en-US" dirty="0" smtClean="0"/>
              <a:t>As curvas de classe de qualidade são a </a:t>
            </a:r>
            <a:r>
              <a:rPr lang="pt-PT" altLang="en-US" u="sng" dirty="0" smtClean="0"/>
              <a:t>representação gráfica </a:t>
            </a:r>
            <a:r>
              <a:rPr lang="pt-PT" altLang="en-US" dirty="0" smtClean="0"/>
              <a:t>da evolução da </a:t>
            </a:r>
            <a:r>
              <a:rPr lang="pt-PT" altLang="en-US" u="sng" dirty="0" smtClean="0"/>
              <a:t>altura dominante </a:t>
            </a:r>
            <a:r>
              <a:rPr lang="pt-PT" altLang="en-US" dirty="0" smtClean="0"/>
              <a:t>com a </a:t>
            </a:r>
            <a:r>
              <a:rPr lang="pt-PT" altLang="en-US" u="sng" dirty="0" smtClean="0"/>
              <a:t>idade</a:t>
            </a:r>
          </a:p>
          <a:p>
            <a:r>
              <a:rPr lang="pt-PT" altLang="en-US" dirty="0" smtClean="0"/>
              <a:t>Representam-se </a:t>
            </a:r>
            <a:r>
              <a:rPr lang="pt-PT" altLang="en-US" dirty="0" err="1" smtClean="0"/>
              <a:t>simultâneamente</a:t>
            </a:r>
            <a:r>
              <a:rPr lang="pt-PT" altLang="en-US" dirty="0" smtClean="0"/>
              <a:t> </a:t>
            </a:r>
            <a:r>
              <a:rPr lang="pt-PT" altLang="en-US" b="1" dirty="0" smtClean="0">
                <a:solidFill>
                  <a:schemeClr val="accent5"/>
                </a:solidFill>
              </a:rPr>
              <a:t>no mesmo gráfico várias curvas </a:t>
            </a:r>
            <a:r>
              <a:rPr lang="pt-PT" altLang="en-US" dirty="0" smtClean="0"/>
              <a:t>correspondentes à gama de </a:t>
            </a:r>
            <a:r>
              <a:rPr lang="pt-PT" altLang="en-US" b="1" dirty="0" smtClean="0">
                <a:solidFill>
                  <a:schemeClr val="accent5"/>
                </a:solidFill>
              </a:rPr>
              <a:t>valores de índice de qualidade da estação presentes na região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que pretendem representar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1000" dirty="0"/>
          </a:p>
          <a:p>
            <a:endParaRPr lang="pt-PT" altLang="en-US" dirty="0" smtClean="0"/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761523"/>
            <a:ext cx="6319838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1" y="1268760"/>
            <a:ext cx="5400600" cy="1368152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altLang="en-US" sz="2800" dirty="0" smtClean="0"/>
              <a:t>Curvas de classe de qualidade:</a:t>
            </a:r>
            <a:br>
              <a:rPr lang="pt-PT" altLang="en-US" sz="2800" dirty="0" smtClean="0"/>
            </a:br>
            <a:r>
              <a:rPr lang="pt-PT" altLang="en-US" sz="2800" dirty="0"/>
              <a:t/>
            </a:r>
            <a:br>
              <a:rPr lang="pt-PT" altLang="en-US" sz="2800" dirty="0"/>
            </a:br>
            <a:r>
              <a:rPr lang="pt-PT" altLang="en-US" sz="2800" dirty="0" smtClean="0"/>
              <a:t>Pinheiro bravo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0" y="109734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endParaRPr lang="en-US" altLang="en-US" sz="2800" dirty="0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439747" y="1844824"/>
            <a:ext cx="11329259" cy="4394802"/>
          </a:xfrm>
        </p:spPr>
        <p:txBody>
          <a:bodyPr>
            <a:normAutofit/>
          </a:bodyPr>
          <a:lstStyle/>
          <a:p>
            <a:r>
              <a:rPr lang="pt-PT" altLang="en-US" dirty="0" smtClean="0"/>
              <a:t>As </a:t>
            </a:r>
            <a:r>
              <a:rPr lang="pt-PT" altLang="en-US" b="1" dirty="0" smtClean="0">
                <a:solidFill>
                  <a:schemeClr val="accent5"/>
                </a:solidFill>
              </a:rPr>
              <a:t>funções de crescimento em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hdom</a:t>
            </a:r>
            <a:r>
              <a:rPr lang="pt-PT" altLang="en-US" b="1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podem ser utilizadas para estimar a altura dominante a uma idade padrão, logo o í</a:t>
            </a:r>
            <a:r>
              <a:rPr lang="pt-PT" altLang="en-US" u="sng" dirty="0" smtClean="0"/>
              <a:t>ndice de qualidade da estação</a:t>
            </a:r>
            <a:endParaRPr lang="pt-PT" altLang="en-US" sz="1000" u="sng" dirty="0"/>
          </a:p>
          <a:p>
            <a:r>
              <a:rPr lang="pt-PT" altLang="en-US" dirty="0" smtClean="0"/>
              <a:t>Há </a:t>
            </a:r>
            <a:r>
              <a:rPr lang="pt-PT" altLang="en-US" b="1" u="sng" dirty="0" smtClean="0"/>
              <a:t>dois tipos</a:t>
            </a:r>
            <a:r>
              <a:rPr lang="pt-PT" altLang="en-US" u="sng" dirty="0" smtClean="0"/>
              <a:t> </a:t>
            </a:r>
            <a:r>
              <a:rPr lang="pt-PT" altLang="en-US" dirty="0" smtClean="0"/>
              <a:t>de </a:t>
            </a:r>
            <a:r>
              <a:rPr lang="pt-PT" altLang="en-US" dirty="0" smtClean="0">
                <a:solidFill>
                  <a:schemeClr val="accent5"/>
                </a:solidFill>
              </a:rPr>
              <a:t>funções de crescimento em altura dominante</a:t>
            </a:r>
            <a:endParaRPr lang="en-US" altLang="en-US" dirty="0" smtClean="0">
              <a:solidFill>
                <a:schemeClr val="accent5"/>
              </a:solidFill>
            </a:endParaRPr>
          </a:p>
          <a:p>
            <a:pPr lvl="1"/>
            <a:r>
              <a:rPr lang="pt-PT" altLang="en-US" dirty="0" smtClean="0"/>
              <a:t>Função de crescimento em que 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 (S) </a:t>
            </a:r>
            <a:r>
              <a:rPr lang="pt-PT" altLang="en-US" dirty="0" smtClean="0"/>
              <a:t>é utilizado como </a:t>
            </a:r>
            <a:r>
              <a:rPr lang="pt-PT" altLang="en-US" b="1" dirty="0" smtClean="0">
                <a:solidFill>
                  <a:schemeClr val="accent5"/>
                </a:solidFill>
              </a:rPr>
              <a:t>variável independente</a:t>
            </a:r>
            <a:endParaRPr lang="en-US" altLang="en-US" b="1" dirty="0" smtClean="0">
              <a:solidFill>
                <a:schemeClr val="accent5"/>
              </a:solidFill>
            </a:endParaRPr>
          </a:p>
          <a:p>
            <a:pPr lvl="1"/>
            <a:r>
              <a:rPr lang="pt-PT" altLang="en-US" dirty="0" smtClean="0"/>
              <a:t>Função de crescimento formulada como uma </a:t>
            </a:r>
            <a:r>
              <a:rPr lang="pt-PT" altLang="en-US" b="1" dirty="0" smtClean="0">
                <a:solidFill>
                  <a:schemeClr val="accent5"/>
                </a:solidFill>
              </a:rPr>
              <a:t>equação às diferenças</a:t>
            </a:r>
            <a:r>
              <a:rPr lang="pt-PT" altLang="en-US" dirty="0" smtClean="0"/>
              <a:t>, nas quais a altura dominante no instante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2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hdom</a:t>
            </a:r>
            <a:r>
              <a:rPr lang="pt-PT" altLang="en-US" i="1" baseline="-25000" dirty="0" smtClean="0"/>
              <a:t>2</a:t>
            </a:r>
            <a:r>
              <a:rPr lang="pt-PT" altLang="en-US" dirty="0" smtClean="0"/>
              <a:t>) é estimada a partir da altura dominante no instante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hdom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) e dos dois instantes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 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2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84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função de crescimento que está na base das curvas de classe de qualidade de Oliveira (1985) para as regiões montanas e </a:t>
                </a:r>
                <a:r>
                  <a:rPr lang="pt-PT" altLang="en-US" dirty="0" err="1" smtClean="0"/>
                  <a:t>sub-montanas</a:t>
                </a:r>
                <a:r>
                  <a:rPr lang="pt-PT" altLang="en-US" dirty="0" smtClean="0"/>
                  <a:t> de Portugal é do primeiro tipo:</a:t>
                </a:r>
              </a:p>
              <a:p>
                <a:pPr marL="457200" lvl="1" indent="0" algn="l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−14.2234</m:t>
                          </m:r>
                          <m:d>
                            <m:d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𝑖𝑑𝑎𝑑𝑒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𝑝𝑎𝑑𝑟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𝑎𝑛𝑜𝑠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altLang="en-US" i="1" dirty="0" smtClean="0"/>
              </a:p>
              <a:p>
                <a:pPr marL="457200" lvl="1" indent="0" algn="l">
                  <a:spcBef>
                    <a:spcPts val="3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i="1">
                              <a:latin typeface="Cambria Math" panose="02040503050406030204" pitchFamily="18" charset="0"/>
                            </a:rPr>
                            <m:t>14.2234</m:t>
                          </m:r>
                          <m:d>
                            <m:d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GB" alt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pt-PT" altLang="en-US" i="1" dirty="0" smtClean="0"/>
              </a:p>
              <a:p>
                <a:pPr>
                  <a:spcBef>
                    <a:spcPts val="3000"/>
                  </a:spcBef>
                  <a:spcAft>
                    <a:spcPts val="1800"/>
                  </a:spcAft>
                </a:pPr>
                <a:r>
                  <a:rPr lang="pt-PT" altLang="en-US" dirty="0" smtClean="0"/>
                  <a:t>Um povoamento com </a:t>
                </a:r>
                <a:r>
                  <a:rPr lang="pt-PT" altLang="en-US" i="1" dirty="0" smtClean="0"/>
                  <a:t>t</a:t>
                </a:r>
                <a:r>
                  <a:rPr lang="pt-PT" altLang="en-US" dirty="0" smtClean="0"/>
                  <a:t>=37 anos e </a:t>
                </a:r>
                <a:r>
                  <a:rPr lang="pt-PT" altLang="en-US" i="1" dirty="0" err="1" smtClean="0"/>
                  <a:t>hdom</a:t>
                </a:r>
                <a:r>
                  <a:rPr lang="pt-PT" altLang="en-US" dirty="0" smtClean="0"/>
                  <a:t>=15 m terá um valor de </a:t>
                </a:r>
              </a:p>
              <a:p>
                <a:pPr marL="457200" lvl="1" indent="0">
                  <a:spcBef>
                    <a:spcPts val="24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=15 </m:t>
                      </m:r>
                      <m:sSup>
                        <m:sSup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14.2234</m:t>
                          </m:r>
                          <m:d>
                            <m:d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37</m:t>
                                  </m:r>
                                </m:den>
                              </m:f>
                              <m: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pt-PT" altLang="en-US" i="1" dirty="0" smtClean="0"/>
              </a:p>
              <a:p>
                <a:endParaRPr lang="pt-PT" altLang="en-US" sz="1000" dirty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1884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  <a:blipFill>
                <a:blip r:embed="rId2"/>
                <a:stretch>
                  <a:fillRect l="-807" t="-1261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S variável independente</a:t>
            </a: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944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2132856"/>
                <a:ext cx="11329259" cy="420701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pt-PT" altLang="en-US" dirty="0" smtClean="0"/>
                  <a:t>Funções de crescimento formuladas como equações às diferenças (modelo GLOBULUS 2.1):</a:t>
                </a:r>
                <a:r>
                  <a:rPr lang="en-US" altLang="en-US" dirty="0" smtClean="0"/>
                  <a:t> </a:t>
                </a:r>
              </a:p>
              <a:p>
                <a:pPr marL="457200" lvl="1" indent="0">
                  <a:buNone/>
                </a:pPr>
                <a:r>
                  <a:rPr lang="pt-PT" altLang="en-US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h𝑑𝑜𝑚</m:t>
                        </m:r>
                      </m:e>
                      <m:sub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altLang="en-US" b="0" i="1" smtClean="0">
                        <a:latin typeface="Cambria Math" panose="02040503050406030204" pitchFamily="18" charset="0"/>
                      </a:rPr>
                      <m:t>=61.1371</m:t>
                    </m:r>
                    <m:sSup>
                      <m:sSupPr>
                        <m:ctrlPr>
                          <a:rPr lang="en-GB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h𝑑𝑜𝑚</m:t>
                                    </m:r>
                                  </m:e>
                                  <m:sub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  <m:t>61.1371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  <m:t>0.4805</m:t>
                            </m:r>
                          </m:sup>
                        </m:sSup>
                      </m:sup>
                    </m:sSup>
                  </m:oMath>
                </a14:m>
                <a:endParaRPr lang="pt-PT" altLang="en-US" i="1" dirty="0" smtClean="0"/>
              </a:p>
              <a:p>
                <a:pPr marL="457200" lvl="1" indent="0">
                  <a:buNone/>
                </a:pPr>
                <a:endParaRPr lang="pt-PT" altLang="en-US" sz="900" dirty="0" smtClean="0"/>
              </a:p>
              <a:p>
                <a:pPr marL="457200" lvl="1" indent="0">
                  <a:buNone/>
                </a:pPr>
                <a:r>
                  <a:rPr lang="pt-PT" altLang="en-US" dirty="0" smtClean="0"/>
                  <a:t>Em </a:t>
                </a:r>
                <a:r>
                  <a:rPr lang="pt-PT" altLang="en-US" dirty="0"/>
                  <a:t>princípio as equações às diferenças, </a:t>
                </a:r>
                <a:r>
                  <a:rPr lang="pt-PT" altLang="en-US" u="sng" dirty="0"/>
                  <a:t>se bem construídas, devem ser invertíveis</a:t>
                </a:r>
                <a:r>
                  <a:rPr lang="en-US" altLang="en-US" dirty="0"/>
                  <a:t>:</a:t>
                </a:r>
                <a:endParaRPr lang="pt-PT" altLang="en-US" dirty="0"/>
              </a:p>
              <a:p>
                <a:pPr marL="457200" lvl="1" indent="0">
                  <a:buNone/>
                </a:pPr>
                <a:r>
                  <a:rPr lang="pt-PT" altLang="en-US" i="1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i="1">
                            <a:latin typeface="Cambria Math" panose="02040503050406030204" pitchFamily="18" charset="0"/>
                          </a:rPr>
                          <m:t>h𝑑𝑜𝑚</m:t>
                        </m:r>
                      </m:e>
                      <m:sub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altLang="en-US" i="1">
                        <a:latin typeface="Cambria Math" panose="02040503050406030204" pitchFamily="18" charset="0"/>
                      </a:rPr>
                      <m:t>=61.1371</m:t>
                    </m:r>
                    <m:sSup>
                      <m:sSupPr>
                        <m:ctrlPr>
                          <a:rPr lang="en-GB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  <m:t>h𝑑𝑜𝑚</m:t>
                                    </m:r>
                                  </m:e>
                                  <m:sub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  <m:t>61.1371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GB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altLang="en-US" i="1">
                                <a:latin typeface="Cambria Math" panose="02040503050406030204" pitchFamily="18" charset="0"/>
                              </a:rPr>
                              <m:t>0.4805</m:t>
                            </m:r>
                          </m:sup>
                        </m:sSup>
                      </m:sup>
                    </m:sSup>
                  </m:oMath>
                </a14:m>
                <a:endParaRPr lang="pt-PT" altLang="en-US" i="1" dirty="0" smtClean="0"/>
              </a:p>
              <a:p>
                <a:endParaRPr lang="pt-PT" altLang="en-US" sz="1000" i="1" dirty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1894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2132856"/>
                <a:ext cx="11329259" cy="4207017"/>
              </a:xfrm>
              <a:blipFill>
                <a:blip r:embed="rId2"/>
                <a:stretch>
                  <a:fillRect l="-807" t="-2464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Equações às diferenças</a:t>
            </a: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046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</p:spPr>
            <p:txBody>
              <a:bodyPr>
                <a:normAutofit lnSpcReduction="10000"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estimação do índice de qualidade da estação com equações às diferenças faz-se simplesmente tomando </a:t>
                </a:r>
                <a:r>
                  <a:rPr lang="pt-PT" altLang="en-US" u="sng" dirty="0" smtClean="0"/>
                  <a:t>t</a:t>
                </a:r>
                <a:r>
                  <a:rPr lang="pt-PT" altLang="en-US" u="sng" baseline="-25000" dirty="0" smtClean="0"/>
                  <a:t>2</a:t>
                </a:r>
                <a:r>
                  <a:rPr lang="pt-PT" altLang="en-US" u="sng" dirty="0" smtClean="0"/>
                  <a:t> igual à idade padrão </a:t>
                </a:r>
                <a:r>
                  <a:rPr lang="pt-PT" altLang="en-US" dirty="0" smtClean="0"/>
                  <a:t>e t igual à idade do povoamento na altura da medição:</a:t>
                </a:r>
              </a:p>
              <a:p>
                <a:pPr>
                  <a:spcAft>
                    <a:spcPts val="1800"/>
                  </a:spcAft>
                </a:pPr>
                <a:endParaRPr lang="pt-PT" altLang="en-US" dirty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=61.1371</m:t>
                      </m:r>
                      <m:sSup>
                        <m:sSupPr>
                          <m:ctrlPr>
                            <a:rPr lang="en-GB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h𝑑𝑜𝑚</m:t>
                                  </m:r>
                                </m:num>
                                <m:den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61.1371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alt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GB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altLang="en-US" i="1">
                                  <a:latin typeface="Cambria Math" panose="02040503050406030204" pitchFamily="18" charset="0"/>
                                </a:rPr>
                                <m:t>0.4805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pt-PT" altLang="en-US" i="1" dirty="0" smtClean="0"/>
              </a:p>
            </p:txBody>
          </p:sp>
        </mc:Choice>
        <mc:Fallback xmlns="">
          <p:sp>
            <p:nvSpPr>
              <p:cNvPr id="1904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  <a:blipFill>
                <a:blip r:embed="rId2"/>
                <a:stretch>
                  <a:fillRect l="-807" t="-2241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7408" y="3499286"/>
                <a:ext cx="4769704" cy="1096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alt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en-US" sz="2200" i="1">
                              <a:latin typeface="Cambria Math" panose="02040503050406030204" pitchFamily="18" charset="0"/>
                            </a:rPr>
                            <m:t>h𝑑𝑜𝑚</m:t>
                          </m:r>
                        </m:e>
                        <m:sub>
                          <m:r>
                            <a:rPr lang="en-GB" alt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altLang="en-US" sz="2200" i="1">
                          <a:latin typeface="Cambria Math" panose="02040503050406030204" pitchFamily="18" charset="0"/>
                        </a:rPr>
                        <m:t>=61.1371</m:t>
                      </m:r>
                      <m:sSup>
                        <m:sSupPr>
                          <m:ctrlPr>
                            <a:rPr lang="en-GB" alt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  <m:t>h𝑑𝑜𝑚</m:t>
                                      </m:r>
                                    </m:e>
                                    <m:sub>
                                      <m: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  <m:t>61.1371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  <m:t>0.4805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3499286"/>
                <a:ext cx="4769704" cy="10964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Equações às diferenças</a:t>
            </a:r>
            <a:endParaRPr lang="en-US" altLang="en-US" sz="2800" dirty="0" smtClean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700808"/>
            <a:ext cx="65754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Eucalipto</a:t>
            </a:r>
            <a:endParaRPr lang="en-US" altLang="en-US" sz="28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596760"/>
            <a:ext cx="4542483" cy="479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</a:t>
            </a:r>
            <a:r>
              <a:rPr lang="pt-PT" altLang="en-US" sz="2800" smtClean="0"/>
              <a:t>- </a:t>
            </a:r>
            <a:r>
              <a:rPr lang="pt-PT" altLang="en-US" sz="2800" smtClean="0">
                <a:solidFill>
                  <a:schemeClr val="accent5"/>
                </a:solidFill>
              </a:rPr>
              <a:t>Sobreiro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IFN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983432" y="1988840"/>
            <a:ext cx="4656517" cy="3990993"/>
          </a:xfrm>
        </p:spPr>
        <p:txBody>
          <a:bodyPr/>
          <a:lstStyle/>
          <a:p>
            <a:pPr marL="0" indent="0" algn="l">
              <a:buNone/>
            </a:pPr>
            <a:r>
              <a:rPr lang="pt-PT" altLang="en-US" dirty="0" smtClean="0"/>
              <a:t>Modelos para estimar o </a:t>
            </a:r>
            <a:r>
              <a:rPr lang="pt-PT" altLang="en-US" i="1" dirty="0" smtClean="0"/>
              <a:t>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S: índice de qualidade da estação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/>
              <a:t>h</a:t>
            </a:r>
            <a:r>
              <a:rPr lang="pt-PT" altLang="en-US" sz="1600" dirty="0" err="1" smtClean="0"/>
              <a:t>dom</a:t>
            </a:r>
            <a:r>
              <a:rPr lang="pt-PT" altLang="en-US" sz="1600" dirty="0" smtClean="0"/>
              <a:t>: altura dominante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hdom</a:t>
            </a:r>
            <a:r>
              <a:rPr lang="pt-PT" altLang="en-US" sz="1600" baseline="-25000" dirty="0" err="1" smtClean="0"/>
              <a:t>d</a:t>
            </a:r>
            <a:r>
              <a:rPr lang="pt-PT" altLang="en-US" sz="1600" dirty="0" smtClean="0"/>
              <a:t>: </a:t>
            </a:r>
            <a:r>
              <a:rPr lang="pt-PT" altLang="en-US" sz="1600" dirty="0"/>
              <a:t>altura dominante </a:t>
            </a:r>
            <a:r>
              <a:rPr lang="pt-PT" altLang="en-US" sz="1600" dirty="0" smtClean="0"/>
              <a:t>acima do d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t</a:t>
            </a:r>
            <a:r>
              <a:rPr lang="pt-PT" altLang="en-US" sz="1600" baseline="-25000" dirty="0" smtClean="0"/>
              <a:t> </a:t>
            </a:r>
            <a:r>
              <a:rPr lang="pt-PT" altLang="en-US" sz="1600" dirty="0" smtClean="0"/>
              <a:t>: idade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t</a:t>
            </a:r>
            <a:r>
              <a:rPr lang="pt-PT" altLang="en-US" sz="1600" baseline="-25000" dirty="0" err="1" smtClean="0"/>
              <a:t>d</a:t>
            </a:r>
            <a:r>
              <a:rPr lang="pt-PT" altLang="en-US" sz="1600" dirty="0" smtClean="0"/>
              <a:t>: </a:t>
            </a:r>
            <a:r>
              <a:rPr lang="pt-PT" altLang="en-US" sz="1600" dirty="0"/>
              <a:t>idade </a:t>
            </a:r>
            <a:r>
              <a:rPr lang="pt-PT" altLang="en-US" sz="1600" dirty="0" smtClean="0"/>
              <a:t>acima do d </a:t>
            </a:r>
            <a:r>
              <a:rPr lang="pt-PT" altLang="en-US" sz="1600" dirty="0"/>
              <a:t>(anos</a:t>
            </a:r>
            <a:r>
              <a:rPr lang="pt-PT" altLang="en-US" sz="1600" dirty="0" smtClean="0"/>
              <a:t>)</a:t>
            </a:r>
            <a:r>
              <a:rPr lang="pt-PT" altLang="en-US" sz="1600" dirty="0"/>
              <a:t> </a:t>
            </a: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t</a:t>
            </a:r>
            <a:r>
              <a:rPr lang="pt-PT" altLang="en-US" sz="1600" baseline="-25000" dirty="0" err="1" smtClean="0"/>
              <a:t>p</a:t>
            </a:r>
            <a:r>
              <a:rPr lang="pt-PT" altLang="en-US" sz="1600" dirty="0"/>
              <a:t>: idade padrão (anos)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/>
              <a:t>(coeficientes no slide seguinte</a:t>
            </a:r>
            <a:r>
              <a:rPr lang="pt-PT" altLang="en-US" sz="1600" dirty="0" smtClean="0"/>
              <a:t>)</a:t>
            </a:r>
            <a:endParaRPr lang="en-US" alt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49" t="4254" r="58798" b="64612"/>
          <a:stretch/>
        </p:blipFill>
        <p:spPr>
          <a:xfrm>
            <a:off x="6672064" y="1988840"/>
            <a:ext cx="4380766" cy="39244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IFN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27848" y="1877358"/>
            <a:ext cx="7128024" cy="3999913"/>
            <a:chOff x="4943872" y="1485232"/>
            <a:chExt cx="6912000" cy="40946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37176" r="879" b="12145"/>
            <a:stretch/>
          </p:blipFill>
          <p:spPr>
            <a:xfrm>
              <a:off x="4943872" y="1485232"/>
              <a:ext cx="6912000" cy="4032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015880" y="4581128"/>
              <a:ext cx="6744750" cy="99870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15880" y="1494187"/>
              <a:ext cx="6744750" cy="308694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>
          <a:xfrm>
            <a:off x="983433" y="1988840"/>
            <a:ext cx="3937206" cy="3990993"/>
          </a:xfrm>
        </p:spPr>
        <p:txBody>
          <a:bodyPr/>
          <a:lstStyle/>
          <a:p>
            <a:pPr marL="0" indent="0" algn="l">
              <a:buNone/>
            </a:pPr>
            <a:r>
              <a:rPr lang="pt-PT" altLang="en-US" dirty="0" smtClean="0"/>
              <a:t>Modelos para estimar o </a:t>
            </a:r>
            <a:r>
              <a:rPr lang="pt-PT" altLang="en-US" i="1" dirty="0" smtClean="0"/>
              <a:t>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coeficientes para as principais espécies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453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Variáveis avaliadas em parcelas de </a:t>
            </a:r>
            <a:r>
              <a:rPr lang="pt-PT" dirty="0" smtClean="0"/>
              <a:t>área conhecida expressas por </a:t>
            </a:r>
            <a:r>
              <a:rPr lang="pt-PT" dirty="0" err="1" smtClean="0"/>
              <a:t>ha</a:t>
            </a:r>
            <a:endParaRPr lang="pt-PT" dirty="0" smtClean="0"/>
          </a:p>
          <a:p>
            <a:r>
              <a:rPr lang="pt-PT" dirty="0"/>
              <a:t>S</a:t>
            </a:r>
            <a:r>
              <a:rPr lang="pt-PT" dirty="0" smtClean="0"/>
              <a:t>ão calculadas com base nas variáveis da árvore como:</a:t>
            </a:r>
          </a:p>
          <a:p>
            <a:pPr lvl="1"/>
            <a:r>
              <a:rPr lang="pt-PT" dirty="0" smtClean="0"/>
              <a:t>Somas</a:t>
            </a:r>
          </a:p>
          <a:p>
            <a:pPr lvl="1"/>
            <a:r>
              <a:rPr lang="pt-PT" dirty="0" smtClean="0"/>
              <a:t>Médias</a:t>
            </a:r>
          </a:p>
          <a:p>
            <a:pPr lvl="1"/>
            <a:r>
              <a:rPr lang="pt-PT" dirty="0" smtClean="0"/>
              <a:t>Distribuições de frequência</a:t>
            </a:r>
          </a:p>
          <a:p>
            <a:pPr lvl="1"/>
            <a:r>
              <a:rPr lang="pt-PT" dirty="0" smtClean="0"/>
              <a:t>Cálculos feitos com as variáveis anteriores</a:t>
            </a:r>
            <a:endParaRPr lang="pt-PT" dirty="0"/>
          </a:p>
          <a:p>
            <a:endParaRPr lang="pt-PT" dirty="0"/>
          </a:p>
        </p:txBody>
      </p:sp>
      <p:grpSp>
        <p:nvGrpSpPr>
          <p:cNvPr id="92164" name="Group 4"/>
          <p:cNvGrpSpPr>
            <a:grpSpLocks/>
          </p:cNvGrpSpPr>
          <p:nvPr/>
        </p:nvGrpSpPr>
        <p:grpSpPr bwMode="auto">
          <a:xfrm>
            <a:off x="6901062" y="3520473"/>
            <a:ext cx="4887913" cy="2819400"/>
            <a:chOff x="2496" y="1776"/>
            <a:chExt cx="3079" cy="1776"/>
          </a:xfrm>
        </p:grpSpPr>
        <p:sp>
          <p:nvSpPr>
            <p:cNvPr id="92165" name="AutoShape 5" descr="Papyrus"/>
            <p:cNvSpPr>
              <a:spLocks noChangeArrowheads="1"/>
            </p:cNvSpPr>
            <p:nvPr/>
          </p:nvSpPr>
          <p:spPr bwMode="auto">
            <a:xfrm>
              <a:off x="2496" y="2160"/>
              <a:ext cx="3072" cy="1392"/>
            </a:xfrm>
            <a:prstGeom prst="parallelogram">
              <a:avLst>
                <a:gd name="adj" fmla="val 55172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166" name="Group 6"/>
            <p:cNvGrpSpPr>
              <a:grpSpLocks/>
            </p:cNvGrpSpPr>
            <p:nvPr/>
          </p:nvGrpSpPr>
          <p:grpSpPr bwMode="auto">
            <a:xfrm>
              <a:off x="2640" y="1776"/>
              <a:ext cx="2935" cy="1776"/>
              <a:chOff x="960" y="1680"/>
              <a:chExt cx="2935" cy="1776"/>
            </a:xfrm>
          </p:grpSpPr>
          <p:pic>
            <p:nvPicPr>
              <p:cNvPr id="9216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680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168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2232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874776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2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268760"/>
                <a:ext cx="11329259" cy="50711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PT" altLang="en-US" dirty="0" smtClean="0"/>
                  <a:t>Utilizam-se geralmente equações que expressam o S em função de características de solo e clima. Exemplos para Portugal:</a:t>
                </a:r>
              </a:p>
              <a:p>
                <a:pPr marL="0" indent="0">
                  <a:buNone/>
                </a:pPr>
                <a:endParaRPr lang="pt-PT" altLang="en-US" sz="800" dirty="0" smtClean="0"/>
              </a:p>
              <a:p>
                <a:r>
                  <a:rPr lang="pt-PT" altLang="en-US" dirty="0" smtClean="0"/>
                  <a:t>Pinheiro bravo (Marques, 1991), várias equações, e.g.:</a:t>
                </a:r>
              </a:p>
              <a:p>
                <a:pPr marL="857250" lvl="1" indent="-342900">
                  <a:spcAft>
                    <a:spcPts val="1800"/>
                  </a:spcAft>
                </a:pPr>
                <a:r>
                  <a:rPr lang="pt-PT" altLang="en-US" dirty="0" smtClean="0"/>
                  <a:t>Modelo com variáveis topográficas, edáficas e de clima (R</a:t>
                </a:r>
                <a:r>
                  <a:rPr lang="pt-PT" altLang="en-US" baseline="30000" dirty="0" smtClean="0"/>
                  <a:t>2</a:t>
                </a:r>
                <a:r>
                  <a:rPr lang="pt-PT" altLang="en-US" dirty="0" smtClean="0"/>
                  <a:t>=0.544)</a:t>
                </a:r>
              </a:p>
              <a:p>
                <a:pPr marL="914400" lvl="2" indent="0" algn="l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=10.7214+0.780177 </m:t>
                      </m:r>
                      <m:acc>
                        <m:accPr>
                          <m:chr m:val="̅"/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func>
                        <m:funcPr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 altLang="en-US" sz="1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pt-PT" alt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altLang="en-US" sz="1600" b="0" i="1" smtClean="0">
                                  <a:latin typeface="Cambria Math" panose="02040503050406030204" pitchFamily="18" charset="0"/>
                                </a:rPr>
                                <m:t>𝑎𝑢𝑡𝑢𝑚𝑛</m:t>
                              </m:r>
                            </m:e>
                          </m:d>
                        </m:e>
                      </m:func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+0.0246574 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+0.00672025 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𝑃𝑜𝑟𝑜𝑠𝑖𝑑𝑎𝑑𝑒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−0.00441198 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𝐴𝑟𝑒𝑖𝑎</m:t>
                      </m:r>
                    </m:oMath>
                  </m:oMathPara>
                </a14:m>
                <a:endParaRPr lang="pt-PT" altLang="en-US" dirty="0" smtClean="0"/>
              </a:p>
              <a:p>
                <a:pPr marL="914400" lvl="2" indent="0" algn="l">
                  <a:buNone/>
                </a:pPr>
                <a:endParaRPr lang="pt-PT" altLang="en-US" sz="800" dirty="0" smtClean="0"/>
              </a:p>
              <a:p>
                <a:r>
                  <a:rPr lang="pt-PT" altLang="en-US" i="1" dirty="0" err="1" smtClean="0"/>
                  <a:t>Pseudotsuga</a:t>
                </a:r>
                <a:r>
                  <a:rPr lang="pt-PT" altLang="en-US" i="1" dirty="0" smtClean="0"/>
                  <a:t> </a:t>
                </a:r>
                <a:r>
                  <a:rPr lang="pt-PT" altLang="en-US" i="1" dirty="0" err="1" smtClean="0"/>
                  <a:t>menziesii</a:t>
                </a:r>
                <a:r>
                  <a:rPr lang="pt-PT" altLang="en-US" i="1" dirty="0" smtClean="0"/>
                  <a:t> </a:t>
                </a:r>
                <a:r>
                  <a:rPr lang="pt-PT" altLang="en-US" dirty="0" smtClean="0"/>
                  <a:t>(Fontes </a:t>
                </a:r>
                <a:r>
                  <a:rPr lang="pt-PT" altLang="en-US" dirty="0" err="1" smtClean="0"/>
                  <a:t>et</a:t>
                </a:r>
                <a:r>
                  <a:rPr lang="pt-PT" altLang="en-US" dirty="0" smtClean="0"/>
                  <a:t> al., 2003), várias equações, e.g.:</a:t>
                </a:r>
              </a:p>
              <a:p>
                <a:pPr lvl="1"/>
                <a:endParaRPr lang="pt-PT" altLang="en-US" sz="200" dirty="0" smtClean="0"/>
              </a:p>
              <a:p>
                <a:pPr marL="5143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=16.805+0.000008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𝐷𝑒𝑓h𝑖𝑑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𝑅𝑎𝑑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+4.375 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𝑁𝑜𝑟𝑡𝑒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 −0.000006 </m:t>
                      </m:r>
                      <m:sSup>
                        <m:sSupPr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𝑎𝑙𝑡</m:t>
                          </m:r>
                        </m:e>
                        <m:sup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−3.103 </m:t>
                      </m:r>
                      <m:r>
                        <m:rPr>
                          <m:sty m:val="p"/>
                        </m:rP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SAxMAxAm</m:t>
                      </m:r>
                      <m: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+2.319 </m:t>
                      </m:r>
                      <m:r>
                        <m:rPr>
                          <m:sty m:val="p"/>
                        </m:rP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MinhoLitoral</m:t>
                      </m:r>
                    </m:oMath>
                  </m:oMathPara>
                </a14:m>
                <a:endParaRPr lang="pt-PT" altLang="en-US" sz="1600" dirty="0" smtClean="0"/>
              </a:p>
              <a:p>
                <a:pPr marL="514350" lvl="1" indent="0">
                  <a:buNone/>
                </a:pPr>
                <a:endParaRPr lang="pt-PT" altLang="en-US" sz="900" dirty="0" smtClean="0"/>
              </a:p>
            </p:txBody>
          </p:sp>
        </mc:Choice>
        <mc:Fallback xmlns="">
          <p:sp>
            <p:nvSpPr>
              <p:cNvPr id="1843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268760"/>
                <a:ext cx="11329259" cy="5071113"/>
              </a:xfrm>
              <a:blipFill>
                <a:blip r:embed="rId2"/>
                <a:stretch>
                  <a:fillRect l="-1130" t="-1082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Estudo baseado em várias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parcelas estabelecidas em povoamentos juvenis </a:t>
            </a:r>
            <a:r>
              <a:rPr lang="pt-PT" altLang="en-US" sz="2000" dirty="0" smtClean="0"/>
              <a:t>(de idade conhecida) representativos dos montados em Portugal (situações contrastantes de solo e clima)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Cada parcela foi objeto de uma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caracterização detalhada do solo</a:t>
            </a:r>
            <a:r>
              <a:rPr lang="pt-PT" altLang="en-US" sz="2000" dirty="0" smtClean="0"/>
              <a:t>, incluindo o estudo de todo o perfil do solo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O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clima</a:t>
            </a:r>
            <a:r>
              <a:rPr lang="pt-PT" altLang="en-US" sz="2000" dirty="0" smtClean="0"/>
              <a:t> foi caraterizado pela média do concelho no qual se localiza cada parcela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41182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Utilizaram-se as curvas de classe de qualidade desenvolvidas para Espanha – Mariola </a:t>
            </a:r>
            <a:r>
              <a:rPr lang="pt-PT" altLang="en-US" sz="2000" dirty="0" err="1" smtClean="0"/>
              <a:t>Gonzaléz</a:t>
            </a:r>
            <a:r>
              <a:rPr lang="pt-PT" altLang="en-US" sz="2000" dirty="0" smtClean="0"/>
              <a:t> – para estimar o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índice de qualidade da estação (S) </a:t>
            </a:r>
            <a:r>
              <a:rPr lang="pt-PT" altLang="en-US" sz="2000" dirty="0" smtClean="0"/>
              <a:t>de cada parcela</a:t>
            </a:r>
          </a:p>
          <a:p>
            <a:pPr lvl="1">
              <a:lnSpc>
                <a:spcPct val="90000"/>
              </a:lnSpc>
            </a:pPr>
            <a:r>
              <a:rPr lang="pt-PT" altLang="en-US" sz="2000" b="1" dirty="0" smtClean="0">
                <a:solidFill>
                  <a:srgbClr val="008000"/>
                </a:solidFill>
              </a:rPr>
              <a:t>Modelou-se</a:t>
            </a:r>
            <a:r>
              <a:rPr lang="pt-PT" altLang="en-US" sz="2000" dirty="0" smtClean="0"/>
              <a:t> então a relação entre o índice de qualidade da estação e as características de solo e clima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32940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1370" y="3031557"/>
            <a:ext cx="11497278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detalhado</a:t>
            </a:r>
          </a:p>
          <a:p>
            <a:r>
              <a:rPr lang="pt-PT" altLang="en-US" sz="2000" dirty="0" smtClean="0"/>
              <a:t>S=14.420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+ 0.468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Arenosolos</a:t>
            </a:r>
            <a:r>
              <a:rPr lang="pt-PT" altLang="en-US" sz="1800" dirty="0" smtClean="0"/>
              <a:t> + 0.150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Cambisolos</a:t>
            </a:r>
            <a:r>
              <a:rPr lang="pt-PT" altLang="en-US" sz="1800" dirty="0" smtClean="0"/>
              <a:t> - 0.492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Leptosolos</a:t>
            </a:r>
            <a:r>
              <a:rPr lang="pt-PT" altLang="en-US" sz="1800" dirty="0" smtClean="0"/>
              <a:t> + 0.233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Luvisolos</a:t>
            </a:r>
            <a:r>
              <a:rPr lang="pt-PT" altLang="en-US" sz="1800" dirty="0" smtClean="0"/>
              <a:t> - 0.596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Podzois</a:t>
            </a:r>
            <a:endParaRPr lang="pt-PT" altLang="en-US" sz="1800" dirty="0" smtClean="0">
              <a:solidFill>
                <a:schemeClr val="accent5"/>
              </a:solidFill>
            </a:endParaRP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- 0.602 </a:t>
            </a:r>
            <a:r>
              <a:rPr lang="pt-PT" altLang="en-US" sz="1800" dirty="0" smtClean="0">
                <a:solidFill>
                  <a:schemeClr val="accent3"/>
                </a:solidFill>
              </a:rPr>
              <a:t>Areias</a:t>
            </a:r>
            <a:r>
              <a:rPr lang="pt-PT" altLang="en-US" sz="1800" dirty="0" smtClean="0"/>
              <a:t> + 0.256 </a:t>
            </a:r>
            <a:r>
              <a:rPr lang="pt-PT" altLang="en-US" sz="1800" dirty="0" smtClean="0">
                <a:solidFill>
                  <a:schemeClr val="accent3"/>
                </a:solidFill>
              </a:rPr>
              <a:t>Arenito</a:t>
            </a:r>
            <a:r>
              <a:rPr lang="pt-PT" altLang="en-US" sz="1800" dirty="0" smtClean="0"/>
              <a:t> </a:t>
            </a:r>
            <a:r>
              <a:rPr lang="pt-PT" altLang="en-US" sz="1800" dirty="0" smtClean="0"/>
              <a:t>+ 0.817 </a:t>
            </a:r>
            <a:r>
              <a:rPr lang="pt-PT" altLang="en-US" sz="1800" dirty="0" err="1" smtClean="0">
                <a:solidFill>
                  <a:schemeClr val="accent3"/>
                </a:solidFill>
              </a:rPr>
              <a:t>Form.det.xisto</a:t>
            </a:r>
            <a:r>
              <a:rPr lang="pt-PT" altLang="en-US" sz="1800" dirty="0" smtClean="0"/>
              <a:t> – 1.965 </a:t>
            </a:r>
            <a:r>
              <a:rPr lang="pt-PT" altLang="en-US" sz="1800" dirty="0" err="1" smtClean="0">
                <a:solidFill>
                  <a:schemeClr val="accent3"/>
                </a:solidFill>
              </a:rPr>
              <a:t>Argilaxistosa</a:t>
            </a:r>
            <a:r>
              <a:rPr lang="pt-PT" altLang="en-US" sz="1800" dirty="0" smtClean="0"/>
              <a:t> </a:t>
            </a:r>
            <a:r>
              <a:rPr lang="pt-PT" altLang="en-US" sz="1800" dirty="0" smtClean="0"/>
              <a:t>+ 0.074 </a:t>
            </a:r>
            <a:r>
              <a:rPr lang="pt-PT" altLang="en-US" sz="1800" dirty="0" smtClean="0">
                <a:solidFill>
                  <a:schemeClr val="accent3"/>
                </a:solidFill>
              </a:rPr>
              <a:t>Xisto</a:t>
            </a:r>
            <a:r>
              <a:rPr lang="pt-PT" altLang="en-US" sz="1800" dirty="0" smtClean="0"/>
              <a:t> </a:t>
            </a:r>
            <a:r>
              <a:rPr lang="pt-PT" altLang="en-US" sz="1800" dirty="0" smtClean="0"/>
              <a:t>+ 0.406 </a:t>
            </a:r>
            <a:r>
              <a:rPr lang="pt-PT" altLang="en-US" sz="1800" dirty="0" smtClean="0">
                <a:solidFill>
                  <a:schemeClr val="accent3"/>
                </a:solidFill>
              </a:rPr>
              <a:t>Granitos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+ 0.013 Profundidade do solo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- 0.518 Textura fina – 0.028 Textura média + 0.495 Textura grosseira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+ 0.037 Espessura do horizonte 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- 0.012 Evaporação média mensal (mm)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- 0.284 Número médio mensal de dias com geada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960096" y="303877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5"/>
                </a:solidFill>
              </a:rPr>
              <a:t>Solos</a:t>
            </a:r>
            <a:endParaRPr lang="pt-PT" sz="2400" b="1" dirty="0">
              <a:solidFill>
                <a:schemeClr val="accent5"/>
              </a:solidFill>
            </a:endParaRP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6672064" y="3500438"/>
            <a:ext cx="900100" cy="5046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371687" y="307477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chemeClr val="accent3"/>
                </a:solidFill>
              </a:rPr>
              <a:t>Litologia</a:t>
            </a:r>
            <a:endParaRPr lang="pt-PT" sz="2400" b="1" dirty="0">
              <a:solidFill>
                <a:schemeClr val="accent3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803735" y="3500438"/>
            <a:ext cx="204840" cy="7560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8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19243" y="3025813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simplificado</a:t>
            </a:r>
          </a:p>
          <a:p>
            <a:r>
              <a:rPr lang="pt-PT" altLang="en-US" sz="2000" dirty="0" smtClean="0"/>
              <a:t>S=16.446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+ 0.574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7</a:t>
            </a:r>
            <a:r>
              <a:rPr lang="pt-PT" altLang="en-US" sz="1800" dirty="0" smtClean="0"/>
              <a:t>) + 1.073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8</a:t>
            </a:r>
            <a:r>
              <a:rPr lang="pt-PT" altLang="en-US" sz="1800" dirty="0" smtClean="0"/>
              <a:t>) – 4.303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17</a:t>
            </a:r>
            <a:r>
              <a:rPr lang="pt-PT" altLang="en-US" sz="1800" dirty="0" smtClean="0"/>
              <a:t>) – 3.364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20</a:t>
            </a:r>
            <a:r>
              <a:rPr lang="pt-PT" altLang="en-US" sz="1800" dirty="0" smtClean="0"/>
              <a:t>) – 1.237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22</a:t>
            </a:r>
            <a:r>
              <a:rPr lang="pt-PT" altLang="en-US" sz="1800" dirty="0" smtClean="0"/>
              <a:t>) – 0.951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26</a:t>
            </a:r>
            <a:r>
              <a:rPr lang="pt-PT" altLang="en-US" sz="1800" dirty="0" smtClean="0"/>
              <a:t>) + 2.125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311</a:t>
            </a:r>
            <a:r>
              <a:rPr lang="pt-PT" altLang="en-US" sz="1800" dirty="0" smtClean="0"/>
              <a:t>) + 0.115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310</a:t>
            </a:r>
            <a:r>
              <a:rPr lang="pt-PT" altLang="en-US" sz="1800" dirty="0" smtClean="0"/>
              <a:t>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- 0.006 Evaporação média mensal (mm)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- 0.291 Número médio mensal de dias com geada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993926" y="494116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3"/>
                </a:solidFill>
              </a:rPr>
              <a:t>Litologia</a:t>
            </a:r>
            <a:endParaRPr lang="en-GB" sz="2400" b="1" dirty="0" smtClean="0">
              <a:solidFill>
                <a:schemeClr val="accent3"/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3"/>
                </a:solidFill>
              </a:rPr>
              <a:t>(</a:t>
            </a:r>
            <a:r>
              <a:rPr lang="en-GB" sz="2400" dirty="0" err="1" smtClean="0">
                <a:solidFill>
                  <a:schemeClr val="accent3"/>
                </a:solidFill>
              </a:rPr>
              <a:t>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números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representam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códigos</a:t>
            </a:r>
            <a:r>
              <a:rPr lang="en-GB" sz="2400" dirty="0" smtClean="0">
                <a:solidFill>
                  <a:schemeClr val="accent3"/>
                </a:solidFill>
              </a:rPr>
              <a:t> das </a:t>
            </a:r>
            <a:r>
              <a:rPr lang="en-GB" sz="2400" dirty="0" err="1" smtClean="0">
                <a:solidFill>
                  <a:schemeClr val="accent3"/>
                </a:solidFill>
              </a:rPr>
              <a:t>unidades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litológicas</a:t>
            </a:r>
            <a:r>
              <a:rPr lang="en-GB" sz="2400" dirty="0" smtClean="0">
                <a:solidFill>
                  <a:schemeClr val="accent3"/>
                </a:solidFill>
              </a:rPr>
              <a:t> do Atlas do </a:t>
            </a:r>
            <a:r>
              <a:rPr lang="en-GB" sz="2400" dirty="0" err="1" smtClean="0">
                <a:solidFill>
                  <a:schemeClr val="accent3"/>
                </a:solidFill>
              </a:rPr>
              <a:t>Ambiente</a:t>
            </a:r>
            <a:r>
              <a:rPr lang="en-GB" sz="2400" dirty="0" smtClean="0">
                <a:solidFill>
                  <a:schemeClr val="accent3"/>
                </a:solidFill>
              </a:rPr>
              <a:t>)</a:t>
            </a:r>
            <a:endParaRPr lang="pt-PT" sz="2400" dirty="0">
              <a:solidFill>
                <a:schemeClr val="accent3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904312" y="4365104"/>
            <a:ext cx="0" cy="5760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4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19243" y="3025813"/>
            <a:ext cx="4236597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simplificado</a:t>
            </a:r>
          </a:p>
          <a:p>
            <a:pPr marL="0" indent="0">
              <a:buNone/>
            </a:pPr>
            <a:r>
              <a:rPr lang="pt-PT" altLang="en-US" sz="2200" dirty="0" smtClean="0"/>
              <a:t>Permitiu </a:t>
            </a:r>
            <a:r>
              <a:rPr lang="pt-PT" altLang="en-US" sz="2200" dirty="0"/>
              <a:t>elaborar a cartografia da produtividade do sobreiro</a:t>
            </a:r>
          </a:p>
          <a:p>
            <a:pPr marL="0" indent="0">
              <a:buNone/>
            </a:pPr>
            <a:endParaRPr lang="pt-PT" altLang="en-US" dirty="0" smtClean="0">
              <a:solidFill>
                <a:schemeClr val="accent5"/>
              </a:solidFill>
            </a:endParaRP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2364760"/>
            <a:ext cx="2508196" cy="39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 Área basal, número de árvores por </a:t>
            </a:r>
            <a:r>
              <a:rPr lang="pt-PT" dirty="0" err="1" smtClean="0"/>
              <a:t>ha</a:t>
            </a:r>
            <a:r>
              <a:rPr lang="pt-PT" dirty="0"/>
              <a:t> </a:t>
            </a:r>
            <a:r>
              <a:rPr lang="pt-PT" dirty="0" smtClean="0"/>
              <a:t>e diâmetro quadrático médio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832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Área basal e número de árvores por </a:t>
            </a:r>
            <a:r>
              <a:rPr lang="pt-PT" altLang="en-US" dirty="0" err="1" smtClean="0"/>
              <a:t>ha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</a:t>
                </a:r>
                <a:r>
                  <a:rPr lang="pt-PT" altLang="en-US" dirty="0" smtClean="0">
                    <a:solidFill>
                      <a:schemeClr val="accent5"/>
                    </a:solidFill>
                  </a:rPr>
                  <a:t>área basal</a:t>
                </a:r>
                <a:r>
                  <a:rPr lang="pt-PT" altLang="en-US" dirty="0" smtClean="0"/>
                  <a:t> (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G, m</a:t>
                </a:r>
                <a:r>
                  <a:rPr lang="pt-PT" altLang="en-US" i="1" baseline="30000" dirty="0" smtClean="0">
                    <a:solidFill>
                      <a:schemeClr val="accent5"/>
                    </a:solidFill>
                  </a:rPr>
                  <a:t>2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 ha</a:t>
                </a:r>
                <a:r>
                  <a:rPr lang="pt-PT" altLang="en-US" i="1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pt-PT" altLang="en-US" dirty="0" smtClean="0"/>
                  <a:t>) obtém-se a partir da soma da área basal de cada árvore da parcela (área basal da parcela, </a:t>
                </a:r>
                <a:r>
                  <a:rPr lang="pt-PT" altLang="en-US" i="1" dirty="0" err="1" smtClean="0"/>
                  <a:t>G</a:t>
                </a:r>
                <a:r>
                  <a:rPr lang="pt-PT" altLang="en-US" i="1" baseline="-25000" dirty="0" err="1" smtClean="0"/>
                  <a:t>p</a:t>
                </a:r>
                <a:r>
                  <a:rPr lang="pt-PT" altLang="en-US" dirty="0" smtClean="0"/>
                  <a:t>), multiplicando pelo fator de expansão da área para o </a:t>
                </a:r>
                <a:r>
                  <a:rPr lang="pt-PT" altLang="en-US" dirty="0" err="1" smtClean="0"/>
                  <a:t>ha</a:t>
                </a:r>
                <a:endParaRPr lang="pt-PT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dirty="0" smtClean="0"/>
              </a:p>
              <a:p>
                <a:pPr marL="457200" lvl="1" indent="0">
                  <a:buNone/>
                </a:pPr>
                <a:r>
                  <a:rPr lang="en-US" altLang="en-US" dirty="0" err="1" smtClean="0"/>
                  <a:t>Onde</a:t>
                </a:r>
                <a:r>
                  <a:rPr lang="en-US" altLang="en-US" dirty="0" smtClean="0"/>
                  <a:t> </a:t>
                </a:r>
                <a:r>
                  <a:rPr lang="en-US" altLang="en-US" i="1" dirty="0" err="1" smtClean="0"/>
                  <a:t>g</a:t>
                </a:r>
                <a:r>
                  <a:rPr lang="en-US" altLang="en-US" i="1" baseline="-25000" dirty="0" err="1" smtClean="0"/>
                  <a:t>i</a:t>
                </a:r>
                <a:r>
                  <a:rPr lang="en-US" altLang="en-US" dirty="0" smtClean="0"/>
                  <a:t> é a </a:t>
                </a:r>
                <a:r>
                  <a:rPr lang="en-US" altLang="en-US" dirty="0" err="1" smtClean="0"/>
                  <a:t>área</a:t>
                </a:r>
                <a:r>
                  <a:rPr lang="en-US" altLang="en-US" dirty="0" smtClean="0"/>
                  <a:t> basal da </a:t>
                </a:r>
                <a:r>
                  <a:rPr lang="en-US" altLang="en-US" dirty="0" err="1" smtClean="0"/>
                  <a:t>árvore</a:t>
                </a:r>
                <a:r>
                  <a:rPr lang="en-US" altLang="en-US" dirty="0" smtClean="0"/>
                  <a:t> </a:t>
                </a:r>
                <a:r>
                  <a:rPr lang="en-US" altLang="en-US" i="1" dirty="0" err="1" smtClean="0"/>
                  <a:t>i</a:t>
                </a:r>
                <a:r>
                  <a:rPr lang="en-US" altLang="en-US" dirty="0" smtClean="0"/>
                  <a:t> e </a:t>
                </a:r>
                <a:r>
                  <a:rPr lang="en-US" altLang="en-US" i="1" dirty="0" err="1" smtClean="0"/>
                  <a:t>A</a:t>
                </a:r>
                <a:r>
                  <a:rPr lang="en-US" altLang="en-US" i="1" baseline="-25000" dirty="0" err="1" smtClean="0"/>
                  <a:t>p</a:t>
                </a:r>
                <a:r>
                  <a:rPr lang="en-US" altLang="en-US" dirty="0" smtClean="0"/>
                  <a:t> é a </a:t>
                </a:r>
                <a:r>
                  <a:rPr lang="en-US" altLang="en-US" dirty="0" err="1" smtClean="0"/>
                  <a:t>área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parcela</a:t>
                </a:r>
                <a:endParaRPr lang="en-US" altLang="en-US" dirty="0" smtClean="0"/>
              </a:p>
              <a:p>
                <a:pPr marL="514350" indent="-457200"/>
                <a:r>
                  <a:rPr lang="en-US" altLang="en-US" dirty="0" smtClean="0"/>
                  <a:t>O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número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de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árvores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por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ha </a:t>
                </a:r>
                <a:r>
                  <a:rPr lang="en-US" altLang="en-US" dirty="0" smtClean="0"/>
                  <a:t>(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N, ha</a:t>
                </a:r>
                <a:r>
                  <a:rPr lang="en-US" altLang="en-US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en-US" altLang="en-US" dirty="0" smtClean="0"/>
                  <a:t>)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dirty="0" err="1" smtClean="0"/>
                  <a:t>obtém</a:t>
                </a:r>
                <a:r>
                  <a:rPr lang="en-US" altLang="en-US" dirty="0" smtClean="0"/>
                  <a:t>-se </a:t>
                </a:r>
                <a:r>
                  <a:rPr lang="en-US" altLang="en-US" dirty="0" err="1" smtClean="0"/>
                  <a:t>multiplicando</a:t>
                </a:r>
                <a:r>
                  <a:rPr lang="en-US" altLang="en-US" dirty="0" smtClean="0"/>
                  <a:t> o </a:t>
                </a:r>
                <a:r>
                  <a:rPr lang="en-US" altLang="en-US" dirty="0" err="1" smtClean="0"/>
                  <a:t>número</a:t>
                </a:r>
                <a:r>
                  <a:rPr lang="en-US" altLang="en-US" dirty="0" smtClean="0"/>
                  <a:t> de </a:t>
                </a:r>
                <a:r>
                  <a:rPr lang="en-US" altLang="en-US" dirty="0" err="1" smtClean="0"/>
                  <a:t>árvores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parcela</a:t>
                </a:r>
                <a:r>
                  <a:rPr lang="en-US" altLang="en-US" dirty="0" smtClean="0"/>
                  <a:t> </a:t>
                </a:r>
                <a:r>
                  <a:rPr lang="en-US" altLang="en-US" dirty="0" err="1" smtClean="0"/>
                  <a:t>pelo</a:t>
                </a:r>
                <a:r>
                  <a:rPr lang="en-US" altLang="en-US" dirty="0" smtClean="0"/>
                  <a:t> </a:t>
                </a:r>
                <a:r>
                  <a:rPr lang="en-US" altLang="en-US" dirty="0" err="1" smtClean="0"/>
                  <a:t>fator</a:t>
                </a:r>
                <a:r>
                  <a:rPr lang="en-US" altLang="en-US" dirty="0" smtClean="0"/>
                  <a:t> de </a:t>
                </a:r>
                <a:r>
                  <a:rPr lang="en-US" altLang="en-US" dirty="0" err="1" smtClean="0"/>
                  <a:t>expansão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área</a:t>
                </a:r>
                <a:endParaRPr lang="en-US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</m:oMath>
                  </m:oMathPara>
                </a14:m>
                <a:endParaRPr lang="pt-PT" altLang="en-US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05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 Diâmetro quadrático médio 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O </a:t>
                </a:r>
                <a:r>
                  <a:rPr lang="pt-PT" altLang="en-US" dirty="0" smtClean="0">
                    <a:solidFill>
                      <a:schemeClr val="accent5"/>
                    </a:solidFill>
                  </a:rPr>
                  <a:t>diâmetro quadrático médio </a:t>
                </a:r>
                <a:r>
                  <a:rPr lang="pt-PT" altLang="en-US" dirty="0" smtClean="0"/>
                  <a:t>(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dg, cm</a:t>
                </a:r>
                <a:r>
                  <a:rPr lang="pt-PT" altLang="en-US" dirty="0" smtClean="0"/>
                  <a:t>) é o diâmetro que corresponde à área basal média:</a:t>
                </a:r>
              </a:p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 </m:t>
                          </m:r>
                          <m:sSup>
                            <m:sSup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𝑑𝑔</m:t>
                                      </m:r>
                                    </m:num>
                                    <m:den>
                                      <m: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100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t-PT" altLang="en-US" dirty="0" smtClean="0"/>
              </a:p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𝑑𝑔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pt-PT" alt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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 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pt-PT" altLang="en-US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PT" altLang="en-US" dirty="0" smtClean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6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Aula 9…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exemplos</a:t>
            </a:r>
            <a:endParaRPr lang="en-US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2600" b="1" dirty="0" err="1" smtClean="0">
                <a:solidFill>
                  <a:schemeClr val="accent5"/>
                </a:solidFill>
              </a:rPr>
              <a:t>Altura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err="1">
                <a:solidFill>
                  <a:schemeClr val="accent5"/>
                </a:solidFill>
              </a:rPr>
              <a:t>dominante</a:t>
            </a:r>
            <a:r>
              <a:rPr lang="en-GB" sz="2600" b="1" dirty="0">
                <a:solidFill>
                  <a:schemeClr val="accent5"/>
                </a:solidFill>
              </a:rPr>
              <a:t> </a:t>
            </a:r>
            <a:r>
              <a:rPr lang="en-GB" sz="2600" dirty="0"/>
              <a:t>(</a:t>
            </a:r>
            <a:r>
              <a:rPr lang="en-GB" sz="2600" i="1" dirty="0" err="1" smtClean="0"/>
              <a:t>h</a:t>
            </a:r>
            <a:r>
              <a:rPr lang="en-GB" sz="2600" i="1" baseline="-25000" dirty="0" err="1" smtClean="0"/>
              <a:t>dom</a:t>
            </a:r>
            <a:r>
              <a:rPr lang="en-GB" sz="2600" dirty="0" smtClean="0"/>
              <a:t>) – </a:t>
            </a:r>
            <a:r>
              <a:rPr lang="en-GB" sz="2600" b="1" dirty="0" err="1" smtClean="0"/>
              <a:t>média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mais</a:t>
            </a:r>
            <a:r>
              <a:rPr lang="en-GB" sz="2600" dirty="0"/>
              <a:t> </a:t>
            </a:r>
            <a:r>
              <a:rPr lang="en-GB" sz="2600" dirty="0" err="1"/>
              <a:t>grossas</a:t>
            </a:r>
            <a:r>
              <a:rPr lang="en-GB" sz="2600" dirty="0"/>
              <a:t> (100 ha</a:t>
            </a:r>
            <a:r>
              <a:rPr lang="en-GB" sz="2600" baseline="30000" dirty="0"/>
              <a:t>-1</a:t>
            </a:r>
            <a:r>
              <a:rPr lang="en-GB" sz="2600" dirty="0" smtClean="0"/>
              <a:t>)</a:t>
            </a:r>
          </a:p>
          <a:p>
            <a:pPr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Densidade</a:t>
            </a:r>
            <a:r>
              <a:rPr lang="en-GB" sz="2600" dirty="0" smtClean="0"/>
              <a:t> </a:t>
            </a:r>
            <a:r>
              <a:rPr lang="en-GB" sz="2600" dirty="0"/>
              <a:t>(</a:t>
            </a:r>
            <a:r>
              <a:rPr lang="en-GB" sz="2600" i="1" dirty="0"/>
              <a:t>N</a:t>
            </a:r>
            <a:r>
              <a:rPr lang="en-GB" sz="2600" dirty="0" smtClean="0"/>
              <a:t>) – </a:t>
            </a:r>
            <a:r>
              <a:rPr lang="en-GB" sz="2600" dirty="0" err="1" smtClean="0"/>
              <a:t>número</a:t>
            </a:r>
            <a:r>
              <a:rPr lang="en-GB" sz="2600" dirty="0" smtClean="0"/>
              <a:t> </a:t>
            </a:r>
            <a:r>
              <a:rPr lang="en-GB" sz="2600" dirty="0"/>
              <a:t>de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vivas</a:t>
            </a:r>
            <a:r>
              <a:rPr lang="en-GB" sz="2600" dirty="0"/>
              <a:t> </a:t>
            </a:r>
            <a:r>
              <a:rPr lang="en-GB" sz="2600" dirty="0" err="1"/>
              <a:t>por</a:t>
            </a:r>
            <a:r>
              <a:rPr lang="en-GB" sz="2600" dirty="0"/>
              <a:t> </a:t>
            </a:r>
            <a:r>
              <a:rPr lang="en-GB" sz="2600" dirty="0" smtClean="0"/>
              <a:t>ha</a:t>
            </a:r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Área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>
                <a:solidFill>
                  <a:schemeClr val="accent5"/>
                </a:solidFill>
              </a:rPr>
              <a:t>basal </a:t>
            </a:r>
            <a:r>
              <a:rPr lang="en-GB" sz="2600" dirty="0"/>
              <a:t>(</a:t>
            </a:r>
            <a:r>
              <a:rPr lang="en-GB" sz="2600" i="1" dirty="0"/>
              <a:t>G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áreas</a:t>
            </a:r>
            <a:r>
              <a:rPr lang="en-GB" sz="2600" dirty="0"/>
              <a:t> (</a:t>
            </a:r>
            <a:r>
              <a:rPr lang="en-GB" sz="2600" i="1" dirty="0"/>
              <a:t>g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/>
              <a:t>parcela</a:t>
            </a:r>
            <a:r>
              <a:rPr lang="en-GB" sz="2600" dirty="0"/>
              <a:t> 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smtClean="0">
                <a:solidFill>
                  <a:schemeClr val="accent5"/>
                </a:solidFill>
              </a:rPr>
              <a:t>Volume </a:t>
            </a:r>
            <a:r>
              <a:rPr lang="en-GB" sz="2600" b="1" dirty="0">
                <a:solidFill>
                  <a:schemeClr val="accent5"/>
                </a:solidFill>
              </a:rPr>
              <a:t>total </a:t>
            </a:r>
            <a:r>
              <a:rPr lang="en-GB" sz="2600" dirty="0"/>
              <a:t>(</a:t>
            </a:r>
            <a:r>
              <a:rPr lang="en-GB" sz="2600" i="1" dirty="0"/>
              <a:t>V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do volume (</a:t>
            </a:r>
            <a:r>
              <a:rPr lang="en-GB" sz="2600" i="1" dirty="0"/>
              <a:t>v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Biomassa</a:t>
            </a:r>
            <a:r>
              <a:rPr lang="en-GB" sz="2600" b="1" dirty="0" smtClean="0">
                <a:solidFill>
                  <a:schemeClr val="accent5"/>
                </a:solidFill>
              </a:rPr>
              <a:t> total </a:t>
            </a:r>
            <a:r>
              <a:rPr lang="en-GB" sz="2600" dirty="0" smtClean="0"/>
              <a:t>(</a:t>
            </a:r>
            <a:r>
              <a:rPr lang="en-GB" sz="2600" i="1" dirty="0" smtClean="0"/>
              <a:t>W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da </a:t>
            </a:r>
            <a:r>
              <a:rPr lang="en-GB" sz="2600" dirty="0" err="1" smtClean="0"/>
              <a:t>biomassa</a:t>
            </a:r>
            <a:r>
              <a:rPr lang="en-GB" sz="2600" dirty="0" smtClean="0"/>
              <a:t> (</a:t>
            </a:r>
            <a:r>
              <a:rPr lang="en-GB" sz="2600" i="1" dirty="0"/>
              <a:t>w</a:t>
            </a:r>
            <a:r>
              <a:rPr lang="en-GB" sz="2600" dirty="0" smtClean="0"/>
              <a:t>) de </a:t>
            </a:r>
            <a:r>
              <a:rPr lang="en-GB" sz="2600" dirty="0" err="1" smtClean="0"/>
              <a:t>todas</a:t>
            </a:r>
            <a:r>
              <a:rPr lang="en-GB" sz="2600" dirty="0" smtClean="0"/>
              <a:t> 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Distribuição</a:t>
            </a:r>
            <a:r>
              <a:rPr lang="en-GB" sz="2600" b="1" dirty="0" smtClean="0">
                <a:solidFill>
                  <a:schemeClr val="accent5"/>
                </a:solidFill>
              </a:rPr>
              <a:t> de </a:t>
            </a:r>
            <a:r>
              <a:rPr lang="en-GB" sz="2600" b="1" dirty="0" err="1" smtClean="0">
                <a:solidFill>
                  <a:schemeClr val="accent5"/>
                </a:solidFill>
              </a:rPr>
              <a:t>diâmetros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smtClean="0"/>
              <a:t>– </a:t>
            </a:r>
            <a:r>
              <a:rPr lang="en-GB" sz="2600" b="1" dirty="0" err="1" smtClean="0"/>
              <a:t>histograma</a:t>
            </a:r>
            <a:r>
              <a:rPr lang="en-GB" sz="2600" b="1" dirty="0" smtClean="0"/>
              <a:t> </a:t>
            </a:r>
            <a:r>
              <a:rPr lang="en-GB" sz="2600" dirty="0" smtClean="0"/>
              <a:t>dos </a:t>
            </a:r>
            <a:r>
              <a:rPr lang="en-GB" sz="2600" dirty="0" err="1" smtClean="0"/>
              <a:t>diâmetros</a:t>
            </a:r>
            <a:r>
              <a:rPr lang="en-GB" sz="2600" dirty="0" smtClean="0"/>
              <a:t> das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r>
              <a:rPr lang="en-GB" sz="2600" dirty="0" smtClean="0"/>
              <a:t> (classes de 5 cm)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…</a:t>
            </a:r>
            <a:endParaRPr lang="en-GB" dirty="0"/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841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determinação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700" dirty="0" smtClean="0"/>
          </a:p>
          <a:p>
            <a:r>
              <a:rPr lang="en-GB" dirty="0" err="1" smtClean="0"/>
              <a:t>Medição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directa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indirecta</a:t>
            </a:r>
            <a:r>
              <a:rPr lang="en-GB" dirty="0"/>
              <a:t>)</a:t>
            </a:r>
            <a:r>
              <a:rPr lang="en-GB" sz="2600" dirty="0"/>
              <a:t> 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todas</a:t>
            </a:r>
            <a:r>
              <a:rPr lang="en-GB" dirty="0"/>
              <a:t> as </a:t>
            </a:r>
            <a:r>
              <a:rPr lang="en-GB" dirty="0" err="1"/>
              <a:t>árvores</a:t>
            </a:r>
            <a:r>
              <a:rPr lang="en-GB" dirty="0"/>
              <a:t> da </a:t>
            </a:r>
            <a:r>
              <a:rPr lang="en-GB" dirty="0" err="1"/>
              <a:t>parcela</a:t>
            </a:r>
            <a:r>
              <a:rPr lang="en-GB" dirty="0"/>
              <a:t> (</a:t>
            </a:r>
            <a:r>
              <a:rPr lang="en-GB" i="1" dirty="0"/>
              <a:t>d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vezes</a:t>
            </a:r>
            <a:r>
              <a:rPr lang="en-GB" dirty="0"/>
              <a:t> 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amostra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 (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r>
              <a:rPr lang="en-GB" dirty="0" err="1" smtClean="0"/>
              <a:t>Estimação</a:t>
            </a:r>
            <a:endParaRPr lang="en-GB" dirty="0"/>
          </a:p>
          <a:p>
            <a:pPr lvl="1"/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 smtClean="0"/>
              <a:t>modelo</a:t>
            </a:r>
            <a:endParaRPr lang="en-GB" dirty="0"/>
          </a:p>
          <a:p>
            <a:r>
              <a:rPr lang="en-GB" dirty="0" err="1" smtClean="0"/>
              <a:t>Estimação</a:t>
            </a:r>
            <a:r>
              <a:rPr lang="en-GB" dirty="0" smtClean="0"/>
              <a:t> </a:t>
            </a:r>
            <a:r>
              <a:rPr lang="en-GB" dirty="0" err="1" smtClean="0"/>
              <a:t>direta</a:t>
            </a:r>
            <a:r>
              <a:rPr lang="en-GB" dirty="0" smtClean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nível</a:t>
            </a:r>
            <a:r>
              <a:rPr lang="en-GB" dirty="0"/>
              <a:t> do </a:t>
            </a:r>
            <a:r>
              <a:rPr lang="en-GB" dirty="0" err="1"/>
              <a:t>povoamento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1387" y="1299748"/>
            <a:ext cx="1649243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1338454"/>
            <a:ext cx="1600255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7116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12347</TotalTime>
  <Words>4687</Words>
  <Application>Microsoft Office PowerPoint</Application>
  <PresentationFormat>Widescreen</PresentationFormat>
  <Paragraphs>499</Paragraphs>
  <Slides>79</Slides>
  <Notes>2</Notes>
  <HiddenSlides>3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Arial</vt:lpstr>
      <vt:lpstr>Calibri</vt:lpstr>
      <vt:lpstr>Cambria Math</vt:lpstr>
      <vt:lpstr>Marlett</vt:lpstr>
      <vt:lpstr>Symbol</vt:lpstr>
      <vt:lpstr>Tahoma</vt:lpstr>
      <vt:lpstr>Tempus Sans ITC</vt:lpstr>
      <vt:lpstr>Times New Roman</vt:lpstr>
      <vt:lpstr>Trebuchet MS</vt:lpstr>
      <vt:lpstr>Wingdings</vt:lpstr>
      <vt:lpstr>Custom Design</vt:lpstr>
      <vt:lpstr>Microsoft Excel Chart</vt:lpstr>
      <vt:lpstr>Inventário Florestal Variáveis do povoamento</vt:lpstr>
      <vt:lpstr>Índice</vt:lpstr>
      <vt:lpstr> Definições de povoamento e área de gestão</vt:lpstr>
      <vt:lpstr>Definição de povoamento/unidade de gestão</vt:lpstr>
      <vt:lpstr>Definição de área de gestão</vt:lpstr>
      <vt:lpstr> Variáveis do povoamento e sua avaliação</vt:lpstr>
      <vt:lpstr>Variáveis dendrométricas do POVOAMENTO</vt:lpstr>
      <vt:lpstr>Variáveis dendrométricas do POVOAMENTO - exemplos</vt:lpstr>
      <vt:lpstr>Variáveis dendrométricas do POVOAMENTO - determinação</vt:lpstr>
      <vt:lpstr>PowerPoint Presentation</vt:lpstr>
      <vt:lpstr>PowerPoint Presentation</vt:lpstr>
      <vt:lpstr>PowerPoint Presentation</vt:lpstr>
      <vt:lpstr>PowerPoint Presentation</vt:lpstr>
      <vt:lpstr>Variáveis dendrométricas do POVOAMENTO - amostragem</vt:lpstr>
      <vt:lpstr>PowerPoint Presentation</vt:lpstr>
      <vt:lpstr>PowerPoint Presentation</vt:lpstr>
      <vt:lpstr> Parcelas de amostragem</vt:lpstr>
      <vt:lpstr>Formas das parcelas</vt:lpstr>
      <vt:lpstr>Forma das parcelas</vt:lpstr>
      <vt:lpstr>Tipo de parcelas</vt:lpstr>
      <vt:lpstr>O que é uma parcela de raio fixo?</vt:lpstr>
      <vt:lpstr>O que é uma parcela de número de árvores fixo?</vt:lpstr>
      <vt:lpstr>Parcelas mais complexas – combinadas/concêntricas</vt:lpstr>
      <vt:lpstr>Parcelas mais complexas – grupos de parcelas (clusters)</vt:lpstr>
      <vt:lpstr>O que é uma parcela de Bitterlich?</vt:lpstr>
      <vt:lpstr> Quando se devem utilizar os vários tipos de parcelas?</vt:lpstr>
      <vt:lpstr>Dimensão das parcelas</vt:lpstr>
      <vt:lpstr>Dimensão das parcelas</vt:lpstr>
      <vt:lpstr> Delimitação de parcelas no campo</vt:lpstr>
      <vt:lpstr>Delimitação de parcelas no terreno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quadradas</vt:lpstr>
      <vt:lpstr>Delimitação de parcelas no terreno - quadradas</vt:lpstr>
      <vt:lpstr>Delimitação de parcelas no terreno - quadradas</vt:lpstr>
      <vt:lpstr>Delimitação de parcelas no terreno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Subdivisão das parcelas de acordo com os estratos a que correspondem</vt:lpstr>
      <vt:lpstr>Nota sobre os slides seguintes</vt:lpstr>
      <vt:lpstr> Alturas dos povoamentos</vt:lpstr>
      <vt:lpstr>Alturas dos povoamentos – altura média</vt:lpstr>
      <vt:lpstr>Alturas dos povoamentos - altura dominante</vt:lpstr>
      <vt:lpstr>Altura dos povoamentos – relações hipsométricas </vt:lpstr>
      <vt:lpstr>Alturas dos povoamentos – relações hipsométricas</vt:lpstr>
      <vt:lpstr>Alturas dos povoamentos – relações hipsométricas</vt:lpstr>
      <vt:lpstr>Alturas dos povoamentos – relações hipsométricas</vt:lpstr>
      <vt:lpstr> Qualidade da estação</vt:lpstr>
      <vt:lpstr>Qualidade da estação</vt:lpstr>
      <vt:lpstr>Qualidade da estação – métodos de avaliação</vt:lpstr>
      <vt:lpstr>Qualidade da estação – avaliação indireta</vt:lpstr>
      <vt:lpstr>Curvas de classe de qualidade:</vt:lpstr>
      <vt:lpstr>Curvas de classe de qualidade:  Pinheiro bravo</vt:lpstr>
      <vt:lpstr>Funções de crescimento em hdom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Área basal, número de árvores por ha e diâmetro quadrático médio</vt:lpstr>
      <vt:lpstr>Área basal e número de árvores por ha</vt:lpstr>
      <vt:lpstr> Diâmetro quadrático médio </vt:lpstr>
      <vt:lpstr>Aula 9…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749</cp:revision>
  <cp:lastPrinted>2017-06-15T21:47:55Z</cp:lastPrinted>
  <dcterms:created xsi:type="dcterms:W3CDTF">2010-02-14T14:45:25Z</dcterms:created>
  <dcterms:modified xsi:type="dcterms:W3CDTF">2021-03-09T17:17:34Z</dcterms:modified>
</cp:coreProperties>
</file>