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8"/>
  </p:handoutMasterIdLst>
  <p:sldIdLst>
    <p:sldId id="256" r:id="rId2"/>
    <p:sldId id="316" r:id="rId3"/>
    <p:sldId id="260" r:id="rId4"/>
    <p:sldId id="406" r:id="rId5"/>
    <p:sldId id="332" r:id="rId6"/>
    <p:sldId id="265" r:id="rId7"/>
    <p:sldId id="284" r:id="rId8"/>
    <p:sldId id="325" r:id="rId9"/>
    <p:sldId id="326" r:id="rId10"/>
    <p:sldId id="327" r:id="rId11"/>
    <p:sldId id="315" r:id="rId12"/>
    <p:sldId id="323" r:id="rId13"/>
    <p:sldId id="324" r:id="rId14"/>
    <p:sldId id="329" r:id="rId15"/>
    <p:sldId id="402" r:id="rId16"/>
    <p:sldId id="333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96" r:id="rId38"/>
    <p:sldId id="397" r:id="rId39"/>
    <p:sldId id="398" r:id="rId40"/>
    <p:sldId id="399" r:id="rId41"/>
    <p:sldId id="400" r:id="rId42"/>
    <p:sldId id="401" r:id="rId43"/>
    <p:sldId id="321" r:id="rId44"/>
    <p:sldId id="322" r:id="rId45"/>
    <p:sldId id="403" r:id="rId46"/>
    <p:sldId id="349" r:id="rId47"/>
    <p:sldId id="350" r:id="rId48"/>
    <p:sldId id="351" r:id="rId49"/>
    <p:sldId id="352" r:id="rId50"/>
    <p:sldId id="404" r:id="rId51"/>
    <p:sldId id="407" r:id="rId52"/>
    <p:sldId id="362" r:id="rId53"/>
    <p:sldId id="273" r:id="rId54"/>
    <p:sldId id="364" r:id="rId55"/>
    <p:sldId id="373" r:id="rId56"/>
    <p:sldId id="375" r:id="rId57"/>
  </p:sldIdLst>
  <p:sldSz cx="12192000" cy="6858000"/>
  <p:notesSz cx="6881813" cy="100028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8"/>
    <a:srgbClr val="373F8F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27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501879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0BC14CC6-B05D-48F9-B6A1-52D283129A98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00961"/>
            <a:ext cx="2982119" cy="501878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B79F0F96-25D0-4E6B-B9C9-81B55ED0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71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822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627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553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59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95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144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39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50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47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616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440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4DEB-3C08-49D7-81BF-102C4B770661}" type="datetimeFigureOut">
              <a:rPr lang="pt-PT" smtClean="0"/>
              <a:t>17/03/2021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643D-DCB1-41D2-A637-7DCED89DBA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874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The </a:t>
            </a:r>
            <a:r>
              <a:rPr lang="en-US" dirty="0" smtClean="0"/>
              <a:t>Simplex Method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Susana Barreiro</a:t>
            </a:r>
          </a:p>
          <a:p>
            <a:r>
              <a:rPr lang="pt-PT" sz="1800" dirty="0" smtClean="0"/>
              <a:t>17 </a:t>
            </a:r>
            <a:r>
              <a:rPr lang="pt-PT" sz="1800" dirty="0" err="1" smtClean="0"/>
              <a:t>March</a:t>
            </a:r>
            <a:r>
              <a:rPr lang="pt-PT" sz="1800" dirty="0" smtClean="0"/>
              <a:t> 2021</a:t>
            </a:r>
            <a:endParaRPr lang="pt-PT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3602038"/>
            <a:ext cx="9144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6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Formulation</a:t>
            </a:r>
            <a:endParaRPr lang="pt-PT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764663"/>
            <a:ext cx="10972801" cy="151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b="1" dirty="0" smtClean="0"/>
              <a:t>Simplex algorithm </a:t>
            </a:r>
            <a:r>
              <a:rPr lang="en-US" sz="2200" dirty="0" smtClean="0"/>
              <a:t>is an algebraic procedure to solve LP problems based on </a:t>
            </a:r>
            <a:r>
              <a:rPr lang="en-US" sz="2200" b="1" dirty="0" smtClean="0"/>
              <a:t>geometric concepts </a:t>
            </a:r>
            <a:r>
              <a:rPr lang="en-US" sz="2200" dirty="0" smtClean="0"/>
              <a:t>that must be translated into algebraic </a:t>
            </a:r>
            <a:r>
              <a:rPr lang="en-US" sz="2200" dirty="0"/>
              <a:t>language to allow solving systems of equations. </a:t>
            </a:r>
            <a:endParaRPr lang="en-US" sz="22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sz="2200" b="1" dirty="0" smtClean="0"/>
              <a:t>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- transform </a:t>
            </a:r>
            <a:r>
              <a:rPr lang="en-US" sz="2200" b="1" dirty="0"/>
              <a:t>all inequalities into equalities </a:t>
            </a:r>
            <a:r>
              <a:rPr lang="en-US" sz="2200" dirty="0" smtClean="0"/>
              <a:t>by </a:t>
            </a:r>
            <a:r>
              <a:rPr lang="en-US" sz="2200" dirty="0"/>
              <a:t>introducing one additional variable to each constraint (the slack variables: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200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chemeClr val="accent2"/>
                </a:solidFill>
              </a:rPr>
              <a:t>S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70C0"/>
                </a:solidFill>
              </a:rPr>
              <a:t>S</a:t>
            </a:r>
            <a:r>
              <a:rPr lang="en-US" sz="2200" baseline="-25000" dirty="0" smtClean="0">
                <a:solidFill>
                  <a:srgbClr val="0070C0"/>
                </a:solidFill>
              </a:rPr>
              <a:t>3</a:t>
            </a:r>
            <a:r>
              <a:rPr lang="en-US" sz="2200" dirty="0" smtClean="0"/>
              <a:t>). </a:t>
            </a:r>
          </a:p>
          <a:p>
            <a:pPr marL="457200" lvl="1" indent="0">
              <a:buNone/>
            </a:pPr>
            <a:r>
              <a:rPr lang="en-US" sz="2200" b="1" dirty="0"/>
              <a:t>2</a:t>
            </a:r>
            <a:r>
              <a:rPr lang="en-US" sz="2200" b="1" baseline="30000" dirty="0"/>
              <a:t>nd</a:t>
            </a:r>
            <a:r>
              <a:rPr lang="en-US" sz="2200" b="1" dirty="0"/>
              <a:t> </a:t>
            </a:r>
            <a:r>
              <a:rPr lang="en-US" sz="2200" b="1" dirty="0" smtClean="0"/>
              <a:t>- </a:t>
            </a:r>
            <a:r>
              <a:rPr lang="en-US" sz="2200" b="1" dirty="0"/>
              <a:t>transform the objective function into an additional </a:t>
            </a:r>
            <a:r>
              <a:rPr lang="en-US" sz="2200" b="1" dirty="0" smtClean="0"/>
              <a:t>constraint</a:t>
            </a:r>
          </a:p>
          <a:p>
            <a:pPr marL="457200" lvl="1" indent="0">
              <a:buNone/>
            </a:pPr>
            <a:r>
              <a:rPr lang="en-US" sz="2200" b="1" dirty="0"/>
              <a:t>3</a:t>
            </a:r>
            <a:r>
              <a:rPr lang="en-US" sz="2200" b="1" baseline="30000" dirty="0"/>
              <a:t>rd</a:t>
            </a:r>
            <a:r>
              <a:rPr lang="en-US" sz="2200" b="1" dirty="0"/>
              <a:t> - build the Simplex tabular form </a:t>
            </a:r>
            <a:r>
              <a:rPr lang="en-US" sz="2200" dirty="0"/>
              <a:t>where only the essential information is recorded</a:t>
            </a:r>
            <a:endParaRPr lang="pt-PT" sz="2200" dirty="0"/>
          </a:p>
          <a:p>
            <a:pPr marL="457200" lvl="1" indent="0">
              <a:buNone/>
            </a:pPr>
            <a:endParaRPr lang="pt-PT" sz="2200" b="1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699" t="28796" r="15298" b="48253"/>
          <a:stretch/>
        </p:blipFill>
        <p:spPr>
          <a:xfrm>
            <a:off x="364672" y="4211973"/>
            <a:ext cx="5943600" cy="18187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12144" y="6087907"/>
            <a:ext cx="131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Basic variables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135" y="6118684"/>
            <a:ext cx="131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Non-basic variables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02122" y="6087907"/>
            <a:ext cx="129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90688" y="6087907"/>
            <a:ext cx="187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6791069" y="6020202"/>
            <a:ext cx="4778501" cy="5100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/>
              <a:t>initialize the procedure setting </a:t>
            </a:r>
            <a:r>
              <a:rPr lang="en-US" sz="2200" dirty="0" smtClean="0"/>
              <a:t>x</a:t>
            </a:r>
            <a:r>
              <a:rPr lang="en-US" sz="2200" baseline="-25000" dirty="0" smtClean="0"/>
              <a:t>1 </a:t>
            </a:r>
            <a:r>
              <a:rPr lang="en-US" sz="2200" dirty="0"/>
              <a:t>=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x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= 0</a:t>
            </a:r>
            <a:endParaRPr lang="en-US" sz="2200" baseline="-25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799818" y="4273944"/>
            <a:ext cx="47697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</a:t>
            </a:r>
            <a:r>
              <a:rPr lang="en-US" sz="2000" dirty="0" smtClean="0"/>
              <a:t>ach </a:t>
            </a:r>
            <a:r>
              <a:rPr lang="en-US" sz="2000" dirty="0"/>
              <a:t>basic feasible </a:t>
            </a:r>
            <a:r>
              <a:rPr lang="en-US" sz="2000" dirty="0" smtClean="0"/>
              <a:t>solution has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basic</a:t>
            </a:r>
            <a:r>
              <a:rPr lang="en-US" sz="2000" b="1" i="1" dirty="0" smtClean="0"/>
              <a:t> </a:t>
            </a:r>
            <a:r>
              <a:rPr lang="en-US" sz="2000" dirty="0"/>
              <a:t>or</a:t>
            </a:r>
            <a:r>
              <a:rPr lang="en-US" sz="2000" b="1" dirty="0"/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non-basic </a:t>
            </a:r>
            <a:r>
              <a:rPr lang="en-US" sz="2000" dirty="0" smtClean="0"/>
              <a:t>variables </a:t>
            </a:r>
          </a:p>
          <a:p>
            <a:endParaRPr lang="en-US" sz="800" b="1" i="1" dirty="0">
              <a:solidFill>
                <a:srgbClr val="C00000"/>
              </a:solidFill>
            </a:endParaRPr>
          </a:p>
          <a:p>
            <a:r>
              <a:rPr lang="en-US" sz="2000" i="1" dirty="0" smtClean="0"/>
              <a:t>- </a:t>
            </a:r>
            <a:r>
              <a:rPr lang="en-US" sz="2000" b="1" i="1" dirty="0">
                <a:solidFill>
                  <a:srgbClr val="C00000"/>
                </a:solidFill>
              </a:rPr>
              <a:t>non-basic </a:t>
            </a:r>
            <a:r>
              <a:rPr lang="en-US" sz="2000" b="1" dirty="0">
                <a:solidFill>
                  <a:srgbClr val="C00000"/>
                </a:solidFill>
              </a:rPr>
              <a:t>variables </a:t>
            </a:r>
            <a:r>
              <a:rPr lang="en-US" sz="2000" dirty="0"/>
              <a:t>are set to </a:t>
            </a:r>
            <a:r>
              <a:rPr lang="en-US" sz="2000" dirty="0" smtClean="0"/>
              <a:t>ZERO</a:t>
            </a:r>
          </a:p>
          <a:p>
            <a:r>
              <a:rPr lang="en-US" sz="2000" dirty="0" smtClean="0"/>
              <a:t>-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</a:rPr>
              <a:t>basic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variables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are directly obtained from the table</a:t>
            </a:r>
            <a:endParaRPr lang="en-US" sz="2000" dirty="0"/>
          </a:p>
          <a:p>
            <a:endParaRPr lang="en-US" sz="800" dirty="0"/>
          </a:p>
        </p:txBody>
      </p:sp>
      <p:sp>
        <p:nvSpPr>
          <p:cNvPr id="3" name="Rounded Rectangle 2"/>
          <p:cNvSpPr/>
          <p:nvPr/>
        </p:nvSpPr>
        <p:spPr>
          <a:xfrm>
            <a:off x="440871" y="5040085"/>
            <a:ext cx="615043" cy="99059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Rounded Rectangle 13"/>
          <p:cNvSpPr/>
          <p:nvPr/>
        </p:nvSpPr>
        <p:spPr>
          <a:xfrm>
            <a:off x="5687786" y="5029607"/>
            <a:ext cx="500744" cy="99059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ounded Rectangle 14"/>
          <p:cNvSpPr/>
          <p:nvPr/>
        </p:nvSpPr>
        <p:spPr>
          <a:xfrm>
            <a:off x="3495073" y="5029607"/>
            <a:ext cx="2013098" cy="99059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ounded Rectangle 15"/>
          <p:cNvSpPr/>
          <p:nvPr/>
        </p:nvSpPr>
        <p:spPr>
          <a:xfrm>
            <a:off x="2008794" y="5040085"/>
            <a:ext cx="1261426" cy="99059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06700" y="6411071"/>
            <a:ext cx="3557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(</a:t>
            </a:r>
            <a:r>
              <a:rPr lang="pt-PT" sz="1600" i="1" dirty="0" smtClean="0">
                <a:solidFill>
                  <a:srgbClr val="C00000"/>
                </a:solidFill>
              </a:rPr>
              <a:t>X</a:t>
            </a:r>
            <a:r>
              <a:rPr lang="pt-PT" sz="1600" baseline="-25000" dirty="0" smtClean="0">
                <a:solidFill>
                  <a:srgbClr val="C00000"/>
                </a:solidFill>
              </a:rPr>
              <a:t>1</a:t>
            </a:r>
            <a:r>
              <a:rPr lang="pt-PT" sz="1600" dirty="0" smtClean="0"/>
              <a:t>, </a:t>
            </a:r>
            <a:r>
              <a:rPr lang="pt-PT" sz="1600" i="1" dirty="0" smtClean="0">
                <a:solidFill>
                  <a:srgbClr val="C00000"/>
                </a:solidFill>
              </a:rPr>
              <a:t>X</a:t>
            </a:r>
            <a:r>
              <a:rPr lang="pt-PT" sz="1600" baseline="-25000" dirty="0" smtClean="0">
                <a:solidFill>
                  <a:srgbClr val="C00000"/>
                </a:solidFill>
              </a:rPr>
              <a:t>2</a:t>
            </a:r>
            <a:r>
              <a:rPr lang="pt-PT" sz="1600" dirty="0">
                <a:solidFill>
                  <a:srgbClr val="C00000"/>
                </a:solidFill>
              </a:rPr>
              <a:t>, </a:t>
            </a:r>
            <a:r>
              <a:rPr lang="pt-PT" sz="1600" i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pt-PT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pt-PT" sz="1600" dirty="0"/>
              <a:t>, </a:t>
            </a:r>
            <a:r>
              <a:rPr lang="pt-PT" sz="1600" i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pt-PT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pt-PT" sz="1600" dirty="0"/>
              <a:t>, </a:t>
            </a:r>
            <a:r>
              <a:rPr lang="pt-PT" sz="1600" i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pt-PT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pt-PT" sz="1600" baseline="-25000" dirty="0" smtClean="0"/>
              <a:t> </a:t>
            </a:r>
            <a:r>
              <a:rPr lang="pt-PT" sz="1600" dirty="0" smtClean="0"/>
              <a:t>) =( </a:t>
            </a:r>
            <a:r>
              <a:rPr lang="pt-PT" sz="1600" dirty="0" smtClean="0">
                <a:solidFill>
                  <a:srgbClr val="C00000"/>
                </a:solidFill>
              </a:rPr>
              <a:t>0</a:t>
            </a:r>
            <a:r>
              <a:rPr lang="pt-PT" sz="1600" dirty="0"/>
              <a:t>, </a:t>
            </a:r>
            <a:r>
              <a:rPr lang="pt-PT" sz="1600" dirty="0" smtClean="0"/>
              <a:t> </a:t>
            </a:r>
            <a:r>
              <a:rPr lang="pt-PT" sz="1600" dirty="0" smtClean="0">
                <a:solidFill>
                  <a:srgbClr val="C00000"/>
                </a:solidFill>
              </a:rPr>
              <a:t>0</a:t>
            </a:r>
            <a:r>
              <a:rPr lang="pt-PT" sz="1600" dirty="0"/>
              <a:t>, </a:t>
            </a:r>
            <a:r>
              <a:rPr lang="pt-PT" sz="1600" dirty="0" smtClean="0">
                <a:solidFill>
                  <a:schemeClr val="accent6">
                    <a:lumMod val="75000"/>
                  </a:schemeClr>
                </a:solidFill>
              </a:rPr>
              <a:t>40</a:t>
            </a:r>
            <a:r>
              <a:rPr lang="pt-PT" sz="1600" dirty="0"/>
              <a:t>, </a:t>
            </a:r>
            <a:r>
              <a:rPr lang="pt-PT" sz="1600" dirty="0" smtClean="0">
                <a:solidFill>
                  <a:schemeClr val="accent6">
                    <a:lumMod val="75000"/>
                  </a:schemeClr>
                </a:solidFill>
              </a:rPr>
              <a:t>50</a:t>
            </a:r>
            <a:r>
              <a:rPr lang="pt-PT" sz="1600" dirty="0"/>
              <a:t>, </a:t>
            </a:r>
            <a:r>
              <a:rPr lang="pt-PT" sz="1600" dirty="0" smtClean="0">
                <a:solidFill>
                  <a:schemeClr val="accent6">
                    <a:lumMod val="75000"/>
                  </a:schemeClr>
                </a:solidFill>
              </a:rPr>
              <a:t>180</a:t>
            </a:r>
            <a:r>
              <a:rPr lang="pt-PT" sz="1600" dirty="0" smtClean="0"/>
              <a:t>)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70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3" grpId="0" animBg="1"/>
      <p:bldP spid="14" grpId="0" animBg="1"/>
      <p:bldP spid="15" grpId="0" animBg="1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</a:t>
            </a:r>
            <a:r>
              <a:rPr lang="en-US" dirty="0" smtClean="0"/>
              <a:t>Graphical </a:t>
            </a: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Simplex </a:t>
            </a:r>
            <a:r>
              <a:rPr lang="en-US" dirty="0" smtClean="0"/>
              <a:t>algorithm </a:t>
            </a:r>
            <a:r>
              <a:rPr lang="en-US" dirty="0"/>
              <a:t>is a search procedure </a:t>
            </a:r>
            <a:r>
              <a:rPr lang="en-US" dirty="0" smtClean="0"/>
              <a:t>that:</a:t>
            </a:r>
          </a:p>
          <a:p>
            <a:endParaRPr lang="en-US" sz="800" dirty="0" smtClean="0"/>
          </a:p>
          <a:p>
            <a:pPr lvl="1">
              <a:buFontTx/>
              <a:buChar char="-"/>
            </a:pPr>
            <a:r>
              <a:rPr lang="en-US" dirty="0" smtClean="0"/>
              <a:t>shifts </a:t>
            </a:r>
            <a:r>
              <a:rPr lang="en-US" dirty="0"/>
              <a:t>through the set of basic feasible solutions, one at a time, until the optimal basic feasible solution (whenever it exists) is identified. </a:t>
            </a:r>
            <a:endParaRPr lang="en-US" dirty="0" smtClean="0"/>
          </a:p>
          <a:p>
            <a:pPr lvl="1">
              <a:buFontTx/>
              <a:buChar char="-"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- the </a:t>
            </a:r>
            <a:r>
              <a:rPr lang="en-US" dirty="0"/>
              <a:t>method is </a:t>
            </a:r>
            <a:r>
              <a:rPr lang="en-US" dirty="0" smtClean="0"/>
              <a:t>an </a:t>
            </a:r>
            <a:r>
              <a:rPr lang="en-US" dirty="0"/>
              <a:t>efficient implementation </a:t>
            </a:r>
            <a:r>
              <a:rPr lang="en-US" dirty="0" smtClean="0"/>
              <a:t>the Corner </a:t>
            </a:r>
            <a:r>
              <a:rPr lang="en-US" dirty="0"/>
              <a:t>Points </a:t>
            </a:r>
            <a:r>
              <a:rPr lang="en-US" dirty="0" smtClean="0"/>
              <a:t>Procedure.</a:t>
            </a:r>
            <a:endParaRPr lang="pt-PT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408" t="15194" r="3276" b="8302"/>
          <a:stretch/>
        </p:blipFill>
        <p:spPr>
          <a:xfrm>
            <a:off x="1109425" y="3853732"/>
            <a:ext cx="4208443" cy="258896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19144" y="4837421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1145050" y="4848934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2756899" y="5587155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1156698" y="6291179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2758852" y="6309538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Box 9"/>
          <p:cNvSpPr txBox="1"/>
          <p:nvPr/>
        </p:nvSpPr>
        <p:spPr>
          <a:xfrm>
            <a:off x="1929878" y="4547156"/>
            <a:ext cx="886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= (15,50)</a:t>
            </a:r>
            <a:endParaRPr lang="pt-PT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181931" y="4547156"/>
            <a:ext cx="75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B= (0,50)</a:t>
            </a:r>
            <a:endParaRPr lang="pt-PT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88526" y="6018494"/>
            <a:ext cx="1030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A= (0,0)</a:t>
            </a:r>
            <a:endParaRPr lang="pt-PT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16646" y="6034032"/>
            <a:ext cx="843430" cy="28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E= (40,0)</a:t>
            </a:r>
            <a:endParaRPr lang="pt-PT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67045" y="5420926"/>
            <a:ext cx="978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D= (40,33)</a:t>
            </a:r>
            <a:endParaRPr lang="pt-PT" sz="1200" dirty="0"/>
          </a:p>
        </p:txBody>
      </p:sp>
      <p:sp>
        <p:nvSpPr>
          <p:cNvPr id="15" name="Freeform 14"/>
          <p:cNvSpPr/>
          <p:nvPr/>
        </p:nvSpPr>
        <p:spPr>
          <a:xfrm>
            <a:off x="1203263" y="4923810"/>
            <a:ext cx="1621766" cy="1452113"/>
          </a:xfrm>
          <a:custGeom>
            <a:avLst/>
            <a:gdLst>
              <a:gd name="connsiteX0" fmla="*/ 0 w 1621766"/>
              <a:gd name="connsiteY0" fmla="*/ 11501 h 1452113"/>
              <a:gd name="connsiteX1" fmla="*/ 813758 w 1621766"/>
              <a:gd name="connsiteY1" fmla="*/ 0 h 1452113"/>
              <a:gd name="connsiteX2" fmla="*/ 1616015 w 1621766"/>
              <a:gd name="connsiteY2" fmla="*/ 733245 h 1452113"/>
              <a:gd name="connsiteX3" fmla="*/ 1621766 w 1621766"/>
              <a:gd name="connsiteY3" fmla="*/ 1452113 h 1452113"/>
              <a:gd name="connsiteX4" fmla="*/ 5750 w 1621766"/>
              <a:gd name="connsiteY4" fmla="*/ 1443486 h 1452113"/>
              <a:gd name="connsiteX5" fmla="*/ 0 w 1621766"/>
              <a:gd name="connsiteY5" fmla="*/ 11501 h 145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1766" h="1452113">
                <a:moveTo>
                  <a:pt x="0" y="11501"/>
                </a:moveTo>
                <a:lnTo>
                  <a:pt x="813758" y="0"/>
                </a:lnTo>
                <a:lnTo>
                  <a:pt x="1616015" y="733245"/>
                </a:lnTo>
                <a:lnTo>
                  <a:pt x="1621766" y="1452113"/>
                </a:lnTo>
                <a:lnTo>
                  <a:pt x="5750" y="1443486"/>
                </a:lnTo>
                <a:cubicBezTo>
                  <a:pt x="3833" y="966158"/>
                  <a:pt x="1917" y="488829"/>
                  <a:pt x="0" y="11501"/>
                </a:cubicBezTo>
                <a:close/>
              </a:path>
            </a:pathLst>
          </a:custGeom>
          <a:solidFill>
            <a:srgbClr val="E2F0D9">
              <a:alpha val="38824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739409" y="5564771"/>
            <a:ext cx="130010" cy="1329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6003516" y="4102711"/>
            <a:ext cx="5183188" cy="26364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b="1" dirty="0" smtClean="0"/>
              <a:t>Corner point feasible solutions </a:t>
            </a:r>
            <a:r>
              <a:rPr lang="en-US" dirty="0" smtClean="0"/>
              <a:t>– vertices of the feasible region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Optimal solution(s) </a:t>
            </a:r>
            <a:r>
              <a:rPr lang="en-US" dirty="0"/>
              <a:t>– </a:t>
            </a:r>
            <a:r>
              <a:rPr lang="en-US" dirty="0" err="1"/>
              <a:t>vertice</a:t>
            </a:r>
            <a:r>
              <a:rPr lang="en-US" dirty="0"/>
              <a:t>(s) of the </a:t>
            </a:r>
            <a:r>
              <a:rPr lang="en-US" dirty="0" smtClean="0"/>
              <a:t>feasible </a:t>
            </a:r>
            <a:r>
              <a:rPr lang="en-US" dirty="0"/>
              <a:t>region that maximize Z, </a:t>
            </a:r>
            <a:r>
              <a:rPr lang="en-US" dirty="0" err="1"/>
              <a:t>ie</a:t>
            </a:r>
            <a:r>
              <a:rPr lang="en-US" dirty="0"/>
              <a:t> solution that gives the best favorable value to the objective function</a:t>
            </a:r>
            <a:endParaRPr lang="pt-PT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32662" y="5920545"/>
            <a:ext cx="34827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8100000" flipH="1">
            <a:off x="2013472" y="5305507"/>
            <a:ext cx="348279" cy="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1439195" y="5123303"/>
            <a:ext cx="348279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78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Graphical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Simplex </a:t>
            </a:r>
            <a:r>
              <a:rPr lang="en-US" dirty="0" smtClean="0"/>
              <a:t>algorithm </a:t>
            </a:r>
            <a:r>
              <a:rPr lang="en-US" dirty="0"/>
              <a:t>is a search procedure </a:t>
            </a:r>
            <a:r>
              <a:rPr lang="en-US" dirty="0" smtClean="0"/>
              <a:t>that:</a:t>
            </a:r>
          </a:p>
          <a:p>
            <a:endParaRPr lang="en-US" sz="800" dirty="0" smtClean="0"/>
          </a:p>
          <a:p>
            <a:pPr lvl="1">
              <a:buFontTx/>
              <a:buChar char="-"/>
            </a:pPr>
            <a:r>
              <a:rPr lang="en-US" dirty="0" smtClean="0"/>
              <a:t>shifts </a:t>
            </a:r>
            <a:r>
              <a:rPr lang="en-US" dirty="0"/>
              <a:t>through the set of basic feasible solutions, one at a time, until the optimal basic feasible solution (whenever it exists) is identified. </a:t>
            </a:r>
            <a:endParaRPr lang="en-US" dirty="0" smtClean="0"/>
          </a:p>
          <a:p>
            <a:pPr lvl="1">
              <a:buFontTx/>
              <a:buChar char="-"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- the </a:t>
            </a:r>
            <a:r>
              <a:rPr lang="en-US" dirty="0"/>
              <a:t>method is </a:t>
            </a:r>
            <a:r>
              <a:rPr lang="en-US" dirty="0" smtClean="0"/>
              <a:t>an </a:t>
            </a:r>
            <a:r>
              <a:rPr lang="en-US" dirty="0"/>
              <a:t>efficient implementation </a:t>
            </a:r>
            <a:r>
              <a:rPr lang="en-US" dirty="0" smtClean="0"/>
              <a:t>the Corner </a:t>
            </a:r>
            <a:r>
              <a:rPr lang="en-US" dirty="0"/>
              <a:t>Points </a:t>
            </a:r>
            <a:r>
              <a:rPr lang="en-US" dirty="0" smtClean="0"/>
              <a:t>Procedure.</a:t>
            </a:r>
            <a:endParaRPr lang="pt-PT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408" t="15194" r="3276" b="8302"/>
          <a:stretch/>
        </p:blipFill>
        <p:spPr>
          <a:xfrm>
            <a:off x="1109425" y="3853732"/>
            <a:ext cx="4208443" cy="258896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19144" y="4837421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1145050" y="4848934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2756899" y="5587155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1156698" y="6291179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2758852" y="6309538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Box 9"/>
          <p:cNvSpPr txBox="1"/>
          <p:nvPr/>
        </p:nvSpPr>
        <p:spPr>
          <a:xfrm>
            <a:off x="1929878" y="4547156"/>
            <a:ext cx="886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= (15,50)</a:t>
            </a:r>
            <a:endParaRPr lang="pt-PT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181931" y="4547156"/>
            <a:ext cx="75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B= (0,50)</a:t>
            </a:r>
            <a:endParaRPr lang="pt-PT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88526" y="6018494"/>
            <a:ext cx="1030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A= (0,0)</a:t>
            </a:r>
            <a:endParaRPr lang="pt-PT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16646" y="6034032"/>
            <a:ext cx="843430" cy="28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E= (40,0)</a:t>
            </a:r>
            <a:endParaRPr lang="pt-PT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67045" y="5420926"/>
            <a:ext cx="978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D= (40,33)</a:t>
            </a:r>
            <a:endParaRPr lang="pt-PT" sz="1200" dirty="0"/>
          </a:p>
        </p:txBody>
      </p:sp>
      <p:sp>
        <p:nvSpPr>
          <p:cNvPr id="15" name="Freeform 14"/>
          <p:cNvSpPr/>
          <p:nvPr/>
        </p:nvSpPr>
        <p:spPr>
          <a:xfrm>
            <a:off x="1203263" y="4923810"/>
            <a:ext cx="1621766" cy="1452113"/>
          </a:xfrm>
          <a:custGeom>
            <a:avLst/>
            <a:gdLst>
              <a:gd name="connsiteX0" fmla="*/ 0 w 1621766"/>
              <a:gd name="connsiteY0" fmla="*/ 11501 h 1452113"/>
              <a:gd name="connsiteX1" fmla="*/ 813758 w 1621766"/>
              <a:gd name="connsiteY1" fmla="*/ 0 h 1452113"/>
              <a:gd name="connsiteX2" fmla="*/ 1616015 w 1621766"/>
              <a:gd name="connsiteY2" fmla="*/ 733245 h 1452113"/>
              <a:gd name="connsiteX3" fmla="*/ 1621766 w 1621766"/>
              <a:gd name="connsiteY3" fmla="*/ 1452113 h 1452113"/>
              <a:gd name="connsiteX4" fmla="*/ 5750 w 1621766"/>
              <a:gd name="connsiteY4" fmla="*/ 1443486 h 1452113"/>
              <a:gd name="connsiteX5" fmla="*/ 0 w 1621766"/>
              <a:gd name="connsiteY5" fmla="*/ 11501 h 145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1766" h="1452113">
                <a:moveTo>
                  <a:pt x="0" y="11501"/>
                </a:moveTo>
                <a:lnTo>
                  <a:pt x="813758" y="0"/>
                </a:lnTo>
                <a:lnTo>
                  <a:pt x="1616015" y="733245"/>
                </a:lnTo>
                <a:lnTo>
                  <a:pt x="1621766" y="1452113"/>
                </a:lnTo>
                <a:lnTo>
                  <a:pt x="5750" y="1443486"/>
                </a:lnTo>
                <a:cubicBezTo>
                  <a:pt x="3833" y="966158"/>
                  <a:pt x="1917" y="488829"/>
                  <a:pt x="0" y="11501"/>
                </a:cubicBezTo>
                <a:close/>
              </a:path>
            </a:pathLst>
          </a:custGeom>
          <a:solidFill>
            <a:srgbClr val="E2F0D9">
              <a:alpha val="38824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TextBox 15"/>
          <p:cNvSpPr txBox="1"/>
          <p:nvPr/>
        </p:nvSpPr>
        <p:spPr>
          <a:xfrm>
            <a:off x="6073730" y="3957095"/>
            <a:ext cx="555921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Replacing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by the values of A</a:t>
            </a:r>
            <a:r>
              <a:rPr lang="en-US" sz="2400" dirty="0"/>
              <a:t>, B, </a:t>
            </a:r>
            <a:r>
              <a:rPr lang="en-US" sz="2400" dirty="0" smtClean="0"/>
              <a:t>C, D and E in the objective function:</a:t>
            </a:r>
          </a:p>
          <a:p>
            <a:endParaRPr lang="en-US" sz="800" dirty="0" smtClean="0"/>
          </a:p>
          <a:p>
            <a:pPr lvl="1"/>
            <a:r>
              <a:rPr lang="en-US" sz="2400" dirty="0" smtClean="0"/>
              <a:t>Z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= 0</a:t>
            </a:r>
            <a:endParaRPr lang="en-US" sz="2400" b="1" dirty="0" smtClean="0">
              <a:solidFill>
                <a:schemeClr val="accent6"/>
              </a:solidFill>
            </a:endParaRPr>
          </a:p>
          <a:p>
            <a:pPr lvl="1"/>
            <a:r>
              <a:rPr lang="en-US" sz="2400" dirty="0" smtClean="0"/>
              <a:t>Z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= 6000 </a:t>
            </a:r>
          </a:p>
          <a:p>
            <a:pPr lvl="1"/>
            <a:r>
              <a:rPr lang="en-US" sz="2400" dirty="0" smtClean="0"/>
              <a:t>Z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= 7350 </a:t>
            </a:r>
          </a:p>
          <a:p>
            <a:pPr lvl="1"/>
            <a:r>
              <a:rPr lang="en-US" sz="2400" b="1" dirty="0" smtClean="0">
                <a:solidFill>
                  <a:schemeClr val="accent6"/>
                </a:solidFill>
              </a:rPr>
              <a:t>Z</a:t>
            </a:r>
            <a:r>
              <a:rPr lang="en-US" sz="2400" b="1" baseline="-25000" dirty="0" smtClean="0">
                <a:solidFill>
                  <a:schemeClr val="accent6"/>
                </a:solidFill>
              </a:rPr>
              <a:t>D</a:t>
            </a:r>
            <a:r>
              <a:rPr lang="en-US" sz="2400" b="1" dirty="0">
                <a:solidFill>
                  <a:schemeClr val="accent6"/>
                </a:solidFill>
              </a:rPr>
              <a:t>= </a:t>
            </a:r>
            <a:r>
              <a:rPr lang="en-US" sz="2400" b="1" dirty="0" smtClean="0">
                <a:solidFill>
                  <a:schemeClr val="accent6"/>
                </a:solidFill>
              </a:rPr>
              <a:t>7600</a:t>
            </a:r>
          </a:p>
          <a:p>
            <a:pPr lvl="1"/>
            <a:r>
              <a:rPr lang="en-US" sz="2400" dirty="0" smtClean="0"/>
              <a:t>Z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3600</a:t>
            </a:r>
            <a:endParaRPr lang="en-US" sz="2400" dirty="0"/>
          </a:p>
          <a:p>
            <a:endParaRPr lang="en-US" sz="2000" dirty="0" smtClean="0"/>
          </a:p>
          <a:p>
            <a:endParaRPr lang="pt-PT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739409" y="5564771"/>
            <a:ext cx="130010" cy="1329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8505336" y="5507038"/>
            <a:ext cx="2389646" cy="649955"/>
          </a:xfrm>
          <a:prstGeom prst="rect">
            <a:avLst/>
          </a:prstGeom>
          <a:ln w="3175">
            <a:noFill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Z = 90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+ 120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5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Graphical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Simplex </a:t>
            </a:r>
            <a:r>
              <a:rPr lang="en-US" dirty="0" smtClean="0"/>
              <a:t>algorithm </a:t>
            </a:r>
            <a:r>
              <a:rPr lang="en-US" dirty="0"/>
              <a:t>is a search procedure </a:t>
            </a:r>
            <a:r>
              <a:rPr lang="en-US" dirty="0" smtClean="0"/>
              <a:t>that:</a:t>
            </a:r>
          </a:p>
          <a:p>
            <a:endParaRPr lang="en-US" sz="800" dirty="0" smtClean="0"/>
          </a:p>
          <a:p>
            <a:pPr lvl="1">
              <a:buFontTx/>
              <a:buChar char="-"/>
            </a:pPr>
            <a:r>
              <a:rPr lang="en-US" dirty="0" smtClean="0"/>
              <a:t>shifts </a:t>
            </a:r>
            <a:r>
              <a:rPr lang="en-US" dirty="0"/>
              <a:t>through the set of basic feasible solutions, one at a time, until the optimal basic feasible solution (whenever it exists) is identified. </a:t>
            </a:r>
            <a:endParaRPr lang="en-US" dirty="0" smtClean="0"/>
          </a:p>
          <a:p>
            <a:pPr lvl="1">
              <a:buFontTx/>
              <a:buChar char="-"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- the </a:t>
            </a:r>
            <a:r>
              <a:rPr lang="en-US" dirty="0"/>
              <a:t>method is </a:t>
            </a:r>
            <a:r>
              <a:rPr lang="en-US" dirty="0" smtClean="0"/>
              <a:t>an </a:t>
            </a:r>
            <a:r>
              <a:rPr lang="en-US" dirty="0"/>
              <a:t>efficient implementation </a:t>
            </a:r>
            <a:r>
              <a:rPr lang="en-US" dirty="0" smtClean="0"/>
              <a:t>the Corner </a:t>
            </a:r>
            <a:r>
              <a:rPr lang="en-US" dirty="0"/>
              <a:t>Points </a:t>
            </a:r>
            <a:r>
              <a:rPr lang="en-US" dirty="0" smtClean="0"/>
              <a:t>Procedure.</a:t>
            </a:r>
            <a:endParaRPr lang="pt-PT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408" t="15194" r="3276" b="8302"/>
          <a:stretch/>
        </p:blipFill>
        <p:spPr>
          <a:xfrm>
            <a:off x="1109425" y="3853732"/>
            <a:ext cx="4208443" cy="258896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19144" y="4837421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1145050" y="4848934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2756899" y="5587155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1156698" y="6291179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2758852" y="6309538"/>
            <a:ext cx="88446" cy="904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Box 9"/>
          <p:cNvSpPr txBox="1"/>
          <p:nvPr/>
        </p:nvSpPr>
        <p:spPr>
          <a:xfrm>
            <a:off x="1929878" y="4547156"/>
            <a:ext cx="886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= (15,50)</a:t>
            </a:r>
            <a:endParaRPr lang="pt-PT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181931" y="4547156"/>
            <a:ext cx="75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B= (0,50)</a:t>
            </a:r>
            <a:endParaRPr lang="pt-PT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88526" y="6018494"/>
            <a:ext cx="1030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A= (0,0)</a:t>
            </a:r>
            <a:endParaRPr lang="pt-PT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16646" y="6034032"/>
            <a:ext cx="843430" cy="28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E= (40,0)</a:t>
            </a:r>
            <a:endParaRPr lang="pt-PT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67045" y="5420926"/>
            <a:ext cx="978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D= (40,33)</a:t>
            </a:r>
            <a:endParaRPr lang="pt-PT" sz="1200" dirty="0"/>
          </a:p>
        </p:txBody>
      </p:sp>
      <p:sp>
        <p:nvSpPr>
          <p:cNvPr id="15" name="Freeform 14"/>
          <p:cNvSpPr/>
          <p:nvPr/>
        </p:nvSpPr>
        <p:spPr>
          <a:xfrm>
            <a:off x="1203263" y="4923810"/>
            <a:ext cx="1621766" cy="1452113"/>
          </a:xfrm>
          <a:custGeom>
            <a:avLst/>
            <a:gdLst>
              <a:gd name="connsiteX0" fmla="*/ 0 w 1621766"/>
              <a:gd name="connsiteY0" fmla="*/ 11501 h 1452113"/>
              <a:gd name="connsiteX1" fmla="*/ 813758 w 1621766"/>
              <a:gd name="connsiteY1" fmla="*/ 0 h 1452113"/>
              <a:gd name="connsiteX2" fmla="*/ 1616015 w 1621766"/>
              <a:gd name="connsiteY2" fmla="*/ 733245 h 1452113"/>
              <a:gd name="connsiteX3" fmla="*/ 1621766 w 1621766"/>
              <a:gd name="connsiteY3" fmla="*/ 1452113 h 1452113"/>
              <a:gd name="connsiteX4" fmla="*/ 5750 w 1621766"/>
              <a:gd name="connsiteY4" fmla="*/ 1443486 h 1452113"/>
              <a:gd name="connsiteX5" fmla="*/ 0 w 1621766"/>
              <a:gd name="connsiteY5" fmla="*/ 11501 h 145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1766" h="1452113">
                <a:moveTo>
                  <a:pt x="0" y="11501"/>
                </a:moveTo>
                <a:lnTo>
                  <a:pt x="813758" y="0"/>
                </a:lnTo>
                <a:lnTo>
                  <a:pt x="1616015" y="733245"/>
                </a:lnTo>
                <a:lnTo>
                  <a:pt x="1621766" y="1452113"/>
                </a:lnTo>
                <a:lnTo>
                  <a:pt x="5750" y="1443486"/>
                </a:lnTo>
                <a:cubicBezTo>
                  <a:pt x="3833" y="966158"/>
                  <a:pt x="1917" y="488829"/>
                  <a:pt x="0" y="11501"/>
                </a:cubicBezTo>
                <a:close/>
              </a:path>
            </a:pathLst>
          </a:custGeom>
          <a:solidFill>
            <a:srgbClr val="E2F0D9">
              <a:alpha val="38824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739409" y="5564771"/>
            <a:ext cx="130010" cy="1329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6025287" y="4132962"/>
            <a:ext cx="5183188" cy="27250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Feasible solutions </a:t>
            </a:r>
            <a:r>
              <a:rPr lang="en-US" dirty="0" smtClean="0"/>
              <a:t>– within or on the border of the feasible region </a:t>
            </a:r>
            <a:r>
              <a:rPr lang="en-US" dirty="0" err="1" smtClean="0"/>
              <a:t>ie</a:t>
            </a:r>
            <a:r>
              <a:rPr lang="en-US" dirty="0" smtClean="0"/>
              <a:t> solutions for which the constraints are satisfied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800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Infeasible solution </a:t>
            </a:r>
            <a:r>
              <a:rPr lang="en-US" dirty="0" smtClean="0"/>
              <a:t>– outside the feasible region, </a:t>
            </a:r>
            <a:r>
              <a:rPr lang="en-US" dirty="0" err="1" smtClean="0"/>
              <a:t>ie</a:t>
            </a:r>
            <a:r>
              <a:rPr lang="en-US" dirty="0" smtClean="0"/>
              <a:t> solution for which at least one constraint is violated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8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900" dirty="0" smtClean="0"/>
          </a:p>
        </p:txBody>
      </p:sp>
      <p:sp>
        <p:nvSpPr>
          <p:cNvPr id="21" name="Oval 20"/>
          <p:cNvSpPr/>
          <p:nvPr/>
        </p:nvSpPr>
        <p:spPr>
          <a:xfrm>
            <a:off x="2576655" y="5012828"/>
            <a:ext cx="88446" cy="904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Oval 21"/>
          <p:cNvSpPr/>
          <p:nvPr/>
        </p:nvSpPr>
        <p:spPr>
          <a:xfrm>
            <a:off x="839788" y="5044829"/>
            <a:ext cx="88446" cy="904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Oval 22"/>
          <p:cNvSpPr/>
          <p:nvPr/>
        </p:nvSpPr>
        <p:spPr>
          <a:xfrm>
            <a:off x="1867744" y="5427613"/>
            <a:ext cx="88446" cy="9047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Oval 23"/>
          <p:cNvSpPr/>
          <p:nvPr/>
        </p:nvSpPr>
        <p:spPr>
          <a:xfrm>
            <a:off x="2752475" y="5859035"/>
            <a:ext cx="88446" cy="9047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5" name="Straight Connector 24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78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Simplex Method - Formulation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Bring the LP problem to the standard form -&gt; obtain a BFS </a:t>
            </a:r>
            <a:r>
              <a:rPr lang="en-US" sz="2200" i="1" dirty="0" err="1" smtClean="0">
                <a:solidFill>
                  <a:schemeClr val="bg1">
                    <a:lumMod val="50000"/>
                  </a:schemeClr>
                </a:solidFill>
              </a:rPr>
              <a:t>ie</a:t>
            </a:r>
            <a:r>
              <a:rPr lang="en-US" sz="2400" dirty="0" smtClean="0"/>
              <a:t>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set A= (x1, x2) = (0, 0)</a:t>
            </a:r>
          </a:p>
          <a:p>
            <a:endParaRPr lang="en-US" sz="1000" dirty="0" smtClean="0"/>
          </a:p>
          <a:p>
            <a:pPr lvl="8"/>
            <a:endParaRPr lang="en-US" sz="2400" dirty="0"/>
          </a:p>
          <a:p>
            <a:pPr lvl="8"/>
            <a:endParaRPr lang="en-US" sz="2400" dirty="0" smtClean="0"/>
          </a:p>
          <a:p>
            <a:pPr lvl="8"/>
            <a:endParaRPr lang="en-US" sz="2400" dirty="0"/>
          </a:p>
          <a:p>
            <a:pPr lvl="8"/>
            <a:endParaRPr lang="en-US" sz="2400" dirty="0"/>
          </a:p>
          <a:p>
            <a:pPr lvl="8"/>
            <a:endParaRPr lang="en-US" sz="2400" dirty="0"/>
          </a:p>
          <a:p>
            <a:pPr lvl="8"/>
            <a:endParaRPr lang="en-US" sz="2400" dirty="0" smtClean="0"/>
          </a:p>
          <a:p>
            <a:endParaRPr lang="pt-PT" dirty="0"/>
          </a:p>
        </p:txBody>
      </p:sp>
      <p:cxnSp>
        <p:nvCxnSpPr>
          <p:cNvPr id="27" name="Elbow Connector 26"/>
          <p:cNvCxnSpPr>
            <a:stCxn id="28" idx="3"/>
            <a:endCxn id="31" idx="0"/>
          </p:cNvCxnSpPr>
          <p:nvPr/>
        </p:nvCxnSpPr>
        <p:spPr>
          <a:xfrm>
            <a:off x="3157534" y="2487248"/>
            <a:ext cx="4631556" cy="482305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98711" y="2376316"/>
            <a:ext cx="297894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another feasible solution</a:t>
            </a:r>
            <a:endParaRPr lang="pt-PT" dirty="0"/>
          </a:p>
        </p:txBody>
      </p:sp>
      <p:sp>
        <p:nvSpPr>
          <p:cNvPr id="31" name="TextBox 30"/>
          <p:cNvSpPr txBox="1"/>
          <p:nvPr/>
        </p:nvSpPr>
        <p:spPr>
          <a:xfrm>
            <a:off x="4209643" y="2969553"/>
            <a:ext cx="7158894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Find in which direction to move towards the algebraic equivalent of an extreme point </a:t>
            </a:r>
            <a:r>
              <a:rPr lang="en-US" sz="2000" dirty="0" err="1"/>
              <a:t>ie</a:t>
            </a:r>
            <a:r>
              <a:rPr lang="en-US" sz="2000" dirty="0"/>
              <a:t> a </a:t>
            </a:r>
            <a:r>
              <a:rPr lang="en-US" sz="2000" dirty="0" smtClean="0"/>
              <a:t>Basic Feasible Solution </a:t>
            </a:r>
            <a:r>
              <a:rPr lang="en-US" sz="2000" u="sng" dirty="0"/>
              <a:t>with a single different basic variable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800" dirty="0"/>
          </a:p>
          <a:p>
            <a:r>
              <a:rPr lang="en-US" sz="2000" dirty="0" smtClean="0">
                <a:solidFill>
                  <a:schemeClr val="bg1"/>
                </a:solidFill>
              </a:rPr>
              <a:t>Swap the non-basic variable with one of the basic variables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Apply Gaussian elimination to transform the new </a:t>
            </a:r>
            <a:r>
              <a:rPr lang="en-US" sz="2000" dirty="0">
                <a:solidFill>
                  <a:schemeClr val="bg1"/>
                </a:solidFill>
              </a:rPr>
              <a:t>b</a:t>
            </a:r>
            <a:r>
              <a:rPr lang="en-US" sz="2000" dirty="0" smtClean="0">
                <a:solidFill>
                  <a:schemeClr val="bg1"/>
                </a:solidFill>
              </a:rPr>
              <a:t>asic variable to (0,1) while solving for Z</a:t>
            </a:r>
            <a:endParaRPr lang="en-US" sz="2000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sp>
        <p:nvSpPr>
          <p:cNvPr id="33" name="TextBox 32"/>
          <p:cNvSpPr txBox="1"/>
          <p:nvPr/>
        </p:nvSpPr>
        <p:spPr>
          <a:xfrm>
            <a:off x="3916299" y="2340471"/>
            <a:ext cx="4883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</a:t>
            </a:r>
            <a:endParaRPr lang="pt-PT" dirty="0"/>
          </a:p>
        </p:txBody>
      </p:sp>
      <p:sp>
        <p:nvSpPr>
          <p:cNvPr id="28" name="Rectangle 27"/>
          <p:cNvSpPr/>
          <p:nvPr/>
        </p:nvSpPr>
        <p:spPr>
          <a:xfrm>
            <a:off x="878678" y="2271711"/>
            <a:ext cx="2278856" cy="431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Optimality check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1050852" y="2868051"/>
            <a:ext cx="2829843" cy="2588965"/>
            <a:chOff x="1142082" y="3803882"/>
            <a:chExt cx="2829843" cy="2588965"/>
          </a:xfrm>
        </p:grpSpPr>
        <p:sp>
          <p:nvSpPr>
            <p:cNvPr id="40" name="Freeform 39"/>
            <p:cNvSpPr/>
            <p:nvPr/>
          </p:nvSpPr>
          <p:spPr>
            <a:xfrm>
              <a:off x="1203263" y="4923810"/>
              <a:ext cx="1621766" cy="1452113"/>
            </a:xfrm>
            <a:custGeom>
              <a:avLst/>
              <a:gdLst>
                <a:gd name="connsiteX0" fmla="*/ 0 w 1621766"/>
                <a:gd name="connsiteY0" fmla="*/ 11501 h 1452113"/>
                <a:gd name="connsiteX1" fmla="*/ 813758 w 1621766"/>
                <a:gd name="connsiteY1" fmla="*/ 0 h 1452113"/>
                <a:gd name="connsiteX2" fmla="*/ 1616015 w 1621766"/>
                <a:gd name="connsiteY2" fmla="*/ 733245 h 1452113"/>
                <a:gd name="connsiteX3" fmla="*/ 1621766 w 1621766"/>
                <a:gd name="connsiteY3" fmla="*/ 1452113 h 1452113"/>
                <a:gd name="connsiteX4" fmla="*/ 5750 w 1621766"/>
                <a:gd name="connsiteY4" fmla="*/ 1443486 h 1452113"/>
                <a:gd name="connsiteX5" fmla="*/ 0 w 1621766"/>
                <a:gd name="connsiteY5" fmla="*/ 11501 h 145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766" h="1452113">
                  <a:moveTo>
                    <a:pt x="0" y="11501"/>
                  </a:moveTo>
                  <a:lnTo>
                    <a:pt x="813758" y="0"/>
                  </a:lnTo>
                  <a:lnTo>
                    <a:pt x="1616015" y="733245"/>
                  </a:lnTo>
                  <a:lnTo>
                    <a:pt x="1621766" y="1452113"/>
                  </a:lnTo>
                  <a:lnTo>
                    <a:pt x="5750" y="1443486"/>
                  </a:lnTo>
                  <a:cubicBezTo>
                    <a:pt x="3833" y="966158"/>
                    <a:pt x="1917" y="488829"/>
                    <a:pt x="0" y="11501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2"/>
            <a:srcRect l="6408" t="15194" r="32862" b="8302"/>
            <a:stretch/>
          </p:blipFill>
          <p:spPr>
            <a:xfrm>
              <a:off x="1142082" y="3803882"/>
              <a:ext cx="2829843" cy="2588965"/>
            </a:xfrm>
            <a:prstGeom prst="rect">
              <a:avLst/>
            </a:prstGeom>
          </p:spPr>
        </p:pic>
        <p:sp>
          <p:nvSpPr>
            <p:cNvPr id="42" name="Oval 41"/>
            <p:cNvSpPr/>
            <p:nvPr/>
          </p:nvSpPr>
          <p:spPr>
            <a:xfrm>
              <a:off x="1978724" y="47986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3" name="Oval 42"/>
            <p:cNvSpPr/>
            <p:nvPr/>
          </p:nvSpPr>
          <p:spPr>
            <a:xfrm>
              <a:off x="1183509" y="47986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4" name="Oval 43"/>
            <p:cNvSpPr/>
            <p:nvPr/>
          </p:nvSpPr>
          <p:spPr>
            <a:xfrm>
              <a:off x="2783710" y="5521617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5" name="Oval 44"/>
            <p:cNvSpPr/>
            <p:nvPr/>
          </p:nvSpPr>
          <p:spPr>
            <a:xfrm>
              <a:off x="1183509" y="62464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6" name="Oval 45"/>
            <p:cNvSpPr/>
            <p:nvPr/>
          </p:nvSpPr>
          <p:spPr>
            <a:xfrm>
              <a:off x="2785663" y="6264853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29878" y="4547156"/>
              <a:ext cx="9563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</a:t>
              </a:r>
              <a:r>
                <a:rPr lang="en-US" sz="1200" dirty="0" smtClean="0"/>
                <a:t>= (15,50)</a:t>
              </a:r>
              <a:endParaRPr lang="pt-PT" sz="12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81931" y="4547156"/>
              <a:ext cx="7547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B= (0,50)</a:t>
              </a:r>
              <a:endParaRPr lang="pt-PT" sz="12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88526" y="6018494"/>
              <a:ext cx="10304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A= (0,0)</a:t>
              </a:r>
              <a:endParaRPr lang="pt-PT" sz="1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16646" y="6034032"/>
              <a:ext cx="843430" cy="284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E</a:t>
              </a:r>
              <a:r>
                <a:rPr lang="en-US" sz="1200" dirty="0" smtClean="0"/>
                <a:t>= (40,0)</a:t>
              </a:r>
              <a:endParaRPr lang="pt-PT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867045" y="5420926"/>
              <a:ext cx="973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</a:t>
              </a:r>
              <a:r>
                <a:rPr lang="en-US" sz="1200" dirty="0" smtClean="0"/>
                <a:t>= (40,33)</a:t>
              </a:r>
              <a:endParaRPr lang="pt-PT" sz="1200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203263" y="4875193"/>
              <a:ext cx="1621766" cy="1452113"/>
            </a:xfrm>
            <a:custGeom>
              <a:avLst/>
              <a:gdLst>
                <a:gd name="connsiteX0" fmla="*/ 0 w 1621766"/>
                <a:gd name="connsiteY0" fmla="*/ 11501 h 1452113"/>
                <a:gd name="connsiteX1" fmla="*/ 813758 w 1621766"/>
                <a:gd name="connsiteY1" fmla="*/ 0 h 1452113"/>
                <a:gd name="connsiteX2" fmla="*/ 1616015 w 1621766"/>
                <a:gd name="connsiteY2" fmla="*/ 733245 h 1452113"/>
                <a:gd name="connsiteX3" fmla="*/ 1621766 w 1621766"/>
                <a:gd name="connsiteY3" fmla="*/ 1452113 h 1452113"/>
                <a:gd name="connsiteX4" fmla="*/ 5750 w 1621766"/>
                <a:gd name="connsiteY4" fmla="*/ 1443486 h 1452113"/>
                <a:gd name="connsiteX5" fmla="*/ 0 w 1621766"/>
                <a:gd name="connsiteY5" fmla="*/ 11501 h 145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766" h="1452113">
                  <a:moveTo>
                    <a:pt x="0" y="11501"/>
                  </a:moveTo>
                  <a:lnTo>
                    <a:pt x="813758" y="0"/>
                  </a:lnTo>
                  <a:lnTo>
                    <a:pt x="1616015" y="733245"/>
                  </a:lnTo>
                  <a:lnTo>
                    <a:pt x="1621766" y="1452113"/>
                  </a:lnTo>
                  <a:lnTo>
                    <a:pt x="5750" y="1443486"/>
                  </a:lnTo>
                  <a:cubicBezTo>
                    <a:pt x="3833" y="966158"/>
                    <a:pt x="1917" y="488829"/>
                    <a:pt x="0" y="11501"/>
                  </a:cubicBezTo>
                  <a:close/>
                </a:path>
              </a:pathLst>
            </a:custGeom>
            <a:solidFill>
              <a:srgbClr val="E2F0D9">
                <a:alpha val="38824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495997" y="4141471"/>
            <a:ext cx="2183402" cy="18774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A = (</a:t>
            </a:r>
            <a:r>
              <a:rPr lang="pt-PT" sz="1600" i="1" dirty="0" smtClean="0"/>
              <a:t>X</a:t>
            </a:r>
            <a:r>
              <a:rPr lang="pt-PT" sz="1600" baseline="-25000" dirty="0" smtClean="0"/>
              <a:t>1</a:t>
            </a:r>
            <a:r>
              <a:rPr lang="pt-PT" sz="1600" dirty="0" smtClean="0"/>
              <a:t>, </a:t>
            </a:r>
            <a:r>
              <a:rPr lang="pt-PT" sz="1600" i="1" dirty="0" smtClean="0"/>
              <a:t>X</a:t>
            </a:r>
            <a:r>
              <a:rPr lang="pt-PT" sz="1600" baseline="-25000" dirty="0" smtClean="0"/>
              <a:t>2</a:t>
            </a:r>
            <a:r>
              <a:rPr lang="pt-PT" sz="1600" dirty="0"/>
              <a:t>, </a:t>
            </a:r>
            <a:r>
              <a:rPr lang="pt-PT" sz="1600" dirty="0" smtClean="0"/>
              <a:t> </a:t>
            </a:r>
            <a:r>
              <a:rPr lang="pt-PT" sz="1600" i="1" dirty="0" smtClean="0"/>
              <a:t>S</a:t>
            </a:r>
            <a:r>
              <a:rPr lang="pt-PT" sz="1600" baseline="-25000" dirty="0" smtClean="0"/>
              <a:t>1</a:t>
            </a:r>
            <a:r>
              <a:rPr lang="pt-PT" sz="1600" dirty="0"/>
              <a:t>, </a:t>
            </a:r>
            <a:r>
              <a:rPr lang="pt-PT" sz="1600" dirty="0" smtClean="0"/>
              <a:t> </a:t>
            </a:r>
            <a:r>
              <a:rPr lang="pt-PT" sz="1600" i="1" dirty="0" smtClean="0"/>
              <a:t>S</a:t>
            </a:r>
            <a:r>
              <a:rPr lang="pt-PT" sz="1600" baseline="-25000" dirty="0" smtClean="0"/>
              <a:t>2</a:t>
            </a:r>
            <a:r>
              <a:rPr lang="pt-PT" sz="1600" dirty="0"/>
              <a:t>, </a:t>
            </a:r>
            <a:r>
              <a:rPr lang="pt-PT" sz="1600" dirty="0" smtClean="0"/>
              <a:t>  </a:t>
            </a:r>
            <a:r>
              <a:rPr lang="pt-PT" sz="1600" i="1" dirty="0" smtClean="0"/>
              <a:t>S</a:t>
            </a:r>
            <a:r>
              <a:rPr lang="pt-PT" sz="1600" baseline="-25000" dirty="0" smtClean="0"/>
              <a:t>3 </a:t>
            </a:r>
            <a:r>
              <a:rPr lang="pt-PT" sz="1600" dirty="0" smtClean="0"/>
              <a:t>)</a:t>
            </a:r>
          </a:p>
          <a:p>
            <a:r>
              <a:rPr lang="pt-PT" sz="1600" dirty="0" smtClean="0"/>
              <a:t>    = ( 0</a:t>
            </a:r>
            <a:r>
              <a:rPr lang="pt-PT" sz="1600" dirty="0"/>
              <a:t>, </a:t>
            </a:r>
            <a:r>
              <a:rPr lang="pt-PT" sz="1600" dirty="0" smtClean="0"/>
              <a:t> </a:t>
            </a:r>
            <a:r>
              <a:rPr lang="pt-PT" sz="1600" dirty="0" smtClean="0">
                <a:solidFill>
                  <a:srgbClr val="C00000"/>
                </a:solidFill>
              </a:rPr>
              <a:t>0</a:t>
            </a:r>
            <a:r>
              <a:rPr lang="pt-PT" sz="1600" dirty="0"/>
              <a:t>, </a:t>
            </a:r>
            <a:r>
              <a:rPr lang="pt-PT" sz="1600" dirty="0" smtClean="0"/>
              <a:t> 40</a:t>
            </a:r>
            <a:r>
              <a:rPr lang="pt-PT" sz="1600" dirty="0"/>
              <a:t>, </a:t>
            </a:r>
            <a:r>
              <a:rPr lang="pt-PT" sz="1600" dirty="0" smtClean="0"/>
              <a:t> </a:t>
            </a:r>
            <a:r>
              <a:rPr lang="pt-PT" sz="1600" dirty="0" smtClean="0">
                <a:solidFill>
                  <a:srgbClr val="C00000"/>
                </a:solidFill>
              </a:rPr>
              <a:t>50</a:t>
            </a:r>
            <a:r>
              <a:rPr lang="pt-PT" sz="1600" dirty="0"/>
              <a:t>, </a:t>
            </a:r>
            <a:r>
              <a:rPr lang="pt-PT" sz="1600" dirty="0" smtClean="0"/>
              <a:t>180)</a:t>
            </a:r>
          </a:p>
          <a:p>
            <a:r>
              <a:rPr lang="pt-PT" sz="800" dirty="0" smtClean="0"/>
              <a:t> </a:t>
            </a:r>
          </a:p>
          <a:p>
            <a:r>
              <a:rPr lang="pt-PT" sz="1600" dirty="0" smtClean="0"/>
              <a:t>B = </a:t>
            </a:r>
            <a:r>
              <a:rPr lang="pt-PT" sz="1600" dirty="0"/>
              <a:t>(</a:t>
            </a:r>
            <a:r>
              <a:rPr lang="pt-PT" sz="1600" i="1" dirty="0"/>
              <a:t>X</a:t>
            </a:r>
            <a:r>
              <a:rPr lang="pt-PT" sz="1600" baseline="-25000" dirty="0"/>
              <a:t>1</a:t>
            </a:r>
            <a:r>
              <a:rPr lang="pt-PT" sz="1600" dirty="0"/>
              <a:t>, </a:t>
            </a:r>
            <a:r>
              <a:rPr lang="pt-PT" sz="1600" i="1" dirty="0"/>
              <a:t>X</a:t>
            </a:r>
            <a:r>
              <a:rPr lang="pt-PT" sz="1600" baseline="-25000" dirty="0"/>
              <a:t>2</a:t>
            </a:r>
            <a:r>
              <a:rPr lang="pt-PT" sz="1600" dirty="0"/>
              <a:t>,  </a:t>
            </a:r>
            <a:r>
              <a:rPr lang="pt-PT" sz="1600" i="1" dirty="0"/>
              <a:t>S</a:t>
            </a:r>
            <a:r>
              <a:rPr lang="pt-PT" sz="1600" baseline="-25000" dirty="0"/>
              <a:t>1</a:t>
            </a:r>
            <a:r>
              <a:rPr lang="pt-PT" sz="1600" dirty="0"/>
              <a:t>,  </a:t>
            </a:r>
            <a:r>
              <a:rPr lang="pt-PT" sz="1600" i="1" dirty="0"/>
              <a:t>S</a:t>
            </a:r>
            <a:r>
              <a:rPr lang="pt-PT" sz="1600" baseline="-25000" dirty="0"/>
              <a:t>2</a:t>
            </a:r>
            <a:r>
              <a:rPr lang="pt-PT" sz="1600" dirty="0"/>
              <a:t>,   </a:t>
            </a:r>
            <a:r>
              <a:rPr lang="pt-PT" sz="1600" i="1" dirty="0"/>
              <a:t>S</a:t>
            </a:r>
            <a:r>
              <a:rPr lang="pt-PT" sz="1600" baseline="-25000" dirty="0"/>
              <a:t>3 </a:t>
            </a:r>
            <a:r>
              <a:rPr lang="pt-PT" sz="1600" dirty="0"/>
              <a:t>)</a:t>
            </a:r>
          </a:p>
          <a:p>
            <a:r>
              <a:rPr lang="pt-PT" sz="1600" dirty="0" smtClean="0"/>
              <a:t>   </a:t>
            </a:r>
            <a:r>
              <a:rPr lang="pt-PT" sz="1600" dirty="0"/>
              <a:t>= </a:t>
            </a:r>
            <a:r>
              <a:rPr lang="pt-PT" sz="1600" dirty="0" smtClean="0"/>
              <a:t>( 0, </a:t>
            </a:r>
            <a:r>
              <a:rPr lang="pt-PT" sz="1600" dirty="0" smtClean="0">
                <a:solidFill>
                  <a:srgbClr val="C00000"/>
                </a:solidFill>
              </a:rPr>
              <a:t>50</a:t>
            </a:r>
            <a:r>
              <a:rPr lang="pt-PT" sz="1600" dirty="0"/>
              <a:t>, 40, </a:t>
            </a:r>
            <a:r>
              <a:rPr lang="pt-PT" sz="1600" dirty="0" smtClean="0"/>
              <a:t>  </a:t>
            </a:r>
            <a:r>
              <a:rPr lang="pt-PT" sz="1600" dirty="0" smtClean="0">
                <a:solidFill>
                  <a:srgbClr val="C00000"/>
                </a:solidFill>
              </a:rPr>
              <a:t>0</a:t>
            </a:r>
            <a:r>
              <a:rPr lang="pt-PT" sz="1600" dirty="0"/>
              <a:t>, </a:t>
            </a:r>
            <a:r>
              <a:rPr lang="pt-PT" sz="1600" dirty="0" smtClean="0"/>
              <a:t>  30)</a:t>
            </a:r>
          </a:p>
          <a:p>
            <a:endParaRPr lang="en-US" sz="800" dirty="0"/>
          </a:p>
          <a:p>
            <a:r>
              <a:rPr lang="pt-PT" sz="1600" dirty="0" smtClean="0"/>
              <a:t>C = (</a:t>
            </a:r>
            <a:r>
              <a:rPr lang="pt-PT" sz="1600" i="1" dirty="0" smtClean="0"/>
              <a:t>X</a:t>
            </a:r>
            <a:r>
              <a:rPr lang="pt-PT" sz="1600" baseline="-25000" dirty="0" smtClean="0"/>
              <a:t>1</a:t>
            </a:r>
            <a:r>
              <a:rPr lang="pt-PT" sz="1600" dirty="0" smtClean="0"/>
              <a:t>, </a:t>
            </a:r>
            <a:r>
              <a:rPr lang="pt-PT" sz="1600" i="1" dirty="0" smtClean="0"/>
              <a:t>X</a:t>
            </a:r>
            <a:r>
              <a:rPr lang="pt-PT" sz="1600" baseline="-25000" dirty="0" smtClean="0"/>
              <a:t>2</a:t>
            </a:r>
            <a:r>
              <a:rPr lang="pt-PT" sz="1600" dirty="0" smtClean="0"/>
              <a:t>,  </a:t>
            </a:r>
            <a:r>
              <a:rPr lang="pt-PT" sz="1600" i="1" dirty="0" smtClean="0"/>
              <a:t>S</a:t>
            </a:r>
            <a:r>
              <a:rPr lang="pt-PT" sz="1600" baseline="-25000" dirty="0" smtClean="0"/>
              <a:t>1</a:t>
            </a:r>
            <a:r>
              <a:rPr lang="pt-PT" sz="1600" dirty="0" smtClean="0"/>
              <a:t>,  </a:t>
            </a:r>
            <a:r>
              <a:rPr lang="pt-PT" sz="1600" i="1" dirty="0" smtClean="0"/>
              <a:t>S</a:t>
            </a:r>
            <a:r>
              <a:rPr lang="pt-PT" sz="1600" baseline="-25000" dirty="0" smtClean="0"/>
              <a:t>2</a:t>
            </a:r>
            <a:r>
              <a:rPr lang="pt-PT" sz="1600" dirty="0" smtClean="0"/>
              <a:t>,   </a:t>
            </a:r>
            <a:r>
              <a:rPr lang="pt-PT" sz="1600" i="1" dirty="0" smtClean="0"/>
              <a:t>S</a:t>
            </a:r>
            <a:r>
              <a:rPr lang="pt-PT" sz="1600" baseline="-25000" dirty="0" smtClean="0"/>
              <a:t>3 </a:t>
            </a:r>
            <a:r>
              <a:rPr lang="pt-PT" sz="1600" dirty="0" smtClean="0"/>
              <a:t>)</a:t>
            </a:r>
          </a:p>
          <a:p>
            <a:r>
              <a:rPr lang="pt-PT" sz="1600" dirty="0" smtClean="0"/>
              <a:t>   </a:t>
            </a:r>
            <a:r>
              <a:rPr lang="pt-PT" sz="1600" dirty="0"/>
              <a:t>= </a:t>
            </a:r>
            <a:r>
              <a:rPr lang="pt-PT" sz="1600" dirty="0" smtClean="0"/>
              <a:t>(</a:t>
            </a:r>
            <a:r>
              <a:rPr lang="pt-PT" sz="1600" dirty="0" smtClean="0">
                <a:solidFill>
                  <a:srgbClr val="C00000"/>
                </a:solidFill>
              </a:rPr>
              <a:t>15</a:t>
            </a:r>
            <a:r>
              <a:rPr lang="pt-PT" sz="1600" dirty="0" smtClean="0"/>
              <a:t>, </a:t>
            </a:r>
            <a:r>
              <a:rPr lang="pt-PT" sz="1600" dirty="0"/>
              <a:t>50, </a:t>
            </a:r>
            <a:r>
              <a:rPr lang="pt-PT" sz="1600" dirty="0" smtClean="0"/>
              <a:t> 0, </a:t>
            </a:r>
            <a:r>
              <a:rPr lang="pt-PT" sz="1600" dirty="0" smtClean="0">
                <a:solidFill>
                  <a:srgbClr val="C00000"/>
                </a:solidFill>
              </a:rPr>
              <a:t>25</a:t>
            </a:r>
            <a:r>
              <a:rPr lang="pt-PT" sz="1600" dirty="0" smtClean="0"/>
              <a:t>,    0 )</a:t>
            </a:r>
            <a:endParaRPr lang="pt-PT" sz="1600" dirty="0"/>
          </a:p>
        </p:txBody>
      </p:sp>
      <p:sp>
        <p:nvSpPr>
          <p:cNvPr id="54" name="Rectangle 53"/>
          <p:cNvSpPr/>
          <p:nvPr/>
        </p:nvSpPr>
        <p:spPr>
          <a:xfrm>
            <a:off x="4865667" y="4101983"/>
            <a:ext cx="638828" cy="187743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488086"/>
              </p:ext>
            </p:extLst>
          </p:nvPr>
        </p:nvGraphicFramePr>
        <p:xfrm>
          <a:off x="6868090" y="4784940"/>
          <a:ext cx="4261909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5899">
                  <a:extLst>
                    <a:ext uri="{9D8B030D-6E8A-4147-A177-3AD203B41FA5}">
                      <a16:colId xmlns:a16="http://schemas.microsoft.com/office/drawing/2014/main" val="2331414376"/>
                    </a:ext>
                  </a:extLst>
                </a:gridCol>
                <a:gridCol w="1032231">
                  <a:extLst>
                    <a:ext uri="{9D8B030D-6E8A-4147-A177-3AD203B41FA5}">
                      <a16:colId xmlns:a16="http://schemas.microsoft.com/office/drawing/2014/main" val="1567121615"/>
                    </a:ext>
                  </a:extLst>
                </a:gridCol>
                <a:gridCol w="1057560">
                  <a:extLst>
                    <a:ext uri="{9D8B030D-6E8A-4147-A177-3AD203B41FA5}">
                      <a16:colId xmlns:a16="http://schemas.microsoft.com/office/drawing/2014/main" val="1408805520"/>
                    </a:ext>
                  </a:extLst>
                </a:gridCol>
                <a:gridCol w="1146219">
                  <a:extLst>
                    <a:ext uri="{9D8B030D-6E8A-4147-A177-3AD203B41FA5}">
                      <a16:colId xmlns:a16="http://schemas.microsoft.com/office/drawing/2014/main" val="2004696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pt-P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pt-P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pt-P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920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basic</a:t>
                      </a:r>
                      <a:endParaRPr lang="pt-P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S</a:t>
                      </a:r>
                      <a:r>
                        <a:rPr lang="pt-PT" sz="1600" baseline="-25000" dirty="0" smtClean="0"/>
                        <a:t>1</a:t>
                      </a:r>
                      <a:r>
                        <a:rPr lang="pt-PT" sz="1600" dirty="0" smtClean="0"/>
                        <a:t>, S</a:t>
                      </a:r>
                      <a:r>
                        <a:rPr lang="pt-PT" sz="1600" baseline="-25000" dirty="0" smtClean="0"/>
                        <a:t>2</a:t>
                      </a:r>
                      <a:r>
                        <a:rPr lang="pt-PT" sz="1600" dirty="0" smtClean="0"/>
                        <a:t>, S</a:t>
                      </a:r>
                      <a:r>
                        <a:rPr lang="pt-PT" sz="1600" baseline="-25000" dirty="0" smtClean="0"/>
                        <a:t>3 </a:t>
                      </a:r>
                      <a:endParaRPr lang="pt-P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S</a:t>
                      </a:r>
                      <a:r>
                        <a:rPr lang="pt-PT" sz="1600" baseline="-25000" dirty="0" smtClean="0"/>
                        <a:t>1</a:t>
                      </a:r>
                      <a:r>
                        <a:rPr lang="pt-PT" sz="1600" dirty="0" smtClean="0"/>
                        <a:t>, X</a:t>
                      </a:r>
                      <a:r>
                        <a:rPr lang="pt-PT" sz="1600" baseline="-25000" dirty="0" smtClean="0"/>
                        <a:t>2</a:t>
                      </a:r>
                      <a:r>
                        <a:rPr lang="pt-PT" sz="1600" dirty="0" smtClean="0"/>
                        <a:t>, S</a:t>
                      </a:r>
                      <a:r>
                        <a:rPr lang="pt-PT" sz="1600" baseline="-25000" dirty="0" smtClean="0"/>
                        <a:t>3 </a:t>
                      </a:r>
                      <a:endParaRPr lang="pt-PT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X</a:t>
                      </a:r>
                      <a:r>
                        <a:rPr lang="pt-PT" sz="1600" baseline="-25000" dirty="0" smtClean="0"/>
                        <a:t>1</a:t>
                      </a:r>
                      <a:r>
                        <a:rPr lang="pt-PT" sz="1600" dirty="0" smtClean="0"/>
                        <a:t>, X</a:t>
                      </a:r>
                      <a:r>
                        <a:rPr lang="pt-PT" sz="1600" baseline="-25000" dirty="0" smtClean="0"/>
                        <a:t>2</a:t>
                      </a:r>
                      <a:r>
                        <a:rPr lang="pt-PT" sz="1600" dirty="0" smtClean="0"/>
                        <a:t>, S</a:t>
                      </a:r>
                      <a:r>
                        <a:rPr lang="pt-PT" sz="1600" baseline="-25000" dirty="0" smtClean="0"/>
                        <a:t>2</a:t>
                      </a:r>
                      <a:endParaRPr lang="pt-PT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203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non-basic</a:t>
                      </a:r>
                      <a:endParaRPr lang="pt-PT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pt-PT" sz="1600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pt-PT" sz="1600" dirty="0" smtClean="0">
                          <a:solidFill>
                            <a:srgbClr val="C00000"/>
                          </a:solidFill>
                        </a:rPr>
                        <a:t>, X</a:t>
                      </a:r>
                      <a:r>
                        <a:rPr lang="pt-PT" sz="1600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pt-PT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pt-PT" sz="1600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pt-PT" sz="1600" dirty="0" smtClean="0">
                          <a:solidFill>
                            <a:srgbClr val="C00000"/>
                          </a:solidFill>
                        </a:rPr>
                        <a:t>, S</a:t>
                      </a:r>
                      <a:r>
                        <a:rPr lang="pt-PT" sz="1600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pt-PT" sz="16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PT" sz="1600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pt-PT" sz="1600" dirty="0" smtClean="0">
                          <a:solidFill>
                            <a:srgbClr val="C00000"/>
                          </a:solidFill>
                        </a:rPr>
                        <a:t>, S</a:t>
                      </a:r>
                      <a:r>
                        <a:rPr lang="pt-PT" sz="1600" baseline="-25000" dirty="0" smtClean="0">
                          <a:solidFill>
                            <a:srgbClr val="C00000"/>
                          </a:solidFill>
                        </a:rPr>
                        <a:t>3 </a:t>
                      </a:r>
                      <a:endParaRPr lang="pt-PT" sz="16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18430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922290" y="4044671"/>
            <a:ext cx="4188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is adjacent to B but not to </a:t>
            </a:r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B </a:t>
            </a:r>
            <a:r>
              <a:rPr lang="en-US" dirty="0"/>
              <a:t>is adjacent </a:t>
            </a:r>
            <a:r>
              <a:rPr lang="en-US" dirty="0" smtClean="0"/>
              <a:t>to both A and C</a:t>
            </a:r>
            <a:endParaRPr lang="pt-PT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32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1" grpId="0" animBg="1"/>
      <p:bldP spid="33" grpId="0" animBg="1"/>
      <p:bldP spid="28" grpId="0" animBg="1"/>
      <p:bldP spid="53" grpId="0" animBg="1"/>
      <p:bldP spid="54" grpId="0" animBg="1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Simplex Method</a:t>
            </a:r>
            <a:br>
              <a:rPr lang="en-US" dirty="0" smtClean="0"/>
            </a:br>
            <a:r>
              <a:rPr lang="en-US" sz="4800" dirty="0" smtClean="0"/>
              <a:t>Procedure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3602038"/>
            <a:ext cx="9144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5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22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Bring the LP problem to the standard form -&gt; </a:t>
            </a:r>
            <a:r>
              <a:rPr lang="en-US" sz="2400" dirty="0"/>
              <a:t>obtain a BFS </a:t>
            </a:r>
            <a:r>
              <a:rPr lang="en-US" sz="2000" i="1" dirty="0" err="1">
                <a:solidFill>
                  <a:schemeClr val="bg1">
                    <a:lumMod val="50000"/>
                  </a:schemeClr>
                </a:solidFill>
              </a:rPr>
              <a:t>ie</a:t>
            </a:r>
            <a:r>
              <a:rPr lang="en-US" sz="2000" dirty="0"/>
              <a:t>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set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(x1, x2) = (0, 0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Elbow Connector 26"/>
          <p:cNvCxnSpPr>
            <a:stCxn id="28" idx="3"/>
            <a:endCxn id="31" idx="0"/>
          </p:cNvCxnSpPr>
          <p:nvPr/>
        </p:nvCxnSpPr>
        <p:spPr>
          <a:xfrm>
            <a:off x="3916299" y="2865954"/>
            <a:ext cx="3865549" cy="358695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92376" y="2654793"/>
            <a:ext cx="297894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another feasible solution</a:t>
            </a:r>
            <a:endParaRPr lang="pt-PT" dirty="0"/>
          </a:p>
        </p:txBody>
      </p:sp>
      <p:sp>
        <p:nvSpPr>
          <p:cNvPr id="31" name="TextBox 30"/>
          <p:cNvSpPr txBox="1"/>
          <p:nvPr/>
        </p:nvSpPr>
        <p:spPr>
          <a:xfrm>
            <a:off x="4202401" y="3224649"/>
            <a:ext cx="7158894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Entering variable</a:t>
            </a:r>
            <a:r>
              <a:rPr lang="en-US" dirty="0"/>
              <a:t>: Choose the entering variable (in a </a:t>
            </a:r>
            <a:r>
              <a:rPr lang="en-US" dirty="0" smtClean="0"/>
              <a:t>max problem</a:t>
            </a:r>
            <a:r>
              <a:rPr lang="en-US" dirty="0"/>
              <a:t>) to be the NBV with 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most negative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coefficient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in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Row 0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en-US" dirty="0"/>
              <a:t> Ties may be broken in an arbitrary fashion</a:t>
            </a:r>
            <a:r>
              <a:rPr lang="en-US" dirty="0" smtClean="0"/>
              <a:t>.</a:t>
            </a:r>
          </a:p>
          <a:p>
            <a:endParaRPr lang="en-US" sz="800" dirty="0" smtClean="0"/>
          </a:p>
          <a:p>
            <a:r>
              <a:rPr lang="en-US" b="1" dirty="0"/>
              <a:t>Leaving BV</a:t>
            </a:r>
            <a:r>
              <a:rPr lang="en-US" dirty="0"/>
              <a:t>: apply minimum ratio test - identify 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row with the smallest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ratio RHS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aij</a:t>
            </a:r>
            <a:r>
              <a:rPr lang="en-US" dirty="0"/>
              <a:t> (the most restrictive </a:t>
            </a:r>
            <a:r>
              <a:rPr lang="en-US" dirty="0" smtClean="0"/>
              <a:t>Row</a:t>
            </a:r>
            <a:r>
              <a:rPr lang="en-US" dirty="0"/>
              <a:t>); the BV for this row is the leaving BV (</a:t>
            </a:r>
            <a:r>
              <a:rPr lang="en-US" dirty="0" smtClean="0"/>
              <a:t>it </a:t>
            </a:r>
            <a:r>
              <a:rPr lang="pt-PT" dirty="0" err="1" smtClean="0"/>
              <a:t>becomes</a:t>
            </a:r>
            <a:r>
              <a:rPr lang="pt-PT" dirty="0" smtClean="0"/>
              <a:t> </a:t>
            </a:r>
            <a:r>
              <a:rPr lang="pt-PT" dirty="0" err="1"/>
              <a:t>nonbasic</a:t>
            </a:r>
            <a:r>
              <a:rPr lang="pt-PT" dirty="0" smtClean="0"/>
              <a:t>).</a:t>
            </a:r>
          </a:p>
          <a:p>
            <a:endParaRPr lang="en-US" sz="800" dirty="0"/>
          </a:p>
          <a:p>
            <a:r>
              <a:rPr lang="en-US" b="1" dirty="0"/>
              <a:t>Apply Gauss-Jordan </a:t>
            </a:r>
            <a:r>
              <a:rPr lang="en-US" dirty="0"/>
              <a:t>elimination procedure to solve </a:t>
            </a:r>
            <a:r>
              <a:rPr lang="en-US" dirty="0" smtClean="0"/>
              <a:t>the system of </a:t>
            </a:r>
            <a:r>
              <a:rPr lang="pt-PT" dirty="0" smtClean="0"/>
              <a:t>linear </a:t>
            </a:r>
            <a:r>
              <a:rPr lang="pt-PT" dirty="0" err="1" smtClean="0"/>
              <a:t>equations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33" name="TextBox 32"/>
          <p:cNvSpPr txBox="1"/>
          <p:nvPr/>
        </p:nvSpPr>
        <p:spPr>
          <a:xfrm>
            <a:off x="4105485" y="2661227"/>
            <a:ext cx="4883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</a:t>
            </a:r>
            <a:endParaRPr lang="pt-PT" dirty="0"/>
          </a:p>
        </p:txBody>
      </p:sp>
      <p:cxnSp>
        <p:nvCxnSpPr>
          <p:cNvPr id="20" name="Elbow Connector 19"/>
          <p:cNvCxnSpPr>
            <a:stCxn id="31" idx="2"/>
            <a:endCxn id="28" idx="2"/>
          </p:cNvCxnSpPr>
          <p:nvPr/>
        </p:nvCxnSpPr>
        <p:spPr>
          <a:xfrm rot="5400000" flipH="1">
            <a:off x="3958984" y="1956330"/>
            <a:ext cx="2268738" cy="5376991"/>
          </a:xfrm>
          <a:prstGeom prst="bentConnector3">
            <a:avLst>
              <a:gd name="adj1" fmla="val -10076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93415" y="2221452"/>
            <a:ext cx="3022884" cy="1289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Optimality </a:t>
            </a:r>
            <a:r>
              <a:rPr lang="en-US" sz="2400" dirty="0" smtClean="0">
                <a:solidFill>
                  <a:schemeClr val="tx1"/>
                </a:solidFill>
              </a:rPr>
              <a:t>check:</a:t>
            </a:r>
          </a:p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current BFS is optimal (in a max LP) if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every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coefficient in </a:t>
            </a:r>
            <a:r>
              <a:rPr lang="pt-PT" b="1" dirty="0" err="1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ow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≥ 0</a:t>
            </a:r>
            <a:r>
              <a:rPr lang="pt-PT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50319" y="6388124"/>
            <a:ext cx="470416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Optimal feasible solution found – </a:t>
            </a:r>
            <a:r>
              <a:rPr lang="en-US" b="1" dirty="0" smtClean="0">
                <a:solidFill>
                  <a:srgbClr val="C00000"/>
                </a:solidFill>
              </a:rPr>
              <a:t>STOP SIMPLEX</a:t>
            </a:r>
            <a:endParaRPr lang="pt-PT" b="1" dirty="0">
              <a:solidFill>
                <a:srgbClr val="C00000"/>
              </a:solidFill>
            </a:endParaRPr>
          </a:p>
        </p:txBody>
      </p:sp>
      <p:cxnSp>
        <p:nvCxnSpPr>
          <p:cNvPr id="35" name="Elbow Connector 34"/>
          <p:cNvCxnSpPr>
            <a:stCxn id="28" idx="1"/>
            <a:endCxn id="34" idx="1"/>
          </p:cNvCxnSpPr>
          <p:nvPr/>
        </p:nvCxnSpPr>
        <p:spPr>
          <a:xfrm rot="10800000" flipH="1" flipV="1">
            <a:off x="893415" y="2865954"/>
            <a:ext cx="956904" cy="3706836"/>
          </a:xfrm>
          <a:prstGeom prst="bentConnector3">
            <a:avLst>
              <a:gd name="adj1" fmla="val -2389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5145" y="3645393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Yes</a:t>
            </a:r>
            <a:endParaRPr lang="pt-PT" b="1" dirty="0">
              <a:solidFill>
                <a:srgbClr val="C00000"/>
              </a:solidFill>
            </a:endParaRP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9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3" grpId="0" animBg="1"/>
      <p:bldP spid="28" grpId="0" animBg="1"/>
      <p:bldP spid="34" grpId="0" animBg="1"/>
      <p:bldP spid="4" grpId="0" animBg="1"/>
      <p:bldP spid="5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460912" y="2736663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766218" y="2694246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79200" y="3298795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4" idx="6"/>
          </p:cNvCxnSpPr>
          <p:nvPr/>
        </p:nvCxnSpPr>
        <p:spPr>
          <a:xfrm flipV="1">
            <a:off x="2707800" y="2861851"/>
            <a:ext cx="10584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4"/>
          </p:cNvCxnSpPr>
          <p:nvPr/>
        </p:nvCxnSpPr>
        <p:spPr>
          <a:xfrm flipH="1">
            <a:off x="2726088" y="2987040"/>
            <a:ext cx="1255983" cy="45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329848" y="4923379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6" idx="4"/>
            <a:endCxn id="21" idx="0"/>
          </p:cNvCxnSpPr>
          <p:nvPr/>
        </p:nvCxnSpPr>
        <p:spPr>
          <a:xfrm flipH="1">
            <a:off x="2453292" y="3591589"/>
            <a:ext cx="149352" cy="1331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5225316"/>
            <a:ext cx="8238744" cy="16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907792" y="4466273"/>
            <a:ext cx="5266944" cy="68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072384" y="2694247"/>
            <a:ext cx="467520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21082" y="2694246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74144" y="3298795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4" idx="6"/>
          </p:cNvCxnSpPr>
          <p:nvPr/>
        </p:nvCxnSpPr>
        <p:spPr>
          <a:xfrm flipV="1">
            <a:off x="3539904" y="2861851"/>
            <a:ext cx="2160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6" idx="6"/>
          </p:cNvCxnSpPr>
          <p:nvPr/>
        </p:nvCxnSpPr>
        <p:spPr>
          <a:xfrm flipH="1">
            <a:off x="3421032" y="3029456"/>
            <a:ext cx="593185" cy="415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072384" y="4851457"/>
            <a:ext cx="402336" cy="364715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0"/>
          </p:cNvCxnSpPr>
          <p:nvPr/>
        </p:nvCxnSpPr>
        <p:spPr>
          <a:xfrm flipH="1">
            <a:off x="3273552" y="3626894"/>
            <a:ext cx="27432" cy="1224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5225316"/>
            <a:ext cx="8238744" cy="16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75888" y="4466273"/>
            <a:ext cx="4498848" cy="68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794760" y="2694247"/>
            <a:ext cx="467520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78232" y="3298795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4" idx="4"/>
            <a:endCxn id="16" idx="0"/>
          </p:cNvCxnSpPr>
          <p:nvPr/>
        </p:nvCxnSpPr>
        <p:spPr>
          <a:xfrm flipH="1">
            <a:off x="4001676" y="2987041"/>
            <a:ext cx="26844" cy="311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77056" y="4851457"/>
            <a:ext cx="402336" cy="364715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6" idx="4"/>
          </p:cNvCxnSpPr>
          <p:nvPr/>
        </p:nvCxnSpPr>
        <p:spPr>
          <a:xfrm>
            <a:off x="4001676" y="3591589"/>
            <a:ext cx="27004" cy="1259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5225316"/>
            <a:ext cx="8238744" cy="16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654296" y="4466273"/>
            <a:ext cx="3520440" cy="68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32" y="394621"/>
            <a:ext cx="11648767" cy="1325563"/>
          </a:xfrm>
        </p:spPr>
        <p:txBody>
          <a:bodyPr/>
          <a:lstStyle/>
          <a:p>
            <a:r>
              <a:rPr lang="en-US" dirty="0" smtClean="0"/>
              <a:t>The Simplex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025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Simplex Method</a:t>
            </a:r>
          </a:p>
          <a:p>
            <a:endParaRPr lang="en-US" sz="1100" b="1" dirty="0" smtClean="0"/>
          </a:p>
          <a:p>
            <a:pPr lvl="1"/>
            <a:r>
              <a:rPr lang="en-US" b="1" dirty="0" smtClean="0"/>
              <a:t>The Simplex Method - formulation (standard form)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Simplex Method - </a:t>
            </a:r>
            <a:r>
              <a:rPr lang="en-US" b="1" dirty="0" smtClean="0"/>
              <a:t>procedure</a:t>
            </a:r>
          </a:p>
          <a:p>
            <a:pPr lvl="1"/>
            <a:r>
              <a:rPr lang="en-US" b="1" dirty="0"/>
              <a:t>The Simplex Method </a:t>
            </a:r>
            <a:r>
              <a:rPr lang="en-US" b="1" dirty="0" smtClean="0"/>
              <a:t> - particular cases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Tie </a:t>
            </a:r>
            <a:r>
              <a:rPr lang="en-US" dirty="0"/>
              <a:t>for the Entering </a:t>
            </a:r>
            <a:r>
              <a:rPr lang="en-US" dirty="0" smtClean="0"/>
              <a:t>BV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Tie for the </a:t>
            </a:r>
            <a:r>
              <a:rPr lang="en-US" dirty="0" smtClean="0"/>
              <a:t>Leaving BV - degenerate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No leaving BV – Unbounded </a:t>
            </a:r>
            <a:r>
              <a:rPr lang="en-US" dirty="0" smtClean="0"/>
              <a:t>Z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Multiple optimal solutions</a:t>
            </a:r>
          </a:p>
          <a:p>
            <a:pPr lvl="1"/>
            <a:r>
              <a:rPr lang="en-US" b="1" dirty="0"/>
              <a:t>The Simplex Method  - </a:t>
            </a:r>
            <a:r>
              <a:rPr lang="en-US" b="1" dirty="0" smtClean="0"/>
              <a:t>other </a:t>
            </a:r>
            <a:r>
              <a:rPr lang="en-US" b="1" dirty="0"/>
              <a:t>cases </a:t>
            </a:r>
            <a:endParaRPr lang="en-US" b="1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Minimization of the objective function</a:t>
            </a:r>
            <a:endParaRPr lang="pt-PT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pt-PT" dirty="0" smtClean="0"/>
              <a:t>Negative </a:t>
            </a:r>
            <a:r>
              <a:rPr lang="pt-PT" dirty="0" err="1"/>
              <a:t>Right</a:t>
            </a:r>
            <a:r>
              <a:rPr lang="pt-PT" dirty="0"/>
              <a:t> </a:t>
            </a:r>
            <a:r>
              <a:rPr lang="pt-PT" dirty="0" err="1"/>
              <a:t>Hand</a:t>
            </a:r>
            <a:r>
              <a:rPr lang="pt-PT" dirty="0"/>
              <a:t> </a:t>
            </a:r>
            <a:r>
              <a:rPr lang="pt-PT" dirty="0" err="1" smtClean="0"/>
              <a:t>Sides</a:t>
            </a:r>
            <a:endParaRPr lang="pt-PT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pt-PT" dirty="0" err="1"/>
              <a:t>Eliminating</a:t>
            </a:r>
            <a:r>
              <a:rPr lang="pt-PT" dirty="0"/>
              <a:t> negative </a:t>
            </a:r>
            <a:r>
              <a:rPr lang="pt-PT" dirty="0" err="1"/>
              <a:t>variables</a:t>
            </a:r>
            <a:endParaRPr lang="pt-PT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pt-PT" dirty="0" err="1" smtClean="0"/>
              <a:t>Functional</a:t>
            </a:r>
            <a:r>
              <a:rPr lang="pt-PT" dirty="0" smtClean="0"/>
              <a:t> </a:t>
            </a:r>
            <a:r>
              <a:rPr lang="pt-PT" dirty="0" err="1"/>
              <a:t>constraints</a:t>
            </a:r>
            <a:r>
              <a:rPr lang="pt-PT" dirty="0"/>
              <a:t> in  </a:t>
            </a:r>
            <a:r>
              <a:rPr lang="en-US" dirty="0"/>
              <a:t>≥ </a:t>
            </a:r>
            <a:r>
              <a:rPr lang="en-US" dirty="0" smtClean="0"/>
              <a:t>and = form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Eliminating </a:t>
            </a:r>
            <a:r>
              <a:rPr lang="en-US" dirty="0"/>
              <a:t>unconstrained </a:t>
            </a:r>
            <a:r>
              <a:rPr lang="en-US" dirty="0" smtClean="0"/>
              <a:t>variables</a:t>
            </a:r>
          </a:p>
          <a:p>
            <a:pPr lvl="1"/>
            <a:r>
              <a:rPr lang="en-US" b="1" dirty="0"/>
              <a:t>The Simplex Method </a:t>
            </a:r>
            <a:r>
              <a:rPr lang="en-US" b="1" dirty="0" smtClean="0"/>
              <a:t>– Exercises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3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792230" y="2694247"/>
            <a:ext cx="467520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11744" y="2694246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84455" y="3308511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298662" y="2861851"/>
            <a:ext cx="2160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6" idx="0"/>
          </p:cNvCxnSpPr>
          <p:nvPr/>
        </p:nvCxnSpPr>
        <p:spPr>
          <a:xfrm>
            <a:off x="4075938" y="3012629"/>
            <a:ext cx="631961" cy="295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738874" y="4897529"/>
            <a:ext cx="409152" cy="28171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03232" y="3626894"/>
            <a:ext cx="240218" cy="1234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5225316"/>
            <a:ext cx="8238744" cy="16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78236" y="4466273"/>
            <a:ext cx="2696500" cy="68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6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801954" y="2694247"/>
            <a:ext cx="467520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82955" y="2694246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55666" y="3308511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337572" y="2861851"/>
            <a:ext cx="9000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6" idx="2"/>
          </p:cNvCxnSpPr>
          <p:nvPr/>
        </p:nvCxnSpPr>
        <p:spPr>
          <a:xfrm>
            <a:off x="4056434" y="2987040"/>
            <a:ext cx="1199232" cy="467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653278" y="4897529"/>
            <a:ext cx="409152" cy="28171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0"/>
          </p:cNvCxnSpPr>
          <p:nvPr/>
        </p:nvCxnSpPr>
        <p:spPr>
          <a:xfrm>
            <a:off x="5374443" y="3626894"/>
            <a:ext cx="483411" cy="1270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5225316"/>
            <a:ext cx="8238744" cy="16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03522" y="4466273"/>
            <a:ext cx="1871213" cy="68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801954" y="2694247"/>
            <a:ext cx="467520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83348" y="2694246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56059" y="3308511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14" idx="6"/>
          </p:cNvCxnSpPr>
          <p:nvPr/>
        </p:nvCxnSpPr>
        <p:spPr>
          <a:xfrm flipH="1" flipV="1">
            <a:off x="4269474" y="2840644"/>
            <a:ext cx="1668491" cy="21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56434" y="2987040"/>
            <a:ext cx="1899625" cy="441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480135" y="4897529"/>
            <a:ext cx="409152" cy="28171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0"/>
          </p:cNvCxnSpPr>
          <p:nvPr/>
        </p:nvCxnSpPr>
        <p:spPr>
          <a:xfrm>
            <a:off x="6074836" y="3626894"/>
            <a:ext cx="483411" cy="1270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5225316"/>
            <a:ext cx="8238744" cy="16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81088" y="4466273"/>
            <a:ext cx="993647" cy="68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5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801954" y="2694247"/>
            <a:ext cx="467520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93465" y="2694246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75904" y="3308511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14" idx="6"/>
          </p:cNvCxnSpPr>
          <p:nvPr/>
        </p:nvCxnSpPr>
        <p:spPr>
          <a:xfrm flipH="1">
            <a:off x="4269474" y="2821021"/>
            <a:ext cx="2323991" cy="19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56434" y="2987040"/>
            <a:ext cx="2619470" cy="441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286017" y="4883286"/>
            <a:ext cx="507944" cy="33487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0"/>
          </p:cNvCxnSpPr>
          <p:nvPr/>
        </p:nvCxnSpPr>
        <p:spPr>
          <a:xfrm>
            <a:off x="6819089" y="3665806"/>
            <a:ext cx="720900" cy="1217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5225316"/>
            <a:ext cx="8238744" cy="16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6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5719952"/>
            <a:ext cx="8238744" cy="1165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6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6031151"/>
            <a:ext cx="8238744" cy="90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071990" y="6031151"/>
            <a:ext cx="6166753" cy="90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005847" y="6031151"/>
            <a:ext cx="5232896" cy="90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09551" y="3672399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4857" y="3629982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98471" y="3334100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4" idx="6"/>
          </p:cNvCxnSpPr>
          <p:nvPr/>
        </p:nvCxnSpPr>
        <p:spPr>
          <a:xfrm flipV="1">
            <a:off x="2756439" y="3797587"/>
            <a:ext cx="10584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6" idx="6"/>
          </p:cNvCxnSpPr>
          <p:nvPr/>
        </p:nvCxnSpPr>
        <p:spPr>
          <a:xfrm flipH="1" flipV="1">
            <a:off x="2745359" y="3480497"/>
            <a:ext cx="1299096" cy="146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306749" y="6450190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6" idx="4"/>
            <a:endCxn id="19" idx="0"/>
          </p:cNvCxnSpPr>
          <p:nvPr/>
        </p:nvCxnSpPr>
        <p:spPr>
          <a:xfrm flipH="1">
            <a:off x="2430193" y="3626894"/>
            <a:ext cx="191722" cy="2823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90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814857" y="6031151"/>
            <a:ext cx="4423886" cy="90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80767" y="3672399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4857" y="3629982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69687" y="3334100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4" idx="6"/>
          </p:cNvCxnSpPr>
          <p:nvPr/>
        </p:nvCxnSpPr>
        <p:spPr>
          <a:xfrm>
            <a:off x="3427655" y="3797588"/>
            <a:ext cx="3872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427655" y="3493258"/>
            <a:ext cx="616800" cy="133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153067" y="6450190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6" idx="4"/>
          </p:cNvCxnSpPr>
          <p:nvPr/>
        </p:nvCxnSpPr>
        <p:spPr>
          <a:xfrm>
            <a:off x="3293131" y="3626894"/>
            <a:ext cx="0" cy="2732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19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4708187" y="6031151"/>
            <a:ext cx="3530556" cy="90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4857" y="3629982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98621" y="3322565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38280" y="6450190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061257" y="3615359"/>
            <a:ext cx="100467" cy="2746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54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Simplex Method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8675"/>
          </a:xfrm>
        </p:spPr>
        <p:txBody>
          <a:bodyPr>
            <a:normAutofit/>
          </a:bodyPr>
          <a:lstStyle/>
          <a:p>
            <a:r>
              <a:rPr lang="en-US" dirty="0" smtClean="0"/>
              <a:t>The graphical approach can be used for </a:t>
            </a:r>
            <a:r>
              <a:rPr lang="en-US" u="sng" dirty="0" smtClean="0"/>
              <a:t>two-variable LP problems</a:t>
            </a:r>
          </a:p>
          <a:p>
            <a:endParaRPr lang="en-US" sz="800" u="sng" dirty="0" smtClean="0"/>
          </a:p>
          <a:p>
            <a:r>
              <a:rPr lang="en-US" dirty="0" smtClean="0"/>
              <a:t>Unfortunately, most </a:t>
            </a:r>
            <a:r>
              <a:rPr lang="en-US" u="sng" dirty="0"/>
              <a:t>real-life </a:t>
            </a:r>
            <a:r>
              <a:rPr lang="en-US" u="sng" dirty="0" smtClean="0"/>
              <a:t>LPs problems </a:t>
            </a:r>
            <a:r>
              <a:rPr lang="en-US" dirty="0" smtClean="0"/>
              <a:t>require a method to find optimal solutions capable of dealing with several variables: </a:t>
            </a:r>
            <a:r>
              <a:rPr lang="en-US" b="1" dirty="0" smtClean="0"/>
              <a:t>the </a:t>
            </a:r>
            <a:r>
              <a:rPr lang="en-US" b="1" dirty="0"/>
              <a:t>simplex </a:t>
            </a:r>
            <a:r>
              <a:rPr lang="en-US" b="1" dirty="0" smtClean="0"/>
              <a:t>algorithm</a:t>
            </a:r>
          </a:p>
          <a:p>
            <a:endParaRPr lang="en-US" sz="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48493" y="4365172"/>
            <a:ext cx="90950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In the classes we will focus on the manual application of the simplex algorithm (using EXCEL), although computer packages to apply the simplex algorithm have been developed (LINDO and LINGO)</a:t>
            </a:r>
          </a:p>
          <a:p>
            <a:pPr algn="ctr"/>
            <a:endParaRPr lang="pt-PT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3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437761" y="6031151"/>
            <a:ext cx="2800981" cy="90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55265" y="3626895"/>
            <a:ext cx="467520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74779" y="3626894"/>
            <a:ext cx="431706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62886" y="3336617"/>
            <a:ext cx="246888" cy="29279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261697" y="3794499"/>
            <a:ext cx="2160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0"/>
          </p:cNvCxnSpPr>
          <p:nvPr/>
        </p:nvCxnSpPr>
        <p:spPr>
          <a:xfrm flipV="1">
            <a:off x="3989025" y="3502450"/>
            <a:ext cx="520452" cy="124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809774" y="6444305"/>
            <a:ext cx="409152" cy="28171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1" idx="4"/>
          </p:cNvCxnSpPr>
          <p:nvPr/>
        </p:nvCxnSpPr>
        <p:spPr>
          <a:xfrm>
            <a:off x="4686330" y="3629411"/>
            <a:ext cx="308262" cy="2785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1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17776"/>
            <a:ext cx="6210300" cy="1905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81088" y="2648486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-120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81088" y="3626894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3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23157"/>
          <a:stretch/>
        </p:blipFill>
        <p:spPr>
          <a:xfrm>
            <a:off x="74575" y="4423600"/>
            <a:ext cx="7963001" cy="23313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788" y="2002923"/>
            <a:ext cx="621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02923"/>
            <a:ext cx="6210300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46912" y="2707594"/>
            <a:ext cx="1388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Z = 6000 </a:t>
            </a:r>
          </a:p>
          <a:p>
            <a:r>
              <a:rPr lang="en-US" dirty="0" smtClean="0"/>
              <a:t>S1 = 40</a:t>
            </a:r>
          </a:p>
          <a:p>
            <a:r>
              <a:rPr lang="en-US" dirty="0" smtClean="0"/>
              <a:t>X2 = 50</a:t>
            </a:r>
          </a:p>
          <a:p>
            <a:r>
              <a:rPr lang="en-US" dirty="0" smtClean="0"/>
              <a:t>S3 = 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20717" y="2707593"/>
            <a:ext cx="1388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 = 0</a:t>
            </a:r>
          </a:p>
          <a:p>
            <a:r>
              <a:rPr lang="en-US" dirty="0" smtClean="0"/>
              <a:t>S2 = 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5128" t="50854" r="5064" b="599"/>
          <a:stretch/>
        </p:blipFill>
        <p:spPr>
          <a:xfrm>
            <a:off x="91728" y="4442099"/>
            <a:ext cx="7560823" cy="22990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0505" y="3952329"/>
            <a:ext cx="1669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(x1, x2) = (0,50)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5096" y="3950564"/>
            <a:ext cx="473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(x1, x2, S1, S2, S3) = (0, 50, 40, 0, 30)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21227" y="4717643"/>
            <a:ext cx="4740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X1 = 0 </a:t>
            </a:r>
            <a:r>
              <a:rPr lang="en-US" sz="1600" dirty="0" smtClean="0">
                <a:sym typeface="Wingdings" panose="05000000000000000000" pitchFamily="2" charset="2"/>
              </a:rPr>
              <a:t> </a:t>
            </a:r>
            <a:r>
              <a:rPr lang="en-US" sz="1600" dirty="0" smtClean="0"/>
              <a:t>Plant 0 ha of pine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X2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50 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/>
              <a:t>Plant </a:t>
            </a:r>
            <a:r>
              <a:rPr lang="en-US" sz="1600" dirty="0" smtClean="0"/>
              <a:t>50 </a:t>
            </a:r>
            <a:r>
              <a:rPr lang="en-US" sz="1600" dirty="0"/>
              <a:t>ha of </a:t>
            </a:r>
            <a:r>
              <a:rPr lang="en-US" sz="1600" dirty="0" smtClean="0"/>
              <a:t>eucalypt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S1 = 40 </a:t>
            </a:r>
            <a:r>
              <a:rPr lang="en-US" sz="1600" dirty="0" smtClean="0">
                <a:sym typeface="Wingdings" panose="05000000000000000000" pitchFamily="2" charset="2"/>
              </a:rPr>
              <a:t> 40 ha of area available for pine plant.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S2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 smtClean="0">
                <a:sym typeface="Wingdings" panose="05000000000000000000" pitchFamily="2" charset="2"/>
              </a:rPr>
              <a:t>no </a:t>
            </a:r>
            <a:r>
              <a:rPr lang="en-US" sz="1600" dirty="0">
                <a:sym typeface="Wingdings" panose="05000000000000000000" pitchFamily="2" charset="2"/>
              </a:rPr>
              <a:t>ha of area available for </a:t>
            </a:r>
            <a:r>
              <a:rPr lang="en-US" sz="1600" dirty="0" smtClean="0">
                <a:sym typeface="Wingdings" panose="05000000000000000000" pitchFamily="2" charset="2"/>
              </a:rPr>
              <a:t>eucalypt plant.</a:t>
            </a:r>
            <a:endParaRPr lang="en-US" sz="1600" dirty="0"/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S3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30 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 smtClean="0">
                <a:sym typeface="Wingdings" panose="05000000000000000000" pitchFamily="2" charset="2"/>
              </a:rPr>
              <a:t>30 working hours still available</a:t>
            </a:r>
            <a:endParaRPr lang="en-US" sz="1600" dirty="0"/>
          </a:p>
          <a:p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89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02923"/>
            <a:ext cx="6210300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46912" y="2707594"/>
            <a:ext cx="1388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Z = 6000 </a:t>
            </a:r>
          </a:p>
          <a:p>
            <a:r>
              <a:rPr lang="en-US" dirty="0" smtClean="0"/>
              <a:t>S1 = 40</a:t>
            </a:r>
          </a:p>
          <a:p>
            <a:r>
              <a:rPr lang="en-US" dirty="0" smtClean="0"/>
              <a:t>X2 = 50</a:t>
            </a:r>
          </a:p>
          <a:p>
            <a:r>
              <a:rPr lang="en-US" dirty="0" smtClean="0"/>
              <a:t>S3 = 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20717" y="2707593"/>
            <a:ext cx="1388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 = 0</a:t>
            </a:r>
          </a:p>
          <a:p>
            <a:r>
              <a:rPr lang="en-US" dirty="0" smtClean="0"/>
              <a:t>S2 = 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505" y="3940619"/>
            <a:ext cx="1669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(x1, x2) = (0,50)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8457" y="3949497"/>
            <a:ext cx="369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(x1, </a:t>
            </a:r>
            <a:r>
              <a:rPr lang="en-US" b="1" dirty="0" smtClean="0">
                <a:solidFill>
                  <a:schemeClr val="accent6"/>
                </a:solidFill>
              </a:rPr>
              <a:t>x2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6"/>
                </a:solidFill>
              </a:rPr>
              <a:t>S1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S2, </a:t>
            </a:r>
            <a:r>
              <a:rPr lang="en-US" b="1" dirty="0" smtClean="0">
                <a:solidFill>
                  <a:schemeClr val="accent6"/>
                </a:solidFill>
              </a:rPr>
              <a:t>S3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) = (0, </a:t>
            </a:r>
            <a:r>
              <a:rPr lang="en-US" b="1" dirty="0" smtClean="0">
                <a:solidFill>
                  <a:schemeClr val="accent6"/>
                </a:solidFill>
              </a:rPr>
              <a:t>50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6"/>
                </a:solidFill>
              </a:rPr>
              <a:t>40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0, </a:t>
            </a:r>
            <a:r>
              <a:rPr lang="en-US" b="1" dirty="0" smtClean="0">
                <a:solidFill>
                  <a:schemeClr val="accent6"/>
                </a:solidFill>
              </a:rPr>
              <a:t>30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14334" y="1510537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x2) = (0,0)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35132" y="1500039"/>
            <a:ext cx="325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x2, </a:t>
            </a:r>
            <a:r>
              <a:rPr lang="en-US" sz="1400" b="1" dirty="0" smtClean="0">
                <a:solidFill>
                  <a:schemeClr val="accent6"/>
                </a:solidFill>
              </a:rPr>
              <a:t>S1, S2, S3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= (0, 0, </a:t>
            </a:r>
            <a:r>
              <a:rPr lang="en-US" sz="1400" b="1" dirty="0" smtClean="0">
                <a:solidFill>
                  <a:schemeClr val="accent6"/>
                </a:solidFill>
              </a:rPr>
              <a:t>40, 50, 180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8579" y="4882718"/>
            <a:ext cx="3830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basic variables in these solutions differ in one single variable (S1 and S3 are maintained as basic variables)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These are adjacent solutions 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l="5128" t="50854" r="5064" b="599"/>
          <a:stretch/>
        </p:blipFill>
        <p:spPr>
          <a:xfrm>
            <a:off x="91728" y="4442099"/>
            <a:ext cx="7560823" cy="229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34699" t="28796" r="15298" b="48253"/>
          <a:stretch/>
        </p:blipFill>
        <p:spPr>
          <a:xfrm>
            <a:off x="7509706" y="175137"/>
            <a:ext cx="4479632" cy="1370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71320" y="365125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9706" y="1053871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367680" y="105387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88" y="2002923"/>
            <a:ext cx="6210300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46912" y="2707594"/>
            <a:ext cx="1388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Z = 6000 </a:t>
            </a:r>
          </a:p>
          <a:p>
            <a:r>
              <a:rPr lang="en-US" dirty="0" smtClean="0"/>
              <a:t>S1 = 40</a:t>
            </a:r>
          </a:p>
          <a:p>
            <a:r>
              <a:rPr lang="en-US" dirty="0" smtClean="0"/>
              <a:t>X2 = 50</a:t>
            </a:r>
          </a:p>
          <a:p>
            <a:r>
              <a:rPr lang="en-US" dirty="0" smtClean="0"/>
              <a:t>S3 = 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20717" y="2707593"/>
            <a:ext cx="1388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 = 0</a:t>
            </a:r>
          </a:p>
          <a:p>
            <a:r>
              <a:rPr lang="en-US" dirty="0" smtClean="0"/>
              <a:t>S2 = 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505" y="3940619"/>
            <a:ext cx="1669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(x1, x2) = (0,50)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8457" y="3949497"/>
            <a:ext cx="369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(x1, </a:t>
            </a:r>
            <a:r>
              <a:rPr lang="en-US" b="1" dirty="0" smtClean="0">
                <a:solidFill>
                  <a:schemeClr val="accent6"/>
                </a:solidFill>
              </a:rPr>
              <a:t>x2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6"/>
                </a:solidFill>
              </a:rPr>
              <a:t>S1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S2, </a:t>
            </a:r>
            <a:r>
              <a:rPr lang="en-US" b="1" dirty="0" smtClean="0">
                <a:solidFill>
                  <a:schemeClr val="accent6"/>
                </a:solidFill>
              </a:rPr>
              <a:t>S3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) = (0, </a:t>
            </a:r>
            <a:r>
              <a:rPr lang="en-US" b="1" dirty="0" smtClean="0">
                <a:solidFill>
                  <a:schemeClr val="accent6"/>
                </a:solidFill>
              </a:rPr>
              <a:t>50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6"/>
                </a:solidFill>
              </a:rPr>
              <a:t>40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0, </a:t>
            </a:r>
            <a:r>
              <a:rPr lang="en-US" b="1" dirty="0" smtClean="0">
                <a:solidFill>
                  <a:schemeClr val="accent6"/>
                </a:solidFill>
              </a:rPr>
              <a:t>30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14334" y="1510537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x2) = (0,0)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35132" y="1500039"/>
            <a:ext cx="325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x2, </a:t>
            </a:r>
            <a:r>
              <a:rPr lang="en-US" sz="1400" b="1" dirty="0" smtClean="0">
                <a:solidFill>
                  <a:schemeClr val="accent6"/>
                </a:solidFill>
              </a:rPr>
              <a:t>S1, S2, S3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= (0, 0, </a:t>
            </a:r>
            <a:r>
              <a:rPr lang="en-US" sz="1400" b="1" dirty="0" smtClean="0">
                <a:solidFill>
                  <a:schemeClr val="accent6"/>
                </a:solidFill>
              </a:rPr>
              <a:t>40, 50, 180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865356" y="4075179"/>
            <a:ext cx="2829843" cy="2588965"/>
            <a:chOff x="1142082" y="3803882"/>
            <a:chExt cx="2829843" cy="2588965"/>
          </a:xfrm>
        </p:grpSpPr>
        <p:sp>
          <p:nvSpPr>
            <p:cNvPr id="17" name="Freeform 16"/>
            <p:cNvSpPr/>
            <p:nvPr/>
          </p:nvSpPr>
          <p:spPr>
            <a:xfrm>
              <a:off x="1203263" y="4923810"/>
              <a:ext cx="1621766" cy="1452113"/>
            </a:xfrm>
            <a:custGeom>
              <a:avLst/>
              <a:gdLst>
                <a:gd name="connsiteX0" fmla="*/ 0 w 1621766"/>
                <a:gd name="connsiteY0" fmla="*/ 11501 h 1452113"/>
                <a:gd name="connsiteX1" fmla="*/ 813758 w 1621766"/>
                <a:gd name="connsiteY1" fmla="*/ 0 h 1452113"/>
                <a:gd name="connsiteX2" fmla="*/ 1616015 w 1621766"/>
                <a:gd name="connsiteY2" fmla="*/ 733245 h 1452113"/>
                <a:gd name="connsiteX3" fmla="*/ 1621766 w 1621766"/>
                <a:gd name="connsiteY3" fmla="*/ 1452113 h 1452113"/>
                <a:gd name="connsiteX4" fmla="*/ 5750 w 1621766"/>
                <a:gd name="connsiteY4" fmla="*/ 1443486 h 1452113"/>
                <a:gd name="connsiteX5" fmla="*/ 0 w 1621766"/>
                <a:gd name="connsiteY5" fmla="*/ 11501 h 145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766" h="1452113">
                  <a:moveTo>
                    <a:pt x="0" y="11501"/>
                  </a:moveTo>
                  <a:lnTo>
                    <a:pt x="813758" y="0"/>
                  </a:lnTo>
                  <a:lnTo>
                    <a:pt x="1616015" y="733245"/>
                  </a:lnTo>
                  <a:lnTo>
                    <a:pt x="1621766" y="1452113"/>
                  </a:lnTo>
                  <a:lnTo>
                    <a:pt x="5750" y="1443486"/>
                  </a:lnTo>
                  <a:cubicBezTo>
                    <a:pt x="3833" y="966158"/>
                    <a:pt x="1917" y="488829"/>
                    <a:pt x="0" y="11501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4"/>
            <a:srcRect l="6408" t="15194" r="32862" b="8302"/>
            <a:stretch/>
          </p:blipFill>
          <p:spPr>
            <a:xfrm>
              <a:off x="1142082" y="3803882"/>
              <a:ext cx="2829843" cy="2588965"/>
            </a:xfrm>
            <a:prstGeom prst="rect">
              <a:avLst/>
            </a:prstGeom>
          </p:spPr>
        </p:pic>
        <p:sp>
          <p:nvSpPr>
            <p:cNvPr id="22" name="Oval 21"/>
            <p:cNvSpPr/>
            <p:nvPr/>
          </p:nvSpPr>
          <p:spPr>
            <a:xfrm>
              <a:off x="1978724" y="47986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Oval 22"/>
            <p:cNvSpPr/>
            <p:nvPr/>
          </p:nvSpPr>
          <p:spPr>
            <a:xfrm>
              <a:off x="1183509" y="47986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4" name="Oval 23"/>
            <p:cNvSpPr/>
            <p:nvPr/>
          </p:nvSpPr>
          <p:spPr>
            <a:xfrm>
              <a:off x="2783710" y="5521617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5" name="Oval 24"/>
            <p:cNvSpPr/>
            <p:nvPr/>
          </p:nvSpPr>
          <p:spPr>
            <a:xfrm>
              <a:off x="1183509" y="62464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Oval 25"/>
            <p:cNvSpPr/>
            <p:nvPr/>
          </p:nvSpPr>
          <p:spPr>
            <a:xfrm>
              <a:off x="2785663" y="6264853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29878" y="4547156"/>
              <a:ext cx="9563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</a:t>
              </a:r>
              <a:r>
                <a:rPr lang="en-US" sz="1200" dirty="0" smtClean="0"/>
                <a:t>= (15,50)</a:t>
              </a:r>
              <a:endParaRPr lang="pt-PT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81931" y="4547156"/>
              <a:ext cx="7547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B= (0,50)</a:t>
              </a:r>
              <a:endParaRPr lang="pt-PT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88526" y="6018494"/>
              <a:ext cx="10304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A= (0,0)</a:t>
              </a:r>
              <a:endParaRPr lang="pt-PT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6646" y="6034032"/>
              <a:ext cx="843430" cy="284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E</a:t>
              </a:r>
              <a:r>
                <a:rPr lang="en-US" sz="1200" dirty="0" smtClean="0"/>
                <a:t>= (40,0)</a:t>
              </a:r>
              <a:endParaRPr lang="pt-PT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67045" y="5420926"/>
              <a:ext cx="973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</a:t>
              </a:r>
              <a:r>
                <a:rPr lang="en-US" sz="1200" dirty="0" smtClean="0"/>
                <a:t>= (40,33)</a:t>
              </a:r>
              <a:endParaRPr lang="pt-PT" sz="1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03263" y="4875193"/>
              <a:ext cx="1621766" cy="1452113"/>
            </a:xfrm>
            <a:custGeom>
              <a:avLst/>
              <a:gdLst>
                <a:gd name="connsiteX0" fmla="*/ 0 w 1621766"/>
                <a:gd name="connsiteY0" fmla="*/ 11501 h 1452113"/>
                <a:gd name="connsiteX1" fmla="*/ 813758 w 1621766"/>
                <a:gd name="connsiteY1" fmla="*/ 0 h 1452113"/>
                <a:gd name="connsiteX2" fmla="*/ 1616015 w 1621766"/>
                <a:gd name="connsiteY2" fmla="*/ 733245 h 1452113"/>
                <a:gd name="connsiteX3" fmla="*/ 1621766 w 1621766"/>
                <a:gd name="connsiteY3" fmla="*/ 1452113 h 1452113"/>
                <a:gd name="connsiteX4" fmla="*/ 5750 w 1621766"/>
                <a:gd name="connsiteY4" fmla="*/ 1443486 h 1452113"/>
                <a:gd name="connsiteX5" fmla="*/ 0 w 1621766"/>
                <a:gd name="connsiteY5" fmla="*/ 11501 h 145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766" h="1452113">
                  <a:moveTo>
                    <a:pt x="0" y="11501"/>
                  </a:moveTo>
                  <a:lnTo>
                    <a:pt x="813758" y="0"/>
                  </a:lnTo>
                  <a:lnTo>
                    <a:pt x="1616015" y="733245"/>
                  </a:lnTo>
                  <a:lnTo>
                    <a:pt x="1621766" y="1452113"/>
                  </a:lnTo>
                  <a:lnTo>
                    <a:pt x="5750" y="1443486"/>
                  </a:lnTo>
                  <a:cubicBezTo>
                    <a:pt x="3833" y="966158"/>
                    <a:pt x="1917" y="488829"/>
                    <a:pt x="0" y="11501"/>
                  </a:cubicBezTo>
                  <a:close/>
                </a:path>
              </a:pathLst>
            </a:custGeom>
            <a:solidFill>
              <a:srgbClr val="E2F0D9">
                <a:alpha val="38824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/>
          <a:srcRect l="5128" t="50854" r="5064" b="599"/>
          <a:stretch/>
        </p:blipFill>
        <p:spPr>
          <a:xfrm>
            <a:off x="91728" y="4442099"/>
            <a:ext cx="7560823" cy="229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787" y="1999902"/>
            <a:ext cx="7191375" cy="1905000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3021441" y="2409749"/>
            <a:ext cx="565138" cy="150603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99525" y="3542190"/>
            <a:ext cx="6662638" cy="332355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80566" y="3624168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553691" y="1970107"/>
            <a:ext cx="3638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X1</a:t>
            </a:r>
            <a:r>
              <a:rPr lang="en-US" dirty="0" smtClean="0"/>
              <a:t> will become </a:t>
            </a:r>
            <a:r>
              <a:rPr lang="en-US" b="1" dirty="0" smtClean="0">
                <a:solidFill>
                  <a:schemeClr val="accent6"/>
                </a:solidFill>
              </a:rPr>
              <a:t>basic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S3</a:t>
            </a:r>
            <a:r>
              <a:rPr lang="en-US" dirty="0" smtClean="0"/>
              <a:t> will become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non-basic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variable</a:t>
            </a:r>
          </a:p>
          <a:p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(X1 column will have to take the shape of S3: (0, 0, 0, 1)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861403" y="274665"/>
            <a:ext cx="3022884" cy="1289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Optimality </a:t>
            </a:r>
            <a:r>
              <a:rPr lang="en-US" sz="2400" dirty="0" smtClean="0">
                <a:solidFill>
                  <a:schemeClr val="tx1"/>
                </a:solidFill>
              </a:rPr>
              <a:t>check:</a:t>
            </a:r>
          </a:p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current BFS is optimal (in a max LP) if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every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coefficient in </a:t>
            </a:r>
            <a:r>
              <a:rPr lang="pt-PT" b="1" dirty="0" err="1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ow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≥ 0</a:t>
            </a:r>
            <a:r>
              <a:rPr lang="pt-PT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4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/>
      <p:bldP spid="3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3387"/>
          <a:stretch/>
        </p:blipFill>
        <p:spPr>
          <a:xfrm>
            <a:off x="970788" y="2010778"/>
            <a:ext cx="6835102" cy="209047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/>
          <a:srcRect r="13760"/>
          <a:stretch/>
        </p:blipFill>
        <p:spPr>
          <a:xfrm>
            <a:off x="7567579" y="180067"/>
            <a:ext cx="4479632" cy="13760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070839" y="445202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12368" y="1347296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48911" y="133674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34" y="4235870"/>
            <a:ext cx="9213021" cy="70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/>
          <a:srcRect r="13760"/>
          <a:stretch/>
        </p:blipFill>
        <p:spPr>
          <a:xfrm>
            <a:off x="7567579" y="180067"/>
            <a:ext cx="4479632" cy="13760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070839" y="445202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12368" y="1347296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48911" y="133674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44" y="2089446"/>
            <a:ext cx="7900726" cy="18176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426370" y="2754347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-90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8554551" y="3004702"/>
            <a:ext cx="168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1 </a:t>
            </a:r>
            <a:r>
              <a:rPr lang="en-US" sz="1600" dirty="0" smtClean="0"/>
              <a:t>-&gt; 0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74" y="4085766"/>
            <a:ext cx="8394414" cy="126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6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/>
          <a:srcRect r="13760"/>
          <a:stretch/>
        </p:blipFill>
        <p:spPr>
          <a:xfrm>
            <a:off x="7567579" y="180067"/>
            <a:ext cx="4479632" cy="13760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070839" y="445202"/>
            <a:ext cx="403032" cy="110705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12368" y="1347296"/>
            <a:ext cx="4479632" cy="18405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48911" y="1336741"/>
            <a:ext cx="246888" cy="2503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62" y="2014798"/>
            <a:ext cx="7900727" cy="181765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388629" y="2649719"/>
            <a:ext cx="1388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Z = 7350 </a:t>
            </a:r>
          </a:p>
          <a:p>
            <a:r>
              <a:rPr lang="en-US" dirty="0" smtClean="0"/>
              <a:t>S1 = 25</a:t>
            </a:r>
          </a:p>
          <a:p>
            <a:r>
              <a:rPr lang="en-US" dirty="0" smtClean="0"/>
              <a:t>X2 = 50</a:t>
            </a:r>
          </a:p>
          <a:p>
            <a:r>
              <a:rPr lang="en-US" dirty="0" smtClean="0"/>
              <a:t>x1 = 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62434" y="2649718"/>
            <a:ext cx="1388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 = 0</a:t>
            </a:r>
          </a:p>
          <a:p>
            <a:r>
              <a:rPr lang="en-US" dirty="0" smtClean="0"/>
              <a:t>S3 =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0505" y="4120770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x2) = (0,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9507" y="4120770"/>
            <a:ext cx="4732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</a:t>
            </a:r>
            <a:r>
              <a:rPr lang="en-US" sz="1400" b="1" dirty="0" smtClean="0">
                <a:solidFill>
                  <a:schemeClr val="accent6"/>
                </a:solidFill>
              </a:rPr>
              <a:t>x2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S1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S2, </a:t>
            </a:r>
            <a:r>
              <a:rPr lang="en-US" sz="1400" b="1" dirty="0" smtClean="0">
                <a:solidFill>
                  <a:schemeClr val="accent6"/>
                </a:solidFill>
              </a:rPr>
              <a:t>S3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= (0, 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40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0,</a:t>
            </a:r>
            <a:r>
              <a:rPr lang="en-US" sz="1400" b="1" dirty="0" smtClean="0">
                <a:solidFill>
                  <a:schemeClr val="accent6"/>
                </a:solidFill>
              </a:rPr>
              <a:t> 30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          </a:t>
            </a:r>
            <a:r>
              <a:rPr lang="en-US" sz="1400" b="1" dirty="0" smtClean="0"/>
              <a:t>z=6000         </a:t>
            </a:r>
            <a:r>
              <a:rPr lang="en-US" sz="1400" b="1" i="1" dirty="0" smtClean="0">
                <a:solidFill>
                  <a:schemeClr val="bg1">
                    <a:lumMod val="65000"/>
                  </a:schemeClr>
                </a:solidFill>
              </a:rPr>
              <a:t>(B)</a:t>
            </a:r>
            <a:endParaRPr lang="en-US" sz="14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3752" y="5031008"/>
            <a:ext cx="4740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X1 = 15 </a:t>
            </a:r>
            <a:r>
              <a:rPr lang="en-US" sz="1600" dirty="0" smtClean="0">
                <a:sym typeface="Wingdings" panose="05000000000000000000" pitchFamily="2" charset="2"/>
              </a:rPr>
              <a:t> </a:t>
            </a:r>
            <a:r>
              <a:rPr lang="en-US" sz="1600" dirty="0" smtClean="0"/>
              <a:t>Planted 15 ha of pine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X2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50 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 smtClean="0"/>
              <a:t>Planted 50 </a:t>
            </a:r>
            <a:r>
              <a:rPr lang="en-US" sz="1600" dirty="0"/>
              <a:t>ha of </a:t>
            </a:r>
            <a:r>
              <a:rPr lang="en-US" sz="1600" dirty="0" smtClean="0"/>
              <a:t>eucalypt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S1 = 25 </a:t>
            </a:r>
            <a:r>
              <a:rPr lang="en-US" sz="1600" dirty="0" smtClean="0">
                <a:sym typeface="Wingdings" panose="05000000000000000000" pitchFamily="2" charset="2"/>
              </a:rPr>
              <a:t> 25 ha of area available for pine plant.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S2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 smtClean="0">
                <a:sym typeface="Wingdings" panose="05000000000000000000" pitchFamily="2" charset="2"/>
              </a:rPr>
              <a:t>no </a:t>
            </a:r>
            <a:r>
              <a:rPr lang="en-US" sz="1600" dirty="0">
                <a:sym typeface="Wingdings" panose="05000000000000000000" pitchFamily="2" charset="2"/>
              </a:rPr>
              <a:t>ha of area available for </a:t>
            </a:r>
            <a:r>
              <a:rPr lang="en-US" sz="1600" dirty="0" smtClean="0">
                <a:sym typeface="Wingdings" panose="05000000000000000000" pitchFamily="2" charset="2"/>
              </a:rPr>
              <a:t>eucalypt plant.</a:t>
            </a:r>
            <a:endParaRPr lang="en-US" sz="1600" dirty="0"/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S3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 smtClean="0">
                <a:sym typeface="Wingdings" panose="05000000000000000000" pitchFamily="2" charset="2"/>
              </a:rPr>
              <a:t>no working hours available</a:t>
            </a:r>
            <a:endParaRPr lang="en-US" sz="1600" dirty="0"/>
          </a:p>
          <a:p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80505" y="4392772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x2) = (</a:t>
            </a:r>
            <a:r>
              <a:rPr lang="en-US" sz="1400" b="1" dirty="0" smtClean="0">
                <a:solidFill>
                  <a:schemeClr val="accent6"/>
                </a:solidFill>
              </a:rPr>
              <a:t>15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49507" y="4392772"/>
            <a:ext cx="4732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400" b="1" dirty="0" smtClean="0">
                <a:solidFill>
                  <a:schemeClr val="accent6"/>
                </a:solidFill>
              </a:rPr>
              <a:t>x1, x2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S1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S2, S3) = (</a:t>
            </a:r>
            <a:r>
              <a:rPr lang="en-US" sz="1400" b="1" dirty="0" smtClean="0">
                <a:solidFill>
                  <a:schemeClr val="accent6"/>
                </a:solidFill>
              </a:rPr>
              <a:t>15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25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0,</a:t>
            </a:r>
            <a:r>
              <a:rPr lang="en-US" sz="1400" b="1" dirty="0" smtClean="0">
                <a:solidFill>
                  <a:schemeClr val="accent6"/>
                </a:solidFill>
              </a:rPr>
              <a:t>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    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en-US" sz="1400" b="1" dirty="0" smtClean="0"/>
              <a:t>z=7350         </a:t>
            </a:r>
            <a:r>
              <a:rPr lang="en-US" sz="1400" b="1" i="1" dirty="0" smtClean="0">
                <a:solidFill>
                  <a:schemeClr val="bg1">
                    <a:lumMod val="65000"/>
                  </a:schemeClr>
                </a:solidFill>
              </a:rPr>
              <a:t>(C)</a:t>
            </a:r>
            <a:endParaRPr lang="en-US" sz="14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0505" y="3838339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x2) = (0,0)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49507" y="3838339"/>
            <a:ext cx="4732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x2, </a:t>
            </a:r>
            <a:r>
              <a:rPr lang="en-US" sz="1400" b="1" dirty="0" smtClean="0">
                <a:solidFill>
                  <a:schemeClr val="accent6"/>
                </a:solidFill>
              </a:rPr>
              <a:t>S1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S2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S3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= (0, 0, </a:t>
            </a:r>
            <a:r>
              <a:rPr lang="en-US" sz="1400" b="1" dirty="0" smtClean="0">
                <a:solidFill>
                  <a:schemeClr val="accent6"/>
                </a:solidFill>
              </a:rPr>
              <a:t>40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accent6"/>
                </a:solidFill>
              </a:rPr>
              <a:t> 180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        </a:t>
            </a:r>
            <a:r>
              <a:rPr lang="en-US" sz="1400" b="1" dirty="0" smtClean="0"/>
              <a:t>z=0                </a:t>
            </a:r>
            <a:r>
              <a:rPr lang="en-US" sz="1400" b="1" i="1" dirty="0" smtClean="0">
                <a:solidFill>
                  <a:schemeClr val="bg1">
                    <a:lumMod val="65000"/>
                  </a:schemeClr>
                </a:solidFill>
              </a:rPr>
              <a:t>(A)</a:t>
            </a:r>
            <a:endParaRPr lang="en-US" sz="14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865356" y="4075179"/>
            <a:ext cx="2829843" cy="2588965"/>
            <a:chOff x="1142082" y="3803882"/>
            <a:chExt cx="2829843" cy="2588965"/>
          </a:xfrm>
        </p:grpSpPr>
        <p:sp>
          <p:nvSpPr>
            <p:cNvPr id="24" name="Freeform 23"/>
            <p:cNvSpPr/>
            <p:nvPr/>
          </p:nvSpPr>
          <p:spPr>
            <a:xfrm>
              <a:off x="1203263" y="4923810"/>
              <a:ext cx="1621766" cy="1452113"/>
            </a:xfrm>
            <a:custGeom>
              <a:avLst/>
              <a:gdLst>
                <a:gd name="connsiteX0" fmla="*/ 0 w 1621766"/>
                <a:gd name="connsiteY0" fmla="*/ 11501 h 1452113"/>
                <a:gd name="connsiteX1" fmla="*/ 813758 w 1621766"/>
                <a:gd name="connsiteY1" fmla="*/ 0 h 1452113"/>
                <a:gd name="connsiteX2" fmla="*/ 1616015 w 1621766"/>
                <a:gd name="connsiteY2" fmla="*/ 733245 h 1452113"/>
                <a:gd name="connsiteX3" fmla="*/ 1621766 w 1621766"/>
                <a:gd name="connsiteY3" fmla="*/ 1452113 h 1452113"/>
                <a:gd name="connsiteX4" fmla="*/ 5750 w 1621766"/>
                <a:gd name="connsiteY4" fmla="*/ 1443486 h 1452113"/>
                <a:gd name="connsiteX5" fmla="*/ 0 w 1621766"/>
                <a:gd name="connsiteY5" fmla="*/ 11501 h 145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766" h="1452113">
                  <a:moveTo>
                    <a:pt x="0" y="11501"/>
                  </a:moveTo>
                  <a:lnTo>
                    <a:pt x="813758" y="0"/>
                  </a:lnTo>
                  <a:lnTo>
                    <a:pt x="1616015" y="733245"/>
                  </a:lnTo>
                  <a:lnTo>
                    <a:pt x="1621766" y="1452113"/>
                  </a:lnTo>
                  <a:lnTo>
                    <a:pt x="5750" y="1443486"/>
                  </a:lnTo>
                  <a:cubicBezTo>
                    <a:pt x="3833" y="966158"/>
                    <a:pt x="1917" y="488829"/>
                    <a:pt x="0" y="11501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4"/>
            <a:srcRect l="6408" t="15194" r="32862" b="8302"/>
            <a:stretch/>
          </p:blipFill>
          <p:spPr>
            <a:xfrm>
              <a:off x="1142082" y="3803882"/>
              <a:ext cx="2829843" cy="2588965"/>
            </a:xfrm>
            <a:prstGeom prst="rect">
              <a:avLst/>
            </a:prstGeom>
          </p:spPr>
        </p:pic>
        <p:sp>
          <p:nvSpPr>
            <p:cNvPr id="26" name="Oval 25"/>
            <p:cNvSpPr/>
            <p:nvPr/>
          </p:nvSpPr>
          <p:spPr>
            <a:xfrm>
              <a:off x="1978724" y="47986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7" name="Oval 26"/>
            <p:cNvSpPr/>
            <p:nvPr/>
          </p:nvSpPr>
          <p:spPr>
            <a:xfrm>
              <a:off x="1183509" y="47986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8" name="Oval 27"/>
            <p:cNvSpPr/>
            <p:nvPr/>
          </p:nvSpPr>
          <p:spPr>
            <a:xfrm>
              <a:off x="2783710" y="5521617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Oval 28"/>
            <p:cNvSpPr/>
            <p:nvPr/>
          </p:nvSpPr>
          <p:spPr>
            <a:xfrm>
              <a:off x="1183509" y="62464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0" name="Oval 29"/>
            <p:cNvSpPr/>
            <p:nvPr/>
          </p:nvSpPr>
          <p:spPr>
            <a:xfrm>
              <a:off x="2785663" y="6264853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29878" y="4547156"/>
              <a:ext cx="9563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</a:t>
              </a:r>
              <a:r>
                <a:rPr lang="en-US" sz="1200" dirty="0" smtClean="0"/>
                <a:t>= (15,50)</a:t>
              </a:r>
              <a:endParaRPr lang="pt-PT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81931" y="4547156"/>
              <a:ext cx="7547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B= (0,50)</a:t>
              </a:r>
              <a:endParaRPr lang="pt-PT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88526" y="6018494"/>
              <a:ext cx="10304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A= (0,0)</a:t>
              </a:r>
              <a:endParaRPr lang="pt-PT" sz="1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16646" y="6034032"/>
              <a:ext cx="843430" cy="284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E</a:t>
              </a:r>
              <a:r>
                <a:rPr lang="en-US" sz="1200" dirty="0" smtClean="0"/>
                <a:t>= (40,0)</a:t>
              </a:r>
              <a:endParaRPr lang="pt-PT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67045" y="5420926"/>
              <a:ext cx="973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</a:t>
              </a:r>
              <a:r>
                <a:rPr lang="en-US" sz="1200" dirty="0" smtClean="0"/>
                <a:t>= (40,33)</a:t>
              </a:r>
              <a:endParaRPr lang="pt-PT" sz="1200" dirty="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203263" y="4875193"/>
              <a:ext cx="1621766" cy="1452113"/>
            </a:xfrm>
            <a:custGeom>
              <a:avLst/>
              <a:gdLst>
                <a:gd name="connsiteX0" fmla="*/ 0 w 1621766"/>
                <a:gd name="connsiteY0" fmla="*/ 11501 h 1452113"/>
                <a:gd name="connsiteX1" fmla="*/ 813758 w 1621766"/>
                <a:gd name="connsiteY1" fmla="*/ 0 h 1452113"/>
                <a:gd name="connsiteX2" fmla="*/ 1616015 w 1621766"/>
                <a:gd name="connsiteY2" fmla="*/ 733245 h 1452113"/>
                <a:gd name="connsiteX3" fmla="*/ 1621766 w 1621766"/>
                <a:gd name="connsiteY3" fmla="*/ 1452113 h 1452113"/>
                <a:gd name="connsiteX4" fmla="*/ 5750 w 1621766"/>
                <a:gd name="connsiteY4" fmla="*/ 1443486 h 1452113"/>
                <a:gd name="connsiteX5" fmla="*/ 0 w 1621766"/>
                <a:gd name="connsiteY5" fmla="*/ 11501 h 145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766" h="1452113">
                  <a:moveTo>
                    <a:pt x="0" y="11501"/>
                  </a:moveTo>
                  <a:lnTo>
                    <a:pt x="813758" y="0"/>
                  </a:lnTo>
                  <a:lnTo>
                    <a:pt x="1616015" y="733245"/>
                  </a:lnTo>
                  <a:lnTo>
                    <a:pt x="1621766" y="1452113"/>
                  </a:lnTo>
                  <a:lnTo>
                    <a:pt x="5750" y="1443486"/>
                  </a:lnTo>
                  <a:cubicBezTo>
                    <a:pt x="3833" y="966158"/>
                    <a:pt x="1917" y="488829"/>
                    <a:pt x="0" y="11501"/>
                  </a:cubicBezTo>
                  <a:close/>
                </a:path>
              </a:pathLst>
            </a:custGeom>
            <a:solidFill>
              <a:srgbClr val="E2F0D9">
                <a:alpha val="38824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cxnSp>
        <p:nvCxnSpPr>
          <p:cNvPr id="38" name="Elbow Connector 37"/>
          <p:cNvCxnSpPr>
            <a:stCxn id="22" idx="3"/>
            <a:endCxn id="17" idx="3"/>
          </p:cNvCxnSpPr>
          <p:nvPr/>
        </p:nvCxnSpPr>
        <p:spPr>
          <a:xfrm>
            <a:off x="6582252" y="3992228"/>
            <a:ext cx="12700" cy="282431"/>
          </a:xfrm>
          <a:prstGeom prst="bentConnector3">
            <a:avLst>
              <a:gd name="adj1" fmla="val 180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7" idx="3"/>
            <a:endCxn id="20" idx="3"/>
          </p:cNvCxnSpPr>
          <p:nvPr/>
        </p:nvCxnSpPr>
        <p:spPr>
          <a:xfrm>
            <a:off x="6582252" y="4274659"/>
            <a:ext cx="12700" cy="272002"/>
          </a:xfrm>
          <a:prstGeom prst="bentConnector3">
            <a:avLst>
              <a:gd name="adj1" fmla="val 1800000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76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Simplex Method</a:t>
            </a:r>
            <a:br>
              <a:rPr lang="en-US" dirty="0" smtClean="0"/>
            </a:br>
            <a:r>
              <a:rPr lang="en-US" sz="4800" dirty="0" smtClean="0"/>
              <a:t>Formulation</a:t>
            </a:r>
            <a:endParaRPr lang="pt-PT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3602038"/>
            <a:ext cx="9144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sp>
        <p:nvSpPr>
          <p:cNvPr id="39" name="Rectangle 38"/>
          <p:cNvSpPr/>
          <p:nvPr/>
        </p:nvSpPr>
        <p:spPr>
          <a:xfrm>
            <a:off x="8861403" y="274665"/>
            <a:ext cx="3022884" cy="1289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Optimality </a:t>
            </a:r>
            <a:r>
              <a:rPr lang="en-US" sz="2400" dirty="0" smtClean="0">
                <a:solidFill>
                  <a:schemeClr val="tx1"/>
                </a:solidFill>
              </a:rPr>
              <a:t>check:</a:t>
            </a:r>
          </a:p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current BFS is optimal (in a max LP) if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every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coefficient in </a:t>
            </a:r>
            <a:r>
              <a:rPr lang="pt-PT" b="1" dirty="0" err="1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ow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≥ 0</a:t>
            </a:r>
            <a:r>
              <a:rPr lang="pt-PT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62" y="2004966"/>
            <a:ext cx="9148848" cy="1817652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5734773" y="2316588"/>
            <a:ext cx="565138" cy="150603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086571" y="2903425"/>
            <a:ext cx="7162694" cy="332355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70453" y="2903425"/>
            <a:ext cx="423869" cy="332355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11493" y="3951636"/>
            <a:ext cx="56830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Entering variable</a:t>
            </a:r>
            <a:r>
              <a:rPr lang="en-US" dirty="0"/>
              <a:t>: </a:t>
            </a:r>
            <a:r>
              <a:rPr lang="en-US" dirty="0" smtClean="0"/>
              <a:t>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most negative coefficient in Row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0</a:t>
            </a:r>
          </a:p>
          <a:p>
            <a:endParaRPr lang="en-US" sz="800" dirty="0"/>
          </a:p>
          <a:p>
            <a:r>
              <a:rPr lang="en-US" b="1" dirty="0"/>
              <a:t>Leaving BV</a:t>
            </a:r>
            <a:r>
              <a:rPr lang="en-US" dirty="0"/>
              <a:t>: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smallest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positive ratio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RHS /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aij</a:t>
            </a:r>
            <a:endParaRPr lang="pt-PT" dirty="0"/>
          </a:p>
        </p:txBody>
      </p:sp>
      <p:sp>
        <p:nvSpPr>
          <p:cNvPr id="48" name="TextBox 47"/>
          <p:cNvSpPr txBox="1"/>
          <p:nvPr/>
        </p:nvSpPr>
        <p:spPr>
          <a:xfrm>
            <a:off x="1029609" y="3982413"/>
            <a:ext cx="3638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S2</a:t>
            </a:r>
            <a:r>
              <a:rPr lang="en-US" dirty="0" smtClean="0"/>
              <a:t> will become </a:t>
            </a:r>
            <a:r>
              <a:rPr lang="en-US" b="1" dirty="0" smtClean="0">
                <a:solidFill>
                  <a:schemeClr val="accent6"/>
                </a:solidFill>
              </a:rPr>
              <a:t>basic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S1</a:t>
            </a:r>
            <a:r>
              <a:rPr lang="en-US" dirty="0" smtClean="0"/>
              <a:t> will become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non-basic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variable</a:t>
            </a:r>
          </a:p>
          <a:p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(S2 column will have to take the shape of S1: (0, 1, 0, 0)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2383" y="5619537"/>
            <a:ext cx="8755944" cy="67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5" grpId="0" animBg="1"/>
      <p:bldP spid="46" grpId="0" animBg="1"/>
      <p:bldP spid="47" grpId="0" animBg="1"/>
      <p:bldP spid="4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sp>
        <p:nvSpPr>
          <p:cNvPr id="39" name="Rectangle 38"/>
          <p:cNvSpPr/>
          <p:nvPr/>
        </p:nvSpPr>
        <p:spPr>
          <a:xfrm>
            <a:off x="8861403" y="274665"/>
            <a:ext cx="3022884" cy="1289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Optimality </a:t>
            </a:r>
            <a:r>
              <a:rPr lang="en-US" sz="2400" dirty="0" smtClean="0">
                <a:solidFill>
                  <a:schemeClr val="tx1"/>
                </a:solidFill>
              </a:rPr>
              <a:t>check:</a:t>
            </a:r>
          </a:p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current BFS is optimal (in a max LP) if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every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coefficient in </a:t>
            </a:r>
            <a:r>
              <a:rPr lang="pt-PT" b="1" dirty="0" err="1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ow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≥ 0</a:t>
            </a:r>
            <a:r>
              <a:rPr lang="pt-PT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61403" y="2125155"/>
            <a:ext cx="3022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S2</a:t>
            </a:r>
            <a:r>
              <a:rPr lang="en-US" dirty="0" smtClean="0"/>
              <a:t> will become </a:t>
            </a:r>
            <a:r>
              <a:rPr lang="en-US" b="1" dirty="0" smtClean="0">
                <a:solidFill>
                  <a:schemeClr val="accent6"/>
                </a:solidFill>
              </a:rPr>
              <a:t>basic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S1</a:t>
            </a:r>
            <a:r>
              <a:rPr lang="en-US" dirty="0" smtClean="0"/>
              <a:t> will become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non-basic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variable</a:t>
            </a:r>
          </a:p>
          <a:p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(S2 column will have to take the shape of S1: (0, 1, 0, 0)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61" y="2004966"/>
            <a:ext cx="7900727" cy="18176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58" y="4257085"/>
            <a:ext cx="9418897" cy="190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1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Simplex Method - </a:t>
            </a:r>
            <a:r>
              <a:rPr lang="en-US" dirty="0" smtClean="0"/>
              <a:t>Procedure</a:t>
            </a:r>
            <a:endParaRPr lang="pt-PT" dirty="0"/>
          </a:p>
        </p:txBody>
      </p:sp>
      <p:sp>
        <p:nvSpPr>
          <p:cNvPr id="39" name="Rectangle 38"/>
          <p:cNvSpPr/>
          <p:nvPr/>
        </p:nvSpPr>
        <p:spPr>
          <a:xfrm>
            <a:off x="8861403" y="274665"/>
            <a:ext cx="3022884" cy="19531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Optimality </a:t>
            </a:r>
            <a:r>
              <a:rPr lang="en-US" sz="2400" dirty="0" smtClean="0">
                <a:solidFill>
                  <a:schemeClr val="tx1"/>
                </a:solidFill>
              </a:rPr>
              <a:t>check:</a:t>
            </a:r>
          </a:p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current BFS is optimal (in a max LP) if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every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coefficient in </a:t>
            </a:r>
            <a:r>
              <a:rPr lang="pt-PT" b="1" dirty="0" err="1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ow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pt-PT" b="1" dirty="0" err="1" smtClean="0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</a:rPr>
              <a:t> ≥ 0</a:t>
            </a:r>
            <a:r>
              <a:rPr lang="pt-PT" dirty="0" smtClean="0">
                <a:solidFill>
                  <a:schemeClr val="tx1"/>
                </a:solidFill>
              </a:rPr>
              <a:t>.</a:t>
            </a:r>
          </a:p>
          <a:p>
            <a:endParaRPr lang="pt-PT" sz="2400" dirty="0" smtClean="0">
              <a:solidFill>
                <a:schemeClr val="tx1"/>
              </a:solidFill>
            </a:endParaRPr>
          </a:p>
          <a:p>
            <a:r>
              <a:rPr lang="pt-PT" sz="2400" b="1" dirty="0" smtClean="0">
                <a:solidFill>
                  <a:schemeClr val="tx1"/>
                </a:solidFill>
              </a:rPr>
              <a:t>OPTIMAL SOLUTION!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96" y="1984947"/>
            <a:ext cx="7900727" cy="18176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8629" y="2649719"/>
            <a:ext cx="1388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Z = 7600 </a:t>
            </a:r>
          </a:p>
          <a:p>
            <a:r>
              <a:rPr lang="en-US" dirty="0" smtClean="0"/>
              <a:t>S2 = 16.67</a:t>
            </a:r>
          </a:p>
          <a:p>
            <a:r>
              <a:rPr lang="en-US" dirty="0" smtClean="0"/>
              <a:t>X2 = 33.33</a:t>
            </a:r>
          </a:p>
          <a:p>
            <a:r>
              <a:rPr lang="en-US" dirty="0" smtClean="0"/>
              <a:t>x1 = 40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62434" y="2649718"/>
            <a:ext cx="1388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 = 0</a:t>
            </a:r>
          </a:p>
          <a:p>
            <a:r>
              <a:rPr lang="en-US" dirty="0" smtClean="0"/>
              <a:t>S3 = 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0505" y="4120770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</a:t>
            </a:r>
            <a:r>
              <a:rPr lang="en-US" sz="1400" b="1" dirty="0" smtClean="0">
                <a:solidFill>
                  <a:schemeClr val="accent6"/>
                </a:solidFill>
              </a:rPr>
              <a:t>x2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= (0,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9507" y="4120770"/>
            <a:ext cx="5052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</a:t>
            </a:r>
            <a:r>
              <a:rPr lang="en-US" sz="1400" b="1" dirty="0" smtClean="0">
                <a:solidFill>
                  <a:schemeClr val="accent6"/>
                </a:solidFill>
              </a:rPr>
              <a:t>x2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S1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S2, </a:t>
            </a:r>
            <a:r>
              <a:rPr lang="en-US" sz="1400" b="1" dirty="0" smtClean="0">
                <a:solidFill>
                  <a:schemeClr val="accent6"/>
                </a:solidFill>
              </a:rPr>
              <a:t>S3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= (0, 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40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0,</a:t>
            </a:r>
            <a:r>
              <a:rPr lang="en-US" sz="1400" b="1" dirty="0" smtClean="0">
                <a:solidFill>
                  <a:schemeClr val="accent6"/>
                </a:solidFill>
              </a:rPr>
              <a:t> 30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                     </a:t>
            </a:r>
            <a:r>
              <a:rPr lang="en-US" sz="1400" b="1" dirty="0" smtClean="0"/>
              <a:t>z=6000         </a:t>
            </a:r>
            <a:r>
              <a:rPr lang="en-US" sz="1400" b="1" i="1" dirty="0" smtClean="0">
                <a:solidFill>
                  <a:schemeClr val="bg1">
                    <a:lumMod val="65000"/>
                  </a:schemeClr>
                </a:solidFill>
              </a:rPr>
              <a:t>(B)</a:t>
            </a:r>
            <a:endParaRPr lang="en-US" sz="14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23752" y="5184392"/>
            <a:ext cx="5532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X1 = 40 </a:t>
            </a:r>
            <a:r>
              <a:rPr lang="en-US" sz="1600" dirty="0" smtClean="0">
                <a:sym typeface="Wingdings" panose="05000000000000000000" pitchFamily="2" charset="2"/>
              </a:rPr>
              <a:t> </a:t>
            </a:r>
            <a:r>
              <a:rPr lang="en-US" sz="1600" dirty="0" smtClean="0"/>
              <a:t>Planted 40 ha of pine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X2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33.33 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 smtClean="0"/>
              <a:t>Planted 33.33 </a:t>
            </a:r>
            <a:r>
              <a:rPr lang="en-US" sz="1600" dirty="0"/>
              <a:t>ha of </a:t>
            </a:r>
            <a:r>
              <a:rPr lang="en-US" sz="1600" dirty="0" smtClean="0"/>
              <a:t>eucalypt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S1 =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0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 0 ha of area available for pine plant.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S2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16.67 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 smtClean="0">
                <a:sym typeface="Wingdings" panose="05000000000000000000" pitchFamily="2" charset="2"/>
              </a:rPr>
              <a:t>16.67 </a:t>
            </a:r>
            <a:r>
              <a:rPr lang="en-US" sz="1600" dirty="0">
                <a:sym typeface="Wingdings" panose="05000000000000000000" pitchFamily="2" charset="2"/>
              </a:rPr>
              <a:t>ha of area available for </a:t>
            </a:r>
            <a:r>
              <a:rPr lang="en-US" sz="1600" dirty="0" smtClean="0">
                <a:sym typeface="Wingdings" panose="05000000000000000000" pitchFamily="2" charset="2"/>
              </a:rPr>
              <a:t>eucalypt plant.</a:t>
            </a:r>
            <a:endParaRPr lang="en-US" sz="1600" dirty="0"/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S3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en-US" sz="1600" dirty="0">
                <a:sym typeface="Wingdings" panose="05000000000000000000" pitchFamily="2" charset="2"/>
              </a:rPr>
              <a:t> </a:t>
            </a:r>
            <a:r>
              <a:rPr lang="en-US" sz="1600" dirty="0" smtClean="0">
                <a:sym typeface="Wingdings" panose="05000000000000000000" pitchFamily="2" charset="2"/>
              </a:rPr>
              <a:t>no working hours available</a:t>
            </a:r>
            <a:endParaRPr lang="en-US" sz="1600" dirty="0"/>
          </a:p>
          <a:p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0505" y="4392772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400" b="1" dirty="0" smtClean="0">
                <a:solidFill>
                  <a:schemeClr val="accent6"/>
                </a:solidFill>
              </a:rPr>
              <a:t>x1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x2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= (</a:t>
            </a:r>
            <a:r>
              <a:rPr lang="en-US" sz="1400" b="1" dirty="0" smtClean="0">
                <a:solidFill>
                  <a:schemeClr val="accent6"/>
                </a:solidFill>
              </a:rPr>
              <a:t>15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49507" y="4392772"/>
            <a:ext cx="5731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400" b="1" dirty="0" smtClean="0">
                <a:solidFill>
                  <a:schemeClr val="accent6"/>
                </a:solidFill>
              </a:rPr>
              <a:t>x1, x2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S1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S2, S3) = (</a:t>
            </a:r>
            <a:r>
              <a:rPr lang="en-US" sz="1400" b="1" dirty="0" smtClean="0">
                <a:solidFill>
                  <a:schemeClr val="accent6"/>
                </a:solidFill>
              </a:rPr>
              <a:t>15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25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0,</a:t>
            </a:r>
            <a:r>
              <a:rPr lang="en-US" sz="1400" b="1" dirty="0" smtClean="0">
                <a:solidFill>
                  <a:schemeClr val="accent6"/>
                </a:solidFill>
              </a:rPr>
              <a:t>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30)                    </a:t>
            </a:r>
            <a:r>
              <a:rPr lang="en-US" sz="1400" b="1" dirty="0" smtClean="0"/>
              <a:t>z=7350         </a:t>
            </a:r>
            <a:r>
              <a:rPr lang="en-US" sz="1400" b="1" i="1" dirty="0" smtClean="0">
                <a:solidFill>
                  <a:schemeClr val="bg1">
                    <a:lumMod val="65000"/>
                  </a:schemeClr>
                </a:solidFill>
              </a:rPr>
              <a:t>(C)</a:t>
            </a:r>
            <a:endParaRPr lang="en-US" sz="14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505" y="3838339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x2) = (0,0)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9507" y="3838339"/>
            <a:ext cx="5406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(x1, x2, </a:t>
            </a:r>
            <a:r>
              <a:rPr lang="en-US" sz="1400" b="1" dirty="0" smtClean="0">
                <a:solidFill>
                  <a:schemeClr val="accent6"/>
                </a:solidFill>
              </a:rPr>
              <a:t>S1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S2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S3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= (0, 0, </a:t>
            </a:r>
            <a:r>
              <a:rPr lang="en-US" sz="1400" b="1" dirty="0" smtClean="0">
                <a:solidFill>
                  <a:schemeClr val="accent6"/>
                </a:solidFill>
              </a:rPr>
              <a:t>40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50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accent6"/>
                </a:solidFill>
              </a:rPr>
              <a:t> 180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                   </a:t>
            </a:r>
            <a:r>
              <a:rPr lang="en-US" sz="1400" b="1" dirty="0" smtClean="0"/>
              <a:t>z=0                </a:t>
            </a:r>
            <a:r>
              <a:rPr lang="en-US" sz="1400" b="1" i="1" dirty="0" smtClean="0">
                <a:solidFill>
                  <a:schemeClr val="bg1">
                    <a:lumMod val="65000"/>
                  </a:schemeClr>
                </a:solidFill>
              </a:rPr>
              <a:t>(A)</a:t>
            </a:r>
            <a:endParaRPr lang="en-US" sz="14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865356" y="4075179"/>
            <a:ext cx="2829843" cy="2588965"/>
            <a:chOff x="1142082" y="3803882"/>
            <a:chExt cx="2829843" cy="2588965"/>
          </a:xfrm>
        </p:grpSpPr>
        <p:sp>
          <p:nvSpPr>
            <p:cNvPr id="18" name="Freeform 17"/>
            <p:cNvSpPr/>
            <p:nvPr/>
          </p:nvSpPr>
          <p:spPr>
            <a:xfrm>
              <a:off x="1203263" y="4923810"/>
              <a:ext cx="1621766" cy="1452113"/>
            </a:xfrm>
            <a:custGeom>
              <a:avLst/>
              <a:gdLst>
                <a:gd name="connsiteX0" fmla="*/ 0 w 1621766"/>
                <a:gd name="connsiteY0" fmla="*/ 11501 h 1452113"/>
                <a:gd name="connsiteX1" fmla="*/ 813758 w 1621766"/>
                <a:gd name="connsiteY1" fmla="*/ 0 h 1452113"/>
                <a:gd name="connsiteX2" fmla="*/ 1616015 w 1621766"/>
                <a:gd name="connsiteY2" fmla="*/ 733245 h 1452113"/>
                <a:gd name="connsiteX3" fmla="*/ 1621766 w 1621766"/>
                <a:gd name="connsiteY3" fmla="*/ 1452113 h 1452113"/>
                <a:gd name="connsiteX4" fmla="*/ 5750 w 1621766"/>
                <a:gd name="connsiteY4" fmla="*/ 1443486 h 1452113"/>
                <a:gd name="connsiteX5" fmla="*/ 0 w 1621766"/>
                <a:gd name="connsiteY5" fmla="*/ 11501 h 145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766" h="1452113">
                  <a:moveTo>
                    <a:pt x="0" y="11501"/>
                  </a:moveTo>
                  <a:lnTo>
                    <a:pt x="813758" y="0"/>
                  </a:lnTo>
                  <a:lnTo>
                    <a:pt x="1616015" y="733245"/>
                  </a:lnTo>
                  <a:lnTo>
                    <a:pt x="1621766" y="1452113"/>
                  </a:lnTo>
                  <a:lnTo>
                    <a:pt x="5750" y="1443486"/>
                  </a:lnTo>
                  <a:cubicBezTo>
                    <a:pt x="3833" y="966158"/>
                    <a:pt x="1917" y="488829"/>
                    <a:pt x="0" y="11501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3"/>
            <a:srcRect l="6408" t="15194" r="32862" b="8302"/>
            <a:stretch/>
          </p:blipFill>
          <p:spPr>
            <a:xfrm>
              <a:off x="1142082" y="3803882"/>
              <a:ext cx="2829843" cy="2588965"/>
            </a:xfrm>
            <a:prstGeom prst="rect">
              <a:avLst/>
            </a:prstGeom>
          </p:spPr>
        </p:pic>
        <p:sp>
          <p:nvSpPr>
            <p:cNvPr id="20" name="Oval 19"/>
            <p:cNvSpPr/>
            <p:nvPr/>
          </p:nvSpPr>
          <p:spPr>
            <a:xfrm>
              <a:off x="1978724" y="47986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1" name="Oval 20"/>
            <p:cNvSpPr/>
            <p:nvPr/>
          </p:nvSpPr>
          <p:spPr>
            <a:xfrm>
              <a:off x="1183509" y="47986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Oval 21"/>
            <p:cNvSpPr/>
            <p:nvPr/>
          </p:nvSpPr>
          <p:spPr>
            <a:xfrm>
              <a:off x="2783710" y="5521617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Oval 22"/>
            <p:cNvSpPr/>
            <p:nvPr/>
          </p:nvSpPr>
          <p:spPr>
            <a:xfrm>
              <a:off x="1183509" y="6246494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4" name="Oval 23"/>
            <p:cNvSpPr/>
            <p:nvPr/>
          </p:nvSpPr>
          <p:spPr>
            <a:xfrm>
              <a:off x="2785663" y="6264853"/>
              <a:ext cx="88446" cy="904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29878" y="4547156"/>
              <a:ext cx="9563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</a:t>
              </a:r>
              <a:r>
                <a:rPr lang="en-US" sz="1200" dirty="0" smtClean="0"/>
                <a:t>= (15,50)</a:t>
              </a:r>
              <a:endParaRPr lang="pt-PT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81931" y="4547156"/>
              <a:ext cx="7547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B= (0,50)</a:t>
              </a:r>
              <a:endParaRPr lang="pt-PT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88526" y="6018494"/>
              <a:ext cx="10304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A= (0,0)</a:t>
              </a:r>
              <a:endParaRPr lang="pt-PT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16646" y="6034032"/>
              <a:ext cx="843430" cy="284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E</a:t>
              </a:r>
              <a:r>
                <a:rPr lang="en-US" sz="1200" dirty="0" smtClean="0"/>
                <a:t>= (40,0)</a:t>
              </a:r>
              <a:endParaRPr lang="pt-PT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67045" y="5420926"/>
              <a:ext cx="973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</a:t>
              </a:r>
              <a:r>
                <a:rPr lang="en-US" sz="1200" dirty="0" smtClean="0"/>
                <a:t>= (40,33)</a:t>
              </a:r>
              <a:endParaRPr lang="pt-PT" sz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03263" y="4875193"/>
              <a:ext cx="1621766" cy="1452113"/>
            </a:xfrm>
            <a:custGeom>
              <a:avLst/>
              <a:gdLst>
                <a:gd name="connsiteX0" fmla="*/ 0 w 1621766"/>
                <a:gd name="connsiteY0" fmla="*/ 11501 h 1452113"/>
                <a:gd name="connsiteX1" fmla="*/ 813758 w 1621766"/>
                <a:gd name="connsiteY1" fmla="*/ 0 h 1452113"/>
                <a:gd name="connsiteX2" fmla="*/ 1616015 w 1621766"/>
                <a:gd name="connsiteY2" fmla="*/ 733245 h 1452113"/>
                <a:gd name="connsiteX3" fmla="*/ 1621766 w 1621766"/>
                <a:gd name="connsiteY3" fmla="*/ 1452113 h 1452113"/>
                <a:gd name="connsiteX4" fmla="*/ 5750 w 1621766"/>
                <a:gd name="connsiteY4" fmla="*/ 1443486 h 1452113"/>
                <a:gd name="connsiteX5" fmla="*/ 0 w 1621766"/>
                <a:gd name="connsiteY5" fmla="*/ 11501 h 145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766" h="1452113">
                  <a:moveTo>
                    <a:pt x="0" y="11501"/>
                  </a:moveTo>
                  <a:lnTo>
                    <a:pt x="813758" y="0"/>
                  </a:lnTo>
                  <a:lnTo>
                    <a:pt x="1616015" y="733245"/>
                  </a:lnTo>
                  <a:lnTo>
                    <a:pt x="1621766" y="1452113"/>
                  </a:lnTo>
                  <a:lnTo>
                    <a:pt x="5750" y="1443486"/>
                  </a:lnTo>
                  <a:cubicBezTo>
                    <a:pt x="3833" y="966158"/>
                    <a:pt x="1917" y="488829"/>
                    <a:pt x="0" y="11501"/>
                  </a:cubicBezTo>
                  <a:close/>
                </a:path>
              </a:pathLst>
            </a:custGeom>
            <a:solidFill>
              <a:srgbClr val="E2F0D9">
                <a:alpha val="38824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80505" y="4671699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400" b="1" dirty="0" smtClean="0">
                <a:solidFill>
                  <a:schemeClr val="accent6"/>
                </a:solidFill>
              </a:rPr>
              <a:t>x1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6"/>
                </a:solidFill>
              </a:rPr>
              <a:t>x2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= (</a:t>
            </a:r>
            <a:r>
              <a:rPr lang="en-US" sz="1400" b="1" dirty="0" smtClean="0">
                <a:solidFill>
                  <a:schemeClr val="accent6"/>
                </a:solidFill>
              </a:rPr>
              <a:t>40,33.33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49507" y="4671699"/>
            <a:ext cx="532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400" b="1" dirty="0" smtClean="0">
                <a:solidFill>
                  <a:schemeClr val="accent6"/>
                </a:solidFill>
              </a:rPr>
              <a:t>x1, x2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S1, </a:t>
            </a:r>
            <a:r>
              <a:rPr lang="en-US" sz="1400" b="1" dirty="0" smtClean="0">
                <a:solidFill>
                  <a:schemeClr val="accent6"/>
                </a:solidFill>
              </a:rPr>
              <a:t>S2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S3) = (40, </a:t>
            </a:r>
            <a:r>
              <a:rPr lang="en-US" sz="1400" b="1" dirty="0" smtClean="0">
                <a:solidFill>
                  <a:schemeClr val="accent6"/>
                </a:solidFill>
              </a:rPr>
              <a:t>33.33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 0,</a:t>
            </a:r>
            <a:r>
              <a:rPr lang="en-US" sz="1400" b="1" dirty="0" smtClean="0">
                <a:solidFill>
                  <a:schemeClr val="accent6"/>
                </a:solidFill>
              </a:rPr>
              <a:t> 16.67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accent6"/>
                </a:solidFill>
              </a:rPr>
              <a:t>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0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)  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        </a:t>
            </a:r>
            <a:r>
              <a:rPr lang="en-US" sz="1400" b="1" dirty="0" smtClean="0"/>
              <a:t>z=7600        </a:t>
            </a:r>
            <a:r>
              <a:rPr lang="en-US" sz="1400" b="1" i="1" dirty="0" smtClean="0">
                <a:solidFill>
                  <a:schemeClr val="bg1">
                    <a:lumMod val="65000"/>
                  </a:schemeClr>
                </a:solidFill>
              </a:rPr>
              <a:t>(D)</a:t>
            </a:r>
            <a:endParaRPr lang="en-US" sz="14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1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</a:t>
            </a:r>
            <a:r>
              <a:rPr lang="en-US" dirty="0" smtClean="0"/>
              <a:t>Method – Graphical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25039"/>
          </a:xfrm>
        </p:spPr>
        <p:txBody>
          <a:bodyPr/>
          <a:lstStyle/>
          <a:p>
            <a:r>
              <a:rPr lang="en-US" dirty="0" smtClean="0"/>
              <a:t>Graphical Method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25039"/>
          </a:xfrm>
        </p:spPr>
        <p:txBody>
          <a:bodyPr/>
          <a:lstStyle/>
          <a:p>
            <a:r>
              <a:rPr lang="en-US" dirty="0" smtClean="0"/>
              <a:t>Simplex Method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6477" y="4250927"/>
            <a:ext cx="47531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Replace each inequality by </a:t>
            </a:r>
            <a:r>
              <a:rPr lang="en-US" sz="1600" dirty="0"/>
              <a:t>an </a:t>
            </a:r>
            <a:r>
              <a:rPr lang="en-US" sz="1600" dirty="0" smtClean="0"/>
              <a:t>equality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Find the set of points satisfying the equality (allows to draw a line that </a:t>
            </a:r>
            <a:r>
              <a:rPr lang="en-US" sz="1600" dirty="0"/>
              <a:t>cuts the plane into </a:t>
            </a:r>
            <a:r>
              <a:rPr lang="en-US" sz="1600" dirty="0" smtClean="0"/>
              <a:t>2 half-planes)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Find which half-plane satisfies the inequality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Intercept all the </a:t>
            </a:r>
            <a:r>
              <a:rPr lang="en-US" sz="1600" dirty="0"/>
              <a:t>half-plane</a:t>
            </a:r>
            <a:r>
              <a:rPr lang="en-US" sz="1600" dirty="0" smtClean="0"/>
              <a:t> areas to find the </a:t>
            </a:r>
            <a:r>
              <a:rPr lang="en-US" sz="1600" dirty="0" smtClean="0">
                <a:solidFill>
                  <a:schemeClr val="accent6"/>
                </a:solidFill>
              </a:rPr>
              <a:t>feasible region (FR) </a:t>
            </a:r>
            <a:r>
              <a:rPr lang="en-US" sz="1600" dirty="0" smtClean="0"/>
              <a:t>– feasible solutions = (x1, x2) corners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Draw </a:t>
            </a:r>
            <a:r>
              <a:rPr lang="en-US" sz="1600" dirty="0" err="1" smtClean="0"/>
              <a:t>iso</a:t>
            </a:r>
            <a:r>
              <a:rPr lang="en-US" sz="1600" dirty="0" smtClean="0"/>
              <a:t>-lines for the </a:t>
            </a:r>
            <a:r>
              <a:rPr lang="en-US" sz="1600" dirty="0" smtClean="0">
                <a:solidFill>
                  <a:srgbClr val="C00000"/>
                </a:solidFill>
              </a:rPr>
              <a:t>objective function </a:t>
            </a:r>
            <a:r>
              <a:rPr lang="en-US" sz="1600" dirty="0" smtClean="0"/>
              <a:t>to find the optimal solution: (x1</a:t>
            </a:r>
            <a:r>
              <a:rPr lang="en-US" sz="1600" dirty="0"/>
              <a:t>, x2) </a:t>
            </a:r>
            <a:r>
              <a:rPr lang="en-US" sz="1600" dirty="0" smtClean="0"/>
              <a:t>corner point of the FR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8195385" y="2115931"/>
            <a:ext cx="997527" cy="1058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/>
          <a:srcRect l="8722" t="52667" r="23944" b="6799"/>
          <a:stretch/>
        </p:blipFill>
        <p:spPr>
          <a:xfrm>
            <a:off x="839787" y="2338740"/>
            <a:ext cx="4629849" cy="1741924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912614" y="3048120"/>
            <a:ext cx="908094" cy="844149"/>
          </a:xfrm>
          <a:custGeom>
            <a:avLst/>
            <a:gdLst>
              <a:gd name="connsiteX0" fmla="*/ 0 w 1621766"/>
              <a:gd name="connsiteY0" fmla="*/ 11501 h 1452113"/>
              <a:gd name="connsiteX1" fmla="*/ 813758 w 1621766"/>
              <a:gd name="connsiteY1" fmla="*/ 0 h 1452113"/>
              <a:gd name="connsiteX2" fmla="*/ 1616015 w 1621766"/>
              <a:gd name="connsiteY2" fmla="*/ 733245 h 1452113"/>
              <a:gd name="connsiteX3" fmla="*/ 1621766 w 1621766"/>
              <a:gd name="connsiteY3" fmla="*/ 1452113 h 1452113"/>
              <a:gd name="connsiteX4" fmla="*/ 5750 w 1621766"/>
              <a:gd name="connsiteY4" fmla="*/ 1443486 h 1452113"/>
              <a:gd name="connsiteX5" fmla="*/ 0 w 1621766"/>
              <a:gd name="connsiteY5" fmla="*/ 11501 h 145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1766" h="1452113">
                <a:moveTo>
                  <a:pt x="0" y="11501"/>
                </a:moveTo>
                <a:lnTo>
                  <a:pt x="813758" y="0"/>
                </a:lnTo>
                <a:lnTo>
                  <a:pt x="1616015" y="733245"/>
                </a:lnTo>
                <a:lnTo>
                  <a:pt x="1621766" y="1452113"/>
                </a:lnTo>
                <a:lnTo>
                  <a:pt x="5750" y="1443486"/>
                </a:lnTo>
                <a:cubicBezTo>
                  <a:pt x="3833" y="966158"/>
                  <a:pt x="1917" y="488829"/>
                  <a:pt x="0" y="11501"/>
                </a:cubicBezTo>
                <a:close/>
              </a:path>
            </a:pathLst>
          </a:custGeom>
          <a:solidFill>
            <a:srgbClr val="E2F0D9">
              <a:alpha val="38824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3" name="Straight Connector 12"/>
          <p:cNvCxnSpPr/>
          <p:nvPr/>
        </p:nvCxnSpPr>
        <p:spPr>
          <a:xfrm>
            <a:off x="1085502" y="2530186"/>
            <a:ext cx="1298140" cy="1587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7852" y="2860006"/>
            <a:ext cx="1298140" cy="1587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01020" y="2557065"/>
            <a:ext cx="1298140" cy="1587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2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– Graphical 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25039"/>
          </a:xfrm>
        </p:spPr>
        <p:txBody>
          <a:bodyPr/>
          <a:lstStyle/>
          <a:p>
            <a:r>
              <a:rPr lang="en-US" dirty="0" smtClean="0"/>
              <a:t>Graphical Method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25039"/>
          </a:xfrm>
        </p:spPr>
        <p:txBody>
          <a:bodyPr/>
          <a:lstStyle/>
          <a:p>
            <a:r>
              <a:rPr lang="en-US" dirty="0" smtClean="0"/>
              <a:t>Simplex Method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/>
          <a:srcRect l="4979" t="28796" r="7109" b="48253"/>
          <a:stretch/>
        </p:blipFill>
        <p:spPr>
          <a:xfrm>
            <a:off x="6172199" y="2115931"/>
            <a:ext cx="6023473" cy="10483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6477" y="4250927"/>
            <a:ext cx="47531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Replace each inequality by </a:t>
            </a:r>
            <a:r>
              <a:rPr lang="en-US" sz="1600" dirty="0"/>
              <a:t>an </a:t>
            </a:r>
            <a:r>
              <a:rPr lang="en-US" sz="1600" dirty="0" smtClean="0"/>
              <a:t>equality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Find the set of points satisfying the equality (allows to draw a line that </a:t>
            </a:r>
            <a:r>
              <a:rPr lang="en-US" sz="1600" dirty="0"/>
              <a:t>cuts the plane into </a:t>
            </a:r>
            <a:r>
              <a:rPr lang="en-US" sz="1600" dirty="0" smtClean="0"/>
              <a:t>2 half-planes)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Find which half-plane satisfies the inequality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Intercept all the </a:t>
            </a:r>
            <a:r>
              <a:rPr lang="en-US" sz="1600" dirty="0"/>
              <a:t>half-plane</a:t>
            </a:r>
            <a:r>
              <a:rPr lang="en-US" sz="1600" dirty="0" smtClean="0"/>
              <a:t> areas to find the </a:t>
            </a:r>
            <a:r>
              <a:rPr lang="en-US" sz="1600" dirty="0" smtClean="0">
                <a:solidFill>
                  <a:schemeClr val="accent6"/>
                </a:solidFill>
              </a:rPr>
              <a:t>feasible region (FR) </a:t>
            </a:r>
            <a:r>
              <a:rPr lang="en-US" sz="1600" dirty="0" smtClean="0"/>
              <a:t>– feasible solutions = (x1, x2) corners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Draw </a:t>
            </a:r>
            <a:r>
              <a:rPr lang="en-US" sz="1600" dirty="0" err="1" smtClean="0"/>
              <a:t>iso</a:t>
            </a:r>
            <a:r>
              <a:rPr lang="en-US" sz="1600" dirty="0" smtClean="0"/>
              <a:t>-lines for the </a:t>
            </a:r>
            <a:r>
              <a:rPr lang="en-US" sz="1600" dirty="0" smtClean="0">
                <a:solidFill>
                  <a:srgbClr val="C00000"/>
                </a:solidFill>
              </a:rPr>
              <a:t>objective function </a:t>
            </a:r>
            <a:r>
              <a:rPr lang="en-US" sz="1600" dirty="0" smtClean="0"/>
              <a:t>to find the optimal solution: (x1</a:t>
            </a:r>
            <a:r>
              <a:rPr lang="en-US" sz="1600" dirty="0"/>
              <a:t>, x2) </a:t>
            </a:r>
            <a:r>
              <a:rPr lang="en-US" sz="1600" dirty="0" smtClean="0"/>
              <a:t>corner point of the FR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4568" y="3226358"/>
            <a:ext cx="601743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Replace each inequality by an equality </a:t>
            </a:r>
            <a:r>
              <a:rPr lang="en-US" sz="1600" dirty="0" smtClean="0"/>
              <a:t>adding a slack variable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Transform </a:t>
            </a:r>
            <a:r>
              <a:rPr lang="en-US" sz="1600" dirty="0"/>
              <a:t>the objective function into an </a:t>
            </a:r>
            <a:r>
              <a:rPr lang="en-US" sz="1600" dirty="0" smtClean="0"/>
              <a:t>equality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Build a table for the constraints only specifying the coefficients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S</a:t>
            </a:r>
            <a:r>
              <a:rPr lang="en-US" sz="1600" dirty="0" smtClean="0"/>
              <a:t>et </a:t>
            </a:r>
            <a:r>
              <a:rPr lang="en-US" sz="1600" dirty="0"/>
              <a:t>x1 and x2 </a:t>
            </a:r>
            <a:r>
              <a:rPr lang="en-US" sz="1600" dirty="0" smtClean="0"/>
              <a:t>to </a:t>
            </a:r>
            <a:r>
              <a:rPr lang="en-US" sz="1600" dirty="0"/>
              <a:t>ZERO </a:t>
            </a:r>
            <a:r>
              <a:rPr lang="en-US" sz="1600" dirty="0" smtClean="0"/>
              <a:t>=&gt;x1=0; x2=0;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S1=40</a:t>
            </a:r>
            <a:r>
              <a:rPr lang="en-US" sz="1600" dirty="0" smtClean="0"/>
              <a:t>; </a:t>
            </a:r>
            <a:r>
              <a:rPr lang="en-US" sz="1600" dirty="0" smtClean="0">
                <a:solidFill>
                  <a:schemeClr val="accent2"/>
                </a:solidFill>
              </a:rPr>
              <a:t>S2=50</a:t>
            </a:r>
            <a:r>
              <a:rPr lang="en-US" sz="1600" dirty="0" smtClean="0"/>
              <a:t>; </a:t>
            </a:r>
            <a:r>
              <a:rPr lang="en-US" sz="1600" dirty="0" smtClean="0">
                <a:solidFill>
                  <a:srgbClr val="0070C0"/>
                </a:solidFill>
              </a:rPr>
              <a:t>S3=180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Test different combinations of basic variables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Select the </a:t>
            </a:r>
            <a:r>
              <a:rPr lang="en-US" sz="1500" dirty="0"/>
              <a:t>non-basic var. that results in a bigger increase in </a:t>
            </a:r>
            <a:r>
              <a:rPr lang="en-US" sz="1500" dirty="0" smtClean="0"/>
              <a:t>Z (the smallest </a:t>
            </a:r>
            <a:r>
              <a:rPr lang="en-US" sz="1500" dirty="0"/>
              <a:t>coefficient in </a:t>
            </a:r>
            <a:r>
              <a:rPr lang="en-US" sz="1500" dirty="0" smtClean="0"/>
              <a:t>R0)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Select </a:t>
            </a:r>
            <a:r>
              <a:rPr lang="en-US" sz="1500" dirty="0"/>
              <a:t>the </a:t>
            </a:r>
            <a:r>
              <a:rPr lang="en-US" sz="1500" dirty="0" smtClean="0"/>
              <a:t>basic </a:t>
            </a:r>
            <a:r>
              <a:rPr lang="en-US" sz="1500" dirty="0"/>
              <a:t>var. that </a:t>
            </a:r>
            <a:r>
              <a:rPr lang="en-US" sz="1500" dirty="0" smtClean="0"/>
              <a:t>guarantees the </a:t>
            </a:r>
            <a:r>
              <a:rPr lang="en-US" sz="1500" dirty="0"/>
              <a:t>biggest increase in Z without leaving the feasible region </a:t>
            </a:r>
            <a:r>
              <a:rPr lang="en-US" sz="1500" dirty="0" smtClean="0"/>
              <a:t>and that </a:t>
            </a:r>
            <a:r>
              <a:rPr lang="en-US" sz="1500" dirty="0"/>
              <a:t>all basic variables are </a:t>
            </a:r>
            <a:r>
              <a:rPr lang="en-US" sz="1500" dirty="0" smtClean="0"/>
              <a:t>nonnegative (smallest positive ratio)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Gaussian elimination so that the new basic var. only has: 0,1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Test optimality: all </a:t>
            </a:r>
            <a:r>
              <a:rPr lang="en-US" sz="1500" dirty="0" err="1" smtClean="0"/>
              <a:t>coeff</a:t>
            </a:r>
            <a:r>
              <a:rPr lang="en-US" sz="1500" dirty="0" smtClean="0"/>
              <a:t>. in R0 &gt;=0</a:t>
            </a:r>
            <a:r>
              <a:rPr lang="en-US" sz="1500" b="1" dirty="0" smtClean="0"/>
              <a:t>? If not, test new combination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548995" y="2478232"/>
            <a:ext cx="646390" cy="103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038303" y="2324751"/>
            <a:ext cx="241161" cy="7618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63157" y="2324751"/>
            <a:ext cx="241161" cy="7618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892181" y="2324751"/>
            <a:ext cx="241161" cy="7618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170372" y="2705659"/>
            <a:ext cx="11880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625701" y="2863491"/>
            <a:ext cx="729687" cy="0"/>
          </a:xfrm>
          <a:prstGeom prst="straightConnector1">
            <a:avLst/>
          </a:prstGeom>
          <a:ln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1052273" y="3029660"/>
            <a:ext cx="288000" cy="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961185" y="4656436"/>
            <a:ext cx="13170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Basic variables</a:t>
            </a:r>
            <a:endParaRPr lang="en-US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8384845" y="4656436"/>
            <a:ext cx="13170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Non-basic variables</a:t>
            </a:r>
            <a:endParaRPr lang="en-US" sz="9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615192" y="4656436"/>
            <a:ext cx="8703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639729" y="4656436"/>
            <a:ext cx="187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/>
          <a:srcRect l="8722" t="52667" r="23944" b="6799"/>
          <a:stretch/>
        </p:blipFill>
        <p:spPr>
          <a:xfrm>
            <a:off x="839787" y="2338740"/>
            <a:ext cx="4629849" cy="1741924"/>
          </a:xfrm>
          <a:prstGeom prst="rect">
            <a:avLst/>
          </a:prstGeom>
        </p:spPr>
      </p:pic>
      <p:sp>
        <p:nvSpPr>
          <p:cNvPr id="27" name="Freeform 26"/>
          <p:cNvSpPr/>
          <p:nvPr/>
        </p:nvSpPr>
        <p:spPr>
          <a:xfrm>
            <a:off x="912614" y="3048120"/>
            <a:ext cx="908094" cy="844149"/>
          </a:xfrm>
          <a:custGeom>
            <a:avLst/>
            <a:gdLst>
              <a:gd name="connsiteX0" fmla="*/ 0 w 1621766"/>
              <a:gd name="connsiteY0" fmla="*/ 11501 h 1452113"/>
              <a:gd name="connsiteX1" fmla="*/ 813758 w 1621766"/>
              <a:gd name="connsiteY1" fmla="*/ 0 h 1452113"/>
              <a:gd name="connsiteX2" fmla="*/ 1616015 w 1621766"/>
              <a:gd name="connsiteY2" fmla="*/ 733245 h 1452113"/>
              <a:gd name="connsiteX3" fmla="*/ 1621766 w 1621766"/>
              <a:gd name="connsiteY3" fmla="*/ 1452113 h 1452113"/>
              <a:gd name="connsiteX4" fmla="*/ 5750 w 1621766"/>
              <a:gd name="connsiteY4" fmla="*/ 1443486 h 1452113"/>
              <a:gd name="connsiteX5" fmla="*/ 0 w 1621766"/>
              <a:gd name="connsiteY5" fmla="*/ 11501 h 145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1766" h="1452113">
                <a:moveTo>
                  <a:pt x="0" y="11501"/>
                </a:moveTo>
                <a:lnTo>
                  <a:pt x="813758" y="0"/>
                </a:lnTo>
                <a:lnTo>
                  <a:pt x="1616015" y="733245"/>
                </a:lnTo>
                <a:lnTo>
                  <a:pt x="1621766" y="1452113"/>
                </a:lnTo>
                <a:lnTo>
                  <a:pt x="5750" y="1443486"/>
                </a:lnTo>
                <a:cubicBezTo>
                  <a:pt x="3833" y="966158"/>
                  <a:pt x="1917" y="488829"/>
                  <a:pt x="0" y="11501"/>
                </a:cubicBezTo>
                <a:close/>
              </a:path>
            </a:pathLst>
          </a:custGeom>
          <a:solidFill>
            <a:srgbClr val="E2F0D9">
              <a:alpha val="38824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8" name="Straight Connector 27"/>
          <p:cNvCxnSpPr/>
          <p:nvPr/>
        </p:nvCxnSpPr>
        <p:spPr>
          <a:xfrm>
            <a:off x="1085502" y="2530186"/>
            <a:ext cx="1298140" cy="1587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76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4" grpId="0"/>
      <p:bldP spid="2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Simplex Method</a:t>
            </a:r>
            <a:br>
              <a:rPr lang="en-US" dirty="0" smtClean="0"/>
            </a:br>
            <a:r>
              <a:rPr lang="en-US" sz="4800" dirty="0" smtClean="0"/>
              <a:t>Particular cases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3602038"/>
            <a:ext cx="9144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3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– </a:t>
            </a:r>
            <a:r>
              <a:rPr lang="en-US" dirty="0" smtClean="0"/>
              <a:t>Particular cases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Tie for the Entering BV</a:t>
            </a:r>
            <a:r>
              <a:rPr lang="en-US" b="1" dirty="0" smtClean="0"/>
              <a:t>:</a:t>
            </a:r>
          </a:p>
          <a:p>
            <a:endParaRPr lang="en-US" sz="800" b="1" dirty="0"/>
          </a:p>
          <a:p>
            <a:pPr marL="457200" lvl="1" indent="0">
              <a:buNone/>
            </a:pPr>
            <a:r>
              <a:rPr lang="en-US" dirty="0"/>
              <a:t>– </a:t>
            </a:r>
            <a:r>
              <a:rPr lang="en-US" b="1" dirty="0"/>
              <a:t>Entering variable</a:t>
            </a:r>
            <a:r>
              <a:rPr lang="en-US" dirty="0"/>
              <a:t>: Choose the entering variable (in a max problem) to be the NBV with the most negative coefficient in Row 0. </a:t>
            </a:r>
            <a:endParaRPr lang="en-US" dirty="0" smtClean="0"/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dirty="0"/>
              <a:t>– </a:t>
            </a:r>
            <a:r>
              <a:rPr lang="en-US" dirty="0" smtClean="0"/>
              <a:t>What to do when there is a tie for the entering basic variable ? </a:t>
            </a:r>
            <a:r>
              <a:rPr lang="en-US" dirty="0" smtClean="0">
                <a:solidFill>
                  <a:srgbClr val="0070C0"/>
                </a:solidFill>
              </a:rPr>
              <a:t>Selection made </a:t>
            </a:r>
            <a:r>
              <a:rPr lang="en-US" i="1" dirty="0" smtClean="0">
                <a:solidFill>
                  <a:srgbClr val="0070C0"/>
                </a:solidFill>
              </a:rPr>
              <a:t>arbitrarily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189" y="4286806"/>
            <a:ext cx="7261826" cy="155882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3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– </a:t>
            </a:r>
            <a:r>
              <a:rPr lang="en-US" dirty="0" smtClean="0"/>
              <a:t>Particular cases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82989"/>
          </a:xfrm>
        </p:spPr>
        <p:txBody>
          <a:bodyPr>
            <a:normAutofit/>
          </a:bodyPr>
          <a:lstStyle/>
          <a:p>
            <a:r>
              <a:rPr lang="en-US" b="1" dirty="0"/>
              <a:t>Tie for the </a:t>
            </a:r>
            <a:r>
              <a:rPr lang="en-US" b="1" dirty="0" smtClean="0"/>
              <a:t>Leaving BV - Degenerate:</a:t>
            </a:r>
          </a:p>
          <a:p>
            <a:endParaRPr lang="en-US" sz="800" b="1" dirty="0"/>
          </a:p>
          <a:p>
            <a:pPr marL="457200" lvl="1" indent="0">
              <a:buNone/>
            </a:pPr>
            <a:r>
              <a:rPr lang="en-US" dirty="0"/>
              <a:t>– </a:t>
            </a:r>
            <a:r>
              <a:rPr lang="en-US" b="1" dirty="0"/>
              <a:t>Leaving BV</a:t>
            </a:r>
            <a:r>
              <a:rPr lang="en-US" dirty="0"/>
              <a:t>: apply minimum ratio test - identify the row with the smallest </a:t>
            </a:r>
            <a:r>
              <a:rPr lang="en-US" dirty="0" smtClean="0"/>
              <a:t>positive ratio </a:t>
            </a:r>
            <a:r>
              <a:rPr lang="en-US" dirty="0"/>
              <a:t>bi /</a:t>
            </a:r>
            <a:r>
              <a:rPr lang="en-US" dirty="0" err="1"/>
              <a:t>aij</a:t>
            </a:r>
            <a:r>
              <a:rPr lang="en-US" dirty="0"/>
              <a:t> (the most restrictive Row); the BV for this row is the leaving BV (it </a:t>
            </a:r>
            <a:r>
              <a:rPr lang="pt-PT" dirty="0" err="1"/>
              <a:t>becomes</a:t>
            </a:r>
            <a:r>
              <a:rPr lang="pt-PT" dirty="0"/>
              <a:t> </a:t>
            </a:r>
            <a:r>
              <a:rPr lang="pt-PT" dirty="0" err="1"/>
              <a:t>nonbasic</a:t>
            </a:r>
            <a:r>
              <a:rPr lang="pt-PT" dirty="0" smtClean="0"/>
              <a:t>).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defTabSz="285750">
              <a:buNone/>
              <a:tabLst>
                <a:tab pos="3048000" algn="l"/>
              </a:tabLst>
            </a:pPr>
            <a:endParaRPr lang="en-US" sz="800" dirty="0"/>
          </a:p>
          <a:p>
            <a:pPr marL="457200" lvl="1" indent="0" defTabSz="285750">
              <a:buNone/>
              <a:tabLst>
                <a:tab pos="3048000" algn="l"/>
              </a:tabLst>
            </a:pPr>
            <a:endParaRPr lang="en-US" sz="8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pt-PT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289" y="3728359"/>
            <a:ext cx="8102801" cy="2667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24642" y="3619502"/>
            <a:ext cx="28030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- </a:t>
            </a:r>
            <a:r>
              <a:rPr lang="en-US" sz="2200" dirty="0" smtClean="0"/>
              <a:t>Choose </a:t>
            </a:r>
            <a:r>
              <a:rPr lang="en-US" sz="2200" dirty="0"/>
              <a:t>the leaving variable </a:t>
            </a:r>
            <a:r>
              <a:rPr lang="en-US" sz="2200" dirty="0" smtClean="0"/>
              <a:t>arbitrary</a:t>
            </a:r>
          </a:p>
          <a:p>
            <a:endParaRPr lang="en-US" sz="800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- </a:t>
            </a:r>
            <a:r>
              <a:rPr lang="en-US" sz="2200" dirty="0"/>
              <a:t>basic variables with a value of zero </a:t>
            </a:r>
            <a:r>
              <a:rPr lang="en-US" sz="2200" dirty="0" smtClean="0"/>
              <a:t>are called degenerate</a:t>
            </a:r>
          </a:p>
          <a:p>
            <a:endParaRPr lang="en-US" sz="800" dirty="0"/>
          </a:p>
          <a:p>
            <a:r>
              <a:rPr lang="en-US" sz="2200" dirty="0" smtClean="0"/>
              <a:t> - continue the Simplex procedure until optimality is reached</a:t>
            </a:r>
            <a:endParaRPr lang="pt-PT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7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– </a:t>
            </a:r>
            <a:r>
              <a:rPr lang="en-US" dirty="0" smtClean="0"/>
              <a:t>Particular cases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968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No leaving BV – Unbounded Z:</a:t>
            </a:r>
          </a:p>
          <a:p>
            <a:endParaRPr lang="en-US" sz="800" b="1" dirty="0" smtClean="0"/>
          </a:p>
          <a:p>
            <a:pPr marL="0" indent="0">
              <a:buNone/>
            </a:pPr>
            <a:r>
              <a:rPr lang="en-US" sz="2400" dirty="0" smtClean="0"/>
              <a:t>Occurs </a:t>
            </a:r>
            <a:r>
              <a:rPr lang="en-US" sz="2400" dirty="0"/>
              <a:t>if </a:t>
            </a:r>
            <a:r>
              <a:rPr lang="en-US" sz="2400" dirty="0" smtClean="0"/>
              <a:t>all the coefficients in the pivot column (where the entering </a:t>
            </a:r>
            <a:r>
              <a:rPr lang="en-US" sz="2400" dirty="0"/>
              <a:t>basic </a:t>
            </a:r>
            <a:r>
              <a:rPr lang="en-US" sz="2400" dirty="0" smtClean="0"/>
              <a:t>variable is) are either negative or zero (</a:t>
            </a:r>
            <a:r>
              <a:rPr lang="en-US" sz="2400" dirty="0"/>
              <a:t>excluding row 0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2400" b="1" dirty="0"/>
              <a:t>No solution – </a:t>
            </a:r>
            <a:r>
              <a:rPr lang="en-US" sz="2400" dirty="0"/>
              <a:t>when the constraints do not prevent improving the objective function indefinitely</a:t>
            </a:r>
          </a:p>
          <a:p>
            <a:pPr marL="0" indent="0">
              <a:buNone/>
            </a:pPr>
            <a:endParaRPr lang="en-US" sz="2200" dirty="0"/>
          </a:p>
          <a:p>
            <a:pPr marL="457200" lvl="1" indent="0" defTabSz="285750">
              <a:buNone/>
              <a:tabLst>
                <a:tab pos="3048000" algn="l"/>
              </a:tabLst>
            </a:pPr>
            <a:endParaRPr lang="en-US" sz="800" dirty="0"/>
          </a:p>
          <a:p>
            <a:pPr marL="457200" lvl="1" indent="0" defTabSz="285750">
              <a:buNone/>
              <a:tabLst>
                <a:tab pos="3048000" algn="l"/>
              </a:tabLst>
            </a:pPr>
            <a:endParaRPr lang="en-US" sz="8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pt-P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279" y="4489222"/>
            <a:ext cx="8268504" cy="146629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7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– </a:t>
            </a:r>
            <a:r>
              <a:rPr lang="en-US" dirty="0" smtClean="0"/>
              <a:t>Particular cases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446814" cy="203336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Multiple optimal solutions:</a:t>
            </a:r>
          </a:p>
          <a:p>
            <a:endParaRPr lang="en-US" sz="900" b="1" dirty="0" smtClean="0"/>
          </a:p>
          <a:p>
            <a:pPr marL="0" indent="0">
              <a:buNone/>
            </a:pPr>
            <a:r>
              <a:rPr lang="pt-PT" sz="2200" dirty="0" err="1" smtClean="0"/>
              <a:t>When</a:t>
            </a:r>
            <a:r>
              <a:rPr lang="pt-PT" sz="2200" dirty="0" smtClean="0"/>
              <a:t> a NBV </a:t>
            </a:r>
            <a:r>
              <a:rPr lang="pt-PT" sz="2200" dirty="0" err="1" smtClean="0"/>
              <a:t>has</a:t>
            </a:r>
            <a:r>
              <a:rPr lang="pt-PT" sz="2200" dirty="0" smtClean="0"/>
              <a:t> </a:t>
            </a:r>
            <a:r>
              <a:rPr lang="pt-PT" sz="2200" dirty="0"/>
              <a:t>a </a:t>
            </a:r>
            <a:r>
              <a:rPr lang="pt-PT" sz="2200" dirty="0" smtClean="0"/>
              <a:t>zero </a:t>
            </a:r>
            <a:r>
              <a:rPr lang="en-US" sz="2200" dirty="0" smtClean="0"/>
              <a:t>coefficient </a:t>
            </a:r>
            <a:r>
              <a:rPr lang="en-US" sz="2200" dirty="0"/>
              <a:t>in row 0, </a:t>
            </a:r>
            <a:r>
              <a:rPr lang="en-US" sz="2200" dirty="0" smtClean="0"/>
              <a:t>then we </a:t>
            </a:r>
            <a:r>
              <a:rPr lang="en-US" sz="2200" dirty="0"/>
              <a:t>perform one more iteration </a:t>
            </a:r>
            <a:r>
              <a:rPr lang="en-US" sz="2200" dirty="0" smtClean="0"/>
              <a:t>to identify </a:t>
            </a:r>
            <a:r>
              <a:rPr lang="en-US" sz="2200" dirty="0"/>
              <a:t>the other optimal BF solution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lvl="1" indent="0" defTabSz="285750">
              <a:buNone/>
              <a:tabLst>
                <a:tab pos="3048000" algn="l"/>
              </a:tabLst>
            </a:pPr>
            <a:endParaRPr lang="en-US" sz="8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pt-P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5014" y="2807005"/>
            <a:ext cx="7092043" cy="374075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3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</a:t>
            </a:r>
            <a:r>
              <a:rPr lang="en-US" dirty="0" smtClean="0"/>
              <a:t>Formulation </a:t>
            </a:r>
            <a:endParaRPr lang="pt-PT" dirty="0"/>
          </a:p>
        </p:txBody>
      </p:sp>
      <p:sp>
        <p:nvSpPr>
          <p:cNvPr id="27" name="Content Placeholder 3"/>
          <p:cNvSpPr>
            <a:spLocks noGrp="1"/>
          </p:cNvSpPr>
          <p:nvPr>
            <p:ph sz="half" idx="2"/>
          </p:nvPr>
        </p:nvSpPr>
        <p:spPr>
          <a:xfrm>
            <a:off x="793753" y="1936174"/>
            <a:ext cx="4382403" cy="49218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In </a:t>
            </a:r>
            <a:r>
              <a:rPr lang="en-US" sz="2400" dirty="0" smtClean="0"/>
              <a:t>LP </a:t>
            </a:r>
            <a:r>
              <a:rPr lang="en-US" sz="2400" dirty="0"/>
              <a:t>problem, the decision maker </a:t>
            </a:r>
            <a:r>
              <a:rPr lang="en-US" sz="2400" dirty="0" smtClean="0"/>
              <a:t>usually wants to: </a:t>
            </a:r>
          </a:p>
          <a:p>
            <a:pPr marL="0" indent="0">
              <a:buNone/>
            </a:pPr>
            <a:r>
              <a:rPr lang="en-US" sz="2400" dirty="0" smtClean="0"/>
              <a:t>   maximize </a:t>
            </a:r>
            <a:r>
              <a:rPr lang="en-US" sz="2000" dirty="0" smtClean="0"/>
              <a:t>(</a:t>
            </a:r>
            <a:r>
              <a:rPr lang="en-US" sz="2000" dirty="0"/>
              <a:t>usually revenue or profit</a:t>
            </a:r>
            <a:r>
              <a:rPr lang="en-US" sz="2000" dirty="0" smtClean="0"/>
              <a:t>)         </a:t>
            </a:r>
            <a:r>
              <a:rPr lang="en-US" sz="2000" dirty="0" err="1" smtClean="0">
                <a:solidFill>
                  <a:schemeClr val="bg1"/>
                </a:solidFill>
              </a:rPr>
              <a:t>m</a:t>
            </a:r>
            <a:r>
              <a:rPr lang="en-US" sz="2400" dirty="0" err="1" smtClean="0"/>
              <a:t>minimize</a:t>
            </a:r>
            <a:r>
              <a:rPr lang="en-US" sz="2400" dirty="0" smtClean="0"/>
              <a:t> </a:t>
            </a:r>
            <a:r>
              <a:rPr lang="en-US" sz="2000" dirty="0"/>
              <a:t>(usually costs) </a:t>
            </a:r>
            <a:endParaRPr lang="en-US" sz="20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objective function (Z) </a:t>
            </a:r>
            <a:r>
              <a:rPr lang="en-US" sz="2400" dirty="0" smtClean="0"/>
              <a:t>is expressed by a set of </a:t>
            </a:r>
            <a:r>
              <a:rPr lang="en-US" sz="2400" b="1" dirty="0" smtClean="0"/>
              <a:t>decision variables 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Certain </a:t>
            </a:r>
            <a:r>
              <a:rPr lang="en-US" sz="2400" dirty="0"/>
              <a:t>limitations are often imposed </a:t>
            </a:r>
            <a:r>
              <a:rPr lang="en-US" sz="2400" dirty="0" smtClean="0"/>
              <a:t>to these </a:t>
            </a:r>
            <a:r>
              <a:rPr lang="en-US" sz="2400" dirty="0"/>
              <a:t>decision variables </a:t>
            </a:r>
            <a:r>
              <a:rPr lang="en-US" sz="2400" dirty="0" smtClean="0"/>
              <a:t>(expressed in the form of ≤, = or ≥). </a:t>
            </a:r>
          </a:p>
          <a:p>
            <a:pPr marL="0" indent="0">
              <a:buNone/>
            </a:pPr>
            <a:r>
              <a:rPr lang="en-US" sz="2400" dirty="0" smtClean="0"/>
              <a:t>These </a:t>
            </a:r>
            <a:r>
              <a:rPr lang="en-US" sz="2400" dirty="0"/>
              <a:t>restrictions are called </a:t>
            </a:r>
            <a:r>
              <a:rPr lang="en-US" sz="2400" b="1" dirty="0" smtClean="0"/>
              <a:t>constraints</a:t>
            </a:r>
            <a:endParaRPr lang="en-US" sz="2400" dirty="0" smtClean="0"/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6158941" y="3508339"/>
            <a:ext cx="3897450" cy="303777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Max:     Z = 90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+ 120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9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/>
              <a:t>                     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600" baseline="-25000" dirty="0" smtClean="0">
                <a:solidFill>
                  <a:schemeClr val="bg1">
                    <a:lumMod val="50000"/>
                  </a:schemeClr>
                </a:solidFill>
              </a:rPr>
              <a:t>1                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≤</a:t>
            </a:r>
            <a:r>
              <a:rPr lang="en-US" sz="2600" baseline="-250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40</a:t>
            </a:r>
          </a:p>
          <a:p>
            <a:pPr marL="0" indent="0">
              <a:buNone/>
            </a:pPr>
            <a:r>
              <a:rPr lang="en-US" sz="2600" dirty="0" smtClean="0"/>
              <a:t>                             </a:t>
            </a:r>
            <a:r>
              <a:rPr lang="en-US" sz="2600" dirty="0">
                <a:solidFill>
                  <a:schemeClr val="accent2"/>
                </a:solidFill>
              </a:rPr>
              <a:t> </a:t>
            </a:r>
            <a:r>
              <a:rPr lang="en-US" sz="2600" dirty="0" smtClean="0">
                <a:solidFill>
                  <a:schemeClr val="accent2"/>
                </a:solidFill>
              </a:rPr>
              <a:t>  x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 ≤  50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                   2x</a:t>
            </a:r>
            <a:r>
              <a:rPr lang="en-US" sz="2600" baseline="-25000" dirty="0" smtClean="0">
                <a:solidFill>
                  <a:srgbClr val="0070C0"/>
                </a:solidFill>
              </a:rPr>
              <a:t>1</a:t>
            </a:r>
            <a:r>
              <a:rPr lang="en-US" sz="2600" dirty="0" smtClean="0">
                <a:solidFill>
                  <a:srgbClr val="0070C0"/>
                </a:solidFill>
              </a:rPr>
              <a:t> + 3x</a:t>
            </a:r>
            <a:r>
              <a:rPr lang="en-US" sz="2600" baseline="-25000" dirty="0" smtClean="0">
                <a:solidFill>
                  <a:srgbClr val="0070C0"/>
                </a:solidFill>
              </a:rPr>
              <a:t>2 </a:t>
            </a:r>
            <a:r>
              <a:rPr lang="en-US" sz="2600" dirty="0" smtClean="0">
                <a:solidFill>
                  <a:schemeClr val="accent1"/>
                </a:solidFill>
              </a:rPr>
              <a:t>≤</a:t>
            </a:r>
            <a:r>
              <a:rPr lang="en-US" sz="2600" dirty="0" smtClean="0">
                <a:solidFill>
                  <a:srgbClr val="0070C0"/>
                </a:solidFill>
              </a:rPr>
              <a:t> 180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aseline="-25000" dirty="0" smtClean="0"/>
          </a:p>
          <a:p>
            <a:pPr marL="0" indent="0">
              <a:buNone/>
            </a:pPr>
            <a:r>
              <a:rPr lang="en-US" sz="2600" dirty="0" smtClean="0"/>
              <a:t>and</a:t>
            </a:r>
            <a:r>
              <a:rPr lang="en-US" sz="2600" baseline="-25000" dirty="0" smtClean="0"/>
              <a:t>                  </a:t>
            </a:r>
            <a:r>
              <a:rPr lang="en-US" sz="2600" dirty="0" smtClean="0"/>
              <a:t>x</a:t>
            </a:r>
            <a:r>
              <a:rPr lang="en-US" sz="2600" baseline="-25000" dirty="0" smtClean="0"/>
              <a:t>1 </a:t>
            </a:r>
            <a:r>
              <a:rPr lang="en-US" sz="2600" dirty="0" smtClean="0"/>
              <a:t>≥ 0;     x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≥ 0</a:t>
            </a:r>
            <a:endParaRPr lang="pt-PT" sz="2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3" name="TextBox 2"/>
          <p:cNvSpPr txBox="1"/>
          <p:nvPr/>
        </p:nvSpPr>
        <p:spPr>
          <a:xfrm>
            <a:off x="9541328" y="4479471"/>
            <a:ext cx="192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(</a:t>
            </a:r>
            <a:r>
              <a:rPr lang="pt-PT" dirty="0" err="1"/>
              <a:t>ha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smtClean="0"/>
              <a:t>pine</a:t>
            </a:r>
            <a:r>
              <a:rPr lang="pt-PT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41328" y="4944154"/>
            <a:ext cx="230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(</a:t>
            </a:r>
            <a:r>
              <a:rPr lang="pt-PT" dirty="0" err="1"/>
              <a:t>ha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 smtClean="0"/>
              <a:t>eucalypt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9541328" y="5375801"/>
            <a:ext cx="197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(</a:t>
            </a:r>
            <a:r>
              <a:rPr lang="pt-PT" dirty="0" err="1"/>
              <a:t>days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work</a:t>
            </a:r>
            <a:r>
              <a:rPr lang="pt-PT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36598" y="3429000"/>
            <a:ext cx="1039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(€/</a:t>
            </a:r>
            <a:r>
              <a:rPr lang="pt-PT" dirty="0" err="1" smtClean="0"/>
              <a:t>yr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7" name="TextBox 6"/>
          <p:cNvSpPr txBox="1"/>
          <p:nvPr/>
        </p:nvSpPr>
        <p:spPr>
          <a:xfrm>
            <a:off x="6210299" y="2383971"/>
            <a:ext cx="2650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Poets’ Problem</a:t>
            </a:r>
            <a:endParaRPr lang="pt-PT" sz="24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2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Simplex Method</a:t>
            </a:r>
            <a:br>
              <a:rPr lang="en-US" dirty="0" smtClean="0"/>
            </a:br>
            <a:r>
              <a:rPr lang="en-US" sz="4800" dirty="0" smtClean="0"/>
              <a:t>Other cases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l"/>
            <a:r>
              <a:rPr lang="en-US" dirty="0" smtClean="0"/>
              <a:t>To be continued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3602038"/>
            <a:ext cx="9144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5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Simplex Method</a:t>
            </a:r>
            <a:br>
              <a:rPr lang="en-US" dirty="0" smtClean="0"/>
            </a:br>
            <a:r>
              <a:rPr lang="en-US" sz="4800" dirty="0" smtClean="0"/>
              <a:t>Exercises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3602038"/>
            <a:ext cx="9144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10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</a:t>
            </a:r>
            <a:r>
              <a:rPr lang="en-US" dirty="0" smtClean="0"/>
              <a:t>exercises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8302"/>
          </a:xfrm>
        </p:spPr>
        <p:txBody>
          <a:bodyPr>
            <a:noAutofit/>
          </a:bodyPr>
          <a:lstStyle/>
          <a:p>
            <a:r>
              <a:rPr lang="pt-PT" sz="2200" dirty="0" smtClean="0"/>
              <a:t>1) A </a:t>
            </a:r>
            <a:r>
              <a:rPr lang="pt-PT" sz="2200" dirty="0" err="1" smtClean="0"/>
              <a:t>company</a:t>
            </a:r>
            <a:r>
              <a:rPr lang="pt-PT" sz="2200" dirty="0" smtClean="0"/>
              <a:t> </a:t>
            </a:r>
            <a:r>
              <a:rPr lang="pt-PT" sz="2200" dirty="0" err="1" smtClean="0"/>
              <a:t>produces</a:t>
            </a:r>
            <a:r>
              <a:rPr lang="pt-PT" sz="2200" dirty="0" smtClean="0"/>
              <a:t> 3 </a:t>
            </a:r>
            <a:r>
              <a:rPr lang="pt-PT" sz="2200" dirty="0" err="1" smtClean="0"/>
              <a:t>different</a:t>
            </a:r>
            <a:r>
              <a:rPr lang="pt-PT" sz="2200" dirty="0" smtClean="0"/>
              <a:t> </a:t>
            </a:r>
            <a:r>
              <a:rPr lang="pt-PT" sz="2200" dirty="0" err="1" smtClean="0"/>
              <a:t>products</a:t>
            </a:r>
            <a:r>
              <a:rPr lang="pt-PT" sz="2200" dirty="0" smtClean="0"/>
              <a:t>: A, B </a:t>
            </a:r>
            <a:r>
              <a:rPr lang="pt-PT" sz="2200" dirty="0" err="1" smtClean="0"/>
              <a:t>and</a:t>
            </a:r>
            <a:r>
              <a:rPr lang="pt-PT" sz="2200" dirty="0" smtClean="0"/>
              <a:t> C. </a:t>
            </a:r>
            <a:r>
              <a:rPr lang="pt-PT" sz="2200" dirty="0" err="1" smtClean="0"/>
              <a:t>Each</a:t>
            </a:r>
            <a:r>
              <a:rPr lang="pt-PT" sz="2200" dirty="0" smtClean="0"/>
              <a:t> </a:t>
            </a:r>
            <a:r>
              <a:rPr lang="pt-PT" sz="2200" dirty="0" err="1" smtClean="0"/>
              <a:t>product</a:t>
            </a:r>
            <a:r>
              <a:rPr lang="pt-PT" sz="2200" dirty="0" smtClean="0"/>
              <a:t> </a:t>
            </a:r>
            <a:r>
              <a:rPr lang="pt-PT" sz="2200" dirty="0" err="1" smtClean="0"/>
              <a:t>has</a:t>
            </a:r>
            <a:r>
              <a:rPr lang="pt-PT" sz="2200" dirty="0" smtClean="0"/>
              <a:t> to </a:t>
            </a:r>
            <a:r>
              <a:rPr lang="pt-PT" sz="2200" dirty="0" err="1" smtClean="0"/>
              <a:t>go</a:t>
            </a:r>
            <a:r>
              <a:rPr lang="pt-PT" sz="2200" dirty="0" smtClean="0"/>
              <a:t> </a:t>
            </a:r>
            <a:r>
              <a:rPr lang="pt-PT" sz="2200" dirty="0" err="1" smtClean="0"/>
              <a:t>under</a:t>
            </a:r>
            <a:r>
              <a:rPr lang="pt-PT" sz="2200" dirty="0" smtClean="0"/>
              <a:t> 3 processes </a:t>
            </a:r>
            <a:r>
              <a:rPr lang="pt-PT" sz="2200" dirty="0" err="1" smtClean="0"/>
              <a:t>consuming</a:t>
            </a:r>
            <a:r>
              <a:rPr lang="pt-PT" sz="2200" dirty="0" smtClean="0"/>
              <a:t> </a:t>
            </a:r>
            <a:r>
              <a:rPr lang="pt-PT" sz="2200" dirty="0" err="1" smtClean="0"/>
              <a:t>different</a:t>
            </a:r>
            <a:r>
              <a:rPr lang="pt-PT" sz="2200" dirty="0" smtClean="0"/>
              <a:t> </a:t>
            </a:r>
            <a:r>
              <a:rPr lang="pt-PT" sz="2200" dirty="0" err="1" smtClean="0"/>
              <a:t>amounts</a:t>
            </a:r>
            <a:r>
              <a:rPr lang="pt-PT" sz="2200" dirty="0" smtClean="0"/>
              <a:t> </a:t>
            </a:r>
            <a:r>
              <a:rPr lang="pt-PT" sz="2200" dirty="0" err="1" smtClean="0"/>
              <a:t>of</a:t>
            </a:r>
            <a:r>
              <a:rPr lang="pt-PT" sz="2200" dirty="0" smtClean="0"/>
              <a:t> time </a:t>
            </a:r>
            <a:r>
              <a:rPr lang="pt-PT" sz="2200" dirty="0" err="1" smtClean="0"/>
              <a:t>along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way</a:t>
            </a:r>
            <a:r>
              <a:rPr lang="pt-PT" sz="2200" dirty="0" smtClean="0"/>
              <a:t>. </a:t>
            </a:r>
            <a:r>
              <a:rPr lang="pt-PT" sz="2200" dirty="0" err="1" smtClean="0"/>
              <a:t>The</a:t>
            </a:r>
            <a:r>
              <a:rPr lang="pt-PT" sz="2200" dirty="0" smtClean="0"/>
              <a:t> time </a:t>
            </a:r>
            <a:r>
              <a:rPr lang="pt-PT" sz="2200" dirty="0" err="1" smtClean="0"/>
              <a:t>available</a:t>
            </a:r>
            <a:r>
              <a:rPr lang="pt-PT" sz="2200" dirty="0" smtClean="0"/>
              <a:t> for </a:t>
            </a:r>
            <a:r>
              <a:rPr lang="pt-PT" sz="2200" dirty="0" err="1" smtClean="0"/>
              <a:t>each</a:t>
            </a:r>
            <a:r>
              <a:rPr lang="pt-PT" sz="2200" dirty="0" smtClean="0"/>
              <a:t> </a:t>
            </a:r>
            <a:r>
              <a:rPr lang="pt-PT" sz="2200" dirty="0" err="1" smtClean="0"/>
              <a:t>process</a:t>
            </a:r>
            <a:r>
              <a:rPr lang="pt-PT" sz="2200" dirty="0" smtClean="0"/>
              <a:t> </a:t>
            </a:r>
            <a:r>
              <a:rPr lang="pt-PT" sz="2200" dirty="0" err="1" smtClean="0"/>
              <a:t>is</a:t>
            </a:r>
            <a:r>
              <a:rPr lang="pt-PT" sz="2200" dirty="0" smtClean="0"/>
              <a:t> </a:t>
            </a:r>
            <a:r>
              <a:rPr lang="pt-PT" sz="2200" dirty="0" err="1" smtClean="0"/>
              <a:t>described</a:t>
            </a:r>
            <a:r>
              <a:rPr lang="pt-PT" sz="2200" dirty="0" smtClean="0"/>
              <a:t> in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table</a:t>
            </a:r>
            <a:r>
              <a:rPr lang="pt-PT" sz="2200" dirty="0" smtClean="0"/>
              <a:t> </a:t>
            </a:r>
            <a:r>
              <a:rPr lang="pt-PT" sz="2200" dirty="0" err="1" smtClean="0"/>
              <a:t>below</a:t>
            </a:r>
            <a:r>
              <a:rPr lang="pt-PT" sz="2200" dirty="0" smtClean="0"/>
              <a:t>.</a:t>
            </a:r>
          </a:p>
          <a:p>
            <a:endParaRPr lang="pt-PT" sz="2200" dirty="0"/>
          </a:p>
          <a:p>
            <a:endParaRPr lang="pt-PT" sz="2200" dirty="0" smtClean="0"/>
          </a:p>
          <a:p>
            <a:endParaRPr lang="pt-PT" sz="2200" dirty="0" smtClean="0"/>
          </a:p>
          <a:p>
            <a:endParaRPr lang="pt-PT" sz="2200" dirty="0" smtClean="0"/>
          </a:p>
          <a:p>
            <a:endParaRPr lang="pt-PT" sz="2200" dirty="0"/>
          </a:p>
          <a:p>
            <a:pPr marL="0" indent="0">
              <a:buNone/>
            </a:pPr>
            <a:r>
              <a:rPr lang="pt-PT" sz="2200" dirty="0" err="1" smtClean="0"/>
              <a:t>Assuming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selling</a:t>
            </a:r>
            <a:r>
              <a:rPr lang="pt-PT" sz="2200" dirty="0" smtClean="0"/>
              <a:t> </a:t>
            </a:r>
            <a:r>
              <a:rPr lang="pt-PT" sz="2200" dirty="0" err="1" smtClean="0"/>
              <a:t>profits</a:t>
            </a:r>
            <a:r>
              <a:rPr lang="pt-PT" sz="2200" dirty="0"/>
              <a:t> </a:t>
            </a:r>
            <a:r>
              <a:rPr lang="pt-PT" sz="2200" dirty="0" smtClean="0"/>
              <a:t>for </a:t>
            </a:r>
            <a:r>
              <a:rPr lang="pt-PT" sz="2200" dirty="0" err="1" smtClean="0"/>
              <a:t>products</a:t>
            </a:r>
            <a:r>
              <a:rPr lang="pt-PT" sz="2200" dirty="0" smtClean="0"/>
              <a:t> </a:t>
            </a:r>
            <a:r>
              <a:rPr lang="pt-PT" sz="2200" dirty="0"/>
              <a:t>A, B </a:t>
            </a:r>
            <a:r>
              <a:rPr lang="pt-PT" sz="2200" dirty="0" err="1"/>
              <a:t>and</a:t>
            </a:r>
            <a:r>
              <a:rPr lang="pt-PT" sz="2200" dirty="0"/>
              <a:t> </a:t>
            </a:r>
            <a:r>
              <a:rPr lang="pt-PT" sz="2200" dirty="0" smtClean="0"/>
              <a:t>C are 2, 3 </a:t>
            </a:r>
            <a:r>
              <a:rPr lang="pt-PT" sz="2200" dirty="0" err="1" smtClean="0"/>
              <a:t>and</a:t>
            </a:r>
            <a:r>
              <a:rPr lang="pt-PT" sz="2200" dirty="0" smtClean="0"/>
              <a:t> 4€ per </a:t>
            </a:r>
            <a:r>
              <a:rPr lang="pt-PT" sz="2200" dirty="0" err="1" smtClean="0"/>
              <a:t>unit</a:t>
            </a:r>
            <a:r>
              <a:rPr lang="pt-PT" sz="2200" dirty="0" smtClean="0"/>
              <a:t>. Determine </a:t>
            </a:r>
            <a:r>
              <a:rPr lang="pt-PT" sz="2200" dirty="0" err="1" smtClean="0"/>
              <a:t>how</a:t>
            </a:r>
            <a:r>
              <a:rPr lang="pt-PT" sz="2200" dirty="0" smtClean="0"/>
              <a:t> </a:t>
            </a:r>
            <a:r>
              <a:rPr lang="pt-PT" sz="2200" dirty="0" err="1" smtClean="0"/>
              <a:t>many</a:t>
            </a:r>
            <a:r>
              <a:rPr lang="pt-PT" sz="2200" dirty="0" smtClean="0"/>
              <a:t> </a:t>
            </a:r>
            <a:r>
              <a:rPr lang="pt-PT" sz="2200" dirty="0" err="1" smtClean="0"/>
              <a:t>units</a:t>
            </a:r>
            <a:r>
              <a:rPr lang="pt-PT" sz="2200" dirty="0" smtClean="0"/>
              <a:t> </a:t>
            </a:r>
            <a:r>
              <a:rPr lang="pt-PT" sz="2200" dirty="0" err="1" smtClean="0"/>
              <a:t>of</a:t>
            </a:r>
            <a:r>
              <a:rPr lang="pt-PT" sz="2200" dirty="0" smtClean="0"/>
              <a:t> </a:t>
            </a:r>
            <a:r>
              <a:rPr lang="pt-PT" sz="2200" dirty="0" err="1" smtClean="0"/>
              <a:t>each</a:t>
            </a:r>
            <a:r>
              <a:rPr lang="pt-PT" sz="2200" dirty="0" smtClean="0"/>
              <a:t> </a:t>
            </a:r>
            <a:r>
              <a:rPr lang="pt-PT" sz="2200" dirty="0" err="1" smtClean="0"/>
              <a:t>product</a:t>
            </a:r>
            <a:r>
              <a:rPr lang="pt-PT" sz="2200" dirty="0" smtClean="0"/>
              <a:t> </a:t>
            </a:r>
            <a:r>
              <a:rPr lang="pt-PT" sz="2200" dirty="0" err="1" smtClean="0"/>
              <a:t>should</a:t>
            </a:r>
            <a:r>
              <a:rPr lang="pt-PT" sz="2200" dirty="0" smtClean="0"/>
              <a:t> </a:t>
            </a:r>
            <a:r>
              <a:rPr lang="pt-PT" sz="2200" dirty="0" err="1" smtClean="0"/>
              <a:t>be</a:t>
            </a:r>
            <a:r>
              <a:rPr lang="pt-PT" sz="2200" dirty="0" smtClean="0"/>
              <a:t> </a:t>
            </a:r>
            <a:r>
              <a:rPr lang="pt-PT" sz="2200" dirty="0" err="1" smtClean="0"/>
              <a:t>produced</a:t>
            </a:r>
            <a:r>
              <a:rPr lang="pt-PT" sz="2200" dirty="0" smtClean="0"/>
              <a:t> to maximize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profit</a:t>
            </a:r>
            <a:r>
              <a:rPr lang="pt-PT" sz="2200" dirty="0" smtClean="0"/>
              <a:t>. </a:t>
            </a:r>
          </a:p>
          <a:p>
            <a:pPr marL="0" indent="0">
              <a:buNone/>
            </a:pPr>
            <a:r>
              <a:rPr lang="pt-PT" sz="2200" dirty="0" err="1" smtClean="0"/>
              <a:t>Was</a:t>
            </a:r>
            <a:r>
              <a:rPr lang="pt-PT" sz="2200" dirty="0" smtClean="0"/>
              <a:t> </a:t>
            </a:r>
            <a:r>
              <a:rPr lang="pt-PT" sz="2200" dirty="0" err="1" smtClean="0"/>
              <a:t>there</a:t>
            </a:r>
            <a:r>
              <a:rPr lang="pt-PT" sz="2200" dirty="0" smtClean="0"/>
              <a:t> </a:t>
            </a:r>
            <a:r>
              <a:rPr lang="pt-PT" sz="2200" dirty="0" err="1" smtClean="0"/>
              <a:t>any</a:t>
            </a:r>
            <a:r>
              <a:rPr lang="pt-PT" sz="2200" dirty="0" smtClean="0"/>
              <a:t> time </a:t>
            </a:r>
            <a:r>
              <a:rPr lang="pt-PT" sz="2200" dirty="0" err="1" smtClean="0"/>
              <a:t>left</a:t>
            </a:r>
            <a:r>
              <a:rPr lang="pt-PT" sz="2200" dirty="0" smtClean="0"/>
              <a:t>?</a:t>
            </a:r>
            <a:endParaRPr lang="pt-PT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87201"/>
              </p:ext>
            </p:extLst>
          </p:nvPr>
        </p:nvGraphicFramePr>
        <p:xfrm>
          <a:off x="4048015" y="2916620"/>
          <a:ext cx="7019378" cy="198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670">
                  <a:extLst>
                    <a:ext uri="{9D8B030D-6E8A-4147-A177-3AD203B41FA5}">
                      <a16:colId xmlns:a16="http://schemas.microsoft.com/office/drawing/2014/main" val="2811686749"/>
                    </a:ext>
                  </a:extLst>
                </a:gridCol>
                <a:gridCol w="1555062">
                  <a:extLst>
                    <a:ext uri="{9D8B030D-6E8A-4147-A177-3AD203B41FA5}">
                      <a16:colId xmlns:a16="http://schemas.microsoft.com/office/drawing/2014/main" val="3915149207"/>
                    </a:ext>
                  </a:extLst>
                </a:gridCol>
                <a:gridCol w="1425474">
                  <a:extLst>
                    <a:ext uri="{9D8B030D-6E8A-4147-A177-3AD203B41FA5}">
                      <a16:colId xmlns:a16="http://schemas.microsoft.com/office/drawing/2014/main" val="2346002305"/>
                    </a:ext>
                  </a:extLst>
                </a:gridCol>
                <a:gridCol w="1295885">
                  <a:extLst>
                    <a:ext uri="{9D8B030D-6E8A-4147-A177-3AD203B41FA5}">
                      <a16:colId xmlns:a16="http://schemas.microsoft.com/office/drawing/2014/main" val="2793664634"/>
                    </a:ext>
                  </a:extLst>
                </a:gridCol>
                <a:gridCol w="1274287">
                  <a:extLst>
                    <a:ext uri="{9D8B030D-6E8A-4147-A177-3AD203B41FA5}">
                      <a16:colId xmlns:a16="http://schemas.microsoft.com/office/drawing/2014/main" val="2061112043"/>
                    </a:ext>
                  </a:extLst>
                </a:gridCol>
              </a:tblGrid>
              <a:tr h="76131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pt-PT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</a:rPr>
                        <a:t>Total number of hours available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Number of hours needed to produce each product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669269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PT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pt-PT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pt-PT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72423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12000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15814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24000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71584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18000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PT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P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93041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6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</a:t>
            </a:r>
            <a:r>
              <a:rPr lang="en-US" dirty="0" smtClean="0"/>
              <a:t>exercises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8302"/>
          </a:xfrm>
        </p:spPr>
        <p:txBody>
          <a:bodyPr>
            <a:noAutofit/>
          </a:bodyPr>
          <a:lstStyle/>
          <a:p>
            <a:r>
              <a:rPr lang="pt-PT" sz="2200" dirty="0"/>
              <a:t>2</a:t>
            </a:r>
            <a:r>
              <a:rPr lang="pt-PT" sz="2200" dirty="0" smtClean="0"/>
              <a:t>) A </a:t>
            </a:r>
            <a:r>
              <a:rPr lang="pt-PT" sz="2200" dirty="0" err="1" smtClean="0"/>
              <a:t>company</a:t>
            </a:r>
            <a:r>
              <a:rPr lang="pt-PT" sz="2200" dirty="0" smtClean="0"/>
              <a:t> </a:t>
            </a:r>
            <a:r>
              <a:rPr lang="pt-PT" sz="2200" dirty="0" err="1" smtClean="0"/>
              <a:t>produces</a:t>
            </a:r>
            <a:r>
              <a:rPr lang="pt-PT" sz="2200" dirty="0" smtClean="0"/>
              <a:t> 3 diferente </a:t>
            </a:r>
            <a:r>
              <a:rPr lang="pt-PT" sz="2200" dirty="0" err="1" smtClean="0"/>
              <a:t>bookshelves</a:t>
            </a:r>
            <a:r>
              <a:rPr lang="pt-PT" sz="2200" dirty="0" smtClean="0"/>
              <a:t>: a </a:t>
            </a:r>
            <a:r>
              <a:rPr lang="pt-PT" sz="2200" dirty="0" err="1" smtClean="0"/>
              <a:t>luxury</a:t>
            </a:r>
            <a:r>
              <a:rPr lang="pt-PT" sz="2200" dirty="0" smtClean="0"/>
              <a:t>, a regular </a:t>
            </a:r>
            <a:r>
              <a:rPr lang="pt-PT" sz="2200" dirty="0" err="1" smtClean="0"/>
              <a:t>and</a:t>
            </a:r>
            <a:r>
              <a:rPr lang="pt-PT" sz="2200" dirty="0" smtClean="0"/>
              <a:t> na </a:t>
            </a:r>
            <a:r>
              <a:rPr lang="pt-PT" sz="2200" dirty="0" err="1" smtClean="0"/>
              <a:t>exportation</a:t>
            </a:r>
            <a:r>
              <a:rPr lang="pt-PT" sz="2200" dirty="0" smtClean="0"/>
              <a:t> </a:t>
            </a:r>
            <a:r>
              <a:rPr lang="pt-PT" sz="2200" dirty="0" err="1" smtClean="0"/>
              <a:t>model</a:t>
            </a:r>
            <a:r>
              <a:rPr lang="pt-PT" sz="2200" dirty="0" smtClean="0"/>
              <a:t>. </a:t>
            </a:r>
            <a:r>
              <a:rPr lang="pt-PT" sz="2200" dirty="0" err="1" smtClean="0"/>
              <a:t>Consider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maximum</a:t>
            </a:r>
            <a:r>
              <a:rPr lang="pt-PT" sz="2200" dirty="0" smtClean="0"/>
              <a:t> </a:t>
            </a:r>
            <a:r>
              <a:rPr lang="pt-PT" sz="2200" dirty="0" err="1" smtClean="0"/>
              <a:t>demand</a:t>
            </a:r>
            <a:r>
              <a:rPr lang="pt-PT" sz="2200" dirty="0" smtClean="0"/>
              <a:t> for </a:t>
            </a:r>
            <a:r>
              <a:rPr lang="pt-PT" sz="2200" dirty="0" err="1" smtClean="0"/>
              <a:t>each</a:t>
            </a:r>
            <a:r>
              <a:rPr lang="pt-PT" sz="2200" dirty="0" smtClean="0"/>
              <a:t> </a:t>
            </a:r>
            <a:r>
              <a:rPr lang="pt-PT" sz="2200" dirty="0" err="1" smtClean="0"/>
              <a:t>model</a:t>
            </a:r>
            <a:r>
              <a:rPr lang="pt-PT" sz="2200" dirty="0" smtClean="0"/>
              <a:t> to </a:t>
            </a:r>
            <a:r>
              <a:rPr lang="pt-PT" sz="2200" dirty="0" err="1" smtClean="0"/>
              <a:t>be</a:t>
            </a:r>
            <a:r>
              <a:rPr lang="pt-PT" sz="2200" dirty="0" smtClean="0"/>
              <a:t> 500, 750 </a:t>
            </a:r>
            <a:r>
              <a:rPr lang="pt-PT" sz="2200" dirty="0" err="1" smtClean="0"/>
              <a:t>and</a:t>
            </a:r>
            <a:r>
              <a:rPr lang="pt-PT" sz="2200" dirty="0" smtClean="0"/>
              <a:t> 400 </a:t>
            </a:r>
            <a:r>
              <a:rPr lang="pt-PT" sz="2200" dirty="0" err="1" smtClean="0"/>
              <a:t>respectively</a:t>
            </a:r>
            <a:r>
              <a:rPr lang="pt-PT" sz="2200" dirty="0" smtClean="0"/>
              <a:t>.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working</a:t>
            </a:r>
            <a:r>
              <a:rPr lang="pt-PT" sz="2200" dirty="0" smtClean="0"/>
              <a:t> </a:t>
            </a:r>
            <a:r>
              <a:rPr lang="pt-PT" sz="2200" dirty="0" err="1" smtClean="0"/>
              <a:t>hours</a:t>
            </a:r>
            <a:r>
              <a:rPr lang="pt-PT" sz="2200" dirty="0" smtClean="0"/>
              <a:t> </a:t>
            </a:r>
            <a:r>
              <a:rPr lang="pt-PT" sz="2200" dirty="0" err="1" smtClean="0"/>
              <a:t>at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carpentry</a:t>
            </a:r>
            <a:r>
              <a:rPr lang="pt-PT" sz="2200" dirty="0" smtClean="0"/>
              <a:t> </a:t>
            </a:r>
            <a:r>
              <a:rPr lang="pt-PT" sz="2200" dirty="0" err="1" smtClean="0"/>
              <a:t>and</a:t>
            </a:r>
            <a:r>
              <a:rPr lang="pt-PT" sz="2200" dirty="0" smtClean="0"/>
              <a:t> </a:t>
            </a:r>
            <a:r>
              <a:rPr lang="pt-PT" sz="2200" dirty="0" err="1" smtClean="0"/>
              <a:t>finishing</a:t>
            </a:r>
            <a:r>
              <a:rPr lang="pt-PT" sz="2200" dirty="0" smtClean="0"/>
              <a:t> </a:t>
            </a:r>
            <a:r>
              <a:rPr lang="pt-PT" sz="2200" dirty="0" err="1" smtClean="0"/>
              <a:t>sections</a:t>
            </a:r>
            <a:r>
              <a:rPr lang="pt-PT" sz="2200" dirty="0" smtClean="0"/>
              <a:t> </a:t>
            </a:r>
            <a:r>
              <a:rPr lang="pt-PT" sz="2200" dirty="0" err="1" smtClean="0"/>
              <a:t>have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working</a:t>
            </a:r>
            <a:r>
              <a:rPr lang="pt-PT" sz="2200" dirty="0" smtClean="0"/>
              <a:t> time </a:t>
            </a:r>
            <a:r>
              <a:rPr lang="pt-PT" sz="2200" dirty="0" err="1" smtClean="0"/>
              <a:t>limitations</a:t>
            </a:r>
            <a:r>
              <a:rPr lang="pt-PT" sz="2200" dirty="0" smtClean="0"/>
              <a:t> </a:t>
            </a:r>
            <a:r>
              <a:rPr lang="pt-PT" sz="2200" dirty="0" err="1" smtClean="0"/>
              <a:t>below</a:t>
            </a:r>
            <a:r>
              <a:rPr lang="pt-PT" sz="2200" dirty="0" smtClean="0"/>
              <a:t>:</a:t>
            </a:r>
          </a:p>
          <a:p>
            <a:endParaRPr lang="pt-PT" sz="2200" dirty="0"/>
          </a:p>
          <a:p>
            <a:endParaRPr lang="pt-PT" sz="2200" dirty="0" smtClean="0"/>
          </a:p>
          <a:p>
            <a:endParaRPr lang="pt-PT" sz="2200" dirty="0" smtClean="0"/>
          </a:p>
          <a:p>
            <a:endParaRPr lang="pt-PT" sz="2200" dirty="0"/>
          </a:p>
          <a:p>
            <a:pPr marL="0" indent="0">
              <a:buNone/>
            </a:pPr>
            <a:r>
              <a:rPr lang="pt-PT" sz="2200" dirty="0" err="1" smtClean="0"/>
              <a:t>Assuming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selling</a:t>
            </a:r>
            <a:r>
              <a:rPr lang="pt-PT" sz="2200" dirty="0" smtClean="0"/>
              <a:t> </a:t>
            </a:r>
            <a:r>
              <a:rPr lang="pt-PT" sz="2200" dirty="0" err="1" smtClean="0"/>
              <a:t>profit</a:t>
            </a:r>
            <a:r>
              <a:rPr lang="pt-PT" sz="2200" dirty="0" smtClean="0"/>
              <a:t> for </a:t>
            </a:r>
            <a:r>
              <a:rPr lang="pt-PT" sz="2200" dirty="0" err="1" smtClean="0"/>
              <a:t>the</a:t>
            </a:r>
            <a:r>
              <a:rPr lang="pt-PT" sz="2200" dirty="0"/>
              <a:t> </a:t>
            </a:r>
            <a:r>
              <a:rPr lang="pt-PT" sz="2200" dirty="0" err="1" smtClean="0"/>
              <a:t>luxury</a:t>
            </a:r>
            <a:r>
              <a:rPr lang="pt-PT" sz="2200" dirty="0"/>
              <a:t>, </a:t>
            </a:r>
            <a:r>
              <a:rPr lang="pt-PT" sz="2200" dirty="0" smtClean="0"/>
              <a:t>regular </a:t>
            </a:r>
            <a:r>
              <a:rPr lang="pt-PT" sz="2200" dirty="0" err="1"/>
              <a:t>and</a:t>
            </a:r>
            <a:r>
              <a:rPr lang="pt-PT" sz="2200" dirty="0"/>
              <a:t> </a:t>
            </a:r>
            <a:r>
              <a:rPr lang="pt-PT" sz="2200" dirty="0" err="1" smtClean="0"/>
              <a:t>exportation</a:t>
            </a:r>
            <a:r>
              <a:rPr lang="pt-PT" sz="2200" dirty="0" smtClean="0"/>
              <a:t> </a:t>
            </a:r>
            <a:r>
              <a:rPr lang="pt-PT" sz="2200" dirty="0" err="1" smtClean="0"/>
              <a:t>models</a:t>
            </a:r>
            <a:r>
              <a:rPr lang="pt-PT" sz="2200" dirty="0" smtClean="0"/>
              <a:t> </a:t>
            </a:r>
            <a:r>
              <a:rPr lang="pt-PT" sz="2200" dirty="0" err="1" smtClean="0"/>
              <a:t>is</a:t>
            </a:r>
            <a:r>
              <a:rPr lang="pt-PT" sz="2200" dirty="0" smtClean="0"/>
              <a:t> 1500, 1300 2500 </a:t>
            </a:r>
            <a:r>
              <a:rPr lang="pt-PT" sz="2200" dirty="0" err="1" smtClean="0"/>
              <a:t>respectively</a:t>
            </a:r>
            <a:r>
              <a:rPr lang="pt-PT" sz="2200" dirty="0" smtClean="0"/>
              <a:t>, </a:t>
            </a:r>
            <a:r>
              <a:rPr lang="pt-PT" sz="2200" dirty="0" err="1" smtClean="0"/>
              <a:t>formulate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LP problema in </a:t>
            </a:r>
            <a:r>
              <a:rPr lang="pt-PT" sz="2200" dirty="0" err="1" smtClean="0"/>
              <a:t>order</a:t>
            </a:r>
            <a:r>
              <a:rPr lang="pt-PT" sz="2200" dirty="0" smtClean="0"/>
              <a:t> to maximize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profit</a:t>
            </a:r>
            <a:r>
              <a:rPr lang="pt-PT" sz="2200" dirty="0" smtClean="0"/>
              <a:t>. </a:t>
            </a:r>
          </a:p>
          <a:p>
            <a:pPr marL="0" indent="0">
              <a:buNone/>
            </a:pPr>
            <a:r>
              <a:rPr lang="pt-PT" sz="2200" dirty="0" err="1" smtClean="0"/>
              <a:t>Interpret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results</a:t>
            </a:r>
            <a:r>
              <a:rPr lang="pt-PT" sz="2200" dirty="0" smtClean="0"/>
              <a:t> </a:t>
            </a:r>
            <a:r>
              <a:rPr lang="pt-PT" sz="2200" dirty="0" err="1" smtClean="0"/>
              <a:t>detailling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optimal</a:t>
            </a:r>
            <a:r>
              <a:rPr lang="pt-PT" sz="2200" dirty="0" smtClean="0"/>
              <a:t> </a:t>
            </a:r>
            <a:r>
              <a:rPr lang="pt-PT" sz="2200" dirty="0" err="1" smtClean="0"/>
              <a:t>number</a:t>
            </a:r>
            <a:r>
              <a:rPr lang="pt-PT" sz="2200" dirty="0" smtClean="0"/>
              <a:t> </a:t>
            </a:r>
            <a:r>
              <a:rPr lang="pt-PT" sz="2200" dirty="0" err="1" smtClean="0"/>
              <a:t>of</a:t>
            </a:r>
            <a:r>
              <a:rPr lang="pt-PT" sz="2200" dirty="0" smtClean="0"/>
              <a:t> </a:t>
            </a:r>
            <a:r>
              <a:rPr lang="pt-PT" sz="2200" dirty="0" err="1" smtClean="0"/>
              <a:t>bookshelves</a:t>
            </a:r>
            <a:r>
              <a:rPr lang="pt-PT" sz="2200" dirty="0" smtClean="0"/>
              <a:t> </a:t>
            </a:r>
            <a:r>
              <a:rPr lang="pt-PT" sz="2200" dirty="0" err="1" smtClean="0"/>
              <a:t>of</a:t>
            </a:r>
            <a:r>
              <a:rPr lang="pt-PT" sz="2200" dirty="0" smtClean="0"/>
              <a:t> </a:t>
            </a:r>
            <a:r>
              <a:rPr lang="pt-PT" sz="2200" dirty="0" err="1" smtClean="0"/>
              <a:t>each</a:t>
            </a:r>
            <a:r>
              <a:rPr lang="pt-PT" sz="2200" dirty="0" smtClean="0"/>
              <a:t> </a:t>
            </a:r>
            <a:r>
              <a:rPr lang="pt-PT" sz="2200" dirty="0" err="1" smtClean="0"/>
              <a:t>type</a:t>
            </a:r>
            <a:r>
              <a:rPr lang="pt-PT" sz="2200" dirty="0" smtClean="0"/>
              <a:t> </a:t>
            </a:r>
            <a:r>
              <a:rPr lang="pt-PT" sz="2200" dirty="0" err="1" smtClean="0"/>
              <a:t>produced</a:t>
            </a:r>
            <a:r>
              <a:rPr lang="pt-PT" sz="2200" dirty="0" smtClean="0"/>
              <a:t> </a:t>
            </a:r>
            <a:r>
              <a:rPr lang="pt-PT" sz="2200" dirty="0" err="1" smtClean="0"/>
              <a:t>discussing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total </a:t>
            </a:r>
            <a:r>
              <a:rPr lang="pt-PT" sz="2200" dirty="0" err="1" smtClean="0"/>
              <a:t>amount</a:t>
            </a:r>
            <a:r>
              <a:rPr lang="pt-PT" sz="2200" dirty="0" smtClean="0"/>
              <a:t> </a:t>
            </a:r>
            <a:r>
              <a:rPr lang="pt-PT" sz="2200" dirty="0" err="1" smtClean="0"/>
              <a:t>of</a:t>
            </a:r>
            <a:r>
              <a:rPr lang="pt-PT" sz="2200" dirty="0" smtClean="0"/>
              <a:t> </a:t>
            </a:r>
            <a:r>
              <a:rPr lang="pt-PT" sz="2200" dirty="0" err="1" smtClean="0"/>
              <a:t>hours</a:t>
            </a:r>
            <a:r>
              <a:rPr lang="pt-PT" sz="2200" dirty="0" smtClean="0"/>
              <a:t> </a:t>
            </a:r>
            <a:r>
              <a:rPr lang="pt-PT" sz="2200" dirty="0" err="1" smtClean="0"/>
              <a:t>used</a:t>
            </a:r>
            <a:r>
              <a:rPr lang="pt-PT" sz="2200" dirty="0" smtClean="0"/>
              <a:t> in </a:t>
            </a:r>
            <a:r>
              <a:rPr lang="pt-PT" sz="2200" dirty="0" err="1" smtClean="0"/>
              <a:t>each</a:t>
            </a:r>
            <a:r>
              <a:rPr lang="pt-PT" sz="2200" dirty="0" smtClean="0"/>
              <a:t> </a:t>
            </a:r>
            <a:r>
              <a:rPr lang="pt-PT" sz="2200" dirty="0" err="1" smtClean="0"/>
              <a:t>section</a:t>
            </a:r>
            <a:r>
              <a:rPr lang="pt-PT" sz="2200" dirty="0" smtClean="0"/>
              <a:t>. </a:t>
            </a:r>
            <a:r>
              <a:rPr lang="pt-PT" sz="2200" dirty="0" err="1" smtClean="0"/>
              <a:t>How</a:t>
            </a:r>
            <a:r>
              <a:rPr lang="pt-PT" sz="2200" dirty="0" smtClean="0"/>
              <a:t> </a:t>
            </a:r>
            <a:r>
              <a:rPr lang="pt-PT" sz="2200" dirty="0" err="1" smtClean="0"/>
              <a:t>far</a:t>
            </a:r>
            <a:r>
              <a:rPr lang="pt-PT" sz="2200" dirty="0" smtClean="0"/>
              <a:t> </a:t>
            </a:r>
            <a:r>
              <a:rPr lang="pt-PT" sz="2200" dirty="0" err="1" smtClean="0"/>
              <a:t>from</a:t>
            </a:r>
            <a:r>
              <a:rPr lang="pt-PT" sz="2200" dirty="0" smtClean="0"/>
              <a:t> meeting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maximum</a:t>
            </a:r>
            <a:r>
              <a:rPr lang="pt-PT" sz="2200" dirty="0" smtClean="0"/>
              <a:t> </a:t>
            </a:r>
            <a:r>
              <a:rPr lang="pt-PT" sz="2200" dirty="0" err="1" smtClean="0"/>
              <a:t>demands</a:t>
            </a:r>
            <a:r>
              <a:rPr lang="pt-PT" sz="2200" dirty="0" smtClean="0"/>
              <a:t> </a:t>
            </a:r>
            <a:r>
              <a:rPr lang="pt-PT" sz="2200" dirty="0" err="1" smtClean="0"/>
              <a:t>were</a:t>
            </a:r>
            <a:r>
              <a:rPr lang="pt-PT" sz="2200" dirty="0" smtClean="0"/>
              <a:t> </a:t>
            </a:r>
            <a:r>
              <a:rPr lang="pt-PT" sz="2200" dirty="0" err="1" smtClean="0"/>
              <a:t>we</a:t>
            </a:r>
            <a:r>
              <a:rPr lang="pt-PT" sz="2200" dirty="0" smtClean="0"/>
              <a:t>?</a:t>
            </a:r>
            <a:endParaRPr lang="pt-PT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310222"/>
              </p:ext>
            </p:extLst>
          </p:nvPr>
        </p:nvGraphicFramePr>
        <p:xfrm>
          <a:off x="4073235" y="2888246"/>
          <a:ext cx="711992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984">
                  <a:extLst>
                    <a:ext uri="{9D8B030D-6E8A-4147-A177-3AD203B41FA5}">
                      <a16:colId xmlns:a16="http://schemas.microsoft.com/office/drawing/2014/main" val="1931990896"/>
                    </a:ext>
                  </a:extLst>
                </a:gridCol>
                <a:gridCol w="1423984">
                  <a:extLst>
                    <a:ext uri="{9D8B030D-6E8A-4147-A177-3AD203B41FA5}">
                      <a16:colId xmlns:a16="http://schemas.microsoft.com/office/drawing/2014/main" val="4010408701"/>
                    </a:ext>
                  </a:extLst>
                </a:gridCol>
                <a:gridCol w="1423984">
                  <a:extLst>
                    <a:ext uri="{9D8B030D-6E8A-4147-A177-3AD203B41FA5}">
                      <a16:colId xmlns:a16="http://schemas.microsoft.com/office/drawing/2014/main" val="4114346917"/>
                    </a:ext>
                  </a:extLst>
                </a:gridCol>
                <a:gridCol w="1423984">
                  <a:extLst>
                    <a:ext uri="{9D8B030D-6E8A-4147-A177-3AD203B41FA5}">
                      <a16:colId xmlns:a16="http://schemas.microsoft.com/office/drawing/2014/main" val="2336713425"/>
                    </a:ext>
                  </a:extLst>
                </a:gridCol>
                <a:gridCol w="1423984">
                  <a:extLst>
                    <a:ext uri="{9D8B030D-6E8A-4147-A177-3AD203B41FA5}">
                      <a16:colId xmlns:a16="http://schemas.microsoft.com/office/drawing/2014/main" val="9398420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 number of hours (thousands)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 of hours needed to produce each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2203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>
                          <a:solidFill>
                            <a:schemeClr val="tx1"/>
                          </a:solidFill>
                        </a:rPr>
                        <a:t>luxury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regular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>
                          <a:solidFill>
                            <a:schemeClr val="tx1"/>
                          </a:solidFill>
                        </a:rPr>
                        <a:t>exportation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803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carpentry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02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finishing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33761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3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</a:t>
            </a:r>
            <a:r>
              <a:rPr lang="en-US" dirty="0" smtClean="0"/>
              <a:t>exercises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76145" cy="1969528"/>
          </a:xfrm>
        </p:spPr>
        <p:txBody>
          <a:bodyPr>
            <a:noAutofit/>
          </a:bodyPr>
          <a:lstStyle/>
          <a:p>
            <a:r>
              <a:rPr lang="pt-PT" sz="2200" dirty="0" smtClean="0"/>
              <a:t>3)</a:t>
            </a:r>
            <a:endParaRPr lang="pt-PT" sz="22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668881" y="1825625"/>
            <a:ext cx="3558448" cy="19695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700" dirty="0" smtClean="0"/>
              <a:t>Max:     Z =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+  2 x</a:t>
            </a:r>
            <a:r>
              <a:rPr lang="en-US" sz="1700" baseline="-25000" dirty="0" smtClean="0"/>
              <a:t>2</a:t>
            </a:r>
            <a:endParaRPr lang="en-US" sz="17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 smtClean="0"/>
              <a:t>Subject to: </a:t>
            </a:r>
          </a:p>
          <a:p>
            <a:pPr marL="0" indent="0">
              <a:buNone/>
            </a:pPr>
            <a:r>
              <a:rPr lang="en-US" sz="1700" dirty="0" smtClean="0"/>
              <a:t>                      2x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</a:t>
            </a:r>
            <a:r>
              <a:rPr lang="en-US" sz="1700" dirty="0"/>
              <a:t>+ </a:t>
            </a:r>
            <a:r>
              <a:rPr lang="en-US" sz="1700" dirty="0" smtClean="0"/>
              <a:t>4x</a:t>
            </a:r>
            <a:r>
              <a:rPr lang="en-US" sz="1700" baseline="-25000" dirty="0" smtClean="0"/>
              <a:t>2   </a:t>
            </a:r>
            <a:r>
              <a:rPr lang="en-US" sz="1800" dirty="0"/>
              <a:t>≤</a:t>
            </a:r>
            <a:r>
              <a:rPr lang="en-US" sz="1700" dirty="0" smtClean="0"/>
              <a:t> 20</a:t>
            </a:r>
          </a:p>
          <a:p>
            <a:pPr marL="0" indent="0">
              <a:buNone/>
            </a:pPr>
            <a:r>
              <a:rPr lang="en-US" sz="1700" dirty="0" smtClean="0"/>
              <a:t>                      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</a:t>
            </a:r>
            <a:r>
              <a:rPr lang="en-US" sz="1700" dirty="0"/>
              <a:t>+ </a:t>
            </a:r>
            <a:r>
              <a:rPr lang="en-US" sz="1700" dirty="0" smtClean="0"/>
              <a:t>  x</a:t>
            </a:r>
            <a:r>
              <a:rPr lang="en-US" sz="1700" baseline="-25000" dirty="0" smtClean="0"/>
              <a:t>2   </a:t>
            </a:r>
            <a:r>
              <a:rPr lang="en-US" sz="1800" dirty="0"/>
              <a:t>≤</a:t>
            </a:r>
            <a:r>
              <a:rPr lang="en-US" sz="1700" dirty="0"/>
              <a:t> </a:t>
            </a:r>
            <a:r>
              <a:rPr lang="en-US" sz="1700" dirty="0" smtClean="0"/>
              <a:t>8</a:t>
            </a:r>
          </a:p>
          <a:p>
            <a:pPr marL="0" indent="0">
              <a:buNone/>
            </a:pPr>
            <a:r>
              <a:rPr lang="en-US" sz="1700" dirty="0" smtClean="0"/>
              <a:t>and</a:t>
            </a:r>
            <a:r>
              <a:rPr lang="en-US" sz="1700" baseline="-25000" dirty="0" smtClean="0"/>
              <a:t>             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1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2  </a:t>
            </a:r>
            <a:r>
              <a:rPr lang="en-US" sz="1700" dirty="0" smtClean="0"/>
              <a:t> ≥ 0</a:t>
            </a:r>
            <a:endParaRPr lang="pt-PT" sz="17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20256" y="1825625"/>
            <a:ext cx="3576145" cy="19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 smtClean="0"/>
              <a:t>4)</a:t>
            </a:r>
            <a:endParaRPr lang="pt-PT" sz="2200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677061" y="1830100"/>
            <a:ext cx="3558448" cy="234776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700" dirty="0" smtClean="0"/>
              <a:t>Max:     Z =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+ x</a:t>
            </a:r>
            <a:r>
              <a:rPr lang="en-US" sz="1700" baseline="-25000" dirty="0" smtClean="0"/>
              <a:t>2</a:t>
            </a:r>
            <a:endParaRPr lang="en-US" sz="17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 smtClean="0"/>
              <a:t>Subject to: </a:t>
            </a:r>
          </a:p>
          <a:p>
            <a:pPr marL="0" indent="0">
              <a:buNone/>
            </a:pPr>
            <a:r>
              <a:rPr lang="en-US" sz="1700" dirty="0" smtClean="0"/>
              <a:t>                    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</a:t>
            </a:r>
            <a:r>
              <a:rPr lang="en-US" sz="1700" dirty="0"/>
              <a:t>+ </a:t>
            </a:r>
            <a:r>
              <a:rPr lang="en-US" sz="1700" dirty="0" smtClean="0"/>
              <a:t>  x</a:t>
            </a:r>
            <a:r>
              <a:rPr lang="en-US" sz="1700" baseline="-25000" dirty="0" smtClean="0"/>
              <a:t>2   </a:t>
            </a:r>
            <a:r>
              <a:rPr lang="en-US" sz="1800" dirty="0"/>
              <a:t>≤</a:t>
            </a:r>
            <a:r>
              <a:rPr lang="en-US" sz="1700" dirty="0" smtClean="0"/>
              <a:t> 4</a:t>
            </a:r>
          </a:p>
          <a:p>
            <a:pPr marL="0" indent="0">
              <a:buNone/>
            </a:pPr>
            <a:r>
              <a:rPr lang="en-US" sz="1700" dirty="0" smtClean="0"/>
              <a:t>                   2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</a:t>
            </a:r>
            <a:r>
              <a:rPr lang="en-US" sz="1700" dirty="0"/>
              <a:t>+ </a:t>
            </a:r>
            <a:r>
              <a:rPr lang="en-US" sz="1700" dirty="0" smtClean="0"/>
              <a:t>  x</a:t>
            </a:r>
            <a:r>
              <a:rPr lang="en-US" sz="1700" baseline="-25000" dirty="0" smtClean="0"/>
              <a:t>2   </a:t>
            </a:r>
            <a:r>
              <a:rPr lang="en-US" sz="1800" dirty="0"/>
              <a:t>≤</a:t>
            </a:r>
            <a:r>
              <a:rPr lang="en-US" sz="1700" dirty="0"/>
              <a:t> </a:t>
            </a:r>
            <a:r>
              <a:rPr lang="en-US" sz="1700" dirty="0" smtClean="0"/>
              <a:t>6</a:t>
            </a:r>
          </a:p>
          <a:p>
            <a:pPr marL="0" indent="0">
              <a:buNone/>
            </a:pPr>
            <a:r>
              <a:rPr lang="en-US" sz="1700" dirty="0" smtClean="0"/>
              <a:t>                    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</a:t>
            </a:r>
            <a:r>
              <a:rPr lang="en-US" sz="1700" dirty="0"/>
              <a:t>+ </a:t>
            </a:r>
            <a:r>
              <a:rPr lang="en-US" sz="1700" dirty="0" smtClean="0"/>
              <a:t>2 x</a:t>
            </a:r>
            <a:r>
              <a:rPr lang="en-US" sz="1700" baseline="-25000" dirty="0" smtClean="0"/>
              <a:t>2   </a:t>
            </a:r>
            <a:r>
              <a:rPr lang="en-US" sz="1800" dirty="0"/>
              <a:t>≤</a:t>
            </a:r>
            <a:r>
              <a:rPr lang="en-US" sz="1700" dirty="0"/>
              <a:t> 6</a:t>
            </a:r>
          </a:p>
          <a:p>
            <a:pPr marL="0" indent="0">
              <a:buNone/>
            </a:pPr>
            <a:r>
              <a:rPr lang="en-US" sz="1700" dirty="0" smtClean="0"/>
              <a:t>and</a:t>
            </a:r>
            <a:r>
              <a:rPr lang="en-US" sz="1700" baseline="-25000" dirty="0" smtClean="0"/>
              <a:t>             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1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2  </a:t>
            </a:r>
            <a:r>
              <a:rPr lang="en-US" sz="1700" dirty="0" smtClean="0"/>
              <a:t> ≥ 0</a:t>
            </a:r>
            <a:endParaRPr lang="pt-PT" sz="17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4441" y="4182337"/>
            <a:ext cx="3576145" cy="19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 smtClean="0"/>
              <a:t>5)</a:t>
            </a:r>
            <a:endParaRPr lang="pt-PT" sz="22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702526" y="4159617"/>
            <a:ext cx="3558448" cy="234776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700" dirty="0" smtClean="0"/>
              <a:t>Max:     Z =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+ x</a:t>
            </a:r>
            <a:r>
              <a:rPr lang="en-US" sz="1700" baseline="-25000" dirty="0" smtClean="0"/>
              <a:t>2</a:t>
            </a:r>
            <a:endParaRPr lang="en-US" sz="17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 smtClean="0"/>
              <a:t>Subject to: </a:t>
            </a:r>
          </a:p>
          <a:p>
            <a:pPr marL="0" indent="0">
              <a:buNone/>
            </a:pPr>
            <a:r>
              <a:rPr lang="en-US" sz="1700" dirty="0" smtClean="0"/>
              <a:t>                    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</a:t>
            </a:r>
            <a:r>
              <a:rPr lang="en-US" sz="1700" dirty="0">
                <a:solidFill>
                  <a:schemeClr val="bg1"/>
                </a:solidFill>
              </a:rPr>
              <a:t>+ </a:t>
            </a:r>
            <a:r>
              <a:rPr lang="en-US" sz="1700" dirty="0" smtClean="0">
                <a:solidFill>
                  <a:schemeClr val="bg1"/>
                </a:solidFill>
              </a:rPr>
              <a:t>  x</a:t>
            </a:r>
            <a:r>
              <a:rPr lang="en-US" sz="1700" baseline="-25000" dirty="0" smtClean="0">
                <a:solidFill>
                  <a:schemeClr val="bg1"/>
                </a:solidFill>
              </a:rPr>
              <a:t>2     </a:t>
            </a:r>
            <a:r>
              <a:rPr lang="en-US" sz="1800" dirty="0"/>
              <a:t>≤</a:t>
            </a:r>
            <a:r>
              <a:rPr lang="en-US" sz="1700" dirty="0" smtClean="0"/>
              <a:t>  10</a:t>
            </a:r>
          </a:p>
          <a:p>
            <a:pPr marL="0" indent="0">
              <a:buNone/>
            </a:pPr>
            <a:r>
              <a:rPr lang="en-US" sz="1700" dirty="0" smtClean="0"/>
              <a:t>                   </a:t>
            </a:r>
            <a:r>
              <a:rPr lang="en-US" sz="1700" dirty="0" smtClean="0">
                <a:solidFill>
                  <a:schemeClr val="bg1"/>
                </a:solidFill>
              </a:rPr>
              <a:t>2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- 3 x</a:t>
            </a:r>
            <a:r>
              <a:rPr lang="en-US" sz="1700" baseline="-25000" dirty="0" smtClean="0"/>
              <a:t>2   </a:t>
            </a:r>
            <a:r>
              <a:rPr lang="en-US" sz="1800" dirty="0" smtClean="0"/>
              <a:t>≤ </a:t>
            </a:r>
            <a:r>
              <a:rPr lang="en-US" sz="1700" dirty="0" smtClean="0"/>
              <a:t> 15</a:t>
            </a:r>
          </a:p>
          <a:p>
            <a:pPr marL="0" indent="0">
              <a:buNone/>
            </a:pPr>
            <a:r>
              <a:rPr lang="en-US" sz="1700" dirty="0" smtClean="0"/>
              <a:t>                    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- </a:t>
            </a:r>
            <a:r>
              <a:rPr lang="en-US" sz="1700" dirty="0" smtClean="0">
                <a:solidFill>
                  <a:schemeClr val="bg1"/>
                </a:solidFill>
              </a:rPr>
              <a:t>2</a:t>
            </a:r>
            <a:r>
              <a:rPr lang="en-US" sz="1700" dirty="0" smtClean="0"/>
              <a:t> x</a:t>
            </a:r>
            <a:r>
              <a:rPr lang="en-US" sz="1700" baseline="-25000" dirty="0" smtClean="0"/>
              <a:t>2    </a:t>
            </a:r>
            <a:r>
              <a:rPr lang="en-US" sz="1800" dirty="0" smtClean="0"/>
              <a:t>≤</a:t>
            </a:r>
            <a:r>
              <a:rPr lang="en-US" sz="1700" dirty="0" smtClean="0"/>
              <a:t>  20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and</a:t>
            </a:r>
            <a:r>
              <a:rPr lang="en-US" sz="1700" baseline="-25000" dirty="0" smtClean="0"/>
              <a:t>             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1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2  </a:t>
            </a:r>
            <a:r>
              <a:rPr lang="en-US" sz="1700" dirty="0" smtClean="0"/>
              <a:t> ≥ 0</a:t>
            </a:r>
            <a:endParaRPr lang="pt-PT" sz="17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5278671" y="5087174"/>
            <a:ext cx="5209387" cy="6746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2100" dirty="0" err="1" smtClean="0"/>
              <a:t>Apply</a:t>
            </a:r>
            <a:r>
              <a:rPr lang="pt-PT" sz="2100" dirty="0" smtClean="0"/>
              <a:t> </a:t>
            </a:r>
            <a:r>
              <a:rPr lang="pt-PT" sz="2100" dirty="0" err="1" smtClean="0"/>
              <a:t>the</a:t>
            </a:r>
            <a:r>
              <a:rPr lang="pt-PT" sz="2100" dirty="0" smtClean="0"/>
              <a:t> </a:t>
            </a:r>
            <a:r>
              <a:rPr lang="pt-PT" sz="2100" dirty="0" err="1"/>
              <a:t>Simplex</a:t>
            </a:r>
            <a:r>
              <a:rPr lang="pt-PT" sz="2100" dirty="0"/>
              <a:t> to </a:t>
            </a:r>
            <a:r>
              <a:rPr lang="pt-PT" sz="2100" dirty="0" err="1"/>
              <a:t>find</a:t>
            </a:r>
            <a:r>
              <a:rPr lang="pt-PT" sz="2100" dirty="0"/>
              <a:t>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optimal</a:t>
            </a:r>
            <a:r>
              <a:rPr lang="pt-PT" sz="2100" dirty="0"/>
              <a:t> </a:t>
            </a:r>
            <a:r>
              <a:rPr lang="pt-PT" sz="2100" dirty="0" err="1"/>
              <a:t>solution</a:t>
            </a:r>
            <a:endParaRPr lang="pt-PT" sz="21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2100" i="1" dirty="0" err="1" smtClean="0">
                <a:solidFill>
                  <a:schemeClr val="bg1">
                    <a:lumMod val="50000"/>
                  </a:schemeClr>
                </a:solidFill>
              </a:rPr>
              <a:t>Multiple</a:t>
            </a:r>
            <a:r>
              <a:rPr lang="pt-PT" sz="2100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t-PT" sz="2100" i="1" dirty="0" err="1" smtClean="0">
                <a:solidFill>
                  <a:schemeClr val="bg1">
                    <a:lumMod val="50000"/>
                  </a:schemeClr>
                </a:solidFill>
              </a:rPr>
              <a:t>unbound</a:t>
            </a:r>
            <a:r>
              <a:rPr lang="pt-PT" sz="21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PT" sz="2100" i="1" dirty="0" err="1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pt-PT" sz="21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PT" sz="2100" i="1" dirty="0" err="1" smtClean="0">
                <a:solidFill>
                  <a:schemeClr val="bg1">
                    <a:lumMod val="50000"/>
                  </a:schemeClr>
                </a:solidFill>
              </a:rPr>
              <a:t>degenerate</a:t>
            </a:r>
            <a:r>
              <a:rPr lang="pt-PT" sz="21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PT" sz="2100" i="1" dirty="0" err="1" smtClean="0">
                <a:solidFill>
                  <a:schemeClr val="bg1">
                    <a:lumMod val="50000"/>
                  </a:schemeClr>
                </a:solidFill>
              </a:rPr>
              <a:t>solutions</a:t>
            </a:r>
            <a:endParaRPr lang="pt-PT" sz="2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1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</a:t>
            </a:r>
            <a:r>
              <a:rPr lang="en-US" dirty="0" smtClean="0"/>
              <a:t>exercises</a:t>
            </a:r>
            <a:endParaRPr lang="pt-PT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6659523" y="1825625"/>
            <a:ext cx="3558448" cy="19695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700" dirty="0" smtClean="0"/>
              <a:t>Max:     Z =  10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+  30 x</a:t>
            </a:r>
            <a:r>
              <a:rPr lang="en-US" sz="1700" baseline="-25000" dirty="0" smtClean="0"/>
              <a:t>2</a:t>
            </a:r>
            <a:endParaRPr lang="en-US" sz="17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 smtClean="0"/>
              <a:t>Subject to: </a:t>
            </a:r>
          </a:p>
          <a:p>
            <a:pPr marL="0" indent="0">
              <a:buNone/>
            </a:pPr>
            <a:r>
              <a:rPr lang="en-US" sz="1700" dirty="0" smtClean="0"/>
              <a:t>                      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           </a:t>
            </a:r>
            <a:r>
              <a:rPr lang="en-US" sz="1800" dirty="0" smtClean="0"/>
              <a:t>≤</a:t>
            </a:r>
            <a:r>
              <a:rPr lang="en-US" sz="1700" dirty="0" smtClean="0"/>
              <a:t> 15</a:t>
            </a:r>
          </a:p>
          <a:p>
            <a:pPr marL="0" indent="0">
              <a:buNone/>
            </a:pPr>
            <a:r>
              <a:rPr lang="en-US" sz="1700" dirty="0" smtClean="0"/>
              <a:t>                      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-   x</a:t>
            </a:r>
            <a:r>
              <a:rPr lang="en-US" sz="1700" baseline="-25000" dirty="0" smtClean="0"/>
              <a:t>2     </a:t>
            </a:r>
            <a:r>
              <a:rPr lang="en-US" sz="1800" dirty="0" smtClean="0"/>
              <a:t>≤</a:t>
            </a:r>
            <a:r>
              <a:rPr lang="en-US" sz="1700" dirty="0" smtClean="0"/>
              <a:t> 20</a:t>
            </a:r>
          </a:p>
          <a:p>
            <a:pPr marL="0" indent="0"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            -3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+  </a:t>
            </a:r>
            <a:r>
              <a:rPr lang="en-US" sz="1700" dirty="0"/>
              <a:t>x</a:t>
            </a:r>
            <a:r>
              <a:rPr lang="en-US" sz="1700" baseline="-25000" dirty="0"/>
              <a:t>2     </a:t>
            </a:r>
            <a:r>
              <a:rPr lang="en-US" sz="1800" dirty="0"/>
              <a:t>≤</a:t>
            </a:r>
            <a:r>
              <a:rPr lang="en-US" sz="1700" dirty="0"/>
              <a:t> </a:t>
            </a:r>
            <a:r>
              <a:rPr lang="en-US" sz="1700" dirty="0" smtClean="0"/>
              <a:t>-30</a:t>
            </a:r>
          </a:p>
          <a:p>
            <a:pPr marL="0" indent="0">
              <a:buNone/>
            </a:pPr>
            <a:r>
              <a:rPr lang="en-US" sz="1700" dirty="0" smtClean="0"/>
              <a:t>and</a:t>
            </a:r>
            <a:r>
              <a:rPr lang="en-US" sz="1700" baseline="-25000" dirty="0" smtClean="0"/>
              <a:t>             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1 </a:t>
            </a:r>
            <a:r>
              <a:rPr lang="en-US" sz="1700" dirty="0" smtClean="0"/>
              <a:t>≥ 0   </a:t>
            </a:r>
            <a:r>
              <a:rPr lang="en-US" sz="1600" dirty="0" smtClean="0"/>
              <a:t>x</a:t>
            </a:r>
            <a:r>
              <a:rPr lang="en-US" sz="1600" baseline="-25000" dirty="0" smtClean="0"/>
              <a:t>2   </a:t>
            </a:r>
            <a:r>
              <a:rPr lang="en-US" sz="1600" dirty="0" smtClean="0"/>
              <a:t>≤   0</a:t>
            </a:r>
            <a:endParaRPr lang="pt-PT" sz="17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20256" y="1825625"/>
            <a:ext cx="3576145" cy="19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/>
              <a:t>7</a:t>
            </a:r>
            <a:r>
              <a:rPr lang="pt-PT" sz="2200" dirty="0" smtClean="0"/>
              <a:t>)</a:t>
            </a:r>
            <a:endParaRPr lang="pt-PT" sz="2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4441" y="4182337"/>
            <a:ext cx="3576145" cy="19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 smtClean="0"/>
              <a:t>8)</a:t>
            </a:r>
            <a:endParaRPr lang="pt-PT" sz="22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5278671" y="4847422"/>
            <a:ext cx="5209387" cy="119510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2200" dirty="0" err="1" smtClean="0"/>
              <a:t>Bring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following</a:t>
            </a:r>
            <a:r>
              <a:rPr lang="pt-PT" sz="2200" dirty="0" smtClean="0"/>
              <a:t> PL </a:t>
            </a:r>
            <a:r>
              <a:rPr lang="pt-PT" sz="2200" dirty="0" err="1" smtClean="0"/>
              <a:t>problems</a:t>
            </a:r>
            <a:r>
              <a:rPr lang="pt-PT" sz="2200" dirty="0" smtClean="0"/>
              <a:t> to standard </a:t>
            </a:r>
            <a:r>
              <a:rPr lang="pt-PT" sz="2200" dirty="0" err="1" smtClean="0"/>
              <a:t>form</a:t>
            </a:r>
            <a:r>
              <a:rPr lang="pt-PT" sz="2200" dirty="0" smtClean="0"/>
              <a:t> </a:t>
            </a:r>
            <a:r>
              <a:rPr lang="pt-PT" sz="2200" dirty="0" err="1" smtClean="0"/>
              <a:t>and</a:t>
            </a:r>
            <a:r>
              <a:rPr lang="pt-PT" sz="2200" dirty="0" smtClean="0"/>
              <a:t> </a:t>
            </a:r>
            <a:r>
              <a:rPr lang="pt-PT" sz="2200" dirty="0" err="1" smtClean="0"/>
              <a:t>apply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Simplex</a:t>
            </a:r>
            <a:r>
              <a:rPr lang="pt-PT" sz="2200" dirty="0" smtClean="0"/>
              <a:t> to </a:t>
            </a:r>
            <a:r>
              <a:rPr lang="pt-PT" sz="2200" dirty="0" err="1" smtClean="0"/>
              <a:t>find</a:t>
            </a:r>
            <a:r>
              <a:rPr lang="pt-PT" sz="2200" dirty="0" smtClean="0"/>
              <a:t> </a:t>
            </a:r>
            <a:r>
              <a:rPr lang="pt-PT" sz="2200" dirty="0" err="1" smtClean="0"/>
              <a:t>the</a:t>
            </a:r>
            <a:r>
              <a:rPr lang="pt-PT" sz="2200" dirty="0" smtClean="0"/>
              <a:t> </a:t>
            </a:r>
            <a:r>
              <a:rPr lang="pt-PT" sz="2200" dirty="0" err="1" smtClean="0"/>
              <a:t>optimal</a:t>
            </a:r>
            <a:r>
              <a:rPr lang="pt-PT" sz="2200" dirty="0" smtClean="0"/>
              <a:t> </a:t>
            </a:r>
            <a:r>
              <a:rPr lang="pt-PT" sz="2200" dirty="0" err="1" smtClean="0"/>
              <a:t>solution</a:t>
            </a:r>
            <a:endParaRPr lang="pt-PT" sz="2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sz="11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2200" i="1" dirty="0" err="1" smtClean="0">
                <a:solidFill>
                  <a:schemeClr val="bg1">
                    <a:lumMod val="50000"/>
                  </a:schemeClr>
                </a:solidFill>
              </a:rPr>
              <a:t>Minimization</a:t>
            </a:r>
            <a:r>
              <a:rPr lang="pt-PT" sz="2200" i="1" dirty="0" smtClean="0">
                <a:solidFill>
                  <a:schemeClr val="bg1">
                    <a:lumMod val="50000"/>
                  </a:schemeClr>
                </a:solidFill>
              </a:rPr>
              <a:t>, negative RHS, negative </a:t>
            </a:r>
            <a:r>
              <a:rPr lang="pt-PT" sz="2200" i="1" dirty="0" err="1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pt-PT" sz="2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PT" sz="2200" i="1" dirty="0" err="1" smtClean="0">
                <a:solidFill>
                  <a:schemeClr val="bg1">
                    <a:lumMod val="50000"/>
                  </a:schemeClr>
                </a:solidFill>
              </a:rPr>
              <a:t>unbounded</a:t>
            </a:r>
            <a:r>
              <a:rPr lang="pt-PT" sz="2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PT" sz="2200" i="1" dirty="0" err="1" smtClean="0">
                <a:solidFill>
                  <a:schemeClr val="bg1">
                    <a:lumMod val="50000"/>
                  </a:schemeClr>
                </a:solidFill>
              </a:rPr>
              <a:t>variables</a:t>
            </a:r>
            <a:endParaRPr lang="pt-PT" sz="2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4441" y="1825625"/>
            <a:ext cx="3576145" cy="19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 smtClean="0"/>
              <a:t>6)</a:t>
            </a:r>
            <a:endParaRPr lang="pt-PT" sz="2200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1692175" y="1833710"/>
            <a:ext cx="3558448" cy="19695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 smtClean="0"/>
              <a:t>Min:     Z =  </a:t>
            </a:r>
            <a:r>
              <a:rPr lang="en-US" sz="1700" dirty="0"/>
              <a:t>2</a:t>
            </a:r>
            <a:r>
              <a:rPr lang="en-US" sz="1700" dirty="0" smtClean="0"/>
              <a:t>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-  3 x</a:t>
            </a:r>
            <a:r>
              <a:rPr lang="en-US" sz="1700" baseline="-25000" dirty="0" smtClean="0"/>
              <a:t>2 </a:t>
            </a:r>
            <a:r>
              <a:rPr lang="en-US" sz="1700" dirty="0" smtClean="0"/>
              <a:t>– </a:t>
            </a:r>
            <a:r>
              <a:rPr lang="en-US" sz="1700" dirty="0"/>
              <a:t>4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3</a:t>
            </a:r>
            <a:endParaRPr lang="en-US" sz="17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700" dirty="0" smtClean="0"/>
              <a:t>Subject to: </a:t>
            </a:r>
          </a:p>
          <a:p>
            <a:pPr marL="0" indent="0">
              <a:buNone/>
            </a:pPr>
            <a:r>
              <a:rPr lang="en-US" sz="1700" dirty="0" smtClean="0"/>
              <a:t>                        x</a:t>
            </a:r>
            <a:r>
              <a:rPr lang="en-US" sz="1700" baseline="-25000" dirty="0" smtClean="0"/>
              <a:t>1 </a:t>
            </a:r>
            <a:r>
              <a:rPr lang="en-US" sz="1700" dirty="0" smtClean="0"/>
              <a:t>+</a:t>
            </a:r>
            <a:r>
              <a:rPr lang="en-US" sz="1700" baseline="-25000" dirty="0" smtClean="0"/>
              <a:t>   </a:t>
            </a:r>
            <a:r>
              <a:rPr lang="en-US" sz="1700" dirty="0" smtClean="0"/>
              <a:t>5</a:t>
            </a:r>
            <a:r>
              <a:rPr lang="en-US" sz="1700" baseline="-25000" dirty="0" smtClean="0"/>
              <a:t>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2 </a:t>
            </a:r>
            <a:r>
              <a:rPr lang="en-US" sz="1700" dirty="0" smtClean="0"/>
              <a:t>-</a:t>
            </a:r>
            <a:r>
              <a:rPr lang="en-US" sz="1700" baseline="-25000" dirty="0" smtClean="0"/>
              <a:t> </a:t>
            </a:r>
            <a:r>
              <a:rPr lang="en-US" sz="1700" dirty="0" smtClean="0"/>
              <a:t>3</a:t>
            </a:r>
            <a:r>
              <a:rPr lang="en-US" sz="1700" baseline="-25000" dirty="0" smtClean="0"/>
              <a:t>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3   </a:t>
            </a:r>
            <a:r>
              <a:rPr lang="en-US" sz="1800" dirty="0" smtClean="0"/>
              <a:t>≤</a:t>
            </a:r>
            <a:r>
              <a:rPr lang="en-US" sz="1700" dirty="0" smtClean="0"/>
              <a:t> 15</a:t>
            </a:r>
          </a:p>
          <a:p>
            <a:pPr marL="0" indent="0">
              <a:buNone/>
            </a:pPr>
            <a:r>
              <a:rPr lang="en-US" sz="1700" dirty="0" smtClean="0"/>
              <a:t>                      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+    x</a:t>
            </a:r>
            <a:r>
              <a:rPr lang="en-US" sz="1700" baseline="-25000" dirty="0" smtClean="0"/>
              <a:t>2 </a:t>
            </a:r>
            <a:r>
              <a:rPr lang="en-US" sz="1700" dirty="0"/>
              <a:t>+</a:t>
            </a:r>
            <a:r>
              <a:rPr lang="en-US" sz="1700" baseline="-25000" dirty="0"/>
              <a:t> </a:t>
            </a:r>
            <a:r>
              <a:rPr lang="en-US" sz="1700" baseline="-25000" dirty="0" smtClean="0"/>
              <a:t>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3   </a:t>
            </a:r>
            <a:r>
              <a:rPr lang="en-US" sz="1800" dirty="0" smtClean="0"/>
              <a:t>≤</a:t>
            </a:r>
            <a:r>
              <a:rPr lang="en-US" sz="1700" dirty="0" smtClean="0"/>
              <a:t> 11</a:t>
            </a:r>
          </a:p>
          <a:p>
            <a:pPr marL="0" indent="0"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              5 x</a:t>
            </a:r>
            <a:r>
              <a:rPr lang="en-US" sz="1700" baseline="-25000" dirty="0" smtClean="0"/>
              <a:t>1</a:t>
            </a:r>
            <a:r>
              <a:rPr lang="en-US" sz="1700" dirty="0"/>
              <a:t> </a:t>
            </a:r>
            <a:r>
              <a:rPr lang="en-US" sz="1700" dirty="0" smtClean="0"/>
              <a:t>– 6 x</a:t>
            </a:r>
            <a:r>
              <a:rPr lang="en-US" sz="1700" baseline="-25000" dirty="0" smtClean="0"/>
              <a:t>2 </a:t>
            </a:r>
            <a:r>
              <a:rPr lang="en-US" sz="1700" dirty="0"/>
              <a:t>+</a:t>
            </a:r>
            <a:r>
              <a:rPr lang="en-US" sz="1700" baseline="-25000" dirty="0"/>
              <a:t> </a:t>
            </a:r>
            <a:r>
              <a:rPr lang="en-US" sz="1700" dirty="0" smtClean="0"/>
              <a:t> </a:t>
            </a:r>
            <a:r>
              <a:rPr lang="en-US" sz="1700" baseline="-25000" dirty="0" smtClean="0"/>
              <a:t>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3  </a:t>
            </a:r>
            <a:r>
              <a:rPr lang="en-US" sz="1800" dirty="0" smtClean="0"/>
              <a:t>≤</a:t>
            </a:r>
            <a:r>
              <a:rPr lang="en-US" sz="1700" dirty="0" smtClean="0"/>
              <a:t>  4</a:t>
            </a:r>
          </a:p>
          <a:p>
            <a:pPr marL="0" indent="0">
              <a:buNone/>
            </a:pPr>
            <a:r>
              <a:rPr lang="en-US" sz="1700" dirty="0" smtClean="0"/>
              <a:t>and</a:t>
            </a:r>
            <a:r>
              <a:rPr lang="en-US" sz="1700" baseline="-25000" dirty="0" smtClean="0"/>
              <a:t>             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1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2  </a:t>
            </a:r>
            <a:r>
              <a:rPr lang="en-US" sz="1700" dirty="0"/>
              <a:t>x</a:t>
            </a:r>
            <a:r>
              <a:rPr lang="en-US" sz="1700" baseline="-25000" dirty="0"/>
              <a:t>3 </a:t>
            </a:r>
            <a:r>
              <a:rPr lang="en-US" sz="1700" baseline="-25000" dirty="0" smtClean="0"/>
              <a:t>  </a:t>
            </a:r>
            <a:r>
              <a:rPr lang="en-US" sz="1700" dirty="0" smtClean="0"/>
              <a:t>≥ 0</a:t>
            </a:r>
            <a:endParaRPr lang="pt-PT" dirty="0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1692175" y="4310669"/>
            <a:ext cx="3558448" cy="19695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 smtClean="0"/>
              <a:t>Max:     Z =  - x</a:t>
            </a:r>
            <a:r>
              <a:rPr lang="en-US" sz="1700" baseline="-25000" dirty="0" smtClean="0"/>
              <a:t>2 </a:t>
            </a:r>
          </a:p>
          <a:p>
            <a:pPr marL="0" indent="0">
              <a:buNone/>
            </a:pPr>
            <a:r>
              <a:rPr lang="en-US" sz="1700" dirty="0" smtClean="0"/>
              <a:t>Subject to: </a:t>
            </a:r>
          </a:p>
          <a:p>
            <a:pPr marL="0" indent="0">
              <a:buNone/>
            </a:pPr>
            <a:r>
              <a:rPr lang="en-US" sz="1700" dirty="0" smtClean="0"/>
              <a:t>                        x</a:t>
            </a:r>
            <a:r>
              <a:rPr lang="en-US" sz="1700" baseline="-25000" dirty="0" smtClean="0"/>
              <a:t>1 </a:t>
            </a:r>
            <a:r>
              <a:rPr lang="en-US" sz="1700" dirty="0" smtClean="0"/>
              <a:t>+</a:t>
            </a:r>
            <a:r>
              <a:rPr lang="en-US" sz="1700" baseline="-25000" dirty="0" smtClean="0"/>
              <a:t> 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2 </a:t>
            </a:r>
            <a:r>
              <a:rPr lang="en-US" sz="1700" dirty="0" smtClean="0"/>
              <a:t>+ </a:t>
            </a:r>
            <a:r>
              <a:rPr lang="en-US" sz="1700" baseline="-25000" dirty="0" smtClean="0"/>
              <a:t>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3   </a:t>
            </a:r>
            <a:r>
              <a:rPr lang="en-US" sz="1800" dirty="0" smtClean="0"/>
              <a:t>≤</a:t>
            </a:r>
            <a:r>
              <a:rPr lang="en-US" sz="1700" dirty="0" smtClean="0"/>
              <a:t> 100</a:t>
            </a:r>
          </a:p>
          <a:p>
            <a:pPr marL="0" indent="0">
              <a:buNone/>
            </a:pPr>
            <a:r>
              <a:rPr lang="en-US" sz="1700" dirty="0" smtClean="0"/>
              <a:t>                        x</a:t>
            </a:r>
            <a:r>
              <a:rPr lang="en-US" sz="1700" baseline="-25000" dirty="0" smtClean="0"/>
              <a:t>1</a:t>
            </a:r>
            <a:r>
              <a:rPr lang="en-US" sz="1700" dirty="0" smtClean="0"/>
              <a:t> -  5 x</a:t>
            </a:r>
            <a:r>
              <a:rPr lang="en-US" sz="1700" baseline="-25000" dirty="0" smtClean="0"/>
              <a:t>2 </a:t>
            </a:r>
            <a:r>
              <a:rPr lang="en-US" sz="1700" dirty="0" smtClean="0"/>
              <a:t>         </a:t>
            </a:r>
            <a:r>
              <a:rPr lang="en-US" sz="1800" dirty="0" smtClean="0"/>
              <a:t>≤</a:t>
            </a:r>
            <a:r>
              <a:rPr lang="en-US" sz="1700" dirty="0" smtClean="0"/>
              <a:t> 40</a:t>
            </a:r>
          </a:p>
          <a:p>
            <a:pPr marL="0" indent="0">
              <a:buNone/>
            </a:pPr>
            <a:r>
              <a:rPr lang="en-US" sz="1700" dirty="0" smtClean="0"/>
              <a:t>                                          x</a:t>
            </a:r>
            <a:r>
              <a:rPr lang="en-US" sz="1700" baseline="-25000" dirty="0" smtClean="0"/>
              <a:t>3    </a:t>
            </a:r>
            <a:r>
              <a:rPr lang="en-US" sz="1700" dirty="0" smtClean="0"/>
              <a:t>≥  -10</a:t>
            </a:r>
          </a:p>
          <a:p>
            <a:pPr marL="0" indent="0">
              <a:buNone/>
            </a:pPr>
            <a:r>
              <a:rPr lang="en-US" sz="1700" dirty="0" smtClean="0"/>
              <a:t>and</a:t>
            </a:r>
            <a:r>
              <a:rPr lang="en-US" sz="1700" baseline="-25000" dirty="0" smtClean="0"/>
              <a:t>                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1  </a:t>
            </a:r>
            <a:r>
              <a:rPr lang="en-US" sz="1700" dirty="0"/>
              <a:t>≥ </a:t>
            </a:r>
            <a:r>
              <a:rPr lang="en-US" sz="1700" dirty="0" smtClean="0"/>
              <a:t>0 </a:t>
            </a:r>
            <a:r>
              <a:rPr lang="en-US" sz="1700" baseline="-25000" dirty="0" smtClean="0"/>
              <a:t>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2 </a:t>
            </a:r>
            <a:r>
              <a:rPr lang="en-US" sz="1600" dirty="0" smtClean="0"/>
              <a:t>≤ 0</a:t>
            </a:r>
            <a:r>
              <a:rPr lang="en-US" sz="1700" baseline="-25000" dirty="0" smtClean="0"/>
              <a:t>  </a:t>
            </a:r>
            <a:r>
              <a:rPr lang="en-US" sz="1700" dirty="0" smtClean="0"/>
              <a:t>x</a:t>
            </a:r>
            <a:r>
              <a:rPr lang="en-US" sz="1700" baseline="-25000" dirty="0" smtClean="0"/>
              <a:t>3 </a:t>
            </a:r>
            <a:r>
              <a:rPr lang="en-US" sz="1700" dirty="0" smtClean="0"/>
              <a:t>unbounded</a:t>
            </a:r>
            <a:endParaRPr lang="pt-PT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4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</a:t>
            </a:r>
            <a:r>
              <a:rPr lang="en-US" dirty="0" smtClean="0"/>
              <a:t>exercises</a:t>
            </a:r>
            <a:endParaRPr lang="pt-PT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20256" y="1825625"/>
            <a:ext cx="3576145" cy="19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 smtClean="0"/>
              <a:t>10)</a:t>
            </a:r>
            <a:endParaRPr lang="pt-PT" sz="22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5278671" y="4847422"/>
            <a:ext cx="6674630" cy="1322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dirty="0" err="1" smtClean="0"/>
              <a:t>Bring</a:t>
            </a:r>
            <a:r>
              <a:rPr lang="pt-PT" sz="1800" dirty="0" smtClean="0"/>
              <a:t> </a:t>
            </a:r>
            <a:r>
              <a:rPr lang="pt-PT" sz="1800" dirty="0" err="1" smtClean="0"/>
              <a:t>the</a:t>
            </a:r>
            <a:r>
              <a:rPr lang="pt-PT" sz="1800" dirty="0" smtClean="0"/>
              <a:t> </a:t>
            </a:r>
            <a:r>
              <a:rPr lang="pt-PT" sz="1800" dirty="0" err="1" smtClean="0"/>
              <a:t>following</a:t>
            </a:r>
            <a:r>
              <a:rPr lang="pt-PT" sz="1800" dirty="0" smtClean="0"/>
              <a:t> PL </a:t>
            </a:r>
            <a:r>
              <a:rPr lang="pt-PT" sz="1800" dirty="0" err="1" smtClean="0"/>
              <a:t>problems</a:t>
            </a:r>
            <a:r>
              <a:rPr lang="pt-PT" sz="1800" dirty="0" smtClean="0"/>
              <a:t> to standard </a:t>
            </a:r>
            <a:r>
              <a:rPr lang="pt-PT" sz="1800" dirty="0" err="1" smtClean="0"/>
              <a:t>form</a:t>
            </a:r>
            <a:r>
              <a:rPr lang="pt-PT" sz="1800" dirty="0" smtClean="0"/>
              <a:t> </a:t>
            </a:r>
            <a:r>
              <a:rPr lang="pt-PT" sz="1800" dirty="0" err="1" smtClean="0"/>
              <a:t>introducing</a:t>
            </a:r>
            <a:r>
              <a:rPr lang="pt-PT" sz="1800" dirty="0" smtClean="0"/>
              <a:t> artificial </a:t>
            </a:r>
            <a:r>
              <a:rPr lang="pt-PT" sz="1800" dirty="0" err="1" smtClean="0"/>
              <a:t>variables</a:t>
            </a:r>
            <a:r>
              <a:rPr lang="pt-PT" sz="1800" dirty="0" smtClean="0"/>
              <a:t> </a:t>
            </a:r>
            <a:r>
              <a:rPr lang="pt-PT" sz="1800" dirty="0" err="1" smtClean="0"/>
              <a:t>apply</a:t>
            </a:r>
            <a:r>
              <a:rPr lang="pt-PT" sz="1800" dirty="0" smtClean="0"/>
              <a:t> </a:t>
            </a:r>
            <a:r>
              <a:rPr lang="pt-PT" sz="1800" dirty="0" err="1" smtClean="0"/>
              <a:t>the</a:t>
            </a:r>
            <a:r>
              <a:rPr lang="pt-PT" sz="1800" dirty="0" smtClean="0"/>
              <a:t> </a:t>
            </a:r>
            <a:r>
              <a:rPr lang="pt-PT" sz="1800" dirty="0" err="1" smtClean="0"/>
              <a:t>big</a:t>
            </a:r>
            <a:r>
              <a:rPr lang="pt-PT" sz="1800" dirty="0" smtClean="0"/>
              <a:t> M </a:t>
            </a:r>
            <a:r>
              <a:rPr lang="pt-PT" sz="1800" dirty="0" err="1" smtClean="0"/>
              <a:t>method</a:t>
            </a:r>
            <a:r>
              <a:rPr lang="pt-PT" sz="1800" dirty="0" smtClean="0"/>
              <a:t> </a:t>
            </a:r>
            <a:r>
              <a:rPr lang="pt-PT" sz="1800" dirty="0" err="1" smtClean="0"/>
              <a:t>using</a:t>
            </a:r>
            <a:r>
              <a:rPr lang="pt-PT" sz="1800" dirty="0" smtClean="0"/>
              <a:t> </a:t>
            </a:r>
            <a:r>
              <a:rPr lang="pt-PT" sz="1800" dirty="0" err="1" smtClean="0"/>
              <a:t>Simplex</a:t>
            </a:r>
            <a:r>
              <a:rPr lang="pt-PT" sz="1800" dirty="0" smtClean="0"/>
              <a:t> to </a:t>
            </a:r>
            <a:r>
              <a:rPr lang="pt-PT" sz="1800" dirty="0" err="1" smtClean="0"/>
              <a:t>find</a:t>
            </a:r>
            <a:r>
              <a:rPr lang="pt-PT" sz="1800" dirty="0" smtClean="0"/>
              <a:t> </a:t>
            </a:r>
            <a:r>
              <a:rPr lang="pt-PT" sz="1800" dirty="0" err="1" smtClean="0"/>
              <a:t>the</a:t>
            </a:r>
            <a:r>
              <a:rPr lang="pt-PT" sz="1800" dirty="0" smtClean="0"/>
              <a:t> </a:t>
            </a:r>
            <a:r>
              <a:rPr lang="pt-PT" sz="1800" dirty="0" err="1" smtClean="0"/>
              <a:t>optimal</a:t>
            </a:r>
            <a:r>
              <a:rPr lang="pt-PT" sz="1800" dirty="0" smtClean="0"/>
              <a:t> </a:t>
            </a:r>
            <a:r>
              <a:rPr lang="pt-PT" sz="1800" dirty="0" err="1" smtClean="0"/>
              <a:t>solutions</a:t>
            </a:r>
            <a:endParaRPr lang="pt-PT" sz="18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4441" y="1825625"/>
            <a:ext cx="3576145" cy="19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/>
              <a:t>9</a:t>
            </a:r>
            <a:r>
              <a:rPr lang="pt-PT" sz="2200" dirty="0" smtClean="0"/>
              <a:t>)</a:t>
            </a:r>
            <a:endParaRPr lang="pt-PT" sz="22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6581887" y="1924776"/>
            <a:ext cx="3684277" cy="106079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400" b="1" dirty="0" smtClean="0"/>
              <a:t>Max:       </a:t>
            </a:r>
            <a:r>
              <a:rPr lang="en-US" sz="6400" dirty="0" smtClean="0"/>
              <a:t>Z = x</a:t>
            </a:r>
            <a:r>
              <a:rPr lang="en-US" sz="6400" baseline="-25000" dirty="0" smtClean="0"/>
              <a:t>1</a:t>
            </a:r>
            <a:r>
              <a:rPr lang="en-US" sz="6400" dirty="0" smtClean="0"/>
              <a:t> + 2 x</a:t>
            </a:r>
            <a:r>
              <a:rPr lang="en-US" sz="6400" baseline="-25000" dirty="0" smtClean="0"/>
              <a:t>2</a:t>
            </a:r>
            <a:r>
              <a:rPr lang="en-US" sz="64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400" b="1" dirty="0" smtClean="0"/>
              <a:t>Subject to:   </a:t>
            </a:r>
            <a:r>
              <a:rPr lang="en-US" sz="6400" dirty="0" smtClean="0"/>
              <a:t>x</a:t>
            </a:r>
            <a:r>
              <a:rPr lang="en-US" sz="6400" baseline="-25000" dirty="0" smtClean="0"/>
              <a:t>1  </a:t>
            </a:r>
            <a:r>
              <a:rPr lang="en-US" sz="6400" dirty="0" smtClean="0"/>
              <a:t>+    x</a:t>
            </a:r>
            <a:r>
              <a:rPr lang="en-US" sz="6400" baseline="-25000" dirty="0" smtClean="0"/>
              <a:t>2</a:t>
            </a:r>
            <a:r>
              <a:rPr lang="en-US" sz="6400" dirty="0" smtClean="0"/>
              <a:t>     ≤  10</a:t>
            </a:r>
          </a:p>
          <a:p>
            <a:pPr mar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                     x</a:t>
            </a:r>
            <a:r>
              <a:rPr lang="en-US" sz="6400" baseline="-25000" dirty="0" smtClean="0"/>
              <a:t>1   </a:t>
            </a:r>
            <a:r>
              <a:rPr lang="en-US" sz="6400" dirty="0" smtClean="0"/>
              <a:t>-  2 x</a:t>
            </a:r>
            <a:r>
              <a:rPr lang="en-US" sz="6400" baseline="-25000" dirty="0" smtClean="0"/>
              <a:t>2       </a:t>
            </a:r>
            <a:r>
              <a:rPr lang="en-US" sz="6400" dirty="0" smtClean="0"/>
              <a:t>≥    6</a:t>
            </a:r>
          </a:p>
          <a:p>
            <a:pPr marL="0" indent="0">
              <a:buNone/>
            </a:pPr>
            <a:r>
              <a:rPr lang="en-US" sz="6400" dirty="0" smtClean="0"/>
              <a:t>x</a:t>
            </a:r>
            <a:r>
              <a:rPr lang="en-US" sz="6400" baseline="-25000" dirty="0" smtClean="0"/>
              <a:t>1</a:t>
            </a:r>
            <a:r>
              <a:rPr lang="en-US" sz="6400" dirty="0" smtClean="0"/>
              <a:t>,  x</a:t>
            </a:r>
            <a:r>
              <a:rPr lang="en-US" sz="6400" baseline="-25000" dirty="0" smtClean="0"/>
              <a:t>2  </a:t>
            </a:r>
            <a:r>
              <a:rPr lang="en-US" sz="6400" dirty="0"/>
              <a:t>≥ 0 </a:t>
            </a:r>
            <a:endParaRPr lang="en-US" sz="64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1542616" y="1924776"/>
            <a:ext cx="4177640" cy="147943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400" b="1" dirty="0" smtClean="0"/>
              <a:t>Min:        </a:t>
            </a:r>
            <a:r>
              <a:rPr lang="en-US" sz="6400" dirty="0" smtClean="0"/>
              <a:t>Z = 4 x</a:t>
            </a:r>
            <a:r>
              <a:rPr lang="en-US" sz="6400" baseline="-25000" dirty="0" smtClean="0"/>
              <a:t>1</a:t>
            </a:r>
            <a:r>
              <a:rPr lang="en-US" sz="6400" dirty="0" smtClean="0"/>
              <a:t> + 2 x</a:t>
            </a:r>
            <a:r>
              <a:rPr lang="en-US" sz="6400" baseline="-25000" dirty="0" smtClean="0"/>
              <a:t>2</a:t>
            </a:r>
            <a:r>
              <a:rPr lang="en-US" sz="6400" dirty="0" smtClean="0"/>
              <a:t> </a:t>
            </a:r>
          </a:p>
          <a:p>
            <a:pPr marL="0" indent="0">
              <a:buNone/>
            </a:pPr>
            <a:r>
              <a:rPr lang="en-US" sz="6400" b="1" dirty="0" smtClean="0"/>
              <a:t>Subject to:   </a:t>
            </a:r>
            <a:r>
              <a:rPr lang="en-US" sz="6400" dirty="0" smtClean="0"/>
              <a:t>2</a:t>
            </a:r>
            <a:r>
              <a:rPr lang="en-US" sz="6400" b="1" dirty="0" smtClean="0"/>
              <a:t> </a:t>
            </a:r>
            <a:r>
              <a:rPr lang="en-US" sz="6400" dirty="0" smtClean="0"/>
              <a:t>x</a:t>
            </a:r>
            <a:r>
              <a:rPr lang="en-US" sz="6400" baseline="-25000" dirty="0" smtClean="0"/>
              <a:t>1    </a:t>
            </a:r>
            <a:r>
              <a:rPr lang="en-US" sz="6400" dirty="0" smtClean="0"/>
              <a:t>-  x</a:t>
            </a:r>
            <a:r>
              <a:rPr lang="en-US" sz="6400" baseline="-25000" dirty="0" smtClean="0"/>
              <a:t>2</a:t>
            </a:r>
            <a:r>
              <a:rPr lang="en-US" sz="6400" dirty="0" smtClean="0"/>
              <a:t>  ≥ 4</a:t>
            </a:r>
          </a:p>
          <a:p>
            <a:pPr marL="0" indent="0">
              <a:buNone/>
            </a:pPr>
            <a:r>
              <a:rPr lang="en-US" sz="6400" dirty="0" smtClean="0"/>
              <a:t>                          x</a:t>
            </a:r>
            <a:r>
              <a:rPr lang="en-US" sz="6400" baseline="-25000" dirty="0" smtClean="0"/>
              <a:t>1   </a:t>
            </a:r>
            <a:r>
              <a:rPr lang="en-US" sz="6400" dirty="0" smtClean="0"/>
              <a:t>+  x</a:t>
            </a:r>
            <a:r>
              <a:rPr lang="en-US" sz="6400" baseline="-25000" dirty="0" smtClean="0"/>
              <a:t>2   </a:t>
            </a:r>
            <a:r>
              <a:rPr lang="en-US" sz="6400" dirty="0" smtClean="0"/>
              <a:t>≥ 5   </a:t>
            </a:r>
          </a:p>
          <a:p>
            <a:pPr marL="0" indent="0">
              <a:buNone/>
            </a:pPr>
            <a:r>
              <a:rPr lang="en-US" sz="6400" dirty="0" smtClean="0"/>
              <a:t>x</a:t>
            </a:r>
            <a:r>
              <a:rPr lang="en-US" sz="6400" baseline="-25000" dirty="0" smtClean="0"/>
              <a:t>1</a:t>
            </a:r>
            <a:r>
              <a:rPr lang="en-US" sz="6400" dirty="0" smtClean="0"/>
              <a:t>,  x</a:t>
            </a:r>
            <a:r>
              <a:rPr lang="en-US" sz="6400" baseline="-25000" dirty="0" smtClean="0"/>
              <a:t>2  </a:t>
            </a:r>
            <a:r>
              <a:rPr lang="en-US" sz="6400" dirty="0"/>
              <a:t>≥ 0 </a:t>
            </a:r>
            <a:endParaRPr lang="en-US" sz="64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  <a:endParaRPr lang="en-US" sz="6400" dirty="0"/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endParaRPr lang="pt-PT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8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</a:t>
            </a:r>
            <a:r>
              <a:rPr lang="en-US" dirty="0" smtClean="0"/>
              <a:t>Method - Formulation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14" y="3508339"/>
            <a:ext cx="5670872" cy="2936005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1) Objective function is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maximized</a:t>
            </a:r>
          </a:p>
          <a:p>
            <a:endParaRPr lang="en-US" sz="800" dirty="0" smtClean="0"/>
          </a:p>
          <a:p>
            <a:r>
              <a:rPr lang="en-US" sz="2600" dirty="0" smtClean="0"/>
              <a:t>2) </a:t>
            </a:r>
            <a:r>
              <a:rPr lang="en-US" sz="2600" b="1" dirty="0" smtClean="0"/>
              <a:t>Constraints </a:t>
            </a:r>
            <a:r>
              <a:rPr lang="en-US" sz="2600" dirty="0" smtClean="0"/>
              <a:t>in the form of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≤ inequalities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2600" dirty="0" smtClean="0"/>
              <a:t>3) </a:t>
            </a:r>
            <a:r>
              <a:rPr lang="en-US" sz="2600" dirty="0"/>
              <a:t>All</a:t>
            </a:r>
            <a:r>
              <a:rPr lang="en-US" sz="2600" b="1" dirty="0"/>
              <a:t> values on the right </a:t>
            </a:r>
            <a:r>
              <a:rPr lang="en-US" sz="2600" b="1" dirty="0" err="1"/>
              <a:t>handside</a:t>
            </a:r>
            <a:r>
              <a:rPr lang="en-US" sz="2600" b="1" dirty="0"/>
              <a:t> </a:t>
            </a:r>
            <a:r>
              <a:rPr lang="en-US" sz="2600" dirty="0"/>
              <a:t>are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 ≥</a:t>
            </a:r>
            <a:endParaRPr lang="pt-PT" sz="26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600" dirty="0"/>
              <a:t>4</a:t>
            </a:r>
            <a:r>
              <a:rPr lang="en-US" sz="2600" dirty="0" smtClean="0"/>
              <a:t>) All </a:t>
            </a:r>
            <a:r>
              <a:rPr lang="en-US" sz="2600" b="1" dirty="0" smtClean="0"/>
              <a:t>variables</a:t>
            </a:r>
            <a:r>
              <a:rPr lang="en-US" sz="2600" dirty="0" smtClean="0"/>
              <a:t> are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nonnegative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(≥)</a:t>
            </a:r>
          </a:p>
          <a:p>
            <a:endParaRPr lang="en-US" sz="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1279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The Simplex algorithm is an </a:t>
            </a:r>
            <a:r>
              <a:rPr lang="en-US" sz="2200" b="1" dirty="0" smtClean="0"/>
              <a:t>algebraic procedure </a:t>
            </a:r>
            <a:r>
              <a:rPr lang="en-US" sz="2200" dirty="0" smtClean="0"/>
              <a:t>to solve LP problems </a:t>
            </a:r>
            <a:r>
              <a:rPr lang="en-US" sz="2200" b="1" dirty="0" smtClean="0"/>
              <a:t>based on geometric concepts </a:t>
            </a:r>
            <a:r>
              <a:rPr lang="en-US" sz="2200" dirty="0" smtClean="0"/>
              <a:t>that requires LP problems to be presented in the 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standard form:</a:t>
            </a:r>
            <a:r>
              <a:rPr lang="en-US" sz="2200" b="1" dirty="0" smtClean="0"/>
              <a:t> </a:t>
            </a:r>
            <a:endParaRPr lang="pt-PT" sz="2200" b="1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6158941" y="3508339"/>
            <a:ext cx="3897450" cy="303777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Max:     Z = 90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+ 120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9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/>
              <a:t>                     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600" baseline="-25000" dirty="0" smtClean="0">
                <a:solidFill>
                  <a:schemeClr val="bg1">
                    <a:lumMod val="50000"/>
                  </a:schemeClr>
                </a:solidFill>
              </a:rPr>
              <a:t>1                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≤</a:t>
            </a:r>
            <a:r>
              <a:rPr lang="en-US" sz="2600" baseline="-250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40</a:t>
            </a:r>
          </a:p>
          <a:p>
            <a:pPr marL="0" indent="0">
              <a:buNone/>
            </a:pPr>
            <a:r>
              <a:rPr lang="en-US" sz="2600" dirty="0" smtClean="0"/>
              <a:t>                             </a:t>
            </a:r>
            <a:r>
              <a:rPr lang="en-US" sz="2600" dirty="0">
                <a:solidFill>
                  <a:schemeClr val="accent2"/>
                </a:solidFill>
              </a:rPr>
              <a:t> </a:t>
            </a:r>
            <a:r>
              <a:rPr lang="en-US" sz="2600" dirty="0" smtClean="0">
                <a:solidFill>
                  <a:schemeClr val="accent2"/>
                </a:solidFill>
              </a:rPr>
              <a:t>  x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 ≤  50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                   2x</a:t>
            </a:r>
            <a:r>
              <a:rPr lang="en-US" sz="2600" baseline="-25000" dirty="0" smtClean="0">
                <a:solidFill>
                  <a:srgbClr val="0070C0"/>
                </a:solidFill>
              </a:rPr>
              <a:t>1</a:t>
            </a:r>
            <a:r>
              <a:rPr lang="en-US" sz="2600" dirty="0" smtClean="0">
                <a:solidFill>
                  <a:srgbClr val="0070C0"/>
                </a:solidFill>
              </a:rPr>
              <a:t> + 3x</a:t>
            </a:r>
            <a:r>
              <a:rPr lang="en-US" sz="2600" baseline="-25000" dirty="0" smtClean="0">
                <a:solidFill>
                  <a:srgbClr val="0070C0"/>
                </a:solidFill>
              </a:rPr>
              <a:t>2 </a:t>
            </a:r>
            <a:r>
              <a:rPr lang="en-US" sz="2600" dirty="0" smtClean="0">
                <a:solidFill>
                  <a:schemeClr val="accent1"/>
                </a:solidFill>
              </a:rPr>
              <a:t>≤</a:t>
            </a:r>
            <a:r>
              <a:rPr lang="en-US" sz="2600" dirty="0" smtClean="0">
                <a:solidFill>
                  <a:srgbClr val="0070C0"/>
                </a:solidFill>
              </a:rPr>
              <a:t> 180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aseline="-25000" dirty="0" smtClean="0"/>
          </a:p>
          <a:p>
            <a:pPr marL="0" indent="0">
              <a:buNone/>
            </a:pPr>
            <a:r>
              <a:rPr lang="en-US" sz="2600" dirty="0" smtClean="0"/>
              <a:t>and</a:t>
            </a:r>
            <a:r>
              <a:rPr lang="en-US" sz="2600" baseline="-25000" dirty="0" smtClean="0"/>
              <a:t>                  </a:t>
            </a:r>
            <a:r>
              <a:rPr lang="en-US" sz="2600" dirty="0" smtClean="0"/>
              <a:t>x</a:t>
            </a:r>
            <a:r>
              <a:rPr lang="en-US" sz="2600" baseline="-25000" dirty="0" smtClean="0"/>
              <a:t>1 </a:t>
            </a:r>
            <a:r>
              <a:rPr lang="en-US" sz="2600" dirty="0" smtClean="0"/>
              <a:t>≥ 0;     x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≥ 0</a:t>
            </a:r>
            <a:endParaRPr lang="pt-PT" sz="2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8" name="TextBox 7"/>
          <p:cNvSpPr txBox="1"/>
          <p:nvPr/>
        </p:nvSpPr>
        <p:spPr>
          <a:xfrm>
            <a:off x="9541328" y="4479471"/>
            <a:ext cx="192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(</a:t>
            </a:r>
            <a:r>
              <a:rPr lang="pt-PT" dirty="0" err="1"/>
              <a:t>ha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smtClean="0"/>
              <a:t>pine</a:t>
            </a:r>
            <a:r>
              <a:rPr lang="pt-PT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41328" y="4944154"/>
            <a:ext cx="230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(</a:t>
            </a:r>
            <a:r>
              <a:rPr lang="pt-PT" dirty="0" err="1"/>
              <a:t>ha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 smtClean="0"/>
              <a:t>eucalypt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10" name="TextBox 9"/>
          <p:cNvSpPr txBox="1"/>
          <p:nvPr/>
        </p:nvSpPr>
        <p:spPr>
          <a:xfrm>
            <a:off x="9541328" y="5375801"/>
            <a:ext cx="197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(</a:t>
            </a:r>
            <a:r>
              <a:rPr lang="pt-PT" dirty="0" err="1"/>
              <a:t>days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work</a:t>
            </a:r>
            <a:r>
              <a:rPr lang="pt-PT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36598" y="3429000"/>
            <a:ext cx="1039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(€/</a:t>
            </a:r>
            <a:r>
              <a:rPr lang="pt-PT" dirty="0" err="1" smtClean="0"/>
              <a:t>yr</a:t>
            </a:r>
            <a:r>
              <a:rPr lang="pt-PT" dirty="0" smtClean="0"/>
              <a:t>)</a:t>
            </a:r>
            <a:endParaRPr lang="pt-PT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6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Formulation</a:t>
            </a:r>
            <a:endParaRPr lang="pt-PT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764663"/>
            <a:ext cx="10956472" cy="151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b="1" dirty="0" smtClean="0"/>
              <a:t>Simplex algorithm </a:t>
            </a:r>
            <a:r>
              <a:rPr lang="en-US" sz="2200" dirty="0" smtClean="0"/>
              <a:t>is an algebraic procedure to solve LP problems based on </a:t>
            </a:r>
            <a:r>
              <a:rPr lang="en-US" sz="2200" b="1" dirty="0" smtClean="0"/>
              <a:t>geometric concepts </a:t>
            </a:r>
            <a:r>
              <a:rPr lang="en-US" sz="2200" dirty="0" smtClean="0"/>
              <a:t>that must be translated into algebraic language to allow solving systems of equations. </a:t>
            </a:r>
          </a:p>
          <a:p>
            <a:pPr marL="0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sz="2200" b="1" dirty="0" smtClean="0"/>
              <a:t>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</a:t>
            </a:r>
            <a:r>
              <a:rPr lang="en-US" sz="2200" dirty="0" smtClean="0"/>
              <a:t>- </a:t>
            </a:r>
            <a:r>
              <a:rPr lang="en-US" sz="2200" b="1" dirty="0" smtClean="0"/>
              <a:t>transform </a:t>
            </a:r>
            <a:r>
              <a:rPr lang="en-US" sz="2200" b="1" dirty="0"/>
              <a:t>all inequalities into equalities </a:t>
            </a:r>
            <a:r>
              <a:rPr lang="en-US" sz="2200" dirty="0" smtClean="0"/>
              <a:t>by </a:t>
            </a:r>
            <a:r>
              <a:rPr lang="en-US" sz="2200" dirty="0"/>
              <a:t>introducing one additional variable to each constraint (the slack variables: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200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chemeClr val="accent2"/>
                </a:solidFill>
              </a:rPr>
              <a:t>S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70C0"/>
                </a:solidFill>
              </a:rPr>
              <a:t>S</a:t>
            </a:r>
            <a:r>
              <a:rPr lang="en-US" sz="2200" baseline="-25000" dirty="0" smtClean="0">
                <a:solidFill>
                  <a:srgbClr val="0070C0"/>
                </a:solidFill>
              </a:rPr>
              <a:t>3</a:t>
            </a:r>
            <a:r>
              <a:rPr lang="en-US" sz="2200" dirty="0" smtClean="0"/>
              <a:t>). </a:t>
            </a:r>
            <a:endParaRPr lang="pt-PT" sz="2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794239" y="4000644"/>
            <a:ext cx="4838699" cy="303777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Max:     Z = 90 x</a:t>
            </a:r>
            <a:r>
              <a:rPr lang="en-US" baseline="-25000" dirty="0" smtClean="0"/>
              <a:t>1</a:t>
            </a:r>
            <a:r>
              <a:rPr lang="en-US" dirty="0" smtClean="0"/>
              <a:t> + 120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1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+ S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       =     40</a:t>
            </a:r>
          </a:p>
          <a:p>
            <a:pPr marL="0" indent="0">
              <a:buNone/>
            </a:pPr>
            <a:r>
              <a:rPr lang="en-US" dirty="0" smtClean="0"/>
              <a:t>                             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x</a:t>
            </a:r>
            <a:r>
              <a:rPr lang="en-US" baseline="-25000" dirty="0" smtClean="0">
                <a:solidFill>
                  <a:schemeClr val="accent2"/>
                </a:solidFill>
              </a:rPr>
              <a:t>2              </a:t>
            </a:r>
            <a:r>
              <a:rPr lang="en-US" dirty="0" smtClean="0">
                <a:solidFill>
                  <a:schemeClr val="accent2"/>
                </a:solidFill>
              </a:rPr>
              <a:t>+ S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       =     50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2x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+ 3x</a:t>
            </a:r>
            <a:r>
              <a:rPr lang="en-US" baseline="-25000" dirty="0" smtClean="0">
                <a:solidFill>
                  <a:srgbClr val="0070C0"/>
                </a:solidFill>
              </a:rPr>
              <a:t>2                        </a:t>
            </a:r>
            <a:r>
              <a:rPr lang="en-US" dirty="0" smtClean="0">
                <a:solidFill>
                  <a:srgbClr val="0070C0"/>
                </a:solidFill>
              </a:rPr>
              <a:t>+ S</a:t>
            </a:r>
            <a:r>
              <a:rPr lang="en-US" baseline="-25000" dirty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=  </a:t>
            </a:r>
            <a:r>
              <a:rPr lang="en-US" dirty="0" smtClean="0">
                <a:solidFill>
                  <a:srgbClr val="0070C0"/>
                </a:solidFill>
              </a:rPr>
              <a:t> 180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aseline="-25000" dirty="0" smtClean="0"/>
          </a:p>
          <a:p>
            <a:pPr marL="0" indent="0"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    </a:t>
            </a:r>
            <a:r>
              <a:rPr lang="en-US" dirty="0" smtClean="0"/>
              <a:t>x</a:t>
            </a:r>
            <a:r>
              <a:rPr lang="en-US" baseline="-25000" dirty="0" smtClean="0"/>
              <a:t>2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aseline="-25000" dirty="0" smtClean="0"/>
              <a:t>   </a:t>
            </a:r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2 </a:t>
            </a:r>
            <a:r>
              <a:rPr lang="en-US" baseline="-25000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baseline="-25000" dirty="0" smtClean="0"/>
              <a:t>   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55521" y="4001614"/>
            <a:ext cx="4838699" cy="303777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Max:     Z = 90 x</a:t>
            </a:r>
            <a:r>
              <a:rPr lang="en-US" baseline="-25000" dirty="0" smtClean="0"/>
              <a:t>1</a:t>
            </a:r>
            <a:r>
              <a:rPr lang="en-US" dirty="0" smtClean="0"/>
              <a:t> + 120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1                 </a:t>
            </a:r>
            <a:r>
              <a:rPr lang="en-US" dirty="0" smtClean="0">
                <a:solidFill>
                  <a:schemeClr val="bg1"/>
                </a:solidFill>
              </a:rPr>
              <a:t>+ S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       ≤     40</a:t>
            </a:r>
          </a:p>
          <a:p>
            <a:pPr marL="0" indent="0">
              <a:buNone/>
            </a:pPr>
            <a:r>
              <a:rPr lang="en-US" dirty="0" smtClean="0"/>
              <a:t>                             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x</a:t>
            </a:r>
            <a:r>
              <a:rPr lang="en-US" baseline="-25000" dirty="0" smtClean="0">
                <a:solidFill>
                  <a:schemeClr val="accent2"/>
                </a:solidFill>
              </a:rPr>
              <a:t>2              </a:t>
            </a:r>
            <a:r>
              <a:rPr lang="en-US" dirty="0" smtClean="0">
                <a:solidFill>
                  <a:schemeClr val="bg1"/>
                </a:solidFill>
              </a:rPr>
              <a:t>+ S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>
                <a:solidFill>
                  <a:schemeClr val="accent2"/>
                </a:solidFill>
              </a:rPr>
              <a:t>≤     50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2x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+ 3x</a:t>
            </a:r>
            <a:r>
              <a:rPr lang="en-US" baseline="-25000" dirty="0" smtClean="0">
                <a:solidFill>
                  <a:srgbClr val="0070C0"/>
                </a:solidFill>
              </a:rPr>
              <a:t>2                        </a:t>
            </a:r>
            <a:r>
              <a:rPr lang="en-US" dirty="0" smtClean="0">
                <a:solidFill>
                  <a:schemeClr val="bg1"/>
                </a:solidFill>
              </a:rPr>
              <a:t>+ S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  180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aseline="-25000" dirty="0" smtClean="0"/>
          </a:p>
          <a:p>
            <a:pPr marL="0" indent="0"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    </a:t>
            </a:r>
            <a:r>
              <a:rPr lang="en-US" dirty="0" smtClean="0"/>
              <a:t>x</a:t>
            </a:r>
            <a:r>
              <a:rPr lang="en-US" baseline="-25000" dirty="0" smtClean="0"/>
              <a:t>2    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1   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2    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3   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6" name="TextBox 5"/>
          <p:cNvSpPr txBox="1"/>
          <p:nvPr/>
        </p:nvSpPr>
        <p:spPr>
          <a:xfrm>
            <a:off x="755521" y="3550559"/>
            <a:ext cx="3927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Original form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b="1" dirty="0"/>
              <a:t> </a:t>
            </a:r>
            <a:endParaRPr lang="pt-PT" b="1" dirty="0"/>
          </a:p>
          <a:p>
            <a:endParaRPr lang="pt-PT" dirty="0"/>
          </a:p>
        </p:txBody>
      </p:sp>
      <p:sp>
        <p:nvSpPr>
          <p:cNvPr id="10" name="TextBox 9"/>
          <p:cNvSpPr txBox="1"/>
          <p:nvPr/>
        </p:nvSpPr>
        <p:spPr>
          <a:xfrm>
            <a:off x="6794239" y="3550558"/>
            <a:ext cx="3927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Standard or augmented form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b="1" dirty="0"/>
              <a:t> </a:t>
            </a:r>
            <a:endParaRPr lang="pt-PT" b="1" dirty="0"/>
          </a:p>
          <a:p>
            <a:endParaRPr lang="pt-PT" dirty="0"/>
          </a:p>
        </p:txBody>
      </p:sp>
      <p:sp>
        <p:nvSpPr>
          <p:cNvPr id="11" name="Rectangle 10"/>
          <p:cNvSpPr/>
          <p:nvPr/>
        </p:nvSpPr>
        <p:spPr>
          <a:xfrm>
            <a:off x="4490461" y="5051245"/>
            <a:ext cx="425167" cy="1176489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angle 11"/>
          <p:cNvSpPr/>
          <p:nvPr/>
        </p:nvSpPr>
        <p:spPr>
          <a:xfrm>
            <a:off x="10606838" y="5051245"/>
            <a:ext cx="307722" cy="1176489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6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Formulation</a:t>
            </a:r>
            <a:endParaRPr lang="pt-PT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764663"/>
            <a:ext cx="10951029" cy="151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b="1" dirty="0" smtClean="0"/>
              <a:t>Simplex algorithm </a:t>
            </a:r>
            <a:r>
              <a:rPr lang="en-US" sz="2200" dirty="0" smtClean="0"/>
              <a:t>is an algebraic procedure to solve LP problems based on </a:t>
            </a:r>
            <a:r>
              <a:rPr lang="en-US" sz="2200" b="1" dirty="0" smtClean="0"/>
              <a:t>geometric concepts </a:t>
            </a:r>
            <a:r>
              <a:rPr lang="en-US" sz="2200" dirty="0" smtClean="0"/>
              <a:t>that must be translated into </a:t>
            </a:r>
            <a:r>
              <a:rPr lang="en-US" sz="2200" u="sng" dirty="0" smtClean="0"/>
              <a:t>algebraic </a:t>
            </a:r>
            <a:r>
              <a:rPr lang="en-US" sz="2200" u="sng" dirty="0"/>
              <a:t>language </a:t>
            </a:r>
            <a:r>
              <a:rPr lang="en-US" sz="2200" dirty="0"/>
              <a:t>to allow </a:t>
            </a:r>
            <a:r>
              <a:rPr lang="en-US" sz="2200" u="sng" dirty="0"/>
              <a:t>solving systems of equations</a:t>
            </a:r>
            <a:r>
              <a:rPr lang="en-US" sz="2200" dirty="0"/>
              <a:t>. </a:t>
            </a:r>
            <a:endParaRPr lang="en-US" sz="22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sz="2200" b="1" dirty="0" smtClean="0"/>
              <a:t>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- transform </a:t>
            </a:r>
            <a:r>
              <a:rPr lang="en-US" sz="2200" b="1" dirty="0"/>
              <a:t>all inequalities into equalities </a:t>
            </a:r>
            <a:r>
              <a:rPr lang="en-US" sz="2200" dirty="0" smtClean="0"/>
              <a:t>by </a:t>
            </a:r>
            <a:r>
              <a:rPr lang="en-US" sz="2200" dirty="0"/>
              <a:t>introducing one additional variable to each constraint (the slack variables: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200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chemeClr val="accent2"/>
                </a:solidFill>
              </a:rPr>
              <a:t>S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70C0"/>
                </a:solidFill>
              </a:rPr>
              <a:t>S</a:t>
            </a:r>
            <a:r>
              <a:rPr lang="en-US" sz="2200" baseline="-25000" dirty="0" smtClean="0">
                <a:solidFill>
                  <a:srgbClr val="0070C0"/>
                </a:solidFill>
              </a:rPr>
              <a:t>3</a:t>
            </a:r>
            <a:r>
              <a:rPr lang="en-US" sz="2200" dirty="0" smtClean="0"/>
              <a:t>). </a:t>
            </a:r>
          </a:p>
          <a:p>
            <a:pPr marL="457200" lvl="1" indent="0">
              <a:buNone/>
            </a:pPr>
            <a:r>
              <a:rPr lang="en-US" sz="2200" b="1" dirty="0"/>
              <a:t>2</a:t>
            </a:r>
            <a:r>
              <a:rPr lang="en-US" sz="2200" b="1" baseline="30000" dirty="0"/>
              <a:t>nd</a:t>
            </a:r>
            <a:r>
              <a:rPr lang="en-US" sz="2200" b="1" dirty="0"/>
              <a:t> </a:t>
            </a:r>
            <a:r>
              <a:rPr lang="en-US" sz="2200" b="1" dirty="0" smtClean="0"/>
              <a:t>- </a:t>
            </a:r>
            <a:r>
              <a:rPr lang="en-US" sz="2200" b="1" dirty="0"/>
              <a:t>transform the objective function into an additional </a:t>
            </a:r>
            <a:r>
              <a:rPr lang="en-US" sz="2200" b="1" dirty="0" smtClean="0"/>
              <a:t>constraint</a:t>
            </a:r>
            <a:endParaRPr lang="pt-PT" sz="2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754659" y="4000644"/>
            <a:ext cx="4838699" cy="303777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Max:     Z = 90 x</a:t>
            </a:r>
            <a:r>
              <a:rPr lang="en-US" baseline="-25000" dirty="0" smtClean="0"/>
              <a:t>1</a:t>
            </a:r>
            <a:r>
              <a:rPr lang="en-US" dirty="0" smtClean="0"/>
              <a:t> + 120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1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+ S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       =     40</a:t>
            </a:r>
          </a:p>
          <a:p>
            <a:pPr marL="0" indent="0">
              <a:buNone/>
            </a:pPr>
            <a:r>
              <a:rPr lang="en-US" dirty="0" smtClean="0"/>
              <a:t>                             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x</a:t>
            </a:r>
            <a:r>
              <a:rPr lang="en-US" baseline="-25000" dirty="0" smtClean="0">
                <a:solidFill>
                  <a:schemeClr val="accent2"/>
                </a:solidFill>
              </a:rPr>
              <a:t>2              </a:t>
            </a:r>
            <a:r>
              <a:rPr lang="en-US" dirty="0" smtClean="0">
                <a:solidFill>
                  <a:schemeClr val="accent2"/>
                </a:solidFill>
              </a:rPr>
              <a:t>+ S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       =     50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2x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+ 3x</a:t>
            </a:r>
            <a:r>
              <a:rPr lang="en-US" baseline="-25000" dirty="0" smtClean="0">
                <a:solidFill>
                  <a:srgbClr val="0070C0"/>
                </a:solidFill>
              </a:rPr>
              <a:t>2                        </a:t>
            </a:r>
            <a:r>
              <a:rPr lang="en-US" dirty="0" smtClean="0">
                <a:solidFill>
                  <a:srgbClr val="0070C0"/>
                </a:solidFill>
              </a:rPr>
              <a:t>+ S</a:t>
            </a:r>
            <a:r>
              <a:rPr lang="en-US" baseline="-25000" dirty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=  </a:t>
            </a:r>
            <a:r>
              <a:rPr lang="en-US" dirty="0" smtClean="0">
                <a:solidFill>
                  <a:srgbClr val="0070C0"/>
                </a:solidFill>
              </a:rPr>
              <a:t> 180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aseline="-25000" dirty="0" smtClean="0"/>
          </a:p>
          <a:p>
            <a:pPr marL="0" indent="0"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1 ,   </a:t>
            </a:r>
            <a:r>
              <a:rPr lang="en-US" dirty="0" smtClean="0"/>
              <a:t>x</a:t>
            </a:r>
            <a:r>
              <a:rPr lang="en-US" baseline="-25000" dirty="0" smtClean="0"/>
              <a:t>2  ,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aseline="-25000" dirty="0" smtClean="0"/>
              <a:t> ,  </a:t>
            </a:r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2 </a:t>
            </a:r>
            <a:r>
              <a:rPr lang="en-US" baseline="-25000" dirty="0" smtClean="0"/>
              <a:t> , 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baseline="-25000" dirty="0" smtClean="0"/>
              <a:t>   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6351215" y="4669702"/>
            <a:ext cx="5013468" cy="152970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/>
              <a:t> Z - 90 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- 120 x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                         =        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            x</a:t>
            </a:r>
            <a:r>
              <a:rPr lang="en-US" sz="2600" baseline="-25000" dirty="0" smtClean="0">
                <a:solidFill>
                  <a:schemeClr val="bg1">
                    <a:lumMod val="50000"/>
                  </a:schemeClr>
                </a:solidFill>
              </a:rPr>
              <a:t>1                       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+ S</a:t>
            </a:r>
            <a:r>
              <a:rPr lang="en-US" sz="2600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                  =      40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/>
              <a:t>                       </a:t>
            </a:r>
            <a:r>
              <a:rPr lang="en-US" sz="2600" dirty="0" smtClean="0">
                <a:solidFill>
                  <a:schemeClr val="accent2"/>
                </a:solidFill>
              </a:rPr>
              <a:t>    x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2                 </a:t>
            </a:r>
            <a:r>
              <a:rPr lang="en-US" sz="2600" dirty="0" smtClean="0">
                <a:solidFill>
                  <a:schemeClr val="accent2"/>
                </a:solidFill>
              </a:rPr>
              <a:t>+ S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        =      50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         2x</a:t>
            </a:r>
            <a:r>
              <a:rPr lang="en-US" sz="2600" baseline="-25000" dirty="0" smtClean="0">
                <a:solidFill>
                  <a:srgbClr val="0070C0"/>
                </a:solidFill>
              </a:rPr>
              <a:t>1</a:t>
            </a:r>
            <a:r>
              <a:rPr lang="en-US" sz="2600" dirty="0" smtClean="0">
                <a:solidFill>
                  <a:srgbClr val="0070C0"/>
                </a:solidFill>
              </a:rPr>
              <a:t>  +      3x</a:t>
            </a:r>
            <a:r>
              <a:rPr lang="en-US" sz="2600" baseline="-25000" dirty="0" smtClean="0">
                <a:solidFill>
                  <a:srgbClr val="0070C0"/>
                </a:solidFill>
              </a:rPr>
              <a:t>2                           </a:t>
            </a:r>
            <a:r>
              <a:rPr lang="en-US" sz="2600" dirty="0" smtClean="0">
                <a:solidFill>
                  <a:srgbClr val="0070C0"/>
                </a:solidFill>
              </a:rPr>
              <a:t>+ S</a:t>
            </a:r>
            <a:r>
              <a:rPr lang="en-US" sz="2600" baseline="-25000" dirty="0">
                <a:solidFill>
                  <a:srgbClr val="0070C0"/>
                </a:solidFill>
              </a:rPr>
              <a:t>3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>
                <a:solidFill>
                  <a:schemeClr val="accent1"/>
                </a:solidFill>
              </a:rPr>
              <a:t>=  </a:t>
            </a:r>
            <a:r>
              <a:rPr lang="en-US" sz="2600" dirty="0" smtClean="0">
                <a:solidFill>
                  <a:srgbClr val="0070C0"/>
                </a:solidFill>
              </a:rPr>
              <a:t> 180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aseline="-25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0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 - Formulation</a:t>
            </a:r>
            <a:endParaRPr lang="pt-PT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764663"/>
            <a:ext cx="10961914" cy="151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b="1" dirty="0" smtClean="0"/>
              <a:t>Simplex algorithm </a:t>
            </a:r>
            <a:r>
              <a:rPr lang="en-US" sz="2200" dirty="0" smtClean="0"/>
              <a:t>is an algebraic procedure to solve LP problems based on </a:t>
            </a:r>
            <a:r>
              <a:rPr lang="en-US" sz="2200" b="1" dirty="0" smtClean="0"/>
              <a:t>geometric concepts </a:t>
            </a:r>
            <a:r>
              <a:rPr lang="en-US" sz="2200" dirty="0" smtClean="0"/>
              <a:t>that must be translated into algebraic </a:t>
            </a:r>
            <a:r>
              <a:rPr lang="en-US" sz="2200" dirty="0"/>
              <a:t>language to allow solving systems of equations. </a:t>
            </a:r>
            <a:endParaRPr lang="en-US" sz="22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sz="2200" b="1" dirty="0" smtClean="0"/>
              <a:t>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- transform </a:t>
            </a:r>
            <a:r>
              <a:rPr lang="en-US" sz="2200" b="1" dirty="0"/>
              <a:t>all inequalities into equalities </a:t>
            </a:r>
            <a:r>
              <a:rPr lang="en-US" sz="2200" dirty="0" smtClean="0"/>
              <a:t>by </a:t>
            </a:r>
            <a:r>
              <a:rPr lang="en-US" sz="2200" dirty="0"/>
              <a:t>introducing one additional variable to each constraint (the slack variables: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200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chemeClr val="accent2"/>
                </a:solidFill>
              </a:rPr>
              <a:t>S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70C0"/>
                </a:solidFill>
              </a:rPr>
              <a:t>S</a:t>
            </a:r>
            <a:r>
              <a:rPr lang="en-US" sz="2200" baseline="-25000" dirty="0" smtClean="0">
                <a:solidFill>
                  <a:srgbClr val="0070C0"/>
                </a:solidFill>
              </a:rPr>
              <a:t>3</a:t>
            </a:r>
            <a:r>
              <a:rPr lang="en-US" sz="2200" dirty="0" smtClean="0"/>
              <a:t>). </a:t>
            </a:r>
          </a:p>
          <a:p>
            <a:pPr marL="457200" lvl="1" indent="0">
              <a:buNone/>
            </a:pPr>
            <a:r>
              <a:rPr lang="en-US" sz="2200" b="1" dirty="0"/>
              <a:t>2</a:t>
            </a:r>
            <a:r>
              <a:rPr lang="en-US" sz="2200" b="1" baseline="30000" dirty="0"/>
              <a:t>nd</a:t>
            </a:r>
            <a:r>
              <a:rPr lang="en-US" sz="2200" b="1" dirty="0"/>
              <a:t> </a:t>
            </a:r>
            <a:r>
              <a:rPr lang="en-US" sz="2200" b="1" dirty="0" smtClean="0"/>
              <a:t>- </a:t>
            </a:r>
            <a:r>
              <a:rPr lang="en-US" sz="2200" b="1" dirty="0"/>
              <a:t>transform the objective function into an additional </a:t>
            </a:r>
            <a:r>
              <a:rPr lang="en-US" sz="2200" b="1" dirty="0" smtClean="0"/>
              <a:t>constraint</a:t>
            </a:r>
          </a:p>
          <a:p>
            <a:pPr marL="457200" lvl="1" indent="0">
              <a:buNone/>
            </a:pPr>
            <a:r>
              <a:rPr lang="en-US" sz="2200" b="1" dirty="0" smtClean="0"/>
              <a:t>3</a:t>
            </a:r>
            <a:r>
              <a:rPr lang="en-US" sz="2200" b="1" baseline="30000" dirty="0" smtClean="0"/>
              <a:t>rd</a:t>
            </a:r>
            <a:r>
              <a:rPr lang="en-US" sz="2200" b="1" dirty="0" smtClean="0"/>
              <a:t> - build the Simplex tabular form </a:t>
            </a:r>
            <a:r>
              <a:rPr lang="en-US" sz="2200" dirty="0" smtClean="0"/>
              <a:t>where only the essential information is recorded</a:t>
            </a:r>
            <a:endParaRPr lang="pt-PT" sz="2200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6351215" y="4669702"/>
            <a:ext cx="5013468" cy="152970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/>
              <a:t> Z - 90 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- 120 x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                         =        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            x</a:t>
            </a:r>
            <a:r>
              <a:rPr lang="en-US" sz="2600" baseline="-25000" dirty="0" smtClean="0">
                <a:solidFill>
                  <a:schemeClr val="bg1">
                    <a:lumMod val="50000"/>
                  </a:schemeClr>
                </a:solidFill>
              </a:rPr>
              <a:t>1                       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+ S</a:t>
            </a:r>
            <a:r>
              <a:rPr lang="en-US" sz="2600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                  =      40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/>
              <a:t>                       </a:t>
            </a:r>
            <a:r>
              <a:rPr lang="en-US" sz="2600" dirty="0" smtClean="0">
                <a:solidFill>
                  <a:schemeClr val="accent2"/>
                </a:solidFill>
              </a:rPr>
              <a:t>    x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2                 </a:t>
            </a:r>
            <a:r>
              <a:rPr lang="en-US" sz="2600" dirty="0" smtClean="0">
                <a:solidFill>
                  <a:schemeClr val="accent2"/>
                </a:solidFill>
              </a:rPr>
              <a:t>+ S</a:t>
            </a:r>
            <a:r>
              <a:rPr lang="en-US" sz="2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600" dirty="0" smtClean="0">
                <a:solidFill>
                  <a:schemeClr val="accent2"/>
                </a:solidFill>
              </a:rPr>
              <a:t>        =      50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         2x</a:t>
            </a:r>
            <a:r>
              <a:rPr lang="en-US" sz="2600" baseline="-25000" dirty="0" smtClean="0">
                <a:solidFill>
                  <a:srgbClr val="0070C0"/>
                </a:solidFill>
              </a:rPr>
              <a:t>1</a:t>
            </a:r>
            <a:r>
              <a:rPr lang="en-US" sz="2600" dirty="0" smtClean="0">
                <a:solidFill>
                  <a:srgbClr val="0070C0"/>
                </a:solidFill>
              </a:rPr>
              <a:t>  +      3x</a:t>
            </a:r>
            <a:r>
              <a:rPr lang="en-US" sz="2600" baseline="-25000" dirty="0" smtClean="0">
                <a:solidFill>
                  <a:srgbClr val="0070C0"/>
                </a:solidFill>
              </a:rPr>
              <a:t>2                           </a:t>
            </a:r>
            <a:r>
              <a:rPr lang="en-US" sz="2600" dirty="0" smtClean="0">
                <a:solidFill>
                  <a:srgbClr val="0070C0"/>
                </a:solidFill>
              </a:rPr>
              <a:t>+ S</a:t>
            </a:r>
            <a:r>
              <a:rPr lang="en-US" sz="2600" baseline="-25000" dirty="0">
                <a:solidFill>
                  <a:srgbClr val="0070C0"/>
                </a:solidFill>
              </a:rPr>
              <a:t>3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>
                <a:solidFill>
                  <a:schemeClr val="accent1"/>
                </a:solidFill>
              </a:rPr>
              <a:t>=  </a:t>
            </a:r>
            <a:r>
              <a:rPr lang="en-US" sz="2600" dirty="0" smtClean="0">
                <a:solidFill>
                  <a:srgbClr val="0070C0"/>
                </a:solidFill>
              </a:rPr>
              <a:t> 180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aseline="-25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699" t="28796" r="15298" b="48253"/>
          <a:stretch/>
        </p:blipFill>
        <p:spPr>
          <a:xfrm>
            <a:off x="364672" y="4211973"/>
            <a:ext cx="5943600" cy="181870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48929" y="1389780"/>
            <a:ext cx="110160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8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5695</TotalTime>
  <Words>4088</Words>
  <Application>Microsoft Office PowerPoint</Application>
  <PresentationFormat>Widescreen</PresentationFormat>
  <Paragraphs>606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Courier New</vt:lpstr>
      <vt:lpstr>Wingdings</vt:lpstr>
      <vt:lpstr>Office Theme</vt:lpstr>
      <vt:lpstr>The Simplex Method</vt:lpstr>
      <vt:lpstr>The Simplex Method</vt:lpstr>
      <vt:lpstr>Simplex Method</vt:lpstr>
      <vt:lpstr>Simplex Method Formulation</vt:lpstr>
      <vt:lpstr>Simplex Method - Formulation </vt:lpstr>
      <vt:lpstr>Simplex Method - Formulation</vt:lpstr>
      <vt:lpstr>Simplex Method - Formulation</vt:lpstr>
      <vt:lpstr>Simplex Method - Formulation</vt:lpstr>
      <vt:lpstr>Simplex Method - Formulation</vt:lpstr>
      <vt:lpstr>Simplex Method - Formulation</vt:lpstr>
      <vt:lpstr>Simplex Method - Graphical analysis</vt:lpstr>
      <vt:lpstr>Simplex Method - Graphical analysis</vt:lpstr>
      <vt:lpstr>Simplex Method - Graphical analysis</vt:lpstr>
      <vt:lpstr>Simplex Method - Formulation</vt:lpstr>
      <vt:lpstr>Simplex Method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- Procedure</vt:lpstr>
      <vt:lpstr>Simplex Method – Graphical approach</vt:lpstr>
      <vt:lpstr>Simplex Method – Graphical approach</vt:lpstr>
      <vt:lpstr>Simplex Method Particular cases</vt:lpstr>
      <vt:lpstr>Simplex Method – Particular cases</vt:lpstr>
      <vt:lpstr>Simplex Method – Particular cases</vt:lpstr>
      <vt:lpstr>Simplex Method – Particular cases</vt:lpstr>
      <vt:lpstr>Simplex Method – Particular cases</vt:lpstr>
      <vt:lpstr>Simplex Method Other cases</vt:lpstr>
      <vt:lpstr>Simplex Method Exercises</vt:lpstr>
      <vt:lpstr>Simplex Method - exercises</vt:lpstr>
      <vt:lpstr>Simplex Method - exercises</vt:lpstr>
      <vt:lpstr>Simplex Method - exercises</vt:lpstr>
      <vt:lpstr>Simplex Method - exercises</vt:lpstr>
      <vt:lpstr>Simplex Method - 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Susana Barreiro</dc:creator>
  <cp:lastModifiedBy>smb</cp:lastModifiedBy>
  <cp:revision>324</cp:revision>
  <cp:lastPrinted>2020-03-06T14:10:09Z</cp:lastPrinted>
  <dcterms:created xsi:type="dcterms:W3CDTF">2020-02-13T15:04:48Z</dcterms:created>
  <dcterms:modified xsi:type="dcterms:W3CDTF">2021-03-17T11:35:26Z</dcterms:modified>
</cp:coreProperties>
</file>