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52"/>
  </p:notesMasterIdLst>
  <p:handoutMasterIdLst>
    <p:handoutMasterId r:id="rId53"/>
  </p:handoutMasterIdLst>
  <p:sldIdLst>
    <p:sldId id="268" r:id="rId3"/>
    <p:sldId id="267" r:id="rId4"/>
    <p:sldId id="286" r:id="rId5"/>
    <p:sldId id="269" r:id="rId6"/>
    <p:sldId id="276" r:id="rId7"/>
    <p:sldId id="277" r:id="rId8"/>
    <p:sldId id="308" r:id="rId9"/>
    <p:sldId id="272" r:id="rId10"/>
    <p:sldId id="287" r:id="rId11"/>
    <p:sldId id="291" r:id="rId12"/>
    <p:sldId id="288" r:id="rId13"/>
    <p:sldId id="293" r:id="rId14"/>
    <p:sldId id="289" r:id="rId15"/>
    <p:sldId id="290" r:id="rId16"/>
    <p:sldId id="292" r:id="rId17"/>
    <p:sldId id="274" r:id="rId18"/>
    <p:sldId id="275" r:id="rId19"/>
    <p:sldId id="278" r:id="rId20"/>
    <p:sldId id="281" r:id="rId21"/>
    <p:sldId id="279" r:id="rId22"/>
    <p:sldId id="282" r:id="rId23"/>
    <p:sldId id="285" r:id="rId24"/>
    <p:sldId id="283" r:id="rId25"/>
    <p:sldId id="284" r:id="rId26"/>
    <p:sldId id="309" r:id="rId27"/>
    <p:sldId id="312" r:id="rId28"/>
    <p:sldId id="313" r:id="rId29"/>
    <p:sldId id="314" r:id="rId30"/>
    <p:sldId id="315" r:id="rId31"/>
    <p:sldId id="316" r:id="rId32"/>
    <p:sldId id="301" r:id="rId33"/>
    <p:sldId id="302" r:id="rId34"/>
    <p:sldId id="303" r:id="rId35"/>
    <p:sldId id="317" r:id="rId36"/>
    <p:sldId id="318" r:id="rId37"/>
    <p:sldId id="319" r:id="rId38"/>
    <p:sldId id="310" r:id="rId39"/>
    <p:sldId id="307" r:id="rId40"/>
    <p:sldId id="256" r:id="rId41"/>
    <p:sldId id="257" r:id="rId42"/>
    <p:sldId id="259" r:id="rId43"/>
    <p:sldId id="260" r:id="rId44"/>
    <p:sldId id="261" r:id="rId45"/>
    <p:sldId id="262" r:id="rId46"/>
    <p:sldId id="263" r:id="rId47"/>
    <p:sldId id="264" r:id="rId48"/>
    <p:sldId id="265" r:id="rId49"/>
    <p:sldId id="266" r:id="rId50"/>
    <p:sldId id="320" r:id="rId51"/>
  </p:sldIdLst>
  <p:sldSz cx="12192000" cy="6858000"/>
  <p:notesSz cx="6858000" cy="965835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F6D9"/>
    <a:srgbClr val="000099"/>
    <a:srgbClr val="333333"/>
    <a:srgbClr val="5F5F5F"/>
    <a:srgbClr val="003300"/>
    <a:srgbClr val="0066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-6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B2D614F-D345-4AE5-AC59-48963F9744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260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4C7AA-37E5-4478-A2A5-B02A82530FE4}" type="datetimeFigureOut">
              <a:rPr lang="en-US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1208088"/>
            <a:ext cx="5791200" cy="3259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48200"/>
            <a:ext cx="5486400" cy="380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4163"/>
            <a:ext cx="2971800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174163"/>
            <a:ext cx="2971800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8D0CA-967B-4BF5-AF1B-6771C0C21C5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1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26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83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4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80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71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55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46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7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15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86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62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035E5-4DAD-42FE-8041-A41DABA4602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035E5-4DAD-42FE-8041-A41DABA4602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21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1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59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50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51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58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3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076155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834108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7000" y="304800"/>
            <a:ext cx="28702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4074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365708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04800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752600"/>
            <a:ext cx="5638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752600"/>
            <a:ext cx="5638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105104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11/11/2021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02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11/11/2021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2525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11/11/2021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3818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11/11/2021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7691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11/11/2021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4069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11/11/2021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9235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11/11/2021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488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580728"/>
            <a:ext cx="11480800" cy="4972472"/>
          </a:xfrm>
        </p:spPr>
        <p:txBody>
          <a:bodyPr tIns="180000" rIns="180000"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36992974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11/11/2021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70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11/11/2021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6629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11/11/2021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3041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11/11/2021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049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59321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752600"/>
            <a:ext cx="5638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752600"/>
            <a:ext cx="5638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879058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952863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770647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60763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76004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51961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362162-7A73-40CC-87A5-CE53A282D8D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6" y="8528"/>
            <a:ext cx="12192000" cy="8128000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2859" y="250371"/>
            <a:ext cx="11446329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8640" y="1744072"/>
            <a:ext cx="11448000" cy="58588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0000" rIns="18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E9A10C-2F24-422D-BCCE-98A06199709D}"/>
              </a:ext>
            </a:extLst>
          </p:cNvPr>
          <p:cNvSpPr txBox="1"/>
          <p:nvPr userDrawn="1"/>
        </p:nvSpPr>
        <p:spPr>
          <a:xfrm>
            <a:off x="7956578" y="7677472"/>
            <a:ext cx="3900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rgbClr val="FFF6D9"/>
                </a:solidFill>
                <a:latin typeface="Gill Sans MT" panose="020B0502020104020203" pitchFamily="34" charset="0"/>
              </a:rPr>
              <a:t>Margarida Tomé, </a:t>
            </a:r>
            <a:r>
              <a:rPr lang="pt-PT" sz="2000" dirty="0" err="1">
                <a:solidFill>
                  <a:srgbClr val="FFF6D9"/>
                </a:solidFill>
                <a:latin typeface="Gill Sans MT" panose="020B0502020104020203" pitchFamily="34" charset="0"/>
              </a:rPr>
              <a:t>last</a:t>
            </a:r>
            <a:r>
              <a:rPr lang="pt-PT" sz="2000" dirty="0">
                <a:solidFill>
                  <a:srgbClr val="FFF6D9"/>
                </a:solidFill>
                <a:latin typeface="Gill Sans MT" panose="020B0502020104020203" pitchFamily="34" charset="0"/>
              </a:rPr>
              <a:t> </a:t>
            </a:r>
            <a:r>
              <a:rPr lang="pt-PT" sz="2000" dirty="0" err="1">
                <a:solidFill>
                  <a:srgbClr val="FFF6D9"/>
                </a:solidFill>
                <a:latin typeface="Gill Sans MT" panose="020B0502020104020203" pitchFamily="34" charset="0"/>
              </a:rPr>
              <a:t>revision</a:t>
            </a:r>
            <a:r>
              <a:rPr lang="pt-PT" sz="2000" dirty="0">
                <a:solidFill>
                  <a:srgbClr val="FFF6D9"/>
                </a:solidFill>
                <a:latin typeface="Gill Sans MT" panose="020B0502020104020203" pitchFamily="34" charset="0"/>
              </a:rPr>
              <a:t> 2020</a:t>
            </a:r>
            <a:endParaRPr lang="en-GB" sz="2000" dirty="0">
              <a:solidFill>
                <a:srgbClr val="FFF6D9"/>
              </a:solidFill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400" b="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b"/>
        <a:defRPr sz="2200" b="0">
          <a:solidFill>
            <a:srgbClr val="333333"/>
          </a:solidFill>
          <a:latin typeface="Gill Sans MT" panose="020B0502020104020203" pitchFamily="34" charset="0"/>
        </a:defRPr>
      </a:lvl2pPr>
      <a:lvl3pPr marL="11430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i"/>
        <a:defRPr sz="2000" b="0">
          <a:solidFill>
            <a:srgbClr val="333333"/>
          </a:solidFill>
          <a:latin typeface="Gill Sans MT" panose="020B0502020104020203" pitchFamily="34" charset="0"/>
        </a:defRPr>
      </a:lvl3pPr>
      <a:lvl4pPr marL="16002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000" b="0">
          <a:solidFill>
            <a:srgbClr val="333333"/>
          </a:solidFill>
          <a:latin typeface="Gill Sans MT" panose="020B0502020104020203" pitchFamily="34" charset="0"/>
        </a:defRPr>
      </a:lvl4pPr>
      <a:lvl5pPr marL="20574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000" b="0">
          <a:solidFill>
            <a:srgbClr val="333333"/>
          </a:solidFill>
          <a:latin typeface="Gill Sans MT" panose="020B0502020104020203" pitchFamily="34" charset="0"/>
        </a:defRPr>
      </a:lvl5pPr>
      <a:lvl6pPr marL="25146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000" b="1">
          <a:solidFill>
            <a:srgbClr val="333333"/>
          </a:solidFill>
          <a:latin typeface="+mn-lt"/>
        </a:defRPr>
      </a:lvl6pPr>
      <a:lvl7pPr marL="29718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000" b="1">
          <a:solidFill>
            <a:srgbClr val="333333"/>
          </a:solidFill>
          <a:latin typeface="+mn-lt"/>
        </a:defRPr>
      </a:lvl7pPr>
      <a:lvl8pPr marL="34290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000" b="1">
          <a:solidFill>
            <a:srgbClr val="333333"/>
          </a:solidFill>
          <a:latin typeface="+mn-lt"/>
        </a:defRPr>
      </a:lvl8pPr>
      <a:lvl9pPr marL="38862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000" b="1">
          <a:solidFill>
            <a:srgbClr val="333333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ED7F7-CFD0-42B0-B3DB-A79077AA6923}" type="datetimeFigureOut">
              <a:rPr lang="pt-PT" smtClean="0"/>
              <a:pPr/>
              <a:t>11/11/2021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695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3.emf"/><Relationship Id="rId4" Type="http://schemas.openxmlformats.org/officeDocument/2006/relationships/image" Target="../media/image3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5.emf"/><Relationship Id="rId4" Type="http://schemas.openxmlformats.org/officeDocument/2006/relationships/image" Target="../media/image3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7.emf"/><Relationship Id="rId4" Type="http://schemas.openxmlformats.org/officeDocument/2006/relationships/image" Target="../media/image36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z="4400" dirty="0"/>
              <a:t>Diameter distribution models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9931709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AD2B8-DB57-4CB0-91EC-F170DDC57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67"/>
          <a:stretch/>
        </p:blipFill>
        <p:spPr>
          <a:xfrm>
            <a:off x="407369" y="269706"/>
            <a:ext cx="11348618" cy="600863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0473207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Modelling diameter distributions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pdf is characterized by parameters:</a:t>
            </a:r>
          </a:p>
          <a:p>
            <a:pPr lvl="1"/>
            <a:r>
              <a:rPr lang="pt-PT" dirty="0" err="1"/>
              <a:t>Location</a:t>
            </a:r>
            <a:r>
              <a:rPr lang="pt-PT" dirty="0"/>
              <a:t> – </a:t>
            </a:r>
            <a:r>
              <a:rPr lang="pt-PT" dirty="0" err="1"/>
              <a:t>where</a:t>
            </a:r>
            <a:r>
              <a:rPr lang="pt-PT" dirty="0"/>
              <a:t>, in </a:t>
            </a:r>
            <a:r>
              <a:rPr lang="pt-PT" dirty="0" err="1"/>
              <a:t>the</a:t>
            </a:r>
            <a:r>
              <a:rPr lang="pt-PT" dirty="0"/>
              <a:t> X </a:t>
            </a:r>
            <a:r>
              <a:rPr lang="pt-PT" dirty="0" err="1"/>
              <a:t>axis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distribution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located</a:t>
            </a:r>
            <a:endParaRPr lang="pt-PT" dirty="0"/>
          </a:p>
          <a:p>
            <a:pPr lvl="1"/>
            <a:r>
              <a:rPr lang="pt-PT" dirty="0" err="1"/>
              <a:t>Dispersion</a:t>
            </a:r>
            <a:r>
              <a:rPr lang="pt-PT" dirty="0"/>
              <a:t> – </a:t>
            </a:r>
            <a:r>
              <a:rPr lang="pt-PT" dirty="0" err="1"/>
              <a:t>how</a:t>
            </a:r>
            <a:r>
              <a:rPr lang="pt-PT" dirty="0"/>
              <a:t> </a:t>
            </a:r>
            <a:r>
              <a:rPr lang="pt-PT" dirty="0" err="1"/>
              <a:t>large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range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values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variable</a:t>
            </a:r>
            <a:r>
              <a:rPr lang="pt-PT" dirty="0"/>
              <a:t> can take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4F3A0D-EEF8-4DF0-99AD-4E81E36EE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00" y="3573016"/>
            <a:ext cx="10242168" cy="23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491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E8D21B-6A3B-44A6-B489-7A3AFAD82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0" y="270000"/>
            <a:ext cx="11348618" cy="58631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836044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Modelling diameter distributions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pdf is characterized by parameters:</a:t>
            </a:r>
          </a:p>
          <a:p>
            <a:pPr lvl="1"/>
            <a:r>
              <a:rPr lang="pt-PT" dirty="0" err="1"/>
              <a:t>Location</a:t>
            </a:r>
            <a:r>
              <a:rPr lang="pt-PT" dirty="0"/>
              <a:t> – </a:t>
            </a:r>
            <a:r>
              <a:rPr lang="pt-PT" dirty="0" err="1"/>
              <a:t>where</a:t>
            </a:r>
            <a:r>
              <a:rPr lang="pt-PT" dirty="0"/>
              <a:t>, in </a:t>
            </a:r>
            <a:r>
              <a:rPr lang="pt-PT" dirty="0" err="1"/>
              <a:t>the</a:t>
            </a:r>
            <a:r>
              <a:rPr lang="pt-PT" dirty="0"/>
              <a:t> X </a:t>
            </a:r>
            <a:r>
              <a:rPr lang="pt-PT" dirty="0" err="1"/>
              <a:t>axis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distribution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located</a:t>
            </a:r>
            <a:endParaRPr lang="pt-PT" dirty="0"/>
          </a:p>
          <a:p>
            <a:pPr lvl="1"/>
            <a:r>
              <a:rPr lang="pt-PT" dirty="0" err="1"/>
              <a:t>Dispersion</a:t>
            </a:r>
            <a:r>
              <a:rPr lang="pt-PT" dirty="0"/>
              <a:t> – </a:t>
            </a:r>
            <a:r>
              <a:rPr lang="pt-PT" dirty="0" err="1"/>
              <a:t>how</a:t>
            </a:r>
            <a:r>
              <a:rPr lang="pt-PT" dirty="0"/>
              <a:t> </a:t>
            </a:r>
            <a:r>
              <a:rPr lang="pt-PT" dirty="0" err="1"/>
              <a:t>large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range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values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variable</a:t>
            </a:r>
            <a:r>
              <a:rPr lang="pt-PT" dirty="0"/>
              <a:t> can take</a:t>
            </a:r>
          </a:p>
          <a:p>
            <a:pPr lvl="1"/>
            <a:r>
              <a:rPr lang="pt-PT" dirty="0" err="1"/>
              <a:t>Shape</a:t>
            </a:r>
            <a:r>
              <a:rPr lang="pt-PT" dirty="0"/>
              <a:t> –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function</a:t>
            </a:r>
            <a:r>
              <a:rPr lang="pt-PT" dirty="0"/>
              <a:t> </a:t>
            </a:r>
            <a:r>
              <a:rPr lang="pt-PT" dirty="0" err="1"/>
              <a:t>symmetric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assymetric</a:t>
            </a:r>
            <a:r>
              <a:rPr lang="pt-PT" dirty="0"/>
              <a:t>? Is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pointed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flat?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2AB12-3917-401E-95F7-D47C7C8C9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937" y="3717032"/>
            <a:ext cx="8509535" cy="275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082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Modelling diameter distributions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pdf is characterized by parameters:</a:t>
            </a:r>
          </a:p>
          <a:p>
            <a:pPr lvl="1"/>
            <a:r>
              <a:rPr lang="pt-PT" dirty="0" err="1"/>
              <a:t>Location</a:t>
            </a:r>
            <a:r>
              <a:rPr lang="pt-PT" dirty="0"/>
              <a:t> – </a:t>
            </a:r>
            <a:r>
              <a:rPr lang="pt-PT" dirty="0" err="1"/>
              <a:t>where</a:t>
            </a:r>
            <a:r>
              <a:rPr lang="pt-PT" dirty="0"/>
              <a:t>, in </a:t>
            </a:r>
            <a:r>
              <a:rPr lang="pt-PT" dirty="0" err="1"/>
              <a:t>the</a:t>
            </a:r>
            <a:r>
              <a:rPr lang="pt-PT" dirty="0"/>
              <a:t> X </a:t>
            </a:r>
            <a:r>
              <a:rPr lang="pt-PT" dirty="0" err="1"/>
              <a:t>axis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distribution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located</a:t>
            </a:r>
            <a:endParaRPr lang="pt-PT" dirty="0"/>
          </a:p>
          <a:p>
            <a:pPr lvl="1"/>
            <a:r>
              <a:rPr lang="pt-PT" dirty="0" err="1"/>
              <a:t>Dispersion</a:t>
            </a:r>
            <a:r>
              <a:rPr lang="pt-PT" dirty="0"/>
              <a:t> – </a:t>
            </a:r>
            <a:r>
              <a:rPr lang="pt-PT" dirty="0" err="1"/>
              <a:t>how</a:t>
            </a:r>
            <a:r>
              <a:rPr lang="pt-PT" dirty="0"/>
              <a:t> </a:t>
            </a:r>
            <a:r>
              <a:rPr lang="pt-PT" dirty="0" err="1"/>
              <a:t>large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range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values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variable</a:t>
            </a:r>
            <a:r>
              <a:rPr lang="pt-PT" dirty="0"/>
              <a:t> can take</a:t>
            </a:r>
          </a:p>
          <a:p>
            <a:pPr lvl="1"/>
            <a:r>
              <a:rPr lang="pt-PT" dirty="0" err="1"/>
              <a:t>Shape</a:t>
            </a:r>
            <a:r>
              <a:rPr lang="pt-PT" dirty="0"/>
              <a:t> –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function</a:t>
            </a:r>
            <a:r>
              <a:rPr lang="pt-PT" dirty="0"/>
              <a:t> </a:t>
            </a:r>
            <a:r>
              <a:rPr lang="pt-PT" dirty="0" err="1"/>
              <a:t>symmetric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assymetric</a:t>
            </a:r>
            <a:r>
              <a:rPr lang="pt-PT" dirty="0"/>
              <a:t>? Is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pointed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flat?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0C0B21-B733-448C-86B5-2BC398F096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96" b="13193"/>
          <a:stretch/>
        </p:blipFill>
        <p:spPr>
          <a:xfrm>
            <a:off x="2438083" y="3717032"/>
            <a:ext cx="731583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322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CA5CF7-8D6A-4E83-8160-3C36152DA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0" y="270000"/>
            <a:ext cx="11348618" cy="389488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1648943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Probability density functions (</a:t>
            </a:r>
            <a:r>
              <a:rPr lang="en-GB" dirty="0" err="1">
                <a:solidFill>
                  <a:schemeClr val="tx1"/>
                </a:solidFill>
              </a:rPr>
              <a:t>pdfs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For instance, a </a:t>
            </a:r>
            <a:r>
              <a:rPr lang="pt-PT" b="1" dirty="0">
                <a:solidFill>
                  <a:srgbClr val="008000"/>
                </a:solidFill>
              </a:rPr>
              <a:t>normal distribution</a:t>
            </a:r>
            <a:r>
              <a:rPr lang="pt-PT" dirty="0"/>
              <a:t>, the most well know pdf, has the following expression</a:t>
            </a:r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that includes two parameters, the mean (</a:t>
            </a:r>
            <a:r>
              <a:rPr lang="en-GB" dirty="0">
                <a:sym typeface="Symbol"/>
              </a:rPr>
              <a:t>) and the standard deviation (), and is designated by N(,) </a:t>
            </a:r>
            <a:endParaRPr lang="en-GB" dirty="0"/>
          </a:p>
          <a:p>
            <a:pPr lvl="1"/>
            <a:endParaRPr lang="en-GB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498462"/>
              </p:ext>
            </p:extLst>
          </p:nvPr>
        </p:nvGraphicFramePr>
        <p:xfrm>
          <a:off x="1415480" y="2780928"/>
          <a:ext cx="3456384" cy="1016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Equation" r:id="rId4" imgW="1726920" imgH="507960" progId="Equation.3">
                  <p:embed/>
                </p:oleObj>
              </mc:Choice>
              <mc:Fallback>
                <p:oleObj name="Equation" r:id="rId4" imgW="172692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15480" y="2780928"/>
                        <a:ext cx="3456384" cy="1016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3850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Probability density functions (</a:t>
            </a:r>
            <a:r>
              <a:rPr lang="en-GB" dirty="0" err="1">
                <a:solidFill>
                  <a:schemeClr val="tx1"/>
                </a:solidFill>
              </a:rPr>
              <a:t>pdfs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Integrating the </a:t>
            </a:r>
            <a:r>
              <a:rPr lang="en-GB" dirty="0" err="1"/>
              <a:t>pdf</a:t>
            </a:r>
            <a:r>
              <a:rPr lang="en-GB" dirty="0"/>
              <a:t> produces the cumulative distribution function that, for the normal distribution is </a:t>
            </a:r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r>
              <a:rPr lang="en-GB" dirty="0"/>
              <a:t>The Normal distribution is not appropriate to model diameter distributions because of its symmetry, diameter distributions are usually skewed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913084"/>
              </p:ext>
            </p:extLst>
          </p:nvPr>
        </p:nvGraphicFramePr>
        <p:xfrm>
          <a:off x="2207568" y="2852936"/>
          <a:ext cx="4533901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" name="Equation" r:id="rId4" imgW="3022560" imgH="533160" progId="Equation.3">
                  <p:embed/>
                </p:oleObj>
              </mc:Choice>
              <mc:Fallback>
                <p:oleObj name="Equation" r:id="rId4" imgW="3022560" imgH="5331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8" y="2852936"/>
                        <a:ext cx="4533901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83659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Probability density functions (</a:t>
            </a:r>
            <a:r>
              <a:rPr lang="en-GB" dirty="0" err="1">
                <a:solidFill>
                  <a:schemeClr val="tx1"/>
                </a:solidFill>
              </a:rPr>
              <a:t>pdfs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The normal distribution is symmetric around the mean (</a:t>
            </a:r>
            <a:r>
              <a:rPr lang="pt-PT" dirty="0">
                <a:sym typeface="Symbol"/>
              </a:rPr>
              <a:t>); </a:t>
            </a:r>
            <a:r>
              <a:rPr lang="pt-PT" dirty="0" err="1">
                <a:sym typeface="Symbol"/>
              </a:rPr>
              <a:t>it</a:t>
            </a:r>
            <a:r>
              <a:rPr lang="pt-PT" dirty="0">
                <a:sym typeface="Symbol"/>
              </a:rPr>
              <a:t> </a:t>
            </a:r>
            <a:r>
              <a:rPr lang="pt-PT" dirty="0" err="1">
                <a:sym typeface="Symbol"/>
              </a:rPr>
              <a:t>has</a:t>
            </a:r>
            <a:r>
              <a:rPr lang="pt-PT" dirty="0">
                <a:sym typeface="Symbol"/>
              </a:rPr>
              <a:t> zero </a:t>
            </a:r>
            <a:r>
              <a:rPr lang="pt-PT" dirty="0" err="1">
                <a:sym typeface="Symbol"/>
              </a:rPr>
              <a:t>skew</a:t>
            </a:r>
            <a:r>
              <a:rPr lang="pt-PT" dirty="0">
                <a:sym typeface="Symbol"/>
              </a:rPr>
              <a:t> </a:t>
            </a:r>
            <a:r>
              <a:rPr lang="pt-PT" dirty="0" err="1">
                <a:sym typeface="Symbol"/>
              </a:rPr>
              <a:t>and</a:t>
            </a:r>
            <a:r>
              <a:rPr lang="pt-PT" dirty="0">
                <a:sym typeface="Symbol"/>
              </a:rPr>
              <a:t> </a:t>
            </a:r>
            <a:r>
              <a:rPr lang="pt-PT" dirty="0" err="1">
                <a:sym typeface="Symbol"/>
              </a:rPr>
              <a:t>kurtosis</a:t>
            </a:r>
            <a:r>
              <a:rPr lang="pt-PT" dirty="0">
                <a:sym typeface="Symbol"/>
              </a:rPr>
              <a:t> </a:t>
            </a:r>
            <a:r>
              <a:rPr lang="pt-PT" dirty="0" err="1">
                <a:sym typeface="Symbol"/>
              </a:rPr>
              <a:t>of</a:t>
            </a:r>
            <a:r>
              <a:rPr lang="pt-PT" dirty="0">
                <a:sym typeface="Symbol"/>
              </a:rPr>
              <a:t> 3</a:t>
            </a:r>
            <a:endParaRPr lang="pt-PT" dirty="0"/>
          </a:p>
          <a:p>
            <a:pPr lvl="1"/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780928"/>
            <a:ext cx="852487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9156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64152" y="576064"/>
            <a:ext cx="3168352" cy="6525344"/>
          </a:xfrm>
        </p:spPr>
        <p:txBody>
          <a:bodyPr/>
          <a:lstStyle/>
          <a:p>
            <a:pPr marL="0" indent="0" algn="l">
              <a:buNone/>
            </a:pPr>
            <a:r>
              <a:rPr lang="en-US" sz="2000" dirty="0">
                <a:sym typeface="Symbol"/>
              </a:rPr>
              <a:t>(</a:t>
            </a:r>
            <a:r>
              <a:rPr lang="en-US" sz="2000" baseline="-25000" dirty="0">
                <a:sym typeface="Symbol"/>
              </a:rPr>
              <a:t>1</a:t>
            </a:r>
            <a:r>
              <a:rPr lang="en-US" sz="2000" dirty="0">
                <a:sym typeface="Symbol"/>
              </a:rPr>
              <a:t>,</a:t>
            </a:r>
            <a:r>
              <a:rPr lang="en-US" sz="2000" baseline="-25000" dirty="0">
                <a:sym typeface="Symbol"/>
              </a:rPr>
              <a:t>2</a:t>
            </a:r>
            <a:r>
              <a:rPr lang="en-US" sz="2000" dirty="0">
                <a:sym typeface="Symbol"/>
              </a:rPr>
              <a:t>) values for the </a:t>
            </a:r>
            <a:r>
              <a:rPr lang="en-US" sz="2000" dirty="0" err="1">
                <a:sym typeface="Symbol"/>
              </a:rPr>
              <a:t>pdfs</a:t>
            </a:r>
            <a:r>
              <a:rPr lang="en-US" sz="2000" dirty="0">
                <a:sym typeface="Symbol"/>
              </a:rPr>
              <a:t> most used for diameter distribution modeling and for a set of eucalyptus permanent plots </a:t>
            </a:r>
          </a:p>
          <a:p>
            <a:pPr marL="0" indent="0">
              <a:buNone/>
            </a:pPr>
            <a:r>
              <a:rPr lang="pt-PT" sz="2000" dirty="0" err="1">
                <a:sym typeface="Symbol"/>
              </a:rPr>
              <a:t>Estimators</a:t>
            </a:r>
            <a:r>
              <a:rPr lang="pt-PT" sz="2000" dirty="0">
                <a:sym typeface="Symbol"/>
              </a:rPr>
              <a:t> for </a:t>
            </a:r>
            <a:r>
              <a:rPr lang="en-US" sz="2000" dirty="0">
                <a:sym typeface="Symbol"/>
              </a:rPr>
              <a:t></a:t>
            </a:r>
            <a:r>
              <a:rPr lang="en-US" sz="2000" baseline="-25000" dirty="0">
                <a:sym typeface="Symbol"/>
              </a:rPr>
              <a:t>1</a:t>
            </a:r>
            <a:r>
              <a:rPr lang="en-US" sz="2000" dirty="0">
                <a:sym typeface="Symbol"/>
              </a:rPr>
              <a:t> and </a:t>
            </a:r>
            <a:r>
              <a:rPr lang="en-US" sz="2000" baseline="-25000" dirty="0">
                <a:sym typeface="Symbol"/>
              </a:rPr>
              <a:t>2</a:t>
            </a:r>
            <a:r>
              <a:rPr lang="en-US" sz="2000" dirty="0">
                <a:sym typeface="Symbol"/>
              </a:rPr>
              <a:t>:</a:t>
            </a:r>
          </a:p>
          <a:p>
            <a:pPr marL="0" indent="0">
              <a:buNone/>
            </a:pPr>
            <a:endParaRPr lang="en-US" sz="2000" dirty="0">
              <a:sym typeface="Symbo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873977"/>
              </p:ext>
            </p:extLst>
          </p:nvPr>
        </p:nvGraphicFramePr>
        <p:xfrm>
          <a:off x="7608888" y="3162201"/>
          <a:ext cx="2741612" cy="285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Equation" r:id="rId4" imgW="1790640" imgH="1866600" progId="Equation.3">
                  <p:embed/>
                </p:oleObj>
              </mc:Choice>
              <mc:Fallback>
                <p:oleObj name="Equation" r:id="rId4" imgW="1790640" imgH="1866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08888" y="3162201"/>
                        <a:ext cx="2741612" cy="285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D40B2CE-0775-42C8-BB66-4C2B49311C6A}"/>
              </a:ext>
            </a:extLst>
          </p:cNvPr>
          <p:cNvGrpSpPr/>
          <p:nvPr/>
        </p:nvGrpSpPr>
        <p:grpSpPr>
          <a:xfrm>
            <a:off x="1705306" y="576064"/>
            <a:ext cx="5614831" cy="6525344"/>
            <a:chOff x="1705306" y="188640"/>
            <a:chExt cx="5614831" cy="6525344"/>
          </a:xfrm>
        </p:grpSpPr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306" y="188640"/>
              <a:ext cx="5614831" cy="6525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91AECF3-404C-489A-8414-FEE7E4100EFE}"/>
                </a:ext>
              </a:extLst>
            </p:cNvPr>
            <p:cNvSpPr/>
            <p:nvPr/>
          </p:nvSpPr>
          <p:spPr bwMode="auto">
            <a:xfrm>
              <a:off x="2135560" y="836711"/>
              <a:ext cx="72008" cy="547260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9ECE85F-2DDC-4DE6-901C-25EB8B831659}"/>
              </a:ext>
            </a:extLst>
          </p:cNvPr>
          <p:cNvSpPr txBox="1"/>
          <p:nvPr/>
        </p:nvSpPr>
        <p:spPr>
          <a:xfrm>
            <a:off x="4655840" y="6660068"/>
            <a:ext cx="119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dirty="0" err="1">
                <a:latin typeface="Gill Sans MT" panose="020B0502020104020203" pitchFamily="34" charset="0"/>
              </a:rPr>
              <a:t>skewness</a:t>
            </a:r>
            <a:endParaRPr lang="en-GB" sz="1800" dirty="0">
              <a:latin typeface="Gill Sans MT" panose="020B05020201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C27FDF-6AA5-4DA7-9B01-9CC4D045DCE3}"/>
              </a:ext>
            </a:extLst>
          </p:cNvPr>
          <p:cNvSpPr txBox="1"/>
          <p:nvPr/>
        </p:nvSpPr>
        <p:spPr>
          <a:xfrm flipH="1">
            <a:off x="1703512" y="2051556"/>
            <a:ext cx="461665" cy="15934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PT" sz="1800" dirty="0" err="1">
                <a:latin typeface="Gill Sans MT" panose="020B0502020104020203" pitchFamily="34" charset="0"/>
              </a:rPr>
              <a:t>kurtosiss</a:t>
            </a:r>
            <a:endParaRPr lang="en-GB" sz="1800" dirty="0">
              <a:latin typeface="Gill Sans MT" panose="020B0502020104020203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0CF616D-11CD-4250-BB3C-8D7CE067D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835" y="44624"/>
            <a:ext cx="11446329" cy="476672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Probability density functions (pdfs) </a:t>
            </a:r>
            <a:r>
              <a:rPr lang="en-GB" sz="2400" dirty="0"/>
              <a:t>can take different values for the pair (</a:t>
            </a:r>
            <a:r>
              <a:rPr lang="en-GB" sz="2400" dirty="0">
                <a:sym typeface="Symbol"/>
              </a:rPr>
              <a:t></a:t>
            </a:r>
            <a:r>
              <a:rPr lang="en-GB" sz="2400" baseline="-25000" dirty="0">
                <a:sym typeface="Symbol"/>
              </a:rPr>
              <a:t>1</a:t>
            </a:r>
            <a:r>
              <a:rPr lang="en-GB" sz="2400" dirty="0">
                <a:sym typeface="Symbol"/>
              </a:rPr>
              <a:t>,</a:t>
            </a:r>
            <a:r>
              <a:rPr lang="en-GB" sz="2400" baseline="-25000" dirty="0">
                <a:sym typeface="Symbol"/>
              </a:rPr>
              <a:t>2</a:t>
            </a:r>
            <a:r>
              <a:rPr lang="en-GB" sz="2400" dirty="0">
                <a:sym typeface="Symbol"/>
              </a:rPr>
              <a:t>)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988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Diameter distribution models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80728"/>
            <a:ext cx="11480800" cy="4972472"/>
          </a:xfrm>
        </p:spPr>
        <p:txBody>
          <a:bodyPr/>
          <a:lstStyle/>
          <a:p>
            <a:r>
              <a:rPr lang="en-GB" dirty="0"/>
              <a:t>The idea behind diameter distribution models is:</a:t>
            </a:r>
          </a:p>
          <a:p>
            <a:pPr lvl="1"/>
            <a:r>
              <a:rPr lang="en-GB" dirty="0"/>
              <a:t>To start by simulating the growth of some stand variables (principal variables):</a:t>
            </a:r>
          </a:p>
          <a:p>
            <a:pPr lvl="2"/>
            <a:r>
              <a:rPr lang="en-GB" dirty="0"/>
              <a:t>dominant height (</a:t>
            </a:r>
            <a:r>
              <a:rPr lang="en-GB" b="1" i="1" dirty="0" err="1">
                <a:solidFill>
                  <a:srgbClr val="008000"/>
                </a:solidFill>
              </a:rPr>
              <a:t>hdom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number of trees per ha (</a:t>
            </a:r>
            <a:r>
              <a:rPr lang="en-GB" b="1" i="1" dirty="0">
                <a:solidFill>
                  <a:srgbClr val="008000"/>
                </a:solidFill>
              </a:rPr>
              <a:t>N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stand basal area (</a:t>
            </a:r>
            <a:r>
              <a:rPr lang="en-GB" b="1" i="1" dirty="0">
                <a:solidFill>
                  <a:srgbClr val="008000"/>
                </a:solidFill>
              </a:rPr>
              <a:t>G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some variables </a:t>
            </a:r>
            <a:r>
              <a:rPr lang="en-GB" b="1" dirty="0">
                <a:solidFill>
                  <a:srgbClr val="008000"/>
                </a:solidFill>
              </a:rPr>
              <a:t>localizing the diameter distribution </a:t>
            </a:r>
            <a:r>
              <a:rPr lang="en-GB" dirty="0"/>
              <a:t>such as the minimum diameter (</a:t>
            </a:r>
            <a:r>
              <a:rPr lang="en-GB" b="1" i="1" dirty="0" err="1">
                <a:solidFill>
                  <a:srgbClr val="008000"/>
                </a:solidFill>
              </a:rPr>
              <a:t>dmin</a:t>
            </a:r>
            <a:r>
              <a:rPr lang="en-GB" dirty="0"/>
              <a:t>), some percentile of the diameter distribution (</a:t>
            </a:r>
            <a:r>
              <a:rPr lang="en-GB" b="1" i="1" dirty="0">
                <a:solidFill>
                  <a:srgbClr val="008000"/>
                </a:solidFill>
              </a:rPr>
              <a:t>Pp</a:t>
            </a:r>
            <a:r>
              <a:rPr lang="en-GB" dirty="0"/>
              <a:t>) or the variance of diameters (depending on the pdf used for diameter distribution)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dirty="0"/>
          </a:p>
          <a:p>
            <a:pPr lvl="1"/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Weibull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pdf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Weibull</a:t>
            </a:r>
            <a:r>
              <a:rPr lang="en-GB" dirty="0"/>
              <a:t>, one of the most used </a:t>
            </a:r>
            <a:r>
              <a:rPr lang="en-GB" dirty="0" err="1"/>
              <a:t>pdfs</a:t>
            </a:r>
            <a:r>
              <a:rPr lang="en-GB" dirty="0"/>
              <a:t> in diameter distribution </a:t>
            </a:r>
            <a:r>
              <a:rPr lang="en-GB" dirty="0" err="1"/>
              <a:t>modeling</a:t>
            </a:r>
            <a:r>
              <a:rPr lang="en-GB" dirty="0"/>
              <a:t>, is a three-parameter </a:t>
            </a:r>
            <a:r>
              <a:rPr lang="en-GB" dirty="0" err="1"/>
              <a:t>pdf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1800" dirty="0"/>
          </a:p>
          <a:p>
            <a:pPr marL="857250" lvl="2" indent="0">
              <a:buNone/>
            </a:pPr>
            <a:endParaRPr lang="en-GB" sz="1600" dirty="0"/>
          </a:p>
          <a:p>
            <a:pPr marL="857250" lvl="2" indent="0">
              <a:buNone/>
            </a:pPr>
            <a:endParaRPr lang="en-GB" sz="1100" dirty="0"/>
          </a:p>
          <a:p>
            <a:pPr marL="857250" lvl="2" indent="0">
              <a:buNone/>
            </a:pPr>
            <a:r>
              <a:rPr lang="en-GB" dirty="0"/>
              <a:t>a – location parameter (related to the </a:t>
            </a:r>
            <a:r>
              <a:rPr lang="en-GB" dirty="0" err="1"/>
              <a:t>d</a:t>
            </a:r>
            <a:r>
              <a:rPr lang="en-GB" baseline="-25000" dirty="0" err="1"/>
              <a:t>min</a:t>
            </a:r>
            <a:r>
              <a:rPr lang="en-GB" dirty="0"/>
              <a:t>)</a:t>
            </a:r>
          </a:p>
          <a:p>
            <a:pPr marL="857250" lvl="2" indent="0">
              <a:buNone/>
            </a:pPr>
            <a:r>
              <a:rPr lang="en-GB" dirty="0"/>
              <a:t>b – scale parameter (&gt;0)</a:t>
            </a:r>
          </a:p>
          <a:p>
            <a:pPr marL="857250" lvl="2" indent="0">
              <a:buNone/>
            </a:pPr>
            <a:r>
              <a:rPr lang="en-GB" dirty="0"/>
              <a:t>c – shape parameter (&gt;0; if c&lt;=1 implies a inverse J shape; if c=3.6 is close to Normal; c&lt;3.6 is right skewed; if c&gt;3.6 is left skewed)</a:t>
            </a:r>
          </a:p>
          <a:p>
            <a:pPr marL="857250" lvl="2" indent="0">
              <a:buNone/>
            </a:pPr>
            <a:r>
              <a:rPr lang="en-GB" dirty="0" err="1"/>
              <a:t>a+b</a:t>
            </a:r>
            <a:r>
              <a:rPr lang="en-GB" dirty="0"/>
              <a:t> is close to percentile 63% (P</a:t>
            </a:r>
            <a:r>
              <a:rPr lang="en-GB" baseline="-25000" dirty="0"/>
              <a:t>63</a:t>
            </a:r>
            <a:r>
              <a:rPr lang="en-GB" dirty="0"/>
              <a:t>) of the distribution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23450"/>
              </p:ext>
            </p:extLst>
          </p:nvPr>
        </p:nvGraphicFramePr>
        <p:xfrm>
          <a:off x="2351584" y="2838510"/>
          <a:ext cx="4590540" cy="118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Equation" r:id="rId4" imgW="3060360" imgH="787320" progId="Equation.3">
                  <p:embed/>
                </p:oleObj>
              </mc:Choice>
              <mc:Fallback>
                <p:oleObj name="Equation" r:id="rId4" imgW="3060360" imgH="787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1584" y="2838510"/>
                        <a:ext cx="4590540" cy="1180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13791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Weibull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pdf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Integrating the </a:t>
            </a:r>
            <a:r>
              <a:rPr lang="en-GB" dirty="0" err="1"/>
              <a:t>pdf</a:t>
            </a:r>
            <a:r>
              <a:rPr lang="en-GB" dirty="0"/>
              <a:t> produces the cumulative distribution function for the </a:t>
            </a:r>
            <a:r>
              <a:rPr lang="en-GB" dirty="0" err="1"/>
              <a:t>Weibull</a:t>
            </a:r>
            <a:r>
              <a:rPr lang="en-GB" dirty="0"/>
              <a:t> distribution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Weibull distribution has the advantage of having a closed integral form which makes it very tractable</a:t>
            </a:r>
          </a:p>
          <a:p>
            <a:r>
              <a:rPr lang="pt-PT" dirty="0" err="1"/>
              <a:t>Once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i="1" dirty="0"/>
              <a:t>a</a:t>
            </a:r>
            <a:r>
              <a:rPr lang="pt-PT" dirty="0"/>
              <a:t>, </a:t>
            </a:r>
            <a:r>
              <a:rPr lang="pt-PT" i="1" dirty="0"/>
              <a:t>b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i="1" dirty="0"/>
              <a:t>c</a:t>
            </a:r>
            <a:r>
              <a:rPr lang="pt-PT" dirty="0"/>
              <a:t> </a:t>
            </a:r>
            <a:r>
              <a:rPr lang="pt-PT" dirty="0" err="1"/>
              <a:t>parameters</a:t>
            </a:r>
            <a:r>
              <a:rPr lang="pt-PT" dirty="0"/>
              <a:t> are </a:t>
            </a:r>
            <a:r>
              <a:rPr lang="pt-PT" dirty="0" err="1"/>
              <a:t>known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Weibull</a:t>
            </a:r>
            <a:r>
              <a:rPr lang="pt-PT" dirty="0"/>
              <a:t> </a:t>
            </a:r>
            <a:r>
              <a:rPr lang="pt-PT" dirty="0" err="1"/>
              <a:t>distribution</a:t>
            </a:r>
            <a:r>
              <a:rPr lang="pt-PT" dirty="0"/>
              <a:t> can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used</a:t>
            </a:r>
            <a:r>
              <a:rPr lang="pt-PT" dirty="0"/>
              <a:t> to </a:t>
            </a:r>
            <a:r>
              <a:rPr lang="pt-PT" dirty="0" err="1"/>
              <a:t>obtain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diameter</a:t>
            </a:r>
            <a:r>
              <a:rPr lang="pt-PT" dirty="0"/>
              <a:t> </a:t>
            </a:r>
            <a:r>
              <a:rPr lang="pt-PT" dirty="0" err="1"/>
              <a:t>distribution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800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063992"/>
              </p:ext>
            </p:extLst>
          </p:nvPr>
        </p:nvGraphicFramePr>
        <p:xfrm>
          <a:off x="2362727" y="2933700"/>
          <a:ext cx="37719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Equation" r:id="rId4" imgW="2514600" imgH="787320" progId="Equation.3">
                  <p:embed/>
                </p:oleObj>
              </mc:Choice>
              <mc:Fallback>
                <p:oleObj name="Equation" r:id="rId4" imgW="2514600" imgH="787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2727" y="2933700"/>
                        <a:ext cx="37719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3764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248" y="-27384"/>
            <a:ext cx="7376160" cy="531912"/>
          </a:xfrm>
        </p:spPr>
        <p:txBody>
          <a:bodyPr/>
          <a:lstStyle/>
          <a:p>
            <a:r>
              <a:rPr lang="pt-PT" sz="2400" dirty="0"/>
              <a:t>Weibull distribution - examples</a:t>
            </a:r>
            <a:endParaRPr lang="en-US" sz="24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248" y="476673"/>
            <a:ext cx="7376160" cy="63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62963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The Johnson’s SB system of pdfs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The system of random variables generated by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sz="1200" dirty="0"/>
          </a:p>
          <a:p>
            <a:pPr marL="0" indent="0">
              <a:buNone/>
            </a:pPr>
            <a:r>
              <a:rPr lang="pt-PT" dirty="0"/>
              <a:t>     is called the Johnson’s SB system of distributions</a:t>
            </a:r>
          </a:p>
          <a:p>
            <a:endParaRPr lang="pt-PT" sz="700" dirty="0"/>
          </a:p>
          <a:p>
            <a:r>
              <a:rPr lang="pt-PT" dirty="0"/>
              <a:t>It is very flexible and can take several shapes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092248"/>
              </p:ext>
            </p:extLst>
          </p:nvPr>
        </p:nvGraphicFramePr>
        <p:xfrm>
          <a:off x="2351584" y="2420888"/>
          <a:ext cx="2228580" cy="2247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Equation" r:id="rId4" imgW="1485720" imgH="1498320" progId="Equation.3">
                  <p:embed/>
                </p:oleObj>
              </mc:Choice>
              <mc:Fallback>
                <p:oleObj name="Equation" r:id="rId4" imgW="1485720" imgH="1498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1584" y="2420888"/>
                        <a:ext cx="2228580" cy="2247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407246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248" y="-27384"/>
            <a:ext cx="7376160" cy="531912"/>
          </a:xfrm>
        </p:spPr>
        <p:txBody>
          <a:bodyPr/>
          <a:lstStyle/>
          <a:p>
            <a:r>
              <a:rPr lang="pt-PT" sz="2400" dirty="0"/>
              <a:t>Johnson’s SB system - examples</a:t>
            </a:r>
            <a:endParaRPr lang="en-US" sz="24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248" y="511922"/>
            <a:ext cx="7376160" cy="63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185493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82259D-ECB3-4E0E-8CB2-3EE77AEE5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35" y="4941168"/>
            <a:ext cx="11446329" cy="1143000"/>
          </a:xfrm>
        </p:spPr>
        <p:txBody>
          <a:bodyPr rIns="180000"/>
          <a:lstStyle/>
          <a:p>
            <a:pPr algn="r"/>
            <a:r>
              <a:rPr lang="pt-PT" dirty="0" err="1"/>
              <a:t>The</a:t>
            </a:r>
            <a:r>
              <a:rPr lang="pt-PT" dirty="0"/>
              <a:t> PBRAVO </a:t>
            </a:r>
            <a:r>
              <a:rPr lang="pt-PT" dirty="0" err="1"/>
              <a:t>model</a:t>
            </a:r>
            <a:r>
              <a:rPr lang="pt-PT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779747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3494D-1B0C-465C-AA70-E2D6B24B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9" y="250371"/>
            <a:ext cx="11446329" cy="650708"/>
          </a:xfrm>
        </p:spPr>
        <p:txBody>
          <a:bodyPr/>
          <a:lstStyle/>
          <a:p>
            <a:r>
              <a:rPr lang="pt-PT" dirty="0"/>
              <a:t>PBRAVO </a:t>
            </a:r>
            <a:r>
              <a:rPr lang="pt-PT" dirty="0" err="1"/>
              <a:t>model</a:t>
            </a:r>
            <a:r>
              <a:rPr lang="pt-PT" dirty="0"/>
              <a:t> – </a:t>
            </a:r>
            <a:r>
              <a:rPr lang="pt-PT" dirty="0" err="1"/>
              <a:t>equations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growth</a:t>
            </a:r>
            <a:r>
              <a:rPr lang="pt-PT" dirty="0"/>
              <a:t> module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10CAC-AEC4-4B37-8106-3BBFA2902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49"/>
          <a:stretch/>
        </p:blipFill>
        <p:spPr>
          <a:xfrm>
            <a:off x="362859" y="910847"/>
            <a:ext cx="11469898" cy="633457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22958699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3494D-1B0C-465C-AA70-E2D6B24B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74" y="250371"/>
            <a:ext cx="11446329" cy="648000"/>
          </a:xfrm>
        </p:spPr>
        <p:txBody>
          <a:bodyPr/>
          <a:lstStyle/>
          <a:p>
            <a:r>
              <a:rPr lang="pt-PT" dirty="0"/>
              <a:t>PBRAVO </a:t>
            </a:r>
            <a:r>
              <a:rPr lang="pt-PT" dirty="0" err="1"/>
              <a:t>model</a:t>
            </a:r>
            <a:r>
              <a:rPr lang="pt-PT" dirty="0"/>
              <a:t> – </a:t>
            </a:r>
            <a:r>
              <a:rPr lang="pt-PT" dirty="0" err="1"/>
              <a:t>equations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initialization</a:t>
            </a:r>
            <a:r>
              <a:rPr lang="pt-PT" dirty="0"/>
              <a:t> module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214E5-D3A6-4144-9344-0F89C99CF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74" y="861865"/>
            <a:ext cx="11469898" cy="49433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9ACCD9-F43E-4E84-8CC2-F230A4E94C6D}"/>
              </a:ext>
            </a:extLst>
          </p:cNvPr>
          <p:cNvSpPr txBox="1"/>
          <p:nvPr/>
        </p:nvSpPr>
        <p:spPr>
          <a:xfrm>
            <a:off x="839416" y="5157192"/>
            <a:ext cx="1008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>
                <a:latin typeface="Gill Sans MT" panose="020B0502020104020203" pitchFamily="34" charset="0"/>
              </a:rPr>
              <a:t>Applicable</a:t>
            </a:r>
            <a:r>
              <a:rPr lang="pt-PT" b="1" dirty="0">
                <a:latin typeface="Gill Sans MT" panose="020B0502020104020203" pitchFamily="34" charset="0"/>
              </a:rPr>
              <a:t> to </a:t>
            </a:r>
            <a:r>
              <a:rPr lang="pt-PT" b="1" dirty="0" err="1">
                <a:latin typeface="Gill Sans MT" panose="020B0502020104020203" pitchFamily="34" charset="0"/>
              </a:rPr>
              <a:t>young</a:t>
            </a:r>
            <a:r>
              <a:rPr lang="pt-PT" b="1" dirty="0">
                <a:latin typeface="Gill Sans MT" panose="020B0502020104020203" pitchFamily="34" charset="0"/>
              </a:rPr>
              <a:t> </a:t>
            </a:r>
            <a:r>
              <a:rPr lang="pt-PT" b="1" dirty="0" err="1">
                <a:latin typeface="Gill Sans MT" panose="020B0502020104020203" pitchFamily="34" charset="0"/>
              </a:rPr>
              <a:t>unthinned</a:t>
            </a:r>
            <a:r>
              <a:rPr lang="pt-PT" b="1" dirty="0">
                <a:latin typeface="Gill Sans MT" panose="020B0502020104020203" pitchFamily="34" charset="0"/>
              </a:rPr>
              <a:t> stands</a:t>
            </a:r>
            <a:endParaRPr lang="en-GB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23111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3494D-1B0C-465C-AA70-E2D6B24B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9" y="250371"/>
            <a:ext cx="11446329" cy="650708"/>
          </a:xfrm>
        </p:spPr>
        <p:txBody>
          <a:bodyPr/>
          <a:lstStyle/>
          <a:p>
            <a:r>
              <a:rPr lang="pt-PT" dirty="0"/>
              <a:t>PBRAVO </a:t>
            </a:r>
            <a:r>
              <a:rPr lang="pt-PT" dirty="0" err="1"/>
              <a:t>model</a:t>
            </a:r>
            <a:r>
              <a:rPr lang="pt-PT" dirty="0"/>
              <a:t> –</a:t>
            </a:r>
            <a:r>
              <a:rPr lang="pt-PT" dirty="0" err="1"/>
              <a:t>tree</a:t>
            </a:r>
            <a:r>
              <a:rPr lang="pt-PT" dirty="0"/>
              <a:t> </a:t>
            </a:r>
            <a:r>
              <a:rPr lang="pt-PT" dirty="0" err="1"/>
              <a:t>equations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calculus</a:t>
            </a:r>
            <a:r>
              <a:rPr lang="pt-PT" dirty="0"/>
              <a:t> module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AB217-B4F5-4675-917B-28F749BCE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9" y="901079"/>
            <a:ext cx="11469898" cy="534675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79730376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A5B507-06BD-460D-B3D1-75D6D5D34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89" y="898370"/>
            <a:ext cx="11469898" cy="52679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03494D-1B0C-465C-AA70-E2D6B24B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89" y="250370"/>
            <a:ext cx="11446329" cy="648000"/>
          </a:xfrm>
        </p:spPr>
        <p:txBody>
          <a:bodyPr/>
          <a:lstStyle/>
          <a:p>
            <a:pPr algn="l"/>
            <a:r>
              <a:rPr lang="pt-PT" dirty="0"/>
              <a:t>PBRAVO </a:t>
            </a:r>
            <a:r>
              <a:rPr lang="pt-PT" dirty="0" err="1"/>
              <a:t>model</a:t>
            </a:r>
            <a:r>
              <a:rPr lang="pt-PT" dirty="0"/>
              <a:t> – </a:t>
            </a:r>
            <a:r>
              <a:rPr lang="pt-PT" dirty="0" err="1"/>
              <a:t>equations</a:t>
            </a:r>
            <a:r>
              <a:rPr lang="pt-PT" dirty="0"/>
              <a:t> to </a:t>
            </a:r>
            <a:r>
              <a:rPr lang="pt-PT" dirty="0" err="1"/>
              <a:t>estimate</a:t>
            </a:r>
            <a:r>
              <a:rPr lang="pt-PT" dirty="0"/>
              <a:t> residual </a:t>
            </a:r>
            <a:r>
              <a:rPr lang="pt-PT" dirty="0" err="1"/>
              <a:t>variables</a:t>
            </a:r>
            <a:r>
              <a:rPr lang="pt-PT" dirty="0"/>
              <a:t>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5E14D-532E-4DA6-81AB-10FC2820E013}"/>
              </a:ext>
            </a:extLst>
          </p:cNvPr>
          <p:cNvSpPr txBox="1"/>
          <p:nvPr/>
        </p:nvSpPr>
        <p:spPr>
          <a:xfrm>
            <a:off x="839416" y="5589240"/>
            <a:ext cx="1008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Gill Sans MT" panose="020B0502020104020203" pitchFamily="34" charset="0"/>
              </a:rPr>
              <a:t>1st </a:t>
            </a:r>
            <a:r>
              <a:rPr lang="pt-PT" b="1" dirty="0" err="1">
                <a:latin typeface="Gill Sans MT" panose="020B0502020104020203" pitchFamily="34" charset="0"/>
              </a:rPr>
              <a:t>thinning</a:t>
            </a:r>
            <a:endParaRPr lang="en-GB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67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Diameter distribution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4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The idea behind diameter distribution models is:</a:t>
                </a:r>
              </a:p>
              <a:p>
                <a:pPr lvl="1"/>
                <a:r>
                  <a:rPr lang="en-GB" dirty="0"/>
                  <a:t>to estimate the number of trees by diameter classes (diameter distribution)</a:t>
                </a:r>
              </a:p>
              <a:p>
                <a:pPr lvl="1"/>
                <a:r>
                  <a:rPr lang="en-GB" dirty="0"/>
                  <a:t>to estimate stand volume (total and merchantable) and stand biomass from the diameter distribution, by using tree volume or </a:t>
                </a:r>
                <a:r>
                  <a:rPr lang="en-GB" dirty="0" err="1"/>
                  <a:t>biomassa</a:t>
                </a:r>
                <a:r>
                  <a:rPr lang="en-GB" dirty="0"/>
                  <a:t> equations: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pt-PT" dirty="0"/>
              </a:p>
              <a:p>
                <a:pPr marL="857250" lvl="2" indent="0">
                  <a:buNone/>
                </a:pPr>
                <a:r>
                  <a:rPr lang="pt-PT" dirty="0" err="1"/>
                  <a:t>where</a:t>
                </a:r>
                <a:r>
                  <a:rPr lang="pt-PT" dirty="0"/>
                  <a:t> </a:t>
                </a:r>
                <a:r>
                  <a:rPr lang="pt-PT" i="1" dirty="0"/>
                  <a:t>X</a:t>
                </a:r>
                <a:r>
                  <a:rPr lang="pt-PT" dirty="0"/>
                  <a:t> </a:t>
                </a:r>
                <a:r>
                  <a:rPr lang="pt-PT" dirty="0" err="1"/>
                  <a:t>is</a:t>
                </a:r>
                <a:r>
                  <a:rPr lang="pt-PT" dirty="0"/>
                  <a:t> a stand </a:t>
                </a:r>
                <a:r>
                  <a:rPr lang="pt-PT" dirty="0" err="1"/>
                  <a:t>variable</a:t>
                </a:r>
                <a:r>
                  <a:rPr lang="pt-PT" dirty="0"/>
                  <a:t> (volume </a:t>
                </a:r>
                <a:r>
                  <a:rPr lang="pt-PT" dirty="0" err="1"/>
                  <a:t>or</a:t>
                </a:r>
                <a:r>
                  <a:rPr lang="pt-PT" dirty="0"/>
                  <a:t> </a:t>
                </a:r>
                <a:r>
                  <a:rPr lang="pt-PT" dirty="0" err="1"/>
                  <a:t>biomass</a:t>
                </a:r>
                <a:r>
                  <a:rPr lang="pt-PT" dirty="0"/>
                  <a:t>), </a:t>
                </a:r>
                <a:r>
                  <a:rPr lang="pt-PT" i="1" dirty="0"/>
                  <a:t>N</a:t>
                </a:r>
                <a:r>
                  <a:rPr lang="pt-PT" i="1" baseline="-25000" dirty="0"/>
                  <a:t>i</a:t>
                </a:r>
                <a:r>
                  <a:rPr lang="pt-PT" dirty="0"/>
                  <a:t> </a:t>
                </a:r>
                <a:r>
                  <a:rPr lang="pt-PT" dirty="0" err="1"/>
                  <a:t>is</a:t>
                </a:r>
                <a:r>
                  <a:rPr lang="pt-PT" dirty="0"/>
                  <a:t> </a:t>
                </a:r>
                <a:r>
                  <a:rPr lang="pt-PT" dirty="0" err="1"/>
                  <a:t>number</a:t>
                </a:r>
                <a:r>
                  <a:rPr lang="pt-PT" dirty="0"/>
                  <a:t> </a:t>
                </a:r>
                <a:r>
                  <a:rPr lang="pt-PT" dirty="0" err="1"/>
                  <a:t>of</a:t>
                </a:r>
                <a:r>
                  <a:rPr lang="pt-PT" dirty="0"/>
                  <a:t> </a:t>
                </a:r>
                <a:r>
                  <a:rPr lang="pt-PT" dirty="0" err="1"/>
                  <a:t>trees</a:t>
                </a:r>
                <a:r>
                  <a:rPr lang="pt-PT" dirty="0"/>
                  <a:t> in classe </a:t>
                </a:r>
                <a:r>
                  <a:rPr lang="pt-PT" i="1" dirty="0" err="1"/>
                  <a:t>d</a:t>
                </a:r>
                <a:r>
                  <a:rPr lang="pt-PT" i="1" baseline="-25000" dirty="0" err="1"/>
                  <a:t>i</a:t>
                </a:r>
                <a:r>
                  <a:rPr lang="pt-PT" dirty="0"/>
                  <a:t> </a:t>
                </a:r>
                <a:r>
                  <a:rPr lang="pt-PT" dirty="0" err="1"/>
                  <a:t>and</a:t>
                </a:r>
                <a:r>
                  <a:rPr lang="pt-PT" dirty="0"/>
                  <a:t> </a:t>
                </a:r>
                <a:r>
                  <a:rPr lang="pt-PT" i="1" dirty="0"/>
                  <a:t>f(</a:t>
                </a:r>
                <a:r>
                  <a:rPr lang="pt-PT" i="1" dirty="0" err="1"/>
                  <a:t>d</a:t>
                </a:r>
                <a:r>
                  <a:rPr lang="pt-PT" i="1" baseline="-25000" dirty="0" err="1"/>
                  <a:t>i</a:t>
                </a:r>
                <a:r>
                  <a:rPr lang="pt-PT" i="1" dirty="0"/>
                  <a:t>)</a:t>
                </a:r>
                <a:r>
                  <a:rPr lang="pt-PT" dirty="0"/>
                  <a:t> </a:t>
                </a:r>
                <a:r>
                  <a:rPr lang="pt-PT" dirty="0" err="1"/>
                  <a:t>is</a:t>
                </a:r>
                <a:r>
                  <a:rPr lang="pt-PT" dirty="0"/>
                  <a:t> a </a:t>
                </a:r>
                <a:r>
                  <a:rPr lang="pt-PT" dirty="0" err="1"/>
                  <a:t>funtion</a:t>
                </a:r>
                <a:r>
                  <a:rPr lang="pt-PT" dirty="0"/>
                  <a:t> to </a:t>
                </a:r>
                <a:r>
                  <a:rPr lang="pt-PT" dirty="0" err="1"/>
                  <a:t>calculate</a:t>
                </a:r>
                <a:r>
                  <a:rPr lang="pt-PT" dirty="0"/>
                  <a:t> de </a:t>
                </a:r>
                <a:r>
                  <a:rPr lang="pt-PT" dirty="0" err="1"/>
                  <a:t>value</a:t>
                </a:r>
                <a:r>
                  <a:rPr lang="pt-PT" dirty="0"/>
                  <a:t> </a:t>
                </a:r>
                <a:r>
                  <a:rPr lang="pt-PT" dirty="0" err="1"/>
                  <a:t>of</a:t>
                </a:r>
                <a:r>
                  <a:rPr lang="pt-PT" dirty="0"/>
                  <a:t> </a:t>
                </a:r>
                <a:r>
                  <a:rPr lang="pt-PT" i="1" dirty="0"/>
                  <a:t>x</a:t>
                </a:r>
                <a:r>
                  <a:rPr lang="pt-PT" dirty="0"/>
                  <a:t> for </a:t>
                </a:r>
                <a:r>
                  <a:rPr lang="pt-PT" dirty="0" err="1"/>
                  <a:t>the</a:t>
                </a:r>
                <a:r>
                  <a:rPr lang="pt-PT" dirty="0"/>
                  <a:t> </a:t>
                </a:r>
                <a:r>
                  <a:rPr lang="pt-PT" dirty="0" err="1"/>
                  <a:t>tree</a:t>
                </a:r>
                <a:r>
                  <a:rPr lang="pt-PT" dirty="0"/>
                  <a:t> </a:t>
                </a:r>
                <a:r>
                  <a:rPr lang="pt-PT" dirty="0" err="1"/>
                  <a:t>with</a:t>
                </a:r>
                <a:r>
                  <a:rPr lang="pt-PT" dirty="0"/>
                  <a:t> </a:t>
                </a:r>
                <a:r>
                  <a:rPr lang="pt-PT" dirty="0" err="1"/>
                  <a:t>the</a:t>
                </a:r>
                <a:r>
                  <a:rPr lang="pt-PT" dirty="0"/>
                  <a:t> central </a:t>
                </a:r>
                <a:r>
                  <a:rPr lang="pt-PT" i="1" dirty="0"/>
                  <a:t>d</a:t>
                </a:r>
                <a:r>
                  <a:rPr lang="pt-PT" dirty="0"/>
                  <a:t> </a:t>
                </a:r>
                <a:r>
                  <a:rPr lang="pt-PT" dirty="0" err="1"/>
                  <a:t>of</a:t>
                </a:r>
                <a:r>
                  <a:rPr lang="pt-PT" dirty="0"/>
                  <a:t> </a:t>
                </a:r>
                <a:r>
                  <a:rPr lang="pt-PT" dirty="0" err="1"/>
                  <a:t>class</a:t>
                </a:r>
                <a:r>
                  <a:rPr lang="pt-PT" dirty="0"/>
                  <a:t> </a:t>
                </a:r>
                <a:r>
                  <a:rPr lang="pt-PT" i="1" dirty="0"/>
                  <a:t>i</a:t>
                </a:r>
                <a:endParaRPr lang="en-GB" i="1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sz="800" dirty="0"/>
              </a:p>
              <a:p>
                <a:endParaRPr lang="en-GB" sz="800" dirty="0"/>
              </a:p>
              <a:p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57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4603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D09298-689B-415F-9E9D-D85E53A53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89" y="898370"/>
            <a:ext cx="11469898" cy="52739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03494D-1B0C-465C-AA70-E2D6B24B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89" y="250370"/>
            <a:ext cx="11446329" cy="648000"/>
          </a:xfrm>
        </p:spPr>
        <p:txBody>
          <a:bodyPr/>
          <a:lstStyle/>
          <a:p>
            <a:pPr algn="l"/>
            <a:r>
              <a:rPr lang="pt-PT" dirty="0"/>
              <a:t>PBRAVO </a:t>
            </a:r>
            <a:r>
              <a:rPr lang="pt-PT" dirty="0" err="1"/>
              <a:t>model</a:t>
            </a:r>
            <a:r>
              <a:rPr lang="pt-PT" dirty="0"/>
              <a:t> – </a:t>
            </a:r>
            <a:r>
              <a:rPr lang="pt-PT" dirty="0" err="1"/>
              <a:t>equations</a:t>
            </a:r>
            <a:r>
              <a:rPr lang="pt-PT" dirty="0"/>
              <a:t> to </a:t>
            </a:r>
            <a:r>
              <a:rPr lang="pt-PT" dirty="0" err="1"/>
              <a:t>estimate</a:t>
            </a:r>
            <a:r>
              <a:rPr lang="pt-PT" dirty="0"/>
              <a:t> residual </a:t>
            </a:r>
            <a:r>
              <a:rPr lang="pt-PT" dirty="0" err="1"/>
              <a:t>variables</a:t>
            </a:r>
            <a:r>
              <a:rPr lang="pt-PT" dirty="0"/>
              <a:t>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5E14D-532E-4DA6-81AB-10FC2820E013}"/>
              </a:ext>
            </a:extLst>
          </p:cNvPr>
          <p:cNvSpPr txBox="1"/>
          <p:nvPr/>
        </p:nvSpPr>
        <p:spPr>
          <a:xfrm>
            <a:off x="839416" y="5589240"/>
            <a:ext cx="1008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Gill Sans MT" panose="020B0502020104020203" pitchFamily="34" charset="0"/>
              </a:rPr>
              <a:t>2nd </a:t>
            </a:r>
            <a:r>
              <a:rPr lang="pt-PT" b="1" dirty="0" err="1">
                <a:latin typeface="Gill Sans MT" panose="020B0502020104020203" pitchFamily="34" charset="0"/>
              </a:rPr>
              <a:t>thinning</a:t>
            </a:r>
            <a:endParaRPr lang="en-GB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56269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PBRAVO model – diameter distribution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simulation of the diameter distribution is based on the </a:t>
            </a:r>
            <a:r>
              <a:rPr lang="en-US" dirty="0" err="1"/>
              <a:t>Weibull</a:t>
            </a:r>
            <a:r>
              <a:rPr lang="en-US" dirty="0"/>
              <a:t> distribution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Parameters </a:t>
            </a:r>
            <a:r>
              <a:rPr lang="en-US" i="1" dirty="0"/>
              <a:t>a</a:t>
            </a:r>
            <a:r>
              <a:rPr lang="en-US" dirty="0"/>
              <a:t> e </a:t>
            </a:r>
            <a:r>
              <a:rPr lang="en-US" i="1" dirty="0"/>
              <a:t>b</a:t>
            </a:r>
            <a:r>
              <a:rPr lang="en-US" dirty="0"/>
              <a:t> are estimated with the following equations: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181185"/>
              </p:ext>
            </p:extLst>
          </p:nvPr>
        </p:nvGraphicFramePr>
        <p:xfrm>
          <a:off x="1127448" y="2636912"/>
          <a:ext cx="22447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5" name="Equation" r:id="rId3" imgW="1117440" imgH="457200" progId="Equation.3">
                  <p:embed/>
                </p:oleObj>
              </mc:Choice>
              <mc:Fallback>
                <p:oleObj name="Equation" r:id="rId3" imgW="1117440" imgH="457200" progId="Equation.3">
                  <p:embed/>
                  <p:pic>
                    <p:nvPicPr>
                      <p:cNvPr id="81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448" y="2636912"/>
                        <a:ext cx="2244725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316538"/>
              </p:ext>
            </p:extLst>
          </p:nvPr>
        </p:nvGraphicFramePr>
        <p:xfrm>
          <a:off x="1991544" y="4941889"/>
          <a:ext cx="15811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6" name="Equation" r:id="rId5" imgW="787320" imgH="228600" progId="Equation.3">
                  <p:embed/>
                </p:oleObj>
              </mc:Choice>
              <mc:Fallback>
                <p:oleObj name="Equation" r:id="rId5" imgW="787320" imgH="228600" progId="Equation.3">
                  <p:embed/>
                  <p:pic>
                    <p:nvPicPr>
                      <p:cNvPr id="819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4" y="4941889"/>
                        <a:ext cx="15811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637831"/>
              </p:ext>
            </p:extLst>
          </p:nvPr>
        </p:nvGraphicFramePr>
        <p:xfrm>
          <a:off x="5418956" y="4838701"/>
          <a:ext cx="23431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name="Equação" r:id="rId7" imgW="1168200" imgH="482400" progId="Equation.3">
                  <p:embed/>
                </p:oleObj>
              </mc:Choice>
              <mc:Fallback>
                <p:oleObj name="Equação" r:id="rId7" imgW="1168200" imgH="482400" progId="Equation.3">
                  <p:embed/>
                  <p:pic>
                    <p:nvPicPr>
                      <p:cNvPr id="819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956" y="4838701"/>
                        <a:ext cx="234315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PBRAVO model – diameter distribution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After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being estimated, the </a:t>
            </a:r>
            <a:r>
              <a:rPr lang="en-US" i="1" dirty="0"/>
              <a:t>c</a:t>
            </a:r>
            <a:r>
              <a:rPr lang="en-US" dirty="0"/>
              <a:t> parameter is estimated by resolution, using numerical methods, of the following non-linear equation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81009"/>
              </p:ext>
            </p:extLst>
          </p:nvPr>
        </p:nvGraphicFramePr>
        <p:xfrm>
          <a:off x="1631504" y="3068960"/>
          <a:ext cx="7677150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Equation" r:id="rId3" imgW="3822480" imgH="660240" progId="Equation.3">
                  <p:embed/>
                </p:oleObj>
              </mc:Choice>
              <mc:Fallback>
                <p:oleObj name="Equation" r:id="rId3" imgW="3822480" imgH="660240" progId="Equation.3">
                  <p:embed/>
                  <p:pic>
                    <p:nvPicPr>
                      <p:cNvPr id="921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3068960"/>
                        <a:ext cx="7677150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/>
              <a:t>PBRAVO model – stand volume prediction</a:t>
            </a:r>
            <a:endParaRPr lang="en-US" sz="28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 volume is estimated from the diameter distribution using the estimated values of N and of the </a:t>
            </a:r>
            <a:r>
              <a:rPr lang="en-US" dirty="0" err="1"/>
              <a:t>Weibull</a:t>
            </a:r>
            <a:r>
              <a:rPr lang="en-US" dirty="0"/>
              <a:t> parameters a, b and c</a:t>
            </a:r>
          </a:p>
          <a:p>
            <a:pPr lvl="1"/>
            <a:r>
              <a:rPr lang="en-US" dirty="0"/>
              <a:t>Let’s see an example for N=868, a=2.6, b=9.0 e c=3.2</a:t>
            </a:r>
          </a:p>
          <a:p>
            <a:pPr lvl="1"/>
            <a:r>
              <a:rPr lang="en-US" dirty="0"/>
              <a:t>Start by using the </a:t>
            </a:r>
            <a:r>
              <a:rPr lang="en-US" dirty="0" err="1"/>
              <a:t>Weibull</a:t>
            </a:r>
            <a:r>
              <a:rPr lang="en-US" dirty="0"/>
              <a:t> function to estimate the accumulated frequency of trees per </a:t>
            </a:r>
            <a:r>
              <a:rPr lang="en-US" dirty="0" err="1"/>
              <a:t>dbh</a:t>
            </a:r>
            <a:r>
              <a:rPr lang="en-US"/>
              <a:t> class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B339-F191-4F5E-9775-2E150D0D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PBRAVO model – stand volume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4CEAB-C101-4714-8669-F73D4E766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en-GB" dirty="0"/>
              <a:t>Estimate accumulated probabilities of trees to occur below each </a:t>
            </a:r>
            <a:r>
              <a:rPr lang="en-GB" dirty="0" err="1"/>
              <a:t>dbh</a:t>
            </a:r>
            <a:r>
              <a:rPr lang="en-GB" dirty="0"/>
              <a:t> class</a:t>
            </a:r>
          </a:p>
          <a:p>
            <a:endParaRPr lang="en-GB" dirty="0"/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56D318A5-1023-4E8A-97A5-222ACD74D6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4425" y="3357563"/>
          <a:ext cx="29162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Equation" r:id="rId3" imgW="1612800" imgH="457200" progId="Equation.3">
                  <p:embed/>
                </p:oleObj>
              </mc:Choice>
              <mc:Fallback>
                <p:oleObj name="Equation" r:id="rId3" imgW="1612800" imgH="457200" progId="Equation.3">
                  <p:embed/>
                  <p:pic>
                    <p:nvPicPr>
                      <p:cNvPr id="1024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4425" y="3357563"/>
                        <a:ext cx="291623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88634EE-2FF7-41BA-B401-AA9E8BCC5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708276"/>
            <a:ext cx="5472112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>
            <a:extLst>
              <a:ext uri="{FF2B5EF4-FFF2-40B4-BE49-F238E27FC236}">
                <a16:creationId xmlns:a16="http://schemas.microsoft.com/office/drawing/2014/main" id="{38F4EA9B-29BC-428A-8D3E-8C74A63164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2625" y="3932239"/>
            <a:ext cx="431800" cy="73025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3578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B339-F191-4F5E-9775-2E150D0D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PBRAVO model – stand volume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4CEAB-C101-4714-8669-F73D4E766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en-GB" dirty="0"/>
              <a:t>Number of trees per class and basal area</a:t>
            </a:r>
          </a:p>
          <a:p>
            <a:pPr lvl="1"/>
            <a:r>
              <a:rPr lang="en-US" dirty="0"/>
              <a:t>Multiplying the accumulated probabilities by N and making the differences between consecutive d classes one obtains the diameter distribution and the respective G</a:t>
            </a:r>
          </a:p>
          <a:p>
            <a:pPr lvl="1"/>
            <a:endParaRPr lang="en-GB" dirty="0"/>
          </a:p>
        </p:txBody>
      </p:sp>
      <p:graphicFrame>
        <p:nvGraphicFramePr>
          <p:cNvPr id="7" name="Object 10">
            <a:extLst>
              <a:ext uri="{FF2B5EF4-FFF2-40B4-BE49-F238E27FC236}">
                <a16:creationId xmlns:a16="http://schemas.microsoft.com/office/drawing/2014/main" id="{F0CF6406-F4A5-4251-9D3D-4CD7B65228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569026"/>
              </p:ext>
            </p:extLst>
          </p:nvPr>
        </p:nvGraphicFramePr>
        <p:xfrm>
          <a:off x="8116889" y="4224361"/>
          <a:ext cx="193992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Equation" r:id="rId3" imgW="1307880" imgH="482400" progId="Equation.3">
                  <p:embed/>
                </p:oleObj>
              </mc:Choice>
              <mc:Fallback>
                <p:oleObj name="Equation" r:id="rId3" imgW="1307880" imgH="482400" progId="Equation.3">
                  <p:embed/>
                  <p:pic>
                    <p:nvPicPr>
                      <p:cNvPr id="112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6889" y="4224361"/>
                        <a:ext cx="1939925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3">
            <a:extLst>
              <a:ext uri="{FF2B5EF4-FFF2-40B4-BE49-F238E27FC236}">
                <a16:creationId xmlns:a16="http://schemas.microsoft.com/office/drawing/2014/main" id="{65234173-3572-4A4B-8659-1163FB59A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425849"/>
            <a:ext cx="567055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9">
            <a:extLst>
              <a:ext uri="{FF2B5EF4-FFF2-40B4-BE49-F238E27FC236}">
                <a16:creationId xmlns:a16="http://schemas.microsoft.com/office/drawing/2014/main" id="{3BB20DAD-D5B7-4A98-8B5D-C75C0C979D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5088" y="4437087"/>
            <a:ext cx="431800" cy="73025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55271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B339-F191-4F5E-9775-2E150D0D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PBRAVO model – stand volume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4CEAB-C101-4714-8669-F73D4E766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en-GB" dirty="0"/>
              <a:t>Stand volume estimation</a:t>
            </a:r>
          </a:p>
          <a:p>
            <a:pPr lvl="1"/>
            <a:r>
              <a:rPr lang="en-GB" dirty="0"/>
              <a:t>Predicting the height and volume of the average tree of each d class, it is possible to estimate volume per d class by multiplying tree volume by the number of trees per ha. Stand volume is estimated by summing up these values</a:t>
            </a:r>
          </a:p>
          <a:p>
            <a:pPr lvl="1"/>
            <a:endParaRPr lang="en-GB" dirty="0"/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42111890-95C4-4EB0-A402-A624D2CF88F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040688" y="4431308"/>
          <a:ext cx="1790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Equation" r:id="rId3" imgW="1041120" imgH="228600" progId="Equation.3">
                  <p:embed/>
                </p:oleObj>
              </mc:Choice>
              <mc:Fallback>
                <p:oleObj name="Equation" r:id="rId3" imgW="1041120" imgH="228600" progId="Equation.3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688" y="4431308"/>
                        <a:ext cx="1790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F3C1BC8-E799-46BA-B925-53BE17945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3601046"/>
            <a:ext cx="53292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6">
            <a:extLst>
              <a:ext uri="{FF2B5EF4-FFF2-40B4-BE49-F238E27FC236}">
                <a16:creationId xmlns:a16="http://schemas.microsoft.com/office/drawing/2014/main" id="{24902437-8D68-4B69-B308-9FE69E6B30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4425" y="4537671"/>
            <a:ext cx="431800" cy="73025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59307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82259D-ECB3-4E0E-8CB2-3EE77AEE5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35" y="4941168"/>
            <a:ext cx="11446329" cy="1143000"/>
          </a:xfrm>
        </p:spPr>
        <p:txBody>
          <a:bodyPr rIns="180000"/>
          <a:lstStyle/>
          <a:p>
            <a:pPr algn="r"/>
            <a:r>
              <a:rPr lang="pt-PT" dirty="0" err="1"/>
              <a:t>The</a:t>
            </a:r>
            <a:r>
              <a:rPr lang="pt-PT" dirty="0"/>
              <a:t> PBRAVO </a:t>
            </a:r>
            <a:r>
              <a:rPr lang="pt-PT" dirty="0" err="1"/>
              <a:t>simulator</a:t>
            </a:r>
            <a:r>
              <a:rPr lang="pt-PT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632669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PBRAVO model – stand simulator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The PBRAVO model is implemented in an interactive user-friend stand simulator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r="1088" b="1211"/>
          <a:stretch/>
        </p:blipFill>
        <p:spPr bwMode="auto">
          <a:xfrm>
            <a:off x="3700463" y="2852936"/>
            <a:ext cx="4738688" cy="341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050" t="16480" r="22301" b="16321"/>
          <a:stretch>
            <a:fillRect/>
          </a:stretch>
        </p:blipFill>
        <p:spPr bwMode="auto">
          <a:xfrm>
            <a:off x="1524000" y="0"/>
            <a:ext cx="9086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678" y="2060848"/>
            <a:ext cx="1420323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Volume overbark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7130" y="2492896"/>
            <a:ext cx="1420323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Volume underbark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3056" y="1806683"/>
            <a:ext cx="929089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Current year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7443" y="1813074"/>
            <a:ext cx="726429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Volumes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23792" y="3083818"/>
            <a:ext cx="237626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Assortment Dimensions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5800" y="3429000"/>
            <a:ext cx="216024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Minimum diameter - wood (cm)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5800" y="3801740"/>
            <a:ext cx="252028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Log minimum length -  wood (m)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5800" y="4175502"/>
            <a:ext cx="252028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Stump height (m)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95800" y="4535542"/>
            <a:ext cx="252028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Top diameter(cm)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7442" y="1400076"/>
            <a:ext cx="1302494" cy="2616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Model Options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/>
              <a:t>Diameter distributions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an</a:t>
            </a:r>
            <a:r>
              <a:rPr lang="pt-PT" sz="2800" dirty="0"/>
              <a:t> </a:t>
            </a:r>
            <a:r>
              <a:rPr lang="pt-PT" sz="2800" dirty="0" err="1"/>
              <a:t>eucalypt</a:t>
            </a:r>
            <a:r>
              <a:rPr lang="pt-PT" sz="2800" dirty="0"/>
              <a:t> permanent plot over time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38C5B-8F72-4CF8-8FC8-11EAB35A8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 </a:t>
            </a:r>
            <a:endParaRPr lang="en-GB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r="969"/>
          <a:stretch/>
        </p:blipFill>
        <p:spPr bwMode="auto">
          <a:xfrm>
            <a:off x="2063552" y="1628801"/>
            <a:ext cx="8402374" cy="488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090095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783" t="16480" r="22042" b="16321"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07768" y="1668555"/>
            <a:ext cx="165618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Filling in the data: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7768" y="1268311"/>
            <a:ext cx="1440160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Stand Inputs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8094" y="2044946"/>
            <a:ext cx="165618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Stand age (years):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3873" y="2685067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Dominant height (m)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3832" y="3068960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Site Index Classes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876" y="3341090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Very high  (23)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9529" y="3652975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High  (19)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1578" y="3959478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Medium (15)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84076" y="4229488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Low (11)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3627" y="4485251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Very Low (7)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6080" y="3900804"/>
            <a:ext cx="1224136" cy="374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Inputs for Unthinned stands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1982" y="4510153"/>
            <a:ext cx="1224136" cy="374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Inputs for Thinned stands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9896" y="5229201"/>
            <a:ext cx="864096" cy="23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Cancel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783" t="16480" r="22042" b="16321"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07768" y="1668555"/>
            <a:ext cx="165618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Filling in the data: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7768" y="1268311"/>
            <a:ext cx="1440160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Stand Inputs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8094" y="2044946"/>
            <a:ext cx="165618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Stand age (years):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3873" y="2685067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Dominant height (m)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3832" y="3068960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Site Index Classes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876" y="3341090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Very high  (23)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9529" y="3652975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High  (19)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1578" y="3959478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Medium (15)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84076" y="4229488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Low (11)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3627" y="4485251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Very Low (7)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6080" y="3900804"/>
            <a:ext cx="1224136" cy="374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Inputs for Unthinned stands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1982" y="4510153"/>
            <a:ext cx="1224136" cy="374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Inputs for Thinned stands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9896" y="5229201"/>
            <a:ext cx="864096" cy="23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Cancel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 l="38583" t="40000" r="38842" b="39840"/>
          <a:stretch>
            <a:fillRect/>
          </a:stretch>
        </p:blipFill>
        <p:spPr bwMode="auto">
          <a:xfrm>
            <a:off x="4151785" y="2420889"/>
            <a:ext cx="3744416" cy="208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800614" y="3464625"/>
            <a:ext cx="252028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Number of trees at planting (trees/ha)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99856" y="3128335"/>
            <a:ext cx="1944216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Number living trees  (trees/ha)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88074" y="2492896"/>
            <a:ext cx="2664296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Inputs for Unthinned Stands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783" t="16480" r="22042" b="16321"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07768" y="1668555"/>
            <a:ext cx="165618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Filling in the data: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7768" y="1268311"/>
            <a:ext cx="1440160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Stand Inputs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8094" y="2044946"/>
            <a:ext cx="165618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Stand age (years):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3873" y="2685067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Dominant height (m)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3832" y="3068960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Site Index Classes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876" y="3341090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Very high  (23)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9529" y="3652975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High  (19)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1578" y="3959478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Medium (15)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84076" y="4229488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Low (11)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3627" y="4485251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Very Low (7)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6080" y="3900804"/>
            <a:ext cx="1224136" cy="374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Inputs for Unthinned stands’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1982" y="4510153"/>
            <a:ext cx="1224136" cy="374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Inputs for Thinned stands’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9896" y="5229201"/>
            <a:ext cx="864096" cy="23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Cancel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 l="31759" t="36640" r="33333" b="23881"/>
          <a:stretch>
            <a:fillRect/>
          </a:stretch>
        </p:blipFill>
        <p:spPr bwMode="auto">
          <a:xfrm>
            <a:off x="3071665" y="1700809"/>
            <a:ext cx="5688632" cy="40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383446" y="1713441"/>
            <a:ext cx="2664296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Inputs for Thinned Stands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72236" y="2373388"/>
            <a:ext cx="2232248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Living trees  by dbh class (trees/ha)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08619" y="2565661"/>
            <a:ext cx="2232248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dbh class           Number of trees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56040" y="2420888"/>
            <a:ext cx="1584176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Stand varaibles: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05150" y="2984318"/>
            <a:ext cx="1547035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Number of trees (ha</a:t>
            </a:r>
            <a:r>
              <a:rPr lang="pt-PT" sz="11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)    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04392" y="3333242"/>
            <a:ext cx="1547793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Basal area(m</a:t>
            </a:r>
            <a:r>
              <a:rPr lang="pt-PT" sz="11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11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40016" y="3707829"/>
            <a:ext cx="144016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Minimum dbh (cm)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27384" y="4031486"/>
            <a:ext cx="1452793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95 Percentile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050" t="16480" r="22301" b="16321"/>
          <a:stretch>
            <a:fillRect/>
          </a:stretch>
        </p:blipFill>
        <p:spPr bwMode="auto">
          <a:xfrm>
            <a:off x="1524000" y="0"/>
            <a:ext cx="9086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0569" t="20941" r="20326" b="18150"/>
          <a:stretch>
            <a:fillRect/>
          </a:stretch>
        </p:blipFill>
        <p:spPr bwMode="auto">
          <a:xfrm>
            <a:off x="2495600" y="1124744"/>
            <a:ext cx="70567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31759" t="36640" r="33333" b="60532"/>
          <a:stretch>
            <a:fillRect/>
          </a:stretch>
        </p:blipFill>
        <p:spPr bwMode="auto">
          <a:xfrm>
            <a:off x="2458202" y="908720"/>
            <a:ext cx="7080534" cy="3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43765" y="945104"/>
            <a:ext cx="576064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Inputs for Thinned Stands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3992" y="1616167"/>
            <a:ext cx="122413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Stand age (years)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5867" y="1871246"/>
            <a:ext cx="1368151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Dominant height (m)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1771" y="1643346"/>
            <a:ext cx="1546277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Site Index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6864" y="1883121"/>
            <a:ext cx="158417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Average diameter (cm)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80176" y="1700808"/>
            <a:ext cx="50405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Year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0374" y="2480263"/>
            <a:ext cx="1656184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Weibull Parameters: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9258" y="2805436"/>
            <a:ext cx="2242607" cy="2635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Volume overback without stump: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1491" y="1269518"/>
            <a:ext cx="338437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/>
                </a:solidFill>
                <a:latin typeface="Calibri"/>
              </a:rPr>
              <a:t>Stand characteristics for a previously thinned stand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2117" y="5287223"/>
            <a:ext cx="1008112" cy="56291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Project without thinning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84497" y="5284878"/>
            <a:ext cx="1008112" cy="56291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Project      a    thinning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28248" y="6104137"/>
            <a:ext cx="1020744" cy="409023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End</a:t>
            </a:r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Simulation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60784" y="3257689"/>
            <a:ext cx="713256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Dbh Class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3800" y="3257689"/>
            <a:ext cx="52524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N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(cm)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6456" y="3257689"/>
            <a:ext cx="864096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G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1024" y="3257689"/>
            <a:ext cx="5364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H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69792" y="3254138"/>
            <a:ext cx="882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total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61184" y="3257689"/>
            <a:ext cx="990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900" baseline="-25000" dirty="0">
                <a:solidFill>
                  <a:prstClr val="black"/>
                </a:solidFill>
                <a:latin typeface="Calibri"/>
              </a:rPr>
              <a:t>roundwood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9296" y="3257689"/>
            <a:ext cx="1044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sawnwood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22120" y="3257689"/>
            <a:ext cx="954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firewood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2050" t="16480" r="22301" b="16321"/>
          <a:stretch>
            <a:fillRect/>
          </a:stretch>
        </p:blipFill>
        <p:spPr bwMode="auto">
          <a:xfrm>
            <a:off x="1524000" y="0"/>
            <a:ext cx="9086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0569" t="20941" r="20326" b="18150"/>
          <a:stretch>
            <a:fillRect/>
          </a:stretch>
        </p:blipFill>
        <p:spPr bwMode="auto">
          <a:xfrm>
            <a:off x="2495600" y="1124744"/>
            <a:ext cx="70567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 l="31759" t="36640" r="33333" b="60532"/>
          <a:stretch>
            <a:fillRect/>
          </a:stretch>
        </p:blipFill>
        <p:spPr bwMode="auto">
          <a:xfrm>
            <a:off x="2458202" y="908720"/>
            <a:ext cx="7080534" cy="3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43765" y="945104"/>
            <a:ext cx="576064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Inputs for Thinned Stands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3992" y="1616167"/>
            <a:ext cx="122413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Stand age (years)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5867" y="1871246"/>
            <a:ext cx="1368151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Dominant height (m)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1771" y="1643346"/>
            <a:ext cx="1546277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Site Index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6864" y="1883121"/>
            <a:ext cx="158417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Average diameter (cm)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80176" y="1700808"/>
            <a:ext cx="50405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Year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0374" y="2480263"/>
            <a:ext cx="1656184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Weibull Parameters: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9258" y="2805436"/>
            <a:ext cx="2242607" cy="2635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Volume overback without stump: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1491" y="1269518"/>
            <a:ext cx="338437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/>
                </a:solidFill>
                <a:latin typeface="Calibri"/>
              </a:rPr>
              <a:t>Stand characteristics for a previously thinned stand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2117" y="5287223"/>
            <a:ext cx="1008112" cy="56291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Project without thinning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84497" y="5284878"/>
            <a:ext cx="1008112" cy="56291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Project      a    thinning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28248" y="6104137"/>
            <a:ext cx="1020744" cy="409023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End</a:t>
            </a:r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Simulation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60784" y="3257689"/>
            <a:ext cx="713256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Dbh Class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3800" y="3257689"/>
            <a:ext cx="52524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N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(cm)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6456" y="3257689"/>
            <a:ext cx="864096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G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1024" y="3257689"/>
            <a:ext cx="5364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H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69792" y="3254138"/>
            <a:ext cx="882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total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61184" y="3257689"/>
            <a:ext cx="990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900" baseline="-25000" dirty="0">
                <a:solidFill>
                  <a:prstClr val="black"/>
                </a:solidFill>
                <a:latin typeface="Calibri"/>
              </a:rPr>
              <a:t>roundwood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9296" y="3257689"/>
            <a:ext cx="1044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sawnwood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22120" y="3257689"/>
            <a:ext cx="954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firewood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050" t="16480" r="22301" b="16321"/>
          <a:stretch>
            <a:fillRect/>
          </a:stretch>
        </p:blipFill>
        <p:spPr bwMode="auto">
          <a:xfrm>
            <a:off x="1524000" y="0"/>
            <a:ext cx="9086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0569" t="20941" r="20326" b="18150"/>
          <a:stretch>
            <a:fillRect/>
          </a:stretch>
        </p:blipFill>
        <p:spPr bwMode="auto">
          <a:xfrm>
            <a:off x="2495600" y="1124744"/>
            <a:ext cx="70567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31759" t="36640" r="33333" b="60532"/>
          <a:stretch>
            <a:fillRect/>
          </a:stretch>
        </p:blipFill>
        <p:spPr bwMode="auto">
          <a:xfrm>
            <a:off x="2458202" y="908720"/>
            <a:ext cx="7080534" cy="3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43765" y="945104"/>
            <a:ext cx="576064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Inputs for Thinned Stands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3992" y="1616167"/>
            <a:ext cx="122413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Stand age (years)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5867" y="1871246"/>
            <a:ext cx="1368151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Dominant height (m)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1771" y="1643346"/>
            <a:ext cx="1546277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Site Index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6864" y="1883121"/>
            <a:ext cx="158417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Average diameter (cm)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80176" y="1700808"/>
            <a:ext cx="50405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Year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0374" y="2480263"/>
            <a:ext cx="1656184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Weibull Parameters: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9258" y="2805436"/>
            <a:ext cx="2242607" cy="2635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Volume overback without stump: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1491" y="1269518"/>
            <a:ext cx="338437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/>
                </a:solidFill>
                <a:latin typeface="Calibri"/>
              </a:rPr>
              <a:t>Stand characteristics for a previously thinned stand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2117" y="5287223"/>
            <a:ext cx="1008112" cy="56291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Project without thinning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84497" y="5284878"/>
            <a:ext cx="1008112" cy="56291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Project      a    thinning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28248" y="6104137"/>
            <a:ext cx="1020744" cy="409023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End</a:t>
            </a:r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Simulation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60784" y="3257689"/>
            <a:ext cx="713256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Dbh Class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3800" y="3257689"/>
            <a:ext cx="52524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N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(cm)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6456" y="3257689"/>
            <a:ext cx="864096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G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1024" y="3257689"/>
            <a:ext cx="5364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H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69792" y="3254138"/>
            <a:ext cx="882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total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61184" y="3257689"/>
            <a:ext cx="990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900" baseline="-25000" dirty="0">
                <a:solidFill>
                  <a:prstClr val="black"/>
                </a:solidFill>
                <a:latin typeface="Calibri"/>
              </a:rPr>
              <a:t>roundwood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9296" y="3257689"/>
            <a:ext cx="1044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sawnwood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22120" y="3257689"/>
            <a:ext cx="954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firewood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62897" t="33660" r="12888" b="35155"/>
          <a:stretch>
            <a:fillRect/>
          </a:stretch>
        </p:blipFill>
        <p:spPr bwMode="auto">
          <a:xfrm>
            <a:off x="4619836" y="1998500"/>
            <a:ext cx="3924436" cy="315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970968" y="2060850"/>
            <a:ext cx="20527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Thinning</a:t>
            </a:r>
            <a:endParaRPr lang="pt-PT" sz="14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6165" y="2749124"/>
            <a:ext cx="1915714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 err="1">
                <a:solidFill>
                  <a:prstClr val="black"/>
                </a:solidFill>
                <a:latin typeface="Calibri"/>
              </a:rPr>
              <a:t>Mechanical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100" dirty="0" err="1">
                <a:solidFill>
                  <a:prstClr val="black"/>
                </a:solidFill>
                <a:latin typeface="Calibri"/>
              </a:rPr>
              <a:t>thinning</a:t>
            </a:r>
            <a:endParaRPr lang="pt-PT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75920" y="3167390"/>
            <a:ext cx="1440160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% </a:t>
            </a:r>
            <a:r>
              <a:rPr lang="pt-PT" sz="1100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100" dirty="0" err="1">
                <a:solidFill>
                  <a:prstClr val="black"/>
                </a:solidFill>
                <a:latin typeface="Calibri"/>
              </a:rPr>
              <a:t>trees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 to remove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75920" y="3588918"/>
            <a:ext cx="1915714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 err="1">
                <a:solidFill>
                  <a:prstClr val="black"/>
                </a:solidFill>
                <a:latin typeface="Calibri"/>
              </a:rPr>
              <a:t>Thinning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100" dirty="0" err="1">
                <a:solidFill>
                  <a:prstClr val="black"/>
                </a:solidFill>
                <a:latin typeface="Calibri"/>
              </a:rPr>
              <a:t>from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100" dirty="0" err="1">
                <a:solidFill>
                  <a:prstClr val="black"/>
                </a:solidFill>
                <a:latin typeface="Calibri"/>
              </a:rPr>
              <a:t>below</a:t>
            </a:r>
            <a:endParaRPr lang="pt-PT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76369" y="4005064"/>
            <a:ext cx="1855857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Residual Basal </a:t>
            </a:r>
            <a:r>
              <a:rPr lang="pt-PT" sz="1100" dirty="0" err="1">
                <a:solidFill>
                  <a:prstClr val="black"/>
                </a:solidFill>
                <a:latin typeface="Calibri"/>
              </a:rPr>
              <a:t>Area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 (m</a:t>
            </a:r>
            <a:r>
              <a:rPr lang="pt-PT" sz="11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11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2050" t="16480" r="22301" b="16321"/>
          <a:stretch>
            <a:fillRect/>
          </a:stretch>
        </p:blipFill>
        <p:spPr bwMode="auto">
          <a:xfrm>
            <a:off x="1524000" y="0"/>
            <a:ext cx="9086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0569" t="20941" r="20326" b="18150"/>
          <a:stretch>
            <a:fillRect/>
          </a:stretch>
        </p:blipFill>
        <p:spPr bwMode="auto">
          <a:xfrm>
            <a:off x="2495600" y="1124744"/>
            <a:ext cx="70567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 l="31759" t="36640" r="33333" b="60532"/>
          <a:stretch>
            <a:fillRect/>
          </a:stretch>
        </p:blipFill>
        <p:spPr bwMode="auto">
          <a:xfrm>
            <a:off x="2458202" y="908720"/>
            <a:ext cx="7080534" cy="3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43765" y="945104"/>
            <a:ext cx="576064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Inputs for Thinned Stands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3992" y="1616167"/>
            <a:ext cx="122413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Stand age (years)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5867" y="1871246"/>
            <a:ext cx="1368151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Dominant height (m)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1771" y="1643346"/>
            <a:ext cx="1546277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Site Index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6864" y="1883121"/>
            <a:ext cx="158417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Average diameter (cm)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80176" y="1700808"/>
            <a:ext cx="50405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Year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0374" y="2480263"/>
            <a:ext cx="1656184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Weibull Parameters: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9258" y="2805436"/>
            <a:ext cx="2242607" cy="2635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Volume overback without stump: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1491" y="1269518"/>
            <a:ext cx="338437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/>
                </a:solidFill>
                <a:latin typeface="Calibri"/>
              </a:rPr>
              <a:t>Stand characteristics for a previously thinned stand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2117" y="5287223"/>
            <a:ext cx="1008112" cy="56291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Project without thinning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84497" y="5284879"/>
            <a:ext cx="1008112" cy="56291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Do </a:t>
            </a:r>
            <a:r>
              <a:rPr lang="pt-PT" sz="1400" dirty="0" err="1">
                <a:solidFill>
                  <a:prstClr val="black"/>
                </a:solidFill>
                <a:latin typeface="Calibri"/>
              </a:rPr>
              <a:t>you</a:t>
            </a:r>
            <a:r>
              <a:rPr lang="pt-PT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400" dirty="0" err="1">
                <a:solidFill>
                  <a:prstClr val="black"/>
                </a:solidFill>
                <a:latin typeface="Calibri"/>
              </a:rPr>
              <a:t>want</a:t>
            </a:r>
            <a:r>
              <a:rPr lang="pt-PT" sz="1400" dirty="0">
                <a:solidFill>
                  <a:prstClr val="black"/>
                </a:solidFill>
                <a:latin typeface="Calibri"/>
              </a:rPr>
              <a:t> to </a:t>
            </a:r>
            <a:r>
              <a:rPr lang="pt-PT" sz="1400" dirty="0" err="1">
                <a:solidFill>
                  <a:prstClr val="black"/>
                </a:solidFill>
                <a:latin typeface="Calibri"/>
              </a:rPr>
              <a:t>thin</a:t>
            </a:r>
            <a:r>
              <a:rPr lang="pt-PT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400" dirty="0" err="1">
                <a:solidFill>
                  <a:prstClr val="black"/>
                </a:solidFill>
                <a:latin typeface="Calibri"/>
              </a:rPr>
              <a:t>again</a:t>
            </a:r>
            <a:r>
              <a:rPr lang="pt-PT" sz="14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28248" y="6104137"/>
            <a:ext cx="1020744" cy="409023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End</a:t>
            </a:r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Simulation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60784" y="3257689"/>
            <a:ext cx="713256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Dbh Class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3800" y="3257689"/>
            <a:ext cx="52524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N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(cm)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6456" y="3257689"/>
            <a:ext cx="864096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G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1024" y="3257689"/>
            <a:ext cx="5364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H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69792" y="3254138"/>
            <a:ext cx="882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total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61184" y="3257689"/>
            <a:ext cx="990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900" baseline="-25000" dirty="0">
                <a:solidFill>
                  <a:prstClr val="black"/>
                </a:solidFill>
                <a:latin typeface="Calibri"/>
              </a:rPr>
              <a:t>roundwood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9296" y="3257689"/>
            <a:ext cx="1044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sawnwood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22120" y="3257689"/>
            <a:ext cx="954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firewood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5137" t="10035" r="2848" b="15311"/>
          <a:stretch>
            <a:fillRect/>
          </a:stretch>
        </p:blipFill>
        <p:spPr bwMode="auto">
          <a:xfrm>
            <a:off x="1524000" y="1"/>
            <a:ext cx="9144000" cy="687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5346" y="3049914"/>
            <a:ext cx="147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eaLnBrk="1" fontAlgn="auto" hangingPunct="1">
              <a:spcBef>
                <a:spcPts val="2400"/>
              </a:spcBef>
              <a:spcAft>
                <a:spcPts val="2400"/>
              </a:spcAft>
            </a:pPr>
            <a:r>
              <a:rPr lang="pt-PT" sz="1200" dirty="0" err="1">
                <a:solidFill>
                  <a:prstClr val="black"/>
                </a:solidFill>
                <a:latin typeface="Calibri"/>
              </a:rPr>
              <a:t>Graphics</a:t>
            </a:r>
            <a:r>
              <a:rPr lang="pt-PT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200" dirty="0" err="1">
                <a:solidFill>
                  <a:prstClr val="black"/>
                </a:solidFill>
                <a:latin typeface="Calibri"/>
              </a:rPr>
              <a:t>and</a:t>
            </a:r>
            <a:r>
              <a:rPr lang="pt-PT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200" dirty="0" err="1">
                <a:solidFill>
                  <a:prstClr val="black"/>
                </a:solidFill>
                <a:latin typeface="Calibri"/>
              </a:rPr>
              <a:t>Table</a:t>
            </a:r>
            <a:endParaRPr lang="pt-PT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8168" y="3068961"/>
            <a:ext cx="136815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eaLnBrk="1" fontAlgn="auto" hangingPunct="1">
              <a:spcBef>
                <a:spcPts val="2400"/>
              </a:spcBef>
              <a:spcAft>
                <a:spcPts val="2400"/>
              </a:spcAft>
            </a:pPr>
            <a:r>
              <a:rPr lang="pt-PT" sz="1200" dirty="0" err="1">
                <a:solidFill>
                  <a:prstClr val="black"/>
                </a:solidFill>
                <a:latin typeface="Calibri"/>
              </a:rPr>
              <a:t>Print</a:t>
            </a:r>
            <a:r>
              <a:rPr lang="pt-PT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200" dirty="0" err="1">
                <a:solidFill>
                  <a:prstClr val="black"/>
                </a:solidFill>
                <a:latin typeface="Calibri"/>
              </a:rPr>
              <a:t>Simulation</a:t>
            </a:r>
            <a:endParaRPr lang="pt-PT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9977" y="3799103"/>
            <a:ext cx="1433987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eaLnBrk="1" fontAlgn="auto" hangingPunct="1">
              <a:spcBef>
                <a:spcPts val="2400"/>
              </a:spcBef>
              <a:spcAft>
                <a:spcPts val="2400"/>
              </a:spcAft>
            </a:pPr>
            <a:r>
              <a:rPr lang="pt-PT" sz="1200" dirty="0" err="1">
                <a:solidFill>
                  <a:prstClr val="black"/>
                </a:solidFill>
                <a:latin typeface="Calibri"/>
              </a:rPr>
              <a:t>Save</a:t>
            </a:r>
            <a:r>
              <a:rPr lang="pt-PT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200" dirty="0" err="1">
                <a:solidFill>
                  <a:prstClr val="black"/>
                </a:solidFill>
                <a:latin typeface="Calibri"/>
              </a:rPr>
              <a:t>Simulation</a:t>
            </a:r>
            <a:endParaRPr lang="pt-PT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7027" y="3802529"/>
            <a:ext cx="1433987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eaLnBrk="1" fontAlgn="auto" hangingPunct="1">
              <a:spcBef>
                <a:spcPts val="2400"/>
              </a:spcBef>
              <a:spcAft>
                <a:spcPts val="2400"/>
              </a:spcAft>
            </a:pPr>
            <a:r>
              <a:rPr lang="pt-PT" sz="1200" dirty="0" err="1">
                <a:solidFill>
                  <a:prstClr val="black"/>
                </a:solidFill>
                <a:latin typeface="Calibri"/>
              </a:rPr>
              <a:t>Simulate</a:t>
            </a:r>
            <a:r>
              <a:rPr lang="pt-PT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200" dirty="0" err="1">
                <a:solidFill>
                  <a:prstClr val="black"/>
                </a:solidFill>
                <a:latin typeface="Calibri"/>
              </a:rPr>
              <a:t>Simulation</a:t>
            </a:r>
            <a:endParaRPr lang="pt-PT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4813" y="4428008"/>
            <a:ext cx="1433987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eaLnBrk="1" fontAlgn="auto" hangingPunct="1">
              <a:spcBef>
                <a:spcPts val="2400"/>
              </a:spcBef>
              <a:spcAft>
                <a:spcPts val="2400"/>
              </a:spcAft>
            </a:pPr>
            <a:r>
              <a:rPr lang="pt-PT" sz="1200" dirty="0" err="1">
                <a:solidFill>
                  <a:prstClr val="black"/>
                </a:solidFill>
                <a:latin typeface="Calibri"/>
              </a:rPr>
              <a:t>Simulate</a:t>
            </a:r>
            <a:r>
              <a:rPr lang="pt-PT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200" dirty="0" err="1">
                <a:solidFill>
                  <a:prstClr val="black"/>
                </a:solidFill>
                <a:latin typeface="Calibri"/>
              </a:rPr>
              <a:t>again</a:t>
            </a:r>
            <a:endParaRPr lang="pt-PT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5728" t="10035" r="1666" b="15311"/>
          <a:stretch>
            <a:fillRect/>
          </a:stretch>
        </p:blipFill>
        <p:spPr bwMode="auto">
          <a:xfrm>
            <a:off x="1535747" y="0"/>
            <a:ext cx="92018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51491" y="275195"/>
            <a:ext cx="3384376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 err="1">
                <a:solidFill>
                  <a:prstClr val="black"/>
                </a:solidFill>
                <a:latin typeface="Calibri"/>
              </a:rPr>
              <a:t>Characteristics</a:t>
            </a:r>
            <a:r>
              <a:rPr lang="pt-PT" sz="11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100" b="1" dirty="0" err="1">
                <a:solidFill>
                  <a:prstClr val="black"/>
                </a:solidFill>
                <a:latin typeface="Calibri"/>
              </a:rPr>
              <a:t>Simulated</a:t>
            </a:r>
            <a:r>
              <a:rPr lang="pt-PT" sz="1100" b="1" dirty="0">
                <a:solidFill>
                  <a:prstClr val="black"/>
                </a:solidFill>
                <a:latin typeface="Calibri"/>
              </a:rPr>
              <a:t> Stand: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7" y="692696"/>
            <a:ext cx="2242607" cy="2635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Volume overback without stump: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1" y="6165304"/>
            <a:ext cx="1296143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 err="1">
                <a:solidFill>
                  <a:prstClr val="black"/>
                </a:solidFill>
                <a:latin typeface="Calibri"/>
              </a:rPr>
              <a:t>Back</a:t>
            </a:r>
            <a:endParaRPr lang="pt-PT" sz="11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4033" y="3286320"/>
            <a:ext cx="12961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 err="1">
                <a:solidFill>
                  <a:prstClr val="black"/>
                </a:solidFill>
                <a:latin typeface="Calibri"/>
              </a:rPr>
              <a:t>Thinned</a:t>
            </a:r>
            <a:r>
              <a:rPr lang="pt-PT" sz="1100" b="1" dirty="0">
                <a:solidFill>
                  <a:prstClr val="black"/>
                </a:solidFill>
                <a:latin typeface="Calibri"/>
              </a:rPr>
              <a:t> volume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183" y="3286320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 err="1">
                <a:solidFill>
                  <a:prstClr val="black"/>
                </a:solidFill>
                <a:latin typeface="Calibri"/>
              </a:rPr>
              <a:t>Standing</a:t>
            </a:r>
            <a:r>
              <a:rPr lang="pt-PT" sz="1100" b="1" dirty="0">
                <a:solidFill>
                  <a:prstClr val="black"/>
                </a:solidFill>
                <a:latin typeface="Calibri"/>
              </a:rPr>
              <a:t> volume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6066" y="3524001"/>
            <a:ext cx="2016224" cy="206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b="1" dirty="0" err="1">
                <a:solidFill>
                  <a:prstClr val="black"/>
                </a:solidFill>
                <a:latin typeface="Calibri"/>
              </a:rPr>
              <a:t>Standing</a:t>
            </a:r>
            <a:r>
              <a:rPr lang="pt-PT" sz="1100" b="1" dirty="0">
                <a:solidFill>
                  <a:prstClr val="black"/>
                </a:solidFill>
                <a:latin typeface="Calibri"/>
              </a:rPr>
              <a:t> volume </a:t>
            </a:r>
            <a:r>
              <a:rPr lang="pt-PT" sz="1100" b="1" dirty="0" err="1">
                <a:solidFill>
                  <a:prstClr val="black"/>
                </a:solidFill>
                <a:latin typeface="Calibri"/>
              </a:rPr>
              <a:t>after</a:t>
            </a:r>
            <a:r>
              <a:rPr lang="pt-PT" sz="11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100" b="1" dirty="0" err="1">
                <a:solidFill>
                  <a:prstClr val="black"/>
                </a:solidFill>
                <a:latin typeface="Calibri"/>
              </a:rPr>
              <a:t>thinning</a:t>
            </a:r>
            <a:endParaRPr lang="pt-PT" sz="11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8237" y="3708189"/>
            <a:ext cx="353943" cy="136815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 anchor="ctr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/>
                </a:solidFill>
                <a:latin typeface="Calibri"/>
              </a:rPr>
              <a:t>Volume (m</a:t>
            </a:r>
            <a:r>
              <a:rPr lang="pt-PT" sz="1100" b="1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1100" b="1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1100" b="1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1100" b="1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91944" y="5517232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/>
                </a:solidFill>
                <a:latin typeface="Calibri"/>
              </a:rPr>
              <a:t>       Age (</a:t>
            </a:r>
            <a:r>
              <a:rPr lang="pt-PT" sz="1100" b="1" dirty="0" err="1">
                <a:solidFill>
                  <a:prstClr val="black"/>
                </a:solidFill>
                <a:latin typeface="Calibri"/>
              </a:rPr>
              <a:t>years</a:t>
            </a:r>
            <a:r>
              <a:rPr lang="pt-PT" sz="1100" b="1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F7CD3-5B17-49BA-ACE1-088CA519A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960" y="5373216"/>
            <a:ext cx="5857204" cy="1143000"/>
          </a:xfrm>
        </p:spPr>
        <p:txBody>
          <a:bodyPr/>
          <a:lstStyle/>
          <a:p>
            <a:r>
              <a:rPr lang="pt-PT" dirty="0" err="1"/>
              <a:t>Finally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got</a:t>
            </a: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end</a:t>
            </a:r>
            <a:r>
              <a:rPr lang="pt-PT" dirty="0"/>
              <a:t>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84969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/>
              <a:t>Diameter distribution in relative frequencies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diameter distributions may be expressed in terms of relative frequencies by expressing the frequency each diameter class (</a:t>
            </a:r>
            <a:r>
              <a:rPr lang="en-GB" b="1" i="1" dirty="0">
                <a:solidFill>
                  <a:srgbClr val="008000"/>
                </a:solidFill>
              </a:rPr>
              <a:t>N</a:t>
            </a:r>
            <a:r>
              <a:rPr lang="en-GB" b="1" i="1" baseline="-25000" dirty="0">
                <a:solidFill>
                  <a:srgbClr val="008000"/>
                </a:solidFill>
              </a:rPr>
              <a:t>i</a:t>
            </a:r>
            <a:r>
              <a:rPr lang="en-GB" dirty="0"/>
              <a:t>) relative to the total number of trees per ha (</a:t>
            </a:r>
            <a:r>
              <a:rPr lang="en-GB" b="1" dirty="0">
                <a:solidFill>
                  <a:srgbClr val="008000"/>
                </a:solidFill>
              </a:rPr>
              <a:t>N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651" y="3140968"/>
            <a:ext cx="60769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544272" y="3789040"/>
            <a:ext cx="2017971" cy="995278"/>
            <a:chOff x="6926399" y="4221088"/>
            <a:chExt cx="1368152" cy="557758"/>
          </a:xfrm>
        </p:grpSpPr>
        <p:sp>
          <p:nvSpPr>
            <p:cNvPr id="2" name="Line Callout 2 1"/>
            <p:cNvSpPr/>
            <p:nvPr/>
          </p:nvSpPr>
          <p:spPr bwMode="auto">
            <a:xfrm>
              <a:off x="6926399" y="4221088"/>
              <a:ext cx="1368152" cy="557758"/>
            </a:xfrm>
            <a:prstGeom prst="borderCallout2">
              <a:avLst>
                <a:gd name="adj1" fmla="val 18750"/>
                <a:gd name="adj2" fmla="val 420"/>
                <a:gd name="adj3" fmla="val 18750"/>
                <a:gd name="adj4" fmla="val -16667"/>
                <a:gd name="adj5" fmla="val 112500"/>
                <a:gd name="adj6" fmla="val -46667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236296" y="4314582"/>
              <a:ext cx="792088" cy="189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  <a:sym typeface="Symbol"/>
                </a:rPr>
                <a:t>f</a:t>
              </a:r>
              <a:r>
                <a:rPr lang="en-US" sz="1600" baseline="-25000" dirty="0">
                  <a:latin typeface="Arial" pitchFamily="34" charset="0"/>
                  <a:cs typeface="Arial" pitchFamily="34" charset="0"/>
                  <a:sym typeface="Symbol"/>
                </a:rPr>
                <a:t>i</a:t>
              </a:r>
              <a:r>
                <a:rPr lang="en-US" sz="1600" dirty="0">
                  <a:latin typeface="Arial" pitchFamily="34" charset="0"/>
                  <a:cs typeface="Arial" pitchFamily="34" charset="0"/>
                  <a:sym typeface="Symbol"/>
                </a:rPr>
                <a:t>=1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09620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200" dirty="0"/>
              <a:t>Diameter distribution in cumulative relative frequencies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cumulative relative frequency of a diameter distribution leads to the empirical distribution function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3068960"/>
            <a:ext cx="60769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9089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82259D-ECB3-4E0E-8CB2-3EE77AEE5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35" y="4941168"/>
            <a:ext cx="11446329" cy="1143000"/>
          </a:xfrm>
        </p:spPr>
        <p:txBody>
          <a:bodyPr rIns="180000"/>
          <a:lstStyle/>
          <a:p>
            <a:pPr algn="r"/>
            <a:r>
              <a:rPr lang="pt-PT" dirty="0" err="1"/>
              <a:t>Modeling</a:t>
            </a:r>
            <a:r>
              <a:rPr lang="pt-PT" dirty="0"/>
              <a:t> </a:t>
            </a:r>
            <a:r>
              <a:rPr lang="pt-PT" dirty="0" err="1"/>
              <a:t>diameter</a:t>
            </a:r>
            <a:r>
              <a:rPr lang="pt-PT" dirty="0"/>
              <a:t> </a:t>
            </a:r>
            <a:r>
              <a:rPr lang="pt-PT" dirty="0" err="1"/>
              <a:t>distributions</a:t>
            </a:r>
            <a:r>
              <a:rPr lang="pt-PT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70836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Modelling diameter distributions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Diameter distributions can be modelled by a variety of mathematical functions from the probability density functions (</a:t>
            </a:r>
            <a:r>
              <a:rPr lang="en-GB" dirty="0" err="1"/>
              <a:t>pdfs</a:t>
            </a:r>
            <a:r>
              <a:rPr lang="en-GB" dirty="0"/>
              <a:t>) type</a:t>
            </a:r>
          </a:p>
          <a:p>
            <a:r>
              <a:rPr lang="en-GB" dirty="0"/>
              <a:t>Probability density functions express </a:t>
            </a:r>
            <a:r>
              <a:rPr lang="en-US" dirty="0"/>
              <a:t>the relative likelihood for a random variable to take on a given value</a:t>
            </a:r>
          </a:p>
          <a:p>
            <a:r>
              <a:rPr lang="en-US" dirty="0"/>
              <a:t>The probability density function is non-negative everywhere, and its integral over the entire space is equal to one (like the accumulated relative frequencies)</a:t>
            </a:r>
          </a:p>
          <a:p>
            <a:r>
              <a:rPr lang="pt-PT" dirty="0"/>
              <a:t>The probability that the random variable takes a value&lt;</a:t>
            </a:r>
            <a:r>
              <a:rPr lang="pt-PT" i="1" dirty="0"/>
              <a:t>x</a:t>
            </a:r>
            <a:r>
              <a:rPr lang="pt-PT" dirty="0"/>
              <a:t> is equal to the integral of the pdf from the start to </a:t>
            </a:r>
            <a:r>
              <a:rPr lang="pt-PT" i="1" dirty="0"/>
              <a:t>x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4820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Modelling diameter distributions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pdf is characterized by parameters:</a:t>
            </a:r>
          </a:p>
          <a:p>
            <a:pPr lvl="1"/>
            <a:r>
              <a:rPr lang="pt-PT" dirty="0" err="1"/>
              <a:t>Location</a:t>
            </a:r>
            <a:r>
              <a:rPr lang="pt-PT" dirty="0"/>
              <a:t> – </a:t>
            </a:r>
            <a:r>
              <a:rPr lang="pt-PT" dirty="0" err="1"/>
              <a:t>where</a:t>
            </a:r>
            <a:r>
              <a:rPr lang="pt-PT" dirty="0"/>
              <a:t>, in </a:t>
            </a:r>
            <a:r>
              <a:rPr lang="pt-PT" dirty="0" err="1"/>
              <a:t>the</a:t>
            </a:r>
            <a:r>
              <a:rPr lang="pt-PT" dirty="0"/>
              <a:t> X </a:t>
            </a:r>
            <a:r>
              <a:rPr lang="pt-PT" dirty="0" err="1"/>
              <a:t>axis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distribution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located</a:t>
            </a:r>
            <a:endParaRPr lang="pt-PT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0BA4BD-D243-4B7B-B3DF-C1C556CD1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16" y="3058716"/>
            <a:ext cx="10242168" cy="23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912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C:\Programas\Microsoft Office\Templates\Blank Presentation.pot</Template>
  <TotalTime>4057</TotalTime>
  <Words>1854</Words>
  <Application>Microsoft Office PowerPoint</Application>
  <PresentationFormat>Widescreen</PresentationFormat>
  <Paragraphs>369</Paragraphs>
  <Slides>49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Arial</vt:lpstr>
      <vt:lpstr>Calibri</vt:lpstr>
      <vt:lpstr>Cambria Math</vt:lpstr>
      <vt:lpstr>Gill Sans MT</vt:lpstr>
      <vt:lpstr>Marlett</vt:lpstr>
      <vt:lpstr>Symbol</vt:lpstr>
      <vt:lpstr>Tahoma</vt:lpstr>
      <vt:lpstr>Times New Roman</vt:lpstr>
      <vt:lpstr>Trebuchet MS</vt:lpstr>
      <vt:lpstr>Wingdings</vt:lpstr>
      <vt:lpstr>Blank Presentation</vt:lpstr>
      <vt:lpstr>Office Theme</vt:lpstr>
      <vt:lpstr>Equation</vt:lpstr>
      <vt:lpstr>Equação</vt:lpstr>
      <vt:lpstr>Diameter distribution models</vt:lpstr>
      <vt:lpstr>Diameter distribution models</vt:lpstr>
      <vt:lpstr>Diameter distribution models</vt:lpstr>
      <vt:lpstr>Diameter distributions of an eucalypt permanent plot over time</vt:lpstr>
      <vt:lpstr>Diameter distribution in relative frequencies</vt:lpstr>
      <vt:lpstr>Diameter distribution in cumulative relative frequencies</vt:lpstr>
      <vt:lpstr>Modeling diameter distributions </vt:lpstr>
      <vt:lpstr>Modelling diameter distributions</vt:lpstr>
      <vt:lpstr>Modelling diameter distributions</vt:lpstr>
      <vt:lpstr>PowerPoint Presentation</vt:lpstr>
      <vt:lpstr>Modelling diameter distributions</vt:lpstr>
      <vt:lpstr>PowerPoint Presentation</vt:lpstr>
      <vt:lpstr>Modelling diameter distributions</vt:lpstr>
      <vt:lpstr>Modelling diameter distributions</vt:lpstr>
      <vt:lpstr>PowerPoint Presentation</vt:lpstr>
      <vt:lpstr>Probability density functions (pdfs)</vt:lpstr>
      <vt:lpstr>Probability density functions (pdfs)</vt:lpstr>
      <vt:lpstr>Probability density functions (pdfs)</vt:lpstr>
      <vt:lpstr>Probability density functions (pdfs) can take different values for the pair (1,2)</vt:lpstr>
      <vt:lpstr>Weibull pdf</vt:lpstr>
      <vt:lpstr>Weibull pdf</vt:lpstr>
      <vt:lpstr>Weibull distribution - examples</vt:lpstr>
      <vt:lpstr>The Johnson’s SB system of pdfs</vt:lpstr>
      <vt:lpstr>Johnson’s SB system - examples</vt:lpstr>
      <vt:lpstr>The PBRAVO model </vt:lpstr>
      <vt:lpstr>PBRAVO model – equations in the growth module</vt:lpstr>
      <vt:lpstr>PBRAVO model – equations in the initialization module</vt:lpstr>
      <vt:lpstr>PBRAVO model –tree equations in the calculus module</vt:lpstr>
      <vt:lpstr>PBRAVO model – equations to estimate residual variables </vt:lpstr>
      <vt:lpstr>PBRAVO model – equations to estimate residual variables </vt:lpstr>
      <vt:lpstr>PBRAVO model – diameter distribution</vt:lpstr>
      <vt:lpstr>PBRAVO model – diameter distribution</vt:lpstr>
      <vt:lpstr>PBRAVO model – stand volume prediction</vt:lpstr>
      <vt:lpstr>PBRAVO model – stand volume estimation</vt:lpstr>
      <vt:lpstr>PBRAVO model – stand volume estimation</vt:lpstr>
      <vt:lpstr>PBRAVO model – stand volume estimation</vt:lpstr>
      <vt:lpstr>The PBRAVO simulator </vt:lpstr>
      <vt:lpstr>PBRAVO model – stand simulator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Finally we got to the end!!!</vt:lpstr>
    </vt:vector>
  </TitlesOfParts>
  <Company>D.E.F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RESULTS OF AN ON-GOING PROJECT TO PARAMETERISE THE MAESTRO MODEL FOR EUCALYPTUS PLANTATIONS IN PORTUGAL</dc:title>
  <dc:creator>Biometria</dc:creator>
  <cp:lastModifiedBy>magatome</cp:lastModifiedBy>
  <cp:revision>142</cp:revision>
  <cp:lastPrinted>1999-11-16T18:01:08Z</cp:lastPrinted>
  <dcterms:created xsi:type="dcterms:W3CDTF">1998-08-06T15:47:34Z</dcterms:created>
  <dcterms:modified xsi:type="dcterms:W3CDTF">2021-11-11T22:45:12Z</dcterms:modified>
</cp:coreProperties>
</file>