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  <p:sldMasterId id="2147483663" r:id="rId2"/>
  </p:sldMasterIdLst>
  <p:notesMasterIdLst>
    <p:notesMasterId r:id="rId17"/>
  </p:notesMasterIdLst>
  <p:handoutMasterIdLst>
    <p:handoutMasterId r:id="rId18"/>
  </p:handoutMasterIdLst>
  <p:sldIdLst>
    <p:sldId id="258" r:id="rId3"/>
    <p:sldId id="303" r:id="rId4"/>
    <p:sldId id="291" r:id="rId5"/>
    <p:sldId id="319" r:id="rId6"/>
    <p:sldId id="320" r:id="rId7"/>
    <p:sldId id="321" r:id="rId8"/>
    <p:sldId id="324" r:id="rId9"/>
    <p:sldId id="425" r:id="rId10"/>
    <p:sldId id="426" r:id="rId11"/>
    <p:sldId id="317" r:id="rId12"/>
    <p:sldId id="318" r:id="rId13"/>
    <p:sldId id="323" r:id="rId14"/>
    <p:sldId id="322" r:id="rId15"/>
    <p:sldId id="287" r:id="rId16"/>
  </p:sldIdLst>
  <p:sldSz cx="12192000" cy="6858000"/>
  <p:notesSz cx="6858000" cy="96583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8000"/>
    <a:srgbClr val="FFFFDF"/>
    <a:srgbClr val="996633"/>
    <a:srgbClr val="CC9900"/>
    <a:srgbClr val="009900"/>
    <a:srgbClr val="669900"/>
    <a:srgbClr val="CC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27" autoAdjust="0"/>
  </p:normalViewPr>
  <p:slideViewPr>
    <p:cSldViewPr>
      <p:cViewPr varScale="1">
        <p:scale>
          <a:sx n="86" d="100"/>
          <a:sy n="86" d="100"/>
        </p:scale>
        <p:origin x="331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400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14400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8CF0239-C521-4B5A-81C2-BE4A7A4CA9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5DACA-F641-46D5-A7B1-5BC05707C76D}" type="datetimeFigureOut">
              <a:rPr lang="pt-PT" smtClean="0"/>
              <a:t>24/11/2021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1208088"/>
            <a:ext cx="5791200" cy="3259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48200"/>
            <a:ext cx="5486400" cy="3803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74163"/>
            <a:ext cx="2971800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174163"/>
            <a:ext cx="2971800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F820B-B202-426C-8458-55A3B3872BE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8856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400" y="1208088"/>
            <a:ext cx="5791200" cy="32591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820B-B202-426C-8458-55A3B3872BEC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25342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3765" y="5229200"/>
            <a:ext cx="7917227" cy="139600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125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96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1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42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1744" y="6021288"/>
            <a:ext cx="8133251" cy="603920"/>
          </a:xfrm>
          <a:solidFill>
            <a:srgbClr val="FFFFDF"/>
          </a:solidFill>
        </p:spPr>
        <p:txBody>
          <a:bodyPr/>
          <a:lstStyle>
            <a:lvl1pPr algn="r">
              <a:defRPr b="1">
                <a:solidFill>
                  <a:srgbClr val="008000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7775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rgbClr val="FFFFDF"/>
          </a:solidFill>
        </p:spPr>
        <p:txBody>
          <a:bodyPr anchor="b"/>
          <a:lstStyle>
            <a:lvl1pPr algn="ctr">
              <a:defRPr sz="6000" b="0">
                <a:solidFill>
                  <a:srgbClr val="008000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solidFill>
            <a:srgbClr val="FFFFDF"/>
          </a:solidFill>
        </p:spPr>
        <p:txBody>
          <a:bodyPr/>
          <a:lstStyle>
            <a:lvl1pPr marL="0" indent="0" algn="ctr">
              <a:buNone/>
              <a:defRPr sz="2400">
                <a:latin typeface="Gill Sans MT" panose="020B05020201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09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DF"/>
          </a:solidFill>
        </p:spPr>
        <p:txBody>
          <a:bodyPr/>
          <a:lstStyle>
            <a:lvl1pPr>
              <a:defRPr b="1">
                <a:solidFill>
                  <a:srgbClr val="008000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  <a:solidFill>
            <a:srgbClr val="FFFFDF"/>
          </a:solidFill>
        </p:spPr>
        <p:txBody>
          <a:bodyPr lIns="180000" tIns="144000" rIns="180000"/>
          <a:lstStyle>
            <a:lvl1pPr marL="228600" indent="-228600">
              <a:spcBef>
                <a:spcPts val="1200"/>
              </a:spcBef>
              <a:buClr>
                <a:srgbClr val="008000"/>
              </a:buClr>
              <a:buFont typeface="Wingdings" panose="05000000000000000000" pitchFamily="2" charset="2"/>
              <a:buChar char="ü"/>
              <a:defRPr>
                <a:solidFill>
                  <a:srgbClr val="663300"/>
                </a:solidFill>
              </a:defRPr>
            </a:lvl1pPr>
            <a:lvl2pPr marL="685800" indent="-228600">
              <a:spcBef>
                <a:spcPts val="1200"/>
              </a:spcBef>
              <a:buClr>
                <a:srgbClr val="008000"/>
              </a:buClr>
              <a:buFont typeface="Wingdings" panose="05000000000000000000" pitchFamily="2" charset="2"/>
              <a:buChar char="§"/>
              <a:defRPr>
                <a:solidFill>
                  <a:srgbClr val="663300"/>
                </a:solidFill>
              </a:defRPr>
            </a:lvl2pPr>
            <a:lvl3pPr>
              <a:spcBef>
                <a:spcPts val="1200"/>
              </a:spcBef>
              <a:defRPr>
                <a:solidFill>
                  <a:srgbClr val="663300"/>
                </a:solidFill>
              </a:defRPr>
            </a:lvl3pPr>
            <a:lvl4pPr>
              <a:spcBef>
                <a:spcPts val="1200"/>
              </a:spcBef>
              <a:defRPr>
                <a:solidFill>
                  <a:srgbClr val="663300"/>
                </a:solidFill>
              </a:defRPr>
            </a:lvl4pPr>
            <a:lvl5pPr>
              <a:spcBef>
                <a:spcPts val="1200"/>
              </a:spcBef>
              <a:defRPr>
                <a:solidFill>
                  <a:srgbClr val="66330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32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solidFill>
            <a:srgbClr val="FFFFDF"/>
          </a:solidFill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rgbClr val="FFFFDF"/>
          </a:solidFill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67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82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8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353" y="140919"/>
            <a:ext cx="11593288" cy="767801"/>
          </a:xfrm>
          <a:solidFill>
            <a:srgbClr val="FFFFDF"/>
          </a:solidFill>
        </p:spPr>
        <p:txBody>
          <a:bodyPr>
            <a:normAutofit/>
          </a:bodyPr>
          <a:lstStyle>
            <a:lvl1pPr>
              <a:defRPr sz="3600" b="1">
                <a:solidFill>
                  <a:srgbClr val="663300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A7BE291-797A-4468-8586-81D08615C5A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63353" y="1052736"/>
            <a:ext cx="11593288" cy="5413378"/>
          </a:xfrm>
          <a:solidFill>
            <a:srgbClr val="FFFFDF"/>
          </a:solidFill>
        </p:spPr>
        <p:txBody>
          <a:bodyPr lIns="180000" tIns="144000" rIns="180000"/>
          <a:lstStyle>
            <a:lvl1pPr marL="0" indent="0">
              <a:buClr>
                <a:srgbClr val="008000"/>
              </a:buClr>
              <a:buFont typeface="Wingdings" panose="05000000000000000000" pitchFamily="2" charset="2"/>
              <a:buNone/>
              <a:defRPr>
                <a:solidFill>
                  <a:srgbClr val="663300"/>
                </a:solidFill>
              </a:defRPr>
            </a:lvl1pPr>
            <a:lvl2pPr marL="685800" indent="-228600">
              <a:buClr>
                <a:srgbClr val="008000"/>
              </a:buClr>
              <a:buFont typeface="Wingdings" panose="05000000000000000000" pitchFamily="2" charset="2"/>
              <a:buChar char="§"/>
              <a:defRPr>
                <a:solidFill>
                  <a:srgbClr val="663300"/>
                </a:solidFill>
              </a:defRPr>
            </a:lvl2pPr>
            <a:lvl3pPr>
              <a:defRPr>
                <a:solidFill>
                  <a:srgbClr val="663300"/>
                </a:solidFill>
              </a:defRPr>
            </a:lvl3pPr>
            <a:lvl4pPr>
              <a:defRPr>
                <a:solidFill>
                  <a:srgbClr val="663300"/>
                </a:solidFill>
              </a:defRPr>
            </a:lvl4pPr>
            <a:lvl5pPr>
              <a:defRPr>
                <a:solidFill>
                  <a:srgbClr val="663300"/>
                </a:solidFill>
              </a:defRPr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7840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81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51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FFFFDF"/>
          </a:solidFill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04800"/>
            <a:ext cx="11277600" cy="603920"/>
          </a:xfrm>
          <a:prstGeom prst="rect">
            <a:avLst/>
          </a:prstGeom>
          <a:solidFill>
            <a:srgbClr val="FFFF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052736"/>
            <a:ext cx="11277600" cy="5461186"/>
          </a:xfrm>
          <a:prstGeom prst="rect">
            <a:avLst/>
          </a:prstGeom>
          <a:solidFill>
            <a:srgbClr val="FFFFDF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102A40-1FDF-4034-A610-F36D00D2EB54}"/>
              </a:ext>
            </a:extLst>
          </p:cNvPr>
          <p:cNvSpPr txBox="1"/>
          <p:nvPr userDrawn="1"/>
        </p:nvSpPr>
        <p:spPr>
          <a:xfrm>
            <a:off x="8427444" y="6510826"/>
            <a:ext cx="3825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baseline="0" dirty="0">
                <a:solidFill>
                  <a:srgbClr val="FFFFDF"/>
                </a:solidFill>
                <a:latin typeface="Gill Sans MT" panose="020B0502020104020203" pitchFamily="34" charset="0"/>
              </a:rPr>
              <a:t>Margarida Tomé,  </a:t>
            </a:r>
            <a:r>
              <a:rPr lang="pt-PT" sz="1600" b="1" baseline="0" dirty="0" err="1">
                <a:solidFill>
                  <a:srgbClr val="FFFFDF"/>
                </a:solidFill>
                <a:latin typeface="Gill Sans MT" panose="020B0502020104020203" pitchFamily="34" charset="0"/>
              </a:rPr>
              <a:t>last</a:t>
            </a:r>
            <a:r>
              <a:rPr lang="pt-PT" sz="1600" b="1" baseline="0" dirty="0">
                <a:solidFill>
                  <a:srgbClr val="FFFFDF"/>
                </a:solidFill>
                <a:latin typeface="Gill Sans MT" panose="020B0502020104020203" pitchFamily="34" charset="0"/>
              </a:rPr>
              <a:t> </a:t>
            </a:r>
            <a:r>
              <a:rPr lang="pt-PT" sz="1600" b="1" baseline="0" dirty="0" err="1">
                <a:solidFill>
                  <a:srgbClr val="FFFFDF"/>
                </a:solidFill>
                <a:latin typeface="Gill Sans MT" panose="020B0502020104020203" pitchFamily="34" charset="0"/>
              </a:rPr>
              <a:t>revision</a:t>
            </a:r>
            <a:r>
              <a:rPr lang="pt-PT" sz="1600" b="1" baseline="0" dirty="0">
                <a:solidFill>
                  <a:srgbClr val="FFFFDF"/>
                </a:solidFill>
                <a:latin typeface="Gill Sans MT" panose="020B0502020104020203" pitchFamily="34" charset="0"/>
              </a:rPr>
              <a:t> 2020</a:t>
            </a:r>
            <a:endParaRPr lang="en-GB" sz="1600" b="1" baseline="0" dirty="0">
              <a:solidFill>
                <a:srgbClr val="FFFFDF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60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008000"/>
          </a:solidFill>
          <a:latin typeface="Gill Sans MT" panose="020B0502020104020203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Trebuchet MS" panose="020B0603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Trebuchet MS" panose="020B0603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Trebuchet MS" panose="020B0603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Trebuchet MS" panose="020B0603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Tahoma" panose="020B060403050404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Tahoma" panose="020B060403050404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Tahoma" panose="020B060403050404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Tahoma" panose="020B0604030504040204" pitchFamily="34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Font typeface="Wingdings" panose="05000000000000000000" pitchFamily="2" charset="2"/>
        <a:buChar char="ü"/>
        <a:defRPr sz="2400" kern="1200">
          <a:solidFill>
            <a:srgbClr val="763B00"/>
          </a:solidFill>
          <a:latin typeface="Gill Sans MT" panose="020B0502020104020203" pitchFamily="34" charset="0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–"/>
        <a:defRPr sz="2200" kern="1200">
          <a:solidFill>
            <a:srgbClr val="763B00"/>
          </a:solidFill>
          <a:latin typeface="Gill Sans MT" panose="020B0502020104020203" pitchFamily="34" charset="0"/>
          <a:ea typeface="+mn-ea"/>
          <a:cs typeface="+mn-cs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·"/>
        <a:defRPr sz="2000" kern="1200">
          <a:solidFill>
            <a:srgbClr val="763B00"/>
          </a:solidFill>
          <a:latin typeface="Gill Sans MT" panose="020B0502020104020203" pitchFamily="34" charset="0"/>
          <a:ea typeface="+mn-ea"/>
          <a:cs typeface="+mn-cs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–"/>
        <a:defRPr kern="1200">
          <a:solidFill>
            <a:srgbClr val="763B00"/>
          </a:solidFill>
          <a:latin typeface="Gill Sans MT" panose="020B0502020104020203" pitchFamily="34" charset="0"/>
          <a:ea typeface="+mn-ea"/>
          <a:cs typeface="+mn-cs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»"/>
        <a:defRPr sz="1400" kern="1200">
          <a:solidFill>
            <a:srgbClr val="763B00"/>
          </a:solidFill>
          <a:latin typeface="Gill Sans MT" panose="020B05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503C95-D932-4D94-9AF7-D85A7D26847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FFFFDF"/>
          </a:solidFill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90762A1-C1EA-4213-B665-6A111893733F}"/>
              </a:ext>
            </a:extLst>
          </p:cNvPr>
          <p:cNvSpPr txBox="1"/>
          <p:nvPr userDrawn="1"/>
        </p:nvSpPr>
        <p:spPr>
          <a:xfrm>
            <a:off x="8427444" y="6510826"/>
            <a:ext cx="3825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baseline="0" dirty="0">
                <a:solidFill>
                  <a:srgbClr val="FFFFDF"/>
                </a:solidFill>
                <a:latin typeface="Gill Sans MT" panose="020B0502020104020203" pitchFamily="34" charset="0"/>
              </a:rPr>
              <a:t>Margarida Tomé,  </a:t>
            </a:r>
            <a:r>
              <a:rPr lang="pt-PT" sz="1600" b="1" baseline="0" dirty="0" err="1">
                <a:solidFill>
                  <a:srgbClr val="FFFFDF"/>
                </a:solidFill>
                <a:latin typeface="Gill Sans MT" panose="020B0502020104020203" pitchFamily="34" charset="0"/>
              </a:rPr>
              <a:t>last</a:t>
            </a:r>
            <a:r>
              <a:rPr lang="pt-PT" sz="1600" b="1" baseline="0" dirty="0">
                <a:solidFill>
                  <a:srgbClr val="FFFFDF"/>
                </a:solidFill>
                <a:latin typeface="Gill Sans MT" panose="020B0502020104020203" pitchFamily="34" charset="0"/>
              </a:rPr>
              <a:t> </a:t>
            </a:r>
            <a:r>
              <a:rPr lang="pt-PT" sz="1600" b="1" baseline="0" dirty="0" err="1">
                <a:solidFill>
                  <a:srgbClr val="FFFFDF"/>
                </a:solidFill>
                <a:latin typeface="Gill Sans MT" panose="020B0502020104020203" pitchFamily="34" charset="0"/>
              </a:rPr>
              <a:t>revision</a:t>
            </a:r>
            <a:r>
              <a:rPr lang="pt-PT" sz="1600" b="1" baseline="0" dirty="0">
                <a:solidFill>
                  <a:srgbClr val="FFFFDF"/>
                </a:solidFill>
                <a:latin typeface="Gill Sans MT" panose="020B0502020104020203" pitchFamily="34" charset="0"/>
              </a:rPr>
              <a:t> 2020</a:t>
            </a:r>
            <a:endParaRPr lang="en-GB" sz="1600" b="1" baseline="0" dirty="0">
              <a:solidFill>
                <a:srgbClr val="FFFFDF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29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609600"/>
            <a:ext cx="7696200" cy="2099320"/>
          </a:xfrm>
        </p:spPr>
        <p:txBody>
          <a:bodyPr anchor="ctr"/>
          <a:lstStyle/>
          <a:p>
            <a:r>
              <a:rPr lang="en-GB" altLang="en-US" sz="4400" b="1" dirty="0">
                <a:solidFill>
                  <a:srgbClr val="663300"/>
                </a:solidFill>
              </a:rPr>
              <a:t>Individual tree models</a:t>
            </a:r>
            <a:br>
              <a:rPr lang="en-GB" altLang="en-US" sz="3200" b="1" dirty="0"/>
            </a:br>
            <a:br>
              <a:rPr lang="en-GB" altLang="en-US" sz="1800" b="1" dirty="0"/>
            </a:br>
            <a:r>
              <a:rPr lang="en-GB" altLang="en-US" sz="3200" b="1" dirty="0"/>
              <a:t>The PINASTER model as an example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D87EC-A516-46C4-83A0-FC922957E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PINASTER – </a:t>
            </a:r>
            <a:r>
              <a:rPr lang="pt-PT" dirty="0" err="1"/>
              <a:t>calculus</a:t>
            </a:r>
            <a:r>
              <a:rPr lang="pt-PT" dirty="0"/>
              <a:t> module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AA08A-302D-4B81-9B23-2DBEC3D21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/>
              <a:t>The</a:t>
            </a:r>
            <a:r>
              <a:rPr lang="pt-PT" dirty="0"/>
              <a:t> PINASTER </a:t>
            </a:r>
            <a:r>
              <a:rPr lang="pt-PT" dirty="0" err="1"/>
              <a:t>calculus</a:t>
            </a:r>
            <a:r>
              <a:rPr lang="pt-PT" dirty="0"/>
              <a:t> module </a:t>
            </a:r>
            <a:r>
              <a:rPr lang="pt-PT" dirty="0" err="1"/>
              <a:t>includes</a:t>
            </a:r>
            <a:r>
              <a:rPr lang="pt-PT" dirty="0"/>
              <a:t>:</a:t>
            </a:r>
          </a:p>
          <a:p>
            <a:pPr lvl="1"/>
            <a:r>
              <a:rPr lang="pt-PT" dirty="0"/>
              <a:t>A </a:t>
            </a:r>
            <a:r>
              <a:rPr lang="pt-PT" dirty="0" err="1"/>
              <a:t>height-diameter</a:t>
            </a:r>
            <a:r>
              <a:rPr lang="pt-PT" dirty="0"/>
              <a:t> curve</a:t>
            </a:r>
          </a:p>
          <a:p>
            <a:pPr lvl="1"/>
            <a:r>
              <a:rPr lang="pt-PT" dirty="0"/>
              <a:t>A set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equations</a:t>
            </a:r>
            <a:r>
              <a:rPr lang="pt-PT" dirty="0"/>
              <a:t> to </a:t>
            </a:r>
            <a:r>
              <a:rPr lang="pt-PT" dirty="0" err="1"/>
              <a:t>estimate</a:t>
            </a:r>
            <a:r>
              <a:rPr lang="pt-PT" dirty="0"/>
              <a:t> </a:t>
            </a:r>
            <a:r>
              <a:rPr lang="pt-PT" dirty="0" err="1"/>
              <a:t>tree</a:t>
            </a:r>
            <a:r>
              <a:rPr lang="pt-PT" dirty="0"/>
              <a:t> volume (total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merchantable</a:t>
            </a:r>
            <a:r>
              <a:rPr lang="pt-PT" dirty="0"/>
              <a:t>)</a:t>
            </a:r>
          </a:p>
          <a:p>
            <a:pPr lvl="1"/>
            <a:r>
              <a:rPr lang="pt-PT" dirty="0"/>
              <a:t>A set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equations</a:t>
            </a:r>
            <a:r>
              <a:rPr lang="pt-PT" dirty="0"/>
              <a:t> to </a:t>
            </a:r>
            <a:r>
              <a:rPr lang="pt-PT" dirty="0" err="1"/>
              <a:t>estimate</a:t>
            </a:r>
            <a:r>
              <a:rPr lang="pt-PT" dirty="0"/>
              <a:t> </a:t>
            </a:r>
            <a:r>
              <a:rPr lang="pt-PT" dirty="0" err="1"/>
              <a:t>tree</a:t>
            </a:r>
            <a:r>
              <a:rPr lang="pt-PT" dirty="0"/>
              <a:t> </a:t>
            </a:r>
            <a:r>
              <a:rPr lang="pt-PT" dirty="0" err="1"/>
              <a:t>biomass</a:t>
            </a:r>
            <a:r>
              <a:rPr lang="pt-PT" dirty="0"/>
              <a:t> per </a:t>
            </a:r>
            <a:r>
              <a:rPr lang="pt-PT" dirty="0" err="1"/>
              <a:t>tree</a:t>
            </a:r>
            <a:r>
              <a:rPr lang="pt-PT" dirty="0"/>
              <a:t> </a:t>
            </a:r>
            <a:r>
              <a:rPr lang="pt-PT" dirty="0" err="1"/>
              <a:t>component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440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D87EC-A516-46C4-83A0-FC922957E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PINASTER – </a:t>
            </a:r>
            <a:r>
              <a:rPr lang="pt-PT" dirty="0" err="1"/>
              <a:t>thinning</a:t>
            </a:r>
            <a:r>
              <a:rPr lang="pt-PT" dirty="0"/>
              <a:t> module (1/2)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AA08A-302D-4B81-9B23-2DBEC3D21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err="1"/>
              <a:t>The</a:t>
            </a:r>
            <a:r>
              <a:rPr lang="pt-PT" dirty="0"/>
              <a:t> PINASTER </a:t>
            </a:r>
            <a:r>
              <a:rPr lang="pt-PT" dirty="0" err="1"/>
              <a:t>thinning</a:t>
            </a:r>
            <a:r>
              <a:rPr lang="pt-PT" dirty="0"/>
              <a:t> module </a:t>
            </a:r>
            <a:r>
              <a:rPr lang="pt-PT" dirty="0" err="1"/>
              <a:t>considers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tree</a:t>
            </a:r>
            <a:r>
              <a:rPr lang="pt-PT" dirty="0"/>
              <a:t> </a:t>
            </a:r>
            <a:r>
              <a:rPr lang="pt-PT" dirty="0" err="1"/>
              <a:t>list</a:t>
            </a:r>
            <a:r>
              <a:rPr lang="pt-PT" dirty="0"/>
              <a:t> </a:t>
            </a:r>
            <a:r>
              <a:rPr lang="pt-PT" dirty="0" err="1"/>
              <a:t>divided</a:t>
            </a:r>
            <a:r>
              <a:rPr lang="pt-PT" dirty="0"/>
              <a:t> </a:t>
            </a:r>
            <a:r>
              <a:rPr lang="pt-PT" dirty="0" err="1"/>
              <a:t>into</a:t>
            </a:r>
            <a:r>
              <a:rPr lang="pt-PT" dirty="0"/>
              <a:t> a </a:t>
            </a:r>
            <a:r>
              <a:rPr lang="pt-PT" dirty="0" err="1"/>
              <a:t>certain</a:t>
            </a:r>
            <a:r>
              <a:rPr lang="pt-PT" dirty="0"/>
              <a:t> </a:t>
            </a:r>
            <a:r>
              <a:rPr lang="pt-PT" dirty="0" err="1"/>
              <a:t>number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groups</a:t>
            </a:r>
            <a:r>
              <a:rPr lang="pt-PT" dirty="0"/>
              <a:t> (</a:t>
            </a:r>
            <a:r>
              <a:rPr lang="pt-PT" dirty="0" err="1"/>
              <a:t>usually</a:t>
            </a:r>
            <a:r>
              <a:rPr lang="pt-PT" dirty="0"/>
              <a:t> 3)</a:t>
            </a:r>
          </a:p>
          <a:p>
            <a:pPr lvl="1"/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trees</a:t>
            </a:r>
            <a:r>
              <a:rPr lang="pt-PT" dirty="0"/>
              <a:t> are </a:t>
            </a:r>
            <a:r>
              <a:rPr lang="pt-PT" dirty="0" err="1"/>
              <a:t>sorted</a:t>
            </a:r>
            <a:r>
              <a:rPr lang="pt-PT" dirty="0"/>
              <a:t> </a:t>
            </a:r>
            <a:r>
              <a:rPr lang="pt-PT" dirty="0" err="1"/>
              <a:t>according</a:t>
            </a:r>
            <a:r>
              <a:rPr lang="pt-PT" dirty="0"/>
              <a:t> to </a:t>
            </a:r>
            <a:r>
              <a:rPr lang="pt-PT" dirty="0" err="1"/>
              <a:t>size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assigned</a:t>
            </a:r>
            <a:r>
              <a:rPr lang="pt-PT" dirty="0"/>
              <a:t> to </a:t>
            </a:r>
            <a:r>
              <a:rPr lang="pt-PT" dirty="0" err="1"/>
              <a:t>one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groups</a:t>
            </a:r>
            <a:endParaRPr lang="pt-PT" dirty="0"/>
          </a:p>
          <a:p>
            <a:pPr lvl="1"/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user</a:t>
            </a:r>
            <a:r>
              <a:rPr lang="pt-PT" dirty="0"/>
              <a:t> </a:t>
            </a:r>
            <a:r>
              <a:rPr lang="pt-PT" dirty="0" err="1"/>
              <a:t>provides</a:t>
            </a:r>
            <a:r>
              <a:rPr lang="pt-PT" dirty="0"/>
              <a:t> for </a:t>
            </a:r>
            <a:r>
              <a:rPr lang="pt-PT" dirty="0" err="1"/>
              <a:t>each</a:t>
            </a:r>
            <a:r>
              <a:rPr lang="pt-PT" dirty="0"/>
              <a:t> </a:t>
            </a:r>
            <a:r>
              <a:rPr lang="pt-PT" dirty="0" err="1"/>
              <a:t>group</a:t>
            </a:r>
            <a:r>
              <a:rPr lang="pt-PT" dirty="0"/>
              <a:t> a % </a:t>
            </a:r>
            <a:r>
              <a:rPr lang="pt-PT" dirty="0" err="1"/>
              <a:t>that</a:t>
            </a:r>
            <a:r>
              <a:rPr lang="pt-PT" dirty="0"/>
              <a:t> defines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maximum</a:t>
            </a:r>
            <a:r>
              <a:rPr lang="pt-PT" dirty="0"/>
              <a:t> </a:t>
            </a:r>
            <a:r>
              <a:rPr lang="pt-PT" dirty="0" err="1"/>
              <a:t>number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trees</a:t>
            </a:r>
            <a:r>
              <a:rPr lang="pt-PT" dirty="0"/>
              <a:t> </a:t>
            </a:r>
            <a:r>
              <a:rPr lang="pt-PT" dirty="0" err="1"/>
              <a:t>that</a:t>
            </a:r>
            <a:r>
              <a:rPr lang="pt-PT" dirty="0"/>
              <a:t> can </a:t>
            </a:r>
            <a:r>
              <a:rPr lang="pt-PT" dirty="0" err="1"/>
              <a:t>be</a:t>
            </a:r>
            <a:r>
              <a:rPr lang="pt-PT" dirty="0"/>
              <a:t> </a:t>
            </a:r>
            <a:r>
              <a:rPr lang="pt-PT" dirty="0" err="1"/>
              <a:t>removed</a:t>
            </a:r>
            <a:r>
              <a:rPr lang="pt-PT" dirty="0"/>
              <a:t> </a:t>
            </a:r>
            <a:r>
              <a:rPr lang="pt-PT" dirty="0" err="1"/>
              <a:t>from</a:t>
            </a:r>
            <a:r>
              <a:rPr lang="pt-PT" dirty="0"/>
              <a:t> </a:t>
            </a:r>
            <a:r>
              <a:rPr lang="pt-PT" dirty="0" err="1"/>
              <a:t>that</a:t>
            </a:r>
            <a:r>
              <a:rPr lang="pt-PT" dirty="0"/>
              <a:t> </a:t>
            </a:r>
            <a:r>
              <a:rPr lang="pt-PT" dirty="0" err="1"/>
              <a:t>group</a:t>
            </a:r>
            <a:endParaRPr lang="pt-PT" dirty="0"/>
          </a:p>
          <a:p>
            <a:pPr lvl="1"/>
            <a:r>
              <a:rPr lang="pt-PT" dirty="0" err="1"/>
              <a:t>The</a:t>
            </a:r>
            <a:r>
              <a:rPr lang="pt-PT" dirty="0"/>
              <a:t> simulador computes, for </a:t>
            </a:r>
            <a:r>
              <a:rPr lang="pt-PT" dirty="0" err="1"/>
              <a:t>each</a:t>
            </a:r>
            <a:r>
              <a:rPr lang="pt-PT" dirty="0"/>
              <a:t> </a:t>
            </a:r>
            <a:r>
              <a:rPr lang="pt-PT" dirty="0" err="1"/>
              <a:t>tree</a:t>
            </a:r>
            <a:r>
              <a:rPr lang="pt-PT" dirty="0"/>
              <a:t>, a </a:t>
            </a:r>
            <a:r>
              <a:rPr lang="pt-PT" dirty="0" err="1"/>
              <a:t>thinning</a:t>
            </a:r>
            <a:r>
              <a:rPr lang="pt-PT" dirty="0"/>
              <a:t> </a:t>
            </a:r>
            <a:r>
              <a:rPr lang="pt-PT" dirty="0" err="1"/>
              <a:t>index</a:t>
            </a:r>
            <a:r>
              <a:rPr lang="pt-PT" dirty="0"/>
              <a:t> </a:t>
            </a:r>
            <a:r>
              <a:rPr lang="pt-PT" dirty="0" err="1"/>
              <a:t>that</a:t>
            </a:r>
            <a:r>
              <a:rPr lang="pt-PT" dirty="0"/>
              <a:t> defines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probability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a </a:t>
            </a:r>
            <a:r>
              <a:rPr lang="pt-PT" dirty="0" err="1"/>
              <a:t>tree</a:t>
            </a:r>
            <a:r>
              <a:rPr lang="pt-PT" dirty="0"/>
              <a:t> to </a:t>
            </a:r>
            <a:r>
              <a:rPr lang="pt-PT" dirty="0" err="1"/>
              <a:t>be</a:t>
            </a:r>
            <a:r>
              <a:rPr lang="pt-PT" dirty="0"/>
              <a:t> </a:t>
            </a:r>
            <a:r>
              <a:rPr lang="pt-PT" dirty="0" err="1"/>
              <a:t>thinned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that</a:t>
            </a:r>
            <a:r>
              <a:rPr lang="pt-PT" dirty="0"/>
              <a:t> </a:t>
            </a:r>
            <a:r>
              <a:rPr lang="pt-PT" dirty="0" err="1"/>
              <a:t>usually</a:t>
            </a:r>
            <a:r>
              <a:rPr lang="pt-PT" dirty="0"/>
              <a:t> </a:t>
            </a:r>
            <a:r>
              <a:rPr lang="pt-PT" dirty="0" err="1"/>
              <a:t>depends</a:t>
            </a:r>
            <a:r>
              <a:rPr lang="pt-PT" dirty="0"/>
              <a:t> </a:t>
            </a:r>
            <a:r>
              <a:rPr lang="pt-PT" dirty="0" err="1"/>
              <a:t>on</a:t>
            </a:r>
            <a:r>
              <a:rPr lang="pt-PT" dirty="0"/>
              <a:t> </a:t>
            </a:r>
            <a:r>
              <a:rPr lang="pt-PT" dirty="0" err="1"/>
              <a:t>tree</a:t>
            </a:r>
            <a:r>
              <a:rPr lang="pt-PT" dirty="0"/>
              <a:t> </a:t>
            </a:r>
            <a:r>
              <a:rPr lang="pt-PT" dirty="0" err="1"/>
              <a:t>size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competition</a:t>
            </a:r>
            <a:r>
              <a:rPr lang="pt-PT" dirty="0"/>
              <a:t> (in </a:t>
            </a:r>
            <a:r>
              <a:rPr lang="pt-PT" dirty="0" err="1"/>
              <a:t>other</a:t>
            </a:r>
            <a:r>
              <a:rPr lang="pt-PT" dirty="0"/>
              <a:t> </a:t>
            </a:r>
            <a:r>
              <a:rPr lang="pt-PT" dirty="0" err="1"/>
              <a:t>models</a:t>
            </a:r>
            <a:r>
              <a:rPr lang="pt-PT" dirty="0"/>
              <a:t> </a:t>
            </a:r>
            <a:r>
              <a:rPr lang="pt-PT" dirty="0" err="1"/>
              <a:t>tree</a:t>
            </a:r>
            <a:r>
              <a:rPr lang="pt-PT" dirty="0"/>
              <a:t> </a:t>
            </a:r>
            <a:r>
              <a:rPr lang="pt-PT" dirty="0" err="1"/>
              <a:t>form</a:t>
            </a:r>
            <a:r>
              <a:rPr lang="pt-PT" dirty="0"/>
              <a:t> can </a:t>
            </a:r>
            <a:r>
              <a:rPr lang="pt-PT" dirty="0" err="1"/>
              <a:t>be</a:t>
            </a:r>
            <a:r>
              <a:rPr lang="pt-PT" dirty="0"/>
              <a:t> </a:t>
            </a:r>
            <a:r>
              <a:rPr lang="pt-PT" dirty="0" err="1"/>
              <a:t>taken</a:t>
            </a:r>
            <a:r>
              <a:rPr lang="pt-PT" dirty="0"/>
              <a:t> </a:t>
            </a:r>
            <a:r>
              <a:rPr lang="pt-PT" dirty="0" err="1"/>
              <a:t>into</a:t>
            </a:r>
            <a:r>
              <a:rPr lang="pt-PT" dirty="0"/>
              <a:t> </a:t>
            </a:r>
            <a:r>
              <a:rPr lang="pt-PT" dirty="0" err="1"/>
              <a:t>account</a:t>
            </a:r>
            <a:r>
              <a:rPr lang="pt-PT" dirty="0"/>
              <a:t>)</a:t>
            </a:r>
          </a:p>
          <a:p>
            <a:pPr lvl="1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32241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D87EC-A516-46C4-83A0-FC922957E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PINASTER – </a:t>
            </a:r>
            <a:r>
              <a:rPr lang="pt-PT" dirty="0" err="1"/>
              <a:t>thinning</a:t>
            </a:r>
            <a:r>
              <a:rPr lang="pt-PT" dirty="0"/>
              <a:t> module (2/2)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AA08A-302D-4B81-9B23-2DBEC3D21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following</a:t>
            </a:r>
            <a:r>
              <a:rPr lang="pt-PT" dirty="0"/>
              <a:t> </a:t>
            </a:r>
            <a:r>
              <a:rPr lang="pt-PT" dirty="0" err="1"/>
              <a:t>process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repeated</a:t>
            </a:r>
            <a:r>
              <a:rPr lang="pt-PT" dirty="0"/>
              <a:t> </a:t>
            </a:r>
            <a:r>
              <a:rPr lang="pt-PT" dirty="0" err="1"/>
              <a:t>until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thinning</a:t>
            </a:r>
            <a:r>
              <a:rPr lang="pt-PT" dirty="0"/>
              <a:t> </a:t>
            </a:r>
            <a:r>
              <a:rPr lang="pt-PT" dirty="0" err="1"/>
              <a:t>criteria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achieved</a:t>
            </a:r>
            <a:endParaRPr lang="pt-PT" dirty="0"/>
          </a:p>
          <a:p>
            <a:pPr lvl="1"/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probability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a </a:t>
            </a:r>
            <a:r>
              <a:rPr lang="pt-PT" dirty="0" err="1"/>
              <a:t>tree</a:t>
            </a:r>
            <a:r>
              <a:rPr lang="pt-PT" dirty="0"/>
              <a:t> to </a:t>
            </a:r>
            <a:r>
              <a:rPr lang="pt-PT" dirty="0" err="1"/>
              <a:t>be</a:t>
            </a:r>
            <a:r>
              <a:rPr lang="pt-PT" dirty="0"/>
              <a:t> </a:t>
            </a:r>
            <a:r>
              <a:rPr lang="pt-PT" dirty="0" err="1"/>
              <a:t>thinned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compared</a:t>
            </a:r>
            <a:r>
              <a:rPr lang="pt-PT" dirty="0"/>
              <a:t> to a </a:t>
            </a:r>
            <a:r>
              <a:rPr lang="pt-PT" dirty="0" err="1"/>
              <a:t>random</a:t>
            </a:r>
            <a:r>
              <a:rPr lang="pt-PT" dirty="0"/>
              <a:t> </a:t>
            </a:r>
            <a:r>
              <a:rPr lang="pt-PT" dirty="0" err="1"/>
              <a:t>number</a:t>
            </a:r>
            <a:r>
              <a:rPr lang="pt-PT" dirty="0"/>
              <a:t> to decide </a:t>
            </a:r>
            <a:r>
              <a:rPr lang="pt-PT" dirty="0" err="1"/>
              <a:t>if</a:t>
            </a:r>
            <a:r>
              <a:rPr lang="pt-PT" dirty="0"/>
              <a:t> </a:t>
            </a:r>
            <a:r>
              <a:rPr lang="pt-PT" dirty="0" err="1"/>
              <a:t>it</a:t>
            </a:r>
            <a:r>
              <a:rPr lang="pt-PT" dirty="0"/>
              <a:t> </a:t>
            </a:r>
            <a:r>
              <a:rPr lang="pt-PT" dirty="0" err="1"/>
              <a:t>will</a:t>
            </a:r>
            <a:r>
              <a:rPr lang="pt-PT" dirty="0"/>
              <a:t> </a:t>
            </a:r>
            <a:r>
              <a:rPr lang="pt-PT" dirty="0" err="1"/>
              <a:t>be</a:t>
            </a:r>
            <a:r>
              <a:rPr lang="pt-PT" dirty="0"/>
              <a:t> </a:t>
            </a:r>
            <a:r>
              <a:rPr lang="pt-PT" dirty="0" err="1"/>
              <a:t>thinned</a:t>
            </a:r>
            <a:r>
              <a:rPr lang="pt-PT" dirty="0"/>
              <a:t>, </a:t>
            </a:r>
            <a:r>
              <a:rPr lang="pt-PT" dirty="0" err="1"/>
              <a:t>takin</a:t>
            </a:r>
            <a:r>
              <a:rPr lang="pt-PT" dirty="0"/>
              <a:t> </a:t>
            </a:r>
            <a:r>
              <a:rPr lang="pt-PT" dirty="0" err="1"/>
              <a:t>also</a:t>
            </a:r>
            <a:r>
              <a:rPr lang="pt-PT" dirty="0"/>
              <a:t> </a:t>
            </a:r>
            <a:r>
              <a:rPr lang="pt-PT" dirty="0" err="1"/>
              <a:t>into</a:t>
            </a:r>
            <a:r>
              <a:rPr lang="pt-PT" dirty="0"/>
              <a:t> </a:t>
            </a:r>
            <a:r>
              <a:rPr lang="pt-PT" dirty="0" err="1"/>
              <a:t>account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%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removal</a:t>
            </a:r>
            <a:r>
              <a:rPr lang="pt-PT" dirty="0"/>
              <a:t> </a:t>
            </a:r>
            <a:r>
              <a:rPr lang="pt-PT" dirty="0" err="1"/>
              <a:t>fixed</a:t>
            </a:r>
            <a:r>
              <a:rPr lang="pt-PT" dirty="0"/>
              <a:t> for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group</a:t>
            </a:r>
            <a:r>
              <a:rPr lang="pt-PT" dirty="0"/>
              <a:t> to </a:t>
            </a:r>
            <a:r>
              <a:rPr lang="pt-PT" dirty="0" err="1"/>
              <a:t>which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tree</a:t>
            </a:r>
            <a:r>
              <a:rPr lang="pt-PT" dirty="0"/>
              <a:t> </a:t>
            </a:r>
            <a:r>
              <a:rPr lang="pt-PT" dirty="0" err="1"/>
              <a:t>belongs</a:t>
            </a:r>
            <a:endParaRPr lang="pt-PT" dirty="0"/>
          </a:p>
          <a:p>
            <a:pPr lvl="1"/>
            <a:r>
              <a:rPr lang="pt-PT" dirty="0" err="1"/>
              <a:t>If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tree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thinned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competition</a:t>
            </a:r>
            <a:r>
              <a:rPr lang="pt-PT" dirty="0"/>
              <a:t> </a:t>
            </a:r>
            <a:r>
              <a:rPr lang="pt-PT" dirty="0" err="1"/>
              <a:t>indices</a:t>
            </a:r>
            <a:r>
              <a:rPr lang="pt-PT" dirty="0"/>
              <a:t> </a:t>
            </a:r>
            <a:r>
              <a:rPr lang="pt-PT" dirty="0" err="1"/>
              <a:t>around</a:t>
            </a:r>
            <a:r>
              <a:rPr lang="pt-PT" dirty="0"/>
              <a:t> </a:t>
            </a:r>
            <a:r>
              <a:rPr lang="pt-PT" dirty="0" err="1"/>
              <a:t>this</a:t>
            </a:r>
            <a:r>
              <a:rPr lang="pt-PT" dirty="0"/>
              <a:t> </a:t>
            </a:r>
            <a:r>
              <a:rPr lang="pt-PT" dirty="0" err="1"/>
              <a:t>tree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thinning</a:t>
            </a:r>
            <a:r>
              <a:rPr lang="pt-PT" dirty="0"/>
              <a:t> </a:t>
            </a:r>
            <a:r>
              <a:rPr lang="pt-PT" dirty="0" err="1"/>
              <a:t>index</a:t>
            </a:r>
            <a:r>
              <a:rPr lang="pt-PT" dirty="0"/>
              <a:t> are </a:t>
            </a:r>
            <a:r>
              <a:rPr lang="pt-PT" dirty="0" err="1"/>
              <a:t>re-calculated</a:t>
            </a:r>
            <a:endParaRPr lang="pt-PT" dirty="0"/>
          </a:p>
          <a:p>
            <a:pPr lvl="1"/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process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repeated</a:t>
            </a:r>
            <a:r>
              <a:rPr lang="pt-PT" dirty="0"/>
              <a:t> </a:t>
            </a:r>
            <a:r>
              <a:rPr lang="pt-PT" dirty="0" err="1"/>
              <a:t>untill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thinning</a:t>
            </a:r>
            <a:r>
              <a:rPr lang="pt-PT" dirty="0"/>
              <a:t> </a:t>
            </a:r>
            <a:r>
              <a:rPr lang="pt-PT" dirty="0" err="1"/>
              <a:t>criteria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/>
              <a:t>achieved</a:t>
            </a:r>
            <a:endParaRPr lang="pt-PT" dirty="0"/>
          </a:p>
          <a:p>
            <a:pPr lvl="1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57907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D87EC-A516-46C4-83A0-FC922957E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PINASTER – </a:t>
            </a:r>
            <a:r>
              <a:rPr lang="pt-PT" dirty="0" err="1"/>
              <a:t>initialization</a:t>
            </a:r>
            <a:r>
              <a:rPr lang="pt-PT" dirty="0"/>
              <a:t> module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AA08A-302D-4B81-9B23-2DBEC3D21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err="1"/>
              <a:t>The</a:t>
            </a:r>
            <a:r>
              <a:rPr lang="pt-PT" dirty="0"/>
              <a:t> PINASTER </a:t>
            </a:r>
            <a:r>
              <a:rPr lang="pt-PT" dirty="0" err="1"/>
              <a:t>initialization</a:t>
            </a:r>
            <a:r>
              <a:rPr lang="pt-PT" dirty="0"/>
              <a:t> module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still</a:t>
            </a:r>
            <a:r>
              <a:rPr lang="pt-PT" dirty="0"/>
              <a:t> </a:t>
            </a:r>
            <a:r>
              <a:rPr lang="pt-PT" dirty="0" err="1"/>
              <a:t>preliminary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needs</a:t>
            </a:r>
            <a:r>
              <a:rPr lang="pt-PT" dirty="0"/>
              <a:t> to </a:t>
            </a:r>
            <a:r>
              <a:rPr lang="pt-PT" dirty="0" err="1"/>
              <a:t>be</a:t>
            </a:r>
            <a:r>
              <a:rPr lang="pt-PT" dirty="0"/>
              <a:t> </a:t>
            </a:r>
            <a:r>
              <a:rPr lang="pt-PT" dirty="0" err="1"/>
              <a:t>improved</a:t>
            </a:r>
            <a:r>
              <a:rPr lang="pt-PT" dirty="0"/>
              <a:t>:</a:t>
            </a:r>
          </a:p>
          <a:p>
            <a:pPr lvl="1"/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trees</a:t>
            </a:r>
            <a:r>
              <a:rPr lang="pt-PT" dirty="0"/>
              <a:t> are </a:t>
            </a:r>
            <a:r>
              <a:rPr lang="pt-PT" dirty="0" err="1"/>
              <a:t>given</a:t>
            </a:r>
            <a:r>
              <a:rPr lang="pt-PT" dirty="0"/>
              <a:t> a </a:t>
            </a:r>
            <a:r>
              <a:rPr lang="pt-PT" dirty="0" err="1"/>
              <a:t>diameter</a:t>
            </a:r>
            <a:r>
              <a:rPr lang="pt-PT" dirty="0"/>
              <a:t> </a:t>
            </a:r>
            <a:r>
              <a:rPr lang="pt-PT" dirty="0" err="1"/>
              <a:t>dimension</a:t>
            </a:r>
            <a:r>
              <a:rPr lang="pt-PT" dirty="0"/>
              <a:t> </a:t>
            </a:r>
            <a:r>
              <a:rPr lang="pt-PT" dirty="0" err="1"/>
              <a:t>when</a:t>
            </a:r>
            <a:r>
              <a:rPr lang="pt-PT" dirty="0"/>
              <a:t> </a:t>
            </a:r>
            <a:r>
              <a:rPr lang="pt-PT" dirty="0" err="1"/>
              <a:t>hdom</a:t>
            </a:r>
            <a:r>
              <a:rPr lang="pt-PT" dirty="0"/>
              <a:t>=5 m</a:t>
            </a:r>
          </a:p>
          <a:p>
            <a:pPr lvl="1"/>
            <a:r>
              <a:rPr lang="pt-PT" dirty="0" err="1"/>
              <a:t>Tree</a:t>
            </a:r>
            <a:r>
              <a:rPr lang="pt-PT" dirty="0"/>
              <a:t> </a:t>
            </a:r>
            <a:r>
              <a:rPr lang="pt-PT" dirty="0" err="1"/>
              <a:t>diameters</a:t>
            </a:r>
            <a:r>
              <a:rPr lang="pt-PT" dirty="0"/>
              <a:t> </a:t>
            </a:r>
            <a:r>
              <a:rPr lang="pt-PT" dirty="0" err="1"/>
              <a:t>follow</a:t>
            </a:r>
            <a:r>
              <a:rPr lang="pt-PT" dirty="0"/>
              <a:t> a </a:t>
            </a:r>
            <a:r>
              <a:rPr lang="pt-PT" dirty="0" err="1"/>
              <a:t>diameter</a:t>
            </a:r>
            <a:r>
              <a:rPr lang="pt-PT" dirty="0"/>
              <a:t> </a:t>
            </a:r>
            <a:r>
              <a:rPr lang="pt-PT" dirty="0" err="1"/>
              <a:t>distribution</a:t>
            </a:r>
            <a:r>
              <a:rPr lang="pt-PT" dirty="0"/>
              <a:t> </a:t>
            </a:r>
            <a:r>
              <a:rPr lang="pt-PT" dirty="0" err="1"/>
              <a:t>that</a:t>
            </a:r>
            <a:r>
              <a:rPr lang="pt-PT" dirty="0"/>
              <a:t> </a:t>
            </a:r>
            <a:r>
              <a:rPr lang="pt-PT" dirty="0" err="1"/>
              <a:t>was</a:t>
            </a:r>
            <a:r>
              <a:rPr lang="pt-PT" dirty="0"/>
              <a:t> </a:t>
            </a:r>
            <a:r>
              <a:rPr lang="pt-PT" dirty="0" err="1"/>
              <a:t>observed</a:t>
            </a:r>
            <a:r>
              <a:rPr lang="pt-PT" dirty="0"/>
              <a:t> in some </a:t>
            </a:r>
            <a:r>
              <a:rPr lang="pt-PT" dirty="0" err="1"/>
              <a:t>spacing</a:t>
            </a:r>
            <a:r>
              <a:rPr lang="pt-PT" dirty="0"/>
              <a:t> </a:t>
            </a:r>
            <a:r>
              <a:rPr lang="pt-PT" dirty="0" err="1"/>
              <a:t>trials</a:t>
            </a:r>
            <a:r>
              <a:rPr lang="pt-PT" dirty="0"/>
              <a:t> </a:t>
            </a:r>
            <a:r>
              <a:rPr lang="pt-PT" dirty="0" err="1"/>
              <a:t>followed</a:t>
            </a:r>
            <a:r>
              <a:rPr lang="pt-PT" dirty="0"/>
              <a:t> </a:t>
            </a:r>
            <a:r>
              <a:rPr lang="pt-PT" dirty="0" err="1"/>
              <a:t>since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establishment</a:t>
            </a:r>
            <a:r>
              <a:rPr lang="pt-PT" dirty="0"/>
              <a:t> (</a:t>
            </a:r>
            <a:r>
              <a:rPr lang="pt-PT" dirty="0" err="1"/>
              <a:t>not</a:t>
            </a:r>
            <a:r>
              <a:rPr lang="pt-PT" dirty="0"/>
              <a:t> </a:t>
            </a:r>
            <a:r>
              <a:rPr lang="pt-PT" dirty="0" err="1"/>
              <a:t>many</a:t>
            </a:r>
            <a:r>
              <a:rPr lang="pt-PT" dirty="0"/>
              <a:t>) </a:t>
            </a:r>
            <a:r>
              <a:rPr lang="pt-PT" dirty="0" err="1"/>
              <a:t>and</a:t>
            </a:r>
            <a:r>
              <a:rPr lang="pt-PT" dirty="0"/>
              <a:t> are </a:t>
            </a:r>
            <a:r>
              <a:rPr lang="pt-PT" dirty="0" err="1"/>
              <a:t>assigned</a:t>
            </a:r>
            <a:r>
              <a:rPr lang="pt-PT" dirty="0"/>
              <a:t> </a:t>
            </a:r>
            <a:r>
              <a:rPr lang="pt-PT" dirty="0" err="1"/>
              <a:t>using</a:t>
            </a:r>
            <a:r>
              <a:rPr lang="pt-PT" dirty="0"/>
              <a:t> Monte Carlo </a:t>
            </a:r>
            <a:r>
              <a:rPr lang="pt-PT" dirty="0" err="1"/>
              <a:t>simulation</a:t>
            </a:r>
            <a:endParaRPr lang="pt-PT" dirty="0"/>
          </a:p>
          <a:p>
            <a:pPr lvl="1"/>
            <a:r>
              <a:rPr lang="pt-PT" dirty="0" err="1"/>
              <a:t>Information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stand </a:t>
            </a:r>
            <a:r>
              <a:rPr lang="pt-PT" dirty="0" err="1"/>
              <a:t>variables</a:t>
            </a:r>
            <a:r>
              <a:rPr lang="pt-PT" dirty="0"/>
              <a:t> </a:t>
            </a:r>
            <a:r>
              <a:rPr lang="pt-PT" dirty="0" err="1"/>
              <a:t>before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age </a:t>
            </a:r>
            <a:r>
              <a:rPr lang="pt-PT" dirty="0" err="1"/>
              <a:t>when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stand </a:t>
            </a:r>
            <a:r>
              <a:rPr lang="pt-PT" dirty="0" err="1"/>
              <a:t>achieves</a:t>
            </a:r>
            <a:r>
              <a:rPr lang="pt-PT" dirty="0"/>
              <a:t> </a:t>
            </a:r>
            <a:r>
              <a:rPr lang="pt-PT" dirty="0" err="1"/>
              <a:t>hdom</a:t>
            </a:r>
            <a:r>
              <a:rPr lang="pt-PT" dirty="0"/>
              <a:t>=5 m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estimated</a:t>
            </a:r>
            <a:r>
              <a:rPr lang="pt-PT" dirty="0"/>
              <a:t> </a:t>
            </a:r>
            <a:r>
              <a:rPr lang="pt-PT" dirty="0" err="1"/>
              <a:t>on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basis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stand </a:t>
            </a:r>
            <a:r>
              <a:rPr lang="pt-PT" dirty="0" err="1"/>
              <a:t>variables</a:t>
            </a:r>
            <a:r>
              <a:rPr lang="pt-PT" dirty="0"/>
              <a:t> </a:t>
            </a:r>
            <a:r>
              <a:rPr lang="pt-PT" dirty="0" err="1"/>
              <a:t>at</a:t>
            </a:r>
            <a:r>
              <a:rPr lang="pt-PT" dirty="0"/>
              <a:t> </a:t>
            </a:r>
            <a:r>
              <a:rPr lang="pt-PT" dirty="0" err="1"/>
              <a:t>that</a:t>
            </a:r>
            <a:r>
              <a:rPr lang="pt-PT" dirty="0"/>
              <a:t> </a:t>
            </a:r>
            <a:r>
              <a:rPr lang="pt-PT" dirty="0" err="1"/>
              <a:t>point</a:t>
            </a:r>
            <a:endParaRPr lang="pt-PT" dirty="0"/>
          </a:p>
          <a:p>
            <a:pPr lvl="1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88030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8184232" y="5589240"/>
            <a:ext cx="3442320" cy="830997"/>
          </a:xfrm>
          <a:prstGeom prst="rect">
            <a:avLst/>
          </a:prstGeom>
          <a:solidFill>
            <a:srgbClr val="FFFFDF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buClr>
                <a:srgbClr val="008000"/>
              </a:buClr>
              <a:buChar char="•"/>
              <a:defRPr sz="2400">
                <a:solidFill>
                  <a:srgbClr val="763B00"/>
                </a:solidFill>
                <a:latin typeface="Trebuchet MS" panose="020B0603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008000"/>
              </a:buClr>
              <a:buChar char="–"/>
              <a:defRPr sz="2200">
                <a:solidFill>
                  <a:srgbClr val="763B00"/>
                </a:solidFill>
                <a:latin typeface="Trebuchet MS" panose="020B0603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8000"/>
              </a:buClr>
              <a:buChar char="·"/>
              <a:defRPr sz="2000">
                <a:solidFill>
                  <a:srgbClr val="763B00"/>
                </a:solidFill>
                <a:latin typeface="Trebuchet MS" panose="020B0603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8000"/>
              </a:buClr>
              <a:buChar char="–"/>
              <a:defRPr>
                <a:solidFill>
                  <a:srgbClr val="763B00"/>
                </a:solidFill>
                <a:latin typeface="Trebuchet MS" panose="020B0603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altLang="en-US" sz="4800" b="1" dirty="0">
                <a:solidFill>
                  <a:srgbClr val="008000"/>
                </a:solidFill>
                <a:latin typeface="Gill Sans MT" panose="020B0502020104020203" pitchFamily="34" charset="0"/>
              </a:rPr>
              <a:t>The End!!</a:t>
            </a:r>
          </a:p>
        </p:txBody>
      </p:sp>
    </p:spTree>
    <p:extLst>
      <p:ext uri="{BB962C8B-B14F-4D97-AF65-F5344CB8AC3E}">
        <p14:creationId xmlns:p14="http://schemas.microsoft.com/office/powerpoint/2010/main" val="95834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8000"/>
                </a:solidFill>
                <a:latin typeface="Gill Sans MT" panose="020B0502020104020203" pitchFamily="34" charset="0"/>
              </a:rPr>
              <a:t>The PINASTER model</a:t>
            </a:r>
            <a:endParaRPr lang="pt-PT" b="1" dirty="0">
              <a:solidFill>
                <a:srgbClr val="008000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ill Sans MT" panose="020B0502020104020203" pitchFamily="34" charset="0"/>
                <a:sym typeface="Wingdings" panose="05000000000000000000" pitchFamily="2" charset="2"/>
              </a:rPr>
              <a:t>The PINASTER model is a distance-independent individual tree model developed for Portugal</a:t>
            </a:r>
          </a:p>
          <a:p>
            <a:r>
              <a:rPr lang="en-US" dirty="0">
                <a:latin typeface="Gill Sans MT" panose="020B0502020104020203" pitchFamily="34" charset="0"/>
                <a:sym typeface="Wingdings" panose="05000000000000000000" pitchFamily="2" charset="2"/>
              </a:rPr>
              <a:t>Can be used for even and uneven-aged stands</a:t>
            </a:r>
          </a:p>
          <a:p>
            <a:r>
              <a:rPr lang="en-US" dirty="0">
                <a:latin typeface="Gill Sans MT" panose="020B0502020104020203" pitchFamily="34" charset="0"/>
                <a:sym typeface="Wingdings" panose="05000000000000000000" pitchFamily="2" charset="2"/>
              </a:rPr>
              <a:t>Uses several equations developed in a PhD thesis (Nunes, 2011) that was complemented with</a:t>
            </a:r>
          </a:p>
          <a:p>
            <a:pPr lvl="1"/>
            <a:r>
              <a:rPr lang="en-US" dirty="0">
                <a:latin typeface="Gill Sans MT" panose="020B0502020104020203" pitchFamily="34" charset="0"/>
                <a:sym typeface="Wingdings" panose="05000000000000000000" pitchFamily="2" charset="2"/>
              </a:rPr>
              <a:t>An initialization module</a:t>
            </a:r>
          </a:p>
          <a:p>
            <a:pPr lvl="1"/>
            <a:r>
              <a:rPr lang="en-US" dirty="0">
                <a:latin typeface="Gill Sans MT" panose="020B0502020104020203" pitchFamily="34" charset="0"/>
                <a:sym typeface="Wingdings" panose="05000000000000000000" pitchFamily="2" charset="2"/>
              </a:rPr>
              <a:t>several thinning algorithms</a:t>
            </a:r>
          </a:p>
          <a:p>
            <a:r>
              <a:rPr lang="en-US" dirty="0">
                <a:latin typeface="Gill Sans MT" panose="020B0502020104020203" pitchFamily="34" charset="0"/>
                <a:sym typeface="Wingdings" panose="05000000000000000000" pitchFamily="2" charset="2"/>
              </a:rPr>
              <a:t>It is implemented within the </a:t>
            </a:r>
            <a:r>
              <a:rPr lang="en-US" dirty="0" err="1">
                <a:latin typeface="Gill Sans MT" panose="020B0502020104020203" pitchFamily="34" charset="0"/>
                <a:sym typeface="Wingdings" panose="05000000000000000000" pitchFamily="2" charset="2"/>
              </a:rPr>
              <a:t>standsSIM</a:t>
            </a:r>
            <a:r>
              <a:rPr lang="en-US" dirty="0">
                <a:latin typeface="Gill Sans MT" panose="020B0502020104020203" pitchFamily="34" charset="0"/>
                <a:sym typeface="Wingdings" panose="05000000000000000000" pitchFamily="2" charset="2"/>
              </a:rPr>
              <a:t> simulator</a:t>
            </a:r>
          </a:p>
          <a:p>
            <a:pPr lvl="2"/>
            <a:endParaRPr lang="pt-PT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41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2567608" y="5661248"/>
            <a:ext cx="9058944" cy="830997"/>
          </a:xfrm>
          <a:prstGeom prst="rect">
            <a:avLst/>
          </a:prstGeom>
          <a:solidFill>
            <a:srgbClr val="FFFFDF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buClr>
                <a:srgbClr val="008000"/>
              </a:buClr>
              <a:buChar char="•"/>
              <a:defRPr sz="2400">
                <a:solidFill>
                  <a:srgbClr val="763B00"/>
                </a:solidFill>
                <a:latin typeface="Trebuchet MS" panose="020B0603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008000"/>
              </a:buClr>
              <a:buChar char="–"/>
              <a:defRPr sz="2200">
                <a:solidFill>
                  <a:srgbClr val="763B00"/>
                </a:solidFill>
                <a:latin typeface="Trebuchet MS" panose="020B0603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8000"/>
              </a:buClr>
              <a:buChar char="·"/>
              <a:defRPr sz="2000">
                <a:solidFill>
                  <a:srgbClr val="763B00"/>
                </a:solidFill>
                <a:latin typeface="Trebuchet MS" panose="020B0603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8000"/>
              </a:buClr>
              <a:buChar char="–"/>
              <a:defRPr>
                <a:solidFill>
                  <a:srgbClr val="763B00"/>
                </a:solidFill>
                <a:latin typeface="Trebuchet MS" panose="020B0603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altLang="en-US" sz="4800" b="1" dirty="0">
                <a:solidFill>
                  <a:srgbClr val="008000"/>
                </a:solidFill>
                <a:latin typeface="Gill Sans MT" panose="020B0502020104020203" pitchFamily="34" charset="0"/>
              </a:rPr>
              <a:t>PINASTER – growth module</a:t>
            </a:r>
          </a:p>
        </p:txBody>
      </p:sp>
    </p:spTree>
    <p:extLst>
      <p:ext uri="{BB962C8B-B14F-4D97-AF65-F5344CB8AC3E}">
        <p14:creationId xmlns:p14="http://schemas.microsoft.com/office/powerpoint/2010/main" val="3213017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01693-2E29-40F1-98C5-095969C58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3" y="140919"/>
            <a:ext cx="11593288" cy="767801"/>
          </a:xfrm>
        </p:spPr>
        <p:txBody>
          <a:bodyPr/>
          <a:lstStyle/>
          <a:p>
            <a:pPr algn="ctr"/>
            <a:r>
              <a:rPr lang="pt-PT"/>
              <a:t>Dominant height growth – site index curves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038A39-34FA-4D2B-97BC-8FC9EFDA95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GB" i="1" dirty="0"/>
              </a:p>
              <a:p>
                <a:endParaRPr lang="en-GB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pt-PT" i="1">
                              <a:latin typeface="Cambria Math" panose="02040503050406030204" pitchFamily="18" charset="0"/>
                            </a:rPr>
                            <m:t>𝑑𝑜𝑚</m:t>
                          </m:r>
                        </m:e>
                        <m:sub>
                          <m:r>
                            <a:rPr lang="pt-PT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PT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t-PT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PT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PT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pt-PT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pt-PT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pt-PT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pt-PT" i="1">
                                          <a:latin typeface="Cambria Math" panose="02040503050406030204" pitchFamily="18" charset="0"/>
                                        </a:rPr>
                                        <m:t>0.294358</m:t>
                                      </m:r>
                                    </m:sup>
                                  </m:sSubSup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pt-PT" i="1">
                              <a:latin typeface="Cambria Math" panose="02040503050406030204" pitchFamily="18" charset="0"/>
                            </a:rPr>
                            <m:t>65.08759−13.5194 </m:t>
                          </m:r>
                          <m:r>
                            <a:rPr lang="pt-PT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038A39-34FA-4D2B-97BC-8FC9EFDA95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D580E95-1B27-4023-B8C7-9CCCA1EC41DF}"/>
                  </a:ext>
                </a:extLst>
              </p:cNvPr>
              <p:cNvSpPr/>
              <p:nvPr/>
            </p:nvSpPr>
            <p:spPr>
              <a:xfrm>
                <a:off x="2567608" y="3397154"/>
                <a:ext cx="6648400" cy="11412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6633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0">
                          <a:solidFill>
                            <a:srgbClr val="6633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  <m:t>𝑙𝑜𝑔</m:t>
                          </m:r>
                          <m:d>
                            <m:dPr>
                              <m:ctrlPr>
                                <a:rPr lang="en-GB" i="1">
                                  <a:solidFill>
                                    <a:srgbClr val="6633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i="1">
                                      <a:solidFill>
                                        <a:srgbClr val="6633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i="1">
                                      <a:solidFill>
                                        <a:srgbClr val="663300"/>
                                      </a:solidFill>
                                      <a:latin typeface="Cambria Math" panose="02040503050406030204" pitchFamily="18" charset="0"/>
                                    </a:rPr>
                                    <m:t>h𝑑𝑜𝑚</m:t>
                                  </m:r>
                                </m:e>
                                <m:sub>
                                  <m:r>
                                    <a:rPr lang="en-GB" i="0">
                                      <a:solidFill>
                                        <a:srgbClr val="6633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GB" i="0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  <m:t>−65.08759 </m:t>
                          </m:r>
                          <m:r>
                            <a:rPr lang="en-GB" i="1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  <m:t>𝑙𝑜𝑔</m:t>
                          </m:r>
                          <m:d>
                            <m:dPr>
                              <m:ctrlPr>
                                <a:rPr lang="en-GB" i="1">
                                  <a:solidFill>
                                    <a:srgbClr val="6633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0">
                                  <a:solidFill>
                                    <a:srgbClr val="6633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GB" i="1">
                                      <a:solidFill>
                                        <a:srgbClr val="6633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solidFill>
                                        <a:srgbClr val="6633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GB" i="0">
                                      <a:solidFill>
                                        <a:srgbClr val="6633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GB" i="1">
                                          <a:solidFill>
                                            <a:srgbClr val="66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GB" i="1">
                                          <a:solidFill>
                                            <a:srgbClr val="66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GB" i="0">
                                          <a:solidFill>
                                            <a:srgbClr val="66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GB" i="0">
                                          <a:solidFill>
                                            <a:srgbClr val="66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0.294358</m:t>
                                      </m:r>
                                    </m:sup>
                                  </m:sSubSup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GB" i="0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  <m:t>1−13.5194 </m:t>
                          </m:r>
                          <m:r>
                            <a:rPr lang="en-GB" i="1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  <m:t>𝑙𝑜𝑔</m:t>
                          </m:r>
                          <m:d>
                            <m:dPr>
                              <m:ctrlPr>
                                <a:rPr lang="en-GB" i="1">
                                  <a:solidFill>
                                    <a:srgbClr val="6633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0">
                                  <a:solidFill>
                                    <a:srgbClr val="6633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GB" i="1">
                                      <a:solidFill>
                                        <a:srgbClr val="6633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solidFill>
                                        <a:srgbClr val="6633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GB" i="0">
                                      <a:solidFill>
                                        <a:srgbClr val="6633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GB" i="1">
                                          <a:solidFill>
                                            <a:srgbClr val="66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GB" i="1">
                                          <a:solidFill>
                                            <a:srgbClr val="66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GB" i="0">
                                          <a:solidFill>
                                            <a:srgbClr val="66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GB" i="0">
                                          <a:solidFill>
                                            <a:srgbClr val="66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0.294358</m:t>
                                      </m:r>
                                    </m:sup>
                                  </m:sSubSup>
                                </m:sup>
                              </m:sSup>
                            </m:e>
                          </m:d>
                        </m:den>
                      </m:f>
                    </m:oMath>
                  </m:oMathPara>
                </a14:m>
                <a:endParaRPr lang="en-GB" dirty="0">
                  <a:solidFill>
                    <a:srgbClr val="663300"/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D580E95-1B27-4023-B8C7-9CCCA1EC41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7608" y="3397154"/>
                <a:ext cx="6648400" cy="11412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0094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01693-2E29-40F1-98C5-095969C58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3" y="140919"/>
            <a:ext cx="11593288" cy="767801"/>
          </a:xfrm>
        </p:spPr>
        <p:txBody>
          <a:bodyPr/>
          <a:lstStyle/>
          <a:p>
            <a:pPr algn="ctr"/>
            <a:r>
              <a:rPr lang="pt-PT" dirty="0" err="1"/>
              <a:t>Annual</a:t>
            </a:r>
            <a:r>
              <a:rPr lang="pt-PT" dirty="0"/>
              <a:t> </a:t>
            </a:r>
            <a:r>
              <a:rPr lang="pt-PT" dirty="0" err="1"/>
              <a:t>diameter</a:t>
            </a:r>
            <a:r>
              <a:rPr lang="pt-PT" dirty="0"/>
              <a:t> </a:t>
            </a:r>
            <a:r>
              <a:rPr lang="pt-PT" dirty="0" err="1"/>
              <a:t>growth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038A39-34FA-4D2B-97BC-8FC9EFDA95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pt-PT" i="1" dirty="0"/>
              </a:p>
              <a:p>
                <a:endParaRPr lang="pt-PT" i="1" dirty="0"/>
              </a:p>
              <a:p>
                <a:endParaRPr lang="pt-PT" i="1" dirty="0"/>
              </a:p>
              <a:p>
                <a:r>
                  <a:rPr lang="pt-PT" i="1" dirty="0"/>
                  <a:t>        </a:t>
                </a:r>
              </a:p>
              <a:p>
                <a:r>
                  <a:rPr lang="pt-PT" i="1" dirty="0"/>
                  <a:t>                  m</a:t>
                </a:r>
                <a14:m>
                  <m:oMath xmlns:m="http://schemas.openxmlformats.org/officeDocument/2006/math">
                    <m:r>
                      <a:rPr lang="pt-PT" sz="2400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pt-PT" sz="2400" b="0" i="1" smtClean="0">
                        <a:latin typeface="Cambria Math" panose="02040503050406030204" pitchFamily="18" charset="0"/>
                      </a:rPr>
                      <m:t>0.</m:t>
                    </m:r>
                    <m:r>
                      <a:rPr lang="pt-PT" sz="2400" i="1">
                        <a:latin typeface="Cambria Math" panose="02040503050406030204" pitchFamily="18" charset="0"/>
                      </a:rPr>
                      <m:t>902980+0.101055 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PT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pt-PT" sz="2400" i="1">
                            <a:latin typeface="Cambria Math" panose="02040503050406030204" pitchFamily="18" charset="0"/>
                          </a:rPr>
                          <m:t>𝑑𝑔</m:t>
                        </m:r>
                      </m:den>
                    </m:f>
                    <m:r>
                      <a:rPr lang="pt-PT" sz="2400" i="1">
                        <a:latin typeface="Cambria Math" panose="02040503050406030204" pitchFamily="18" charset="0"/>
                      </a:rPr>
                      <m:t>+0.005549 </m:t>
                    </m:r>
                    <m:r>
                      <a:rPr lang="pt-PT" sz="2400" i="1">
                        <a:latin typeface="Cambria Math" panose="02040503050406030204" pitchFamily="18" charset="0"/>
                      </a:rPr>
                      <m:t>h𝑑𝑜𝑚</m:t>
                    </m:r>
                    <m:r>
                      <a:rPr lang="pt-PT" sz="2400" i="1">
                        <a:latin typeface="Cambria Math" panose="02040503050406030204" pitchFamily="18" charset="0"/>
                      </a:rPr>
                      <m:t>−0.006550 </m:t>
                    </m:r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pt-PT" sz="2400" i="1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pt-PT" sz="240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pt-PT" sz="2400" i="1">
                        <a:latin typeface="Cambria Math" panose="02040503050406030204" pitchFamily="18" charset="0"/>
                      </a:rPr>
                      <m:t>+          </m:t>
                    </m:r>
                    <m:r>
                      <a:rPr lang="pt-PT" sz="2400" b="0" i="1" smtClean="0">
                        <a:latin typeface="Cambria Math" panose="02040503050406030204" pitchFamily="18" charset="0"/>
                      </a:rPr>
                      <m:t>                     </m:t>
                    </m:r>
                    <m:r>
                      <a:rPr lang="pt-PT" sz="2400" i="1">
                        <a:latin typeface="Cambria Math" panose="02040503050406030204" pitchFamily="18" charset="0"/>
                      </a:rPr>
                      <m:t>0.144608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PT" sz="2400" i="1">
                            <a:latin typeface="Cambria Math" panose="02040503050406030204" pitchFamily="18" charset="0"/>
                          </a:rPr>
                          <m:t>𝐺𝑟</m:t>
                        </m:r>
                      </m:num>
                      <m:den>
                        <m:r>
                          <a:rPr lang="pt-PT" sz="2400" i="1">
                            <a:latin typeface="Cambria Math" panose="02040503050406030204" pitchFamily="18" charset="0"/>
                          </a:rPr>
                          <m:t>𝐺𝑎𝑡</m:t>
                        </m:r>
                      </m:den>
                    </m:f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PT" sz="2400" i="1">
                            <a:latin typeface="Cambria Math" panose="02040503050406030204" pitchFamily="18" charset="0"/>
                          </a:rPr>
                          <m:t>1−0.1 </m:t>
                        </m:r>
                        <m:r>
                          <a:rPr lang="pt-PT" sz="2400" i="1">
                            <a:latin typeface="Cambria Math" panose="02040503050406030204" pitchFamily="18" charset="0"/>
                          </a:rPr>
                          <m:t>𝑡𝑠𝑡</m:t>
                        </m:r>
                      </m:e>
                    </m:d>
                    <m:r>
                      <a:rPr lang="pt-PT" sz="2400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pt-PT" sz="2400" i="1">
                            <a:latin typeface="Cambria Math" panose="02040503050406030204" pitchFamily="18" charset="0"/>
                          </a:rPr>
                          <m:t>𝑡𝑠𝑡</m:t>
                        </m:r>
                        <m:r>
                          <a:rPr lang="pt-PT" sz="2400" i="1">
                            <a:latin typeface="Cambria Math" panose="02040503050406030204" pitchFamily="18" charset="0"/>
                          </a:rPr>
                          <m:t>&gt;10</m:t>
                        </m:r>
                      </m:sub>
                    </m:sSub>
                  </m:oMath>
                </a14:m>
                <a:endParaRPr lang="en-GB" i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038A39-34FA-4D2B-97BC-8FC9EFDA95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A68F50E-1412-457D-90A4-DFAC647E2D06}"/>
                  </a:ext>
                </a:extLst>
              </p:cNvPr>
              <p:cNvSpPr/>
              <p:nvPr/>
            </p:nvSpPr>
            <p:spPr>
              <a:xfrm>
                <a:off x="2783632" y="1700808"/>
                <a:ext cx="5736314" cy="5522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800" i="1" smtClean="0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800" i="1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GB" sz="2800" i="1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GB" sz="2800" i="0">
                          <a:solidFill>
                            <a:srgbClr val="6633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GB" sz="2800" i="0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n-GB" sz="2800" i="0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  <m:t>1.296149+0.203967 </m:t>
                          </m:r>
                          <m:r>
                            <m:rPr>
                              <m:sty m:val="p"/>
                            </m:rPr>
                            <a:rPr lang="en-GB" sz="2800" i="0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  <m:d>
                            <m:dPr>
                              <m:ctrlPr>
                                <a:rPr lang="en-GB" sz="2800" i="1">
                                  <a:solidFill>
                                    <a:srgbClr val="6633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i="1">
                                  <a:solidFill>
                                    <a:srgbClr val="6633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  <m:r>
                            <a:rPr lang="en-GB" sz="2800" i="0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800" i="1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GB" sz="2800" i="0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sz="2800" i="0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  <m:d>
                            <m:dPr>
                              <m:ctrlPr>
                                <a:rPr lang="en-GB" sz="2800" i="1">
                                  <a:solidFill>
                                    <a:srgbClr val="6633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i="1">
                                  <a:solidFill>
                                    <a:srgbClr val="6633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GB" sz="2800" dirty="0">
                  <a:solidFill>
                    <a:srgbClr val="663300"/>
                  </a:solidFill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A68F50E-1412-457D-90A4-DFAC647E2D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3632" y="1700808"/>
                <a:ext cx="5736314" cy="5522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5977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01693-2E29-40F1-98C5-095969C58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3" y="140919"/>
            <a:ext cx="11593288" cy="767801"/>
          </a:xfrm>
        </p:spPr>
        <p:txBody>
          <a:bodyPr/>
          <a:lstStyle/>
          <a:p>
            <a:pPr algn="ctr"/>
            <a:r>
              <a:rPr lang="pt-PT" dirty="0" err="1"/>
              <a:t>Change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tree</a:t>
            </a:r>
            <a:r>
              <a:rPr lang="pt-PT" dirty="0"/>
              <a:t> status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038A39-34FA-4D2B-97BC-8FC9EFDA95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pt-PT" i="1" dirty="0"/>
              </a:p>
              <a:p>
                <a:pPr marL="457200" indent="-457200">
                  <a:buFont typeface="Wingdings" panose="05000000000000000000" pitchFamily="2" charset="2"/>
                  <a:buChar char="ü"/>
                </a:pPr>
                <a:r>
                  <a:rPr lang="pt-PT" dirty="0"/>
                  <a:t>Ocasional </a:t>
                </a:r>
                <a:r>
                  <a:rPr lang="pt-PT" dirty="0" err="1"/>
                  <a:t>mortality</a:t>
                </a:r>
                <a:r>
                  <a:rPr lang="pt-PT" i="1" dirty="0"/>
                  <a:t>  </a:t>
                </a:r>
              </a:p>
              <a:p>
                <a:r>
                  <a:rPr lang="pt-PT" i="1" dirty="0"/>
                  <a:t>          </a:t>
                </a:r>
                <a14:m>
                  <m:oMath xmlns:m="http://schemas.openxmlformats.org/officeDocument/2006/math">
                    <m:r>
                      <a:rPr lang="pt-PT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PT" i="1">
                            <a:latin typeface="Cambria Math" panose="02040503050406030204" pitchFamily="18" charset="0"/>
                          </a:rPr>
                          <m:t>𝑠𝑡𝑎𝑡𝑢𝑠</m:t>
                        </m:r>
                        <m:r>
                          <a:rPr lang="pt-PT" i="1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pt-PT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PT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PT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pt-PT" i="1">
                                    <a:latin typeface="Cambria Math" panose="02040503050406030204" pitchFamily="18" charset="0"/>
                                  </a:rPr>
                                  <m:t>−9.267380−0.204070 </m:t>
                                </m:r>
                                <m:r>
                                  <a:rPr lang="pt-PT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pt-PT" i="1">
                                    <a:latin typeface="Cambria Math" panose="02040503050406030204" pitchFamily="18" charset="0"/>
                                  </a:rPr>
                                  <m:t>+0.065599 </m:t>
                                </m:r>
                                <m:r>
                                  <a:rPr lang="pt-PT" i="1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  <m:r>
                                  <a:rPr lang="pt-PT" i="1">
                                    <a:latin typeface="Cambria Math" panose="02040503050406030204" pitchFamily="18" charset="0"/>
                                  </a:rPr>
                                  <m:t>+0.076903 </m:t>
                                </m:r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PT" i="1">
                                        <a:latin typeface="Cambria Math" panose="02040503050406030204" pitchFamily="18" charset="0"/>
                                      </a:rPr>
                                      <m:t>𝐺</m:t>
                                    </m:r>
                                  </m:e>
                                  <m:sub>
                                    <m:r>
                                      <a:rPr lang="pt-PT" i="1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  <m:r>
                                      <a:rPr lang="pt-PT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sup>
                            </m:sSup>
                          </m:e>
                        </m:d>
                      </m:e>
                      <m:sup>
                        <m:r>
                          <a:rPr lang="pt-PT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i="1" dirty="0"/>
              </a:p>
              <a:p>
                <a:endParaRPr lang="pt-PT" i="1" dirty="0"/>
              </a:p>
              <a:p>
                <a:pPr marL="457200" indent="-457200">
                  <a:buFont typeface="Wingdings" panose="05000000000000000000" pitchFamily="2" charset="2"/>
                  <a:buChar char="ü"/>
                </a:pPr>
                <a:r>
                  <a:rPr lang="pt-PT" dirty="0" err="1"/>
                  <a:t>The</a:t>
                </a:r>
                <a:r>
                  <a:rPr lang="pt-PT" dirty="0"/>
                  <a:t> </a:t>
                </a:r>
                <a:r>
                  <a:rPr lang="pt-PT" dirty="0" err="1"/>
                  <a:t>probability</a:t>
                </a:r>
                <a:r>
                  <a:rPr lang="pt-PT" dirty="0"/>
                  <a:t> </a:t>
                </a:r>
                <a:r>
                  <a:rPr lang="pt-PT" dirty="0" err="1"/>
                  <a:t>of</a:t>
                </a:r>
                <a:r>
                  <a:rPr lang="pt-PT" dirty="0"/>
                  <a:t> </a:t>
                </a:r>
                <a:r>
                  <a:rPr lang="pt-PT" dirty="0" err="1"/>
                  <a:t>each</a:t>
                </a:r>
                <a:r>
                  <a:rPr lang="pt-PT" dirty="0"/>
                  <a:t> </a:t>
                </a:r>
                <a:r>
                  <a:rPr lang="pt-PT" dirty="0" err="1"/>
                  <a:t>tree</a:t>
                </a:r>
                <a:r>
                  <a:rPr lang="pt-PT" dirty="0"/>
                  <a:t> to </a:t>
                </a:r>
                <a:r>
                  <a:rPr lang="pt-PT" dirty="0" err="1"/>
                  <a:t>survive</a:t>
                </a:r>
                <a:r>
                  <a:rPr lang="pt-PT" dirty="0"/>
                  <a:t> </a:t>
                </a:r>
                <a:r>
                  <a:rPr lang="pt-PT" dirty="0" err="1"/>
                  <a:t>is</a:t>
                </a:r>
                <a:r>
                  <a:rPr lang="pt-PT" dirty="0"/>
                  <a:t> </a:t>
                </a:r>
                <a:r>
                  <a:rPr lang="pt-PT" dirty="0" err="1"/>
                  <a:t>compared</a:t>
                </a:r>
                <a:r>
                  <a:rPr lang="pt-PT" dirty="0"/>
                  <a:t> </a:t>
                </a:r>
                <a:r>
                  <a:rPr lang="pt-PT" dirty="0" err="1"/>
                  <a:t>with</a:t>
                </a:r>
                <a:r>
                  <a:rPr lang="pt-PT" dirty="0"/>
                  <a:t> a </a:t>
                </a:r>
                <a:r>
                  <a:rPr lang="pt-PT" dirty="0" err="1"/>
                  <a:t>random</a:t>
                </a:r>
                <a:r>
                  <a:rPr lang="pt-PT" dirty="0"/>
                  <a:t> </a:t>
                </a:r>
                <a:r>
                  <a:rPr lang="pt-PT" dirty="0" err="1"/>
                  <a:t>number</a:t>
                </a:r>
                <a:r>
                  <a:rPr lang="pt-PT" dirty="0"/>
                  <a:t> in </a:t>
                </a:r>
                <a:r>
                  <a:rPr lang="pt-PT" dirty="0" err="1"/>
                  <a:t>order</a:t>
                </a:r>
                <a:r>
                  <a:rPr lang="pt-PT" dirty="0"/>
                  <a:t> to </a:t>
                </a:r>
                <a:r>
                  <a:rPr lang="pt-PT" dirty="0" err="1"/>
                  <a:t>find</a:t>
                </a:r>
                <a:r>
                  <a:rPr lang="pt-PT" dirty="0"/>
                  <a:t> out </a:t>
                </a:r>
                <a:r>
                  <a:rPr lang="pt-PT" dirty="0" err="1"/>
                  <a:t>if</a:t>
                </a:r>
                <a:r>
                  <a:rPr lang="pt-PT" dirty="0"/>
                  <a:t> </a:t>
                </a:r>
                <a:r>
                  <a:rPr lang="pt-PT" dirty="0" err="1"/>
                  <a:t>it</a:t>
                </a:r>
                <a:r>
                  <a:rPr lang="pt-PT" dirty="0"/>
                  <a:t> </a:t>
                </a:r>
                <a:r>
                  <a:rPr lang="pt-PT" dirty="0" err="1"/>
                  <a:t>dies</a:t>
                </a:r>
                <a:r>
                  <a:rPr lang="pt-PT" dirty="0"/>
                  <a:t> </a:t>
                </a:r>
                <a:r>
                  <a:rPr lang="pt-PT" dirty="0" err="1"/>
                  <a:t>or</a:t>
                </a:r>
                <a:r>
                  <a:rPr lang="pt-PT" dirty="0"/>
                  <a:t> </a:t>
                </a:r>
                <a:r>
                  <a:rPr lang="pt-PT" dirty="0" err="1"/>
                  <a:t>stay</a:t>
                </a:r>
                <a:r>
                  <a:rPr lang="pt-PT" dirty="0"/>
                  <a:t> alive:</a:t>
                </a:r>
              </a:p>
              <a:p>
                <a:pPr marL="457200" indent="-457200">
                  <a:buFont typeface="Wingdings" panose="05000000000000000000" pitchFamily="2" charset="2"/>
                  <a:buChar char="ü"/>
                </a:pPr>
                <a:endParaRPr lang="pt-PT" dirty="0"/>
              </a:p>
              <a:p>
                <a14:m>
                  <m:oMath xmlns:m="http://schemas.openxmlformats.org/officeDocument/2006/math">
                    <m:r>
                      <a:rPr lang="pt-PT" b="0" i="1" smtClean="0"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pt-PT" b="0" i="1" smtClean="0">
                        <a:latin typeface="Cambria Math" panose="02040503050406030204" pitchFamily="18" charset="0"/>
                      </a:rPr>
                      <m:t>𝑖𝑓</m:t>
                    </m:r>
                    <m:r>
                      <a:rPr lang="pt-PT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pt-PT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PT" b="0" i="1" smtClean="0">
                            <a:latin typeface="Cambria Math" panose="02040503050406030204" pitchFamily="18" charset="0"/>
                          </a:rPr>
                          <m:t>𝑠𝑡𝑎𝑡𝑢𝑠</m:t>
                        </m:r>
                        <m:r>
                          <a:rPr lang="pt-PT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pt-PT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</m:d>
                  </m:oMath>
                </a14:m>
                <a:r>
                  <a:rPr lang="en-GB" dirty="0"/>
                  <a:t> &gt; random number                tree stays alive (status=0)</a:t>
                </a:r>
              </a:p>
              <a:p>
                <a:r>
                  <a:rPr lang="pt-PT" dirty="0"/>
                  <a:t> </a:t>
                </a:r>
                <a:r>
                  <a:rPr lang="en-GB" dirty="0"/>
                  <a:t>                                                     otherwise                tree dies (status=1)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038A39-34FA-4D2B-97BC-8FC9EFDA95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row: Right 5">
            <a:extLst>
              <a:ext uri="{FF2B5EF4-FFF2-40B4-BE49-F238E27FC236}">
                <a16:creationId xmlns:a16="http://schemas.microsoft.com/office/drawing/2014/main" id="{D7B49CC7-92D3-4A28-8C05-D01B2F7AADD9}"/>
              </a:ext>
            </a:extLst>
          </p:cNvPr>
          <p:cNvSpPr/>
          <p:nvPr/>
        </p:nvSpPr>
        <p:spPr>
          <a:xfrm>
            <a:off x="6485744" y="4797152"/>
            <a:ext cx="978408" cy="36004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A220D76B-4778-40C2-8473-A25D50FD5DE4}"/>
              </a:ext>
            </a:extLst>
          </p:cNvPr>
          <p:cNvSpPr/>
          <p:nvPr/>
        </p:nvSpPr>
        <p:spPr>
          <a:xfrm>
            <a:off x="6485744" y="5301208"/>
            <a:ext cx="978408" cy="36004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073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01693-2E29-40F1-98C5-095969C58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3" y="140919"/>
            <a:ext cx="11593288" cy="767801"/>
          </a:xfrm>
        </p:spPr>
        <p:txBody>
          <a:bodyPr/>
          <a:lstStyle/>
          <a:p>
            <a:pPr algn="ctr"/>
            <a:r>
              <a:rPr lang="pt-PT" dirty="0" err="1"/>
              <a:t>Change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tree</a:t>
            </a:r>
            <a:r>
              <a:rPr lang="pt-PT" dirty="0"/>
              <a:t> status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38A39-34FA-4D2B-97BC-8FC9EFDA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i="1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PT" dirty="0" err="1"/>
              <a:t>Mortality</a:t>
            </a:r>
            <a:r>
              <a:rPr lang="pt-PT" dirty="0"/>
              <a:t>  </a:t>
            </a:r>
            <a:r>
              <a:rPr lang="pt-PT" dirty="0" err="1"/>
              <a:t>due</a:t>
            </a:r>
            <a:r>
              <a:rPr lang="pt-PT" dirty="0"/>
              <a:t> to self-</a:t>
            </a:r>
            <a:r>
              <a:rPr lang="pt-PT" dirty="0" err="1"/>
              <a:t>thinning</a:t>
            </a:r>
            <a:endParaRPr lang="pt-PT" dirty="0"/>
          </a:p>
          <a:p>
            <a:pPr marL="1143000" lvl="1" indent="-457200"/>
            <a:r>
              <a:rPr lang="pt-PT" dirty="0" err="1"/>
              <a:t>If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number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trees</a:t>
            </a:r>
            <a:r>
              <a:rPr lang="pt-PT" dirty="0"/>
              <a:t> per </a:t>
            </a:r>
            <a:r>
              <a:rPr lang="pt-PT" dirty="0" err="1"/>
              <a:t>ha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higher</a:t>
            </a:r>
            <a:r>
              <a:rPr lang="pt-PT" dirty="0"/>
              <a:t> </a:t>
            </a:r>
            <a:r>
              <a:rPr lang="pt-PT" dirty="0" err="1"/>
              <a:t>than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number</a:t>
            </a:r>
            <a:r>
              <a:rPr lang="pt-PT" dirty="0"/>
              <a:t> </a:t>
            </a:r>
            <a:r>
              <a:rPr lang="pt-PT" dirty="0" err="1"/>
              <a:t>estimated</a:t>
            </a:r>
            <a:r>
              <a:rPr lang="pt-PT" dirty="0"/>
              <a:t> </a:t>
            </a:r>
            <a:r>
              <a:rPr lang="pt-PT" dirty="0" err="1"/>
              <a:t>with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self-</a:t>
            </a:r>
            <a:r>
              <a:rPr lang="pt-PT" dirty="0" err="1"/>
              <a:t>thinning</a:t>
            </a:r>
            <a:r>
              <a:rPr lang="pt-PT" dirty="0"/>
              <a:t> </a:t>
            </a:r>
            <a:r>
              <a:rPr lang="pt-PT" dirty="0" err="1"/>
              <a:t>line</a:t>
            </a:r>
            <a:r>
              <a:rPr lang="pt-PT" dirty="0"/>
              <a:t> (</a:t>
            </a:r>
            <a:r>
              <a:rPr lang="pt-PT" i="1" dirty="0" err="1"/>
              <a:t>N</a:t>
            </a:r>
            <a:r>
              <a:rPr lang="pt-PT" i="1" baseline="-25000" dirty="0" err="1"/>
              <a:t>st</a:t>
            </a:r>
            <a:r>
              <a:rPr lang="pt-PT" dirty="0"/>
              <a:t>), </a:t>
            </a:r>
            <a:r>
              <a:rPr lang="pt-PT" dirty="0" err="1"/>
              <a:t>trees</a:t>
            </a:r>
            <a:r>
              <a:rPr lang="pt-PT" dirty="0"/>
              <a:t> are </a:t>
            </a:r>
            <a:r>
              <a:rPr lang="pt-PT" dirty="0" err="1"/>
              <a:t>iteratively</a:t>
            </a:r>
            <a:r>
              <a:rPr lang="pt-PT" dirty="0"/>
              <a:t> “</a:t>
            </a:r>
            <a:r>
              <a:rPr lang="pt-PT" dirty="0" err="1"/>
              <a:t>killed</a:t>
            </a:r>
            <a:r>
              <a:rPr lang="pt-PT" dirty="0"/>
              <a:t>” in </a:t>
            </a:r>
            <a:r>
              <a:rPr lang="pt-PT" dirty="0" err="1"/>
              <a:t>order</a:t>
            </a:r>
            <a:r>
              <a:rPr lang="pt-PT" dirty="0"/>
              <a:t> to </a:t>
            </a:r>
            <a:r>
              <a:rPr lang="pt-PT" dirty="0" err="1"/>
              <a:t>achieve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number</a:t>
            </a:r>
            <a:r>
              <a:rPr lang="pt-PT" dirty="0"/>
              <a:t> </a:t>
            </a:r>
            <a:r>
              <a:rPr lang="pt-PT" dirty="0" err="1"/>
              <a:t>indicated</a:t>
            </a:r>
            <a:r>
              <a:rPr lang="pt-PT" dirty="0"/>
              <a:t> </a:t>
            </a:r>
            <a:r>
              <a:rPr lang="pt-PT" dirty="0" err="1"/>
              <a:t>by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self-</a:t>
            </a:r>
            <a:r>
              <a:rPr lang="pt-PT" dirty="0" err="1"/>
              <a:t>thinning</a:t>
            </a:r>
            <a:r>
              <a:rPr lang="pt-PT" dirty="0"/>
              <a:t> </a:t>
            </a:r>
            <a:r>
              <a:rPr lang="pt-PT" dirty="0" err="1"/>
              <a:t>line</a:t>
            </a:r>
            <a:endParaRPr lang="pt-PT" dirty="0"/>
          </a:p>
          <a:p>
            <a:endParaRPr lang="en-GB" i="1" dirty="0"/>
          </a:p>
          <a:p>
            <a:endParaRPr lang="pt-PT" i="1" dirty="0"/>
          </a:p>
        </p:txBody>
      </p:sp>
    </p:spTree>
    <p:extLst>
      <p:ext uri="{BB962C8B-B14F-4D97-AF65-F5344CB8AC3E}">
        <p14:creationId xmlns:p14="http://schemas.microsoft.com/office/powerpoint/2010/main" val="665337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dirty="0" err="1">
                <a:solidFill>
                  <a:srgbClr val="663300"/>
                </a:solidFill>
              </a:rPr>
              <a:t>Change</a:t>
            </a:r>
            <a:r>
              <a:rPr lang="pt-PT" sz="3600" dirty="0">
                <a:solidFill>
                  <a:srgbClr val="663300"/>
                </a:solidFill>
              </a:rPr>
              <a:t> </a:t>
            </a:r>
            <a:r>
              <a:rPr lang="pt-PT" sz="3600" dirty="0" err="1">
                <a:solidFill>
                  <a:srgbClr val="663300"/>
                </a:solidFill>
              </a:rPr>
              <a:t>of</a:t>
            </a:r>
            <a:r>
              <a:rPr lang="pt-PT" sz="3600" dirty="0">
                <a:solidFill>
                  <a:srgbClr val="663300"/>
                </a:solidFill>
              </a:rPr>
              <a:t> </a:t>
            </a:r>
            <a:r>
              <a:rPr lang="pt-PT" sz="3600" dirty="0" err="1">
                <a:solidFill>
                  <a:srgbClr val="663300"/>
                </a:solidFill>
              </a:rPr>
              <a:t>tree</a:t>
            </a:r>
            <a:r>
              <a:rPr lang="pt-PT" sz="3600" dirty="0">
                <a:solidFill>
                  <a:srgbClr val="663300"/>
                </a:solidFill>
              </a:rPr>
              <a:t> status – self-</a:t>
            </a:r>
            <a:r>
              <a:rPr lang="pt-PT" sz="3600" dirty="0" err="1">
                <a:solidFill>
                  <a:srgbClr val="663300"/>
                </a:solidFill>
              </a:rPr>
              <a:t>thinning</a:t>
            </a:r>
            <a:endParaRPr lang="en-US" sz="3600" dirty="0">
              <a:solidFill>
                <a:srgbClr val="6633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sz="800" dirty="0"/>
              <a:t> </a:t>
            </a:r>
          </a:p>
        </p:txBody>
      </p:sp>
      <p:pic>
        <p:nvPicPr>
          <p:cNvPr id="819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182" y="1757363"/>
            <a:ext cx="4756150" cy="467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693727" y="1984665"/>
            <a:ext cx="1444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>
                <a:latin typeface="Trebuchet MS" pitchFamily="34" charset="0"/>
              </a:rPr>
              <a:t>Maritime pine data - PORTUGAL </a:t>
            </a:r>
            <a:endParaRPr lang="en-US" sz="1200" dirty="0">
              <a:latin typeface="Trebuchet MS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7A08BE5-001B-4532-AB01-478E0C752B23}"/>
              </a:ext>
            </a:extLst>
          </p:cNvPr>
          <p:cNvCxnSpPr/>
          <p:nvPr/>
        </p:nvCxnSpPr>
        <p:spPr>
          <a:xfrm flipH="1" flipV="1">
            <a:off x="7248128" y="3429000"/>
            <a:ext cx="72008" cy="20162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18E5CF0-23F4-4456-AE1A-DA2DF7E9CAF4}"/>
              </a:ext>
            </a:extLst>
          </p:cNvPr>
          <p:cNvSpPr txBox="1"/>
          <p:nvPr/>
        </p:nvSpPr>
        <p:spPr>
          <a:xfrm>
            <a:off x="7094786" y="3059342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i="1" dirty="0"/>
              <a:t>N</a:t>
            </a:r>
            <a:endParaRPr lang="en-GB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7C0751-5707-48AE-BA48-AD86BD30A500}"/>
              </a:ext>
            </a:extLst>
          </p:cNvPr>
          <p:cNvSpPr txBox="1"/>
          <p:nvPr/>
        </p:nvSpPr>
        <p:spPr>
          <a:xfrm>
            <a:off x="7248128" y="3789040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i="1" dirty="0" err="1"/>
              <a:t>N</a:t>
            </a:r>
            <a:r>
              <a:rPr lang="pt-PT" sz="1600" i="1" baseline="-25000" dirty="0" err="1"/>
              <a:t>st</a:t>
            </a:r>
            <a:endParaRPr lang="en-GB" i="1" baseline="-25000" dirty="0"/>
          </a:p>
        </p:txBody>
      </p:sp>
    </p:spTree>
    <p:extLst>
      <p:ext uri="{BB962C8B-B14F-4D97-AF65-F5344CB8AC3E}">
        <p14:creationId xmlns:p14="http://schemas.microsoft.com/office/powerpoint/2010/main" val="810194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01693-2E29-40F1-98C5-095969C58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3" y="140919"/>
            <a:ext cx="11593288" cy="767801"/>
          </a:xfrm>
        </p:spPr>
        <p:txBody>
          <a:bodyPr/>
          <a:lstStyle/>
          <a:p>
            <a:pPr algn="ctr"/>
            <a:r>
              <a:rPr lang="pt-PT" dirty="0" err="1"/>
              <a:t>Change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tree</a:t>
            </a:r>
            <a:r>
              <a:rPr lang="pt-PT" dirty="0"/>
              <a:t> status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38A39-34FA-4D2B-97BC-8FC9EFDA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i="1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PT" dirty="0" err="1"/>
              <a:t>Mortality</a:t>
            </a:r>
            <a:r>
              <a:rPr lang="pt-PT" dirty="0"/>
              <a:t>  </a:t>
            </a:r>
            <a:r>
              <a:rPr lang="pt-PT" dirty="0" err="1"/>
              <a:t>due</a:t>
            </a:r>
            <a:r>
              <a:rPr lang="pt-PT" dirty="0"/>
              <a:t> to self-</a:t>
            </a:r>
            <a:r>
              <a:rPr lang="pt-PT" dirty="0" err="1"/>
              <a:t>thinning</a:t>
            </a:r>
            <a:endParaRPr lang="pt-PT" dirty="0"/>
          </a:p>
          <a:p>
            <a:pPr marL="1143000" lvl="1" indent="-457200"/>
            <a:r>
              <a:rPr lang="pt-PT" dirty="0" err="1"/>
              <a:t>If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number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trees</a:t>
            </a:r>
            <a:r>
              <a:rPr lang="pt-PT" dirty="0"/>
              <a:t> per </a:t>
            </a:r>
            <a:r>
              <a:rPr lang="pt-PT" dirty="0" err="1"/>
              <a:t>ha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higher</a:t>
            </a:r>
            <a:r>
              <a:rPr lang="pt-PT" dirty="0"/>
              <a:t> </a:t>
            </a:r>
            <a:r>
              <a:rPr lang="pt-PT" dirty="0" err="1"/>
              <a:t>than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number</a:t>
            </a:r>
            <a:r>
              <a:rPr lang="pt-PT" dirty="0"/>
              <a:t> </a:t>
            </a:r>
            <a:r>
              <a:rPr lang="pt-PT" dirty="0" err="1"/>
              <a:t>estimated</a:t>
            </a:r>
            <a:r>
              <a:rPr lang="pt-PT" dirty="0"/>
              <a:t> </a:t>
            </a:r>
            <a:r>
              <a:rPr lang="pt-PT" dirty="0" err="1"/>
              <a:t>with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self-</a:t>
            </a:r>
            <a:r>
              <a:rPr lang="pt-PT" dirty="0" err="1"/>
              <a:t>thinning</a:t>
            </a:r>
            <a:r>
              <a:rPr lang="pt-PT" dirty="0"/>
              <a:t> </a:t>
            </a:r>
            <a:r>
              <a:rPr lang="pt-PT" dirty="0" err="1"/>
              <a:t>line</a:t>
            </a:r>
            <a:r>
              <a:rPr lang="pt-PT" dirty="0"/>
              <a:t> (</a:t>
            </a:r>
            <a:r>
              <a:rPr lang="pt-PT" i="1" dirty="0" err="1"/>
              <a:t>N</a:t>
            </a:r>
            <a:r>
              <a:rPr lang="pt-PT" i="1" baseline="-25000" dirty="0" err="1"/>
              <a:t>st</a:t>
            </a:r>
            <a:r>
              <a:rPr lang="pt-PT" dirty="0"/>
              <a:t>), </a:t>
            </a:r>
            <a:r>
              <a:rPr lang="pt-PT" dirty="0" err="1"/>
              <a:t>trees</a:t>
            </a:r>
            <a:r>
              <a:rPr lang="pt-PT" dirty="0"/>
              <a:t> are </a:t>
            </a:r>
            <a:r>
              <a:rPr lang="pt-PT" dirty="0" err="1"/>
              <a:t>iteratively</a:t>
            </a:r>
            <a:r>
              <a:rPr lang="pt-PT" dirty="0"/>
              <a:t> “</a:t>
            </a:r>
            <a:r>
              <a:rPr lang="pt-PT" dirty="0" err="1"/>
              <a:t>killed</a:t>
            </a:r>
            <a:r>
              <a:rPr lang="pt-PT" dirty="0"/>
              <a:t>” in </a:t>
            </a:r>
            <a:r>
              <a:rPr lang="pt-PT" dirty="0" err="1"/>
              <a:t>order</a:t>
            </a:r>
            <a:r>
              <a:rPr lang="pt-PT" dirty="0"/>
              <a:t> to </a:t>
            </a:r>
            <a:r>
              <a:rPr lang="pt-PT" dirty="0" err="1"/>
              <a:t>achieve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number</a:t>
            </a:r>
            <a:r>
              <a:rPr lang="pt-PT" dirty="0"/>
              <a:t> </a:t>
            </a:r>
            <a:r>
              <a:rPr lang="pt-PT" dirty="0" err="1"/>
              <a:t>indicated</a:t>
            </a:r>
            <a:r>
              <a:rPr lang="pt-PT" dirty="0"/>
              <a:t> </a:t>
            </a:r>
            <a:r>
              <a:rPr lang="pt-PT" dirty="0" err="1"/>
              <a:t>by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self-</a:t>
            </a:r>
            <a:r>
              <a:rPr lang="pt-PT" dirty="0" err="1"/>
              <a:t>thinning</a:t>
            </a:r>
            <a:r>
              <a:rPr lang="pt-PT" dirty="0"/>
              <a:t> </a:t>
            </a:r>
            <a:r>
              <a:rPr lang="pt-PT" dirty="0" err="1"/>
              <a:t>line</a:t>
            </a:r>
            <a:endParaRPr lang="pt-PT" dirty="0"/>
          </a:p>
          <a:p>
            <a:pPr marL="1143000" lvl="1" indent="-457200"/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probability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a </a:t>
            </a:r>
            <a:r>
              <a:rPr lang="pt-PT" dirty="0" err="1"/>
              <a:t>tree</a:t>
            </a:r>
            <a:r>
              <a:rPr lang="pt-PT" dirty="0"/>
              <a:t> to </a:t>
            </a:r>
            <a:r>
              <a:rPr lang="pt-PT" dirty="0" err="1"/>
              <a:t>stay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alive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estimated</a:t>
            </a:r>
            <a:r>
              <a:rPr lang="pt-PT" dirty="0"/>
              <a:t> </a:t>
            </a:r>
            <a:r>
              <a:rPr lang="pt-PT" dirty="0" err="1"/>
              <a:t>with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probability</a:t>
            </a:r>
            <a:r>
              <a:rPr lang="pt-PT" dirty="0"/>
              <a:t> </a:t>
            </a:r>
            <a:r>
              <a:rPr lang="pt-PT" dirty="0" err="1"/>
              <a:t>function</a:t>
            </a:r>
            <a:r>
              <a:rPr lang="pt-PT" dirty="0"/>
              <a:t> </a:t>
            </a:r>
            <a:r>
              <a:rPr lang="pt-PT" dirty="0" err="1"/>
              <a:t>used</a:t>
            </a:r>
            <a:r>
              <a:rPr lang="pt-PT" dirty="0"/>
              <a:t> for ocasional </a:t>
            </a:r>
            <a:r>
              <a:rPr lang="pt-PT" dirty="0" err="1"/>
              <a:t>mortality</a:t>
            </a:r>
            <a:endParaRPr lang="pt-PT" dirty="0"/>
          </a:p>
          <a:p>
            <a:pPr marL="1143000" lvl="1" indent="-457200"/>
            <a:r>
              <a:rPr lang="pt-PT" dirty="0"/>
              <a:t>Note </a:t>
            </a:r>
            <a:r>
              <a:rPr lang="pt-PT" dirty="0" err="1"/>
              <a:t>that</a:t>
            </a:r>
            <a:r>
              <a:rPr lang="pt-PT" dirty="0"/>
              <a:t> </a:t>
            </a:r>
            <a:r>
              <a:rPr lang="pt-PT" dirty="0" err="1"/>
              <a:t>after</a:t>
            </a:r>
            <a:r>
              <a:rPr lang="pt-PT" dirty="0"/>
              <a:t> </a:t>
            </a:r>
            <a:r>
              <a:rPr lang="pt-PT" dirty="0" err="1"/>
              <a:t>each</a:t>
            </a:r>
            <a:r>
              <a:rPr lang="pt-PT" dirty="0"/>
              <a:t> </a:t>
            </a:r>
            <a:r>
              <a:rPr lang="pt-PT" dirty="0" err="1"/>
              <a:t>tree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“</a:t>
            </a:r>
            <a:r>
              <a:rPr lang="pt-PT" dirty="0" err="1"/>
              <a:t>killed</a:t>
            </a:r>
            <a:r>
              <a:rPr lang="pt-PT" dirty="0"/>
              <a:t>”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i="1" dirty="0"/>
              <a:t>dg</a:t>
            </a:r>
            <a:r>
              <a:rPr lang="pt-PT" dirty="0"/>
              <a:t> </a:t>
            </a:r>
            <a:r>
              <a:rPr lang="pt-PT" dirty="0" err="1"/>
              <a:t>changes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this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reason</a:t>
            </a:r>
            <a:r>
              <a:rPr lang="pt-PT" dirty="0"/>
              <a:t> </a:t>
            </a:r>
            <a:r>
              <a:rPr lang="pt-PT" dirty="0" err="1"/>
              <a:t>why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method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iterative</a:t>
            </a:r>
            <a:r>
              <a:rPr lang="pt-PT" dirty="0"/>
              <a:t>: 1) decide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first</a:t>
            </a:r>
            <a:r>
              <a:rPr lang="pt-PT" dirty="0"/>
              <a:t> </a:t>
            </a:r>
            <a:r>
              <a:rPr lang="pt-PT" dirty="0" err="1"/>
              <a:t>tree</a:t>
            </a:r>
            <a:r>
              <a:rPr lang="pt-PT" dirty="0"/>
              <a:t> to </a:t>
            </a:r>
            <a:r>
              <a:rPr lang="pt-PT" dirty="0" err="1"/>
              <a:t>be</a:t>
            </a:r>
            <a:r>
              <a:rPr lang="pt-PT" dirty="0"/>
              <a:t> “</a:t>
            </a:r>
            <a:r>
              <a:rPr lang="pt-PT" dirty="0" err="1"/>
              <a:t>killed</a:t>
            </a:r>
            <a:r>
              <a:rPr lang="pt-PT" dirty="0"/>
              <a:t>”; 2) </a:t>
            </a:r>
            <a:r>
              <a:rPr lang="pt-PT" dirty="0" err="1"/>
              <a:t>recalculate</a:t>
            </a:r>
            <a:r>
              <a:rPr lang="pt-PT" dirty="0"/>
              <a:t> dg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i="1" dirty="0" err="1"/>
              <a:t>N</a:t>
            </a:r>
            <a:r>
              <a:rPr lang="pt-PT" i="1" baseline="-25000" dirty="0" err="1"/>
              <a:t>st</a:t>
            </a:r>
            <a:r>
              <a:rPr lang="pt-PT" dirty="0"/>
              <a:t>; 3) </a:t>
            </a:r>
            <a:r>
              <a:rPr lang="pt-PT" dirty="0" err="1"/>
              <a:t>if</a:t>
            </a:r>
            <a:r>
              <a:rPr lang="pt-PT" dirty="0"/>
              <a:t> </a:t>
            </a:r>
            <a:r>
              <a:rPr lang="pt-PT" dirty="0" err="1"/>
              <a:t>still</a:t>
            </a:r>
            <a:r>
              <a:rPr lang="pt-PT" dirty="0"/>
              <a:t> </a:t>
            </a:r>
            <a:r>
              <a:rPr lang="pt-PT" dirty="0" err="1"/>
              <a:t>needed</a:t>
            </a:r>
            <a:r>
              <a:rPr lang="pt-PT" dirty="0"/>
              <a:t> come </a:t>
            </a:r>
            <a:r>
              <a:rPr lang="pt-PT" dirty="0" err="1"/>
              <a:t>back</a:t>
            </a:r>
            <a:r>
              <a:rPr lang="pt-PT" dirty="0"/>
              <a:t> to 1); 4) Stop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process</a:t>
            </a:r>
            <a:r>
              <a:rPr lang="pt-PT" dirty="0"/>
              <a:t> </a:t>
            </a:r>
            <a:r>
              <a:rPr lang="pt-PT" dirty="0" err="1"/>
              <a:t>when</a:t>
            </a:r>
            <a:r>
              <a:rPr lang="pt-PT" dirty="0"/>
              <a:t> </a:t>
            </a:r>
            <a:r>
              <a:rPr lang="pt-PT" i="1" dirty="0"/>
              <a:t>N</a:t>
            </a:r>
            <a:r>
              <a:rPr lang="pt-PT" dirty="0"/>
              <a:t>&lt;= </a:t>
            </a:r>
            <a:r>
              <a:rPr lang="pt-PT" i="1" dirty="0" err="1"/>
              <a:t>N</a:t>
            </a:r>
            <a:r>
              <a:rPr lang="pt-PT" i="1" baseline="-25000" dirty="0" err="1"/>
              <a:t>st</a:t>
            </a:r>
            <a:endParaRPr lang="pt-PT" i="1" baseline="-25000" dirty="0"/>
          </a:p>
          <a:p>
            <a:endParaRPr lang="en-GB" i="1" dirty="0"/>
          </a:p>
          <a:p>
            <a:endParaRPr lang="pt-PT" i="1" dirty="0"/>
          </a:p>
        </p:txBody>
      </p:sp>
    </p:spTree>
    <p:extLst>
      <p:ext uri="{BB962C8B-B14F-4D97-AF65-F5344CB8AC3E}">
        <p14:creationId xmlns:p14="http://schemas.microsoft.com/office/powerpoint/2010/main" val="2794656423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 Presentatio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2953</TotalTime>
  <Words>663</Words>
  <Application>Microsoft Office PowerPoint</Application>
  <PresentationFormat>Widescreen</PresentationFormat>
  <Paragraphs>67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Gill Sans MT</vt:lpstr>
      <vt:lpstr>Tahoma</vt:lpstr>
      <vt:lpstr>Times New Roman</vt:lpstr>
      <vt:lpstr>Trebuchet MS</vt:lpstr>
      <vt:lpstr>Verdana</vt:lpstr>
      <vt:lpstr>Wingdings</vt:lpstr>
      <vt:lpstr>1_Blank Presentation</vt:lpstr>
      <vt:lpstr>Blank Presentation</vt:lpstr>
      <vt:lpstr>Individual tree models  The PINASTER model as an example</vt:lpstr>
      <vt:lpstr>The PINASTER model</vt:lpstr>
      <vt:lpstr>PowerPoint Presentation</vt:lpstr>
      <vt:lpstr>Dominant height growth – site index curves</vt:lpstr>
      <vt:lpstr>Annual diameter growth</vt:lpstr>
      <vt:lpstr>Change of tree status</vt:lpstr>
      <vt:lpstr>Change of tree status</vt:lpstr>
      <vt:lpstr>Change of tree status – self-thinning</vt:lpstr>
      <vt:lpstr>Change of tree status</vt:lpstr>
      <vt:lpstr>PINASTER – calculus module</vt:lpstr>
      <vt:lpstr>PINASTER – thinning module (1/2)</vt:lpstr>
      <vt:lpstr>PINASTER – thinning module (2/2)</vt:lpstr>
      <vt:lpstr>PINASTER – initialization module</vt:lpstr>
      <vt:lpstr>PowerPoint Presentation</vt:lpstr>
    </vt:vector>
  </TitlesOfParts>
  <Company>Instituto Superior de Agronomia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DEF</dc:creator>
  <cp:lastModifiedBy>magatome</cp:lastModifiedBy>
  <cp:revision>118</cp:revision>
  <cp:lastPrinted>2000-09-02T21:00:27Z</cp:lastPrinted>
  <dcterms:created xsi:type="dcterms:W3CDTF">2000-08-29T10:42:55Z</dcterms:created>
  <dcterms:modified xsi:type="dcterms:W3CDTF">2021-11-24T10:43:57Z</dcterms:modified>
</cp:coreProperties>
</file>