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68" r:id="rId3"/>
    <p:sldId id="580" r:id="rId4"/>
    <p:sldId id="715" r:id="rId5"/>
    <p:sldId id="714" r:id="rId6"/>
    <p:sldId id="716" r:id="rId7"/>
    <p:sldId id="713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717" r:id="rId17"/>
    <p:sldId id="711" r:id="rId18"/>
  </p:sldIdLst>
  <p:sldSz cx="12192000" cy="6858000"/>
  <p:notesSz cx="6881813" cy="10002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ome" initials="M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009900"/>
    <a:srgbClr val="CC6600"/>
    <a:srgbClr val="CC3300"/>
    <a:srgbClr val="FF9933"/>
    <a:srgbClr val="FFFFE7"/>
    <a:srgbClr val="FFFFCC"/>
    <a:srgbClr val="00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351" autoAdjust="0"/>
  </p:normalViewPr>
  <p:slideViewPr>
    <p:cSldViewPr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691" y="5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489" y="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324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489" y="950324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fld id="{1015D7AE-4186-4DFD-8EE6-831A19494B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489" y="1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endParaRPr lang="en-GB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975" y="715963"/>
            <a:ext cx="6773863" cy="3811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165" y="4766360"/>
            <a:ext cx="5047484" cy="44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32719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489" y="9532719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fld id="{D09B9E36-73C9-47E0-9115-29F812657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3D39-1643-43D8-8D73-E292E0CAD0AB}" type="slidenum">
              <a:rPr lang="pt-PT"/>
              <a:pPr/>
              <a:t>8</a:t>
            </a:fld>
            <a:endParaRPr lang="pt-PT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98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6B0CA-2958-49B9-B950-C1168E0A19E9}" type="slidenum">
              <a:rPr lang="pt-PT"/>
              <a:pPr/>
              <a:t>9</a:t>
            </a:fld>
            <a:endParaRPr lang="pt-PT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99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5A40-091B-4BFF-B11C-F75D6C78E0B7}" type="slidenum">
              <a:rPr lang="pt-PT"/>
              <a:pPr/>
              <a:t>10</a:t>
            </a:fld>
            <a:endParaRPr lang="pt-PT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6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8A8FE-2CFF-4955-A399-9067341DC388}" type="slidenum">
              <a:rPr lang="pt-PT"/>
              <a:pPr/>
              <a:t>11</a:t>
            </a:fld>
            <a:endParaRPr lang="pt-PT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87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23729-CE3A-4299-BA90-4F7C2CCF2D1A}" type="slidenum">
              <a:rPr lang="pt-PT"/>
              <a:pPr/>
              <a:t>12</a:t>
            </a:fld>
            <a:endParaRPr lang="pt-P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147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3E859-22D4-4099-881A-25DD23B96A44}" type="slidenum">
              <a:rPr lang="pt-PT"/>
              <a:pPr/>
              <a:t>13</a:t>
            </a:fld>
            <a:endParaRPr lang="pt-PT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34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DB027-05E7-4F07-9859-763CC5620069}" type="slidenum">
              <a:rPr lang="pt-PT"/>
              <a:pPr/>
              <a:t>14</a:t>
            </a:fld>
            <a:endParaRPr lang="pt-PT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083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F30B3-6FA7-4AD5-A87E-B7479B01976E}" type="slidenum">
              <a:rPr lang="pt-PT"/>
              <a:pPr/>
              <a:t>15</a:t>
            </a:fld>
            <a:endParaRPr lang="pt-PT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00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6051" y="304800"/>
            <a:ext cx="2876549" cy="6281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26451" cy="6281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73800" y="1557338"/>
            <a:ext cx="5638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73800" y="4148138"/>
            <a:ext cx="5638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9200" y="6553200"/>
            <a:ext cx="711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F477-090D-4BB5-9AED-7972F664E4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645" y="836712"/>
            <a:ext cx="11281253" cy="5677272"/>
          </a:xfrm>
          <a:noFill/>
        </p:spPr>
        <p:txBody>
          <a:bodyPr lIns="360000" tIns="216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872716"/>
            <a:ext cx="11281253" cy="5677272"/>
          </a:xfrm>
          <a:noFill/>
        </p:spPr>
        <p:txBody>
          <a:bodyPr tIns="468000" rIns="5760000"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ABEE7-267E-4CF9-B1D9-1ED15945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15" y="830079"/>
            <a:ext cx="11243309" cy="674948"/>
          </a:xfrm>
        </p:spPr>
        <p:txBody>
          <a:bodyPr/>
          <a:lstStyle>
            <a:lvl1pPr algn="l">
              <a:defRPr sz="2800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835594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872716"/>
            <a:ext cx="6336704" cy="5677272"/>
          </a:xfrm>
          <a:noFill/>
        </p:spPr>
        <p:txBody>
          <a:bodyPr tIns="288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557338"/>
            <a:ext cx="5638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-95251" y="0"/>
          <a:ext cx="122872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Fotografia do Photo Editor" r:id="rId20" imgW="6200000" imgH="3657143" progId="">
                  <p:embed/>
                </p:oleObj>
              </mc:Choice>
              <mc:Fallback>
                <p:oleObj name="Fotografia do Photo Editor" r:id="rId20" imgW="6200000" imgH="365714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1" y="0"/>
                        <a:ext cx="122872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F5F5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0622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1" y="1520788"/>
            <a:ext cx="11281253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54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7" r:id="rId4"/>
    <p:sldLayoutId id="214748366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4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000">
          <a:solidFill>
            <a:srgbClr val="333333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4"/>
        <a:defRPr>
          <a:solidFill>
            <a:srgbClr val="333333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1600">
          <a:solidFill>
            <a:srgbClr val="333333"/>
          </a:solidFill>
          <a:latin typeface="+mn-lt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9396" y="1304765"/>
            <a:ext cx="10657184" cy="2988331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100000"/>
              </a:spcBef>
            </a:pPr>
            <a:r>
              <a:rPr lang="en-GB" dirty="0">
                <a:solidFill>
                  <a:srgbClr val="008000"/>
                </a:solidFill>
              </a:rPr>
              <a:t>Management oriented process based models</a:t>
            </a:r>
            <a:br>
              <a:rPr lang="en-GB" dirty="0">
                <a:solidFill>
                  <a:srgbClr val="008000"/>
                </a:solidFill>
              </a:rPr>
            </a:br>
            <a:br>
              <a:rPr lang="en-GB" sz="1600" dirty="0">
                <a:solidFill>
                  <a:srgbClr val="008000"/>
                </a:solidFill>
              </a:rPr>
            </a:br>
            <a:r>
              <a:rPr lang="en-GB" dirty="0">
                <a:solidFill>
                  <a:srgbClr val="008000"/>
                </a:solidFill>
              </a:rPr>
              <a:t>The 3PG model as an example</a:t>
            </a:r>
            <a:br>
              <a:rPr lang="en-GB" dirty="0">
                <a:solidFill>
                  <a:srgbClr val="008000"/>
                </a:solidFill>
              </a:rPr>
            </a:br>
            <a:br>
              <a:rPr lang="en-GB" sz="2000" dirty="0">
                <a:solidFill>
                  <a:srgbClr val="008000"/>
                </a:solidFill>
              </a:rPr>
            </a:br>
            <a:r>
              <a:rPr lang="en-GB" sz="3200" dirty="0">
                <a:solidFill>
                  <a:srgbClr val="663300"/>
                </a:solidFill>
              </a:rPr>
              <a:t>Improving the Calculus Module</a:t>
            </a:r>
            <a:endParaRPr lang="en-GB" sz="4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Error in G estimation (3PG)</a:t>
            </a:r>
            <a:endParaRPr lang="pt-PT" u="sng" dirty="0"/>
          </a:p>
          <a:p>
            <a:pPr lvl="1"/>
            <a:endParaRPr lang="en-GB" sz="800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58" y="1828948"/>
            <a:ext cx="4779678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03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idx="1"/>
          </p:nvPr>
        </p:nvSpPr>
        <p:spPr>
          <a:xfrm>
            <a:off x="446645" y="836712"/>
            <a:ext cx="8565679" cy="5677272"/>
          </a:xfrm>
        </p:spPr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Error in G estimation (with the allometric equation)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64" y="1581257"/>
            <a:ext cx="47918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47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2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vert="horz" wrap="square" lIns="180000" tIns="288000" rIns="541800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u="sng" dirty="0"/>
                  <a:t>Allometric relationship for Vu</a:t>
                </a:r>
                <a:endParaRPr lang="pt-PT" u="sng" dirty="0"/>
              </a:p>
              <a:p>
                <a:pPr marL="0" indent="0">
                  <a:buNone/>
                </a:pPr>
                <a:endParaRPr lang="pt-PT" dirty="0"/>
              </a:p>
              <a:p>
                <a:pPr lvl="1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𝑉𝑢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𝑉𝑢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𝑉𝑢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𝑤𝑦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𝑤𝑦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pt-PT" dirty="0"/>
              </a:p>
              <a:p>
                <a:endParaRPr lang="pt-PT" dirty="0"/>
              </a:p>
              <a:p>
                <a:pPr marL="857250" lvl="2" indent="0">
                  <a:buNone/>
                </a:pPr>
                <a:r>
                  <a:rPr lang="pt-PT" dirty="0"/>
                  <a:t>k, a1, a2 are </a:t>
                </a:r>
                <a:r>
                  <a:rPr lang="pt-PT" dirty="0" err="1"/>
                  <a:t>parameters</a:t>
                </a:r>
                <a:endParaRPr lang="pt-PT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1689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1564726"/>
            <a:ext cx="47918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013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/>
              <a:t>Error in Vu prediction ( with 3PG)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48" y="1877144"/>
            <a:ext cx="476748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19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/>
              <a:t>Error in Vu estimation (with the allometric equation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664804"/>
            <a:ext cx="4779678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72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4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vert="horz" wrap="square" lIns="180000" tIns="288000" rIns="505800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u="sng" dirty="0"/>
                  <a:t>Allometric relationship for </a:t>
                </a:r>
                <a:r>
                  <a:rPr lang="en-US" u="sng" dirty="0" err="1"/>
                  <a:t>hdom</a:t>
                </a:r>
                <a:endParaRPr lang="pt-PT" u="sng" dirty="0"/>
              </a:p>
              <a:p>
                <a:pPr marL="0" indent="0">
                  <a:buNone/>
                </a:pPr>
                <a:endParaRPr lang="pt-PT" dirty="0"/>
              </a:p>
              <a:p>
                <a:pPr lvl="1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h𝑑𝑜𝑚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𝑊𝑤𝑦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𝑊𝑤𝑦𝑎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𝑊𝑤𝑦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pt-PT" dirty="0"/>
              </a:p>
              <a:p>
                <a:pPr lvl="1"/>
                <a:endParaRPr lang="pt-PT" dirty="0"/>
              </a:p>
              <a:p>
                <a:pPr marL="857250" lvl="2" indent="0">
                  <a:buNone/>
                </a:pPr>
                <a:r>
                  <a:rPr lang="pt-PT" dirty="0"/>
                  <a:t>k, a1, a2 are </a:t>
                </a:r>
                <a:r>
                  <a:rPr lang="pt-PT" dirty="0" err="1"/>
                  <a:t>parameters</a:t>
                </a:r>
                <a:endParaRPr lang="pt-PT" dirty="0"/>
              </a:p>
              <a:p>
                <a:endParaRPr lang="pt-PT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156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44" y="1448780"/>
            <a:ext cx="474309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822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4A213B-BCCD-4F5E-AEEB-1C07AF14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equations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of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“</a:t>
            </a:r>
            <a:r>
              <a:rPr lang="pt-PT" sz="2800" b="1" dirty="0" err="1">
                <a:solidFill>
                  <a:srgbClr val="008000"/>
                </a:solidFill>
              </a:rPr>
              <a:t>new</a:t>
            </a:r>
            <a:r>
              <a:rPr lang="pt-PT" sz="2800" b="1" dirty="0">
                <a:solidFill>
                  <a:srgbClr val="008000"/>
                </a:solidFill>
              </a:rPr>
              <a:t>” </a:t>
            </a:r>
            <a:r>
              <a:rPr lang="pt-PT" sz="2800" b="1" dirty="0" err="1">
                <a:solidFill>
                  <a:srgbClr val="008000"/>
                </a:solidFill>
              </a:rPr>
              <a:t>Calculus</a:t>
            </a:r>
            <a:r>
              <a:rPr lang="pt-PT" sz="2800" b="1">
                <a:solidFill>
                  <a:srgbClr val="008000"/>
                </a:solidFill>
              </a:rPr>
              <a:t> </a:t>
            </a:r>
            <a:r>
              <a:rPr lang="pt-PT" sz="2800" b="1" dirty="0">
                <a:solidFill>
                  <a:srgbClr val="008000"/>
                </a:solidFill>
              </a:rPr>
              <a:t>M</a:t>
            </a:r>
            <a:r>
              <a:rPr lang="pt-PT" sz="2800" b="1">
                <a:solidFill>
                  <a:srgbClr val="008000"/>
                </a:solidFill>
              </a:rPr>
              <a:t>odule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385EA-9FFC-48E0-BCE1-01E255B0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0" b="8361"/>
          <a:stretch/>
        </p:blipFill>
        <p:spPr>
          <a:xfrm>
            <a:off x="1479251" y="1628800"/>
            <a:ext cx="9216039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93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04D7727A-B4ED-4A1F-849B-D50DADD7FBBF}"/>
              </a:ext>
            </a:extLst>
          </p:cNvPr>
          <p:cNvSpPr/>
          <p:nvPr/>
        </p:nvSpPr>
        <p:spPr bwMode="auto">
          <a:xfrm>
            <a:off x="4979876" y="2240868"/>
            <a:ext cx="4788532" cy="3420380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7E168-2289-44D9-A055-D35533E9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6" y="3248980"/>
            <a:ext cx="2448756" cy="1143000"/>
          </a:xfrm>
          <a:noFill/>
        </p:spPr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end</a:t>
            </a:r>
            <a:r>
              <a:rPr lang="pt-PT" dirty="0"/>
              <a:t>!!!</a:t>
            </a:r>
            <a:endParaRPr lang="en-GB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14A6DEED-9048-4261-89F5-1EC1D0835A1C}"/>
              </a:ext>
            </a:extLst>
          </p:cNvPr>
          <p:cNvSpPr/>
          <p:nvPr/>
        </p:nvSpPr>
        <p:spPr bwMode="auto">
          <a:xfrm>
            <a:off x="4979876" y="2240868"/>
            <a:ext cx="4788532" cy="3420380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E0FFFB6-4A41-4542-BFD2-8A239214DDD8}"/>
              </a:ext>
            </a:extLst>
          </p:cNvPr>
          <p:cNvSpPr txBox="1">
            <a:spLocks/>
          </p:cNvSpPr>
          <p:nvPr/>
        </p:nvSpPr>
        <p:spPr bwMode="auto">
          <a:xfrm>
            <a:off x="6240016" y="3248980"/>
            <a:ext cx="24487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pt-PT" kern="0"/>
              <a:t>The end!!!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76559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Summary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the original calculus module</a:t>
            </a:r>
          </a:p>
          <a:p>
            <a:r>
              <a:rPr lang="en-US" dirty="0"/>
              <a:t>Improving the calculus module</a:t>
            </a:r>
          </a:p>
          <a:p>
            <a:r>
              <a:rPr lang="en-US" dirty="0"/>
              <a:t>“My templates” for 3PGpjs2.7.xls</a:t>
            </a:r>
          </a:p>
          <a:p>
            <a:r>
              <a:rPr lang="en-US" dirty="0"/>
              <a:t>Exercises</a:t>
            </a:r>
          </a:p>
          <a:p>
            <a:endParaRPr lang="pt-PT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Improving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calculus</a:t>
            </a:r>
            <a:r>
              <a:rPr lang="pt-PT" dirty="0"/>
              <a:t> module        “information for managers”</a:t>
            </a:r>
          </a:p>
        </p:txBody>
      </p:sp>
    </p:spTree>
    <p:extLst>
      <p:ext uri="{BB962C8B-B14F-4D97-AF65-F5344CB8AC3E}">
        <p14:creationId xmlns:p14="http://schemas.microsoft.com/office/powerpoint/2010/main" val="222944982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721B7-4DE3-4542-AB49-70FD6873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Calculus</a:t>
            </a:r>
            <a:r>
              <a:rPr lang="pt-PT" sz="2800" b="1" dirty="0">
                <a:solidFill>
                  <a:srgbClr val="008000"/>
                </a:solidFill>
              </a:rPr>
              <a:t> Module </a:t>
            </a:r>
            <a:r>
              <a:rPr lang="pt-PT" sz="2800" b="1" dirty="0" err="1">
                <a:solidFill>
                  <a:srgbClr val="008000"/>
                </a:solidFill>
              </a:rPr>
              <a:t>of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original 3PG </a:t>
            </a:r>
            <a:r>
              <a:rPr lang="pt-PT" sz="2800" b="1" dirty="0" err="1">
                <a:solidFill>
                  <a:srgbClr val="008000"/>
                </a:solidFill>
              </a:rPr>
              <a:t>has</a:t>
            </a:r>
            <a:r>
              <a:rPr lang="pt-PT" sz="2800" b="1" dirty="0">
                <a:solidFill>
                  <a:srgbClr val="008000"/>
                </a:solidFill>
              </a:rPr>
              <a:t> some </a:t>
            </a:r>
            <a:r>
              <a:rPr lang="pt-PT" sz="2800" b="1" dirty="0" err="1">
                <a:solidFill>
                  <a:srgbClr val="008000"/>
                </a:solidFill>
              </a:rPr>
              <a:t>problems</a:t>
            </a:r>
            <a:endParaRPr lang="pt-PT" sz="2800" b="1" dirty="0">
              <a:solidFill>
                <a:srgbClr val="008000"/>
              </a:solidFill>
            </a:endParaRPr>
          </a:p>
          <a:p>
            <a:r>
              <a:rPr lang="pt-PT" dirty="0" err="1"/>
              <a:t>The</a:t>
            </a:r>
            <a:r>
              <a:rPr lang="pt-PT" dirty="0"/>
              <a:t> volume </a:t>
            </a:r>
            <a:r>
              <a:rPr lang="pt-PT" dirty="0" err="1"/>
              <a:t>estimation</a:t>
            </a:r>
            <a:r>
              <a:rPr lang="pt-PT" dirty="0"/>
              <a:t> assumes </a:t>
            </a:r>
            <a:r>
              <a:rPr lang="pt-PT" dirty="0" err="1"/>
              <a:t>that</a:t>
            </a:r>
            <a:r>
              <a:rPr lang="pt-PT" dirty="0"/>
              <a:t>:</a:t>
            </a:r>
          </a:p>
          <a:p>
            <a:pPr lvl="1"/>
            <a:r>
              <a:rPr lang="pt-PT" dirty="0" err="1"/>
              <a:t>Percentage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branches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bark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easily</a:t>
            </a:r>
            <a:r>
              <a:rPr lang="pt-PT" dirty="0"/>
              <a:t> </a:t>
            </a:r>
            <a:r>
              <a:rPr lang="pt-PT" dirty="0" err="1"/>
              <a:t>estimated</a:t>
            </a:r>
            <a:endParaRPr lang="pt-PT" dirty="0"/>
          </a:p>
          <a:p>
            <a:pPr lvl="1"/>
            <a:r>
              <a:rPr lang="pt-PT" dirty="0" err="1"/>
              <a:t>Wood</a:t>
            </a:r>
            <a:r>
              <a:rPr lang="pt-PT" dirty="0"/>
              <a:t> </a:t>
            </a:r>
            <a:r>
              <a:rPr lang="pt-PT" dirty="0" err="1"/>
              <a:t>density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good</a:t>
            </a:r>
            <a:r>
              <a:rPr lang="pt-PT" dirty="0"/>
              <a:t> “converter”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stemwood</a:t>
            </a:r>
            <a:r>
              <a:rPr lang="pt-PT" dirty="0"/>
              <a:t>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volume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502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pt-PT" sz="2800" b="1" dirty="0">
                    <a:solidFill>
                      <a:srgbClr val="008000"/>
                    </a:solidFill>
                  </a:rPr>
                  <a:t>Volume under </a:t>
                </a:r>
                <a:r>
                  <a:rPr lang="pt-PT" sz="2800" b="1" dirty="0" err="1">
                    <a:solidFill>
                      <a:srgbClr val="008000"/>
                    </a:solidFill>
                  </a:rPr>
                  <a:t>bark</a:t>
                </a:r>
                <a:r>
                  <a:rPr lang="pt-PT" sz="2800" b="1" dirty="0">
                    <a:solidFill>
                      <a:srgbClr val="008000"/>
                    </a:solidFill>
                  </a:rPr>
                  <a:t> </a:t>
                </a:r>
                <a:r>
                  <a:rPr lang="pt-PT" sz="2800" b="1" dirty="0" err="1">
                    <a:solidFill>
                      <a:srgbClr val="008000"/>
                    </a:solidFill>
                  </a:rPr>
                  <a:t>prediction</a:t>
                </a:r>
                <a:r>
                  <a:rPr lang="pt-PT" sz="2800" b="1" dirty="0">
                    <a:solidFill>
                      <a:srgbClr val="008000"/>
                    </a:solidFill>
                  </a:rPr>
                  <a:t> (original 3PG)</a:t>
                </a:r>
              </a:p>
              <a:p>
                <a:pPr lvl="1">
                  <a:lnSpc>
                    <a:spcPct val="90000"/>
                  </a:lnSpc>
                </a:pPr>
                <a:endParaRPr lang="pt-PT" sz="800" dirty="0"/>
              </a:p>
              <a:p>
                <a:pPr>
                  <a:lnSpc>
                    <a:spcPct val="90000"/>
                  </a:lnSpc>
                </a:pPr>
                <a:r>
                  <a:rPr lang="pt-PT" dirty="0"/>
                  <a:t>Woody </a:t>
                </a:r>
                <a:r>
                  <a:rPr lang="pt-PT" dirty="0" err="1"/>
                  <a:t>biomass</a:t>
                </a:r>
                <a:r>
                  <a:rPr lang="pt-PT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𝑤𝑜𝑜𝑑𝑦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𝑏𝑟</m:t>
                        </m:r>
                      </m:sub>
                    </m:sSub>
                  </m:oMath>
                </a14:m>
                <a:r>
                  <a:rPr lang="pt-PT" dirty="0"/>
                  <a:t>) </a:t>
                </a:r>
                <a:r>
                  <a:rPr lang="pt-PT" dirty="0" err="1"/>
                  <a:t>is</a:t>
                </a:r>
                <a:r>
                  <a:rPr lang="pt-PT" dirty="0"/>
                  <a:t> converted into wood biomass through the ratio between branches+bark and the woody biomass (R</a:t>
                </a:r>
                <a:r>
                  <a:rPr lang="pt-PT" baseline="-25000" dirty="0"/>
                  <a:t>Ww</a:t>
                </a:r>
                <a:r>
                  <a:rPr lang="pt-PT" dirty="0"/>
                  <a:t>) and then divided by wood density (</a:t>
                </a:r>
                <a:r>
                  <a:rPr lang="pt-PT" dirty="0">
                    <a:sym typeface="Symbol" pitchFamily="18" charset="2"/>
                  </a:rPr>
                  <a:t>)</a:t>
                </a:r>
              </a:p>
              <a:p>
                <a:pPr>
                  <a:lnSpc>
                    <a:spcPct val="90000"/>
                  </a:lnSpc>
                </a:pPr>
                <a:endParaRPr lang="pt-PT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pt-PT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𝑤</m:t>
                              </m:r>
                            </m:sub>
                          </m:sSub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𝑏𝑟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𝑤𝑜𝑜𝑑𝑦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                     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𝑊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𝑤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𝑊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𝑤𝑜𝑜𝑑𝑦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PT" sz="12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PT" dirty="0">
                    <a:sym typeface="Symbol" pitchFamily="18" charset="2"/>
                  </a:rPr>
                  <a:t>Volume </a:t>
                </a:r>
                <a:r>
                  <a:rPr lang="pt-PT" dirty="0" err="1">
                    <a:sym typeface="Symbol" pitchFamily="18" charset="2"/>
                  </a:rPr>
                  <a:t>under</a:t>
                </a:r>
                <a:r>
                  <a:rPr lang="pt-PT" dirty="0">
                    <a:sym typeface="Symbol" pitchFamily="18" charset="2"/>
                  </a:rPr>
                  <a:t> </a:t>
                </a:r>
                <a:r>
                  <a:rPr lang="pt-PT" dirty="0" err="1">
                    <a:sym typeface="Symbol" pitchFamily="18" charset="2"/>
                  </a:rPr>
                  <a:t>bark</a:t>
                </a:r>
                <a:r>
                  <a:rPr lang="pt-PT" dirty="0">
                    <a:sym typeface="Symbol" pitchFamily="18" charset="2"/>
                  </a:rPr>
                  <a:t> </a:t>
                </a:r>
                <a:r>
                  <a:rPr lang="pt-PT" dirty="0" err="1">
                    <a:sym typeface="Symbol" pitchFamily="18" charset="2"/>
                  </a:rPr>
                  <a:t>is</a:t>
                </a:r>
                <a:r>
                  <a:rPr lang="pt-PT" dirty="0">
                    <a:sym typeface="Symbol" pitchFamily="18" charset="2"/>
                  </a:rPr>
                  <a:t> </a:t>
                </a:r>
                <a:r>
                  <a:rPr lang="pt-PT" dirty="0" err="1">
                    <a:sym typeface="Symbol" pitchFamily="18" charset="2"/>
                  </a:rPr>
                  <a:t>computed</a:t>
                </a:r>
                <a:r>
                  <a:rPr lang="pt-PT" dirty="0">
                    <a:sym typeface="Symbol" pitchFamily="18" charset="2"/>
                  </a:rPr>
                  <a:t> as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𝑉𝑢</m:t>
                    </m:r>
                    <m:r>
                      <a:rPr lang="pt-PT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𝑊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</m:t>
                        </m:r>
                      </m:den>
                    </m:f>
                  </m:oMath>
                </a14:m>
                <a:endParaRPr lang="pt-PT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PT" dirty="0">
                    <a:sym typeface="Symbol" pitchFamily="18" charset="2"/>
                  </a:rPr>
                  <a:t>Both R</a:t>
                </a:r>
                <a:r>
                  <a:rPr lang="pt-PT" baseline="-25000" dirty="0">
                    <a:sym typeface="Symbol" pitchFamily="18" charset="2"/>
                  </a:rPr>
                  <a:t>Ww</a:t>
                </a:r>
                <a:r>
                  <a:rPr lang="pt-PT" dirty="0">
                    <a:sym typeface="Symbol" pitchFamily="18" charset="2"/>
                  </a:rPr>
                  <a:t> and  are modeled as a function of age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pt-PT" dirty="0">
                    <a:sym typeface="Symbol" pitchFamily="18" charset="2"/>
                  </a:rPr>
                  <a:t>	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pt-PT" dirty="0">
                    <a:sym typeface="Symbol" pitchFamily="18" charset="2"/>
                  </a:rPr>
                  <a:t>			</a:t>
                </a:r>
                <a:endParaRPr lang="pt-PT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pt-PT" dirty="0"/>
                  <a:t>                                    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847C4A2C-B698-45A8-8665-D3F9984B89F6}"/>
              </a:ext>
            </a:extLst>
          </p:cNvPr>
          <p:cNvSpPr/>
          <p:nvPr/>
        </p:nvSpPr>
        <p:spPr bwMode="auto">
          <a:xfrm>
            <a:off x="5159896" y="3513330"/>
            <a:ext cx="828092" cy="32403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1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721B7-4DE3-4542-AB49-70FD6873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008000"/>
                </a:solidFill>
              </a:rPr>
              <a:t>The Calculus Module of the original 3PG has some problems</a:t>
            </a:r>
          </a:p>
          <a:p>
            <a:r>
              <a:rPr lang="en-GB" dirty="0"/>
              <a:t>Volume estimation assumes that:</a:t>
            </a:r>
          </a:p>
          <a:p>
            <a:pPr lvl="1"/>
            <a:r>
              <a:rPr lang="en-GB" dirty="0"/>
              <a:t>Percentage of branches and bark can be easily estimated</a:t>
            </a:r>
          </a:p>
          <a:p>
            <a:pPr lvl="1"/>
            <a:r>
              <a:rPr lang="en-GB" dirty="0"/>
              <a:t>Wood density is a good “converter” of </a:t>
            </a:r>
            <a:r>
              <a:rPr lang="en-GB" dirty="0" err="1"/>
              <a:t>stemwood</a:t>
            </a:r>
            <a:r>
              <a:rPr lang="en-GB" dirty="0"/>
              <a:t> biomass into volume</a:t>
            </a:r>
          </a:p>
          <a:p>
            <a:r>
              <a:rPr lang="en-GB" dirty="0"/>
              <a:t>Basal area estimation uses:</a:t>
            </a:r>
          </a:p>
          <a:p>
            <a:pPr lvl="1"/>
            <a:r>
              <a:rPr lang="en-GB" dirty="0"/>
              <a:t>the basal area of the average tree and an allometric relationship between tree diameter and wood biomass to estimate the diameter of the average tree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6253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800" b="1" dirty="0">
                <a:solidFill>
                  <a:srgbClr val="008000"/>
                </a:solidFill>
              </a:rPr>
              <a:t>Basal area prediction</a:t>
            </a:r>
          </a:p>
          <a:p>
            <a:r>
              <a:rPr lang="pt-PT" dirty="0"/>
              <a:t>Woody biomass of the mean tree is first predicted through division by stand density (</a:t>
            </a:r>
            <a:r>
              <a:rPr lang="pt-PT" i="1" dirty="0"/>
              <a:t>N</a:t>
            </a:r>
            <a:r>
              <a:rPr lang="pt-PT" dirty="0"/>
              <a:t>)</a:t>
            </a:r>
          </a:p>
          <a:p>
            <a:endParaRPr lang="pt-PT" dirty="0"/>
          </a:p>
          <a:p>
            <a:r>
              <a:rPr lang="pt-PT" dirty="0" err="1"/>
              <a:t>Quadratic</a:t>
            </a:r>
            <a:r>
              <a:rPr lang="pt-PT" dirty="0"/>
              <a:t> mean diameter (</a:t>
            </a:r>
            <a:r>
              <a:rPr lang="pt-PT" i="1" dirty="0"/>
              <a:t>dg</a:t>
            </a:r>
            <a:r>
              <a:rPr lang="pt-PT" dirty="0"/>
              <a:t>) is then predicted through the inversion of the allometric equation for tree woody biomass prediction</a:t>
            </a:r>
          </a:p>
          <a:p>
            <a:endParaRPr lang="pt-PT" dirty="0"/>
          </a:p>
          <a:p>
            <a:endParaRPr lang="pt-PT" sz="2000" dirty="0"/>
          </a:p>
          <a:p>
            <a:r>
              <a:rPr lang="pt-PT" dirty="0"/>
              <a:t>Finally </a:t>
            </a:r>
            <a:r>
              <a:rPr lang="pt-PT" i="1" dirty="0"/>
              <a:t>G</a:t>
            </a:r>
            <a:r>
              <a:rPr lang="pt-PT" dirty="0"/>
              <a:t> is predicted by multiplying the basal area of the mean tree by stand density</a:t>
            </a:r>
          </a:p>
          <a:p>
            <a:pPr lvl="1">
              <a:buNone/>
            </a:pPr>
            <a:r>
              <a:rPr lang="pt-PT" dirty="0"/>
              <a:t> </a:t>
            </a:r>
          </a:p>
          <a:p>
            <a:pPr lvl="1"/>
            <a:endParaRPr lang="pt-PT" sz="1800" dirty="0"/>
          </a:p>
          <a:p>
            <a:endParaRPr lang="pt-PT" sz="2000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2276872"/>
            <a:ext cx="21780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3789040"/>
            <a:ext cx="49958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7" y="5589241"/>
            <a:ext cx="18319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D6A6A-8248-4791-A1A0-C1D87DCEBC9D}"/>
              </a:ext>
            </a:extLst>
          </p:cNvPr>
          <p:cNvSpPr txBox="1"/>
          <p:nvPr/>
        </p:nvSpPr>
        <p:spPr>
          <a:xfrm>
            <a:off x="4799857" y="3844300"/>
            <a:ext cx="217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0" dirty="0">
                <a:solidFill>
                  <a:srgbClr val="FF0000"/>
                </a:solidFill>
                <a:latin typeface="Trebuchet MS" panose="020B0603020202020204" pitchFamily="34" charset="0"/>
              </a:rPr>
              <a:t>X</a:t>
            </a:r>
            <a:endParaRPr lang="en-GB" sz="8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06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Objective of the “new” calculus module</a:t>
            </a:r>
            <a:endParaRPr lang="pt-PT" sz="2800" b="1" dirty="0">
              <a:solidFill>
                <a:srgbClr val="008000"/>
              </a:solidFill>
            </a:endParaRPr>
          </a:p>
          <a:p>
            <a:pPr lvl="1"/>
            <a:endParaRPr lang="en-GB" sz="800" dirty="0"/>
          </a:p>
          <a:p>
            <a:r>
              <a:rPr lang="en-US" dirty="0"/>
              <a:t>In Portugal there is a large database from permanent plots</a:t>
            </a:r>
          </a:p>
          <a:p>
            <a:r>
              <a:rPr lang="en-US" dirty="0"/>
              <a:t>The objective was to use the existing data to develop allometric equation to</a:t>
            </a:r>
          </a:p>
          <a:p>
            <a:pPr lvl="1"/>
            <a:r>
              <a:rPr lang="en-US" dirty="0"/>
              <a:t>Improve basal area (G) estimation</a:t>
            </a:r>
          </a:p>
          <a:p>
            <a:pPr lvl="1"/>
            <a:r>
              <a:rPr lang="en-US" dirty="0"/>
              <a:t>Improve the </a:t>
            </a:r>
            <a:r>
              <a:rPr lang="en-US" dirty="0" err="1"/>
              <a:t>underbark</a:t>
            </a:r>
            <a:r>
              <a:rPr lang="en-US" dirty="0"/>
              <a:t> volume (Vu) estimation</a:t>
            </a:r>
          </a:p>
          <a:p>
            <a:pPr lvl="1"/>
            <a:r>
              <a:rPr lang="en-US" dirty="0"/>
              <a:t>To obtain an estimation of dominant height (</a:t>
            </a:r>
            <a:r>
              <a:rPr lang="en-US" dirty="0" err="1"/>
              <a:t>hdom</a:t>
            </a:r>
            <a:r>
              <a:rPr lang="en-US" dirty="0"/>
              <a:t>) , a stand variable usually required by forest managers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 3" pitchFamily="18" charset="2"/>
              <a:buNone/>
            </a:pPr>
            <a:r>
              <a:rPr lang="en-US" dirty="0"/>
              <a:t>				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28046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4626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vert="horz" wrap="square" lIns="180000" tIns="288000" rIns="541800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u="sng" dirty="0"/>
                  <a:t>Allometric relationship for G</a:t>
                </a:r>
                <a:endParaRPr lang="pt-PT" u="sng" dirty="0"/>
              </a:p>
              <a:p>
                <a:pPr marL="0" indent="0">
                  <a:buNone/>
                </a:pPr>
                <a:endParaRPr lang="pt-PT" dirty="0"/>
              </a:p>
              <a:p>
                <a:pPr lvl="1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𝑊𝑎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𝑊𝑎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𝑊𝑎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den>
                                </m:f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pt-PT" b="0" dirty="0"/>
              </a:p>
              <a:p>
                <a:endParaRPr lang="pt-PT" dirty="0"/>
              </a:p>
              <a:p>
                <a:pPr marL="857250" lvl="2" indent="0">
                  <a:buNone/>
                </a:pPr>
                <a:r>
                  <a:rPr lang="pt-PT" dirty="0"/>
                  <a:t>k, a1, a2 are </a:t>
                </a:r>
                <a:r>
                  <a:rPr lang="pt-PT" dirty="0" err="1"/>
                  <a:t>parameters</a:t>
                </a:r>
                <a:endParaRPr lang="pt-PT" dirty="0"/>
              </a:p>
            </p:txBody>
          </p:sp>
        </mc:Choice>
        <mc:Fallback xmlns="">
          <p:sp>
            <p:nvSpPr>
              <p:cNvPr id="1546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38" y="1535738"/>
            <a:ext cx="473700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20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10068</TotalTime>
  <Words>475</Words>
  <Application>Microsoft Office PowerPoint</Application>
  <PresentationFormat>Widescreen</PresentationFormat>
  <Paragraphs>84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Cambria Math</vt:lpstr>
      <vt:lpstr>Marlett</vt:lpstr>
      <vt:lpstr>Symbol</vt:lpstr>
      <vt:lpstr>Times New Roman</vt:lpstr>
      <vt:lpstr>Trebuchet MS</vt:lpstr>
      <vt:lpstr>Wingdings</vt:lpstr>
      <vt:lpstr>Wingdings 3</vt:lpstr>
      <vt:lpstr>Blank Presentation</vt:lpstr>
      <vt:lpstr>Fotografia do Photo Editor</vt:lpstr>
      <vt:lpstr>Management oriented process based models  The 3PG model as an example  Improving the Calculus Module</vt:lpstr>
      <vt:lpstr>Summary</vt:lpstr>
      <vt:lpstr>Improving the calculus module        “information for managers”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end!!!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Margarida</cp:lastModifiedBy>
  <cp:revision>418</cp:revision>
  <cp:lastPrinted>2017-11-21T13:26:54Z</cp:lastPrinted>
  <dcterms:created xsi:type="dcterms:W3CDTF">1998-08-06T15:47:34Z</dcterms:created>
  <dcterms:modified xsi:type="dcterms:W3CDTF">2020-11-07T23:42:52Z</dcterms:modified>
</cp:coreProperties>
</file>