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8" r:id="rId2"/>
  </p:sldMasterIdLst>
  <p:notesMasterIdLst>
    <p:notesMasterId r:id="rId62"/>
  </p:notesMasterIdLst>
  <p:handoutMasterIdLst>
    <p:handoutMasterId r:id="rId63"/>
  </p:handoutMasterIdLst>
  <p:sldIdLst>
    <p:sldId id="257" r:id="rId3"/>
    <p:sldId id="468" r:id="rId4"/>
    <p:sldId id="673" r:id="rId5"/>
    <p:sldId id="507" r:id="rId6"/>
    <p:sldId id="508" r:id="rId7"/>
    <p:sldId id="510" r:id="rId8"/>
    <p:sldId id="518" r:id="rId9"/>
    <p:sldId id="479" r:id="rId10"/>
    <p:sldId id="511" r:id="rId11"/>
    <p:sldId id="609" r:id="rId12"/>
    <p:sldId id="641" r:id="rId13"/>
    <p:sldId id="642" r:id="rId14"/>
    <p:sldId id="643" r:id="rId15"/>
    <p:sldId id="644" r:id="rId16"/>
    <p:sldId id="645" r:id="rId17"/>
    <p:sldId id="646" r:id="rId18"/>
    <p:sldId id="647" r:id="rId19"/>
    <p:sldId id="648" r:id="rId20"/>
    <p:sldId id="676" r:id="rId21"/>
    <p:sldId id="677" r:id="rId22"/>
    <p:sldId id="570" r:id="rId23"/>
    <p:sldId id="649" r:id="rId24"/>
    <p:sldId id="650" r:id="rId25"/>
    <p:sldId id="651" r:id="rId26"/>
    <p:sldId id="652" r:id="rId27"/>
    <p:sldId id="653" r:id="rId28"/>
    <p:sldId id="654" r:id="rId29"/>
    <p:sldId id="655" r:id="rId30"/>
    <p:sldId id="656" r:id="rId31"/>
    <p:sldId id="657" r:id="rId32"/>
    <p:sldId id="658" r:id="rId33"/>
    <p:sldId id="659" r:id="rId34"/>
    <p:sldId id="660" r:id="rId35"/>
    <p:sldId id="661" r:id="rId36"/>
    <p:sldId id="571" r:id="rId37"/>
    <p:sldId id="662" r:id="rId38"/>
    <p:sldId id="663" r:id="rId39"/>
    <p:sldId id="664" r:id="rId40"/>
    <p:sldId id="665" r:id="rId41"/>
    <p:sldId id="666" r:id="rId42"/>
    <p:sldId id="667" r:id="rId43"/>
    <p:sldId id="572" r:id="rId44"/>
    <p:sldId id="708" r:id="rId45"/>
    <p:sldId id="553" r:id="rId46"/>
    <p:sldId id="554" r:id="rId47"/>
    <p:sldId id="573" r:id="rId48"/>
    <p:sldId id="556" r:id="rId49"/>
    <p:sldId id="557" r:id="rId50"/>
    <p:sldId id="574" r:id="rId51"/>
    <p:sldId id="578" r:id="rId52"/>
    <p:sldId id="579" r:id="rId53"/>
    <p:sldId id="709" r:id="rId54"/>
    <p:sldId id="710" r:id="rId55"/>
    <p:sldId id="575" r:id="rId56"/>
    <p:sldId id="576" r:id="rId57"/>
    <p:sldId id="464" r:id="rId58"/>
    <p:sldId id="453" r:id="rId59"/>
    <p:sldId id="618" r:id="rId60"/>
    <p:sldId id="711" r:id="rId61"/>
  </p:sldIdLst>
  <p:sldSz cx="12192000" cy="6858000"/>
  <p:notesSz cx="6881813" cy="10002838"/>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ome" initials="M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8000"/>
    <a:srgbClr val="009900"/>
    <a:srgbClr val="CC6600"/>
    <a:srgbClr val="CC3300"/>
    <a:srgbClr val="FF9933"/>
    <a:srgbClr val="FFFFE7"/>
    <a:srgbClr val="FFFFCC"/>
    <a:srgbClr val="00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351" autoAdjust="0"/>
  </p:normalViewPr>
  <p:slideViewPr>
    <p:cSldViewPr>
      <p:cViewPr varScale="1">
        <p:scale>
          <a:sx n="63" d="100"/>
          <a:sy n="63" d="100"/>
        </p:scale>
        <p:origin x="780" y="32"/>
      </p:cViewPr>
      <p:guideLst>
        <p:guide orient="horz" pos="2160"/>
        <p:guide pos="3840"/>
      </p:guideLst>
    </p:cSldViewPr>
  </p:slideViewPr>
  <p:outlineViewPr>
    <p:cViewPr>
      <p:scale>
        <a:sx n="33" d="100"/>
        <a:sy n="33" d="100"/>
      </p:scale>
      <p:origin x="0" y="-18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varScale="1">
      <p:scale>
        <a:sx n="100" d="100"/>
        <a:sy n="100" d="100"/>
      </p:scale>
      <p:origin x="0" y="-18148"/>
    </p:cViewPr>
  </p:sorterViewPr>
  <p:notesViewPr>
    <p:cSldViewPr>
      <p:cViewPr varScale="1">
        <p:scale>
          <a:sx n="61" d="100"/>
          <a:sy n="61" d="100"/>
        </p:scale>
        <p:origin x="2691" y="54"/>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11.xml"/><Relationship Id="rId7" Type="http://schemas.openxmlformats.org/officeDocument/2006/relationships/slide" Target="slides/slide15.xml"/><Relationship Id="rId12" Type="http://schemas.openxmlformats.org/officeDocument/2006/relationships/slide" Target="slides/slide20.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18.xml"/><Relationship Id="rId4" Type="http://schemas.openxmlformats.org/officeDocument/2006/relationships/slide" Target="slides/slide12.xml"/><Relationship Id="rId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file:///G:\Ensino\3PG\5.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magatome\Dropbox\2_Ensino\2Ciclo-ModelacaoRecursosFlorestais\PowerPoints\5_AnalysisOfSomeForestModels&amp;Simulators\5.5_ProcessBasedModels\3PG\StudyMaterial\3PG_Functions&amp;Modifier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G:\Ensino\3PG\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5796150481191"/>
          <c:y val="5.1400554097404488E-2"/>
          <c:w val="0.78226181102362202"/>
          <c:h val="0.72704068241469821"/>
        </c:manualLayout>
      </c:layout>
      <c:scatterChart>
        <c:scatterStyle val="lineMarker"/>
        <c:varyColors val="0"/>
        <c:ser>
          <c:idx val="0"/>
          <c:order val="0"/>
          <c:tx>
            <c:v>Furadouro trial</c:v>
          </c:tx>
          <c:spPr>
            <a:ln w="28575">
              <a:noFill/>
            </a:ln>
          </c:spPr>
          <c:marker>
            <c:spPr>
              <a:solidFill>
                <a:srgbClr val="008000"/>
              </a:solidFill>
              <a:ln>
                <a:solidFill>
                  <a:srgbClr val="008000"/>
                </a:solidFill>
              </a:ln>
            </c:spPr>
          </c:marker>
          <c:trendline>
            <c:trendlineType val="linear"/>
            <c:dispRSqr val="1"/>
            <c:dispEq val="0"/>
            <c:trendlineLbl>
              <c:layout>
                <c:manualLayout>
                  <c:x val="0.13604352087568"/>
                  <c:y val="0.12780916258330463"/>
                </c:manualLayout>
              </c:layout>
              <c:numFmt formatCode="General" sourceLinked="0"/>
            </c:trendlineLbl>
          </c:trendline>
          <c:xVal>
            <c:numRef>
              <c:f>Sheet1!$C$3:$C$6</c:f>
              <c:numCache>
                <c:formatCode>General</c:formatCode>
                <c:ptCount val="4"/>
                <c:pt idx="0">
                  <c:v>4.4408000000000003</c:v>
                </c:pt>
                <c:pt idx="1">
                  <c:v>3.8064</c:v>
                </c:pt>
                <c:pt idx="2">
                  <c:v>3.7576000000000001</c:v>
                </c:pt>
                <c:pt idx="3">
                  <c:v>3.4647999999999999</c:v>
                </c:pt>
              </c:numCache>
            </c:numRef>
          </c:xVal>
          <c:yVal>
            <c:numRef>
              <c:f>Sheet1!$A$3:$A$6</c:f>
              <c:numCache>
                <c:formatCode>General</c:formatCode>
                <c:ptCount val="4"/>
                <c:pt idx="0">
                  <c:v>35.700000000000003</c:v>
                </c:pt>
                <c:pt idx="1">
                  <c:v>29.5</c:v>
                </c:pt>
                <c:pt idx="2">
                  <c:v>26.9</c:v>
                </c:pt>
                <c:pt idx="3">
                  <c:v>23.7</c:v>
                </c:pt>
              </c:numCache>
            </c:numRef>
          </c:yVal>
          <c:smooth val="0"/>
          <c:extLst>
            <c:ext xmlns:c16="http://schemas.microsoft.com/office/drawing/2014/chart" uri="{C3380CC4-5D6E-409C-BE32-E72D297353CC}">
              <c16:uniqueId val="{00000000-0473-4CED-8657-68E6F30A18C7}"/>
            </c:ext>
          </c:extLst>
        </c:ser>
        <c:dLbls>
          <c:showLegendKey val="0"/>
          <c:showVal val="0"/>
          <c:showCatName val="0"/>
          <c:showSerName val="0"/>
          <c:showPercent val="0"/>
          <c:showBubbleSize val="0"/>
        </c:dLbls>
        <c:axId val="-1054887776"/>
        <c:axId val="-1054877440"/>
      </c:scatterChart>
      <c:valAx>
        <c:axId val="-1054887776"/>
        <c:scaling>
          <c:orientation val="minMax"/>
          <c:min val="3"/>
        </c:scaling>
        <c:delete val="0"/>
        <c:axPos val="b"/>
        <c:title>
          <c:tx>
            <c:rich>
              <a:bodyPr/>
              <a:lstStyle/>
              <a:p>
                <a:pPr>
                  <a:defRPr sz="1200">
                    <a:latin typeface="Arial" pitchFamily="34" charset="0"/>
                    <a:cs typeface="Arial" pitchFamily="34" charset="0"/>
                  </a:defRPr>
                </a:pPr>
                <a:r>
                  <a:rPr lang="en-US" sz="1200">
                    <a:latin typeface="Arial" pitchFamily="34" charset="0"/>
                    <a:cs typeface="Arial" pitchFamily="34" charset="0"/>
                  </a:rPr>
                  <a:t>Radiation intercepted (GJ m</a:t>
                </a:r>
                <a:r>
                  <a:rPr lang="en-US" sz="1200" baseline="30000">
                    <a:latin typeface="Arial" pitchFamily="34" charset="0"/>
                    <a:cs typeface="Arial" pitchFamily="34" charset="0"/>
                  </a:rPr>
                  <a:t>-2</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0.24828608923884515"/>
              <c:y val="0.8741853483494233"/>
            </c:manualLayout>
          </c:layout>
          <c:overlay val="0"/>
        </c:title>
        <c:numFmt formatCode="General" sourceLinked="1"/>
        <c:majorTickMark val="out"/>
        <c:minorTickMark val="none"/>
        <c:tickLblPos val="nextTo"/>
        <c:crossAx val="-1054877440"/>
        <c:crosses val="autoZero"/>
        <c:crossBetween val="midCat"/>
      </c:valAx>
      <c:valAx>
        <c:axId val="-1054877440"/>
        <c:scaling>
          <c:orientation val="minMax"/>
          <c:min val="20"/>
        </c:scaling>
        <c:delete val="0"/>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NPP (Mg ha</a:t>
                </a:r>
                <a:r>
                  <a:rPr lang="en-US" sz="1200" baseline="30000">
                    <a:latin typeface="Arial" pitchFamily="34" charset="0"/>
                    <a:cs typeface="Arial" pitchFamily="34" charset="0"/>
                  </a:rPr>
                  <a:t>-1</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3.6111111111111108E-2"/>
              <c:y val="0.22581708503785422"/>
            </c:manualLayout>
          </c:layout>
          <c:overlay val="0"/>
        </c:title>
        <c:numFmt formatCode="General" sourceLinked="1"/>
        <c:majorTickMark val="out"/>
        <c:minorTickMark val="none"/>
        <c:tickLblPos val="nextTo"/>
        <c:crossAx val="-1054887776"/>
        <c:crosses val="autoZero"/>
        <c:crossBetween val="midCat"/>
      </c:valAx>
      <c:spPr>
        <a:ln>
          <a:solidFill>
            <a:schemeClr val="bg1">
              <a:lumMod val="50000"/>
            </a:schemeClr>
          </a:solidFill>
        </a:ln>
      </c:spPr>
    </c:plotArea>
    <c:legend>
      <c:legendPos val="r"/>
      <c:legendEntry>
        <c:idx val="1"/>
        <c:delete val="1"/>
      </c:legendEntry>
      <c:layout>
        <c:manualLayout>
          <c:xMode val="edge"/>
          <c:yMode val="edge"/>
          <c:x val="0.68019466316710409"/>
          <c:y val="0.70216744564327094"/>
          <c:w val="0.29612772087699563"/>
          <c:h val="6.4166005458202863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tx>
            <c:strRef>
              <c:f>AbgPartitioning!$C$36</c:f>
              <c:strCache>
                <c:ptCount val="1"/>
                <c:pt idx="0">
                  <c:v>leaves</c:v>
                </c:pt>
              </c:strCache>
            </c:strRef>
          </c:tx>
          <c:spPr>
            <a:ln>
              <a:solidFill>
                <a:srgbClr val="00B050"/>
              </a:solidFill>
            </a:ln>
          </c:spPr>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AbgPartitioning!$C$38:$C$76</c:f>
              <c:numCache>
                <c:formatCode>General</c:formatCode>
                <c:ptCount val="39"/>
                <c:pt idx="0">
                  <c:v>0.51515272588911065</c:v>
                </c:pt>
                <c:pt idx="1">
                  <c:v>0.48</c:v>
                </c:pt>
                <c:pt idx="2">
                  <c:v>0.45484780343773912</c:v>
                </c:pt>
                <c:pt idx="3">
                  <c:v>0.43494946780125865</c:v>
                </c:pt>
                <c:pt idx="4">
                  <c:v>0.41840011706842334</c:v>
                </c:pt>
                <c:pt idx="5">
                  <c:v>0.40420630248363187</c:v>
                </c:pt>
                <c:pt idx="6">
                  <c:v>0.39177329089464352</c:v>
                </c:pt>
                <c:pt idx="7">
                  <c:v>0.3807126596296963</c:v>
                </c:pt>
                <c:pt idx="8">
                  <c:v>0.37075491078551998</c:v>
                </c:pt>
                <c:pt idx="9">
                  <c:v>0.36170451516314306</c:v>
                </c:pt>
                <c:pt idx="10">
                  <c:v>0.3</c:v>
                </c:pt>
                <c:pt idx="11">
                  <c:v>0.26356361510548321</c:v>
                </c:pt>
                <c:pt idx="12">
                  <c:v>0.23829548483685697</c:v>
                </c:pt>
                <c:pt idx="13">
                  <c:v>0.21928734037030367</c:v>
                </c:pt>
                <c:pt idx="14">
                  <c:v>0.204251005016024</c:v>
                </c:pt>
                <c:pt idx="15">
                  <c:v>0.19193907804476046</c:v>
                </c:pt>
                <c:pt idx="16">
                  <c:v>0.18159988293157667</c:v>
                </c:pt>
                <c:pt idx="17">
                  <c:v>0.17274742104283722</c:v>
                </c:pt>
                <c:pt idx="18">
                  <c:v>0.1650505321987413</c:v>
                </c:pt>
                <c:pt idx="19">
                  <c:v>0.15827416900832791</c:v>
                </c:pt>
                <c:pt idx="20">
                  <c:v>0.15224596026732995</c:v>
                </c:pt>
                <c:pt idx="21">
                  <c:v>0.14683606329737994</c:v>
                </c:pt>
                <c:pt idx="22">
                  <c:v>0.14194445364354186</c:v>
                </c:pt>
                <c:pt idx="23">
                  <c:v>0.13749259621351304</c:v>
                </c:pt>
                <c:pt idx="24">
                  <c:v>0.13341780997443359</c:v>
                </c:pt>
                <c:pt idx="25">
                  <c:v>0.12966934932256574</c:v>
                </c:pt>
                <c:pt idx="26">
                  <c:v>0.12620561387385665</c:v>
                </c:pt>
                <c:pt idx="27">
                  <c:v>0.12299212016063138</c:v>
                </c:pt>
                <c:pt idx="28">
                  <c:v>0.12000000000000005</c:v>
                </c:pt>
                <c:pt idx="29">
                  <c:v>0.1172048705717719</c:v>
                </c:pt>
                <c:pt idx="30">
                  <c:v>0.1145859717398567</c:v>
                </c:pt>
                <c:pt idx="31">
                  <c:v>0.11212549872682871</c:v>
                </c:pt>
                <c:pt idx="32">
                  <c:v>0.10980807974499336</c:v>
                </c:pt>
                <c:pt idx="33">
                  <c:v>0.10762036265925702</c:v>
                </c:pt>
                <c:pt idx="34">
                  <c:v>0.10555068468154581</c:v>
                </c:pt>
                <c:pt idx="35">
                  <c:v>0.10358880601682335</c:v>
                </c:pt>
                <c:pt idx="36">
                  <c:v>0.10172569328032047</c:v>
                </c:pt>
                <c:pt idx="37">
                  <c:v>9.9953342023269054E-2</c:v>
                </c:pt>
                <c:pt idx="38">
                  <c:v>9.8264630262658123E-2</c:v>
                </c:pt>
              </c:numCache>
            </c:numRef>
          </c:yVal>
          <c:smooth val="1"/>
          <c:extLst>
            <c:ext xmlns:c16="http://schemas.microsoft.com/office/drawing/2014/chart" uri="{C3380CC4-5D6E-409C-BE32-E72D297353CC}">
              <c16:uniqueId val="{00000000-907D-4094-AD42-5F024C5901BD}"/>
            </c:ext>
          </c:extLst>
        </c:ser>
        <c:ser>
          <c:idx val="1"/>
          <c:order val="1"/>
          <c:tx>
            <c:strRef>
              <c:f>AbgPartitioning!$B$36</c:f>
              <c:strCache>
                <c:ptCount val="1"/>
                <c:pt idx="0">
                  <c:v>woody</c:v>
                </c:pt>
              </c:strCache>
            </c:strRef>
          </c:tx>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AbgPartitioning!$B$38:$B$76</c:f>
              <c:numCache>
                <c:formatCode>General</c:formatCode>
                <c:ptCount val="39"/>
                <c:pt idx="0">
                  <c:v>8.4847274110889381E-2</c:v>
                </c:pt>
                <c:pt idx="1">
                  <c:v>0.12000000000000004</c:v>
                </c:pt>
                <c:pt idx="2">
                  <c:v>0.14515219656226094</c:v>
                </c:pt>
                <c:pt idx="3">
                  <c:v>0.16505053219874133</c:v>
                </c:pt>
                <c:pt idx="4">
                  <c:v>0.18159988293157661</c:v>
                </c:pt>
                <c:pt idx="5">
                  <c:v>0.19579369751636816</c:v>
                </c:pt>
                <c:pt idx="6">
                  <c:v>0.20822670910535648</c:v>
                </c:pt>
                <c:pt idx="7">
                  <c:v>0.21928734037030367</c:v>
                </c:pt>
                <c:pt idx="8">
                  <c:v>0.22924508921447995</c:v>
                </c:pt>
                <c:pt idx="9">
                  <c:v>0.23829548483685703</c:v>
                </c:pt>
                <c:pt idx="10">
                  <c:v>0.3</c:v>
                </c:pt>
                <c:pt idx="11">
                  <c:v>0.33643638489451672</c:v>
                </c:pt>
                <c:pt idx="12">
                  <c:v>0.36170451516314295</c:v>
                </c:pt>
                <c:pt idx="13">
                  <c:v>0.3807126596296963</c:v>
                </c:pt>
                <c:pt idx="14">
                  <c:v>0.39574899498397603</c:v>
                </c:pt>
                <c:pt idx="15">
                  <c:v>0.40806092195523957</c:v>
                </c:pt>
                <c:pt idx="16">
                  <c:v>0.41840011706842334</c:v>
                </c:pt>
                <c:pt idx="17">
                  <c:v>0.42725257895716273</c:v>
                </c:pt>
                <c:pt idx="18">
                  <c:v>0.4349494678012587</c:v>
                </c:pt>
                <c:pt idx="19">
                  <c:v>0.44172583099167212</c:v>
                </c:pt>
                <c:pt idx="20">
                  <c:v>0.44775403973267008</c:v>
                </c:pt>
                <c:pt idx="21">
                  <c:v>0.45316393670262001</c:v>
                </c:pt>
                <c:pt idx="22">
                  <c:v>0.45805554635645807</c:v>
                </c:pt>
                <c:pt idx="23">
                  <c:v>0.46250740378648697</c:v>
                </c:pt>
                <c:pt idx="24">
                  <c:v>0.46658219002556639</c:v>
                </c:pt>
                <c:pt idx="25">
                  <c:v>0.47033065067743424</c:v>
                </c:pt>
                <c:pt idx="26">
                  <c:v>0.47379438612614333</c:v>
                </c:pt>
                <c:pt idx="27">
                  <c:v>0.4770078798393686</c:v>
                </c:pt>
                <c:pt idx="28">
                  <c:v>0.48</c:v>
                </c:pt>
                <c:pt idx="29">
                  <c:v>0.48279512942822816</c:v>
                </c:pt>
                <c:pt idx="30">
                  <c:v>0.48541402826014335</c:v>
                </c:pt>
                <c:pt idx="31">
                  <c:v>0.48787450127317122</c:v>
                </c:pt>
                <c:pt idx="32">
                  <c:v>0.49019192025500657</c:v>
                </c:pt>
                <c:pt idx="33">
                  <c:v>0.49237963734074297</c:v>
                </c:pt>
                <c:pt idx="34">
                  <c:v>0.49444931531845415</c:v>
                </c:pt>
                <c:pt idx="35">
                  <c:v>0.49641119398317662</c:v>
                </c:pt>
                <c:pt idx="36">
                  <c:v>0.49827430671967948</c:v>
                </c:pt>
                <c:pt idx="37">
                  <c:v>0.50004665797673098</c:v>
                </c:pt>
                <c:pt idx="38">
                  <c:v>0.5017353697373419</c:v>
                </c:pt>
              </c:numCache>
            </c:numRef>
          </c:yVal>
          <c:smooth val="1"/>
          <c:extLst>
            <c:ext xmlns:c16="http://schemas.microsoft.com/office/drawing/2014/chart" uri="{C3380CC4-5D6E-409C-BE32-E72D297353CC}">
              <c16:uniqueId val="{00000001-907D-4094-AD42-5F024C5901BD}"/>
            </c:ext>
          </c:extLst>
        </c:ser>
        <c:dLbls>
          <c:showLegendKey val="0"/>
          <c:showVal val="0"/>
          <c:showCatName val="0"/>
          <c:showSerName val="0"/>
          <c:showPercent val="0"/>
          <c:showBubbleSize val="0"/>
        </c:dLbls>
        <c:axId val="-1054880160"/>
        <c:axId val="-1054883968"/>
      </c:scatterChart>
      <c:valAx>
        <c:axId val="-1054880160"/>
        <c:scaling>
          <c:orientation val="minMax"/>
          <c:max val="30"/>
        </c:scaling>
        <c:delete val="0"/>
        <c:axPos val="b"/>
        <c:title>
          <c:tx>
            <c:rich>
              <a:bodyPr/>
              <a:lstStyle/>
              <a:p>
                <a:pPr>
                  <a:defRPr/>
                </a:pPr>
                <a:r>
                  <a:rPr lang="en-US"/>
                  <a:t>dbh (cm)</a:t>
                </a:r>
              </a:p>
            </c:rich>
          </c:tx>
          <c:overlay val="0"/>
        </c:title>
        <c:numFmt formatCode="General" sourceLinked="1"/>
        <c:majorTickMark val="out"/>
        <c:minorTickMark val="none"/>
        <c:tickLblPos val="nextTo"/>
        <c:crossAx val="-1054883968"/>
        <c:crosses val="autoZero"/>
        <c:crossBetween val="midCat"/>
      </c:valAx>
      <c:valAx>
        <c:axId val="-1054883968"/>
        <c:scaling>
          <c:orientation val="minMax"/>
        </c:scaling>
        <c:delete val="0"/>
        <c:axPos val="l"/>
        <c:majorGridlines/>
        <c:title>
          <c:tx>
            <c:rich>
              <a:bodyPr rot="-5400000" vert="horz"/>
              <a:lstStyle/>
              <a:p>
                <a:pPr>
                  <a:defRPr sz="1100"/>
                </a:pPr>
                <a:r>
                  <a:rPr lang="en-US" sz="1100"/>
                  <a:t>Ratio</a:t>
                </a:r>
                <a:r>
                  <a:rPr lang="en-US" sz="1100" baseline="0"/>
                  <a:t> of leaves:woody</a:t>
                </a:r>
                <a:r>
                  <a:rPr lang="en-US" sz="1100"/>
                  <a:t> partitioning</a:t>
                </a:r>
              </a:p>
            </c:rich>
          </c:tx>
          <c:layout>
            <c:manualLayout>
              <c:xMode val="edge"/>
              <c:yMode val="edge"/>
              <c:x val="3.3755234689956559E-2"/>
              <c:y val="0.15180801618547682"/>
            </c:manualLayout>
          </c:layout>
          <c:overlay val="0"/>
        </c:title>
        <c:numFmt formatCode="General" sourceLinked="1"/>
        <c:majorTickMark val="out"/>
        <c:minorTickMark val="none"/>
        <c:tickLblPos val="nextTo"/>
        <c:crossAx val="-1054880160"/>
        <c:crosses val="autoZero"/>
        <c:crossBetween val="midCat"/>
      </c:valAx>
      <c:spPr>
        <a:ln>
          <a:solidFill>
            <a:schemeClr val="bg1">
              <a:lumMod val="50000"/>
            </a:schemeClr>
          </a:solidFill>
        </a:ln>
      </c:spPr>
    </c:plotArea>
    <c:legend>
      <c:legendPos val="r"/>
      <c:layout>
        <c:manualLayout>
          <c:xMode val="edge"/>
          <c:yMode val="edge"/>
          <c:x val="0.6733582123574503"/>
          <c:y val="0.41412674978127728"/>
          <c:w val="0.19487179487179487"/>
          <c:h val="0.11849464129483815"/>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'Litter-fall'!$A$38:$A$47</c:f>
              <c:numCache>
                <c:formatCode>General</c:formatCode>
                <c:ptCount val="10"/>
                <c:pt idx="0">
                  <c:v>1</c:v>
                </c:pt>
                <c:pt idx="1">
                  <c:v>3</c:v>
                </c:pt>
                <c:pt idx="2">
                  <c:v>5</c:v>
                </c:pt>
                <c:pt idx="3">
                  <c:v>7</c:v>
                </c:pt>
                <c:pt idx="4">
                  <c:v>9</c:v>
                </c:pt>
                <c:pt idx="5">
                  <c:v>11</c:v>
                </c:pt>
                <c:pt idx="6">
                  <c:v>13</c:v>
                </c:pt>
                <c:pt idx="7">
                  <c:v>15</c:v>
                </c:pt>
                <c:pt idx="8">
                  <c:v>17</c:v>
                </c:pt>
                <c:pt idx="9">
                  <c:v>19</c:v>
                </c:pt>
              </c:numCache>
            </c:numRef>
          </c:xVal>
          <c:yVal>
            <c:numRef>
              <c:f>'Litter-fall'!$C$38:$C$47</c:f>
              <c:numCache>
                <c:formatCode>General</c:formatCode>
                <c:ptCount val="10"/>
                <c:pt idx="0">
                  <c:v>1.4891774527195974E-3</c:v>
                </c:pt>
                <c:pt idx="1">
                  <c:v>3.0899888641287288E-3</c:v>
                </c:pt>
                <c:pt idx="2">
                  <c:v>5.5777645471458605E-3</c:v>
                </c:pt>
                <c:pt idx="3">
                  <c:v>8.3756520915356826E-3</c:v>
                </c:pt>
                <c:pt idx="4">
                  <c:v>1.0577007795109887E-2</c:v>
                </c:pt>
                <c:pt idx="5">
                  <c:v>1.1871617340563715E-2</c:v>
                </c:pt>
                <c:pt idx="6">
                  <c:v>1.250677053037845E-2</c:v>
                </c:pt>
                <c:pt idx="7">
                  <c:v>1.2790706523846895E-2</c:v>
                </c:pt>
                <c:pt idx="8">
                  <c:v>1.2912335596251738E-2</c:v>
                </c:pt>
                <c:pt idx="9">
                  <c:v>1.2963482797867023E-2</c:v>
                </c:pt>
              </c:numCache>
            </c:numRef>
          </c:yVal>
          <c:smooth val="1"/>
          <c:extLst>
            <c:ext xmlns:c16="http://schemas.microsoft.com/office/drawing/2014/chart" uri="{C3380CC4-5D6E-409C-BE32-E72D297353CC}">
              <c16:uniqueId val="{00000000-926D-400A-9442-ED075A5274C4}"/>
            </c:ext>
          </c:extLst>
        </c:ser>
        <c:dLbls>
          <c:showLegendKey val="0"/>
          <c:showVal val="0"/>
          <c:showCatName val="0"/>
          <c:showSerName val="0"/>
          <c:showPercent val="0"/>
          <c:showBubbleSize val="0"/>
        </c:dLbls>
        <c:axId val="-965535328"/>
        <c:axId val="-965536960"/>
      </c:scatterChart>
      <c:valAx>
        <c:axId val="-965535328"/>
        <c:scaling>
          <c:orientation val="minMax"/>
          <c:max val="20"/>
        </c:scaling>
        <c:delete val="0"/>
        <c:axPos val="b"/>
        <c:title>
          <c:tx>
            <c:rich>
              <a:bodyPr/>
              <a:lstStyle/>
              <a:p>
                <a:pPr>
                  <a:defRPr/>
                </a:pPr>
                <a:r>
                  <a:rPr lang="en-US"/>
                  <a:t>stand age</a:t>
                </a:r>
                <a:r>
                  <a:rPr lang="en-US" baseline="0"/>
                  <a:t> (years)</a:t>
                </a:r>
                <a:endParaRPr lang="en-US"/>
              </a:p>
            </c:rich>
          </c:tx>
          <c:overlay val="0"/>
        </c:title>
        <c:numFmt formatCode="General" sourceLinked="1"/>
        <c:majorTickMark val="out"/>
        <c:minorTickMark val="none"/>
        <c:tickLblPos val="nextTo"/>
        <c:crossAx val="-965536960"/>
        <c:crosses val="autoZero"/>
        <c:crossBetween val="midCat"/>
      </c:valAx>
      <c:valAx>
        <c:axId val="-965536960"/>
        <c:scaling>
          <c:orientation val="minMax"/>
        </c:scaling>
        <c:delete val="0"/>
        <c:axPos val="l"/>
        <c:majorGridlines/>
        <c:title>
          <c:tx>
            <c:rich>
              <a:bodyPr rot="-5400000" vert="horz"/>
              <a:lstStyle/>
              <a:p>
                <a:pPr>
                  <a:defRPr sz="1100"/>
                </a:pPr>
                <a:r>
                  <a:rPr lang="en-US" sz="1100"/>
                  <a:t>Litter-fall rate month</a:t>
                </a:r>
                <a:r>
                  <a:rPr lang="en-US" sz="1100" baseline="30000"/>
                  <a:t>-1</a:t>
                </a:r>
              </a:p>
            </c:rich>
          </c:tx>
          <c:layout>
            <c:manualLayout>
              <c:xMode val="edge"/>
              <c:yMode val="edge"/>
              <c:x val="4.037227356505995E-2"/>
              <c:y val="0.22125246062992127"/>
            </c:manualLayout>
          </c:layout>
          <c:overlay val="0"/>
        </c:title>
        <c:numFmt formatCode="General" sourceLinked="1"/>
        <c:majorTickMark val="out"/>
        <c:minorTickMark val="none"/>
        <c:tickLblPos val="nextTo"/>
        <c:crossAx val="-965535328"/>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'Self-thinning'!$A$34:$A$57</c:f>
              <c:numCache>
                <c:formatCode>General</c:formatCode>
                <c:ptCount val="24"/>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pt idx="23">
                  <c:v>5000</c:v>
                </c:pt>
              </c:numCache>
            </c:numRef>
          </c:xVal>
          <c:yVal>
            <c:numRef>
              <c:f>'Self-thinning'!$C$34:$C$57</c:f>
              <c:numCache>
                <c:formatCode>General</c:formatCode>
                <c:ptCount val="24"/>
                <c:pt idx="0">
                  <c:v>552.60472479605801</c:v>
                </c:pt>
                <c:pt idx="1">
                  <c:v>421.71633265087451</c:v>
                </c:pt>
                <c:pt idx="2">
                  <c:v>348.11916252095841</c:v>
                </c:pt>
                <c:pt idx="3">
                  <c:v>300</c:v>
                </c:pt>
                <c:pt idx="4">
                  <c:v>265.66464229565281</c:v>
                </c:pt>
                <c:pt idx="5">
                  <c:v>239.71905901744216</c:v>
                </c:pt>
                <c:pt idx="6">
                  <c:v>219.30133036596487</c:v>
                </c:pt>
                <c:pt idx="7">
                  <c:v>202.74006651911321</c:v>
                </c:pt>
                <c:pt idx="8">
                  <c:v>188.98815748423092</c:v>
                </c:pt>
                <c:pt idx="9">
                  <c:v>177.35337911609821</c:v>
                </c:pt>
                <c:pt idx="10">
                  <c:v>167.35823752054236</c:v>
                </c:pt>
                <c:pt idx="11">
                  <c:v>158.66179235470852</c:v>
                </c:pt>
                <c:pt idx="12">
                  <c:v>151.01354425853336</c:v>
                </c:pt>
                <c:pt idx="13">
                  <c:v>144.22495703074097</c:v>
                </c:pt>
                <c:pt idx="14">
                  <c:v>138.15118119901439</c:v>
                </c:pt>
                <c:pt idx="15">
                  <c:v>132.67893495926248</c:v>
                </c:pt>
                <c:pt idx="16">
                  <c:v>127.71823873225885</c:v>
                </c:pt>
                <c:pt idx="17">
                  <c:v>123.19663821378033</c:v>
                </c:pt>
                <c:pt idx="18">
                  <c:v>119.055078897615</c:v>
                </c:pt>
                <c:pt idx="19">
                  <c:v>115.24490328746739</c:v>
                </c:pt>
                <c:pt idx="20">
                  <c:v>111.72562780917895</c:v>
                </c:pt>
                <c:pt idx="21">
                  <c:v>108.46327166352816</c:v>
                </c:pt>
                <c:pt idx="22">
                  <c:v>105.4290831627186</c:v>
                </c:pt>
                <c:pt idx="23">
                  <c:v>102.59855680060176</c:v>
                </c:pt>
              </c:numCache>
            </c:numRef>
          </c:yVal>
          <c:smooth val="1"/>
          <c:extLst>
            <c:ext xmlns:c16="http://schemas.microsoft.com/office/drawing/2014/chart" uri="{C3380CC4-5D6E-409C-BE32-E72D297353CC}">
              <c16:uniqueId val="{00000000-FAEC-4D02-9BC3-3C477FE65C57}"/>
            </c:ext>
          </c:extLst>
        </c:ser>
        <c:dLbls>
          <c:showLegendKey val="0"/>
          <c:showVal val="0"/>
          <c:showCatName val="0"/>
          <c:showSerName val="0"/>
          <c:showPercent val="0"/>
          <c:showBubbleSize val="0"/>
        </c:dLbls>
        <c:axId val="-965539136"/>
        <c:axId val="-965538592"/>
      </c:scatterChart>
      <c:valAx>
        <c:axId val="-965539136"/>
        <c:scaling>
          <c:orientation val="minMax"/>
          <c:max val="5000"/>
        </c:scaling>
        <c:delete val="0"/>
        <c:axPos val="b"/>
        <c:title>
          <c:tx>
            <c:rich>
              <a:bodyPr/>
              <a:lstStyle/>
              <a:p>
                <a:pPr>
                  <a:defRPr/>
                </a:pPr>
                <a:r>
                  <a:rPr lang="en-US"/>
                  <a:t>stand density (N</a:t>
                </a:r>
                <a:r>
                  <a:rPr lang="en-US" baseline="0"/>
                  <a:t>)</a:t>
                </a:r>
                <a:endParaRPr lang="en-US"/>
              </a:p>
            </c:rich>
          </c:tx>
          <c:overlay val="0"/>
        </c:title>
        <c:numFmt formatCode="General" sourceLinked="1"/>
        <c:majorTickMark val="out"/>
        <c:minorTickMark val="none"/>
        <c:tickLblPos val="nextTo"/>
        <c:crossAx val="-965538592"/>
        <c:crosses val="autoZero"/>
        <c:crossBetween val="midCat"/>
      </c:valAx>
      <c:valAx>
        <c:axId val="-965538592"/>
        <c:scaling>
          <c:orientation val="minMax"/>
        </c:scaling>
        <c:delete val="0"/>
        <c:axPos val="l"/>
        <c:majorGridlines/>
        <c:title>
          <c:tx>
            <c:rich>
              <a:bodyPr rot="-5400000" vert="horz"/>
              <a:lstStyle/>
              <a:p>
                <a:pPr>
                  <a:defRPr sz="1100"/>
                </a:pPr>
                <a:r>
                  <a:rPr lang="en-US" sz="1100"/>
                  <a:t>Average tree woody biomass (kg)</a:t>
                </a:r>
                <a:endParaRPr lang="en-US" sz="1100" baseline="30000"/>
              </a:p>
            </c:rich>
          </c:tx>
          <c:layout>
            <c:manualLayout>
              <c:xMode val="edge"/>
              <c:yMode val="edge"/>
              <c:x val="3.0446715252404864E-2"/>
              <c:y val="0.16222468285214348"/>
            </c:manualLayout>
          </c:layout>
          <c:overlay val="0"/>
        </c:title>
        <c:numFmt formatCode="General" sourceLinked="1"/>
        <c:majorTickMark val="out"/>
        <c:minorTickMark val="none"/>
        <c:tickLblPos val="nextTo"/>
        <c:crossAx val="-96553913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RadIntercept!$B$37:$B$49</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RadIntercept!$D$37:$D$49</c:f>
              <c:numCache>
                <c:formatCode>General</c:formatCode>
                <c:ptCount val="13"/>
                <c:pt idx="0">
                  <c:v>0</c:v>
                </c:pt>
                <c:pt idx="1">
                  <c:v>22.119921692859513</c:v>
                </c:pt>
                <c:pt idx="2">
                  <c:v>39.346934028736655</c:v>
                </c:pt>
                <c:pt idx="3">
                  <c:v>52.763344725898534</c:v>
                </c:pt>
                <c:pt idx="4">
                  <c:v>63.212055882855765</c:v>
                </c:pt>
                <c:pt idx="5">
                  <c:v>71.349520313980989</c:v>
                </c:pt>
                <c:pt idx="6">
                  <c:v>77.686983985157028</c:v>
                </c:pt>
                <c:pt idx="7">
                  <c:v>82.622605654955478</c:v>
                </c:pt>
                <c:pt idx="8">
                  <c:v>86.466471676338728</c:v>
                </c:pt>
                <c:pt idx="9">
                  <c:v>89.460077543813568</c:v>
                </c:pt>
                <c:pt idx="10">
                  <c:v>91.791500137610115</c:v>
                </c:pt>
                <c:pt idx="11">
                  <c:v>93.607213879329237</c:v>
                </c:pt>
                <c:pt idx="12">
                  <c:v>95.021293163213599</c:v>
                </c:pt>
              </c:numCache>
            </c:numRef>
          </c:yVal>
          <c:smooth val="1"/>
          <c:extLst>
            <c:ext xmlns:c16="http://schemas.microsoft.com/office/drawing/2014/chart" uri="{C3380CC4-5D6E-409C-BE32-E72D297353CC}">
              <c16:uniqueId val="{00000000-CAF1-4682-AE1D-A44FD5DD47CB}"/>
            </c:ext>
          </c:extLst>
        </c:ser>
        <c:dLbls>
          <c:showLegendKey val="0"/>
          <c:showVal val="0"/>
          <c:showCatName val="0"/>
          <c:showSerName val="0"/>
          <c:showPercent val="0"/>
          <c:showBubbleSize val="0"/>
        </c:dLbls>
        <c:axId val="-1054885600"/>
        <c:axId val="-1269073088"/>
      </c:scatterChart>
      <c:valAx>
        <c:axId val="-1054885600"/>
        <c:scaling>
          <c:orientation val="minMax"/>
          <c:max val="6"/>
        </c:scaling>
        <c:delete val="0"/>
        <c:axPos val="b"/>
        <c:title>
          <c:tx>
            <c:rich>
              <a:bodyPr/>
              <a:lstStyle/>
              <a:p>
                <a:pPr>
                  <a:defRPr/>
                </a:pPr>
                <a:r>
                  <a:rPr lang="en-US"/>
                  <a:t>Leaf area index - LAI</a:t>
                </a:r>
              </a:p>
            </c:rich>
          </c:tx>
          <c:overlay val="0"/>
        </c:title>
        <c:numFmt formatCode="General" sourceLinked="1"/>
        <c:majorTickMark val="out"/>
        <c:minorTickMark val="none"/>
        <c:tickLblPos val="nextTo"/>
        <c:crossAx val="-1269073088"/>
        <c:crosses val="autoZero"/>
        <c:crossBetween val="midCat"/>
      </c:valAx>
      <c:valAx>
        <c:axId val="-1269073088"/>
        <c:scaling>
          <c:orientation val="minMax"/>
        </c:scaling>
        <c:delete val="0"/>
        <c:axPos val="l"/>
        <c:majorGridlines/>
        <c:title>
          <c:tx>
            <c:rich>
              <a:bodyPr rot="-5400000" vert="horz"/>
              <a:lstStyle/>
              <a:p>
                <a:pPr>
                  <a:defRPr sz="1100"/>
                </a:pPr>
                <a:r>
                  <a:rPr lang="en-US" sz="1100"/>
                  <a:t>Intercepted radiation - Qint (%)</a:t>
                </a:r>
              </a:p>
            </c:rich>
          </c:tx>
          <c:layout>
            <c:manualLayout>
              <c:xMode val="edge"/>
              <c:yMode val="edge"/>
              <c:x val="3.3755274261603373E-2"/>
              <c:y val="0.14058461113413456"/>
            </c:manualLayout>
          </c:layout>
          <c:overlay val="0"/>
        </c:title>
        <c:numFmt formatCode="General" sourceLinked="1"/>
        <c:majorTickMark val="out"/>
        <c:minorTickMark val="none"/>
        <c:tickLblPos val="nextTo"/>
        <c:crossAx val="-1054885600"/>
        <c:crosses val="autoZero"/>
        <c:crossBetween val="midCat"/>
      </c:valAx>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fT!$A$36:$A$64</c:f>
              <c:numCache>
                <c:formatCode>General</c:formatCode>
                <c:ptCount val="2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numCache>
            </c:numRef>
          </c:xVal>
          <c:yVal>
            <c:numRef>
              <c:f>fT!$B$36:$B$64</c:f>
              <c:numCache>
                <c:formatCode>General</c:formatCode>
                <c:ptCount val="29"/>
                <c:pt idx="0">
                  <c:v>0</c:v>
                </c:pt>
                <c:pt idx="1">
                  <c:v>0.21474668853934475</c:v>
                </c:pt>
                <c:pt idx="2">
                  <c:v>0.39891738504753754</c:v>
                </c:pt>
                <c:pt idx="3">
                  <c:v>0.55447547267583852</c:v>
                </c:pt>
                <c:pt idx="4">
                  <c:v>0.68335129621454882</c:v>
                </c:pt>
                <c:pt idx="5">
                  <c:v>0.78744135458199283</c:v>
                </c:pt>
                <c:pt idx="6">
                  <c:v>0.86860744106822652</c:v>
                </c:pt>
                <c:pt idx="7">
                  <c:v>0.92867572580504387</c:v>
                </c:pt>
                <c:pt idx="8">
                  <c:v>0.96943577411141701</c:v>
                </c:pt>
                <c:pt idx="9">
                  <c:v>0.99263949338129465</c:v>
                </c:pt>
                <c:pt idx="10">
                  <c:v>1</c:v>
                </c:pt>
                <c:pt idx="11">
                  <c:v>0.99319039634604955</c:v>
                </c:pt>
                <c:pt idx="12">
                  <c:v>0.97384244619141702</c:v>
                </c:pt>
                <c:pt idx="13">
                  <c:v>0.94354513466836643</c:v>
                </c:pt>
                <c:pt idx="14">
                  <c:v>0.90384309630888815</c:v>
                </c:pt>
                <c:pt idx="15">
                  <c:v>0.85623489132655406</c:v>
                </c:pt>
                <c:pt idx="16">
                  <c:v>0.80217110608470166</c:v>
                </c:pt>
                <c:pt idx="17">
                  <c:v>0.74305224827919492</c:v>
                </c:pt>
                <c:pt idx="18">
                  <c:v>0.68022640033375514</c:v>
                </c:pt>
                <c:pt idx="19">
                  <c:v>0.61498658524863026</c:v>
                </c:pt>
                <c:pt idx="20">
                  <c:v>0.5485677867588814</c:v>
                </c:pt>
                <c:pt idx="21">
                  <c:v>0.48214354879310389</c:v>
                </c:pt>
                <c:pt idx="22">
                  <c:v>0.41682205579035947</c:v>
                </c:pt>
                <c:pt idx="23">
                  <c:v>0.35364156212350889</c:v>
                </c:pt>
                <c:pt idx="24">
                  <c:v>0.29356499027173616</c:v>
                </c:pt>
                <c:pt idx="25">
                  <c:v>0.23747344427120165</c:v>
                </c:pt>
                <c:pt idx="26">
                  <c:v>0.18615827099342899</c:v>
                </c:pt>
                <c:pt idx="27">
                  <c:v>0.14031111637873911</c:v>
                </c:pt>
                <c:pt idx="28">
                  <c:v>0.10051110606224056</c:v>
                </c:pt>
              </c:numCache>
            </c:numRef>
          </c:yVal>
          <c:smooth val="1"/>
          <c:extLst>
            <c:ext xmlns:c16="http://schemas.microsoft.com/office/drawing/2014/chart" uri="{C3380CC4-5D6E-409C-BE32-E72D297353CC}">
              <c16:uniqueId val="{00000000-F006-411C-A36E-9FE74B9DFE10}"/>
            </c:ext>
          </c:extLst>
        </c:ser>
        <c:dLbls>
          <c:showLegendKey val="0"/>
          <c:showVal val="0"/>
          <c:showCatName val="0"/>
          <c:showSerName val="0"/>
          <c:showPercent val="0"/>
          <c:showBubbleSize val="0"/>
        </c:dLbls>
        <c:axId val="-970999392"/>
        <c:axId val="-971003200"/>
      </c:scatterChart>
      <c:valAx>
        <c:axId val="-970999392"/>
        <c:scaling>
          <c:orientation val="minMax"/>
        </c:scaling>
        <c:delete val="0"/>
        <c:axPos val="b"/>
        <c:title>
          <c:tx>
            <c:rich>
              <a:bodyPr/>
              <a:lstStyle/>
              <a:p>
                <a:pPr>
                  <a:defRPr/>
                </a:pPr>
                <a:r>
                  <a:rPr lang="en-US"/>
                  <a:t>Temperature (ºC)</a:t>
                </a:r>
              </a:p>
            </c:rich>
          </c:tx>
          <c:overlay val="0"/>
        </c:title>
        <c:numFmt formatCode="General" sourceLinked="1"/>
        <c:majorTickMark val="out"/>
        <c:minorTickMark val="none"/>
        <c:tickLblPos val="nextTo"/>
        <c:crossAx val="-971003200"/>
        <c:crosses val="autoZero"/>
        <c:crossBetween val="midCat"/>
      </c:valAx>
      <c:valAx>
        <c:axId val="-971003200"/>
        <c:scaling>
          <c:orientation val="minMax"/>
        </c:scaling>
        <c:delete val="0"/>
        <c:axPos val="l"/>
        <c:majorGridlines/>
        <c:title>
          <c:tx>
            <c:rich>
              <a:bodyPr rot="-5400000" vert="horz"/>
              <a:lstStyle/>
              <a:p>
                <a:pPr>
                  <a:defRPr sz="1100"/>
                </a:pPr>
                <a:r>
                  <a:rPr lang="en-US" sz="1100"/>
                  <a:t>Temperature modifier</a:t>
                </a:r>
              </a:p>
            </c:rich>
          </c:tx>
          <c:layout>
            <c:manualLayout>
              <c:xMode val="edge"/>
              <c:yMode val="edge"/>
              <c:x val="3.3755264994182889E-2"/>
              <c:y val="0.26814724469236334"/>
            </c:manualLayout>
          </c:layout>
          <c:overlay val="0"/>
        </c:title>
        <c:numFmt formatCode="General" sourceLinked="1"/>
        <c:majorTickMark val="out"/>
        <c:minorTickMark val="none"/>
        <c:tickLblPos val="nextTo"/>
        <c:crossAx val="-970999392"/>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fF!$A$36:$A$64</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fF!$B$36:$B$64</c:f>
              <c:numCache>
                <c:formatCode>General</c:formatCode>
                <c:ptCount val="29"/>
                <c:pt idx="0">
                  <c:v>1</c:v>
                </c:pt>
                <c:pt idx="1">
                  <c:v>0.96666666666666667</c:v>
                </c:pt>
                <c:pt idx="2">
                  <c:v>0.93333333333333335</c:v>
                </c:pt>
                <c:pt idx="3">
                  <c:v>0.9</c:v>
                </c:pt>
                <c:pt idx="4">
                  <c:v>0.8666666666666667</c:v>
                </c:pt>
                <c:pt idx="5">
                  <c:v>0.83333333333333337</c:v>
                </c:pt>
                <c:pt idx="6">
                  <c:v>0.8</c:v>
                </c:pt>
                <c:pt idx="7">
                  <c:v>0.76666666666666661</c:v>
                </c:pt>
                <c:pt idx="8">
                  <c:v>0.73333333333333339</c:v>
                </c:pt>
                <c:pt idx="9">
                  <c:v>0.7</c:v>
                </c:pt>
                <c:pt idx="10">
                  <c:v>0.66666666666666674</c:v>
                </c:pt>
                <c:pt idx="11">
                  <c:v>0.6333333333333333</c:v>
                </c:pt>
                <c:pt idx="12">
                  <c:v>0.6</c:v>
                </c:pt>
                <c:pt idx="13">
                  <c:v>0.56666666666666665</c:v>
                </c:pt>
                <c:pt idx="14">
                  <c:v>0.53333333333333333</c:v>
                </c:pt>
                <c:pt idx="15">
                  <c:v>0.5</c:v>
                </c:pt>
                <c:pt idx="16">
                  <c:v>0.46666666666666667</c:v>
                </c:pt>
                <c:pt idx="17">
                  <c:v>0.43333333333333335</c:v>
                </c:pt>
                <c:pt idx="18">
                  <c:v>0.4</c:v>
                </c:pt>
                <c:pt idx="19">
                  <c:v>0.3666666666666667</c:v>
                </c:pt>
                <c:pt idx="20">
                  <c:v>0.33333333333333337</c:v>
                </c:pt>
                <c:pt idx="21">
                  <c:v>0.30000000000000004</c:v>
                </c:pt>
                <c:pt idx="22">
                  <c:v>0.26666666666666672</c:v>
                </c:pt>
                <c:pt idx="23">
                  <c:v>0.23333333333333328</c:v>
                </c:pt>
                <c:pt idx="24">
                  <c:v>0.19999999999999996</c:v>
                </c:pt>
                <c:pt idx="25">
                  <c:v>0.16666666666666663</c:v>
                </c:pt>
                <c:pt idx="26">
                  <c:v>0.1333333333333333</c:v>
                </c:pt>
                <c:pt idx="27">
                  <c:v>9.9999999999999978E-2</c:v>
                </c:pt>
                <c:pt idx="28">
                  <c:v>6.6666666666666652E-2</c:v>
                </c:pt>
              </c:numCache>
            </c:numRef>
          </c:yVal>
          <c:smooth val="1"/>
          <c:extLst>
            <c:ext xmlns:c16="http://schemas.microsoft.com/office/drawing/2014/chart" uri="{C3380CC4-5D6E-409C-BE32-E72D297353CC}">
              <c16:uniqueId val="{00000000-CF07-488F-A3F1-31DE04624B9D}"/>
            </c:ext>
          </c:extLst>
        </c:ser>
        <c:dLbls>
          <c:showLegendKey val="0"/>
          <c:showVal val="0"/>
          <c:showCatName val="0"/>
          <c:showSerName val="0"/>
          <c:showPercent val="0"/>
          <c:showBubbleSize val="0"/>
        </c:dLbls>
        <c:axId val="-971002656"/>
        <c:axId val="-971001024"/>
      </c:scatterChart>
      <c:valAx>
        <c:axId val="-971002656"/>
        <c:scaling>
          <c:orientation val="minMax"/>
        </c:scaling>
        <c:delete val="0"/>
        <c:axPos val="b"/>
        <c:title>
          <c:tx>
            <c:rich>
              <a:bodyPr/>
              <a:lstStyle/>
              <a:p>
                <a:pPr>
                  <a:defRPr/>
                </a:pPr>
                <a:r>
                  <a:rPr lang="en-US"/>
                  <a:t>Days of frost in the month)</a:t>
                </a:r>
              </a:p>
            </c:rich>
          </c:tx>
          <c:overlay val="0"/>
        </c:title>
        <c:numFmt formatCode="General" sourceLinked="1"/>
        <c:majorTickMark val="out"/>
        <c:minorTickMark val="none"/>
        <c:tickLblPos val="nextTo"/>
        <c:crossAx val="-971001024"/>
        <c:crosses val="autoZero"/>
        <c:crossBetween val="midCat"/>
      </c:valAx>
      <c:valAx>
        <c:axId val="-971001024"/>
        <c:scaling>
          <c:orientation val="minMax"/>
        </c:scaling>
        <c:delete val="0"/>
        <c:axPos val="l"/>
        <c:majorGridlines/>
        <c:title>
          <c:tx>
            <c:rich>
              <a:bodyPr rot="-5400000" vert="horz"/>
              <a:lstStyle/>
              <a:p>
                <a:pPr>
                  <a:defRPr sz="1100"/>
                </a:pPr>
                <a:r>
                  <a:rPr lang="en-US" sz="1100"/>
                  <a:t>Frost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265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fSW!$B$35</c:f>
              <c:strCache>
                <c:ptCount val="1"/>
                <c:pt idx="0">
                  <c:v>1 sandy</c:v>
                </c:pt>
              </c:strCache>
            </c:strRef>
          </c:tx>
          <c:spPr>
            <a:ln>
              <a:solidFill>
                <a:srgbClr val="00B050"/>
              </a:solidFill>
            </a:ln>
          </c:spPr>
          <c:marker>
            <c:symbol val="none"/>
          </c:marker>
          <c:xVal>
            <c:numRef>
              <c:f>fSW!$A$36:$A$64</c:f>
              <c:numCache>
                <c:formatCode>General</c:formatCode>
                <c:ptCount val="29"/>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fSW!$B$36:$B$64</c:f>
              <c:numCache>
                <c:formatCode>General</c:formatCode>
                <c:ptCount val="29"/>
                <c:pt idx="0">
                  <c:v>3.8788356889889686E-2</c:v>
                </c:pt>
                <c:pt idx="1">
                  <c:v>6.017510508243315E-2</c:v>
                </c:pt>
                <c:pt idx="2">
                  <c:v>9.4333919181492559E-2</c:v>
                </c:pt>
                <c:pt idx="3">
                  <c:v>0.14837491233096764</c:v>
                </c:pt>
                <c:pt idx="4">
                  <c:v>0.23115826547353849</c:v>
                </c:pt>
                <c:pt idx="5">
                  <c:v>0.34956863839251839</c:v>
                </c:pt>
                <c:pt idx="6">
                  <c:v>0.50000000000000022</c:v>
                </c:pt>
                <c:pt idx="7">
                  <c:v>0.66082475195701107</c:v>
                </c:pt>
                <c:pt idx="8">
                  <c:v>0.80016982706157713</c:v>
                </c:pt>
                <c:pt idx="9">
                  <c:v>0.89756513067671695</c:v>
                </c:pt>
                <c:pt idx="10">
                  <c:v>0.95383417939253734</c:v>
                </c:pt>
                <c:pt idx="11">
                  <c:v>0.98159388595971708</c:v>
                </c:pt>
                <c:pt idx="12">
                  <c:v>0.99354575519236366</c:v>
                </c:pt>
                <c:pt idx="13">
                  <c:v>0.99805068226120852</c:v>
                </c:pt>
                <c:pt idx="14">
                  <c:v>0.99951247470790716</c:v>
                </c:pt>
                <c:pt idx="15">
                  <c:v>0.99990547718101908</c:v>
                </c:pt>
                <c:pt idx="16">
                  <c:v>0.99998731232368121</c:v>
                </c:pt>
                <c:pt idx="17">
                  <c:v>0.99999904733862455</c:v>
                </c:pt>
                <c:pt idx="18">
                  <c:v>0.99999997521906847</c:v>
                </c:pt>
                <c:pt idx="19">
                  <c:v>0.99999999995159983</c:v>
                </c:pt>
                <c:pt idx="20">
                  <c:v>1</c:v>
                </c:pt>
              </c:numCache>
            </c:numRef>
          </c:yVal>
          <c:smooth val="1"/>
          <c:extLst>
            <c:ext xmlns:c16="http://schemas.microsoft.com/office/drawing/2014/chart" uri="{C3380CC4-5D6E-409C-BE32-E72D297353CC}">
              <c16:uniqueId val="{00000000-F1B2-4406-88EB-C5DE1114E2D2}"/>
            </c:ext>
          </c:extLst>
        </c:ser>
        <c:ser>
          <c:idx val="1"/>
          <c:order val="1"/>
          <c:tx>
            <c:strRef>
              <c:f>fSW!$C$35</c:f>
              <c:strCache>
                <c:ptCount val="1"/>
                <c:pt idx="0">
                  <c:v>2 sandyloam</c:v>
                </c:pt>
              </c:strCache>
            </c:strRef>
          </c:tx>
          <c:spPr>
            <a:ln>
              <a:solidFill>
                <a:srgbClr val="0066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fSW!$C$36:$C$56</c:f>
              <c:numCache>
                <c:formatCode>General</c:formatCode>
                <c:ptCount val="21"/>
                <c:pt idx="0">
                  <c:v>2.7231297938041656E-2</c:v>
                </c:pt>
                <c:pt idx="1">
                  <c:v>3.8541111428071227E-2</c:v>
                </c:pt>
                <c:pt idx="2">
                  <c:v>5.5291576673866159E-2</c:v>
                </c:pt>
                <c:pt idx="3">
                  <c:v>8.0309678757075856E-2</c:v>
                </c:pt>
                <c:pt idx="4">
                  <c:v>0.11776425609821767</c:v>
                </c:pt>
                <c:pt idx="5">
                  <c:v>0.17335915098033006</c:v>
                </c:pt>
                <c:pt idx="6">
                  <c:v>0.25368493646005064</c:v>
                </c:pt>
                <c:pt idx="7">
                  <c:v>0.36347829041951335</c:v>
                </c:pt>
                <c:pt idx="8">
                  <c:v>0.5</c:v>
                </c:pt>
                <c:pt idx="9">
                  <c:v>0.64773082670235116</c:v>
                </c:pt>
                <c:pt idx="10">
                  <c:v>0.78181092048561562</c:v>
                </c:pt>
                <c:pt idx="11">
                  <c:v>0.88223574390178239</c:v>
                </c:pt>
                <c:pt idx="12">
                  <c:v>0.94470842332613392</c:v>
                </c:pt>
                <c:pt idx="13">
                  <c:v>0.97753280278232779</c:v>
                </c:pt>
                <c:pt idx="14">
                  <c:v>0.99224806201550386</c:v>
                </c:pt>
                <c:pt idx="15">
                  <c:v>0.99782441810737998</c:v>
                </c:pt>
                <c:pt idx="16">
                  <c:v>0.9995429616087752</c:v>
                </c:pt>
                <c:pt idx="17">
                  <c:v>0.99993896856881292</c:v>
                </c:pt>
                <c:pt idx="18">
                  <c:v>0.99999642776767628</c:v>
                </c:pt>
                <c:pt idx="19">
                  <c:v>0.99999997209183611</c:v>
                </c:pt>
                <c:pt idx="20">
                  <c:v>1</c:v>
                </c:pt>
              </c:numCache>
            </c:numRef>
          </c:yVal>
          <c:smooth val="1"/>
          <c:extLst>
            <c:ext xmlns:c16="http://schemas.microsoft.com/office/drawing/2014/chart" uri="{C3380CC4-5D6E-409C-BE32-E72D297353CC}">
              <c16:uniqueId val="{00000001-F1B2-4406-88EB-C5DE1114E2D2}"/>
            </c:ext>
          </c:extLst>
        </c:ser>
        <c:ser>
          <c:idx val="2"/>
          <c:order val="2"/>
          <c:tx>
            <c:strRef>
              <c:f>fSW!$D$35</c:f>
              <c:strCache>
                <c:ptCount val="1"/>
                <c:pt idx="0">
                  <c:v>3 clayloam</c:v>
                </c:pt>
              </c:strCache>
            </c:strRef>
          </c:tx>
          <c:spPr>
            <a:ln>
              <a:solidFill>
                <a:srgbClr val="C000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fSW!$D$36:$D$56</c:f>
              <c:numCache>
                <c:formatCode>General</c:formatCode>
                <c:ptCount val="21"/>
                <c:pt idx="0">
                  <c:v>3.0303030303030304E-2</c:v>
                </c:pt>
                <c:pt idx="1">
                  <c:v>3.8818383920804285E-2</c:v>
                </c:pt>
                <c:pt idx="2">
                  <c:v>5.0262167465500031E-2</c:v>
                </c:pt>
                <c:pt idx="3">
                  <c:v>6.5795663670990115E-2</c:v>
                </c:pt>
                <c:pt idx="4">
                  <c:v>8.7064330092218492E-2</c:v>
                </c:pt>
                <c:pt idx="5">
                  <c:v>0.11636363636363636</c:v>
                </c:pt>
                <c:pt idx="6">
                  <c:v>0.15678306241220152</c:v>
                </c:pt>
                <c:pt idx="7">
                  <c:v>0.21218223058691724</c:v>
                </c:pt>
                <c:pt idx="8">
                  <c:v>0.28667094761948431</c:v>
                </c:pt>
                <c:pt idx="9">
                  <c:v>0.38306691029722151</c:v>
                </c:pt>
                <c:pt idx="10">
                  <c:v>0.5</c:v>
                </c:pt>
                <c:pt idx="11">
                  <c:v>0.62873705587586204</c:v>
                </c:pt>
                <c:pt idx="12">
                  <c:v>0.75319354061219557</c:v>
                </c:pt>
                <c:pt idx="13">
                  <c:v>0.85611307541500081</c:v>
                </c:pt>
                <c:pt idx="14">
                  <c:v>0.92785035629453694</c:v>
                </c:pt>
                <c:pt idx="15">
                  <c:v>0.96969696969696972</c:v>
                </c:pt>
                <c:pt idx="16">
                  <c:v>0.98986379474184349</c:v>
                </c:pt>
                <c:pt idx="17">
                  <c:v>0.99757589058587637</c:v>
                </c:pt>
                <c:pt idx="18">
                  <c:v>0.99968010236724236</c:v>
                </c:pt>
                <c:pt idx="19">
                  <c:v>0.99999000009999894</c:v>
                </c:pt>
                <c:pt idx="20">
                  <c:v>1</c:v>
                </c:pt>
              </c:numCache>
            </c:numRef>
          </c:yVal>
          <c:smooth val="1"/>
          <c:extLst>
            <c:ext xmlns:c16="http://schemas.microsoft.com/office/drawing/2014/chart" uri="{C3380CC4-5D6E-409C-BE32-E72D297353CC}">
              <c16:uniqueId val="{00000002-F1B2-4406-88EB-C5DE1114E2D2}"/>
            </c:ext>
          </c:extLst>
        </c:ser>
        <c:ser>
          <c:idx val="3"/>
          <c:order val="3"/>
          <c:tx>
            <c:strRef>
              <c:f>fSW!$E$35</c:f>
              <c:strCache>
                <c:ptCount val="1"/>
                <c:pt idx="0">
                  <c:v>other</c:v>
                </c:pt>
              </c:strCache>
            </c:strRef>
          </c:tx>
          <c:spPr>
            <a:ln>
              <a:solidFill>
                <a:srgbClr val="6633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fSW!$E$36:$E$56</c:f>
              <c:numCache>
                <c:formatCode>General</c:formatCode>
                <c:ptCount val="21"/>
                <c:pt idx="0">
                  <c:v>6.0150375939849621E-2</c:v>
                </c:pt>
                <c:pt idx="1">
                  <c:v>6.9461402794736157E-2</c:v>
                </c:pt>
                <c:pt idx="2">
                  <c:v>8.0706179066834804E-2</c:v>
                </c:pt>
                <c:pt idx="3">
                  <c:v>9.4377880184331797E-2</c:v>
                </c:pt>
                <c:pt idx="4">
                  <c:v>0.1111111111111111</c:v>
                </c:pt>
                <c:pt idx="5">
                  <c:v>0.13172112168767688</c:v>
                </c:pt>
                <c:pt idx="6">
                  <c:v>0.15724815724815733</c:v>
                </c:pt>
                <c:pt idx="7">
                  <c:v>0.18899963086009597</c:v>
                </c:pt>
                <c:pt idx="8">
                  <c:v>0.22857142857142848</c:v>
                </c:pt>
                <c:pt idx="9">
                  <c:v>0.27780792186652198</c:v>
                </c:pt>
                <c:pt idx="10">
                  <c:v>0.33862433862433861</c:v>
                </c:pt>
                <c:pt idx="11">
                  <c:v>0.41257050765511682</c:v>
                </c:pt>
                <c:pt idx="12">
                  <c:v>0.5</c:v>
                </c:pt>
                <c:pt idx="13">
                  <c:v>0.59883040935672527</c:v>
                </c:pt>
                <c:pt idx="14">
                  <c:v>0.70329670329670346</c:v>
                </c:pt>
                <c:pt idx="15">
                  <c:v>0.80376766091051832</c:v>
                </c:pt>
                <c:pt idx="16">
                  <c:v>0.88888888888888928</c:v>
                </c:pt>
                <c:pt idx="17">
                  <c:v>0.94990723562152157</c:v>
                </c:pt>
                <c:pt idx="18">
                  <c:v>0.98461538461538478</c:v>
                </c:pt>
                <c:pt idx="19">
                  <c:v>0.99805068226120852</c:v>
                </c:pt>
                <c:pt idx="20">
                  <c:v>1</c:v>
                </c:pt>
              </c:numCache>
            </c:numRef>
          </c:yVal>
          <c:smooth val="1"/>
          <c:extLst>
            <c:ext xmlns:c16="http://schemas.microsoft.com/office/drawing/2014/chart" uri="{C3380CC4-5D6E-409C-BE32-E72D297353CC}">
              <c16:uniqueId val="{00000003-F1B2-4406-88EB-C5DE1114E2D2}"/>
            </c:ext>
          </c:extLst>
        </c:ser>
        <c:dLbls>
          <c:showLegendKey val="0"/>
          <c:showVal val="0"/>
          <c:showCatName val="0"/>
          <c:showSerName val="0"/>
          <c:showPercent val="0"/>
          <c:showBubbleSize val="0"/>
        </c:dLbls>
        <c:axId val="-970993952"/>
        <c:axId val="-970998848"/>
      </c:scatterChart>
      <c:valAx>
        <c:axId val="-970993952"/>
        <c:scaling>
          <c:orientation val="minMax"/>
          <c:max val="1"/>
        </c:scaling>
        <c:delete val="0"/>
        <c:axPos val="b"/>
        <c:title>
          <c:tx>
            <c:rich>
              <a:bodyPr/>
              <a:lstStyle/>
              <a:p>
                <a:pPr>
                  <a:defRPr/>
                </a:pPr>
                <a:r>
                  <a:rPr lang="en-US"/>
                  <a:t>Relative available soil water</a:t>
                </a:r>
              </a:p>
            </c:rich>
          </c:tx>
          <c:overlay val="0"/>
        </c:title>
        <c:numFmt formatCode="General" sourceLinked="1"/>
        <c:majorTickMark val="out"/>
        <c:minorTickMark val="none"/>
        <c:tickLblPos val="nextTo"/>
        <c:crossAx val="-970998848"/>
        <c:crosses val="autoZero"/>
        <c:crossBetween val="midCat"/>
      </c:valAx>
      <c:valAx>
        <c:axId val="-970998848"/>
        <c:scaling>
          <c:orientation val="minMax"/>
        </c:scaling>
        <c:delete val="0"/>
        <c:axPos val="l"/>
        <c:majorGridlines/>
        <c:title>
          <c:tx>
            <c:rich>
              <a:bodyPr rot="-5400000" vert="horz"/>
              <a:lstStyle/>
              <a:p>
                <a:pPr>
                  <a:defRPr sz="1100"/>
                </a:pPr>
                <a:r>
                  <a:rPr lang="en-US" sz="1100"/>
                  <a:t>Soil water modifier</a:t>
                </a:r>
              </a:p>
            </c:rich>
          </c:tx>
          <c:layout>
            <c:manualLayout>
              <c:xMode val="edge"/>
              <c:yMode val="edge"/>
              <c:x val="3.3755264994182889E-2"/>
              <c:y val="0.24384959852683563"/>
            </c:manualLayout>
          </c:layout>
          <c:overlay val="0"/>
        </c:title>
        <c:numFmt formatCode="General" sourceLinked="1"/>
        <c:majorTickMark val="out"/>
        <c:minorTickMark val="none"/>
        <c:tickLblPos val="nextTo"/>
        <c:crossAx val="-970993952"/>
        <c:crosses val="autoZero"/>
        <c:crossBetween val="midCat"/>
      </c:valAx>
      <c:spPr>
        <a:ln>
          <a:solidFill>
            <a:schemeClr val="bg1">
              <a:lumMod val="50000"/>
            </a:schemeClr>
          </a:solidFill>
        </a:ln>
      </c:spPr>
    </c:plotArea>
    <c:legend>
      <c:legendPos val="r"/>
      <c:layout>
        <c:manualLayout>
          <c:xMode val="edge"/>
          <c:yMode val="edge"/>
          <c:x val="0.60762881605215657"/>
          <c:y val="0.62717844779653109"/>
          <c:w val="0.32821506890355767"/>
          <c:h val="0.2215401488462537"/>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fVPD!$B$33</c:f>
              <c:strCache>
                <c:ptCount val="1"/>
                <c:pt idx="0">
                  <c:v>kD=0.05</c:v>
                </c:pt>
              </c:strCache>
            </c:strRef>
          </c:tx>
          <c:spPr>
            <a:ln>
              <a:solidFill>
                <a:srgbClr val="00B050"/>
              </a:solidFill>
            </a:ln>
          </c:spPr>
          <c:marker>
            <c:symbol val="none"/>
          </c:marker>
          <c:xVal>
            <c:numRef>
              <c:f>fVPD!$A$34:$A$43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fVPD!$B$34:$B$43</c:f>
              <c:numCache>
                <c:formatCode>General</c:formatCode>
                <c:ptCount val="10"/>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numCache>
            </c:numRef>
          </c:yVal>
          <c:smooth val="1"/>
          <c:extLst>
            <c:ext xmlns:c16="http://schemas.microsoft.com/office/drawing/2014/chart" uri="{C3380CC4-5D6E-409C-BE32-E72D297353CC}">
              <c16:uniqueId val="{00000000-D35D-4EA0-93C7-680524B27138}"/>
            </c:ext>
          </c:extLst>
        </c:ser>
        <c:dLbls>
          <c:showLegendKey val="0"/>
          <c:showVal val="0"/>
          <c:showCatName val="0"/>
          <c:showSerName val="0"/>
          <c:showPercent val="0"/>
          <c:showBubbleSize val="0"/>
        </c:dLbls>
        <c:axId val="-971000480"/>
        <c:axId val="-970992320"/>
      </c:scatterChart>
      <c:valAx>
        <c:axId val="-971000480"/>
        <c:scaling>
          <c:orientation val="minMax"/>
          <c:max val="10"/>
        </c:scaling>
        <c:delete val="0"/>
        <c:axPos val="b"/>
        <c:title>
          <c:tx>
            <c:rich>
              <a:bodyPr/>
              <a:lstStyle/>
              <a:p>
                <a:pPr>
                  <a:defRPr/>
                </a:pPr>
                <a:r>
                  <a:rPr lang="en-US"/>
                  <a:t>Vapour pressure deficit (mBar)</a:t>
                </a:r>
              </a:p>
            </c:rich>
          </c:tx>
          <c:overlay val="0"/>
        </c:title>
        <c:numFmt formatCode="General" sourceLinked="1"/>
        <c:majorTickMark val="out"/>
        <c:minorTickMark val="none"/>
        <c:tickLblPos val="nextTo"/>
        <c:crossAx val="-970992320"/>
        <c:crosses val="autoZero"/>
        <c:crossBetween val="midCat"/>
      </c:valAx>
      <c:valAx>
        <c:axId val="-970992320"/>
        <c:scaling>
          <c:orientation val="minMax"/>
        </c:scaling>
        <c:delete val="0"/>
        <c:axPos val="l"/>
        <c:majorGridlines/>
        <c:title>
          <c:tx>
            <c:rich>
              <a:bodyPr rot="-5400000" vert="horz"/>
              <a:lstStyle/>
              <a:p>
                <a:pPr>
                  <a:defRPr sz="1100"/>
                </a:pPr>
                <a:r>
                  <a:rPr lang="en-US" sz="1100"/>
                  <a:t>VPD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0480"/>
        <c:crosses val="autoZero"/>
        <c:crossBetween val="midCat"/>
      </c:valAx>
      <c:spPr>
        <a:ln>
          <a:solidFill>
            <a:schemeClr val="bg1">
              <a:lumMod val="50000"/>
            </a:schemeClr>
          </a:solidFill>
        </a:ln>
      </c:spPr>
    </c:plotArea>
    <c:legend>
      <c:legendPos val="r"/>
      <c:layout>
        <c:manualLayout>
          <c:xMode val="edge"/>
          <c:yMode val="edge"/>
          <c:x val="0.55955359921668346"/>
          <c:y val="0.61987360919292833"/>
          <c:w val="0.18834034820069365"/>
          <c:h val="5.182453560047591E-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fage!$C$36</c:f>
              <c:strCache>
                <c:ptCount val="1"/>
                <c:pt idx="0">
                  <c:v>0.95</c:v>
                </c:pt>
              </c:strCache>
            </c:strRef>
          </c:tx>
          <c:spPr>
            <a:ln>
              <a:solidFill>
                <a:srgbClr val="0066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fage!$C$38:$C$48</c:f>
              <c:numCache>
                <c:formatCode>General</c:formatCode>
                <c:ptCount val="11"/>
                <c:pt idx="0">
                  <c:v>1</c:v>
                </c:pt>
                <c:pt idx="1">
                  <c:v>0.99987724130523192</c:v>
                </c:pt>
                <c:pt idx="2">
                  <c:v>0.99803947096349288</c:v>
                </c:pt>
                <c:pt idx="3">
                  <c:v>0.99015324768077062</c:v>
                </c:pt>
                <c:pt idx="4">
                  <c:v>0.96952766391155876</c:v>
                </c:pt>
                <c:pt idx="5">
                  <c:v>0.92873482942681418</c:v>
                </c:pt>
                <c:pt idx="6">
                  <c:v>0.86272731485465759</c:v>
                </c:pt>
                <c:pt idx="7">
                  <c:v>0.77233209076847398</c:v>
                </c:pt>
                <c:pt idx="8">
                  <c:v>0.66538852325931663</c:v>
                </c:pt>
                <c:pt idx="9">
                  <c:v>0.55385746524605062</c:v>
                </c:pt>
                <c:pt idx="10">
                  <c:v>0.44888588837872567</c:v>
                </c:pt>
              </c:numCache>
            </c:numRef>
          </c:yVal>
          <c:smooth val="1"/>
          <c:extLst>
            <c:ext xmlns:c16="http://schemas.microsoft.com/office/drawing/2014/chart" uri="{C3380CC4-5D6E-409C-BE32-E72D297353CC}">
              <c16:uniqueId val="{00000000-20F8-408C-915D-D20153E51F6C}"/>
            </c:ext>
          </c:extLst>
        </c:ser>
        <c:ser>
          <c:idx val="1"/>
          <c:order val="1"/>
          <c:tx>
            <c:strRef>
              <c:f>fage!$D$36</c:f>
              <c:strCache>
                <c:ptCount val="1"/>
                <c:pt idx="0">
                  <c:v>0.85</c:v>
                </c:pt>
              </c:strCache>
            </c:strRef>
          </c:tx>
          <c:spPr>
            <a:ln>
              <a:solidFill>
                <a:srgbClr val="CCCC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fage!$D$38:$D$48</c:f>
              <c:numCache>
                <c:formatCode>General</c:formatCode>
                <c:ptCount val="11"/>
                <c:pt idx="0">
                  <c:v>1</c:v>
                </c:pt>
                <c:pt idx="1">
                  <c:v>0.99980846810395396</c:v>
                </c:pt>
                <c:pt idx="2">
                  <c:v>0.99694426871337005</c:v>
                </c:pt>
                <c:pt idx="3">
                  <c:v>0.98472004433073557</c:v>
                </c:pt>
                <c:pt idx="4">
                  <c:v>0.95325108141114157</c:v>
                </c:pt>
                <c:pt idx="5">
                  <c:v>0.89307214422429182</c:v>
                </c:pt>
                <c:pt idx="6">
                  <c:v>0.80110688011356546</c:v>
                </c:pt>
                <c:pt idx="7">
                  <c:v>0.68495206541082698</c:v>
                </c:pt>
                <c:pt idx="8">
                  <c:v>0.56032927001080124</c:v>
                </c:pt>
                <c:pt idx="9">
                  <c:v>0.44308927993548963</c:v>
                </c:pt>
                <c:pt idx="10">
                  <c:v>0.34297247465310998</c:v>
                </c:pt>
              </c:numCache>
            </c:numRef>
          </c:yVal>
          <c:smooth val="1"/>
          <c:extLst>
            <c:ext xmlns:c16="http://schemas.microsoft.com/office/drawing/2014/chart" uri="{C3380CC4-5D6E-409C-BE32-E72D297353CC}">
              <c16:uniqueId val="{00000001-20F8-408C-915D-D20153E51F6C}"/>
            </c:ext>
          </c:extLst>
        </c:ser>
        <c:ser>
          <c:idx val="2"/>
          <c:order val="2"/>
          <c:tx>
            <c:strRef>
              <c:f>fage!$E$36</c:f>
              <c:strCache>
                <c:ptCount val="1"/>
                <c:pt idx="0">
                  <c:v>0.75</c:v>
                </c:pt>
              </c:strCache>
            </c:strRef>
          </c:tx>
          <c:spPr>
            <a:ln>
              <a:solidFill>
                <a:srgbClr val="FF99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fage!$E$38:$E$48</c:f>
              <c:numCache>
                <c:formatCode>General</c:formatCode>
                <c:ptCount val="11"/>
                <c:pt idx="0">
                  <c:v>1</c:v>
                </c:pt>
                <c:pt idx="1">
                  <c:v>0.99968405047293685</c:v>
                </c:pt>
                <c:pt idx="2">
                  <c:v>0.99496865234566922</c:v>
                </c:pt>
                <c:pt idx="3">
                  <c:v>0.97503900156006229</c:v>
                </c:pt>
                <c:pt idx="4">
                  <c:v>0.92514756674768373</c:v>
                </c:pt>
                <c:pt idx="5">
                  <c:v>0.83505154639175261</c:v>
                </c:pt>
                <c:pt idx="6">
                  <c:v>0.70942111237230432</c:v>
                </c:pt>
                <c:pt idx="7">
                  <c:v>0.56855830460125123</c:v>
                </c:pt>
                <c:pt idx="8">
                  <c:v>0.43581752911906751</c:v>
                </c:pt>
                <c:pt idx="9">
                  <c:v>0.32535137948984905</c:v>
                </c:pt>
                <c:pt idx="10">
                  <c:v>0.24035608308605341</c:v>
                </c:pt>
              </c:numCache>
            </c:numRef>
          </c:yVal>
          <c:smooth val="1"/>
          <c:extLst>
            <c:ext xmlns:c16="http://schemas.microsoft.com/office/drawing/2014/chart" uri="{C3380CC4-5D6E-409C-BE32-E72D297353CC}">
              <c16:uniqueId val="{00000002-20F8-408C-915D-D20153E51F6C}"/>
            </c:ext>
          </c:extLst>
        </c:ser>
        <c:dLbls>
          <c:showLegendKey val="0"/>
          <c:showVal val="0"/>
          <c:showCatName val="0"/>
          <c:showSerName val="0"/>
          <c:showPercent val="0"/>
          <c:showBubbleSize val="0"/>
        </c:dLbls>
        <c:axId val="-970991776"/>
        <c:axId val="-970999936"/>
      </c:scatterChart>
      <c:valAx>
        <c:axId val="-970991776"/>
        <c:scaling>
          <c:orientation val="minMax"/>
          <c:max val="1"/>
        </c:scaling>
        <c:delete val="0"/>
        <c:axPos val="b"/>
        <c:title>
          <c:tx>
            <c:rich>
              <a:bodyPr/>
              <a:lstStyle/>
              <a:p>
                <a:pPr>
                  <a:defRPr/>
                </a:pPr>
                <a:r>
                  <a:rPr lang="en-US"/>
                  <a:t>t/tx</a:t>
                </a:r>
              </a:p>
            </c:rich>
          </c:tx>
          <c:overlay val="0"/>
        </c:title>
        <c:numFmt formatCode="General" sourceLinked="1"/>
        <c:majorTickMark val="out"/>
        <c:minorTickMark val="none"/>
        <c:tickLblPos val="nextTo"/>
        <c:crossAx val="-970999936"/>
        <c:crosses val="autoZero"/>
        <c:crossBetween val="midCat"/>
      </c:valAx>
      <c:valAx>
        <c:axId val="-970999936"/>
        <c:scaling>
          <c:orientation val="minMax"/>
          <c:max val="1"/>
          <c:min val="0.2"/>
        </c:scaling>
        <c:delete val="0"/>
        <c:axPos val="l"/>
        <c:majorGridlines/>
        <c:title>
          <c:tx>
            <c:rich>
              <a:bodyPr rot="-5400000" vert="horz"/>
              <a:lstStyle/>
              <a:p>
                <a:pPr>
                  <a:defRPr sz="1100"/>
                </a:pPr>
                <a:r>
                  <a:rPr lang="en-US" sz="1100"/>
                  <a:t>age modifier - different rage</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0991776"/>
        <c:crosses val="autoZero"/>
        <c:crossBetween val="midCat"/>
        <c:majorUnit val="0.2"/>
      </c:valAx>
      <c:spPr>
        <a:ln>
          <a:solidFill>
            <a:schemeClr val="bg1">
              <a:lumMod val="50000"/>
            </a:schemeClr>
          </a:solidFill>
        </a:ln>
      </c:spPr>
    </c:plotArea>
    <c:legend>
      <c:legendPos val="r"/>
      <c:layout>
        <c:manualLayout>
          <c:xMode val="edge"/>
          <c:yMode val="edge"/>
          <c:x val="0.19972088420054782"/>
          <c:y val="0.50445978990667184"/>
          <c:w val="0.13796376809843466"/>
          <c:h val="0.1554736068014277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RootPartitioning!$C$33</c:f>
              <c:strCache>
                <c:ptCount val="1"/>
                <c:pt idx="0">
                  <c:v>FR=1</c:v>
                </c:pt>
              </c:strCache>
            </c:strRef>
          </c:tx>
          <c:spPr>
            <a:ln>
              <a:solidFill>
                <a:srgbClr val="00B05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RootPartitioning!$D$39:$D$49</c:f>
              <c:numCache>
                <c:formatCode>General</c:formatCode>
                <c:ptCount val="11"/>
                <c:pt idx="0">
                  <c:v>0.8</c:v>
                </c:pt>
                <c:pt idx="1">
                  <c:v>0.64</c:v>
                </c:pt>
                <c:pt idx="2">
                  <c:v>0.53333333333333344</c:v>
                </c:pt>
                <c:pt idx="3">
                  <c:v>0.45714285714285718</c:v>
                </c:pt>
                <c:pt idx="4">
                  <c:v>0.4</c:v>
                </c:pt>
                <c:pt idx="5">
                  <c:v>0.35555555555555562</c:v>
                </c:pt>
                <c:pt idx="6">
                  <c:v>0.32000000000000006</c:v>
                </c:pt>
                <c:pt idx="7">
                  <c:v>0.29090909090909095</c:v>
                </c:pt>
                <c:pt idx="8">
                  <c:v>0.26666666666666672</c:v>
                </c:pt>
                <c:pt idx="9">
                  <c:v>0.2461538461538462</c:v>
                </c:pt>
                <c:pt idx="10">
                  <c:v>0.22857142857142865</c:v>
                </c:pt>
              </c:numCache>
            </c:numRef>
          </c:yVal>
          <c:smooth val="1"/>
          <c:extLst>
            <c:ext xmlns:c16="http://schemas.microsoft.com/office/drawing/2014/chart" uri="{C3380CC4-5D6E-409C-BE32-E72D297353CC}">
              <c16:uniqueId val="{00000000-B25A-4E4F-93F1-2C56314FECC3}"/>
            </c:ext>
          </c:extLst>
        </c:ser>
        <c:ser>
          <c:idx val="1"/>
          <c:order val="1"/>
          <c:tx>
            <c:strRef>
              <c:f>RootPartitioning!$E$33</c:f>
              <c:strCache>
                <c:ptCount val="1"/>
                <c:pt idx="0">
                  <c:v>FR=0.7</c:v>
                </c:pt>
              </c:strCache>
            </c:strRef>
          </c:tx>
          <c:spPr>
            <a:ln>
              <a:solidFill>
                <a:schemeClr val="accent3">
                  <a:lumMod val="75000"/>
                </a:schemeClr>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RootPartitioning!$F$39:$F$49</c:f>
              <c:numCache>
                <c:formatCode>General</c:formatCode>
                <c:ptCount val="11"/>
                <c:pt idx="0">
                  <c:v>0.8</c:v>
                </c:pt>
                <c:pt idx="1">
                  <c:v>0.68085106382978733</c:v>
                </c:pt>
                <c:pt idx="2">
                  <c:v>0.59259259259259256</c:v>
                </c:pt>
                <c:pt idx="3">
                  <c:v>0.52459016393442626</c:v>
                </c:pt>
                <c:pt idx="4">
                  <c:v>0.4705882352941177</c:v>
                </c:pt>
                <c:pt idx="5">
                  <c:v>0.42666666666666669</c:v>
                </c:pt>
                <c:pt idx="6">
                  <c:v>0.39024390243902446</c:v>
                </c:pt>
                <c:pt idx="7">
                  <c:v>0.35955056179775285</c:v>
                </c:pt>
                <c:pt idx="8">
                  <c:v>0.33333333333333343</c:v>
                </c:pt>
                <c:pt idx="9">
                  <c:v>0.31067961165048552</c:v>
                </c:pt>
                <c:pt idx="10">
                  <c:v>0.29090909090909095</c:v>
                </c:pt>
              </c:numCache>
            </c:numRef>
          </c:yVal>
          <c:smooth val="1"/>
          <c:extLst>
            <c:ext xmlns:c16="http://schemas.microsoft.com/office/drawing/2014/chart" uri="{C3380CC4-5D6E-409C-BE32-E72D297353CC}">
              <c16:uniqueId val="{00000001-B25A-4E4F-93F1-2C56314FECC3}"/>
            </c:ext>
          </c:extLst>
        </c:ser>
        <c:ser>
          <c:idx val="2"/>
          <c:order val="2"/>
          <c:tx>
            <c:strRef>
              <c:f>RootPartitioning!$G$33</c:f>
              <c:strCache>
                <c:ptCount val="1"/>
                <c:pt idx="0">
                  <c:v>FR=0.4</c:v>
                </c:pt>
              </c:strCache>
            </c:strRef>
          </c:tx>
          <c:spPr>
            <a:ln>
              <a:solidFill>
                <a:srgbClr val="C0000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RootPartitioning!$H$39:$H$49</c:f>
              <c:numCache>
                <c:formatCode>General</c:formatCode>
                <c:ptCount val="11"/>
                <c:pt idx="0">
                  <c:v>0.8</c:v>
                </c:pt>
                <c:pt idx="1">
                  <c:v>0.72727272727272729</c:v>
                </c:pt>
                <c:pt idx="2">
                  <c:v>0.66666666666666674</c:v>
                </c:pt>
                <c:pt idx="3">
                  <c:v>0.61538461538461542</c:v>
                </c:pt>
                <c:pt idx="4">
                  <c:v>0.5714285714285714</c:v>
                </c:pt>
                <c:pt idx="5">
                  <c:v>0.53333333333333344</c:v>
                </c:pt>
                <c:pt idx="6">
                  <c:v>0.50000000000000011</c:v>
                </c:pt>
                <c:pt idx="7">
                  <c:v>0.4705882352941177</c:v>
                </c:pt>
                <c:pt idx="8">
                  <c:v>0.44444444444444448</c:v>
                </c:pt>
                <c:pt idx="9">
                  <c:v>0.42105263157894746</c:v>
                </c:pt>
                <c:pt idx="10">
                  <c:v>0.40000000000000008</c:v>
                </c:pt>
              </c:numCache>
            </c:numRef>
          </c:yVal>
          <c:smooth val="1"/>
          <c:extLst>
            <c:ext xmlns:c16="http://schemas.microsoft.com/office/drawing/2014/chart" uri="{C3380CC4-5D6E-409C-BE32-E72D297353CC}">
              <c16:uniqueId val="{00000002-B25A-4E4F-93F1-2C56314FECC3}"/>
            </c:ext>
          </c:extLst>
        </c:ser>
        <c:dLbls>
          <c:showLegendKey val="0"/>
          <c:showVal val="0"/>
          <c:showCatName val="0"/>
          <c:showSerName val="0"/>
          <c:showPercent val="0"/>
          <c:showBubbleSize val="0"/>
        </c:dLbls>
        <c:axId val="236146624"/>
        <c:axId val="236147200"/>
      </c:scatterChart>
      <c:valAx>
        <c:axId val="236146624"/>
        <c:scaling>
          <c:orientation val="minMax"/>
          <c:max val="1"/>
        </c:scaling>
        <c:delete val="0"/>
        <c:axPos val="b"/>
        <c:title>
          <c:tx>
            <c:rich>
              <a:bodyPr/>
              <a:lstStyle/>
              <a:p>
                <a:pPr>
                  <a:defRPr/>
                </a:pPr>
                <a:r>
                  <a:rPr lang="en-US"/>
                  <a:t>Growth conditions (m</a:t>
                </a:r>
                <a:r>
                  <a:rPr lang="en-US">
                    <a:sym typeface="Symbol" panose="05050102010706020507" pitchFamily="18" charset="2"/>
                  </a:rPr>
                  <a:t>)</a:t>
                </a:r>
                <a:endParaRPr lang="en-US"/>
              </a:p>
            </c:rich>
          </c:tx>
          <c:layout>
            <c:manualLayout>
              <c:xMode val="edge"/>
              <c:yMode val="edge"/>
              <c:x val="0.32489895338765035"/>
              <c:y val="0.9306115093822227"/>
            </c:manualLayout>
          </c:layout>
          <c:overlay val="0"/>
        </c:title>
        <c:numFmt formatCode="General" sourceLinked="1"/>
        <c:majorTickMark val="out"/>
        <c:minorTickMark val="none"/>
        <c:tickLblPos val="nextTo"/>
        <c:crossAx val="236147200"/>
        <c:crosses val="autoZero"/>
        <c:crossBetween val="midCat"/>
      </c:valAx>
      <c:valAx>
        <c:axId val="236147200"/>
        <c:scaling>
          <c:orientation val="minMax"/>
        </c:scaling>
        <c:delete val="0"/>
        <c:axPos val="l"/>
        <c:majorGridlines/>
        <c:title>
          <c:tx>
            <c:rich>
              <a:bodyPr rot="-5400000" vert="horz"/>
              <a:lstStyle/>
              <a:p>
                <a:pPr>
                  <a:defRPr sz="1100"/>
                </a:pPr>
                <a:r>
                  <a:rPr lang="en-US" sz="1100"/>
                  <a:t>Root partitioning</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236146624"/>
        <c:crosses val="autoZero"/>
        <c:crossBetween val="midCat"/>
      </c:valAx>
      <c:spPr>
        <a:ln>
          <a:solidFill>
            <a:schemeClr val="bg1">
              <a:lumMod val="50000"/>
            </a:schemeClr>
          </a:solidFill>
        </a:ln>
      </c:spPr>
    </c:plotArea>
    <c:legend>
      <c:legendPos val="r"/>
      <c:layout>
        <c:manualLayout>
          <c:xMode val="edge"/>
          <c:yMode val="edge"/>
          <c:x val="0.19693148330894986"/>
          <c:y val="0.67454331306536586"/>
          <c:w val="0.20866832092638543"/>
          <c:h val="0.17774196194225722"/>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tx>
            <c:v>to roots=0.4</c:v>
          </c:tx>
          <c:spPr>
            <a:ln>
              <a:solidFill>
                <a:srgbClr val="00B050"/>
              </a:solidFill>
            </a:ln>
          </c:spPr>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AbgPartitioning!$D$38:$D$76</c:f>
              <c:numCache>
                <c:formatCode>General</c:formatCode>
                <c:ptCount val="39"/>
                <c:pt idx="0">
                  <c:v>6.0715294779634581</c:v>
                </c:pt>
                <c:pt idx="1">
                  <c:v>3.9999999999999987</c:v>
                </c:pt>
                <c:pt idx="2">
                  <c:v>3.1335922859606105</c:v>
                </c:pt>
                <c:pt idx="3">
                  <c:v>2.6352503200506225</c:v>
                </c:pt>
                <c:pt idx="4">
                  <c:v>2.3039668876112027</c:v>
                </c:pt>
                <c:pt idx="5">
                  <c:v>2.0644500186214656</c:v>
                </c:pt>
                <c:pt idx="6">
                  <c:v>1.8814747280879225</c:v>
                </c:pt>
                <c:pt idx="7">
                  <c:v>1.7361360623317277</c:v>
                </c:pt>
                <c:pt idx="8">
                  <c:v>1.6172861632758664</c:v>
                </c:pt>
                <c:pt idx="9">
                  <c:v>1.517882369490865</c:v>
                </c:pt>
                <c:pt idx="10">
                  <c:v>1</c:v>
                </c:pt>
                <c:pt idx="11">
                  <c:v>0.78339807149015295</c:v>
                </c:pt>
                <c:pt idx="12">
                  <c:v>0.65881258001265575</c:v>
                </c:pt>
                <c:pt idx="13">
                  <c:v>0.57599172190280079</c:v>
                </c:pt>
                <c:pt idx="14">
                  <c:v>0.51611250465536662</c:v>
                </c:pt>
                <c:pt idx="15">
                  <c:v>0.4703686820219809</c:v>
                </c:pt>
                <c:pt idx="16">
                  <c:v>0.43403401558293209</c:v>
                </c:pt>
                <c:pt idx="17">
                  <c:v>0.4043215408189666</c:v>
                </c:pt>
                <c:pt idx="18">
                  <c:v>0.37947059237271624</c:v>
                </c:pt>
                <c:pt idx="19">
                  <c:v>0.35830861114235329</c:v>
                </c:pt>
                <c:pt idx="20">
                  <c:v>0.34002141076879583</c:v>
                </c:pt>
                <c:pt idx="21">
                  <c:v>0.32402415859878597</c:v>
                </c:pt>
                <c:pt idx="22">
                  <c:v>0.30988480496005372</c:v>
                </c:pt>
                <c:pt idx="23">
                  <c:v>0.29727653025201178</c:v>
                </c:pt>
                <c:pt idx="24">
                  <c:v>0.28594706961944466</c:v>
                </c:pt>
                <c:pt idx="25">
                  <c:v>0.27569827553402759</c:v>
                </c:pt>
                <c:pt idx="26">
                  <c:v>0.26637211746163575</c:v>
                </c:pt>
                <c:pt idx="27">
                  <c:v>0.2578408562182426</c:v>
                </c:pt>
                <c:pt idx="28">
                  <c:v>0.25000000000000011</c:v>
                </c:pt>
                <c:pt idx="29">
                  <c:v>0.24276315858980813</c:v>
                </c:pt>
                <c:pt idx="30">
                  <c:v>0.23605822054744516</c:v>
                </c:pt>
                <c:pt idx="31">
                  <c:v>0.2298244700926628</c:v>
                </c:pt>
                <c:pt idx="32">
                  <c:v>0.22401038288813338</c:v>
                </c:pt>
                <c:pt idx="33">
                  <c:v>0.21857191991223671</c:v>
                </c:pt>
                <c:pt idx="34">
                  <c:v>0.21347119191289612</c:v>
                </c:pt>
                <c:pt idx="35">
                  <c:v>0.20867540311819394</c:v>
                </c:pt>
                <c:pt idx="36">
                  <c:v>0.20415600786245153</c:v>
                </c:pt>
                <c:pt idx="37">
                  <c:v>0.19988803130431132</c:v>
                </c:pt>
                <c:pt idx="38">
                  <c:v>0.19584951787253824</c:v>
                </c:pt>
              </c:numCache>
            </c:numRef>
          </c:yVal>
          <c:smooth val="1"/>
          <c:extLst>
            <c:ext xmlns:c16="http://schemas.microsoft.com/office/drawing/2014/chart" uri="{C3380CC4-5D6E-409C-BE32-E72D297353CC}">
              <c16:uniqueId val="{00000000-A3F6-4373-ACA7-166116BD5580}"/>
            </c:ext>
          </c:extLst>
        </c:ser>
        <c:dLbls>
          <c:showLegendKey val="0"/>
          <c:showVal val="0"/>
          <c:showCatName val="0"/>
          <c:showSerName val="0"/>
          <c:showPercent val="0"/>
          <c:showBubbleSize val="0"/>
        </c:dLbls>
        <c:axId val="-1054875808"/>
        <c:axId val="-1054887232"/>
      </c:scatterChart>
      <c:valAx>
        <c:axId val="-1054875808"/>
        <c:scaling>
          <c:orientation val="minMax"/>
          <c:max val="30"/>
        </c:scaling>
        <c:delete val="0"/>
        <c:axPos val="b"/>
        <c:title>
          <c:tx>
            <c:rich>
              <a:bodyPr/>
              <a:lstStyle/>
              <a:p>
                <a:pPr>
                  <a:defRPr/>
                </a:pPr>
                <a:r>
                  <a:rPr lang="en-US"/>
                  <a:t>dbh (cm)</a:t>
                </a:r>
              </a:p>
            </c:rich>
          </c:tx>
          <c:overlay val="0"/>
        </c:title>
        <c:numFmt formatCode="General" sourceLinked="1"/>
        <c:majorTickMark val="out"/>
        <c:minorTickMark val="none"/>
        <c:tickLblPos val="nextTo"/>
        <c:crossAx val="-1054887232"/>
        <c:crosses val="autoZero"/>
        <c:crossBetween val="midCat"/>
      </c:valAx>
      <c:valAx>
        <c:axId val="-1054887232"/>
        <c:scaling>
          <c:orientation val="minMax"/>
        </c:scaling>
        <c:delete val="0"/>
        <c:axPos val="l"/>
        <c:majorGridlines/>
        <c:title>
          <c:tx>
            <c:rich>
              <a:bodyPr rot="-5400000" vert="horz"/>
              <a:lstStyle/>
              <a:p>
                <a:pPr>
                  <a:defRPr sz="1100"/>
                </a:pPr>
                <a:r>
                  <a:rPr lang="en-US" sz="1100"/>
                  <a:t>Ratio</a:t>
                </a:r>
                <a:r>
                  <a:rPr lang="en-US" sz="1100" baseline="0"/>
                  <a:t> of leaves:woody</a:t>
                </a:r>
                <a:r>
                  <a:rPr lang="en-US" sz="1100"/>
                  <a:t> partitioning</a:t>
                </a:r>
              </a:p>
            </c:rich>
          </c:tx>
          <c:layout>
            <c:manualLayout>
              <c:xMode val="edge"/>
              <c:yMode val="edge"/>
              <c:x val="3.3755234689956559E-2"/>
              <c:y val="0.15180801618547682"/>
            </c:manualLayout>
          </c:layout>
          <c:overlay val="0"/>
        </c:title>
        <c:numFmt formatCode="General" sourceLinked="1"/>
        <c:majorTickMark val="out"/>
        <c:minorTickMark val="none"/>
        <c:tickLblPos val="nextTo"/>
        <c:crossAx val="-1054875808"/>
        <c:crosses val="autoZero"/>
        <c:crossBetween val="midCat"/>
      </c:valAx>
      <c:spPr>
        <a:ln>
          <a:solidFill>
            <a:schemeClr val="bg1">
              <a:lumMod val="50000"/>
            </a:schemeClr>
          </a:solidFill>
        </a:ln>
      </c:spPr>
    </c:plotArea>
    <c:legend>
      <c:legendPos val="r"/>
      <c:layout>
        <c:manualLayout>
          <c:xMode val="edge"/>
          <c:yMode val="edge"/>
          <c:x val="0.62042190135662323"/>
          <c:y val="0.44884897200349949"/>
          <c:w val="0.29468982630272955"/>
          <c:h val="6.3158628608923878E-2"/>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0.63781</cdr:x>
      <cdr:y>0.52171</cdr:y>
    </cdr:from>
    <cdr:to>
      <cdr:x>0.6425</cdr:x>
      <cdr:y>0.86624</cdr:y>
    </cdr:to>
    <cdr:cxnSp macro="">
      <cdr:nvCxnSpPr>
        <cdr:cNvPr id="3" name="Straight Connector 2">
          <a:extLst xmlns:a="http://schemas.openxmlformats.org/drawingml/2006/main">
            <a:ext uri="{FF2B5EF4-FFF2-40B4-BE49-F238E27FC236}">
              <a16:creationId xmlns:a16="http://schemas.microsoft.com/office/drawing/2014/main" id="{A66C2E96-C982-41E1-BA4B-4B0651F99501}"/>
            </a:ext>
          </a:extLst>
        </cdr:cNvPr>
        <cdr:cNvCxnSpPr/>
      </cdr:nvCxnSpPr>
      <cdr:spPr bwMode="auto">
        <a:xfrm xmlns:a="http://schemas.openxmlformats.org/drawingml/2006/main" flipV="1">
          <a:off x="2448282" y="1908212"/>
          <a:ext cx="17992" cy="126014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0.40332</cdr:x>
      <cdr:y>0.5414</cdr:y>
    </cdr:from>
    <cdr:to>
      <cdr:x>0.6284</cdr:x>
      <cdr:y>0.5414</cdr:y>
    </cdr:to>
    <cdr:cxnSp macro="">
      <cdr:nvCxnSpPr>
        <cdr:cNvPr id="6" name="Straight Arrow Connector 5">
          <a:extLst xmlns:a="http://schemas.openxmlformats.org/drawingml/2006/main">
            <a:ext uri="{FF2B5EF4-FFF2-40B4-BE49-F238E27FC236}">
              <a16:creationId xmlns:a16="http://schemas.microsoft.com/office/drawing/2014/main" id="{F2F42010-9908-46D6-B203-53CA99D76E36}"/>
            </a:ext>
          </a:extLst>
        </cdr:cNvPr>
        <cdr:cNvCxnSpPr/>
      </cdr:nvCxnSpPr>
      <cdr:spPr bwMode="auto">
        <a:xfrm xmlns:a="http://schemas.openxmlformats.org/drawingml/2006/main" flipH="1">
          <a:off x="1548174" y="1980225"/>
          <a:ext cx="864000" cy="0"/>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rgbClr val="FF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0.40332</cdr:x>
      <cdr:y>0.56109</cdr:y>
    </cdr:from>
    <cdr:to>
      <cdr:x>0.40332</cdr:x>
      <cdr:y>0.86176</cdr:y>
    </cdr:to>
    <cdr:cxnSp macro="">
      <cdr:nvCxnSpPr>
        <cdr:cNvPr id="9" name="Straight Connector 8">
          <a:extLst xmlns:a="http://schemas.openxmlformats.org/drawingml/2006/main">
            <a:ext uri="{FF2B5EF4-FFF2-40B4-BE49-F238E27FC236}">
              <a16:creationId xmlns:a16="http://schemas.microsoft.com/office/drawing/2014/main" id="{A18FD418-16E4-4E12-B7E0-35A819984AF6}"/>
            </a:ext>
          </a:extLst>
        </cdr:cNvPr>
        <cdr:cNvCxnSpPr/>
      </cdr:nvCxnSpPr>
      <cdr:spPr bwMode="auto">
        <a:xfrm xmlns:a="http://schemas.openxmlformats.org/drawingml/2006/main" flipV="1">
          <a:off x="1548172" y="2052228"/>
          <a:ext cx="0" cy="109972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0.63697</cdr:x>
      <cdr:y>0.72843</cdr:y>
    </cdr:from>
    <cdr:to>
      <cdr:x>0.73077</cdr:x>
      <cdr:y>0.79733</cdr:y>
    </cdr:to>
    <cdr:sp macro="" textlink="">
      <cdr:nvSpPr>
        <cdr:cNvPr id="13" name="TextBox 12"/>
        <cdr:cNvSpPr txBox="1"/>
      </cdr:nvSpPr>
      <cdr:spPr>
        <a:xfrm xmlns:a="http://schemas.openxmlformats.org/drawingml/2006/main">
          <a:off x="2445075" y="2664296"/>
          <a:ext cx="360040" cy="252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PT" sz="1400" b="1" dirty="0"/>
            <a:t>1</a:t>
          </a:r>
          <a:endParaRPr lang="en-GB" sz="1400" b="1" dirty="0"/>
        </a:p>
      </cdr:txBody>
    </cdr:sp>
  </cdr:relSizeAnchor>
  <cdr:relSizeAnchor xmlns:cdr="http://schemas.openxmlformats.org/drawingml/2006/chartDrawing">
    <cdr:from>
      <cdr:x>0.31338</cdr:x>
      <cdr:y>0.80718</cdr:y>
    </cdr:from>
    <cdr:to>
      <cdr:x>0.40717</cdr:x>
      <cdr:y>0.87028</cdr:y>
    </cdr:to>
    <cdr:sp macro="" textlink="">
      <cdr:nvSpPr>
        <cdr:cNvPr id="14" name="TextBox 1"/>
        <cdr:cNvSpPr txBox="1"/>
      </cdr:nvSpPr>
      <cdr:spPr>
        <a:xfrm xmlns:a="http://schemas.openxmlformats.org/drawingml/2006/main">
          <a:off x="1202928" y="2952328"/>
          <a:ext cx="360040" cy="2308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0.57601</cdr:x>
      <cdr:y>0.81122</cdr:y>
    </cdr:from>
    <cdr:to>
      <cdr:x>0.6698</cdr:x>
      <cdr:y>0.87028</cdr:y>
    </cdr:to>
    <cdr:sp macro="" textlink="">
      <cdr:nvSpPr>
        <cdr:cNvPr id="15" name="TextBox 1"/>
        <cdr:cNvSpPr txBox="1"/>
      </cdr:nvSpPr>
      <cdr:spPr>
        <a:xfrm xmlns:a="http://schemas.openxmlformats.org/drawingml/2006/main">
          <a:off x="2211040" y="2967124"/>
          <a:ext cx="360040"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0.47836</cdr:x>
      <cdr:y>0.2264</cdr:y>
    </cdr:from>
    <cdr:to>
      <cdr:x>0.91919</cdr:x>
      <cdr:y>0.29531</cdr:y>
    </cdr:to>
    <cdr:sp macro="" textlink="">
      <cdr:nvSpPr>
        <cdr:cNvPr id="16" name="TextBox 1"/>
        <cdr:cNvSpPr txBox="1"/>
      </cdr:nvSpPr>
      <cdr:spPr>
        <a:xfrm xmlns:a="http://schemas.openxmlformats.org/drawingml/2006/main">
          <a:off x="1836204" y="828092"/>
          <a:ext cx="1692188"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Self-thinning line</a:t>
          </a:r>
          <a:endParaRPr lang="en-GB" sz="1400" b="1" dirty="0"/>
        </a:p>
      </cdr:txBody>
    </cdr:sp>
  </cdr:relSizeAnchor>
  <cdr:relSizeAnchor xmlns:cdr="http://schemas.openxmlformats.org/drawingml/2006/chartDrawing">
    <cdr:from>
      <cdr:x>0.64401</cdr:x>
      <cdr:y>0.5356</cdr:y>
    </cdr:from>
    <cdr:to>
      <cdr:x>0.7378</cdr:x>
      <cdr:y>0.60451</cdr:y>
    </cdr:to>
    <cdr:sp macro="" textlink="">
      <cdr:nvSpPr>
        <cdr:cNvPr id="17" name="TextBox 1"/>
        <cdr:cNvSpPr txBox="1"/>
      </cdr:nvSpPr>
      <cdr:spPr>
        <a:xfrm xmlns:a="http://schemas.openxmlformats.org/drawingml/2006/main">
          <a:off x="2472069" y="1959012"/>
          <a:ext cx="360040"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2</a:t>
          </a:r>
          <a:endParaRPr lang="en-GB" sz="1400" b="1" dirty="0"/>
        </a:p>
      </cdr:txBody>
    </cdr:sp>
  </cdr:relSizeAnchor>
  <cdr:relSizeAnchor xmlns:cdr="http://schemas.openxmlformats.org/drawingml/2006/chartDrawing">
    <cdr:from>
      <cdr:x>0.3189</cdr:x>
      <cdr:y>0.24609</cdr:y>
    </cdr:from>
    <cdr:to>
      <cdr:x>0.48774</cdr:x>
      <cdr:y>0.26578</cdr:y>
    </cdr:to>
    <cdr:cxnSp macro="">
      <cdr:nvCxnSpPr>
        <cdr:cNvPr id="19" name="Straight Arrow Connector 18">
          <a:extLst xmlns:a="http://schemas.openxmlformats.org/drawingml/2006/main">
            <a:ext uri="{FF2B5EF4-FFF2-40B4-BE49-F238E27FC236}">
              <a16:creationId xmlns:a16="http://schemas.microsoft.com/office/drawing/2014/main" id="{C8438A0C-AF63-4347-8665-775041D0F1FA}"/>
            </a:ext>
          </a:extLst>
        </cdr:cNvPr>
        <cdr:cNvCxnSpPr/>
      </cdr:nvCxnSpPr>
      <cdr:spPr bwMode="auto">
        <a:xfrm xmlns:a="http://schemas.openxmlformats.org/drawingml/2006/main" flipH="1" flipV="1">
          <a:off x="1224136" y="900100"/>
          <a:ext cx="648072" cy="72008"/>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chemeClr val="tx1"/>
          </a:solidFill>
          <a:prstDash val="solid"/>
          <a:round/>
          <a:headEnd type="none" w="med" len="med"/>
          <a:tailEnd type="triangle"/>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82324" cy="499599"/>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l" defTabSz="938559">
              <a:defRPr sz="1300"/>
            </a:lvl1pPr>
          </a:lstStyle>
          <a:p>
            <a:endParaRPr lang="en-GB"/>
          </a:p>
        </p:txBody>
      </p:sp>
      <p:sp>
        <p:nvSpPr>
          <p:cNvPr id="8195" name="Rectangle 3"/>
          <p:cNvSpPr>
            <a:spLocks noGrp="1" noChangeArrowheads="1"/>
          </p:cNvSpPr>
          <p:nvPr>
            <p:ph type="dt" sz="quarter" idx="1"/>
          </p:nvPr>
        </p:nvSpPr>
        <p:spPr bwMode="auto">
          <a:xfrm>
            <a:off x="3899489" y="0"/>
            <a:ext cx="2982324" cy="499599"/>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r" defTabSz="938559">
              <a:defRPr sz="1300"/>
            </a:lvl1pPr>
          </a:lstStyle>
          <a:p>
            <a:endParaRPr lang="en-GB"/>
          </a:p>
        </p:txBody>
      </p:sp>
      <p:sp>
        <p:nvSpPr>
          <p:cNvPr id="8196" name="Rectangle 4"/>
          <p:cNvSpPr>
            <a:spLocks noGrp="1" noChangeArrowheads="1"/>
          </p:cNvSpPr>
          <p:nvPr>
            <p:ph type="ftr" sz="quarter" idx="2"/>
          </p:nvPr>
        </p:nvSpPr>
        <p:spPr bwMode="auto">
          <a:xfrm>
            <a:off x="1" y="9503240"/>
            <a:ext cx="2982324" cy="499599"/>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l" defTabSz="938559">
              <a:defRPr sz="1300"/>
            </a:lvl1pPr>
          </a:lstStyle>
          <a:p>
            <a:endParaRPr lang="en-GB"/>
          </a:p>
        </p:txBody>
      </p:sp>
      <p:sp>
        <p:nvSpPr>
          <p:cNvPr id="8197" name="Rectangle 5"/>
          <p:cNvSpPr>
            <a:spLocks noGrp="1" noChangeArrowheads="1"/>
          </p:cNvSpPr>
          <p:nvPr>
            <p:ph type="sldNum" sz="quarter" idx="3"/>
          </p:nvPr>
        </p:nvSpPr>
        <p:spPr bwMode="auto">
          <a:xfrm>
            <a:off x="3899489" y="9503240"/>
            <a:ext cx="2982324" cy="499599"/>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r" defTabSz="938559">
              <a:defRPr sz="1300"/>
            </a:lvl1pPr>
          </a:lstStyle>
          <a:p>
            <a:fld id="{1015D7AE-4186-4DFD-8EE6-831A19494BF2}" type="slidenum">
              <a:rPr lang="en-GB"/>
              <a:pPr/>
              <a:t>‹#›</a:t>
            </a:fld>
            <a:endParaRPr lang="en-GB"/>
          </a:p>
        </p:txBody>
      </p:sp>
    </p:spTree>
    <p:extLst>
      <p:ext uri="{BB962C8B-B14F-4D97-AF65-F5344CB8AC3E}">
        <p14:creationId xmlns:p14="http://schemas.microsoft.com/office/powerpoint/2010/main" val="181221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1" y="1"/>
            <a:ext cx="2982324" cy="476326"/>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l" defTabSz="938559">
              <a:defRPr sz="1300"/>
            </a:lvl1pPr>
          </a:lstStyle>
          <a:p>
            <a:endParaRPr lang="en-GB"/>
          </a:p>
        </p:txBody>
      </p:sp>
      <p:sp>
        <p:nvSpPr>
          <p:cNvPr id="98307" name="Rectangle 3"/>
          <p:cNvSpPr>
            <a:spLocks noGrp="1" noChangeArrowheads="1"/>
          </p:cNvSpPr>
          <p:nvPr>
            <p:ph type="dt" idx="1"/>
          </p:nvPr>
        </p:nvSpPr>
        <p:spPr bwMode="auto">
          <a:xfrm>
            <a:off x="3899489" y="1"/>
            <a:ext cx="2982324" cy="476326"/>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r" defTabSz="938559">
              <a:defRPr sz="1300"/>
            </a:lvl1pPr>
          </a:lstStyle>
          <a:p>
            <a:endParaRPr lang="en-GB"/>
          </a:p>
        </p:txBody>
      </p:sp>
      <p:sp>
        <p:nvSpPr>
          <p:cNvPr id="98308" name="Rectangle 4"/>
          <p:cNvSpPr>
            <a:spLocks noGrp="1" noRot="1" noChangeAspect="1" noChangeArrowheads="1" noTextEdit="1"/>
          </p:cNvSpPr>
          <p:nvPr>
            <p:ph type="sldImg" idx="2"/>
          </p:nvPr>
        </p:nvSpPr>
        <p:spPr bwMode="auto">
          <a:xfrm>
            <a:off x="53975" y="715963"/>
            <a:ext cx="6773863" cy="3811587"/>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17165" y="4766360"/>
            <a:ext cx="5047484" cy="4448292"/>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10" name="Rectangle 6"/>
          <p:cNvSpPr>
            <a:spLocks noGrp="1" noChangeArrowheads="1"/>
          </p:cNvSpPr>
          <p:nvPr>
            <p:ph type="ftr" sz="quarter" idx="4"/>
          </p:nvPr>
        </p:nvSpPr>
        <p:spPr bwMode="auto">
          <a:xfrm>
            <a:off x="1" y="9532719"/>
            <a:ext cx="2982324" cy="476326"/>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l" defTabSz="938559">
              <a:defRPr sz="1300"/>
            </a:lvl1pPr>
          </a:lstStyle>
          <a:p>
            <a:endParaRPr lang="en-GB"/>
          </a:p>
        </p:txBody>
      </p:sp>
      <p:sp>
        <p:nvSpPr>
          <p:cNvPr id="98311" name="Rectangle 7"/>
          <p:cNvSpPr>
            <a:spLocks noGrp="1" noChangeArrowheads="1"/>
          </p:cNvSpPr>
          <p:nvPr>
            <p:ph type="sldNum" sz="quarter" idx="5"/>
          </p:nvPr>
        </p:nvSpPr>
        <p:spPr bwMode="auto">
          <a:xfrm>
            <a:off x="3899489" y="9532719"/>
            <a:ext cx="2982324" cy="476326"/>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r" defTabSz="938559">
              <a:defRPr sz="1300"/>
            </a:lvl1pPr>
          </a:lstStyle>
          <a:p>
            <a:fld id="{D09B9E36-73C9-47E0-9115-29F812657E0A}" type="slidenum">
              <a:rPr lang="en-GB"/>
              <a:pPr/>
              <a:t>‹#›</a:t>
            </a:fld>
            <a:endParaRPr lang="en-GB"/>
          </a:p>
        </p:txBody>
      </p:sp>
    </p:spTree>
    <p:extLst>
      <p:ext uri="{BB962C8B-B14F-4D97-AF65-F5344CB8AC3E}">
        <p14:creationId xmlns:p14="http://schemas.microsoft.com/office/powerpoint/2010/main" val="343482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B9E36-73C9-47E0-9115-29F812657E0A}" type="slidenum">
              <a:rPr lang="en-GB" smtClean="0"/>
              <a:pPr/>
              <a:t>4</a:t>
            </a:fld>
            <a:endParaRPr lang="en-GB"/>
          </a:p>
        </p:txBody>
      </p:sp>
    </p:spTree>
    <p:extLst>
      <p:ext uri="{BB962C8B-B14F-4D97-AF65-F5344CB8AC3E}">
        <p14:creationId xmlns:p14="http://schemas.microsoft.com/office/powerpoint/2010/main" val="22630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15963"/>
            <a:ext cx="6773863" cy="3811587"/>
          </a:xfrm>
        </p:spPr>
      </p:sp>
      <p:sp>
        <p:nvSpPr>
          <p:cNvPr id="3" name="Notes Placeholder 2"/>
          <p:cNvSpPr>
            <a:spLocks noGrp="1"/>
          </p:cNvSpPr>
          <p:nvPr>
            <p:ph type="body" idx="1"/>
          </p:nvPr>
        </p:nvSpPr>
        <p:spPr/>
        <p:txBody>
          <a:bodyPr/>
          <a:lstStyle/>
          <a:p>
            <a:r>
              <a:rPr lang="en-US" dirty="0" err="1"/>
              <a:t>Vapour</a:t>
            </a:r>
            <a:r>
              <a:rPr lang="en-US" dirty="0"/>
              <a:t> Pressure Deficit, or VPD, is the difference (deficit) between the amount of moisture in the air and how much moisture the air can hold when it is saturated. Once air becomes saturated water will condense out to form clouds, dew or films of water over leaves. It is this last instance that makes VPD important for greenhouse regulation. If a film of water forms on a plant leaf it becomes far more susceptible to rot. On the other hand, as the VPD increases the plant needs to draw more water from its roots. </a:t>
            </a:r>
            <a:endParaRPr lang="pt-PT" dirty="0"/>
          </a:p>
        </p:txBody>
      </p:sp>
      <p:sp>
        <p:nvSpPr>
          <p:cNvPr id="4" name="Slide Number Placeholder 3"/>
          <p:cNvSpPr>
            <a:spLocks noGrp="1"/>
          </p:cNvSpPr>
          <p:nvPr>
            <p:ph type="sldNum" sz="quarter" idx="10"/>
          </p:nvPr>
        </p:nvSpPr>
        <p:spPr/>
        <p:txBody>
          <a:bodyPr/>
          <a:lstStyle/>
          <a:p>
            <a:pPr marL="0" marR="0" lvl="0" indent="0" algn="r" defTabSz="938559" rtl="0" eaLnBrk="0" fontAlgn="base" latinLnBrk="0" hangingPunct="0">
              <a:lnSpc>
                <a:spcPct val="100000"/>
              </a:lnSpc>
              <a:spcBef>
                <a:spcPct val="0"/>
              </a:spcBef>
              <a:spcAft>
                <a:spcPct val="0"/>
              </a:spcAft>
              <a:buClrTx/>
              <a:buSzTx/>
              <a:buFontTx/>
              <a:buNone/>
              <a:tabLst/>
              <a:defRPr/>
            </a:pPr>
            <a:fld id="{D09B9E36-73C9-47E0-9115-29F812657E0A}"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8559" rtl="0" eaLnBrk="0" fontAlgn="base" latinLnBrk="0" hangingPunct="0">
                <a:lnSpc>
                  <a:spcPct val="100000"/>
                </a:lnSpc>
                <a:spcBef>
                  <a:spcPct val="0"/>
                </a:spcBef>
                <a:spcAft>
                  <a:spcPct val="0"/>
                </a:spcAft>
                <a:buClrTx/>
                <a:buSzTx/>
                <a:buFontTx/>
                <a:buNone/>
                <a:tabLst/>
                <a:defRPr/>
              </a:pPr>
              <a:t>26</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615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484187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extLst>
      <p:ext uri="{BB962C8B-B14F-4D97-AF65-F5344CB8AC3E}">
        <p14:creationId xmlns:p14="http://schemas.microsoft.com/office/powerpoint/2010/main" val="193538342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53597208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383365" y="296652"/>
            <a:ext cx="11328000" cy="62646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383366" y="1052736"/>
            <a:ext cx="11281253" cy="5497252"/>
          </a:xfrm>
          <a:noFill/>
        </p:spPr>
        <p:txBody>
          <a:bodyPr tIns="288000"/>
          <a:lstStyle>
            <a:lvl1pPr>
              <a:buClr>
                <a:srgbClr val="006600"/>
              </a:buClr>
              <a:defRPr/>
            </a:lvl1pPr>
            <a:lvl2pPr>
              <a:buClr>
                <a:srgbClr val="006600"/>
              </a:buClr>
              <a:defRPr/>
            </a:lvl2pPr>
            <a:lvl3pPr marL="1143000" indent="-228600">
              <a:buClr>
                <a:srgbClr val="006600"/>
              </a:buClr>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8" name="Rectangle 2"/>
          <p:cNvSpPr>
            <a:spLocks noGrp="1" noChangeArrowheads="1"/>
          </p:cNvSpPr>
          <p:nvPr>
            <p:ph type="title" hasCustomPrompt="1"/>
          </p:nvPr>
        </p:nvSpPr>
        <p:spPr bwMode="auto">
          <a:xfrm>
            <a:off x="686765" y="446548"/>
            <a:ext cx="10689823" cy="78620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a:spcBef>
                <a:spcPts val="600"/>
              </a:spcBef>
              <a:defRPr>
                <a:solidFill>
                  <a:srgbClr val="006600"/>
                </a:solidFill>
              </a:defRPr>
            </a:lvl1pPr>
          </a:lstStyle>
          <a:p>
            <a:pPr lvl="0"/>
            <a:r>
              <a:rPr lang="en-US" dirty="0"/>
              <a:t> Click to edit master title style</a:t>
            </a:r>
          </a:p>
        </p:txBody>
      </p:sp>
    </p:spTree>
    <p:extLst>
      <p:ext uri="{BB962C8B-B14F-4D97-AF65-F5344CB8AC3E}">
        <p14:creationId xmlns:p14="http://schemas.microsoft.com/office/powerpoint/2010/main" val="300289147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48501155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795266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929633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239616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extLst>
      <p:ext uri="{BB962C8B-B14F-4D97-AF65-F5344CB8AC3E}">
        <p14:creationId xmlns:p14="http://schemas.microsoft.com/office/powerpoint/2010/main" val="116886280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94636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485524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942337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hasCustomPrompt="1"/>
          </p:nvPr>
        </p:nvSpPr>
        <p:spPr>
          <a:xfrm>
            <a:off x="446645" y="836712"/>
            <a:ext cx="11281253" cy="5677272"/>
          </a:xfrm>
          <a:noFill/>
        </p:spPr>
        <p:txBody>
          <a:bodyPr lIns="360000" tIns="216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6894293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54289050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68207946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105966182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endParaRPr lang="pt-PT"/>
          </a:p>
        </p:txBody>
      </p:sp>
      <p:sp>
        <p:nvSpPr>
          <p:cNvPr id="3" name="Table Placeholder 2"/>
          <p:cNvSpPr>
            <a:spLocks noGrp="1"/>
          </p:cNvSpPr>
          <p:nvPr>
            <p:ph type="tbl" idx="1"/>
          </p:nvPr>
        </p:nvSpPr>
        <p:spPr>
          <a:xfrm>
            <a:off x="768351" y="1196975"/>
            <a:ext cx="10703983" cy="4876800"/>
          </a:xfrm>
        </p:spPr>
        <p:txBody>
          <a:bodyPr/>
          <a:lstStyle/>
          <a:p>
            <a:endParaRPr lang="pt-PT"/>
          </a:p>
        </p:txBody>
      </p:sp>
    </p:spTree>
    <p:extLst>
      <p:ext uri="{BB962C8B-B14F-4D97-AF65-F5344CB8AC3E}">
        <p14:creationId xmlns:p14="http://schemas.microsoft.com/office/powerpoint/2010/main" val="155667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extLst>
      <p:ext uri="{BB962C8B-B14F-4D97-AF65-F5344CB8AC3E}">
        <p14:creationId xmlns:p14="http://schemas.microsoft.com/office/powerpoint/2010/main" val="2596699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969317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5" name="Rectangle 4"/>
          <p:cNvSpPr/>
          <p:nvPr userDrawn="1"/>
        </p:nvSpPr>
        <p:spPr bwMode="auto">
          <a:xfrm>
            <a:off x="-96688" y="0"/>
            <a:ext cx="12288688"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graphicFrame>
        <p:nvGraphicFramePr>
          <p:cNvPr id="7" name="Table 6"/>
          <p:cNvGraphicFramePr>
            <a:graphicFrameLocks noGrp="1"/>
          </p:cNvGraphicFramePr>
          <p:nvPr userDrawn="1"/>
        </p:nvGraphicFramePr>
        <p:xfrm>
          <a:off x="-47328" y="44624"/>
          <a:ext cx="12192000" cy="656692"/>
        </p:xfrm>
        <a:graphic>
          <a:graphicData uri="http://schemas.openxmlformats.org/drawingml/2006/table">
            <a:tbl>
              <a:tblPr firstRow="1" bandRow="1">
                <a:tableStyleId>{5C22544A-7EE6-4342-B048-85BDC9FD1C3A}</a:tableStyleId>
              </a:tblPr>
              <a:tblGrid>
                <a:gridCol w="1487488">
                  <a:extLst>
                    <a:ext uri="{9D8B030D-6E8A-4147-A177-3AD203B41FA5}">
                      <a16:colId xmlns:a16="http://schemas.microsoft.com/office/drawing/2014/main" val="20000"/>
                    </a:ext>
                  </a:extLst>
                </a:gridCol>
                <a:gridCol w="1560512">
                  <a:extLst>
                    <a:ext uri="{9D8B030D-6E8A-4147-A177-3AD203B41FA5}">
                      <a16:colId xmlns:a16="http://schemas.microsoft.com/office/drawing/2014/main" val="20001"/>
                    </a:ext>
                  </a:extLst>
                </a:gridCol>
                <a:gridCol w="88776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847867">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656692">
                <a:tc>
                  <a:txBody>
                    <a:bodyPr/>
                    <a:lstStyle/>
                    <a:p>
                      <a:pPr algn="ctr"/>
                      <a:r>
                        <a:rPr lang="pt-PT" sz="1600" dirty="0"/>
                        <a:t>Models evolution</a:t>
                      </a:r>
                    </a:p>
                  </a:txBody>
                  <a:tcPr marL="96000" marR="96000" marT="46800" marB="46800">
                    <a:solidFill>
                      <a:srgbClr val="008000">
                        <a:alpha val="30000"/>
                      </a:srgbClr>
                    </a:solidFill>
                  </a:tcPr>
                </a:tc>
                <a:tc>
                  <a:txBody>
                    <a:bodyPr/>
                    <a:lstStyle/>
                    <a:p>
                      <a:pPr algn="ctr"/>
                      <a:r>
                        <a:rPr lang="pt-PT" sz="1600" dirty="0"/>
                        <a:t>The 3PG project</a:t>
                      </a:r>
                    </a:p>
                  </a:txBody>
                  <a:tcPr marL="96000" marR="96000" marT="46800" marB="46800">
                    <a:solidFill>
                      <a:srgbClr val="009900">
                        <a:alpha val="30000"/>
                      </a:srgbClr>
                    </a:solidFill>
                  </a:tcPr>
                </a:tc>
                <a:tc>
                  <a:txBody>
                    <a:bodyPr/>
                    <a:lstStyle/>
                    <a:p>
                      <a:pPr algn="ctr"/>
                      <a:r>
                        <a:rPr lang="pt-PT" sz="1600" dirty="0"/>
                        <a:t>3PG</a:t>
                      </a:r>
                    </a:p>
                  </a:txBody>
                  <a:tcPr marL="96000" marR="96000" marT="46800" marB="46800">
                    <a:solidFill>
                      <a:srgbClr val="009900">
                        <a:alpha val="30000"/>
                      </a:srgbClr>
                    </a:solidFill>
                  </a:tcPr>
                </a:tc>
                <a:tc>
                  <a:txBody>
                    <a:bodyPr/>
                    <a:lstStyle/>
                    <a:p>
                      <a:pPr algn="ctr"/>
                      <a:r>
                        <a:rPr lang="pt-PT" sz="1600" dirty="0"/>
                        <a:t>Calibration</a:t>
                      </a:r>
                    </a:p>
                  </a:txBody>
                  <a:tcPr marL="96000" marR="96000" marT="46800" marB="46800">
                    <a:solidFill>
                      <a:srgbClr val="009900">
                        <a:alpha val="30000"/>
                      </a:srgbClr>
                    </a:solidFill>
                  </a:tcPr>
                </a:tc>
                <a:tc>
                  <a:txBody>
                    <a:bodyPr/>
                    <a:lstStyle/>
                    <a:p>
                      <a:pPr algn="ctr"/>
                      <a:r>
                        <a:rPr lang="pt-PT" sz="1600" dirty="0"/>
                        <a:t>Validation</a:t>
                      </a:r>
                    </a:p>
                  </a:txBody>
                  <a:tcPr marL="96000" marR="96000" marT="46800" marB="46800">
                    <a:solidFill>
                      <a:srgbClr val="009900">
                        <a:alpha val="30000"/>
                      </a:srgbClr>
                    </a:solidFill>
                  </a:tcPr>
                </a:tc>
                <a:tc>
                  <a:txBody>
                    <a:bodyPr/>
                    <a:lstStyle/>
                    <a:p>
                      <a:pPr algn="ctr"/>
                      <a:r>
                        <a:rPr lang="pt-PT" sz="1600" dirty="0"/>
                        <a:t>Information</a:t>
                      </a:r>
                      <a:r>
                        <a:rPr lang="pt-PT" sz="1600" baseline="0" dirty="0"/>
                        <a:t> managers</a:t>
                      </a:r>
                      <a:endParaRPr lang="pt-PT" sz="1600" dirty="0"/>
                    </a:p>
                  </a:txBody>
                  <a:tcPr marL="96000" marR="96000" marT="46800" marB="46800">
                    <a:solidFill>
                      <a:srgbClr val="009900">
                        <a:alpha val="30000"/>
                      </a:srgbClr>
                    </a:solidFill>
                  </a:tcPr>
                </a:tc>
                <a:tc>
                  <a:txBody>
                    <a:bodyPr/>
                    <a:lstStyle/>
                    <a:p>
                      <a:pPr algn="ctr"/>
                      <a:r>
                        <a:rPr lang="pt-PT" sz="1600" dirty="0"/>
                        <a:t>3PGpjs file</a:t>
                      </a:r>
                    </a:p>
                  </a:txBody>
                  <a:tcPr marL="96000" marR="96000" marT="46800" marB="46800">
                    <a:solidFill>
                      <a:srgbClr val="009900">
                        <a:alpha val="30000"/>
                      </a:srgbClr>
                    </a:solidFill>
                  </a:tcPr>
                </a:tc>
                <a:tc>
                  <a:txBody>
                    <a:bodyPr/>
                    <a:lstStyle/>
                    <a:p>
                      <a:pPr algn="ctr"/>
                      <a:r>
                        <a:rPr lang="pt-PT" sz="1600" dirty="0"/>
                        <a:t>Examples</a:t>
                      </a:r>
                    </a:p>
                  </a:txBody>
                  <a:tcPr marL="96000" marR="96000" marT="46800" marB="46800">
                    <a:solidFill>
                      <a:srgbClr val="009900">
                        <a:alpha val="30000"/>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82546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468000" rIns="5760000"/>
          <a:lstStyle>
            <a:lvl1pPr>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Title 1">
            <a:extLst>
              <a:ext uri="{FF2B5EF4-FFF2-40B4-BE49-F238E27FC236}">
                <a16:creationId xmlns:a16="http://schemas.microsoft.com/office/drawing/2014/main" id="{B31ABEE7-267E-4CF9-B1D9-1ED15945F65A}"/>
              </a:ext>
            </a:extLst>
          </p:cNvPr>
          <p:cNvSpPr>
            <a:spLocks noGrp="1"/>
          </p:cNvSpPr>
          <p:nvPr>
            <p:ph type="title"/>
          </p:nvPr>
        </p:nvSpPr>
        <p:spPr>
          <a:xfrm>
            <a:off x="469315" y="830079"/>
            <a:ext cx="11243309" cy="674948"/>
          </a:xfrm>
        </p:spPr>
        <p:txBody>
          <a:bodyPr/>
          <a:lstStyle>
            <a:lvl1pPr algn="l">
              <a:defRPr sz="2800">
                <a:solidFill>
                  <a:srgbClr val="008000"/>
                </a:solidFill>
              </a:defRPr>
            </a:lvl1pPr>
          </a:lstStyle>
          <a:p>
            <a:r>
              <a:rPr lang="en-US" dirty="0"/>
              <a:t>Click to edit Master title style</a:t>
            </a:r>
            <a:endParaRPr lang="pt-PT" dirty="0"/>
          </a:p>
        </p:txBody>
      </p:sp>
    </p:spTree>
    <p:extLst>
      <p:ext uri="{BB962C8B-B14F-4D97-AF65-F5344CB8AC3E}">
        <p14:creationId xmlns:p14="http://schemas.microsoft.com/office/powerpoint/2010/main" val="64835594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vmlDrawing" Target="../drawings/vmlDrawing2.v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1119" name="Fotografia do Photo Editor" r:id="rId21" imgW="6200000" imgH="3657143" progId="">
                  <p:embed/>
                </p:oleObj>
              </mc:Choice>
              <mc:Fallback>
                <p:oleObj name="Fotografia do Photo Editor" r:id="rId21" imgW="6200000" imgH="3657143" progId="">
                  <p:embed/>
                  <p:pic>
                    <p:nvPicPr>
                      <p:cNvPr id="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7" r:id="rId4"/>
    <p:sldLayoutId id="2147483665"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4" r:id="rId17"/>
    <p:sldLayoutId id="2147483666" r:id="rId18"/>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582675" name="Fotografia do Photo Editor" r:id="rId22" imgW="6200000" imgH="3657143" progId="">
                  <p:embed/>
                </p:oleObj>
              </mc:Choice>
              <mc:Fallback>
                <p:oleObj name="Fotografia do Photo Editor" r:id="rId22" imgW="6200000" imgH="3657143" progId="">
                  <p:embed/>
                  <p:pic>
                    <p:nvPicPr>
                      <p:cNvPr id="1040"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9820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chart" Target="../charts/chart2.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chart" Target="../charts/chart3.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chart" Target="../charts/chart4.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chart" Target="../charts/chart5.xml"/><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chart" Target="../charts/chart6.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chart" Target="../charts/chart7.x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chart" Target="../charts/chart8.xml"/><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1.xml"/><Relationship Id="rId1" Type="http://schemas.openxmlformats.org/officeDocument/2006/relationships/vmlDrawing" Target="../drawings/vmlDrawing17.v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chart" Target="../charts/chart11.xml"/><Relationship Id="rId5" Type="http://schemas.openxmlformats.org/officeDocument/2006/relationships/oleObject" Target="../embeddings/oleObject22.bin"/><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chart" Target="../charts/chart12.xml"/><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29.wmf"/></Relationships>
</file>

<file path=ppt/slides/_rels/slide5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3.xml"/><Relationship Id="rId4" Type="http://schemas.openxmlformats.org/officeDocument/2006/relationships/image" Target="../media/image3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9396" y="1304765"/>
            <a:ext cx="10657184" cy="2808311"/>
          </a:xfrm>
        </p:spPr>
        <p:txBody>
          <a:bodyPr vert="horz" wrap="square" lIns="45720" tIns="45720" rIns="45720" bIns="45720" numCol="1" anchor="ctr" anchorCtr="0" compatLnSpc="1">
            <a:prstTxWarp prst="textNoShape">
              <a:avLst/>
            </a:prstTxWarp>
            <a:noAutofit/>
          </a:bodyPr>
          <a:lstStyle/>
          <a:p>
            <a:pPr>
              <a:spcBef>
                <a:spcPct val="100000"/>
              </a:spcBef>
            </a:pPr>
            <a:r>
              <a:rPr lang="en-GB" dirty="0">
                <a:solidFill>
                  <a:srgbClr val="008000"/>
                </a:solidFill>
              </a:rPr>
              <a:t>Management oriented process based models</a:t>
            </a:r>
            <a:br>
              <a:rPr lang="en-GB" dirty="0">
                <a:solidFill>
                  <a:srgbClr val="008000"/>
                </a:solidFill>
              </a:rPr>
            </a:br>
            <a:br>
              <a:rPr lang="en-GB" sz="1600" dirty="0">
                <a:solidFill>
                  <a:srgbClr val="008000"/>
                </a:solidFill>
              </a:rPr>
            </a:br>
            <a:r>
              <a:rPr lang="en-GB" dirty="0">
                <a:solidFill>
                  <a:srgbClr val="008000"/>
                </a:solidFill>
              </a:rPr>
              <a:t>The 3PG model as an example</a:t>
            </a:r>
            <a:br>
              <a:rPr lang="en-GB" dirty="0">
                <a:solidFill>
                  <a:srgbClr val="008000"/>
                </a:solidFill>
              </a:rPr>
            </a:br>
            <a:br>
              <a:rPr lang="en-GB" sz="1400" dirty="0">
                <a:solidFill>
                  <a:srgbClr val="008000"/>
                </a:solidFill>
              </a:rPr>
            </a:br>
            <a:r>
              <a:rPr lang="en-GB" sz="3200" dirty="0">
                <a:solidFill>
                  <a:srgbClr val="663300"/>
                </a:solidFill>
              </a:rPr>
              <a:t>Analysis of the original 3PG </a:t>
            </a:r>
            <a:endParaRPr lang="en-GB" sz="4800" dirty="0">
              <a:solidFill>
                <a:srgbClr val="663300"/>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24" name="Group 123"/>
          <p:cNvGrpSpPr/>
          <p:nvPr/>
        </p:nvGrpSpPr>
        <p:grpSpPr>
          <a:xfrm>
            <a:off x="6780076" y="1412776"/>
            <a:ext cx="576064" cy="506252"/>
            <a:chOff x="5436096" y="1664804"/>
            <a:chExt cx="576064" cy="506252"/>
          </a:xfrm>
        </p:grpSpPr>
        <p:sp>
          <p:nvSpPr>
            <p:cNvPr id="125" name="Oval 1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26" name="TextBox 125"/>
            <p:cNvSpPr txBox="1"/>
            <p:nvPr/>
          </p:nvSpPr>
          <p:spPr>
            <a:xfrm>
              <a:off x="5436096" y="1727520"/>
              <a:ext cx="576064" cy="230832"/>
            </a:xfrm>
            <a:prstGeom prst="rect">
              <a:avLst/>
            </a:prstGeom>
            <a:noFill/>
          </p:spPr>
          <p:txBody>
            <a:bodyPr wrap="square" rtlCol="0">
              <a:spAutoFit/>
            </a:bodyPr>
            <a:lstStyle/>
            <a:p>
              <a:r>
                <a:rPr lang="pt-PT" sz="900" b="1" dirty="0" err="1">
                  <a:latin typeface="+mj-lt"/>
                </a:rPr>
                <a:t>frost</a:t>
              </a:r>
              <a:endParaRPr lang="en-US" sz="900" b="1" dirty="0">
                <a:latin typeface="+mj-lt"/>
              </a:endParaRPr>
            </a:p>
          </p:txBody>
        </p:sp>
      </p:grpSp>
      <p:grpSp>
        <p:nvGrpSpPr>
          <p:cNvPr id="109" name="Group 108"/>
          <p:cNvGrpSpPr/>
          <p:nvPr/>
        </p:nvGrpSpPr>
        <p:grpSpPr>
          <a:xfrm>
            <a:off x="6528048" y="1626604"/>
            <a:ext cx="576064" cy="506252"/>
            <a:chOff x="5436096" y="1664804"/>
            <a:chExt cx="576064" cy="506252"/>
          </a:xfrm>
        </p:grpSpPr>
        <p:sp>
          <p:nvSpPr>
            <p:cNvPr id="110" name="Oval 10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11" name="TextBox 110"/>
            <p:cNvSpPr txBox="1"/>
            <p:nvPr/>
          </p:nvSpPr>
          <p:spPr>
            <a:xfrm>
              <a:off x="5436096" y="1727520"/>
              <a:ext cx="576064" cy="230832"/>
            </a:xfrm>
            <a:prstGeom prst="rect">
              <a:avLst/>
            </a:prstGeom>
            <a:noFill/>
          </p:spPr>
          <p:txBody>
            <a:bodyPr wrap="square" rtlCol="0">
              <a:spAutoFit/>
            </a:bodyPr>
            <a:lstStyle/>
            <a:p>
              <a:r>
                <a:rPr lang="pt-PT" sz="900" b="1" dirty="0">
                  <a:latin typeface="+mj-lt"/>
                </a:rPr>
                <a:t>VPD</a:t>
              </a:r>
              <a:endParaRPr lang="en-US" sz="900" b="1" dirty="0">
                <a:latin typeface="+mj-lt"/>
              </a:endParaRPr>
            </a:p>
          </p:txBody>
        </p:sp>
      </p:grpSp>
      <p:sp>
        <p:nvSpPr>
          <p:cNvPr id="45" name="Rectangle 44"/>
          <p:cNvSpPr/>
          <p:nvPr/>
        </p:nvSpPr>
        <p:spPr bwMode="auto">
          <a:xfrm>
            <a:off x="7461572" y="5449166"/>
            <a:ext cx="2882900" cy="860154"/>
          </a:xfrm>
          <a:prstGeom prst="rect">
            <a:avLst/>
          </a:prstGeom>
          <a:pattFill prst="dkDnDiag">
            <a:fgClr>
              <a:srgbClr val="66CCFF"/>
            </a:fgClr>
            <a:bgClr>
              <a:srgbClr val="996633"/>
            </a:bgClr>
          </a:patt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pic>
        <p:nvPicPr>
          <p:cNvPr id="5519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3" t="10059" r="11435" b="22364"/>
          <a:stretch/>
        </p:blipFill>
        <p:spPr bwMode="auto">
          <a:xfrm>
            <a:off x="1775520" y="692696"/>
            <a:ext cx="941832" cy="886968"/>
          </a:xfrm>
          <a:prstGeom prst="rect">
            <a:avLst/>
          </a:prstGeom>
          <a:solidFill>
            <a:srgbClr val="00B0F0"/>
          </a:solidFill>
          <a:ln>
            <a:noFill/>
          </a:ln>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1847529" y="1503620"/>
            <a:ext cx="2880319" cy="3963118"/>
          </a:xfrm>
          <a:prstGeom prst="rect">
            <a:avLst/>
          </a:prstGeom>
        </p:spPr>
      </p:pic>
      <p:pic>
        <p:nvPicPr>
          <p:cNvPr id="55194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7044"/>
          <a:stretch/>
        </p:blipFill>
        <p:spPr bwMode="auto">
          <a:xfrm>
            <a:off x="2513355" y="5317658"/>
            <a:ext cx="1905000" cy="99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598364" y="2638640"/>
            <a:ext cx="720080" cy="261610"/>
          </a:xfrm>
          <a:prstGeom prst="rect">
            <a:avLst/>
          </a:prstGeom>
          <a:solidFill>
            <a:srgbClr val="666633"/>
          </a:solidFill>
        </p:spPr>
        <p:txBody>
          <a:bodyPr wrap="square" rtlCol="0">
            <a:spAutoFit/>
          </a:bodyPr>
          <a:lstStyle/>
          <a:p>
            <a:r>
              <a:rPr lang="pt-PT" sz="1100" b="1" dirty="0" err="1">
                <a:solidFill>
                  <a:schemeClr val="bg1"/>
                </a:solidFill>
                <a:latin typeface="+mj-lt"/>
              </a:rPr>
              <a:t>leaves</a:t>
            </a:r>
            <a:endParaRPr lang="en-US" sz="1100" b="1" dirty="0">
              <a:solidFill>
                <a:schemeClr val="bg1"/>
              </a:solidFill>
              <a:latin typeface="+mj-lt"/>
            </a:endParaRPr>
          </a:p>
        </p:txBody>
      </p:sp>
      <p:sp>
        <p:nvSpPr>
          <p:cNvPr id="26" name="TextBox 25"/>
          <p:cNvSpPr txBox="1"/>
          <p:nvPr/>
        </p:nvSpPr>
        <p:spPr>
          <a:xfrm>
            <a:off x="1598364" y="4036452"/>
            <a:ext cx="720080" cy="430887"/>
          </a:xfrm>
          <a:prstGeom prst="rect">
            <a:avLst/>
          </a:prstGeom>
          <a:solidFill>
            <a:srgbClr val="666633"/>
          </a:solidFill>
        </p:spPr>
        <p:txBody>
          <a:bodyPr wrap="square" rtlCol="0">
            <a:spAutoFit/>
          </a:bodyPr>
          <a:lstStyle/>
          <a:p>
            <a:r>
              <a:rPr lang="pt-PT" sz="1100" b="1" dirty="0" err="1">
                <a:solidFill>
                  <a:schemeClr val="bg1"/>
                </a:solidFill>
                <a:latin typeface="+mj-lt"/>
              </a:rPr>
              <a:t>woody</a:t>
            </a:r>
            <a:r>
              <a:rPr lang="pt-PT" sz="1100" b="1" dirty="0">
                <a:solidFill>
                  <a:schemeClr val="bg1"/>
                </a:solidFill>
                <a:latin typeface="+mj-lt"/>
              </a:rPr>
              <a:t> </a:t>
            </a:r>
            <a:r>
              <a:rPr lang="pt-PT" sz="1100" b="1" dirty="0" err="1">
                <a:solidFill>
                  <a:schemeClr val="bg1"/>
                </a:solidFill>
                <a:latin typeface="+mj-lt"/>
              </a:rPr>
              <a:t>biomass</a:t>
            </a:r>
            <a:endParaRPr lang="en-US" sz="1100" b="1" dirty="0">
              <a:solidFill>
                <a:schemeClr val="bg1"/>
              </a:solidFill>
              <a:latin typeface="+mj-lt"/>
            </a:endParaRPr>
          </a:p>
        </p:txBody>
      </p:sp>
      <p:sp>
        <p:nvSpPr>
          <p:cNvPr id="27" name="TextBox 26"/>
          <p:cNvSpPr txBox="1"/>
          <p:nvPr/>
        </p:nvSpPr>
        <p:spPr>
          <a:xfrm>
            <a:off x="1919536" y="5682684"/>
            <a:ext cx="720080" cy="261610"/>
          </a:xfrm>
          <a:prstGeom prst="rect">
            <a:avLst/>
          </a:prstGeom>
          <a:solidFill>
            <a:srgbClr val="666633"/>
          </a:solidFill>
        </p:spPr>
        <p:txBody>
          <a:bodyPr wrap="square" rtlCol="0">
            <a:spAutoFit/>
          </a:bodyPr>
          <a:lstStyle/>
          <a:p>
            <a:r>
              <a:rPr lang="pt-PT" sz="1100" b="1" dirty="0" err="1">
                <a:solidFill>
                  <a:schemeClr val="bg1"/>
                </a:solidFill>
                <a:latin typeface="+mj-lt"/>
              </a:rPr>
              <a:t>roots</a:t>
            </a:r>
            <a:endParaRPr lang="en-US" sz="1100" b="1" dirty="0">
              <a:solidFill>
                <a:schemeClr val="bg1"/>
              </a:solidFill>
              <a:latin typeface="+mj-lt"/>
            </a:endParaRPr>
          </a:p>
        </p:txBody>
      </p:sp>
      <p:grpSp>
        <p:nvGrpSpPr>
          <p:cNvPr id="22" name="Group 21"/>
          <p:cNvGrpSpPr/>
          <p:nvPr/>
        </p:nvGrpSpPr>
        <p:grpSpPr>
          <a:xfrm>
            <a:off x="1928936" y="1033144"/>
            <a:ext cx="1487661" cy="2255241"/>
            <a:chOff x="404935" y="1317775"/>
            <a:chExt cx="1487661" cy="2255241"/>
          </a:xfrm>
        </p:grpSpPr>
        <p:grpSp>
          <p:nvGrpSpPr>
            <p:cNvPr id="21" name="Group 20"/>
            <p:cNvGrpSpPr/>
            <p:nvPr/>
          </p:nvGrpSpPr>
          <p:grpSpPr>
            <a:xfrm>
              <a:off x="404935" y="1317775"/>
              <a:ext cx="1487661" cy="2255241"/>
              <a:chOff x="404935" y="1297237"/>
              <a:chExt cx="1487661" cy="2255241"/>
            </a:xfrm>
          </p:grpSpPr>
          <p:pic>
            <p:nvPicPr>
              <p:cNvPr id="5519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01894">
                <a:off x="1379833" y="1297237"/>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4367">
                <a:off x="1101883" y="1577563"/>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6328">
                <a:off x="700346" y="1765688"/>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8576">
                <a:off x="404935" y="1845915"/>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Freeform 19"/>
            <p:cNvSpPr/>
            <p:nvPr/>
          </p:nvSpPr>
          <p:spPr bwMode="auto">
            <a:xfrm rot="20617799">
              <a:off x="1184545" y="1536293"/>
              <a:ext cx="482606" cy="814039"/>
            </a:xfrm>
            <a:custGeom>
              <a:avLst/>
              <a:gdLst>
                <a:gd name="connsiteX0" fmla="*/ 0 w 367990"/>
                <a:gd name="connsiteY0" fmla="*/ 0 h 814039"/>
                <a:gd name="connsiteX1" fmla="*/ 44605 w 367990"/>
                <a:gd name="connsiteY1" fmla="*/ 55756 h 814039"/>
                <a:gd name="connsiteX2" fmla="*/ 55756 w 367990"/>
                <a:gd name="connsiteY2" fmla="*/ 144966 h 814039"/>
                <a:gd name="connsiteX3" fmla="*/ 78058 w 367990"/>
                <a:gd name="connsiteY3" fmla="*/ 178420 h 814039"/>
                <a:gd name="connsiteX4" fmla="*/ 89209 w 367990"/>
                <a:gd name="connsiteY4" fmla="*/ 211873 h 814039"/>
                <a:gd name="connsiteX5" fmla="*/ 111512 w 367990"/>
                <a:gd name="connsiteY5" fmla="*/ 245327 h 814039"/>
                <a:gd name="connsiteX6" fmla="*/ 133814 w 367990"/>
                <a:gd name="connsiteY6" fmla="*/ 289932 h 814039"/>
                <a:gd name="connsiteX7" fmla="*/ 167268 w 367990"/>
                <a:gd name="connsiteY7" fmla="*/ 312234 h 814039"/>
                <a:gd name="connsiteX8" fmla="*/ 189570 w 367990"/>
                <a:gd name="connsiteY8" fmla="*/ 345688 h 814039"/>
                <a:gd name="connsiteX9" fmla="*/ 234175 w 367990"/>
                <a:gd name="connsiteY9" fmla="*/ 412595 h 814039"/>
                <a:gd name="connsiteX10" fmla="*/ 267629 w 367990"/>
                <a:gd name="connsiteY10" fmla="*/ 423747 h 814039"/>
                <a:gd name="connsiteX11" fmla="*/ 301083 w 367990"/>
                <a:gd name="connsiteY11" fmla="*/ 490654 h 814039"/>
                <a:gd name="connsiteX12" fmla="*/ 312234 w 367990"/>
                <a:gd name="connsiteY12" fmla="*/ 524107 h 814039"/>
                <a:gd name="connsiteX13" fmla="*/ 345688 w 367990"/>
                <a:gd name="connsiteY13" fmla="*/ 669073 h 814039"/>
                <a:gd name="connsiteX14" fmla="*/ 367990 w 367990"/>
                <a:gd name="connsiteY14" fmla="*/ 814039 h 8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990" h="814039">
                  <a:moveTo>
                    <a:pt x="0" y="0"/>
                  </a:moveTo>
                  <a:cubicBezTo>
                    <a:pt x="14868" y="18585"/>
                    <a:pt x="36061" y="33542"/>
                    <a:pt x="44605" y="55756"/>
                  </a:cubicBezTo>
                  <a:cubicBezTo>
                    <a:pt x="55363" y="83727"/>
                    <a:pt x="47871" y="116054"/>
                    <a:pt x="55756" y="144966"/>
                  </a:cubicBezTo>
                  <a:cubicBezTo>
                    <a:pt x="59282" y="157896"/>
                    <a:pt x="72064" y="166433"/>
                    <a:pt x="78058" y="178420"/>
                  </a:cubicBezTo>
                  <a:cubicBezTo>
                    <a:pt x="83315" y="188933"/>
                    <a:pt x="83952" y="201360"/>
                    <a:pt x="89209" y="211873"/>
                  </a:cubicBezTo>
                  <a:cubicBezTo>
                    <a:pt x="95203" y="223860"/>
                    <a:pt x="104863" y="233691"/>
                    <a:pt x="111512" y="245327"/>
                  </a:cubicBezTo>
                  <a:cubicBezTo>
                    <a:pt x="119759" y="259760"/>
                    <a:pt x="123172" y="277162"/>
                    <a:pt x="133814" y="289932"/>
                  </a:cubicBezTo>
                  <a:cubicBezTo>
                    <a:pt x="142394" y="300228"/>
                    <a:pt x="156117" y="304800"/>
                    <a:pt x="167268" y="312234"/>
                  </a:cubicBezTo>
                  <a:cubicBezTo>
                    <a:pt x="174702" y="323385"/>
                    <a:pt x="183576" y="333701"/>
                    <a:pt x="189570" y="345688"/>
                  </a:cubicBezTo>
                  <a:cubicBezTo>
                    <a:pt x="210029" y="386606"/>
                    <a:pt x="186615" y="380888"/>
                    <a:pt x="234175" y="412595"/>
                  </a:cubicBezTo>
                  <a:cubicBezTo>
                    <a:pt x="243955" y="419115"/>
                    <a:pt x="256478" y="420030"/>
                    <a:pt x="267629" y="423747"/>
                  </a:cubicBezTo>
                  <a:cubicBezTo>
                    <a:pt x="295657" y="507831"/>
                    <a:pt x="257849" y="404187"/>
                    <a:pt x="301083" y="490654"/>
                  </a:cubicBezTo>
                  <a:cubicBezTo>
                    <a:pt x="306340" y="501167"/>
                    <a:pt x="309141" y="512767"/>
                    <a:pt x="312234" y="524107"/>
                  </a:cubicBezTo>
                  <a:cubicBezTo>
                    <a:pt x="332405" y="598070"/>
                    <a:pt x="332684" y="604058"/>
                    <a:pt x="345688" y="669073"/>
                  </a:cubicBezTo>
                  <a:cubicBezTo>
                    <a:pt x="357591" y="800014"/>
                    <a:pt x="338478" y="755015"/>
                    <a:pt x="367990" y="814039"/>
                  </a:cubicBezTo>
                </a:path>
              </a:pathLst>
            </a:custGeom>
            <a:noFill/>
            <a:ln w="19050" cap="flat" cmpd="sng" algn="ctr">
              <a:solidFill>
                <a:srgbClr val="FFC000"/>
              </a:solidFill>
              <a:prstDash val="solid"/>
              <a:round/>
              <a:headEnd type="none" w="med" len="med"/>
              <a:tailEnd type="none" w="med" len="med"/>
            </a:ln>
            <a:effectLst>
              <a:reflection blurRad="6350" stA="50000" endA="300" endPos="90000" dist="50800" dir="5400000" sy="-100000" algn="bl" rotWithShape="0"/>
            </a:effectLst>
          </p:spPr>
          <p:txBody>
            <a:bodyPr vert="horz" wrap="none" lIns="91440" tIns="45720" rIns="91440" bIns="45720" numCol="1" rtlCol="0" anchor="ctr" anchorCtr="0" compatLnSpc="1">
              <a:prstTxWarp prst="textNoShape">
                <a:avLst/>
              </a:prstTxWarp>
            </a:bodyPr>
            <a:lstStyle/>
            <a:p>
              <a:endParaRPr lang="en-US"/>
            </a:p>
          </p:txBody>
        </p:sp>
      </p:grpSp>
      <p:sp>
        <p:nvSpPr>
          <p:cNvPr id="24" name="TextBox 23"/>
          <p:cNvSpPr txBox="1"/>
          <p:nvPr/>
        </p:nvSpPr>
        <p:spPr>
          <a:xfrm>
            <a:off x="5339916" y="2308841"/>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Light use </a:t>
            </a:r>
            <a:r>
              <a:rPr lang="pt-PT" sz="1100" b="1" dirty="0" err="1">
                <a:solidFill>
                  <a:schemeClr val="bg1"/>
                </a:solidFill>
                <a:latin typeface="+mj-lt"/>
              </a:rPr>
              <a:t>efficiency</a:t>
            </a:r>
            <a:endParaRPr lang="en-US" sz="1100" b="1" dirty="0">
              <a:solidFill>
                <a:schemeClr val="bg1"/>
              </a:solidFill>
              <a:latin typeface="+mj-lt"/>
            </a:endParaRPr>
          </a:p>
        </p:txBody>
      </p:sp>
      <p:sp>
        <p:nvSpPr>
          <p:cNvPr id="39" name="TextBox 38"/>
          <p:cNvSpPr txBox="1"/>
          <p:nvPr/>
        </p:nvSpPr>
        <p:spPr>
          <a:xfrm>
            <a:off x="5325372" y="1660769"/>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Light </a:t>
            </a:r>
            <a:r>
              <a:rPr lang="pt-PT" sz="1100" b="1" dirty="0" err="1">
                <a:solidFill>
                  <a:schemeClr val="bg1"/>
                </a:solidFill>
                <a:latin typeface="+mj-lt"/>
              </a:rPr>
              <a:t>intercepted</a:t>
            </a:r>
            <a:endParaRPr lang="en-US" sz="1100" b="1" dirty="0">
              <a:solidFill>
                <a:schemeClr val="bg1"/>
              </a:solidFill>
              <a:latin typeface="+mj-lt"/>
            </a:endParaRPr>
          </a:p>
        </p:txBody>
      </p:sp>
      <p:grpSp>
        <p:nvGrpSpPr>
          <p:cNvPr id="29" name="Group 28"/>
          <p:cNvGrpSpPr/>
          <p:nvPr/>
        </p:nvGrpSpPr>
        <p:grpSpPr>
          <a:xfrm>
            <a:off x="4331804" y="1624764"/>
            <a:ext cx="504056" cy="506252"/>
            <a:chOff x="5472100" y="1664804"/>
            <a:chExt cx="504056" cy="506252"/>
          </a:xfrm>
        </p:grpSpPr>
        <p:sp>
          <p:nvSpPr>
            <p:cNvPr id="25" name="Oval 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8" name="TextBox 27"/>
            <p:cNvSpPr txBox="1"/>
            <p:nvPr/>
          </p:nvSpPr>
          <p:spPr>
            <a:xfrm>
              <a:off x="5508104" y="1727520"/>
              <a:ext cx="468052" cy="369332"/>
            </a:xfrm>
            <a:prstGeom prst="rect">
              <a:avLst/>
            </a:prstGeom>
            <a:noFill/>
          </p:spPr>
          <p:txBody>
            <a:bodyPr wrap="square" rtlCol="0">
              <a:spAutoFit/>
            </a:bodyPr>
            <a:lstStyle/>
            <a:p>
              <a:r>
                <a:rPr lang="pt-PT" sz="900" b="1" dirty="0" err="1">
                  <a:latin typeface="+mj-lt"/>
                </a:rPr>
                <a:t>Leaf</a:t>
              </a:r>
              <a:r>
                <a:rPr lang="pt-PT" sz="900" b="1" dirty="0">
                  <a:latin typeface="+mj-lt"/>
                </a:rPr>
                <a:t> </a:t>
              </a:r>
              <a:r>
                <a:rPr lang="pt-PT" sz="900" b="1" dirty="0" err="1">
                  <a:latin typeface="+mj-lt"/>
                </a:rPr>
                <a:t>area</a:t>
              </a:r>
              <a:endParaRPr lang="en-US" sz="900" b="1" dirty="0">
                <a:latin typeface="+mj-lt"/>
              </a:endParaRPr>
            </a:p>
          </p:txBody>
        </p:sp>
      </p:grpSp>
      <p:cxnSp>
        <p:nvCxnSpPr>
          <p:cNvPr id="31" name="Straight Arrow Connector 30"/>
          <p:cNvCxnSpPr>
            <a:stCxn id="25" idx="6"/>
            <a:endCxn id="39" idx="1"/>
          </p:cNvCxnSpPr>
          <p:nvPr/>
        </p:nvCxnSpPr>
        <p:spPr bwMode="auto">
          <a:xfrm flipV="1">
            <a:off x="4835860" y="1876212"/>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6" name="TextBox 45"/>
          <p:cNvSpPr txBox="1"/>
          <p:nvPr/>
        </p:nvSpPr>
        <p:spPr>
          <a:xfrm>
            <a:off x="5325372" y="1084705"/>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solar </a:t>
            </a:r>
            <a:r>
              <a:rPr lang="pt-PT" sz="1100" b="1" dirty="0" err="1">
                <a:solidFill>
                  <a:schemeClr val="bg1"/>
                </a:solidFill>
                <a:latin typeface="+mj-lt"/>
              </a:rPr>
              <a:t>radiation</a:t>
            </a:r>
            <a:endParaRPr lang="en-US" sz="1100" b="1" dirty="0">
              <a:solidFill>
                <a:schemeClr val="bg1"/>
              </a:solidFill>
              <a:latin typeface="+mj-lt"/>
            </a:endParaRPr>
          </a:p>
        </p:txBody>
      </p:sp>
      <p:cxnSp>
        <p:nvCxnSpPr>
          <p:cNvPr id="37" name="Straight Arrow Connector 36"/>
          <p:cNvCxnSpPr>
            <a:stCxn id="46" idx="2"/>
            <a:endCxn id="39" idx="0"/>
          </p:cNvCxnSpPr>
          <p:nvPr/>
        </p:nvCxnSpPr>
        <p:spPr bwMode="auto">
          <a:xfrm>
            <a:off x="5890706" y="1515592"/>
            <a:ext cx="0" cy="145177"/>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a:off x="5879976" y="2092840"/>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0" name="TextBox 49"/>
          <p:cNvSpPr txBox="1"/>
          <p:nvPr/>
        </p:nvSpPr>
        <p:spPr>
          <a:xfrm>
            <a:off x="5267908" y="2998114"/>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Gross </a:t>
            </a:r>
            <a:r>
              <a:rPr lang="pt-PT" sz="1100" b="1" dirty="0" err="1">
                <a:solidFill>
                  <a:schemeClr val="bg1"/>
                </a:solidFill>
                <a:latin typeface="+mj-lt"/>
              </a:rPr>
              <a:t>primary</a:t>
            </a:r>
            <a:r>
              <a:rPr lang="pt-PT" sz="1100" b="1" dirty="0">
                <a:solidFill>
                  <a:schemeClr val="bg1"/>
                </a:solidFill>
                <a:latin typeface="+mj-lt"/>
              </a:rPr>
              <a:t> </a:t>
            </a:r>
            <a:r>
              <a:rPr lang="pt-PT" sz="1100" b="1" dirty="0" err="1">
                <a:solidFill>
                  <a:schemeClr val="bg1"/>
                </a:solidFill>
                <a:latin typeface="+mj-lt"/>
              </a:rPr>
              <a:t>production</a:t>
            </a:r>
            <a:endParaRPr lang="en-US" sz="1100" b="1" dirty="0">
              <a:solidFill>
                <a:schemeClr val="bg1"/>
              </a:solidFill>
              <a:latin typeface="+mj-lt"/>
            </a:endParaRPr>
          </a:p>
        </p:txBody>
      </p:sp>
      <p:cxnSp>
        <p:nvCxnSpPr>
          <p:cNvPr id="51" name="Straight Arrow Connector 50"/>
          <p:cNvCxnSpPr/>
          <p:nvPr/>
        </p:nvCxnSpPr>
        <p:spPr bwMode="auto">
          <a:xfrm>
            <a:off x="5879976" y="2744952"/>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2" name="TextBox 51"/>
          <p:cNvSpPr txBox="1"/>
          <p:nvPr/>
        </p:nvSpPr>
        <p:spPr>
          <a:xfrm>
            <a:off x="5267908" y="3682190"/>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Net </a:t>
            </a:r>
            <a:r>
              <a:rPr lang="pt-PT" sz="1100" b="1" dirty="0" err="1">
                <a:solidFill>
                  <a:schemeClr val="bg1"/>
                </a:solidFill>
                <a:latin typeface="+mj-lt"/>
              </a:rPr>
              <a:t>primary</a:t>
            </a:r>
            <a:r>
              <a:rPr lang="pt-PT" sz="1100" b="1" dirty="0">
                <a:solidFill>
                  <a:schemeClr val="bg1"/>
                </a:solidFill>
                <a:latin typeface="+mj-lt"/>
              </a:rPr>
              <a:t> </a:t>
            </a:r>
            <a:r>
              <a:rPr lang="pt-PT" sz="1100" b="1" dirty="0" err="1">
                <a:solidFill>
                  <a:schemeClr val="bg1"/>
                </a:solidFill>
                <a:latin typeface="+mj-lt"/>
              </a:rPr>
              <a:t>production</a:t>
            </a:r>
            <a:endParaRPr lang="en-US" sz="1100" b="1" dirty="0">
              <a:solidFill>
                <a:schemeClr val="bg1"/>
              </a:solidFill>
              <a:latin typeface="+mj-lt"/>
            </a:endParaRPr>
          </a:p>
        </p:txBody>
      </p:sp>
      <p:cxnSp>
        <p:nvCxnSpPr>
          <p:cNvPr id="53" name="Straight Arrow Connector 52"/>
          <p:cNvCxnSpPr/>
          <p:nvPr/>
        </p:nvCxnSpPr>
        <p:spPr bwMode="auto">
          <a:xfrm>
            <a:off x="5879976" y="3429028"/>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0" name="Straight Arrow Connector 39"/>
          <p:cNvCxnSpPr>
            <a:stCxn id="88" idx="1"/>
          </p:cNvCxnSpPr>
          <p:nvPr/>
        </p:nvCxnSpPr>
        <p:spPr bwMode="auto">
          <a:xfrm flipH="1" flipV="1">
            <a:off x="2354448" y="2833437"/>
            <a:ext cx="2913460" cy="1676265"/>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7" name="Straight Arrow Connector 56"/>
          <p:cNvCxnSpPr>
            <a:stCxn id="88" idx="1"/>
          </p:cNvCxnSpPr>
          <p:nvPr/>
        </p:nvCxnSpPr>
        <p:spPr bwMode="auto">
          <a:xfrm flipH="1" flipV="1">
            <a:off x="2318444" y="4251897"/>
            <a:ext cx="2949464" cy="257805"/>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8" name="Straight Arrow Connector 57"/>
          <p:cNvCxnSpPr>
            <a:stCxn id="88" idx="1"/>
            <a:endCxn id="27" idx="3"/>
          </p:cNvCxnSpPr>
          <p:nvPr/>
        </p:nvCxnSpPr>
        <p:spPr bwMode="auto">
          <a:xfrm flipH="1">
            <a:off x="2639616" y="4509701"/>
            <a:ext cx="2628292" cy="1303788"/>
          </a:xfrm>
          <a:prstGeom prst="straightConnector1">
            <a:avLst/>
          </a:prstGeom>
          <a:solidFill>
            <a:schemeClr val="bg1"/>
          </a:solidFill>
          <a:ln w="25400" cap="flat" cmpd="sng" algn="ctr">
            <a:solidFill>
              <a:srgbClr val="CCCC00"/>
            </a:solidFill>
            <a:prstDash val="solid"/>
            <a:round/>
            <a:headEnd type="none" w="med" len="med"/>
            <a:tailEnd type="arrow"/>
          </a:ln>
          <a:effectLst/>
        </p:spPr>
      </p:cxnSp>
      <p:grpSp>
        <p:nvGrpSpPr>
          <p:cNvPr id="64" name="Group 63"/>
          <p:cNvGrpSpPr/>
          <p:nvPr/>
        </p:nvGrpSpPr>
        <p:grpSpPr>
          <a:xfrm>
            <a:off x="6780076" y="1768780"/>
            <a:ext cx="576064" cy="506252"/>
            <a:chOff x="5436096" y="1664804"/>
            <a:chExt cx="576064" cy="506252"/>
          </a:xfrm>
        </p:grpSpPr>
        <p:sp>
          <p:nvSpPr>
            <p:cNvPr id="65" name="Oval 6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6" name="TextBox 65"/>
            <p:cNvSpPr txBox="1"/>
            <p:nvPr/>
          </p:nvSpPr>
          <p:spPr>
            <a:xfrm>
              <a:off x="5436096" y="1727520"/>
              <a:ext cx="576064" cy="369332"/>
            </a:xfrm>
            <a:prstGeom prst="rect">
              <a:avLst/>
            </a:prstGeom>
            <a:noFill/>
          </p:spPr>
          <p:txBody>
            <a:bodyPr wrap="square" rtlCol="0">
              <a:spAutoFit/>
            </a:bodyPr>
            <a:lstStyle/>
            <a:p>
              <a:r>
                <a:rPr lang="pt-PT" sz="900" b="1" dirty="0" err="1">
                  <a:latin typeface="+mj-lt"/>
                </a:rPr>
                <a:t>tempe</a:t>
              </a:r>
              <a:r>
                <a:rPr lang="pt-PT" sz="900" b="1" dirty="0">
                  <a:latin typeface="+mj-lt"/>
                </a:rPr>
                <a:t> </a:t>
              </a:r>
              <a:r>
                <a:rPr lang="pt-PT" sz="900" b="1" dirty="0" err="1">
                  <a:latin typeface="+mj-lt"/>
                </a:rPr>
                <a:t>rature</a:t>
              </a:r>
              <a:endParaRPr lang="en-US" sz="900" b="1" dirty="0">
                <a:latin typeface="+mj-lt"/>
              </a:endParaRPr>
            </a:p>
          </p:txBody>
        </p:sp>
      </p:grpSp>
      <p:sp>
        <p:nvSpPr>
          <p:cNvPr id="2" name="Cloud 1"/>
          <p:cNvSpPr/>
          <p:nvPr/>
        </p:nvSpPr>
        <p:spPr bwMode="auto">
          <a:xfrm>
            <a:off x="8184232" y="152636"/>
            <a:ext cx="2016224" cy="932068"/>
          </a:xfrm>
          <a:prstGeom prst="cloud">
            <a:avLst/>
          </a:prstGeom>
          <a:solidFill>
            <a:schemeClr val="accent6">
              <a:lumMod val="20000"/>
              <a:lumOff val="80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7464153" y="1520788"/>
            <a:ext cx="2880319" cy="3963118"/>
          </a:xfrm>
          <a:prstGeom prst="rect">
            <a:avLst/>
          </a:prstGeom>
        </p:spPr>
      </p:pic>
      <p:sp>
        <p:nvSpPr>
          <p:cNvPr id="6" name="TextBox 5"/>
          <p:cNvSpPr txBox="1"/>
          <p:nvPr/>
        </p:nvSpPr>
        <p:spPr>
          <a:xfrm>
            <a:off x="7536160" y="5965540"/>
            <a:ext cx="1836204" cy="307777"/>
          </a:xfrm>
          <a:prstGeom prst="rect">
            <a:avLst/>
          </a:prstGeom>
          <a:noFill/>
        </p:spPr>
        <p:txBody>
          <a:bodyPr wrap="square" rtlCol="0">
            <a:spAutoFit/>
          </a:bodyPr>
          <a:lstStyle/>
          <a:p>
            <a:pPr algn="l"/>
            <a:r>
              <a:rPr lang="pt-PT" sz="1400" b="1" dirty="0" err="1">
                <a:solidFill>
                  <a:schemeClr val="bg1"/>
                </a:solidFill>
                <a:latin typeface="+mj-lt"/>
              </a:rPr>
              <a:t>Soil</a:t>
            </a:r>
            <a:r>
              <a:rPr lang="pt-PT" sz="1400" b="1" dirty="0">
                <a:solidFill>
                  <a:schemeClr val="bg1"/>
                </a:solidFill>
                <a:latin typeface="+mj-lt"/>
              </a:rPr>
              <a:t> </a:t>
            </a:r>
            <a:r>
              <a:rPr lang="pt-PT" sz="1400" b="1" dirty="0" err="1">
                <a:solidFill>
                  <a:schemeClr val="bg1"/>
                </a:solidFill>
                <a:latin typeface="+mj-lt"/>
              </a:rPr>
              <a:t>water</a:t>
            </a:r>
            <a:endParaRPr lang="en-US" sz="1400" b="1" dirty="0">
              <a:solidFill>
                <a:schemeClr val="bg1"/>
              </a:solidFill>
              <a:latin typeface="+mj-lt"/>
            </a:endParaRPr>
          </a:p>
        </p:txBody>
      </p:sp>
      <p:sp>
        <p:nvSpPr>
          <p:cNvPr id="42" name="TextBox 41"/>
          <p:cNvSpPr txBox="1"/>
          <p:nvPr/>
        </p:nvSpPr>
        <p:spPr>
          <a:xfrm>
            <a:off x="7500156" y="5625245"/>
            <a:ext cx="1836204" cy="307777"/>
          </a:xfrm>
          <a:prstGeom prst="rect">
            <a:avLst/>
          </a:prstGeom>
          <a:noFill/>
        </p:spPr>
        <p:txBody>
          <a:bodyPr wrap="square" rtlCol="0">
            <a:spAutoFit/>
          </a:bodyPr>
          <a:lstStyle/>
          <a:p>
            <a:pPr algn="l"/>
            <a:r>
              <a:rPr lang="pt-PT" sz="1400" b="1" dirty="0" err="1">
                <a:solidFill>
                  <a:schemeClr val="bg1"/>
                </a:solidFill>
                <a:latin typeface="+mj-lt"/>
              </a:rPr>
              <a:t>Soil</a:t>
            </a:r>
            <a:r>
              <a:rPr lang="pt-PT" sz="1400" b="1" dirty="0">
                <a:solidFill>
                  <a:schemeClr val="bg1"/>
                </a:solidFill>
                <a:latin typeface="+mj-lt"/>
              </a:rPr>
              <a:t> </a:t>
            </a:r>
            <a:r>
              <a:rPr lang="pt-PT" sz="1400" b="1" dirty="0" err="1">
                <a:solidFill>
                  <a:schemeClr val="bg1"/>
                </a:solidFill>
                <a:latin typeface="+mj-lt"/>
              </a:rPr>
              <a:t>fertility</a:t>
            </a:r>
            <a:endParaRPr lang="en-US" sz="1400" b="1" dirty="0">
              <a:solidFill>
                <a:schemeClr val="bg1"/>
              </a:solidFill>
              <a:latin typeface="+mj-lt"/>
            </a:endParaRPr>
          </a:p>
        </p:txBody>
      </p:sp>
      <p:cxnSp>
        <p:nvCxnSpPr>
          <p:cNvPr id="9" name="Straight Arrow Connector 8"/>
          <p:cNvCxnSpPr/>
          <p:nvPr/>
        </p:nvCxnSpPr>
        <p:spPr bwMode="auto">
          <a:xfrm>
            <a:off x="6074662" y="6119427"/>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11" name="Elbow Connector 10"/>
          <p:cNvCxnSpPr>
            <a:endCxn id="24" idx="3"/>
          </p:cNvCxnSpPr>
          <p:nvPr/>
        </p:nvCxnSpPr>
        <p:spPr bwMode="auto">
          <a:xfrm rot="16200000" flipV="1">
            <a:off x="5168509" y="3826362"/>
            <a:ext cx="3595145" cy="990991"/>
          </a:xfrm>
          <a:prstGeom prst="bentConnector2">
            <a:avLst/>
          </a:prstGeom>
          <a:solidFill>
            <a:schemeClr val="bg1"/>
          </a:solidFill>
          <a:ln w="9525" cap="flat" cmpd="sng" algn="ctr">
            <a:solidFill>
              <a:schemeClr val="bg1"/>
            </a:solidFill>
            <a:prstDash val="solid"/>
            <a:round/>
            <a:headEnd type="none" w="med" len="med"/>
            <a:tailEnd type="triangle"/>
          </a:ln>
          <a:effectLst/>
        </p:spPr>
      </p:cxnSp>
      <p:cxnSp>
        <p:nvCxnSpPr>
          <p:cNvPr id="23" name="Elbow Connector 22"/>
          <p:cNvCxnSpPr/>
          <p:nvPr/>
        </p:nvCxnSpPr>
        <p:spPr bwMode="auto">
          <a:xfrm rot="5400000">
            <a:off x="6702354" y="2028720"/>
            <a:ext cx="103167" cy="595792"/>
          </a:xfrm>
          <a:prstGeom prst="bentConnector2">
            <a:avLst/>
          </a:prstGeom>
          <a:solidFill>
            <a:schemeClr val="bg1"/>
          </a:solidFill>
          <a:ln w="9525" cap="flat" cmpd="sng" algn="ctr">
            <a:solidFill>
              <a:schemeClr val="tx1"/>
            </a:solidFill>
            <a:prstDash val="solid"/>
            <a:round/>
            <a:headEnd type="none" w="med" len="med"/>
            <a:tailEnd type="triangle"/>
          </a:ln>
          <a:effectLst/>
        </p:spPr>
      </p:cxnSp>
      <p:grpSp>
        <p:nvGrpSpPr>
          <p:cNvPr id="551950" name="Group 551949"/>
          <p:cNvGrpSpPr/>
          <p:nvPr/>
        </p:nvGrpSpPr>
        <p:grpSpPr>
          <a:xfrm>
            <a:off x="6468004" y="2636585"/>
            <a:ext cx="993568" cy="3482842"/>
            <a:chOff x="4944004" y="2636585"/>
            <a:chExt cx="993568" cy="3482842"/>
          </a:xfrm>
        </p:grpSpPr>
        <p:cxnSp>
          <p:nvCxnSpPr>
            <p:cNvPr id="551942" name="Straight Connector 551941"/>
            <p:cNvCxnSpPr/>
            <p:nvPr/>
          </p:nvCxnSpPr>
          <p:spPr bwMode="auto">
            <a:xfrm flipH="1">
              <a:off x="5292080" y="6119427"/>
              <a:ext cx="645492"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4" name="Straight Connector 551943"/>
            <p:cNvCxnSpPr/>
            <p:nvPr/>
          </p:nvCxnSpPr>
          <p:spPr bwMode="auto">
            <a:xfrm flipV="1">
              <a:off x="5292080" y="2638640"/>
              <a:ext cx="0" cy="3480787"/>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8" name="Straight Arrow Connector 551947"/>
            <p:cNvCxnSpPr/>
            <p:nvPr/>
          </p:nvCxnSpPr>
          <p:spPr bwMode="auto">
            <a:xfrm flipH="1" flipV="1">
              <a:off x="4944004" y="2636585"/>
              <a:ext cx="348076" cy="2055"/>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sp>
        <p:nvSpPr>
          <p:cNvPr id="88" name="TextBox 87"/>
          <p:cNvSpPr txBox="1"/>
          <p:nvPr/>
        </p:nvSpPr>
        <p:spPr>
          <a:xfrm>
            <a:off x="5267908" y="4294258"/>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NPP    </a:t>
            </a:r>
            <a:r>
              <a:rPr lang="pt-PT" sz="1100" b="1" dirty="0" err="1">
                <a:solidFill>
                  <a:schemeClr val="bg1"/>
                </a:solidFill>
                <a:latin typeface="+mj-lt"/>
              </a:rPr>
              <a:t>allocation</a:t>
            </a:r>
            <a:endParaRPr lang="en-US" sz="1100" b="1" dirty="0">
              <a:solidFill>
                <a:schemeClr val="bg1"/>
              </a:solidFill>
              <a:latin typeface="+mj-lt"/>
            </a:endParaRPr>
          </a:p>
        </p:txBody>
      </p:sp>
      <p:cxnSp>
        <p:nvCxnSpPr>
          <p:cNvPr id="551975" name="Straight Connector 551974"/>
          <p:cNvCxnSpPr/>
          <p:nvPr/>
        </p:nvCxnSpPr>
        <p:spPr bwMode="auto">
          <a:xfrm flipH="1">
            <a:off x="8472264" y="1053148"/>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4" name="Straight Connector 113"/>
          <p:cNvCxnSpPr/>
          <p:nvPr/>
        </p:nvCxnSpPr>
        <p:spPr bwMode="auto">
          <a:xfrm flipH="1">
            <a:off x="8688288"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5" name="Straight Connector 114"/>
          <p:cNvCxnSpPr/>
          <p:nvPr/>
        </p:nvCxnSpPr>
        <p:spPr bwMode="auto">
          <a:xfrm flipH="1">
            <a:off x="8904312"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6" name="Straight Connector 115"/>
          <p:cNvCxnSpPr/>
          <p:nvPr/>
        </p:nvCxnSpPr>
        <p:spPr bwMode="auto">
          <a:xfrm flipH="1">
            <a:off x="9120336"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7" name="Straight Connector 116"/>
          <p:cNvCxnSpPr/>
          <p:nvPr/>
        </p:nvCxnSpPr>
        <p:spPr bwMode="auto">
          <a:xfrm flipH="1">
            <a:off x="9372364"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8" name="Straight Connector 117"/>
          <p:cNvCxnSpPr/>
          <p:nvPr/>
        </p:nvCxnSpPr>
        <p:spPr bwMode="auto">
          <a:xfrm flipH="1">
            <a:off x="9588388"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9" name="Straight Connector 118"/>
          <p:cNvCxnSpPr/>
          <p:nvPr/>
        </p:nvCxnSpPr>
        <p:spPr bwMode="auto">
          <a:xfrm flipH="1">
            <a:off x="8292244" y="1017144"/>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sp>
        <p:nvSpPr>
          <p:cNvPr id="121" name="TextBox 120"/>
          <p:cNvSpPr txBox="1"/>
          <p:nvPr/>
        </p:nvSpPr>
        <p:spPr>
          <a:xfrm>
            <a:off x="4979876" y="3419418"/>
            <a:ext cx="962934" cy="261610"/>
          </a:xfrm>
          <a:prstGeom prst="rect">
            <a:avLst/>
          </a:prstGeom>
          <a:noFill/>
        </p:spPr>
        <p:txBody>
          <a:bodyPr wrap="square" rtlCol="0">
            <a:spAutoFit/>
          </a:bodyPr>
          <a:lstStyle/>
          <a:p>
            <a:r>
              <a:rPr lang="pt-PT" sz="1100" b="1" dirty="0" err="1">
                <a:latin typeface="+mj-lt"/>
              </a:rPr>
              <a:t>Respiration</a:t>
            </a:r>
            <a:endParaRPr lang="en-US" sz="1100" b="1" dirty="0">
              <a:latin typeface="+mj-lt"/>
            </a:endParaRPr>
          </a:p>
        </p:txBody>
      </p:sp>
      <p:cxnSp>
        <p:nvCxnSpPr>
          <p:cNvPr id="551978" name="Straight Arrow Connector 551977"/>
          <p:cNvCxnSpPr/>
          <p:nvPr/>
        </p:nvCxnSpPr>
        <p:spPr bwMode="auto">
          <a:xfrm>
            <a:off x="5318454" y="5879243"/>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grpSp>
        <p:nvGrpSpPr>
          <p:cNvPr id="82" name="Group 81"/>
          <p:cNvGrpSpPr/>
          <p:nvPr/>
        </p:nvGrpSpPr>
        <p:grpSpPr>
          <a:xfrm>
            <a:off x="6456044" y="2492900"/>
            <a:ext cx="1008060" cy="3278052"/>
            <a:chOff x="4932044" y="2492900"/>
            <a:chExt cx="1008060" cy="3278052"/>
          </a:xfrm>
        </p:grpSpPr>
        <p:cxnSp>
          <p:nvCxnSpPr>
            <p:cNvPr id="129" name="Straight Connector 128"/>
            <p:cNvCxnSpPr/>
            <p:nvPr/>
          </p:nvCxnSpPr>
          <p:spPr bwMode="auto">
            <a:xfrm flipH="1">
              <a:off x="5508104" y="5769260"/>
              <a:ext cx="43200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5508044" y="2494952"/>
              <a:ext cx="60" cy="327600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1" name="Straight Arrow Connector 130"/>
            <p:cNvCxnSpPr/>
            <p:nvPr/>
          </p:nvCxnSpPr>
          <p:spPr bwMode="auto">
            <a:xfrm flipH="1" flipV="1">
              <a:off x="4932044" y="2492900"/>
              <a:ext cx="576000" cy="3521"/>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grpSp>
        <p:nvGrpSpPr>
          <p:cNvPr id="139" name="Group 138"/>
          <p:cNvGrpSpPr/>
          <p:nvPr/>
        </p:nvGrpSpPr>
        <p:grpSpPr>
          <a:xfrm>
            <a:off x="4331804" y="2274676"/>
            <a:ext cx="518600" cy="506252"/>
            <a:chOff x="5472100" y="1664804"/>
            <a:chExt cx="518600" cy="506252"/>
          </a:xfrm>
        </p:grpSpPr>
        <p:sp>
          <p:nvSpPr>
            <p:cNvPr id="140" name="Oval 13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41" name="TextBox 140"/>
            <p:cNvSpPr txBox="1"/>
            <p:nvPr/>
          </p:nvSpPr>
          <p:spPr>
            <a:xfrm>
              <a:off x="5494582" y="1801724"/>
              <a:ext cx="496118" cy="230832"/>
            </a:xfrm>
            <a:prstGeom prst="rect">
              <a:avLst/>
            </a:prstGeom>
            <a:noFill/>
          </p:spPr>
          <p:txBody>
            <a:bodyPr wrap="square" rtlCol="0">
              <a:spAutoFit/>
            </a:bodyPr>
            <a:lstStyle/>
            <a:p>
              <a:r>
                <a:rPr lang="pt-PT" sz="900" b="1" dirty="0">
                  <a:latin typeface="+mj-lt"/>
                </a:rPr>
                <a:t>Age</a:t>
              </a:r>
              <a:endParaRPr lang="en-US" sz="900" b="1" dirty="0">
                <a:latin typeface="+mj-lt"/>
              </a:endParaRPr>
            </a:p>
          </p:txBody>
        </p:sp>
      </p:grpSp>
      <p:cxnSp>
        <p:nvCxnSpPr>
          <p:cNvPr id="142" name="Straight Arrow Connector 141"/>
          <p:cNvCxnSpPr>
            <a:stCxn id="140" idx="6"/>
          </p:cNvCxnSpPr>
          <p:nvPr/>
        </p:nvCxnSpPr>
        <p:spPr bwMode="auto">
          <a:xfrm flipV="1">
            <a:off x="4835860" y="2526124"/>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551988" name="Straight Arrow Connector 551987"/>
          <p:cNvCxnSpPr/>
          <p:nvPr/>
        </p:nvCxnSpPr>
        <p:spPr bwMode="auto">
          <a:xfrm flipH="1" flipV="1">
            <a:off x="5733144" y="6255658"/>
            <a:ext cx="2817" cy="17659"/>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551990" name="Straight Arrow Connector 551989"/>
          <p:cNvCxnSpPr/>
          <p:nvPr/>
        </p:nvCxnSpPr>
        <p:spPr bwMode="auto">
          <a:xfrm flipH="1">
            <a:off x="6489465" y="4401108"/>
            <a:ext cx="324036"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grpSp>
        <p:nvGrpSpPr>
          <p:cNvPr id="148" name="Group 147"/>
          <p:cNvGrpSpPr/>
          <p:nvPr/>
        </p:nvGrpSpPr>
        <p:grpSpPr>
          <a:xfrm>
            <a:off x="6461509" y="3914346"/>
            <a:ext cx="576064" cy="506252"/>
            <a:chOff x="5436096" y="1664804"/>
            <a:chExt cx="576064" cy="506252"/>
          </a:xfrm>
        </p:grpSpPr>
        <p:sp>
          <p:nvSpPr>
            <p:cNvPr id="149" name="Oval 148"/>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50" name="TextBox 149"/>
            <p:cNvSpPr txBox="1"/>
            <p:nvPr/>
          </p:nvSpPr>
          <p:spPr>
            <a:xfrm>
              <a:off x="5436096" y="1727520"/>
              <a:ext cx="576064" cy="230832"/>
            </a:xfrm>
            <a:prstGeom prst="rect">
              <a:avLst/>
            </a:prstGeom>
            <a:noFill/>
          </p:spPr>
          <p:txBody>
            <a:bodyPr wrap="square" rtlCol="0">
              <a:spAutoFit/>
            </a:bodyPr>
            <a:lstStyle/>
            <a:p>
              <a:r>
                <a:rPr lang="pt-PT" sz="900" b="1" dirty="0">
                  <a:latin typeface="+mj-lt"/>
                </a:rPr>
                <a:t>VPD</a:t>
              </a:r>
              <a:endParaRPr lang="en-US" sz="900" b="1" dirty="0">
                <a:latin typeface="+mj-lt"/>
              </a:endParaRPr>
            </a:p>
          </p:txBody>
        </p:sp>
      </p:grpSp>
      <p:grpSp>
        <p:nvGrpSpPr>
          <p:cNvPr id="151" name="Group 150"/>
          <p:cNvGrpSpPr/>
          <p:nvPr/>
        </p:nvGrpSpPr>
        <p:grpSpPr>
          <a:xfrm>
            <a:off x="4223854" y="4254896"/>
            <a:ext cx="684015" cy="506252"/>
            <a:chOff x="5400153" y="1664804"/>
            <a:chExt cx="684015" cy="506252"/>
          </a:xfrm>
        </p:grpSpPr>
        <p:sp>
          <p:nvSpPr>
            <p:cNvPr id="152" name="Oval 151"/>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53" name="TextBox 152"/>
            <p:cNvSpPr txBox="1"/>
            <p:nvPr/>
          </p:nvSpPr>
          <p:spPr>
            <a:xfrm>
              <a:off x="5400153" y="1765720"/>
              <a:ext cx="684015" cy="369332"/>
            </a:xfrm>
            <a:prstGeom prst="rect">
              <a:avLst/>
            </a:prstGeom>
            <a:noFill/>
          </p:spPr>
          <p:txBody>
            <a:bodyPr wrap="square" rtlCol="0">
              <a:spAutoFit/>
            </a:bodyPr>
            <a:lstStyle/>
            <a:p>
              <a:r>
                <a:rPr lang="pt-PT" sz="900" b="1" dirty="0" err="1">
                  <a:latin typeface="+mj-lt"/>
                </a:rPr>
                <a:t>Tree</a:t>
              </a:r>
              <a:r>
                <a:rPr lang="pt-PT" sz="900" b="1" dirty="0">
                  <a:latin typeface="+mj-lt"/>
                </a:rPr>
                <a:t>  </a:t>
              </a:r>
              <a:r>
                <a:rPr lang="pt-PT" sz="900" b="1" dirty="0" err="1">
                  <a:latin typeface="+mj-lt"/>
                </a:rPr>
                <a:t>size</a:t>
              </a:r>
              <a:endParaRPr lang="en-US" sz="900" b="1" dirty="0">
                <a:latin typeface="+mj-lt"/>
              </a:endParaRPr>
            </a:p>
          </p:txBody>
        </p:sp>
      </p:grpSp>
      <p:cxnSp>
        <p:nvCxnSpPr>
          <p:cNvPr id="154" name="Straight Arrow Connector 153"/>
          <p:cNvCxnSpPr>
            <a:stCxn id="152" idx="6"/>
          </p:cNvCxnSpPr>
          <p:nvPr/>
        </p:nvCxnSpPr>
        <p:spPr bwMode="auto">
          <a:xfrm flipV="1">
            <a:off x="4799856" y="4506344"/>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55" name="TextBox 154"/>
          <p:cNvSpPr txBox="1"/>
          <p:nvPr/>
        </p:nvSpPr>
        <p:spPr>
          <a:xfrm>
            <a:off x="9633566" y="5841269"/>
            <a:ext cx="962934" cy="430887"/>
          </a:xfrm>
          <a:prstGeom prst="rect">
            <a:avLst/>
          </a:prstGeom>
          <a:solidFill>
            <a:schemeClr val="bg1"/>
          </a:solidFill>
          <a:ln>
            <a:solidFill>
              <a:srgbClr val="996633"/>
            </a:solidFill>
          </a:ln>
        </p:spPr>
        <p:txBody>
          <a:bodyPr wrap="square" rtlCol="0">
            <a:spAutoFit/>
          </a:bodyPr>
          <a:lstStyle/>
          <a:p>
            <a:r>
              <a:rPr lang="pt-PT" sz="1100" b="1" dirty="0" err="1">
                <a:latin typeface="+mj-lt"/>
              </a:rPr>
              <a:t>Soil</a:t>
            </a:r>
            <a:r>
              <a:rPr lang="pt-PT" sz="1100" b="1" dirty="0">
                <a:latin typeface="+mj-lt"/>
              </a:rPr>
              <a:t> </a:t>
            </a:r>
            <a:r>
              <a:rPr lang="pt-PT" sz="1100" b="1" dirty="0" err="1">
                <a:latin typeface="+mj-lt"/>
              </a:rPr>
              <a:t>water</a:t>
            </a:r>
            <a:r>
              <a:rPr lang="pt-PT" sz="1100" b="1" dirty="0">
                <a:latin typeface="+mj-lt"/>
              </a:rPr>
              <a:t> balance</a:t>
            </a:r>
            <a:endParaRPr lang="en-US" sz="1100" b="1" dirty="0">
              <a:latin typeface="+mj-lt"/>
            </a:endParaRPr>
          </a:p>
        </p:txBody>
      </p:sp>
      <p:sp>
        <p:nvSpPr>
          <p:cNvPr id="157" name="TextBox 156"/>
          <p:cNvSpPr txBox="1"/>
          <p:nvPr/>
        </p:nvSpPr>
        <p:spPr>
          <a:xfrm>
            <a:off x="1510483" y="3065162"/>
            <a:ext cx="739472" cy="261610"/>
          </a:xfrm>
          <a:prstGeom prst="rect">
            <a:avLst/>
          </a:prstGeom>
          <a:solidFill>
            <a:srgbClr val="CCCC00"/>
          </a:solidFill>
        </p:spPr>
        <p:txBody>
          <a:bodyPr wrap="square" rtlCol="0">
            <a:spAutoFit/>
          </a:bodyPr>
          <a:lstStyle/>
          <a:p>
            <a:r>
              <a:rPr lang="pt-PT" sz="1100" b="1" dirty="0" err="1">
                <a:solidFill>
                  <a:schemeClr val="bg1"/>
                </a:solidFill>
                <a:latin typeface="+mj-lt"/>
              </a:rPr>
              <a:t>litter</a:t>
            </a:r>
            <a:endParaRPr lang="en-US" sz="1100" b="1" dirty="0">
              <a:solidFill>
                <a:schemeClr val="bg1"/>
              </a:solidFill>
              <a:latin typeface="+mj-lt"/>
            </a:endParaRPr>
          </a:p>
        </p:txBody>
      </p:sp>
      <p:cxnSp>
        <p:nvCxnSpPr>
          <p:cNvPr id="551994" name="Straight Arrow Connector 551993"/>
          <p:cNvCxnSpPr/>
          <p:nvPr/>
        </p:nvCxnSpPr>
        <p:spPr bwMode="auto">
          <a:xfrm>
            <a:off x="1769878" y="2888940"/>
            <a:ext cx="5643" cy="176222"/>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68" name="TextBox 167"/>
          <p:cNvSpPr txBox="1"/>
          <p:nvPr/>
        </p:nvSpPr>
        <p:spPr>
          <a:xfrm>
            <a:off x="1663802" y="6119719"/>
            <a:ext cx="903806" cy="430887"/>
          </a:xfrm>
          <a:prstGeom prst="rect">
            <a:avLst/>
          </a:prstGeom>
          <a:solidFill>
            <a:srgbClr val="CCCC00"/>
          </a:solidFill>
        </p:spPr>
        <p:txBody>
          <a:bodyPr wrap="square" rtlCol="0">
            <a:spAutoFit/>
          </a:bodyPr>
          <a:lstStyle/>
          <a:p>
            <a:r>
              <a:rPr lang="pt-PT" sz="1100" b="1" dirty="0" err="1">
                <a:solidFill>
                  <a:schemeClr val="bg1"/>
                </a:solidFill>
                <a:latin typeface="+mj-lt"/>
              </a:rPr>
              <a:t>Root</a:t>
            </a:r>
            <a:r>
              <a:rPr lang="pt-PT" sz="1100" b="1" dirty="0">
                <a:solidFill>
                  <a:schemeClr val="bg1"/>
                </a:solidFill>
                <a:latin typeface="+mj-lt"/>
              </a:rPr>
              <a:t> turnover</a:t>
            </a:r>
            <a:endParaRPr lang="en-US" sz="1100" b="1" dirty="0">
              <a:solidFill>
                <a:schemeClr val="bg1"/>
              </a:solidFill>
              <a:latin typeface="+mj-lt"/>
            </a:endParaRPr>
          </a:p>
        </p:txBody>
      </p:sp>
      <p:cxnSp>
        <p:nvCxnSpPr>
          <p:cNvPr id="169" name="Straight Arrow Connector 168"/>
          <p:cNvCxnSpPr/>
          <p:nvPr/>
        </p:nvCxnSpPr>
        <p:spPr bwMode="auto">
          <a:xfrm>
            <a:off x="2094578" y="5949280"/>
            <a:ext cx="4978" cy="180000"/>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73" name="TextBox 172"/>
          <p:cNvSpPr txBox="1"/>
          <p:nvPr/>
        </p:nvSpPr>
        <p:spPr>
          <a:xfrm>
            <a:off x="9300356" y="1124744"/>
            <a:ext cx="1404156" cy="261610"/>
          </a:xfrm>
          <a:prstGeom prst="rect">
            <a:avLst/>
          </a:prstGeom>
          <a:noFill/>
        </p:spPr>
        <p:txBody>
          <a:bodyPr wrap="square" rtlCol="0">
            <a:spAutoFit/>
          </a:bodyPr>
          <a:lstStyle/>
          <a:p>
            <a:r>
              <a:rPr lang="pt-PT" sz="1100" b="1" dirty="0" err="1">
                <a:latin typeface="+mj-lt"/>
              </a:rPr>
              <a:t>Transpiration</a:t>
            </a:r>
            <a:endParaRPr lang="en-US" sz="1100" b="1" dirty="0">
              <a:latin typeface="+mj-lt"/>
            </a:endParaRPr>
          </a:p>
        </p:txBody>
      </p:sp>
      <p:cxnSp>
        <p:nvCxnSpPr>
          <p:cNvPr id="76" name="Straight Arrow Connector 75"/>
          <p:cNvCxnSpPr/>
          <p:nvPr/>
        </p:nvCxnSpPr>
        <p:spPr bwMode="auto">
          <a:xfrm flipV="1">
            <a:off x="10056440" y="1376772"/>
            <a:ext cx="2" cy="82800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80" name="Straight Arrow Connector 179"/>
          <p:cNvCxnSpPr/>
          <p:nvPr/>
        </p:nvCxnSpPr>
        <p:spPr bwMode="auto">
          <a:xfrm flipH="1">
            <a:off x="6456040" y="4581128"/>
            <a:ext cx="576000"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cxnSp>
        <p:nvCxnSpPr>
          <p:cNvPr id="183" name="Straight Arrow Connector 182"/>
          <p:cNvCxnSpPr/>
          <p:nvPr/>
        </p:nvCxnSpPr>
        <p:spPr bwMode="auto">
          <a:xfrm>
            <a:off x="5879976" y="407710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84" name="TextBox 183"/>
          <p:cNvSpPr txBox="1"/>
          <p:nvPr/>
        </p:nvSpPr>
        <p:spPr>
          <a:xfrm>
            <a:off x="8220236" y="1547210"/>
            <a:ext cx="1404156" cy="261610"/>
          </a:xfrm>
          <a:prstGeom prst="rect">
            <a:avLst/>
          </a:prstGeom>
          <a:noFill/>
        </p:spPr>
        <p:txBody>
          <a:bodyPr wrap="square" rtlCol="0">
            <a:spAutoFit/>
          </a:bodyPr>
          <a:lstStyle/>
          <a:p>
            <a:r>
              <a:rPr lang="pt-PT" sz="1100" b="1" dirty="0" err="1">
                <a:latin typeface="+mj-lt"/>
              </a:rPr>
              <a:t>Interception</a:t>
            </a:r>
            <a:endParaRPr lang="en-US" sz="1100" b="1" dirty="0">
              <a:latin typeface="+mj-lt"/>
            </a:endParaRPr>
          </a:p>
        </p:txBody>
      </p:sp>
      <p:sp>
        <p:nvSpPr>
          <p:cNvPr id="185" name="TextBox 184"/>
          <p:cNvSpPr txBox="1"/>
          <p:nvPr/>
        </p:nvSpPr>
        <p:spPr>
          <a:xfrm>
            <a:off x="9192344" y="6587770"/>
            <a:ext cx="1404156" cy="261610"/>
          </a:xfrm>
          <a:prstGeom prst="rect">
            <a:avLst/>
          </a:prstGeom>
          <a:noFill/>
        </p:spPr>
        <p:txBody>
          <a:bodyPr wrap="square" rtlCol="0">
            <a:spAutoFit/>
          </a:bodyPr>
          <a:lstStyle/>
          <a:p>
            <a:r>
              <a:rPr lang="pt-PT" sz="1100" b="1" dirty="0" err="1">
                <a:latin typeface="+mj-lt"/>
              </a:rPr>
              <a:t>Excess</a:t>
            </a:r>
            <a:r>
              <a:rPr lang="pt-PT" sz="1100" b="1" dirty="0">
                <a:latin typeface="+mj-lt"/>
              </a:rPr>
              <a:t> </a:t>
            </a:r>
            <a:r>
              <a:rPr lang="pt-PT" sz="1100" b="1" dirty="0" err="1">
                <a:latin typeface="+mj-lt"/>
              </a:rPr>
              <a:t>water</a:t>
            </a:r>
            <a:endParaRPr lang="en-US" sz="1100" b="1" dirty="0">
              <a:latin typeface="+mj-lt"/>
            </a:endParaRPr>
          </a:p>
        </p:txBody>
      </p:sp>
      <p:cxnSp>
        <p:nvCxnSpPr>
          <p:cNvPr id="84" name="Straight Arrow Connector 83"/>
          <p:cNvCxnSpPr>
            <a:stCxn id="155" idx="2"/>
          </p:cNvCxnSpPr>
          <p:nvPr/>
        </p:nvCxnSpPr>
        <p:spPr bwMode="auto">
          <a:xfrm flipH="1">
            <a:off x="10056441" y="6272156"/>
            <a:ext cx="58592" cy="385277"/>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90" name="TextBox 189"/>
          <p:cNvSpPr txBox="1"/>
          <p:nvPr/>
        </p:nvSpPr>
        <p:spPr>
          <a:xfrm>
            <a:off x="5267908" y="5554369"/>
            <a:ext cx="1224136" cy="600164"/>
          </a:xfrm>
          <a:prstGeom prst="rect">
            <a:avLst/>
          </a:prstGeom>
          <a:solidFill>
            <a:srgbClr val="CCCC00"/>
          </a:solidFill>
        </p:spPr>
        <p:txBody>
          <a:bodyPr wrap="square" rtlCol="0">
            <a:spAutoFit/>
          </a:bodyPr>
          <a:lstStyle/>
          <a:p>
            <a:r>
              <a:rPr lang="pt-PT" sz="1100" b="1" dirty="0" err="1">
                <a:solidFill>
                  <a:schemeClr val="bg1"/>
                </a:solidFill>
                <a:latin typeface="+mj-lt"/>
              </a:rPr>
              <a:t>Update</a:t>
            </a:r>
            <a:r>
              <a:rPr lang="pt-PT" sz="1100" b="1" dirty="0">
                <a:solidFill>
                  <a:schemeClr val="bg1"/>
                </a:solidFill>
                <a:latin typeface="+mj-lt"/>
              </a:rPr>
              <a:t> </a:t>
            </a:r>
            <a:r>
              <a:rPr lang="pt-PT" sz="1100" b="1" dirty="0" err="1">
                <a:solidFill>
                  <a:schemeClr val="bg1"/>
                </a:solidFill>
                <a:latin typeface="+mj-lt"/>
              </a:rPr>
              <a:t>the</a:t>
            </a:r>
            <a:r>
              <a:rPr lang="pt-PT" sz="1100" b="1" dirty="0">
                <a:solidFill>
                  <a:schemeClr val="bg1"/>
                </a:solidFill>
                <a:latin typeface="+mj-lt"/>
              </a:rPr>
              <a:t> </a:t>
            </a:r>
            <a:r>
              <a:rPr lang="pt-PT" sz="1100" b="1" dirty="0" err="1">
                <a:solidFill>
                  <a:schemeClr val="bg1"/>
                </a:solidFill>
                <a:latin typeface="+mj-lt"/>
              </a:rPr>
              <a:t>biomass</a:t>
            </a:r>
            <a:r>
              <a:rPr lang="pt-PT" sz="1100" b="1" dirty="0">
                <a:solidFill>
                  <a:schemeClr val="bg1"/>
                </a:solidFill>
                <a:latin typeface="+mj-lt"/>
              </a:rPr>
              <a:t> </a:t>
            </a:r>
            <a:r>
              <a:rPr lang="pt-PT" sz="1100" b="1" dirty="0" err="1">
                <a:solidFill>
                  <a:schemeClr val="bg1"/>
                </a:solidFill>
                <a:latin typeface="+mj-lt"/>
              </a:rPr>
              <a:t>compartments</a:t>
            </a:r>
            <a:endParaRPr lang="en-US" sz="1100" b="1" dirty="0">
              <a:solidFill>
                <a:schemeClr val="bg1"/>
              </a:solidFill>
              <a:latin typeface="+mj-lt"/>
            </a:endParaRPr>
          </a:p>
        </p:txBody>
      </p:sp>
      <p:cxnSp>
        <p:nvCxnSpPr>
          <p:cNvPr id="191" name="Straight Arrow Connector 190"/>
          <p:cNvCxnSpPr/>
          <p:nvPr/>
        </p:nvCxnSpPr>
        <p:spPr bwMode="auto">
          <a:xfrm>
            <a:off x="5879976" y="5337212"/>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92" name="TextBox 191"/>
          <p:cNvSpPr txBox="1"/>
          <p:nvPr/>
        </p:nvSpPr>
        <p:spPr>
          <a:xfrm>
            <a:off x="5267908" y="4906298"/>
            <a:ext cx="1224136" cy="430887"/>
          </a:xfrm>
          <a:prstGeom prst="rect">
            <a:avLst/>
          </a:prstGeom>
          <a:solidFill>
            <a:srgbClr val="CCCC00"/>
          </a:solidFill>
        </p:spPr>
        <p:txBody>
          <a:bodyPr wrap="square" rtlCol="0">
            <a:spAutoFit/>
          </a:bodyPr>
          <a:lstStyle/>
          <a:p>
            <a:r>
              <a:rPr lang="pt-PT" sz="1100" b="1" dirty="0" err="1">
                <a:solidFill>
                  <a:schemeClr val="bg1"/>
                </a:solidFill>
                <a:latin typeface="+mj-lt"/>
              </a:rPr>
              <a:t>Mortality</a:t>
            </a:r>
            <a:r>
              <a:rPr lang="pt-PT" sz="1100" b="1" dirty="0">
                <a:solidFill>
                  <a:schemeClr val="bg1"/>
                </a:solidFill>
                <a:latin typeface="+mj-lt"/>
              </a:rPr>
              <a:t> </a:t>
            </a:r>
            <a:r>
              <a:rPr lang="pt-PT" sz="1100" b="1" dirty="0" err="1">
                <a:solidFill>
                  <a:schemeClr val="bg1"/>
                </a:solidFill>
                <a:latin typeface="+mj-lt"/>
              </a:rPr>
              <a:t>estimation</a:t>
            </a:r>
            <a:endParaRPr lang="en-US" sz="1100" b="1" dirty="0">
              <a:solidFill>
                <a:schemeClr val="bg1"/>
              </a:solidFill>
              <a:latin typeface="+mj-lt"/>
            </a:endParaRPr>
          </a:p>
        </p:txBody>
      </p:sp>
      <p:cxnSp>
        <p:nvCxnSpPr>
          <p:cNvPr id="193" name="Straight Arrow Connector 192"/>
          <p:cNvCxnSpPr/>
          <p:nvPr/>
        </p:nvCxnSpPr>
        <p:spPr bwMode="auto">
          <a:xfrm>
            <a:off x="5879976" y="468914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95" name="TextBox 94"/>
          <p:cNvSpPr txBox="1"/>
          <p:nvPr/>
        </p:nvSpPr>
        <p:spPr>
          <a:xfrm>
            <a:off x="9120336" y="3609020"/>
            <a:ext cx="1404156" cy="261610"/>
          </a:xfrm>
          <a:prstGeom prst="rect">
            <a:avLst/>
          </a:prstGeom>
          <a:noFill/>
        </p:spPr>
        <p:txBody>
          <a:bodyPr wrap="square" rtlCol="0">
            <a:spAutoFit/>
          </a:bodyPr>
          <a:lstStyle/>
          <a:p>
            <a:r>
              <a:rPr lang="pt-PT" sz="1100" b="1" dirty="0" err="1">
                <a:solidFill>
                  <a:schemeClr val="bg1"/>
                </a:solidFill>
                <a:latin typeface="+mj-lt"/>
              </a:rPr>
              <a:t>Soil</a:t>
            </a:r>
            <a:r>
              <a:rPr lang="pt-PT" sz="1100" b="1" dirty="0">
                <a:solidFill>
                  <a:schemeClr val="bg1"/>
                </a:solidFill>
                <a:latin typeface="+mj-lt"/>
              </a:rPr>
              <a:t> </a:t>
            </a:r>
            <a:r>
              <a:rPr lang="pt-PT" sz="1100" b="1" dirty="0" err="1">
                <a:solidFill>
                  <a:schemeClr val="bg1"/>
                </a:solidFill>
                <a:latin typeface="+mj-lt"/>
              </a:rPr>
              <a:t>evaporation</a:t>
            </a:r>
            <a:endParaRPr lang="en-US" sz="1100" b="1" dirty="0">
              <a:solidFill>
                <a:schemeClr val="bg1"/>
              </a:solidFill>
              <a:latin typeface="+mj-lt"/>
            </a:endParaRPr>
          </a:p>
        </p:txBody>
      </p:sp>
      <p:cxnSp>
        <p:nvCxnSpPr>
          <p:cNvPr id="96" name="Straight Arrow Connector 95"/>
          <p:cNvCxnSpPr/>
          <p:nvPr/>
        </p:nvCxnSpPr>
        <p:spPr bwMode="auto">
          <a:xfrm flipH="1" flipV="1">
            <a:off x="9858418" y="4039908"/>
            <a:ext cx="18002" cy="1426830"/>
          </a:xfrm>
          <a:prstGeom prst="straightConnector1">
            <a:avLst/>
          </a:prstGeom>
          <a:solidFill>
            <a:schemeClr val="bg1"/>
          </a:solidFill>
          <a:ln w="9525" cap="flat" cmpd="sng" algn="ctr">
            <a:solidFill>
              <a:schemeClr val="bg1"/>
            </a:solidFill>
            <a:prstDash val="sysDash"/>
            <a:round/>
            <a:headEnd type="none" w="med" len="med"/>
            <a:tailEnd type="triangle"/>
          </a:ln>
          <a:effectLst/>
        </p:spPr>
      </p:cxnSp>
    </p:spTree>
    <p:extLst>
      <p:ext uri="{BB962C8B-B14F-4D97-AF65-F5344CB8AC3E}">
        <p14:creationId xmlns:p14="http://schemas.microsoft.com/office/powerpoint/2010/main" val="33928423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51945"/>
                                        </p:tgtEl>
                                        <p:attrNameLst>
                                          <p:attrName>style.visibility</p:attrName>
                                        </p:attrNameLst>
                                      </p:cBhvr>
                                      <p:to>
                                        <p:strVal val="visible"/>
                                      </p:to>
                                    </p:set>
                                    <p:animEffect transition="in" filter="wipe(up)">
                                      <p:cBhvr>
                                        <p:cTn id="23" dur="500"/>
                                        <p:tgtEl>
                                          <p:spTgt spid="5519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519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par>
                                <p:cTn id="60" presetID="22" presetClass="entr" presetSubtype="8"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par>
                                <p:cTn id="76" presetID="22" presetClass="entr" presetSubtype="8" fill="hold" nodeType="with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par>
                                <p:cTn id="79" presetID="22" presetClass="entr" presetSubtype="8" fill="hold" nodeType="withEffect">
                                  <p:stCondLst>
                                    <p:cond delay="0"/>
                                  </p:stCondLst>
                                  <p:childTnLst>
                                    <p:set>
                                      <p:cBhvr>
                                        <p:cTn id="80" dur="1" fill="hold">
                                          <p:stCondLst>
                                            <p:cond delay="0"/>
                                          </p:stCondLst>
                                        </p:cTn>
                                        <p:tgtEl>
                                          <p:spTgt spid="124"/>
                                        </p:tgtEl>
                                        <p:attrNameLst>
                                          <p:attrName>style.visibility</p:attrName>
                                        </p:attrNameLst>
                                      </p:cBhvr>
                                      <p:to>
                                        <p:strVal val="visible"/>
                                      </p:to>
                                    </p:set>
                                    <p:animEffect transition="in" filter="wipe(left)">
                                      <p:cBhvr>
                                        <p:cTn id="81" dur="500"/>
                                        <p:tgtEl>
                                          <p:spTgt spid="1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right)">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right)">
                                      <p:cBhvr>
                                        <p:cTn id="91" dur="500"/>
                                        <p:tgtEl>
                                          <p:spTgt spid="8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551950"/>
                                        </p:tgtEl>
                                        <p:attrNameLst>
                                          <p:attrName>style.visibility</p:attrName>
                                        </p:attrNameLst>
                                      </p:cBhvr>
                                      <p:to>
                                        <p:strVal val="visible"/>
                                      </p:to>
                                    </p:set>
                                    <p:animEffect transition="in" filter="wipe(right)">
                                      <p:cBhvr>
                                        <p:cTn id="96" dur="500"/>
                                        <p:tgtEl>
                                          <p:spTgt spid="55195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39"/>
                                        </p:tgtEl>
                                        <p:attrNameLst>
                                          <p:attrName>style.visibility</p:attrName>
                                        </p:attrNameLst>
                                      </p:cBhvr>
                                      <p:to>
                                        <p:strVal val="visible"/>
                                      </p:to>
                                    </p:set>
                                    <p:animEffect transition="in" filter="wipe(left)">
                                      <p:cBhvr>
                                        <p:cTn id="101" dur="500"/>
                                        <p:tgtEl>
                                          <p:spTgt spid="139"/>
                                        </p:tgtEl>
                                      </p:cBhvr>
                                    </p:animEffect>
                                  </p:childTnLst>
                                </p:cTn>
                              </p:par>
                              <p:par>
                                <p:cTn id="102" presetID="22" presetClass="entr" presetSubtype="8" fill="hold" nodeType="withEffect">
                                  <p:stCondLst>
                                    <p:cond delay="0"/>
                                  </p:stCondLst>
                                  <p:childTnLst>
                                    <p:set>
                                      <p:cBhvr>
                                        <p:cTn id="103" dur="1" fill="hold">
                                          <p:stCondLst>
                                            <p:cond delay="0"/>
                                          </p:stCondLst>
                                        </p:cTn>
                                        <p:tgtEl>
                                          <p:spTgt spid="142"/>
                                        </p:tgtEl>
                                        <p:attrNameLst>
                                          <p:attrName>style.visibility</p:attrName>
                                        </p:attrNameLst>
                                      </p:cBhvr>
                                      <p:to>
                                        <p:strVal val="visible"/>
                                      </p:to>
                                    </p:set>
                                    <p:animEffect transition="in" filter="wipe(left)">
                                      <p:cBhvr>
                                        <p:cTn id="104" dur="500"/>
                                        <p:tgtEl>
                                          <p:spTgt spid="14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ipe(up)">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wipe(up)">
                                      <p:cBhvr>
                                        <p:cTn id="117" dur="500"/>
                                        <p:tgtEl>
                                          <p:spTgt spid="53"/>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wipe(up)">
                                      <p:cBhvr>
                                        <p:cTn id="120" dur="500"/>
                                        <p:tgtEl>
                                          <p:spTgt spid="121"/>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wipe(up)">
                                      <p:cBhvr>
                                        <p:cTn id="123" dur="500"/>
                                        <p:tgtEl>
                                          <p:spTgt spid="5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183"/>
                                        </p:tgtEl>
                                        <p:attrNameLst>
                                          <p:attrName>style.visibility</p:attrName>
                                        </p:attrNameLst>
                                      </p:cBhvr>
                                      <p:to>
                                        <p:strVal val="visible"/>
                                      </p:to>
                                    </p:set>
                                    <p:animEffect transition="in" filter="wipe(up)">
                                      <p:cBhvr>
                                        <p:cTn id="128" dur="500"/>
                                        <p:tgtEl>
                                          <p:spTgt spid="183"/>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wipe(up)">
                                      <p:cBhvr>
                                        <p:cTn id="131" dur="500"/>
                                        <p:tgtEl>
                                          <p:spTgt spid="8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551990"/>
                                        </p:tgtEl>
                                        <p:attrNameLst>
                                          <p:attrName>style.visibility</p:attrName>
                                        </p:attrNameLst>
                                      </p:cBhvr>
                                      <p:to>
                                        <p:strVal val="visible"/>
                                      </p:to>
                                    </p:set>
                                    <p:animEffect transition="in" filter="wipe(right)">
                                      <p:cBhvr>
                                        <p:cTn id="136" dur="500"/>
                                        <p:tgtEl>
                                          <p:spTgt spid="55199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48"/>
                                        </p:tgtEl>
                                        <p:attrNameLst>
                                          <p:attrName>style.visibility</p:attrName>
                                        </p:attrNameLst>
                                      </p:cBhvr>
                                      <p:to>
                                        <p:strVal val="visible"/>
                                      </p:to>
                                    </p:set>
                                    <p:animEffect transition="in" filter="dissolve">
                                      <p:cBhvr>
                                        <p:cTn id="141" dur="500"/>
                                        <p:tgtEl>
                                          <p:spTgt spid="148"/>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nodeType="clickEffect">
                                  <p:stCondLst>
                                    <p:cond delay="0"/>
                                  </p:stCondLst>
                                  <p:childTnLst>
                                    <p:set>
                                      <p:cBhvr>
                                        <p:cTn id="145" dur="1" fill="hold">
                                          <p:stCondLst>
                                            <p:cond delay="0"/>
                                          </p:stCondLst>
                                        </p:cTn>
                                        <p:tgtEl>
                                          <p:spTgt spid="180"/>
                                        </p:tgtEl>
                                        <p:attrNameLst>
                                          <p:attrName>style.visibility</p:attrName>
                                        </p:attrNameLst>
                                      </p:cBhvr>
                                      <p:to>
                                        <p:strVal val="visible"/>
                                      </p:to>
                                    </p:set>
                                    <p:animEffect transition="in" filter="wipe(right)">
                                      <p:cBhvr>
                                        <p:cTn id="146" dur="500"/>
                                        <p:tgtEl>
                                          <p:spTgt spid="180"/>
                                        </p:tgtEl>
                                      </p:cBhvr>
                                    </p:animEffect>
                                  </p:childTnLst>
                                </p:cTn>
                              </p:par>
                              <p:par>
                                <p:cTn id="147" presetID="22" presetClass="entr" presetSubtype="2" fill="hold" nodeType="with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wipe(right)">
                                      <p:cBhvr>
                                        <p:cTn id="149" dur="500"/>
                                        <p:tgtEl>
                                          <p:spTgt spid="5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154"/>
                                        </p:tgtEl>
                                        <p:attrNameLst>
                                          <p:attrName>style.visibility</p:attrName>
                                        </p:attrNameLst>
                                      </p:cBhvr>
                                      <p:to>
                                        <p:strVal val="visible"/>
                                      </p:to>
                                    </p:set>
                                    <p:animEffect transition="in" filter="wipe(left)">
                                      <p:cBhvr>
                                        <p:cTn id="154" dur="500"/>
                                        <p:tgtEl>
                                          <p:spTgt spid="154"/>
                                        </p:tgtEl>
                                      </p:cBhvr>
                                    </p:animEffect>
                                  </p:childTnLst>
                                </p:cTn>
                              </p:par>
                              <p:par>
                                <p:cTn id="155" presetID="22" presetClass="entr" presetSubtype="8" fill="hold" nodeType="withEffect">
                                  <p:stCondLst>
                                    <p:cond delay="0"/>
                                  </p:stCondLst>
                                  <p:childTnLst>
                                    <p:set>
                                      <p:cBhvr>
                                        <p:cTn id="156" dur="1" fill="hold">
                                          <p:stCondLst>
                                            <p:cond delay="0"/>
                                          </p:stCondLst>
                                        </p:cTn>
                                        <p:tgtEl>
                                          <p:spTgt spid="151"/>
                                        </p:tgtEl>
                                        <p:attrNameLst>
                                          <p:attrName>style.visibility</p:attrName>
                                        </p:attrNameLst>
                                      </p:cBhvr>
                                      <p:to>
                                        <p:strVal val="visible"/>
                                      </p:to>
                                    </p:set>
                                    <p:animEffect transition="in" filter="wipe(left)">
                                      <p:cBhvr>
                                        <p:cTn id="157" dur="500"/>
                                        <p:tgtEl>
                                          <p:spTgt spid="1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2" fill="hold"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wipe(right)">
                                      <p:cBhvr>
                                        <p:cTn id="162" dur="500"/>
                                        <p:tgtEl>
                                          <p:spTgt spid="40"/>
                                        </p:tgtEl>
                                      </p:cBhvr>
                                    </p:animEffect>
                                  </p:childTnLst>
                                </p:cTn>
                              </p:par>
                              <p:par>
                                <p:cTn id="163" presetID="22" presetClass="entr" presetSubtype="2" fill="hold"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wipe(right)">
                                      <p:cBhvr>
                                        <p:cTn id="165" dur="500"/>
                                        <p:tgtEl>
                                          <p:spTgt spid="57"/>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nodeType="clickEffect">
                                  <p:stCondLst>
                                    <p:cond delay="0"/>
                                  </p:stCondLst>
                                  <p:childTnLst>
                                    <p:set>
                                      <p:cBhvr>
                                        <p:cTn id="169" dur="1" fill="hold">
                                          <p:stCondLst>
                                            <p:cond delay="0"/>
                                          </p:stCondLst>
                                        </p:cTn>
                                        <p:tgtEl>
                                          <p:spTgt spid="551994"/>
                                        </p:tgtEl>
                                        <p:attrNameLst>
                                          <p:attrName>style.visibility</p:attrName>
                                        </p:attrNameLst>
                                      </p:cBhvr>
                                      <p:to>
                                        <p:strVal val="visible"/>
                                      </p:to>
                                    </p:set>
                                    <p:animEffect transition="in" filter="wipe(up)">
                                      <p:cBhvr>
                                        <p:cTn id="170" dur="500"/>
                                        <p:tgtEl>
                                          <p:spTgt spid="551994"/>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57"/>
                                        </p:tgtEl>
                                        <p:attrNameLst>
                                          <p:attrName>style.visibility</p:attrName>
                                        </p:attrNameLst>
                                      </p:cBhvr>
                                      <p:to>
                                        <p:strVal val="visible"/>
                                      </p:to>
                                    </p:set>
                                    <p:animEffect transition="in" filter="wipe(up)">
                                      <p:cBhvr>
                                        <p:cTn id="173" dur="500"/>
                                        <p:tgtEl>
                                          <p:spTgt spid="157"/>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1" fill="hold" nodeType="clickEffect">
                                  <p:stCondLst>
                                    <p:cond delay="0"/>
                                  </p:stCondLst>
                                  <p:childTnLst>
                                    <p:set>
                                      <p:cBhvr>
                                        <p:cTn id="177" dur="1" fill="hold">
                                          <p:stCondLst>
                                            <p:cond delay="0"/>
                                          </p:stCondLst>
                                        </p:cTn>
                                        <p:tgtEl>
                                          <p:spTgt spid="169"/>
                                        </p:tgtEl>
                                        <p:attrNameLst>
                                          <p:attrName>style.visibility</p:attrName>
                                        </p:attrNameLst>
                                      </p:cBhvr>
                                      <p:to>
                                        <p:strVal val="visible"/>
                                      </p:to>
                                    </p:set>
                                    <p:animEffect transition="in" filter="wipe(up)">
                                      <p:cBhvr>
                                        <p:cTn id="178" dur="500"/>
                                        <p:tgtEl>
                                          <p:spTgt spid="169"/>
                                        </p:tgtEl>
                                      </p:cBhvr>
                                    </p:animEffect>
                                  </p:childTnLst>
                                </p:cTn>
                              </p:par>
                              <p:par>
                                <p:cTn id="179" presetID="22" presetClass="entr" presetSubtype="1" fill="hold" grpId="0" nodeType="withEffect">
                                  <p:stCondLst>
                                    <p:cond delay="0"/>
                                  </p:stCondLst>
                                  <p:childTnLst>
                                    <p:set>
                                      <p:cBhvr>
                                        <p:cTn id="180" dur="1" fill="hold">
                                          <p:stCondLst>
                                            <p:cond delay="0"/>
                                          </p:stCondLst>
                                        </p:cTn>
                                        <p:tgtEl>
                                          <p:spTgt spid="168"/>
                                        </p:tgtEl>
                                        <p:attrNameLst>
                                          <p:attrName>style.visibility</p:attrName>
                                        </p:attrNameLst>
                                      </p:cBhvr>
                                      <p:to>
                                        <p:strVal val="visible"/>
                                      </p:to>
                                    </p:set>
                                    <p:animEffect transition="in" filter="wipe(up)">
                                      <p:cBhvr>
                                        <p:cTn id="181" dur="500"/>
                                        <p:tgtEl>
                                          <p:spTgt spid="168"/>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grpId="0" nodeType="clickEffect">
                                  <p:stCondLst>
                                    <p:cond delay="0"/>
                                  </p:stCondLst>
                                  <p:childTnLst>
                                    <p:set>
                                      <p:cBhvr>
                                        <p:cTn id="185" dur="1" fill="hold">
                                          <p:stCondLst>
                                            <p:cond delay="0"/>
                                          </p:stCondLst>
                                        </p:cTn>
                                        <p:tgtEl>
                                          <p:spTgt spid="2"/>
                                        </p:tgtEl>
                                        <p:attrNameLst>
                                          <p:attrName>style.visibility</p:attrName>
                                        </p:attrNameLst>
                                      </p:cBhvr>
                                      <p:to>
                                        <p:strVal val="visible"/>
                                      </p:to>
                                    </p:set>
                                    <p:animEffect transition="in" filter="dissolve">
                                      <p:cBhvr>
                                        <p:cTn id="186" dur="500"/>
                                        <p:tgtEl>
                                          <p:spTgt spid="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nodeType="clickEffect">
                                  <p:stCondLst>
                                    <p:cond delay="0"/>
                                  </p:stCondLst>
                                  <p:childTnLst>
                                    <p:set>
                                      <p:cBhvr>
                                        <p:cTn id="190" dur="1" fill="hold">
                                          <p:stCondLst>
                                            <p:cond delay="0"/>
                                          </p:stCondLst>
                                        </p:cTn>
                                        <p:tgtEl>
                                          <p:spTgt spid="119"/>
                                        </p:tgtEl>
                                        <p:attrNameLst>
                                          <p:attrName>style.visibility</p:attrName>
                                        </p:attrNameLst>
                                      </p:cBhvr>
                                      <p:to>
                                        <p:strVal val="visible"/>
                                      </p:to>
                                    </p:set>
                                    <p:animEffect transition="in" filter="wipe(up)">
                                      <p:cBhvr>
                                        <p:cTn id="191" dur="500"/>
                                        <p:tgtEl>
                                          <p:spTgt spid="119"/>
                                        </p:tgtEl>
                                      </p:cBhvr>
                                    </p:animEffect>
                                  </p:childTnLst>
                                </p:cTn>
                              </p:par>
                              <p:par>
                                <p:cTn id="192" presetID="22" presetClass="entr" presetSubtype="1" fill="hold" nodeType="withEffect">
                                  <p:stCondLst>
                                    <p:cond delay="0"/>
                                  </p:stCondLst>
                                  <p:childTnLst>
                                    <p:set>
                                      <p:cBhvr>
                                        <p:cTn id="193" dur="1" fill="hold">
                                          <p:stCondLst>
                                            <p:cond delay="0"/>
                                          </p:stCondLst>
                                        </p:cTn>
                                        <p:tgtEl>
                                          <p:spTgt spid="551975"/>
                                        </p:tgtEl>
                                        <p:attrNameLst>
                                          <p:attrName>style.visibility</p:attrName>
                                        </p:attrNameLst>
                                      </p:cBhvr>
                                      <p:to>
                                        <p:strVal val="visible"/>
                                      </p:to>
                                    </p:set>
                                    <p:animEffect transition="in" filter="wipe(up)">
                                      <p:cBhvr>
                                        <p:cTn id="194" dur="500"/>
                                        <p:tgtEl>
                                          <p:spTgt spid="551975"/>
                                        </p:tgtEl>
                                      </p:cBhvr>
                                    </p:animEffect>
                                  </p:childTnLst>
                                </p:cTn>
                              </p:par>
                              <p:par>
                                <p:cTn id="195" presetID="22" presetClass="entr" presetSubtype="1" fill="hold" nodeType="withEffect">
                                  <p:stCondLst>
                                    <p:cond delay="0"/>
                                  </p:stCondLst>
                                  <p:childTnLst>
                                    <p:set>
                                      <p:cBhvr>
                                        <p:cTn id="196" dur="1" fill="hold">
                                          <p:stCondLst>
                                            <p:cond delay="0"/>
                                          </p:stCondLst>
                                        </p:cTn>
                                        <p:tgtEl>
                                          <p:spTgt spid="114"/>
                                        </p:tgtEl>
                                        <p:attrNameLst>
                                          <p:attrName>style.visibility</p:attrName>
                                        </p:attrNameLst>
                                      </p:cBhvr>
                                      <p:to>
                                        <p:strVal val="visible"/>
                                      </p:to>
                                    </p:set>
                                    <p:animEffect transition="in" filter="wipe(up)">
                                      <p:cBhvr>
                                        <p:cTn id="197" dur="500"/>
                                        <p:tgtEl>
                                          <p:spTgt spid="114"/>
                                        </p:tgtEl>
                                      </p:cBhvr>
                                    </p:animEffect>
                                  </p:childTnLst>
                                </p:cTn>
                              </p:par>
                              <p:par>
                                <p:cTn id="198" presetID="22" presetClass="entr" presetSubtype="1" fill="hold" nodeType="withEffect">
                                  <p:stCondLst>
                                    <p:cond delay="0"/>
                                  </p:stCondLst>
                                  <p:childTnLst>
                                    <p:set>
                                      <p:cBhvr>
                                        <p:cTn id="199" dur="1" fill="hold">
                                          <p:stCondLst>
                                            <p:cond delay="0"/>
                                          </p:stCondLst>
                                        </p:cTn>
                                        <p:tgtEl>
                                          <p:spTgt spid="115"/>
                                        </p:tgtEl>
                                        <p:attrNameLst>
                                          <p:attrName>style.visibility</p:attrName>
                                        </p:attrNameLst>
                                      </p:cBhvr>
                                      <p:to>
                                        <p:strVal val="visible"/>
                                      </p:to>
                                    </p:set>
                                    <p:animEffect transition="in" filter="wipe(up)">
                                      <p:cBhvr>
                                        <p:cTn id="200" dur="500"/>
                                        <p:tgtEl>
                                          <p:spTgt spid="115"/>
                                        </p:tgtEl>
                                      </p:cBhvr>
                                    </p:animEffect>
                                  </p:childTnLst>
                                </p:cTn>
                              </p:par>
                              <p:par>
                                <p:cTn id="201" presetID="22" presetClass="entr" presetSubtype="1" fill="hold" nodeType="withEffect">
                                  <p:stCondLst>
                                    <p:cond delay="0"/>
                                  </p:stCondLst>
                                  <p:childTnLst>
                                    <p:set>
                                      <p:cBhvr>
                                        <p:cTn id="202" dur="1" fill="hold">
                                          <p:stCondLst>
                                            <p:cond delay="0"/>
                                          </p:stCondLst>
                                        </p:cTn>
                                        <p:tgtEl>
                                          <p:spTgt spid="116"/>
                                        </p:tgtEl>
                                        <p:attrNameLst>
                                          <p:attrName>style.visibility</p:attrName>
                                        </p:attrNameLst>
                                      </p:cBhvr>
                                      <p:to>
                                        <p:strVal val="visible"/>
                                      </p:to>
                                    </p:set>
                                    <p:animEffect transition="in" filter="wipe(up)">
                                      <p:cBhvr>
                                        <p:cTn id="203" dur="500"/>
                                        <p:tgtEl>
                                          <p:spTgt spid="116"/>
                                        </p:tgtEl>
                                      </p:cBhvr>
                                    </p:animEffect>
                                  </p:childTnLst>
                                </p:cTn>
                              </p:par>
                              <p:par>
                                <p:cTn id="204" presetID="22" presetClass="entr" presetSubtype="1" fill="hold" nodeType="withEffect">
                                  <p:stCondLst>
                                    <p:cond delay="0"/>
                                  </p:stCondLst>
                                  <p:childTnLst>
                                    <p:set>
                                      <p:cBhvr>
                                        <p:cTn id="205" dur="1" fill="hold">
                                          <p:stCondLst>
                                            <p:cond delay="0"/>
                                          </p:stCondLst>
                                        </p:cTn>
                                        <p:tgtEl>
                                          <p:spTgt spid="117"/>
                                        </p:tgtEl>
                                        <p:attrNameLst>
                                          <p:attrName>style.visibility</p:attrName>
                                        </p:attrNameLst>
                                      </p:cBhvr>
                                      <p:to>
                                        <p:strVal val="visible"/>
                                      </p:to>
                                    </p:set>
                                    <p:animEffect transition="in" filter="wipe(up)">
                                      <p:cBhvr>
                                        <p:cTn id="206" dur="500"/>
                                        <p:tgtEl>
                                          <p:spTgt spid="117"/>
                                        </p:tgtEl>
                                      </p:cBhvr>
                                    </p:animEffect>
                                  </p:childTnLst>
                                </p:cTn>
                              </p:par>
                              <p:par>
                                <p:cTn id="207" presetID="22" presetClass="entr" presetSubtype="1" fill="hold" nodeType="with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wipe(up)">
                                      <p:cBhvr>
                                        <p:cTn id="209" dur="500"/>
                                        <p:tgtEl>
                                          <p:spTgt spid="118"/>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184"/>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nodeType="clickEffect">
                                  <p:stCondLst>
                                    <p:cond delay="0"/>
                                  </p:stCondLst>
                                  <p:childTnLst>
                                    <p:set>
                                      <p:cBhvr>
                                        <p:cTn id="217" dur="1" fill="hold">
                                          <p:stCondLst>
                                            <p:cond delay="0"/>
                                          </p:stCondLst>
                                        </p:cTn>
                                        <p:tgtEl>
                                          <p:spTgt spid="76"/>
                                        </p:tgtEl>
                                        <p:attrNameLst>
                                          <p:attrName>style.visibility</p:attrName>
                                        </p:attrNameLst>
                                      </p:cBhvr>
                                      <p:to>
                                        <p:strVal val="visible"/>
                                      </p:to>
                                    </p:set>
                                    <p:animEffect transition="in" filter="wipe(down)">
                                      <p:cBhvr>
                                        <p:cTn id="218" dur="500"/>
                                        <p:tgtEl>
                                          <p:spTgt spid="76"/>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173"/>
                                        </p:tgtEl>
                                        <p:attrNameLst>
                                          <p:attrName>style.visibility</p:attrName>
                                        </p:attrNameLst>
                                      </p:cBhvr>
                                      <p:to>
                                        <p:strVal val="visible"/>
                                      </p:to>
                                    </p:set>
                                    <p:animEffect transition="in" filter="wipe(down)">
                                      <p:cBhvr>
                                        <p:cTn id="221" dur="500"/>
                                        <p:tgtEl>
                                          <p:spTgt spid="173"/>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4" fill="hold" nodeType="clickEffect">
                                  <p:stCondLst>
                                    <p:cond delay="0"/>
                                  </p:stCondLst>
                                  <p:childTnLst>
                                    <p:set>
                                      <p:cBhvr>
                                        <p:cTn id="225" dur="1" fill="hold">
                                          <p:stCondLst>
                                            <p:cond delay="0"/>
                                          </p:stCondLst>
                                        </p:cTn>
                                        <p:tgtEl>
                                          <p:spTgt spid="96"/>
                                        </p:tgtEl>
                                        <p:attrNameLst>
                                          <p:attrName>style.visibility</p:attrName>
                                        </p:attrNameLst>
                                      </p:cBhvr>
                                      <p:to>
                                        <p:strVal val="visible"/>
                                      </p:to>
                                    </p:set>
                                    <p:animEffect transition="in" filter="wipe(down)">
                                      <p:cBhvr>
                                        <p:cTn id="226" dur="500"/>
                                        <p:tgtEl>
                                          <p:spTgt spid="96"/>
                                        </p:tgtEl>
                                      </p:cBhvr>
                                    </p:animEffect>
                                  </p:childTnLst>
                                </p:cTn>
                              </p:par>
                              <p:par>
                                <p:cTn id="227" presetID="22" presetClass="entr" presetSubtype="4" fill="hold" grpId="0" nodeType="withEffect">
                                  <p:stCondLst>
                                    <p:cond delay="0"/>
                                  </p:stCondLst>
                                  <p:childTnLst>
                                    <p:set>
                                      <p:cBhvr>
                                        <p:cTn id="228" dur="1" fill="hold">
                                          <p:stCondLst>
                                            <p:cond delay="0"/>
                                          </p:stCondLst>
                                        </p:cTn>
                                        <p:tgtEl>
                                          <p:spTgt spid="95"/>
                                        </p:tgtEl>
                                        <p:attrNameLst>
                                          <p:attrName>style.visibility</p:attrName>
                                        </p:attrNameLst>
                                      </p:cBhvr>
                                      <p:to>
                                        <p:strVal val="visible"/>
                                      </p:to>
                                    </p:set>
                                    <p:animEffect transition="in" filter="wipe(down)">
                                      <p:cBhvr>
                                        <p:cTn id="229" dur="500"/>
                                        <p:tgtEl>
                                          <p:spTgt spid="95"/>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155"/>
                                        </p:tgtEl>
                                        <p:attrNameLst>
                                          <p:attrName>style.visibility</p:attrName>
                                        </p:attrNameLst>
                                      </p:cBhvr>
                                      <p:to>
                                        <p:strVal val="visible"/>
                                      </p:to>
                                    </p:set>
                                    <p:animEffect transition="in" filter="dissolve">
                                      <p:cBhvr>
                                        <p:cTn id="234" dur="500"/>
                                        <p:tgtEl>
                                          <p:spTgt spid="155"/>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1" fill="hold" nodeType="clickEffect">
                                  <p:stCondLst>
                                    <p:cond delay="0"/>
                                  </p:stCondLst>
                                  <p:childTnLst>
                                    <p:set>
                                      <p:cBhvr>
                                        <p:cTn id="238" dur="1" fill="hold">
                                          <p:stCondLst>
                                            <p:cond delay="0"/>
                                          </p:stCondLst>
                                        </p:cTn>
                                        <p:tgtEl>
                                          <p:spTgt spid="84"/>
                                        </p:tgtEl>
                                        <p:attrNameLst>
                                          <p:attrName>style.visibility</p:attrName>
                                        </p:attrNameLst>
                                      </p:cBhvr>
                                      <p:to>
                                        <p:strVal val="visible"/>
                                      </p:to>
                                    </p:set>
                                    <p:animEffect transition="in" filter="wipe(up)">
                                      <p:cBhvr>
                                        <p:cTn id="239" dur="500"/>
                                        <p:tgtEl>
                                          <p:spTgt spid="84"/>
                                        </p:tgtEl>
                                      </p:cBhvr>
                                    </p:animEffect>
                                  </p:childTnLst>
                                </p:cTn>
                              </p:par>
                              <p:par>
                                <p:cTn id="240" presetID="22" presetClass="entr" presetSubtype="1" fill="hold" grpId="0" nodeType="withEffect">
                                  <p:stCondLst>
                                    <p:cond delay="0"/>
                                  </p:stCondLst>
                                  <p:childTnLst>
                                    <p:set>
                                      <p:cBhvr>
                                        <p:cTn id="241" dur="1" fill="hold">
                                          <p:stCondLst>
                                            <p:cond delay="0"/>
                                          </p:stCondLst>
                                        </p:cTn>
                                        <p:tgtEl>
                                          <p:spTgt spid="185"/>
                                        </p:tgtEl>
                                        <p:attrNameLst>
                                          <p:attrName>style.visibility</p:attrName>
                                        </p:attrNameLst>
                                      </p:cBhvr>
                                      <p:to>
                                        <p:strVal val="visible"/>
                                      </p:to>
                                    </p:set>
                                    <p:animEffect transition="in" filter="wipe(up)">
                                      <p:cBhvr>
                                        <p:cTn id="242" dur="500"/>
                                        <p:tgtEl>
                                          <p:spTgt spid="185"/>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1" fill="hold" nodeType="clickEffect">
                                  <p:stCondLst>
                                    <p:cond delay="0"/>
                                  </p:stCondLst>
                                  <p:childTnLst>
                                    <p:set>
                                      <p:cBhvr>
                                        <p:cTn id="246" dur="1" fill="hold">
                                          <p:stCondLst>
                                            <p:cond delay="0"/>
                                          </p:stCondLst>
                                        </p:cTn>
                                        <p:tgtEl>
                                          <p:spTgt spid="193"/>
                                        </p:tgtEl>
                                        <p:attrNameLst>
                                          <p:attrName>style.visibility</p:attrName>
                                        </p:attrNameLst>
                                      </p:cBhvr>
                                      <p:to>
                                        <p:strVal val="visible"/>
                                      </p:to>
                                    </p:set>
                                    <p:animEffect transition="in" filter="wipe(up)">
                                      <p:cBhvr>
                                        <p:cTn id="247" dur="500"/>
                                        <p:tgtEl>
                                          <p:spTgt spid="193"/>
                                        </p:tgtEl>
                                      </p:cBhvr>
                                    </p:animEffect>
                                  </p:childTnLst>
                                </p:cTn>
                              </p:par>
                              <p:par>
                                <p:cTn id="248" presetID="22" presetClass="entr" presetSubtype="1" fill="hold" grpId="0" nodeType="withEffect">
                                  <p:stCondLst>
                                    <p:cond delay="0"/>
                                  </p:stCondLst>
                                  <p:childTnLst>
                                    <p:set>
                                      <p:cBhvr>
                                        <p:cTn id="249" dur="1" fill="hold">
                                          <p:stCondLst>
                                            <p:cond delay="0"/>
                                          </p:stCondLst>
                                        </p:cTn>
                                        <p:tgtEl>
                                          <p:spTgt spid="192"/>
                                        </p:tgtEl>
                                        <p:attrNameLst>
                                          <p:attrName>style.visibility</p:attrName>
                                        </p:attrNameLst>
                                      </p:cBhvr>
                                      <p:to>
                                        <p:strVal val="visible"/>
                                      </p:to>
                                    </p:set>
                                    <p:animEffect transition="in" filter="wipe(up)">
                                      <p:cBhvr>
                                        <p:cTn id="250" dur="500"/>
                                        <p:tgtEl>
                                          <p:spTgt spid="19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nodeType="clickEffect">
                                  <p:stCondLst>
                                    <p:cond delay="0"/>
                                  </p:stCondLst>
                                  <p:childTnLst>
                                    <p:set>
                                      <p:cBhvr>
                                        <p:cTn id="254" dur="1" fill="hold">
                                          <p:stCondLst>
                                            <p:cond delay="0"/>
                                          </p:stCondLst>
                                        </p:cTn>
                                        <p:tgtEl>
                                          <p:spTgt spid="191"/>
                                        </p:tgtEl>
                                        <p:attrNameLst>
                                          <p:attrName>style.visibility</p:attrName>
                                        </p:attrNameLst>
                                      </p:cBhvr>
                                      <p:to>
                                        <p:strVal val="visible"/>
                                      </p:to>
                                    </p:set>
                                    <p:animEffect transition="in" filter="wipe(up)">
                                      <p:cBhvr>
                                        <p:cTn id="255" dur="500"/>
                                        <p:tgtEl>
                                          <p:spTgt spid="191"/>
                                        </p:tgtEl>
                                      </p:cBhvr>
                                    </p:animEffect>
                                  </p:childTnLst>
                                </p:cTn>
                              </p:par>
                              <p:par>
                                <p:cTn id="256" presetID="22" presetClass="entr" presetSubtype="1" fill="hold" grpId="0" nodeType="withEffect">
                                  <p:stCondLst>
                                    <p:cond delay="0"/>
                                  </p:stCondLst>
                                  <p:childTnLst>
                                    <p:set>
                                      <p:cBhvr>
                                        <p:cTn id="257" dur="1" fill="hold">
                                          <p:stCondLst>
                                            <p:cond delay="0"/>
                                          </p:stCondLst>
                                        </p:cTn>
                                        <p:tgtEl>
                                          <p:spTgt spid="190"/>
                                        </p:tgtEl>
                                        <p:attrNameLst>
                                          <p:attrName>style.visibility</p:attrName>
                                        </p:attrNameLst>
                                      </p:cBhvr>
                                      <p:to>
                                        <p:strVal val="visible"/>
                                      </p:to>
                                    </p:set>
                                    <p:animEffect transition="in" filter="wipe(up)">
                                      <p:cBhvr>
                                        <p:cTn id="258"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6" grpId="0" animBg="1"/>
      <p:bldP spid="27" grpId="0" animBg="1"/>
      <p:bldP spid="24" grpId="0" animBg="1"/>
      <p:bldP spid="39" grpId="0" animBg="1"/>
      <p:bldP spid="46" grpId="0" animBg="1"/>
      <p:bldP spid="50" grpId="0" animBg="1"/>
      <p:bldP spid="52" grpId="0" animBg="1"/>
      <p:bldP spid="2" grpId="0" animBg="1"/>
      <p:bldP spid="88" grpId="0" animBg="1"/>
      <p:bldP spid="121" grpId="0"/>
      <p:bldP spid="155" grpId="0" animBg="1"/>
      <p:bldP spid="157" grpId="0" animBg="1"/>
      <p:bldP spid="168" grpId="0" animBg="1"/>
      <p:bldP spid="173" grpId="0"/>
      <p:bldP spid="184" grpId="0"/>
      <p:bldP spid="185" grpId="0"/>
      <p:bldP spid="190" grpId="0" animBg="1"/>
      <p:bldP spid="192" grpId="0" animBg="1"/>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dirty="0" err="1">
                  <a:solidFill>
                    <a:srgbClr val="000000"/>
                  </a:solidFill>
                  <a:latin typeface="Trebuchet MS" pitchFamily="34" charset="0"/>
                </a:rPr>
                <a:t>Physiology</a:t>
              </a:r>
              <a:r>
                <a:rPr lang="pt-PT" sz="2000" b="1" dirty="0">
                  <a:solidFill>
                    <a:srgbClr val="000000"/>
                  </a:solidFill>
                  <a:latin typeface="Trebuchet MS" pitchFamily="34" charset="0"/>
                </a:rPr>
                <a:t> module</a:t>
              </a:r>
              <a:endParaRPr lang="en-US" sz="2000" b="1" dirty="0">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Tree>
    <p:extLst>
      <p:ext uri="{BB962C8B-B14F-4D97-AF65-F5344CB8AC3E}">
        <p14:creationId xmlns:p14="http://schemas.microsoft.com/office/powerpoint/2010/main" val="1243870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6602"/>
                                        </p:tgtEl>
                                        <p:attrNameLst>
                                          <p:attrName>style.visibility</p:attrName>
                                        </p:attrNameLst>
                                      </p:cBhvr>
                                      <p:to>
                                        <p:strVal val="visible"/>
                                      </p:to>
                                    </p:set>
                                    <p:animEffect transition="in" filter="dissolve">
                                      <p:cBhvr>
                                        <p:cTn id="7" dur="500"/>
                                        <p:tgtEl>
                                          <p:spTgt spid="236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365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36551"/>
                                        </p:tgtEl>
                                        <p:attrNameLst>
                                          <p:attrName>style.visibility</p:attrName>
                                        </p:attrNameLst>
                                      </p:cBhvr>
                                      <p:to>
                                        <p:strVal val="visible"/>
                                      </p:to>
                                    </p:set>
                                    <p:animEffect transition="in" filter="box(out)">
                                      <p:cBhvr>
                                        <p:cTn id="16" dur="500"/>
                                        <p:tgtEl>
                                          <p:spTgt spid="23655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36604"/>
                                        </p:tgtEl>
                                        <p:attrNameLst>
                                          <p:attrName>style.visibility</p:attrName>
                                        </p:attrNameLst>
                                      </p:cBhvr>
                                      <p:to>
                                        <p:strVal val="visible"/>
                                      </p:to>
                                    </p:set>
                                    <p:animEffect transition="in" filter="dissolve">
                                      <p:cBhvr>
                                        <p:cTn id="21" dur="500"/>
                                        <p:tgtEl>
                                          <p:spTgt spid="2366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6553"/>
                                        </p:tgtEl>
                                        <p:attrNameLst>
                                          <p:attrName>style.visibility</p:attrName>
                                        </p:attrNameLst>
                                      </p:cBhvr>
                                      <p:to>
                                        <p:strVal val="visible"/>
                                      </p:to>
                                    </p:set>
                                    <p:animEffect transition="in" filter="wipe(right)">
                                      <p:cBhvr>
                                        <p:cTn id="26" dur="500"/>
                                        <p:tgtEl>
                                          <p:spTgt spid="23655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36603"/>
                                        </p:tgtEl>
                                        <p:attrNameLst>
                                          <p:attrName>style.visibility</p:attrName>
                                        </p:attrNameLst>
                                      </p:cBhvr>
                                      <p:to>
                                        <p:strVal val="visible"/>
                                      </p:to>
                                    </p:set>
                                    <p:animEffect transition="in" filter="dissolve">
                                      <p:cBhvr>
                                        <p:cTn id="31" dur="500"/>
                                        <p:tgtEl>
                                          <p:spTgt spid="2366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6575"/>
                                        </p:tgtEl>
                                        <p:attrNameLst>
                                          <p:attrName>style.visibility</p:attrName>
                                        </p:attrNameLst>
                                      </p:cBhvr>
                                      <p:to>
                                        <p:strVal val="visible"/>
                                      </p:to>
                                    </p:set>
                                    <p:animEffect transition="in" filter="wipe(up)">
                                      <p:cBhvr>
                                        <p:cTn id="36" dur="500"/>
                                        <p:tgtEl>
                                          <p:spTgt spid="236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nimBg="1"/>
      <p:bldP spid="236553" grpId="0" animBg="1"/>
      <p:bldP spid="236575" grpId="0" animBg="1"/>
      <p:bldP spid="2365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2" name="TextBox 21"/>
          <p:cNvSpPr txBox="1"/>
          <p:nvPr/>
        </p:nvSpPr>
        <p:spPr>
          <a:xfrm>
            <a:off x="5555941" y="3753036"/>
            <a:ext cx="3890961" cy="1477328"/>
          </a:xfrm>
          <a:prstGeom prst="rect">
            <a:avLst/>
          </a:prstGeom>
          <a:solidFill>
            <a:srgbClr val="F8F8F8"/>
          </a:solidFill>
          <a:ln w="25400">
            <a:solidFill>
              <a:schemeClr val="tx1"/>
            </a:solidFill>
          </a:ln>
        </p:spPr>
        <p:txBody>
          <a:bodyPr wrap="square" rtlCol="0">
            <a:spAutoFit/>
          </a:bodyPr>
          <a:lstStyle/>
          <a:p>
            <a:pPr marL="285750" indent="-285750" algn="l">
              <a:buFont typeface="Arial" pitchFamily="34" charset="0"/>
              <a:buChar char="•"/>
              <a:defRPr/>
            </a:pPr>
            <a:r>
              <a:rPr lang="en-US" sz="1800" dirty="0">
                <a:solidFill>
                  <a:srgbClr val="000000"/>
                </a:solidFill>
                <a:latin typeface="Trebuchet MS"/>
              </a:rPr>
              <a:t>Light interception via Beer’s law</a:t>
            </a:r>
          </a:p>
          <a:p>
            <a:pPr marL="285750" indent="-285750" algn="l">
              <a:buFont typeface="Arial" pitchFamily="34" charset="0"/>
              <a:buChar char="•"/>
              <a:defRPr/>
            </a:pPr>
            <a:r>
              <a:rPr lang="en-US" sz="1800" dirty="0">
                <a:solidFill>
                  <a:srgbClr val="000000"/>
                </a:solidFill>
                <a:latin typeface="Trebuchet MS"/>
              </a:rPr>
              <a:t>Light use efficiency modified by environment and tree age</a:t>
            </a:r>
          </a:p>
          <a:p>
            <a:pPr marL="285750" indent="-285750" algn="l">
              <a:buFont typeface="Arial" pitchFamily="34" charset="0"/>
              <a:buChar char="•"/>
              <a:defRPr/>
            </a:pPr>
            <a:r>
              <a:rPr lang="en-US" sz="1800" dirty="0">
                <a:solidFill>
                  <a:srgbClr val="000000"/>
                </a:solidFill>
                <a:latin typeface="Trebuchet MS"/>
              </a:rPr>
              <a:t>Constant ratio of NPP to GPP</a:t>
            </a:r>
          </a:p>
          <a:p>
            <a:pPr marL="285750" indent="-285750" algn="l">
              <a:buFont typeface="Arial" pitchFamily="34" charset="0"/>
              <a:buChar char="•"/>
              <a:defRPr/>
            </a:pPr>
            <a:endParaRPr lang="en-GB" sz="1800" dirty="0">
              <a:solidFill>
                <a:srgbClr val="000000"/>
              </a:solidFill>
              <a:latin typeface="Trebuchet MS"/>
            </a:endParaRPr>
          </a:p>
        </p:txBody>
      </p:sp>
    </p:spTree>
    <p:extLst>
      <p:ext uri="{BB962C8B-B14F-4D97-AF65-F5344CB8AC3E}">
        <p14:creationId xmlns:p14="http://schemas.microsoft.com/office/powerpoint/2010/main" val="11904047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3" name="TextBox 22"/>
          <p:cNvSpPr txBox="1"/>
          <p:nvPr/>
        </p:nvSpPr>
        <p:spPr>
          <a:xfrm>
            <a:off x="5627949" y="4257093"/>
            <a:ext cx="3890961" cy="1200329"/>
          </a:xfrm>
          <a:prstGeom prst="rect">
            <a:avLst/>
          </a:prstGeom>
          <a:solidFill>
            <a:srgbClr val="F8F8F8"/>
          </a:solidFill>
          <a:ln w="25400">
            <a:solidFill>
              <a:schemeClr val="tx1"/>
            </a:solidFill>
          </a:ln>
        </p:spPr>
        <p:txBody>
          <a:bodyPr wrap="square" rtlCol="0">
            <a:spAutoFit/>
          </a:bodyPr>
          <a:lstStyle/>
          <a:p>
            <a:pPr marL="285750" indent="-285750" algn="l">
              <a:buFont typeface="Arial" pitchFamily="34" charset="0"/>
              <a:buChar char="•"/>
              <a:defRPr/>
            </a:pPr>
            <a:r>
              <a:rPr lang="en-US" sz="1800" kern="0" dirty="0">
                <a:solidFill>
                  <a:srgbClr val="333333"/>
                </a:solidFill>
                <a:latin typeface="Trebuchet MS"/>
              </a:rPr>
              <a:t>Allocation to roots depending on growing conditions</a:t>
            </a:r>
          </a:p>
          <a:p>
            <a:pPr marL="285750" indent="-285750" algn="l">
              <a:buFont typeface="Arial" pitchFamily="34" charset="0"/>
              <a:buChar char="•"/>
              <a:defRPr/>
            </a:pPr>
            <a:r>
              <a:rPr lang="en-US" sz="1800" kern="0" dirty="0">
                <a:solidFill>
                  <a:srgbClr val="333333"/>
                </a:solidFill>
                <a:latin typeface="Trebuchet MS"/>
              </a:rPr>
              <a:t>Allocation to leaves depending on tree size</a:t>
            </a:r>
            <a:endParaRPr lang="en-GB" sz="1400" dirty="0">
              <a:solidFill>
                <a:srgbClr val="000000"/>
              </a:solidFill>
              <a:latin typeface="Trebuchet MS"/>
            </a:endParaRPr>
          </a:p>
        </p:txBody>
      </p:sp>
    </p:spTree>
    <p:extLst>
      <p:ext uri="{BB962C8B-B14F-4D97-AF65-F5344CB8AC3E}">
        <p14:creationId xmlns:p14="http://schemas.microsoft.com/office/powerpoint/2010/main" val="17061859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dirty="0">
                <a:solidFill>
                  <a:srgbClr val="006600"/>
                </a:solidFill>
                <a:latin typeface="Trebuchet MS" pitchFamily="34" charset="0"/>
              </a:rPr>
              <a:t>S</a:t>
            </a:r>
            <a:r>
              <a:rPr lang="pt-PT" sz="1800" b="1" dirty="0">
                <a:solidFill>
                  <a:srgbClr val="006600"/>
                </a:solidFill>
                <a:latin typeface="Trebuchet MS" pitchFamily="34" charset="0"/>
              </a:rPr>
              <a:t>tate</a:t>
            </a:r>
            <a:r>
              <a:rPr lang="en-GB" sz="1800" b="1" dirty="0">
                <a:solidFill>
                  <a:srgbClr val="006600"/>
                </a:solidFill>
                <a:latin typeface="Trebuchet MS" pitchFamily="34" charset="0"/>
              </a:rPr>
              <a:t> variables</a:t>
            </a:r>
          </a:p>
          <a:p>
            <a:pPr defTabSz="762000">
              <a:defRPr/>
            </a:pPr>
            <a:r>
              <a:rPr lang="en-GB" sz="1800" b="1" dirty="0">
                <a:solidFill>
                  <a:srgbClr val="006600"/>
                </a:solidFill>
                <a:latin typeface="Trebuchet MS" pitchFamily="34" charset="0"/>
              </a:rPr>
              <a:t>at </a:t>
            </a:r>
            <a:r>
              <a:rPr lang="en-GB" sz="1800" b="1" dirty="0" err="1">
                <a:solidFill>
                  <a:srgbClr val="006600"/>
                </a:solidFill>
                <a:latin typeface="Trebuchet MS" pitchFamily="34" charset="0"/>
              </a:rPr>
              <a:t>t</a:t>
            </a:r>
            <a:r>
              <a:rPr lang="en-GB" sz="1800" b="1" baseline="-25000" dirty="0" err="1">
                <a:solidFill>
                  <a:srgbClr val="006600"/>
                </a:solidFill>
                <a:latin typeface="Trebuchet MS" pitchFamily="34" charset="0"/>
              </a:rPr>
              <a:t>i</a:t>
            </a:r>
            <a:endParaRPr lang="en-GB" sz="1600" b="1" dirty="0">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2" name="TextBox 21"/>
          <p:cNvSpPr txBox="1"/>
          <p:nvPr/>
        </p:nvSpPr>
        <p:spPr>
          <a:xfrm>
            <a:off x="5627949" y="4761148"/>
            <a:ext cx="3890961" cy="923330"/>
          </a:xfrm>
          <a:prstGeom prst="rect">
            <a:avLst/>
          </a:prstGeom>
          <a:solidFill>
            <a:srgbClr val="F8F8F8"/>
          </a:solidFill>
          <a:ln w="25400">
            <a:solidFill>
              <a:schemeClr val="tx1"/>
            </a:solidFill>
          </a:ln>
        </p:spPr>
        <p:txBody>
          <a:bodyPr wrap="square" rtlCol="0">
            <a:spAutoFit/>
          </a:bodyPr>
          <a:lstStyle/>
          <a:p>
            <a:pPr marL="285750" indent="-285750" algn="l">
              <a:spcBef>
                <a:spcPts val="0"/>
              </a:spcBef>
              <a:buClr>
                <a:srgbClr val="009900"/>
              </a:buClr>
              <a:buFont typeface="Arial" pitchFamily="34" charset="0"/>
              <a:buChar char="•"/>
              <a:defRPr/>
            </a:pPr>
            <a:r>
              <a:rPr lang="en-US" sz="1800" kern="0" dirty="0">
                <a:solidFill>
                  <a:srgbClr val="333333"/>
                </a:solidFill>
                <a:latin typeface="Trebuchet MS"/>
              </a:rPr>
              <a:t>Single soil layer model</a:t>
            </a:r>
          </a:p>
          <a:p>
            <a:pPr marL="285750" indent="-285750" algn="l">
              <a:spcBef>
                <a:spcPts val="0"/>
              </a:spcBef>
              <a:buClr>
                <a:srgbClr val="009900"/>
              </a:buClr>
              <a:buFont typeface="Arial" pitchFamily="34" charset="0"/>
              <a:buChar char="•"/>
              <a:defRPr/>
            </a:pPr>
            <a:r>
              <a:rPr lang="en-US" sz="1800" kern="0" dirty="0">
                <a:solidFill>
                  <a:srgbClr val="333333"/>
                </a:solidFill>
                <a:latin typeface="Trebuchet MS"/>
              </a:rPr>
              <a:t>Evapotranspiration from Penman-</a:t>
            </a:r>
            <a:r>
              <a:rPr lang="en-US" sz="1800" kern="0" dirty="0" err="1">
                <a:solidFill>
                  <a:srgbClr val="333333"/>
                </a:solidFill>
                <a:latin typeface="Trebuchet MS"/>
              </a:rPr>
              <a:t>Monteith</a:t>
            </a:r>
            <a:r>
              <a:rPr lang="en-US" sz="1800" kern="0" dirty="0">
                <a:solidFill>
                  <a:srgbClr val="333333"/>
                </a:solidFill>
                <a:latin typeface="Trebuchet MS"/>
              </a:rPr>
              <a:t> equation</a:t>
            </a:r>
          </a:p>
        </p:txBody>
      </p:sp>
    </p:spTree>
    <p:extLst>
      <p:ext uri="{BB962C8B-B14F-4D97-AF65-F5344CB8AC3E}">
        <p14:creationId xmlns:p14="http://schemas.microsoft.com/office/powerpoint/2010/main" val="3743133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218310" y="3658196"/>
            <a:ext cx="2006724" cy="646331"/>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Follows the 3/2 power law</a:t>
            </a:r>
          </a:p>
        </p:txBody>
      </p:sp>
    </p:spTree>
    <p:extLst>
      <p:ext uri="{BB962C8B-B14F-4D97-AF65-F5344CB8AC3E}">
        <p14:creationId xmlns:p14="http://schemas.microsoft.com/office/powerpoint/2010/main" val="310633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6605"/>
                                        </p:tgtEl>
                                        <p:attrNameLst>
                                          <p:attrName>style.visibility</p:attrName>
                                        </p:attrNameLst>
                                      </p:cBhvr>
                                      <p:to>
                                        <p:strVal val="visible"/>
                                      </p:to>
                                    </p:set>
                                    <p:animEffect transition="in" filter="dissolve">
                                      <p:cBhvr>
                                        <p:cTn id="12" dur="500"/>
                                        <p:tgtEl>
                                          <p:spTgt spid="2366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up)">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099557" y="4257092"/>
            <a:ext cx="3437831" cy="923330"/>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From woody  biomass, </a:t>
            </a:r>
            <a:r>
              <a:rPr lang="en-US" sz="1800" kern="0" dirty="0" err="1">
                <a:solidFill>
                  <a:srgbClr val="333333"/>
                </a:solidFill>
                <a:latin typeface="Trebuchet MS"/>
              </a:rPr>
              <a:t>branch+bark</a:t>
            </a:r>
            <a:r>
              <a:rPr lang="en-US" sz="1800" kern="0" dirty="0">
                <a:solidFill>
                  <a:srgbClr val="333333"/>
                </a:solidFill>
                <a:latin typeface="Trebuchet MS"/>
              </a:rPr>
              <a:t> fraction and wood density</a:t>
            </a:r>
            <a:endParaRPr lang="en-US" sz="1600" kern="0" dirty="0">
              <a:solidFill>
                <a:srgbClr val="333333"/>
              </a:solidFill>
              <a:latin typeface="Trebuchet MS"/>
            </a:endParaRPr>
          </a:p>
        </p:txBody>
      </p:sp>
    </p:spTree>
    <p:extLst>
      <p:ext uri="{BB962C8B-B14F-4D97-AF65-F5344CB8AC3E}">
        <p14:creationId xmlns:p14="http://schemas.microsoft.com/office/powerpoint/2010/main" val="467325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099557" y="4521894"/>
            <a:ext cx="3437831" cy="1754326"/>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From inverting the </a:t>
            </a:r>
            <a:r>
              <a:rPr lang="en-US" sz="1800" kern="0" dirty="0" err="1">
                <a:solidFill>
                  <a:srgbClr val="333333"/>
                </a:solidFill>
                <a:latin typeface="Trebuchet MS"/>
              </a:rPr>
              <a:t>allometric</a:t>
            </a:r>
            <a:r>
              <a:rPr lang="en-US" sz="1800" kern="0" dirty="0">
                <a:solidFill>
                  <a:srgbClr val="333333"/>
                </a:solidFill>
                <a:latin typeface="Trebuchet MS"/>
              </a:rPr>
              <a:t> relationship between woody  biomass and dg to estimate the basal area of the mean tree and multiplying by stand density</a:t>
            </a:r>
            <a:endParaRPr lang="en-US" sz="1600" kern="0" dirty="0">
              <a:solidFill>
                <a:srgbClr val="333333"/>
              </a:solidFill>
              <a:latin typeface="Trebuchet MS"/>
            </a:endParaRPr>
          </a:p>
        </p:txBody>
      </p:sp>
    </p:spTree>
    <p:extLst>
      <p:ext uri="{BB962C8B-B14F-4D97-AF65-F5344CB8AC3E}">
        <p14:creationId xmlns:p14="http://schemas.microsoft.com/office/powerpoint/2010/main" val="2221385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Tree>
    <p:extLst>
      <p:ext uri="{BB962C8B-B14F-4D97-AF65-F5344CB8AC3E}">
        <p14:creationId xmlns:p14="http://schemas.microsoft.com/office/powerpoint/2010/main" val="3747255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6555"/>
                                        </p:tgtEl>
                                        <p:attrNameLst>
                                          <p:attrName>style.visibility</p:attrName>
                                        </p:attrNameLst>
                                      </p:cBhvr>
                                      <p:to>
                                        <p:strVal val="visible"/>
                                      </p:to>
                                    </p:set>
                                    <p:animEffect transition="in" filter="wipe(up)">
                                      <p:cBhvr>
                                        <p:cTn id="12" dur="500"/>
                                        <p:tgtEl>
                                          <p:spTgt spid="2365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6554"/>
                                        </p:tgtEl>
                                        <p:attrNameLst>
                                          <p:attrName>style.visibility</p:attrName>
                                        </p:attrNameLst>
                                      </p:cBhvr>
                                      <p:to>
                                        <p:strVal val="visible"/>
                                      </p:to>
                                    </p:set>
                                    <p:animEffect transition="in" filter="box(out)">
                                      <p:cBhvr>
                                        <p:cTn id="17" dur="500"/>
                                        <p:tgtEl>
                                          <p:spTgt spid="2365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36584"/>
                                        </p:tgtEl>
                                        <p:attrNameLst>
                                          <p:attrName>style.visibility</p:attrName>
                                        </p:attrNameLst>
                                      </p:cBhvr>
                                      <p:to>
                                        <p:strVal val="visible"/>
                                      </p:to>
                                    </p:set>
                                    <p:animEffect transition="in" filter="box(out)">
                                      <p:cBhvr>
                                        <p:cTn id="47" dur="500"/>
                                        <p:tgtEl>
                                          <p:spTgt spid="23658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6567"/>
                                        </p:tgtEl>
                                        <p:attrNameLst>
                                          <p:attrName>style.visibility</p:attrName>
                                        </p:attrNameLst>
                                      </p:cBhvr>
                                      <p:to>
                                        <p:strVal val="visible"/>
                                      </p:to>
                                    </p:set>
                                    <p:animEffect transition="in" filter="wipe(down)">
                                      <p:cBhvr>
                                        <p:cTn id="52" dur="500"/>
                                        <p:tgtEl>
                                          <p:spTgt spid="23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4" grpId="0" animBg="1"/>
      <p:bldP spid="236555" grpId="0" animBg="1"/>
      <p:bldP spid="236567" grpId="0" animBg="1"/>
      <p:bldP spid="2365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
        <p:nvSpPr>
          <p:cNvPr id="57" name="Freeform: Shape 56">
            <a:extLst>
              <a:ext uri="{FF2B5EF4-FFF2-40B4-BE49-F238E27FC236}">
                <a16:creationId xmlns:a16="http://schemas.microsoft.com/office/drawing/2014/main" id="{4B438BDA-822C-435D-8388-8F50E5D94673}"/>
              </a:ext>
            </a:extLst>
          </p:cNvPr>
          <p:cNvSpPr/>
          <p:nvPr/>
        </p:nvSpPr>
        <p:spPr bwMode="auto">
          <a:xfrm>
            <a:off x="1992551" y="2794449"/>
            <a:ext cx="6343463" cy="2861534"/>
          </a:xfrm>
          <a:custGeom>
            <a:avLst/>
            <a:gdLst>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6303981 w 6303981"/>
              <a:gd name="connsiteY5" fmla="*/ 1108037 h 2743200"/>
              <a:gd name="connsiteX6" fmla="*/ 6271708 w 6303981"/>
              <a:gd name="connsiteY6" fmla="*/ 1699708 h 2743200"/>
              <a:gd name="connsiteX7" fmla="*/ 6153374 w 6303981"/>
              <a:gd name="connsiteY7" fmla="*/ 2571077 h 2743200"/>
              <a:gd name="connsiteX8" fmla="*/ 4453666 w 6303981"/>
              <a:gd name="connsiteY8" fmla="*/ 2743200 h 2743200"/>
              <a:gd name="connsiteX9" fmla="*/ 3431689 w 6303981"/>
              <a:gd name="connsiteY9" fmla="*/ 2538804 h 2743200"/>
              <a:gd name="connsiteX10" fmla="*/ 2979868 w 6303981"/>
              <a:gd name="connsiteY10" fmla="*/ 1624404 h 2743200"/>
              <a:gd name="connsiteX11" fmla="*/ 2431228 w 6303981"/>
              <a:gd name="connsiteY11" fmla="*/ 806823 h 2743200"/>
              <a:gd name="connsiteX12" fmla="*/ 1441525 w 6303981"/>
              <a:gd name="connsiteY12" fmla="*/ 914400 h 2743200"/>
              <a:gd name="connsiteX13" fmla="*/ 311972 w 6303981"/>
              <a:gd name="connsiteY13" fmla="*/ 946673 h 2743200"/>
              <a:gd name="connsiteX14" fmla="*/ 0 w 6303981"/>
              <a:gd name="connsiteY14" fmla="*/ 720762 h 2743200"/>
              <a:gd name="connsiteX15" fmla="*/ 204395 w 6303981"/>
              <a:gd name="connsiteY15" fmla="*/ 387275 h 2743200"/>
              <a:gd name="connsiteX16" fmla="*/ 204395 w 6303981"/>
              <a:gd name="connsiteY16"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139849 w 6303981"/>
              <a:gd name="connsiteY15" fmla="*/ 914400 h 2743200"/>
              <a:gd name="connsiteX16" fmla="*/ 0 w 6303981"/>
              <a:gd name="connsiteY16" fmla="*/ 720762 h 2743200"/>
              <a:gd name="connsiteX17" fmla="*/ 204395 w 6303981"/>
              <a:gd name="connsiteY17" fmla="*/ 387275 h 2743200"/>
              <a:gd name="connsiteX18" fmla="*/ 204395 w 6303981"/>
              <a:gd name="connsiteY18" fmla="*/ 387275 h 2743200"/>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129092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53789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459952 w 6321948"/>
              <a:gd name="connsiteY12" fmla="*/ 978945 h 2775473"/>
              <a:gd name="connsiteX13" fmla="*/ 1459492 w 6321948"/>
              <a:gd name="connsiteY13" fmla="*/ 946673 h 2775473"/>
              <a:gd name="connsiteX14" fmla="*/ 329939 w 6321948"/>
              <a:gd name="connsiteY14" fmla="*/ 978946 h 2775473"/>
              <a:gd name="connsiteX15" fmla="*/ 157816 w 6321948"/>
              <a:gd name="connsiteY15" fmla="*/ 946673 h 2775473"/>
              <a:gd name="connsiteX16" fmla="*/ 17967 w 6321948"/>
              <a:gd name="connsiteY16" fmla="*/ 753035 h 2775473"/>
              <a:gd name="connsiteX17" fmla="*/ 7209 w 6321948"/>
              <a:gd name="connsiteY17" fmla="*/ 537883 h 2775473"/>
              <a:gd name="connsiteX18" fmla="*/ 222362 w 6321948"/>
              <a:gd name="connsiteY18" fmla="*/ 419548 h 2775473"/>
              <a:gd name="connsiteX19" fmla="*/ 222362 w 6321948"/>
              <a:gd name="connsiteY19"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793440 w 6321948"/>
              <a:gd name="connsiteY12" fmla="*/ 1226373 h 2775473"/>
              <a:gd name="connsiteX13" fmla="*/ 2459952 w 6321948"/>
              <a:gd name="connsiteY13" fmla="*/ 978945 h 2775473"/>
              <a:gd name="connsiteX14" fmla="*/ 1459492 w 6321948"/>
              <a:gd name="connsiteY14" fmla="*/ 946673 h 2775473"/>
              <a:gd name="connsiteX15" fmla="*/ 329939 w 6321948"/>
              <a:gd name="connsiteY15" fmla="*/ 978946 h 2775473"/>
              <a:gd name="connsiteX16" fmla="*/ 157816 w 6321948"/>
              <a:gd name="connsiteY16" fmla="*/ 946673 h 2775473"/>
              <a:gd name="connsiteX17" fmla="*/ 17967 w 6321948"/>
              <a:gd name="connsiteY17" fmla="*/ 753035 h 2775473"/>
              <a:gd name="connsiteX18" fmla="*/ 7209 w 6321948"/>
              <a:gd name="connsiteY18" fmla="*/ 537883 h 2775473"/>
              <a:gd name="connsiteX19" fmla="*/ 222362 w 6321948"/>
              <a:gd name="connsiteY19" fmla="*/ 419548 h 2775473"/>
              <a:gd name="connsiteX20" fmla="*/ 222362 w 6321948"/>
              <a:gd name="connsiteY20"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1030348 w 6321948"/>
              <a:gd name="connsiteY1" fmla="*/ 174663 h 2775473"/>
              <a:gd name="connsiteX2" fmla="*/ 2212527 w 6321948"/>
              <a:gd name="connsiteY2" fmla="*/ 32273 h 2775473"/>
              <a:gd name="connsiteX3" fmla="*/ 3331322 w 6321948"/>
              <a:gd name="connsiteY3" fmla="*/ 0 h 2775473"/>
              <a:gd name="connsiteX4" fmla="*/ 4772847 w 6321948"/>
              <a:gd name="connsiteY4" fmla="*/ 53789 h 2775473"/>
              <a:gd name="connsiteX5" fmla="*/ 5794823 w 6321948"/>
              <a:gd name="connsiteY5" fmla="*/ 182880 h 2775473"/>
              <a:gd name="connsiteX6" fmla="*/ 5977703 w 6321948"/>
              <a:gd name="connsiteY6" fmla="*/ 311972 h 2775473"/>
              <a:gd name="connsiteX7" fmla="*/ 6321948 w 6321948"/>
              <a:gd name="connsiteY7" fmla="*/ 1140310 h 2775473"/>
              <a:gd name="connsiteX8" fmla="*/ 6289675 w 6321948"/>
              <a:gd name="connsiteY8" fmla="*/ 1731981 h 2775473"/>
              <a:gd name="connsiteX9" fmla="*/ 6085280 w 6321948"/>
              <a:gd name="connsiteY9" fmla="*/ 2549562 h 2775473"/>
              <a:gd name="connsiteX10" fmla="*/ 4471633 w 6321948"/>
              <a:gd name="connsiteY10" fmla="*/ 2775473 h 2775473"/>
              <a:gd name="connsiteX11" fmla="*/ 3449656 w 6321948"/>
              <a:gd name="connsiteY11" fmla="*/ 2571077 h 2775473"/>
              <a:gd name="connsiteX12" fmla="*/ 3191473 w 6321948"/>
              <a:gd name="connsiteY12" fmla="*/ 2130015 h 2775473"/>
              <a:gd name="connsiteX13" fmla="*/ 2997835 w 6321948"/>
              <a:gd name="connsiteY13" fmla="*/ 1656677 h 2775473"/>
              <a:gd name="connsiteX14" fmla="*/ 2793440 w 6321948"/>
              <a:gd name="connsiteY14" fmla="*/ 1226373 h 2775473"/>
              <a:gd name="connsiteX15" fmla="*/ 2459952 w 6321948"/>
              <a:gd name="connsiteY15" fmla="*/ 978945 h 2775473"/>
              <a:gd name="connsiteX16" fmla="*/ 1459492 w 6321948"/>
              <a:gd name="connsiteY16" fmla="*/ 946673 h 2775473"/>
              <a:gd name="connsiteX17" fmla="*/ 329939 w 6321948"/>
              <a:gd name="connsiteY17" fmla="*/ 978946 h 2775473"/>
              <a:gd name="connsiteX18" fmla="*/ 157816 w 6321948"/>
              <a:gd name="connsiteY18" fmla="*/ 946673 h 2775473"/>
              <a:gd name="connsiteX19" fmla="*/ 17967 w 6321948"/>
              <a:gd name="connsiteY19" fmla="*/ 753035 h 2775473"/>
              <a:gd name="connsiteX20" fmla="*/ 7209 w 6321948"/>
              <a:gd name="connsiteY20" fmla="*/ 537883 h 2775473"/>
              <a:gd name="connsiteX21" fmla="*/ 222362 w 6321948"/>
              <a:gd name="connsiteY21" fmla="*/ 419548 h 2775473"/>
              <a:gd name="connsiteX22" fmla="*/ 222362 w 6321948"/>
              <a:gd name="connsiteY22" fmla="*/ 419548 h 2775473"/>
              <a:gd name="connsiteX0" fmla="*/ 114786 w 6321948"/>
              <a:gd name="connsiteY0" fmla="*/ 495251 h 2797387"/>
              <a:gd name="connsiteX1" fmla="*/ 1030348 w 6321948"/>
              <a:gd name="connsiteY1" fmla="*/ 196577 h 2797387"/>
              <a:gd name="connsiteX2" fmla="*/ 2212527 w 6321948"/>
              <a:gd name="connsiteY2" fmla="*/ 54187 h 2797387"/>
              <a:gd name="connsiteX3" fmla="*/ 3331322 w 6321948"/>
              <a:gd name="connsiteY3" fmla="*/ 21914 h 2797387"/>
              <a:gd name="connsiteX4" fmla="*/ 3956428 w 6321948"/>
              <a:gd name="connsiteY4" fmla="*/ 2940 h 2797387"/>
              <a:gd name="connsiteX5" fmla="*/ 4772847 w 6321948"/>
              <a:gd name="connsiteY5" fmla="*/ 75703 h 2797387"/>
              <a:gd name="connsiteX6" fmla="*/ 5794823 w 6321948"/>
              <a:gd name="connsiteY6" fmla="*/ 204794 h 2797387"/>
              <a:gd name="connsiteX7" fmla="*/ 5977703 w 6321948"/>
              <a:gd name="connsiteY7" fmla="*/ 333886 h 2797387"/>
              <a:gd name="connsiteX8" fmla="*/ 6321948 w 6321948"/>
              <a:gd name="connsiteY8" fmla="*/ 1162224 h 2797387"/>
              <a:gd name="connsiteX9" fmla="*/ 6289675 w 6321948"/>
              <a:gd name="connsiteY9" fmla="*/ 1753895 h 2797387"/>
              <a:gd name="connsiteX10" fmla="*/ 6085280 w 6321948"/>
              <a:gd name="connsiteY10" fmla="*/ 2571476 h 2797387"/>
              <a:gd name="connsiteX11" fmla="*/ 4471633 w 6321948"/>
              <a:gd name="connsiteY11" fmla="*/ 2797387 h 2797387"/>
              <a:gd name="connsiteX12" fmla="*/ 3449656 w 6321948"/>
              <a:gd name="connsiteY12" fmla="*/ 2592991 h 2797387"/>
              <a:gd name="connsiteX13" fmla="*/ 3191473 w 6321948"/>
              <a:gd name="connsiteY13" fmla="*/ 2151929 h 2797387"/>
              <a:gd name="connsiteX14" fmla="*/ 2997835 w 6321948"/>
              <a:gd name="connsiteY14" fmla="*/ 1678591 h 2797387"/>
              <a:gd name="connsiteX15" fmla="*/ 2793440 w 6321948"/>
              <a:gd name="connsiteY15" fmla="*/ 1248287 h 2797387"/>
              <a:gd name="connsiteX16" fmla="*/ 2459952 w 6321948"/>
              <a:gd name="connsiteY16" fmla="*/ 1000859 h 2797387"/>
              <a:gd name="connsiteX17" fmla="*/ 1459492 w 6321948"/>
              <a:gd name="connsiteY17" fmla="*/ 968587 h 2797387"/>
              <a:gd name="connsiteX18" fmla="*/ 329939 w 6321948"/>
              <a:gd name="connsiteY18" fmla="*/ 1000860 h 2797387"/>
              <a:gd name="connsiteX19" fmla="*/ 157816 w 6321948"/>
              <a:gd name="connsiteY19" fmla="*/ 968587 h 2797387"/>
              <a:gd name="connsiteX20" fmla="*/ 17967 w 6321948"/>
              <a:gd name="connsiteY20" fmla="*/ 774949 h 2797387"/>
              <a:gd name="connsiteX21" fmla="*/ 7209 w 6321948"/>
              <a:gd name="connsiteY21" fmla="*/ 559797 h 2797387"/>
              <a:gd name="connsiteX22" fmla="*/ 222362 w 6321948"/>
              <a:gd name="connsiteY22" fmla="*/ 441462 h 2797387"/>
              <a:gd name="connsiteX23" fmla="*/ 222362 w 6321948"/>
              <a:gd name="connsiteY23" fmla="*/ 441462 h 2797387"/>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794823 w 6321948"/>
              <a:gd name="connsiteY6" fmla="*/ 225910 h 2818503"/>
              <a:gd name="connsiteX7" fmla="*/ 5977703 w 6321948"/>
              <a:gd name="connsiteY7" fmla="*/ 355002 h 2818503"/>
              <a:gd name="connsiteX8" fmla="*/ 6321948 w 6321948"/>
              <a:gd name="connsiteY8" fmla="*/ 1183340 h 2818503"/>
              <a:gd name="connsiteX9" fmla="*/ 6289675 w 6321948"/>
              <a:gd name="connsiteY9" fmla="*/ 1775011 h 2818503"/>
              <a:gd name="connsiteX10" fmla="*/ 6085280 w 6321948"/>
              <a:gd name="connsiteY10" fmla="*/ 2592592 h 2818503"/>
              <a:gd name="connsiteX11" fmla="*/ 4471633 w 6321948"/>
              <a:gd name="connsiteY11" fmla="*/ 2818503 h 2818503"/>
              <a:gd name="connsiteX12" fmla="*/ 3449656 w 6321948"/>
              <a:gd name="connsiteY12" fmla="*/ 2614107 h 2818503"/>
              <a:gd name="connsiteX13" fmla="*/ 3191473 w 6321948"/>
              <a:gd name="connsiteY13" fmla="*/ 2173045 h 2818503"/>
              <a:gd name="connsiteX14" fmla="*/ 2997835 w 6321948"/>
              <a:gd name="connsiteY14" fmla="*/ 1699707 h 2818503"/>
              <a:gd name="connsiteX15" fmla="*/ 2793440 w 6321948"/>
              <a:gd name="connsiteY15" fmla="*/ 1269403 h 2818503"/>
              <a:gd name="connsiteX16" fmla="*/ 2459952 w 6321948"/>
              <a:gd name="connsiteY16" fmla="*/ 1021975 h 2818503"/>
              <a:gd name="connsiteX17" fmla="*/ 1459492 w 6321948"/>
              <a:gd name="connsiteY17" fmla="*/ 989703 h 2818503"/>
              <a:gd name="connsiteX18" fmla="*/ 329939 w 6321948"/>
              <a:gd name="connsiteY18" fmla="*/ 1021976 h 2818503"/>
              <a:gd name="connsiteX19" fmla="*/ 157816 w 6321948"/>
              <a:gd name="connsiteY19" fmla="*/ 989703 h 2818503"/>
              <a:gd name="connsiteX20" fmla="*/ 17967 w 6321948"/>
              <a:gd name="connsiteY20" fmla="*/ 796065 h 2818503"/>
              <a:gd name="connsiteX21" fmla="*/ 7209 w 6321948"/>
              <a:gd name="connsiteY21" fmla="*/ 580913 h 2818503"/>
              <a:gd name="connsiteX22" fmla="*/ 222362 w 6321948"/>
              <a:gd name="connsiteY22" fmla="*/ 462578 h 2818503"/>
              <a:gd name="connsiteX23" fmla="*/ 222362 w 6321948"/>
              <a:gd name="connsiteY23"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085280 w 6321948"/>
              <a:gd name="connsiteY12" fmla="*/ 2592592 h 2818503"/>
              <a:gd name="connsiteX13" fmla="*/ 4471633 w 6321948"/>
              <a:gd name="connsiteY13" fmla="*/ 2818503 h 2818503"/>
              <a:gd name="connsiteX14" fmla="*/ 3449656 w 6321948"/>
              <a:gd name="connsiteY14" fmla="*/ 2614107 h 2818503"/>
              <a:gd name="connsiteX15" fmla="*/ 3191473 w 6321948"/>
              <a:gd name="connsiteY15" fmla="*/ 2173045 h 2818503"/>
              <a:gd name="connsiteX16" fmla="*/ 2997835 w 6321948"/>
              <a:gd name="connsiteY16" fmla="*/ 1699707 h 2818503"/>
              <a:gd name="connsiteX17" fmla="*/ 2793440 w 6321948"/>
              <a:gd name="connsiteY17" fmla="*/ 1269403 h 2818503"/>
              <a:gd name="connsiteX18" fmla="*/ 2459952 w 6321948"/>
              <a:gd name="connsiteY18" fmla="*/ 1021975 h 2818503"/>
              <a:gd name="connsiteX19" fmla="*/ 1459492 w 6321948"/>
              <a:gd name="connsiteY19" fmla="*/ 989703 h 2818503"/>
              <a:gd name="connsiteX20" fmla="*/ 329939 w 6321948"/>
              <a:gd name="connsiteY20" fmla="*/ 1021976 h 2818503"/>
              <a:gd name="connsiteX21" fmla="*/ 157816 w 6321948"/>
              <a:gd name="connsiteY21" fmla="*/ 989703 h 2818503"/>
              <a:gd name="connsiteX22" fmla="*/ 17967 w 6321948"/>
              <a:gd name="connsiteY22" fmla="*/ 796065 h 2818503"/>
              <a:gd name="connsiteX23" fmla="*/ 7209 w 6321948"/>
              <a:gd name="connsiteY23" fmla="*/ 580913 h 2818503"/>
              <a:gd name="connsiteX24" fmla="*/ 222362 w 6321948"/>
              <a:gd name="connsiteY24" fmla="*/ 462578 h 2818503"/>
              <a:gd name="connsiteX25" fmla="*/ 222362 w 6321948"/>
              <a:gd name="connsiteY25"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258564 w 6321948"/>
              <a:gd name="connsiteY12" fmla="*/ 2261646 h 2818503"/>
              <a:gd name="connsiteX13" fmla="*/ 6085280 w 6321948"/>
              <a:gd name="connsiteY13" fmla="*/ 2592592 h 2818503"/>
              <a:gd name="connsiteX14" fmla="*/ 4471633 w 6321948"/>
              <a:gd name="connsiteY14" fmla="*/ 2818503 h 2818503"/>
              <a:gd name="connsiteX15" fmla="*/ 3449656 w 6321948"/>
              <a:gd name="connsiteY15" fmla="*/ 2614107 h 2818503"/>
              <a:gd name="connsiteX16" fmla="*/ 3191473 w 6321948"/>
              <a:gd name="connsiteY16" fmla="*/ 2173045 h 2818503"/>
              <a:gd name="connsiteX17" fmla="*/ 2997835 w 6321948"/>
              <a:gd name="connsiteY17" fmla="*/ 1699707 h 2818503"/>
              <a:gd name="connsiteX18" fmla="*/ 2793440 w 6321948"/>
              <a:gd name="connsiteY18" fmla="*/ 1269403 h 2818503"/>
              <a:gd name="connsiteX19" fmla="*/ 2459952 w 6321948"/>
              <a:gd name="connsiteY19" fmla="*/ 1021975 h 2818503"/>
              <a:gd name="connsiteX20" fmla="*/ 1459492 w 6321948"/>
              <a:gd name="connsiteY20" fmla="*/ 989703 h 2818503"/>
              <a:gd name="connsiteX21" fmla="*/ 329939 w 6321948"/>
              <a:gd name="connsiteY21" fmla="*/ 1021976 h 2818503"/>
              <a:gd name="connsiteX22" fmla="*/ 157816 w 6321948"/>
              <a:gd name="connsiteY22" fmla="*/ 989703 h 2818503"/>
              <a:gd name="connsiteX23" fmla="*/ 17967 w 6321948"/>
              <a:gd name="connsiteY23" fmla="*/ 796065 h 2818503"/>
              <a:gd name="connsiteX24" fmla="*/ 7209 w 6321948"/>
              <a:gd name="connsiteY24" fmla="*/ 580913 h 2818503"/>
              <a:gd name="connsiteX25" fmla="*/ 222362 w 6321948"/>
              <a:gd name="connsiteY25" fmla="*/ 462578 h 2818503"/>
              <a:gd name="connsiteX26" fmla="*/ 222362 w 6321948"/>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4471633 w 6343463"/>
              <a:gd name="connsiteY14" fmla="*/ 2818503 h 2818503"/>
              <a:gd name="connsiteX15" fmla="*/ 3449656 w 6343463"/>
              <a:gd name="connsiteY15" fmla="*/ 2614107 h 2818503"/>
              <a:gd name="connsiteX16" fmla="*/ 3191473 w 6343463"/>
              <a:gd name="connsiteY16" fmla="*/ 2173045 h 2818503"/>
              <a:gd name="connsiteX17" fmla="*/ 2997835 w 6343463"/>
              <a:gd name="connsiteY17" fmla="*/ 1699707 h 2818503"/>
              <a:gd name="connsiteX18" fmla="*/ 2793440 w 6343463"/>
              <a:gd name="connsiteY18" fmla="*/ 1269403 h 2818503"/>
              <a:gd name="connsiteX19" fmla="*/ 2459952 w 6343463"/>
              <a:gd name="connsiteY19" fmla="*/ 1021975 h 2818503"/>
              <a:gd name="connsiteX20" fmla="*/ 1459492 w 6343463"/>
              <a:gd name="connsiteY20" fmla="*/ 989703 h 2818503"/>
              <a:gd name="connsiteX21" fmla="*/ 329939 w 6343463"/>
              <a:gd name="connsiteY21" fmla="*/ 1021976 h 2818503"/>
              <a:gd name="connsiteX22" fmla="*/ 157816 w 6343463"/>
              <a:gd name="connsiteY22" fmla="*/ 989703 h 2818503"/>
              <a:gd name="connsiteX23" fmla="*/ 17967 w 6343463"/>
              <a:gd name="connsiteY23" fmla="*/ 796065 h 2818503"/>
              <a:gd name="connsiteX24" fmla="*/ 7209 w 6343463"/>
              <a:gd name="connsiteY24" fmla="*/ 580913 h 2818503"/>
              <a:gd name="connsiteX25" fmla="*/ 222362 w 6343463"/>
              <a:gd name="connsiteY25" fmla="*/ 462578 h 2818503"/>
              <a:gd name="connsiteX26" fmla="*/ 222362 w 6343463"/>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5656136 w 6343463"/>
              <a:gd name="connsiteY14" fmla="*/ 2724225 h 2818503"/>
              <a:gd name="connsiteX15" fmla="*/ 4471633 w 6343463"/>
              <a:gd name="connsiteY15" fmla="*/ 2818503 h 2818503"/>
              <a:gd name="connsiteX16" fmla="*/ 3449656 w 6343463"/>
              <a:gd name="connsiteY16" fmla="*/ 2614107 h 2818503"/>
              <a:gd name="connsiteX17" fmla="*/ 3191473 w 6343463"/>
              <a:gd name="connsiteY17" fmla="*/ 2173045 h 2818503"/>
              <a:gd name="connsiteX18" fmla="*/ 2997835 w 6343463"/>
              <a:gd name="connsiteY18" fmla="*/ 1699707 h 2818503"/>
              <a:gd name="connsiteX19" fmla="*/ 2793440 w 6343463"/>
              <a:gd name="connsiteY19" fmla="*/ 1269403 h 2818503"/>
              <a:gd name="connsiteX20" fmla="*/ 2459952 w 6343463"/>
              <a:gd name="connsiteY20" fmla="*/ 1021975 h 2818503"/>
              <a:gd name="connsiteX21" fmla="*/ 1459492 w 6343463"/>
              <a:gd name="connsiteY21" fmla="*/ 989703 h 2818503"/>
              <a:gd name="connsiteX22" fmla="*/ 329939 w 6343463"/>
              <a:gd name="connsiteY22" fmla="*/ 1021976 h 2818503"/>
              <a:gd name="connsiteX23" fmla="*/ 157816 w 6343463"/>
              <a:gd name="connsiteY23" fmla="*/ 989703 h 2818503"/>
              <a:gd name="connsiteX24" fmla="*/ 17967 w 6343463"/>
              <a:gd name="connsiteY24" fmla="*/ 796065 h 2818503"/>
              <a:gd name="connsiteX25" fmla="*/ 7209 w 6343463"/>
              <a:gd name="connsiteY25" fmla="*/ 580913 h 2818503"/>
              <a:gd name="connsiteX26" fmla="*/ 222362 w 6343463"/>
              <a:gd name="connsiteY26" fmla="*/ 462578 h 2818503"/>
              <a:gd name="connsiteX27" fmla="*/ 222362 w 6343463"/>
              <a:gd name="connsiteY27" fmla="*/ 462578 h 2818503"/>
              <a:gd name="connsiteX0" fmla="*/ 114786 w 6343463"/>
              <a:gd name="connsiteY0" fmla="*/ 516367 h 2831801"/>
              <a:gd name="connsiteX1" fmla="*/ 1030348 w 6343463"/>
              <a:gd name="connsiteY1" fmla="*/ 217693 h 2831801"/>
              <a:gd name="connsiteX2" fmla="*/ 2212527 w 6343463"/>
              <a:gd name="connsiteY2" fmla="*/ 75303 h 2831801"/>
              <a:gd name="connsiteX3" fmla="*/ 3309806 w 6343463"/>
              <a:gd name="connsiteY3" fmla="*/ 0 h 2831801"/>
              <a:gd name="connsiteX4" fmla="*/ 3956428 w 6343463"/>
              <a:gd name="connsiteY4" fmla="*/ 24056 h 2831801"/>
              <a:gd name="connsiteX5" fmla="*/ 4762089 w 6343463"/>
              <a:gd name="connsiteY5" fmla="*/ 64546 h 2831801"/>
              <a:gd name="connsiteX6" fmla="*/ 5333407 w 6343463"/>
              <a:gd name="connsiteY6" fmla="*/ 131632 h 2831801"/>
              <a:gd name="connsiteX7" fmla="*/ 5794823 w 6343463"/>
              <a:gd name="connsiteY7" fmla="*/ 225910 h 2831801"/>
              <a:gd name="connsiteX8" fmla="*/ 5977703 w 6343463"/>
              <a:gd name="connsiteY8" fmla="*/ 355002 h 2831801"/>
              <a:gd name="connsiteX9" fmla="*/ 6204776 w 6343463"/>
              <a:gd name="connsiteY9" fmla="*/ 744818 h 2831801"/>
              <a:gd name="connsiteX10" fmla="*/ 6321948 w 6343463"/>
              <a:gd name="connsiteY10" fmla="*/ 1183340 h 2831801"/>
              <a:gd name="connsiteX11" fmla="*/ 6343463 w 6343463"/>
              <a:gd name="connsiteY11" fmla="*/ 1785769 h 2831801"/>
              <a:gd name="connsiteX12" fmla="*/ 6258564 w 6343463"/>
              <a:gd name="connsiteY12" fmla="*/ 2261646 h 2831801"/>
              <a:gd name="connsiteX13" fmla="*/ 6085280 w 6343463"/>
              <a:gd name="connsiteY13" fmla="*/ 2592592 h 2831801"/>
              <a:gd name="connsiteX14" fmla="*/ 5656136 w 6343463"/>
              <a:gd name="connsiteY14" fmla="*/ 2724225 h 2831801"/>
              <a:gd name="connsiteX15" fmla="*/ 4913858 w 6343463"/>
              <a:gd name="connsiteY15" fmla="*/ 2831801 h 2831801"/>
              <a:gd name="connsiteX16" fmla="*/ 4471633 w 6343463"/>
              <a:gd name="connsiteY16" fmla="*/ 2818503 h 2831801"/>
              <a:gd name="connsiteX17" fmla="*/ 3449656 w 6343463"/>
              <a:gd name="connsiteY17" fmla="*/ 2614107 h 2831801"/>
              <a:gd name="connsiteX18" fmla="*/ 3191473 w 6343463"/>
              <a:gd name="connsiteY18" fmla="*/ 2173045 h 2831801"/>
              <a:gd name="connsiteX19" fmla="*/ 2997835 w 6343463"/>
              <a:gd name="connsiteY19" fmla="*/ 1699707 h 2831801"/>
              <a:gd name="connsiteX20" fmla="*/ 2793440 w 6343463"/>
              <a:gd name="connsiteY20" fmla="*/ 1269403 h 2831801"/>
              <a:gd name="connsiteX21" fmla="*/ 2459952 w 6343463"/>
              <a:gd name="connsiteY21" fmla="*/ 1021975 h 2831801"/>
              <a:gd name="connsiteX22" fmla="*/ 1459492 w 6343463"/>
              <a:gd name="connsiteY22" fmla="*/ 989703 h 2831801"/>
              <a:gd name="connsiteX23" fmla="*/ 329939 w 6343463"/>
              <a:gd name="connsiteY23" fmla="*/ 1021976 h 2831801"/>
              <a:gd name="connsiteX24" fmla="*/ 157816 w 6343463"/>
              <a:gd name="connsiteY24" fmla="*/ 989703 h 2831801"/>
              <a:gd name="connsiteX25" fmla="*/ 17967 w 6343463"/>
              <a:gd name="connsiteY25" fmla="*/ 796065 h 2831801"/>
              <a:gd name="connsiteX26" fmla="*/ 7209 w 6343463"/>
              <a:gd name="connsiteY26" fmla="*/ 580913 h 2831801"/>
              <a:gd name="connsiteX27" fmla="*/ 222362 w 6343463"/>
              <a:gd name="connsiteY27" fmla="*/ 462578 h 2831801"/>
              <a:gd name="connsiteX28" fmla="*/ 222362 w 6343463"/>
              <a:gd name="connsiteY28" fmla="*/ 462578 h 2831801"/>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449656 w 6343463"/>
              <a:gd name="connsiteY17" fmla="*/ 2614107 h 2832167"/>
              <a:gd name="connsiteX18" fmla="*/ 3191473 w 6343463"/>
              <a:gd name="connsiteY18" fmla="*/ 2173045 h 2832167"/>
              <a:gd name="connsiteX19" fmla="*/ 2997835 w 6343463"/>
              <a:gd name="connsiteY19" fmla="*/ 1699707 h 2832167"/>
              <a:gd name="connsiteX20" fmla="*/ 2793440 w 6343463"/>
              <a:gd name="connsiteY20" fmla="*/ 1269403 h 2832167"/>
              <a:gd name="connsiteX21" fmla="*/ 2459952 w 6343463"/>
              <a:gd name="connsiteY21" fmla="*/ 1021975 h 2832167"/>
              <a:gd name="connsiteX22" fmla="*/ 1459492 w 6343463"/>
              <a:gd name="connsiteY22" fmla="*/ 989703 h 2832167"/>
              <a:gd name="connsiteX23" fmla="*/ 329939 w 6343463"/>
              <a:gd name="connsiteY23" fmla="*/ 1021976 h 2832167"/>
              <a:gd name="connsiteX24" fmla="*/ 157816 w 6343463"/>
              <a:gd name="connsiteY24" fmla="*/ 989703 h 2832167"/>
              <a:gd name="connsiteX25" fmla="*/ 17967 w 6343463"/>
              <a:gd name="connsiteY25" fmla="*/ 796065 h 2832167"/>
              <a:gd name="connsiteX26" fmla="*/ 7209 w 6343463"/>
              <a:gd name="connsiteY26" fmla="*/ 580913 h 2832167"/>
              <a:gd name="connsiteX27" fmla="*/ 222362 w 6343463"/>
              <a:gd name="connsiteY27" fmla="*/ 462578 h 2832167"/>
              <a:gd name="connsiteX28" fmla="*/ 222362 w 6343463"/>
              <a:gd name="connsiteY28" fmla="*/ 462578 h 2832167"/>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827336 w 6343463"/>
              <a:gd name="connsiteY17" fmla="*/ 2756498 h 2832167"/>
              <a:gd name="connsiteX18" fmla="*/ 3449656 w 6343463"/>
              <a:gd name="connsiteY18" fmla="*/ 2614107 h 2832167"/>
              <a:gd name="connsiteX19" fmla="*/ 3191473 w 6343463"/>
              <a:gd name="connsiteY19" fmla="*/ 2173045 h 2832167"/>
              <a:gd name="connsiteX20" fmla="*/ 2997835 w 6343463"/>
              <a:gd name="connsiteY20" fmla="*/ 1699707 h 2832167"/>
              <a:gd name="connsiteX21" fmla="*/ 2793440 w 6343463"/>
              <a:gd name="connsiteY21" fmla="*/ 1269403 h 2832167"/>
              <a:gd name="connsiteX22" fmla="*/ 2459952 w 6343463"/>
              <a:gd name="connsiteY22" fmla="*/ 1021975 h 2832167"/>
              <a:gd name="connsiteX23" fmla="*/ 1459492 w 6343463"/>
              <a:gd name="connsiteY23" fmla="*/ 989703 h 2832167"/>
              <a:gd name="connsiteX24" fmla="*/ 329939 w 6343463"/>
              <a:gd name="connsiteY24" fmla="*/ 1021976 h 2832167"/>
              <a:gd name="connsiteX25" fmla="*/ 157816 w 6343463"/>
              <a:gd name="connsiteY25" fmla="*/ 989703 h 2832167"/>
              <a:gd name="connsiteX26" fmla="*/ 17967 w 6343463"/>
              <a:gd name="connsiteY26" fmla="*/ 796065 h 2832167"/>
              <a:gd name="connsiteX27" fmla="*/ 7209 w 6343463"/>
              <a:gd name="connsiteY27" fmla="*/ 580913 h 2832167"/>
              <a:gd name="connsiteX28" fmla="*/ 222362 w 6343463"/>
              <a:gd name="connsiteY28" fmla="*/ 462578 h 2832167"/>
              <a:gd name="connsiteX29" fmla="*/ 222362 w 6343463"/>
              <a:gd name="connsiteY29" fmla="*/ 462578 h 2832167"/>
              <a:gd name="connsiteX0" fmla="*/ 114786 w 6343463"/>
              <a:gd name="connsiteY0" fmla="*/ 516367 h 2861534"/>
              <a:gd name="connsiteX1" fmla="*/ 1030348 w 6343463"/>
              <a:gd name="connsiteY1" fmla="*/ 217693 h 2861534"/>
              <a:gd name="connsiteX2" fmla="*/ 2212527 w 6343463"/>
              <a:gd name="connsiteY2" fmla="*/ 75303 h 2861534"/>
              <a:gd name="connsiteX3" fmla="*/ 3309806 w 6343463"/>
              <a:gd name="connsiteY3" fmla="*/ 0 h 2861534"/>
              <a:gd name="connsiteX4" fmla="*/ 3956428 w 6343463"/>
              <a:gd name="connsiteY4" fmla="*/ 24056 h 2861534"/>
              <a:gd name="connsiteX5" fmla="*/ 4762089 w 6343463"/>
              <a:gd name="connsiteY5" fmla="*/ 64546 h 2861534"/>
              <a:gd name="connsiteX6" fmla="*/ 5333407 w 6343463"/>
              <a:gd name="connsiteY6" fmla="*/ 131632 h 2861534"/>
              <a:gd name="connsiteX7" fmla="*/ 5794823 w 6343463"/>
              <a:gd name="connsiteY7" fmla="*/ 225910 h 2861534"/>
              <a:gd name="connsiteX8" fmla="*/ 5977703 w 6343463"/>
              <a:gd name="connsiteY8" fmla="*/ 355002 h 2861534"/>
              <a:gd name="connsiteX9" fmla="*/ 6204776 w 6343463"/>
              <a:gd name="connsiteY9" fmla="*/ 744818 h 2861534"/>
              <a:gd name="connsiteX10" fmla="*/ 6321948 w 6343463"/>
              <a:gd name="connsiteY10" fmla="*/ 1183340 h 2861534"/>
              <a:gd name="connsiteX11" fmla="*/ 6343463 w 6343463"/>
              <a:gd name="connsiteY11" fmla="*/ 1785769 h 2861534"/>
              <a:gd name="connsiteX12" fmla="*/ 6258564 w 6343463"/>
              <a:gd name="connsiteY12" fmla="*/ 2261646 h 2861534"/>
              <a:gd name="connsiteX13" fmla="*/ 6085280 w 6343463"/>
              <a:gd name="connsiteY13" fmla="*/ 2592592 h 2861534"/>
              <a:gd name="connsiteX14" fmla="*/ 5656136 w 6343463"/>
              <a:gd name="connsiteY14" fmla="*/ 2724225 h 2861534"/>
              <a:gd name="connsiteX15" fmla="*/ 4913858 w 6343463"/>
              <a:gd name="connsiteY15" fmla="*/ 2831801 h 2861534"/>
              <a:gd name="connsiteX16" fmla="*/ 4471633 w 6343463"/>
              <a:gd name="connsiteY16" fmla="*/ 2861534 h 2861534"/>
              <a:gd name="connsiteX17" fmla="*/ 3827336 w 6343463"/>
              <a:gd name="connsiteY17" fmla="*/ 2756498 h 2861534"/>
              <a:gd name="connsiteX18" fmla="*/ 3449656 w 6343463"/>
              <a:gd name="connsiteY18" fmla="*/ 2614107 h 2861534"/>
              <a:gd name="connsiteX19" fmla="*/ 3191473 w 6343463"/>
              <a:gd name="connsiteY19" fmla="*/ 2173045 h 2861534"/>
              <a:gd name="connsiteX20" fmla="*/ 2997835 w 6343463"/>
              <a:gd name="connsiteY20" fmla="*/ 1699707 h 2861534"/>
              <a:gd name="connsiteX21" fmla="*/ 2793440 w 6343463"/>
              <a:gd name="connsiteY21" fmla="*/ 1269403 h 2861534"/>
              <a:gd name="connsiteX22" fmla="*/ 2459952 w 6343463"/>
              <a:gd name="connsiteY22" fmla="*/ 1021975 h 2861534"/>
              <a:gd name="connsiteX23" fmla="*/ 1459492 w 6343463"/>
              <a:gd name="connsiteY23" fmla="*/ 989703 h 2861534"/>
              <a:gd name="connsiteX24" fmla="*/ 329939 w 6343463"/>
              <a:gd name="connsiteY24" fmla="*/ 1021976 h 2861534"/>
              <a:gd name="connsiteX25" fmla="*/ 157816 w 6343463"/>
              <a:gd name="connsiteY25" fmla="*/ 989703 h 2861534"/>
              <a:gd name="connsiteX26" fmla="*/ 17967 w 6343463"/>
              <a:gd name="connsiteY26" fmla="*/ 796065 h 2861534"/>
              <a:gd name="connsiteX27" fmla="*/ 7209 w 6343463"/>
              <a:gd name="connsiteY27" fmla="*/ 580913 h 2861534"/>
              <a:gd name="connsiteX28" fmla="*/ 222362 w 6343463"/>
              <a:gd name="connsiteY28" fmla="*/ 462578 h 2861534"/>
              <a:gd name="connsiteX29" fmla="*/ 222362 w 6343463"/>
              <a:gd name="connsiteY29" fmla="*/ 462578 h 2861534"/>
              <a:gd name="connsiteX0" fmla="*/ 114786 w 6343463"/>
              <a:gd name="connsiteY0" fmla="*/ 516367 h 2861534"/>
              <a:gd name="connsiteX1" fmla="*/ 395647 w 6343463"/>
              <a:gd name="connsiteY1" fmla="*/ 400572 h 2861534"/>
              <a:gd name="connsiteX2" fmla="*/ 1030348 w 6343463"/>
              <a:gd name="connsiteY2" fmla="*/ 217693 h 2861534"/>
              <a:gd name="connsiteX3" fmla="*/ 2212527 w 6343463"/>
              <a:gd name="connsiteY3" fmla="*/ 75303 h 2861534"/>
              <a:gd name="connsiteX4" fmla="*/ 3309806 w 6343463"/>
              <a:gd name="connsiteY4" fmla="*/ 0 h 2861534"/>
              <a:gd name="connsiteX5" fmla="*/ 3956428 w 6343463"/>
              <a:gd name="connsiteY5" fmla="*/ 24056 h 2861534"/>
              <a:gd name="connsiteX6" fmla="*/ 4762089 w 6343463"/>
              <a:gd name="connsiteY6" fmla="*/ 64546 h 2861534"/>
              <a:gd name="connsiteX7" fmla="*/ 5333407 w 6343463"/>
              <a:gd name="connsiteY7" fmla="*/ 131632 h 2861534"/>
              <a:gd name="connsiteX8" fmla="*/ 5794823 w 6343463"/>
              <a:gd name="connsiteY8" fmla="*/ 225910 h 2861534"/>
              <a:gd name="connsiteX9" fmla="*/ 5977703 w 6343463"/>
              <a:gd name="connsiteY9" fmla="*/ 355002 h 2861534"/>
              <a:gd name="connsiteX10" fmla="*/ 6204776 w 6343463"/>
              <a:gd name="connsiteY10" fmla="*/ 744818 h 2861534"/>
              <a:gd name="connsiteX11" fmla="*/ 6321948 w 6343463"/>
              <a:gd name="connsiteY11" fmla="*/ 1183340 h 2861534"/>
              <a:gd name="connsiteX12" fmla="*/ 6343463 w 6343463"/>
              <a:gd name="connsiteY12" fmla="*/ 1785769 h 2861534"/>
              <a:gd name="connsiteX13" fmla="*/ 6258564 w 6343463"/>
              <a:gd name="connsiteY13" fmla="*/ 2261646 h 2861534"/>
              <a:gd name="connsiteX14" fmla="*/ 6085280 w 6343463"/>
              <a:gd name="connsiteY14" fmla="*/ 2592592 h 2861534"/>
              <a:gd name="connsiteX15" fmla="*/ 5656136 w 6343463"/>
              <a:gd name="connsiteY15" fmla="*/ 2724225 h 2861534"/>
              <a:gd name="connsiteX16" fmla="*/ 4913858 w 6343463"/>
              <a:gd name="connsiteY16" fmla="*/ 2831801 h 2861534"/>
              <a:gd name="connsiteX17" fmla="*/ 4471633 w 6343463"/>
              <a:gd name="connsiteY17" fmla="*/ 2861534 h 2861534"/>
              <a:gd name="connsiteX18" fmla="*/ 3827336 w 6343463"/>
              <a:gd name="connsiteY18" fmla="*/ 2756498 h 2861534"/>
              <a:gd name="connsiteX19" fmla="*/ 3449656 w 6343463"/>
              <a:gd name="connsiteY19" fmla="*/ 2614107 h 2861534"/>
              <a:gd name="connsiteX20" fmla="*/ 3191473 w 6343463"/>
              <a:gd name="connsiteY20" fmla="*/ 2173045 h 2861534"/>
              <a:gd name="connsiteX21" fmla="*/ 2997835 w 6343463"/>
              <a:gd name="connsiteY21" fmla="*/ 1699707 h 2861534"/>
              <a:gd name="connsiteX22" fmla="*/ 2793440 w 6343463"/>
              <a:gd name="connsiteY22" fmla="*/ 1269403 h 2861534"/>
              <a:gd name="connsiteX23" fmla="*/ 2459952 w 6343463"/>
              <a:gd name="connsiteY23" fmla="*/ 1021975 h 2861534"/>
              <a:gd name="connsiteX24" fmla="*/ 1459492 w 6343463"/>
              <a:gd name="connsiteY24" fmla="*/ 989703 h 2861534"/>
              <a:gd name="connsiteX25" fmla="*/ 329939 w 6343463"/>
              <a:gd name="connsiteY25" fmla="*/ 1021976 h 2861534"/>
              <a:gd name="connsiteX26" fmla="*/ 157816 w 6343463"/>
              <a:gd name="connsiteY26" fmla="*/ 989703 h 2861534"/>
              <a:gd name="connsiteX27" fmla="*/ 17967 w 6343463"/>
              <a:gd name="connsiteY27" fmla="*/ 796065 h 2861534"/>
              <a:gd name="connsiteX28" fmla="*/ 7209 w 6343463"/>
              <a:gd name="connsiteY28" fmla="*/ 580913 h 2861534"/>
              <a:gd name="connsiteX29" fmla="*/ 222362 w 6343463"/>
              <a:gd name="connsiteY29" fmla="*/ 462578 h 2861534"/>
              <a:gd name="connsiteX30" fmla="*/ 222362 w 6343463"/>
              <a:gd name="connsiteY30" fmla="*/ 462578 h 28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43463" h="2861534">
                <a:moveTo>
                  <a:pt x="114786" y="516367"/>
                </a:moveTo>
                <a:cubicBezTo>
                  <a:pt x="161596" y="502447"/>
                  <a:pt x="243053" y="450351"/>
                  <a:pt x="395647" y="400572"/>
                </a:cubicBezTo>
                <a:cubicBezTo>
                  <a:pt x="548241" y="350793"/>
                  <a:pt x="727535" y="277283"/>
                  <a:pt x="1030348" y="217693"/>
                </a:cubicBezTo>
                <a:cubicBezTo>
                  <a:pt x="1333161" y="158103"/>
                  <a:pt x="1820067" y="120550"/>
                  <a:pt x="2212527" y="75303"/>
                </a:cubicBezTo>
                <a:lnTo>
                  <a:pt x="3309806" y="0"/>
                </a:lnTo>
                <a:cubicBezTo>
                  <a:pt x="3521760" y="15190"/>
                  <a:pt x="3744474" y="8866"/>
                  <a:pt x="3956428" y="24056"/>
                </a:cubicBezTo>
                <a:lnTo>
                  <a:pt x="4762089" y="64546"/>
                </a:lnTo>
                <a:cubicBezTo>
                  <a:pt x="4945356" y="94080"/>
                  <a:pt x="5150140" y="102098"/>
                  <a:pt x="5333407" y="131632"/>
                </a:cubicBezTo>
                <a:lnTo>
                  <a:pt x="5794823" y="225910"/>
                </a:lnTo>
                <a:cubicBezTo>
                  <a:pt x="5798409" y="258183"/>
                  <a:pt x="5974117" y="322729"/>
                  <a:pt x="5977703" y="355002"/>
                </a:cubicBezTo>
                <a:cubicBezTo>
                  <a:pt x="6039050" y="502870"/>
                  <a:pt x="6143429" y="596950"/>
                  <a:pt x="6204776" y="744818"/>
                </a:cubicBezTo>
                <a:lnTo>
                  <a:pt x="6321948" y="1183340"/>
                </a:lnTo>
                <a:lnTo>
                  <a:pt x="6343463" y="1785769"/>
                </a:lnTo>
                <a:cubicBezTo>
                  <a:pt x="6311577" y="1940809"/>
                  <a:pt x="6290450" y="2106606"/>
                  <a:pt x="6258564" y="2261646"/>
                </a:cubicBezTo>
                <a:lnTo>
                  <a:pt x="6085280" y="2592592"/>
                </a:lnTo>
                <a:cubicBezTo>
                  <a:pt x="5938646" y="2607783"/>
                  <a:pt x="5802770" y="2709034"/>
                  <a:pt x="5656136" y="2724225"/>
                </a:cubicBezTo>
                <a:cubicBezTo>
                  <a:pt x="5408710" y="2738569"/>
                  <a:pt x="5204315" y="2838973"/>
                  <a:pt x="4913858" y="2831801"/>
                </a:cubicBezTo>
                <a:lnTo>
                  <a:pt x="4471633" y="2861534"/>
                </a:lnTo>
                <a:cubicBezTo>
                  <a:pt x="4328585" y="2833694"/>
                  <a:pt x="3970384" y="2784338"/>
                  <a:pt x="3827336" y="2756498"/>
                </a:cubicBezTo>
                <a:lnTo>
                  <a:pt x="3449656" y="2614107"/>
                </a:lnTo>
                <a:cubicBezTo>
                  <a:pt x="3381524" y="2467086"/>
                  <a:pt x="3259605" y="2320066"/>
                  <a:pt x="3191473" y="2173045"/>
                </a:cubicBezTo>
                <a:lnTo>
                  <a:pt x="2997835" y="1699707"/>
                </a:lnTo>
                <a:cubicBezTo>
                  <a:pt x="2886673" y="1549100"/>
                  <a:pt x="2904602" y="1420010"/>
                  <a:pt x="2793440" y="1269403"/>
                </a:cubicBezTo>
                <a:lnTo>
                  <a:pt x="2459952" y="1021975"/>
                </a:lnTo>
                <a:lnTo>
                  <a:pt x="1459492" y="989703"/>
                </a:lnTo>
                <a:lnTo>
                  <a:pt x="329939" y="1021976"/>
                </a:lnTo>
                <a:cubicBezTo>
                  <a:pt x="279737" y="993289"/>
                  <a:pt x="208018" y="1018390"/>
                  <a:pt x="157816" y="989703"/>
                </a:cubicBezTo>
                <a:lnTo>
                  <a:pt x="17967" y="796065"/>
                </a:lnTo>
                <a:cubicBezTo>
                  <a:pt x="46654" y="753035"/>
                  <a:pt x="-21478" y="623943"/>
                  <a:pt x="7209" y="580913"/>
                </a:cubicBezTo>
                <a:lnTo>
                  <a:pt x="222362" y="462578"/>
                </a:lnTo>
                <a:lnTo>
                  <a:pt x="222362" y="462578"/>
                </a:lnTo>
              </a:path>
            </a:pathLst>
          </a:custGeom>
          <a:noFill/>
          <a:ln w="571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58" name="TextBox 57">
            <a:extLst>
              <a:ext uri="{FF2B5EF4-FFF2-40B4-BE49-F238E27FC236}">
                <a16:creationId xmlns:a16="http://schemas.microsoft.com/office/drawing/2014/main" id="{3C9B8D54-C013-4FE5-B2F6-78C6CF3BECAA}"/>
              </a:ext>
            </a:extLst>
          </p:cNvPr>
          <p:cNvSpPr txBox="1"/>
          <p:nvPr/>
        </p:nvSpPr>
        <p:spPr>
          <a:xfrm>
            <a:off x="6557169" y="188640"/>
            <a:ext cx="4002756" cy="584775"/>
          </a:xfrm>
          <a:prstGeom prst="rect">
            <a:avLst/>
          </a:prstGeom>
          <a:noFill/>
        </p:spPr>
        <p:txBody>
          <a:bodyPr wrap="square" rtlCol="0">
            <a:spAutoFit/>
          </a:bodyPr>
          <a:lstStyle/>
          <a:p>
            <a:r>
              <a:rPr lang="pt-PT" sz="3200" b="1" dirty="0" err="1">
                <a:solidFill>
                  <a:srgbClr val="FF9933"/>
                </a:solidFill>
                <a:latin typeface="+mj-lt"/>
              </a:rPr>
              <a:t>Growth</a:t>
            </a:r>
            <a:r>
              <a:rPr lang="pt-PT" sz="3200" b="1" dirty="0">
                <a:solidFill>
                  <a:srgbClr val="FF9933"/>
                </a:solidFill>
                <a:latin typeface="+mj-lt"/>
              </a:rPr>
              <a:t> module</a:t>
            </a:r>
            <a:endParaRPr lang="en-GB" sz="3200" b="1" dirty="0">
              <a:solidFill>
                <a:srgbClr val="FF9933"/>
              </a:solidFill>
              <a:latin typeface="+mj-lt"/>
            </a:endParaRPr>
          </a:p>
        </p:txBody>
      </p:sp>
    </p:spTree>
    <p:extLst>
      <p:ext uri="{BB962C8B-B14F-4D97-AF65-F5344CB8AC3E}">
        <p14:creationId xmlns:p14="http://schemas.microsoft.com/office/powerpoint/2010/main" val="32438525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PT"/>
              <a:t>Summary</a:t>
            </a:r>
          </a:p>
        </p:txBody>
      </p:sp>
      <p:sp>
        <p:nvSpPr>
          <p:cNvPr id="3076" name="Rectangle 4"/>
          <p:cNvSpPr>
            <a:spLocks noGrp="1" noChangeArrowheads="1"/>
          </p:cNvSpPr>
          <p:nvPr>
            <p:ph idx="1"/>
          </p:nvPr>
        </p:nvSpPr>
        <p:spPr/>
        <p:txBody>
          <a:bodyPr/>
          <a:lstStyle/>
          <a:p>
            <a:r>
              <a:rPr lang="pt-PT" dirty="0" err="1"/>
              <a:t>Main</a:t>
            </a:r>
            <a:r>
              <a:rPr lang="pt-PT" dirty="0"/>
              <a:t> diferences to </a:t>
            </a:r>
            <a:r>
              <a:rPr lang="pt-PT" dirty="0" err="1"/>
              <a:t>empirical</a:t>
            </a:r>
            <a:r>
              <a:rPr lang="pt-PT" dirty="0"/>
              <a:t> </a:t>
            </a:r>
            <a:r>
              <a:rPr lang="pt-PT" dirty="0" err="1"/>
              <a:t>models</a:t>
            </a:r>
            <a:endParaRPr lang="pt-PT" dirty="0"/>
          </a:p>
          <a:p>
            <a:r>
              <a:rPr lang="pt-PT" dirty="0" err="1"/>
              <a:t>Overview</a:t>
            </a:r>
            <a:r>
              <a:rPr lang="pt-PT" dirty="0"/>
              <a:t> of 3PG (</a:t>
            </a:r>
            <a:r>
              <a:rPr lang="pt-PT" dirty="0" err="1"/>
              <a:t>brief</a:t>
            </a:r>
            <a:r>
              <a:rPr lang="pt-PT" dirty="0"/>
              <a:t>)</a:t>
            </a:r>
          </a:p>
          <a:p>
            <a:pPr lvl="1"/>
            <a:r>
              <a:rPr lang="pt-PT" dirty="0" err="1"/>
              <a:t>Growth</a:t>
            </a:r>
            <a:r>
              <a:rPr lang="pt-PT" dirty="0"/>
              <a:t> module</a:t>
            </a:r>
          </a:p>
          <a:p>
            <a:pPr lvl="1"/>
            <a:r>
              <a:rPr lang="en-US" dirty="0"/>
              <a:t>Calculus module</a:t>
            </a:r>
          </a:p>
          <a:p>
            <a:pPr lvl="1"/>
            <a:r>
              <a:rPr lang="en-US" dirty="0"/>
              <a:t>Management module</a:t>
            </a:r>
          </a:p>
          <a:p>
            <a:r>
              <a:rPr lang="en-US" dirty="0"/>
              <a:t>The 3PGpjs2.7.xls implementation</a:t>
            </a:r>
          </a:p>
          <a:p>
            <a:r>
              <a:rPr lang="en-US" dirty="0"/>
              <a:t>Exercises</a:t>
            </a:r>
          </a:p>
          <a:p>
            <a:endParaRPr lang="pt-PT"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
        <p:nvSpPr>
          <p:cNvPr id="57" name="Freeform: Shape 56">
            <a:extLst>
              <a:ext uri="{FF2B5EF4-FFF2-40B4-BE49-F238E27FC236}">
                <a16:creationId xmlns:a16="http://schemas.microsoft.com/office/drawing/2014/main" id="{4B438BDA-822C-435D-8388-8F50E5D94673}"/>
              </a:ext>
            </a:extLst>
          </p:cNvPr>
          <p:cNvSpPr/>
          <p:nvPr/>
        </p:nvSpPr>
        <p:spPr bwMode="auto">
          <a:xfrm>
            <a:off x="1992551" y="2794449"/>
            <a:ext cx="6343463" cy="2861534"/>
          </a:xfrm>
          <a:custGeom>
            <a:avLst/>
            <a:gdLst>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6303981 w 6303981"/>
              <a:gd name="connsiteY5" fmla="*/ 1108037 h 2743200"/>
              <a:gd name="connsiteX6" fmla="*/ 6271708 w 6303981"/>
              <a:gd name="connsiteY6" fmla="*/ 1699708 h 2743200"/>
              <a:gd name="connsiteX7" fmla="*/ 6153374 w 6303981"/>
              <a:gd name="connsiteY7" fmla="*/ 2571077 h 2743200"/>
              <a:gd name="connsiteX8" fmla="*/ 4453666 w 6303981"/>
              <a:gd name="connsiteY8" fmla="*/ 2743200 h 2743200"/>
              <a:gd name="connsiteX9" fmla="*/ 3431689 w 6303981"/>
              <a:gd name="connsiteY9" fmla="*/ 2538804 h 2743200"/>
              <a:gd name="connsiteX10" fmla="*/ 2979868 w 6303981"/>
              <a:gd name="connsiteY10" fmla="*/ 1624404 h 2743200"/>
              <a:gd name="connsiteX11" fmla="*/ 2431228 w 6303981"/>
              <a:gd name="connsiteY11" fmla="*/ 806823 h 2743200"/>
              <a:gd name="connsiteX12" fmla="*/ 1441525 w 6303981"/>
              <a:gd name="connsiteY12" fmla="*/ 914400 h 2743200"/>
              <a:gd name="connsiteX13" fmla="*/ 311972 w 6303981"/>
              <a:gd name="connsiteY13" fmla="*/ 946673 h 2743200"/>
              <a:gd name="connsiteX14" fmla="*/ 0 w 6303981"/>
              <a:gd name="connsiteY14" fmla="*/ 720762 h 2743200"/>
              <a:gd name="connsiteX15" fmla="*/ 204395 w 6303981"/>
              <a:gd name="connsiteY15" fmla="*/ 387275 h 2743200"/>
              <a:gd name="connsiteX16" fmla="*/ 204395 w 6303981"/>
              <a:gd name="connsiteY16"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139849 w 6303981"/>
              <a:gd name="connsiteY15" fmla="*/ 914400 h 2743200"/>
              <a:gd name="connsiteX16" fmla="*/ 0 w 6303981"/>
              <a:gd name="connsiteY16" fmla="*/ 720762 h 2743200"/>
              <a:gd name="connsiteX17" fmla="*/ 204395 w 6303981"/>
              <a:gd name="connsiteY17" fmla="*/ 387275 h 2743200"/>
              <a:gd name="connsiteX18" fmla="*/ 204395 w 6303981"/>
              <a:gd name="connsiteY18" fmla="*/ 387275 h 2743200"/>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129092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53789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459952 w 6321948"/>
              <a:gd name="connsiteY12" fmla="*/ 978945 h 2775473"/>
              <a:gd name="connsiteX13" fmla="*/ 1459492 w 6321948"/>
              <a:gd name="connsiteY13" fmla="*/ 946673 h 2775473"/>
              <a:gd name="connsiteX14" fmla="*/ 329939 w 6321948"/>
              <a:gd name="connsiteY14" fmla="*/ 978946 h 2775473"/>
              <a:gd name="connsiteX15" fmla="*/ 157816 w 6321948"/>
              <a:gd name="connsiteY15" fmla="*/ 946673 h 2775473"/>
              <a:gd name="connsiteX16" fmla="*/ 17967 w 6321948"/>
              <a:gd name="connsiteY16" fmla="*/ 753035 h 2775473"/>
              <a:gd name="connsiteX17" fmla="*/ 7209 w 6321948"/>
              <a:gd name="connsiteY17" fmla="*/ 537883 h 2775473"/>
              <a:gd name="connsiteX18" fmla="*/ 222362 w 6321948"/>
              <a:gd name="connsiteY18" fmla="*/ 419548 h 2775473"/>
              <a:gd name="connsiteX19" fmla="*/ 222362 w 6321948"/>
              <a:gd name="connsiteY19"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793440 w 6321948"/>
              <a:gd name="connsiteY12" fmla="*/ 1226373 h 2775473"/>
              <a:gd name="connsiteX13" fmla="*/ 2459952 w 6321948"/>
              <a:gd name="connsiteY13" fmla="*/ 978945 h 2775473"/>
              <a:gd name="connsiteX14" fmla="*/ 1459492 w 6321948"/>
              <a:gd name="connsiteY14" fmla="*/ 946673 h 2775473"/>
              <a:gd name="connsiteX15" fmla="*/ 329939 w 6321948"/>
              <a:gd name="connsiteY15" fmla="*/ 978946 h 2775473"/>
              <a:gd name="connsiteX16" fmla="*/ 157816 w 6321948"/>
              <a:gd name="connsiteY16" fmla="*/ 946673 h 2775473"/>
              <a:gd name="connsiteX17" fmla="*/ 17967 w 6321948"/>
              <a:gd name="connsiteY17" fmla="*/ 753035 h 2775473"/>
              <a:gd name="connsiteX18" fmla="*/ 7209 w 6321948"/>
              <a:gd name="connsiteY18" fmla="*/ 537883 h 2775473"/>
              <a:gd name="connsiteX19" fmla="*/ 222362 w 6321948"/>
              <a:gd name="connsiteY19" fmla="*/ 419548 h 2775473"/>
              <a:gd name="connsiteX20" fmla="*/ 222362 w 6321948"/>
              <a:gd name="connsiteY20"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1030348 w 6321948"/>
              <a:gd name="connsiteY1" fmla="*/ 174663 h 2775473"/>
              <a:gd name="connsiteX2" fmla="*/ 2212527 w 6321948"/>
              <a:gd name="connsiteY2" fmla="*/ 32273 h 2775473"/>
              <a:gd name="connsiteX3" fmla="*/ 3331322 w 6321948"/>
              <a:gd name="connsiteY3" fmla="*/ 0 h 2775473"/>
              <a:gd name="connsiteX4" fmla="*/ 4772847 w 6321948"/>
              <a:gd name="connsiteY4" fmla="*/ 53789 h 2775473"/>
              <a:gd name="connsiteX5" fmla="*/ 5794823 w 6321948"/>
              <a:gd name="connsiteY5" fmla="*/ 182880 h 2775473"/>
              <a:gd name="connsiteX6" fmla="*/ 5977703 w 6321948"/>
              <a:gd name="connsiteY6" fmla="*/ 311972 h 2775473"/>
              <a:gd name="connsiteX7" fmla="*/ 6321948 w 6321948"/>
              <a:gd name="connsiteY7" fmla="*/ 1140310 h 2775473"/>
              <a:gd name="connsiteX8" fmla="*/ 6289675 w 6321948"/>
              <a:gd name="connsiteY8" fmla="*/ 1731981 h 2775473"/>
              <a:gd name="connsiteX9" fmla="*/ 6085280 w 6321948"/>
              <a:gd name="connsiteY9" fmla="*/ 2549562 h 2775473"/>
              <a:gd name="connsiteX10" fmla="*/ 4471633 w 6321948"/>
              <a:gd name="connsiteY10" fmla="*/ 2775473 h 2775473"/>
              <a:gd name="connsiteX11" fmla="*/ 3449656 w 6321948"/>
              <a:gd name="connsiteY11" fmla="*/ 2571077 h 2775473"/>
              <a:gd name="connsiteX12" fmla="*/ 3191473 w 6321948"/>
              <a:gd name="connsiteY12" fmla="*/ 2130015 h 2775473"/>
              <a:gd name="connsiteX13" fmla="*/ 2997835 w 6321948"/>
              <a:gd name="connsiteY13" fmla="*/ 1656677 h 2775473"/>
              <a:gd name="connsiteX14" fmla="*/ 2793440 w 6321948"/>
              <a:gd name="connsiteY14" fmla="*/ 1226373 h 2775473"/>
              <a:gd name="connsiteX15" fmla="*/ 2459952 w 6321948"/>
              <a:gd name="connsiteY15" fmla="*/ 978945 h 2775473"/>
              <a:gd name="connsiteX16" fmla="*/ 1459492 w 6321948"/>
              <a:gd name="connsiteY16" fmla="*/ 946673 h 2775473"/>
              <a:gd name="connsiteX17" fmla="*/ 329939 w 6321948"/>
              <a:gd name="connsiteY17" fmla="*/ 978946 h 2775473"/>
              <a:gd name="connsiteX18" fmla="*/ 157816 w 6321948"/>
              <a:gd name="connsiteY18" fmla="*/ 946673 h 2775473"/>
              <a:gd name="connsiteX19" fmla="*/ 17967 w 6321948"/>
              <a:gd name="connsiteY19" fmla="*/ 753035 h 2775473"/>
              <a:gd name="connsiteX20" fmla="*/ 7209 w 6321948"/>
              <a:gd name="connsiteY20" fmla="*/ 537883 h 2775473"/>
              <a:gd name="connsiteX21" fmla="*/ 222362 w 6321948"/>
              <a:gd name="connsiteY21" fmla="*/ 419548 h 2775473"/>
              <a:gd name="connsiteX22" fmla="*/ 222362 w 6321948"/>
              <a:gd name="connsiteY22" fmla="*/ 419548 h 2775473"/>
              <a:gd name="connsiteX0" fmla="*/ 114786 w 6321948"/>
              <a:gd name="connsiteY0" fmla="*/ 495251 h 2797387"/>
              <a:gd name="connsiteX1" fmla="*/ 1030348 w 6321948"/>
              <a:gd name="connsiteY1" fmla="*/ 196577 h 2797387"/>
              <a:gd name="connsiteX2" fmla="*/ 2212527 w 6321948"/>
              <a:gd name="connsiteY2" fmla="*/ 54187 h 2797387"/>
              <a:gd name="connsiteX3" fmla="*/ 3331322 w 6321948"/>
              <a:gd name="connsiteY3" fmla="*/ 21914 h 2797387"/>
              <a:gd name="connsiteX4" fmla="*/ 3956428 w 6321948"/>
              <a:gd name="connsiteY4" fmla="*/ 2940 h 2797387"/>
              <a:gd name="connsiteX5" fmla="*/ 4772847 w 6321948"/>
              <a:gd name="connsiteY5" fmla="*/ 75703 h 2797387"/>
              <a:gd name="connsiteX6" fmla="*/ 5794823 w 6321948"/>
              <a:gd name="connsiteY6" fmla="*/ 204794 h 2797387"/>
              <a:gd name="connsiteX7" fmla="*/ 5977703 w 6321948"/>
              <a:gd name="connsiteY7" fmla="*/ 333886 h 2797387"/>
              <a:gd name="connsiteX8" fmla="*/ 6321948 w 6321948"/>
              <a:gd name="connsiteY8" fmla="*/ 1162224 h 2797387"/>
              <a:gd name="connsiteX9" fmla="*/ 6289675 w 6321948"/>
              <a:gd name="connsiteY9" fmla="*/ 1753895 h 2797387"/>
              <a:gd name="connsiteX10" fmla="*/ 6085280 w 6321948"/>
              <a:gd name="connsiteY10" fmla="*/ 2571476 h 2797387"/>
              <a:gd name="connsiteX11" fmla="*/ 4471633 w 6321948"/>
              <a:gd name="connsiteY11" fmla="*/ 2797387 h 2797387"/>
              <a:gd name="connsiteX12" fmla="*/ 3449656 w 6321948"/>
              <a:gd name="connsiteY12" fmla="*/ 2592991 h 2797387"/>
              <a:gd name="connsiteX13" fmla="*/ 3191473 w 6321948"/>
              <a:gd name="connsiteY13" fmla="*/ 2151929 h 2797387"/>
              <a:gd name="connsiteX14" fmla="*/ 2997835 w 6321948"/>
              <a:gd name="connsiteY14" fmla="*/ 1678591 h 2797387"/>
              <a:gd name="connsiteX15" fmla="*/ 2793440 w 6321948"/>
              <a:gd name="connsiteY15" fmla="*/ 1248287 h 2797387"/>
              <a:gd name="connsiteX16" fmla="*/ 2459952 w 6321948"/>
              <a:gd name="connsiteY16" fmla="*/ 1000859 h 2797387"/>
              <a:gd name="connsiteX17" fmla="*/ 1459492 w 6321948"/>
              <a:gd name="connsiteY17" fmla="*/ 968587 h 2797387"/>
              <a:gd name="connsiteX18" fmla="*/ 329939 w 6321948"/>
              <a:gd name="connsiteY18" fmla="*/ 1000860 h 2797387"/>
              <a:gd name="connsiteX19" fmla="*/ 157816 w 6321948"/>
              <a:gd name="connsiteY19" fmla="*/ 968587 h 2797387"/>
              <a:gd name="connsiteX20" fmla="*/ 17967 w 6321948"/>
              <a:gd name="connsiteY20" fmla="*/ 774949 h 2797387"/>
              <a:gd name="connsiteX21" fmla="*/ 7209 w 6321948"/>
              <a:gd name="connsiteY21" fmla="*/ 559797 h 2797387"/>
              <a:gd name="connsiteX22" fmla="*/ 222362 w 6321948"/>
              <a:gd name="connsiteY22" fmla="*/ 441462 h 2797387"/>
              <a:gd name="connsiteX23" fmla="*/ 222362 w 6321948"/>
              <a:gd name="connsiteY23" fmla="*/ 441462 h 2797387"/>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794823 w 6321948"/>
              <a:gd name="connsiteY6" fmla="*/ 225910 h 2818503"/>
              <a:gd name="connsiteX7" fmla="*/ 5977703 w 6321948"/>
              <a:gd name="connsiteY7" fmla="*/ 355002 h 2818503"/>
              <a:gd name="connsiteX8" fmla="*/ 6321948 w 6321948"/>
              <a:gd name="connsiteY8" fmla="*/ 1183340 h 2818503"/>
              <a:gd name="connsiteX9" fmla="*/ 6289675 w 6321948"/>
              <a:gd name="connsiteY9" fmla="*/ 1775011 h 2818503"/>
              <a:gd name="connsiteX10" fmla="*/ 6085280 w 6321948"/>
              <a:gd name="connsiteY10" fmla="*/ 2592592 h 2818503"/>
              <a:gd name="connsiteX11" fmla="*/ 4471633 w 6321948"/>
              <a:gd name="connsiteY11" fmla="*/ 2818503 h 2818503"/>
              <a:gd name="connsiteX12" fmla="*/ 3449656 w 6321948"/>
              <a:gd name="connsiteY12" fmla="*/ 2614107 h 2818503"/>
              <a:gd name="connsiteX13" fmla="*/ 3191473 w 6321948"/>
              <a:gd name="connsiteY13" fmla="*/ 2173045 h 2818503"/>
              <a:gd name="connsiteX14" fmla="*/ 2997835 w 6321948"/>
              <a:gd name="connsiteY14" fmla="*/ 1699707 h 2818503"/>
              <a:gd name="connsiteX15" fmla="*/ 2793440 w 6321948"/>
              <a:gd name="connsiteY15" fmla="*/ 1269403 h 2818503"/>
              <a:gd name="connsiteX16" fmla="*/ 2459952 w 6321948"/>
              <a:gd name="connsiteY16" fmla="*/ 1021975 h 2818503"/>
              <a:gd name="connsiteX17" fmla="*/ 1459492 w 6321948"/>
              <a:gd name="connsiteY17" fmla="*/ 989703 h 2818503"/>
              <a:gd name="connsiteX18" fmla="*/ 329939 w 6321948"/>
              <a:gd name="connsiteY18" fmla="*/ 1021976 h 2818503"/>
              <a:gd name="connsiteX19" fmla="*/ 157816 w 6321948"/>
              <a:gd name="connsiteY19" fmla="*/ 989703 h 2818503"/>
              <a:gd name="connsiteX20" fmla="*/ 17967 w 6321948"/>
              <a:gd name="connsiteY20" fmla="*/ 796065 h 2818503"/>
              <a:gd name="connsiteX21" fmla="*/ 7209 w 6321948"/>
              <a:gd name="connsiteY21" fmla="*/ 580913 h 2818503"/>
              <a:gd name="connsiteX22" fmla="*/ 222362 w 6321948"/>
              <a:gd name="connsiteY22" fmla="*/ 462578 h 2818503"/>
              <a:gd name="connsiteX23" fmla="*/ 222362 w 6321948"/>
              <a:gd name="connsiteY23"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085280 w 6321948"/>
              <a:gd name="connsiteY12" fmla="*/ 2592592 h 2818503"/>
              <a:gd name="connsiteX13" fmla="*/ 4471633 w 6321948"/>
              <a:gd name="connsiteY13" fmla="*/ 2818503 h 2818503"/>
              <a:gd name="connsiteX14" fmla="*/ 3449656 w 6321948"/>
              <a:gd name="connsiteY14" fmla="*/ 2614107 h 2818503"/>
              <a:gd name="connsiteX15" fmla="*/ 3191473 w 6321948"/>
              <a:gd name="connsiteY15" fmla="*/ 2173045 h 2818503"/>
              <a:gd name="connsiteX16" fmla="*/ 2997835 w 6321948"/>
              <a:gd name="connsiteY16" fmla="*/ 1699707 h 2818503"/>
              <a:gd name="connsiteX17" fmla="*/ 2793440 w 6321948"/>
              <a:gd name="connsiteY17" fmla="*/ 1269403 h 2818503"/>
              <a:gd name="connsiteX18" fmla="*/ 2459952 w 6321948"/>
              <a:gd name="connsiteY18" fmla="*/ 1021975 h 2818503"/>
              <a:gd name="connsiteX19" fmla="*/ 1459492 w 6321948"/>
              <a:gd name="connsiteY19" fmla="*/ 989703 h 2818503"/>
              <a:gd name="connsiteX20" fmla="*/ 329939 w 6321948"/>
              <a:gd name="connsiteY20" fmla="*/ 1021976 h 2818503"/>
              <a:gd name="connsiteX21" fmla="*/ 157816 w 6321948"/>
              <a:gd name="connsiteY21" fmla="*/ 989703 h 2818503"/>
              <a:gd name="connsiteX22" fmla="*/ 17967 w 6321948"/>
              <a:gd name="connsiteY22" fmla="*/ 796065 h 2818503"/>
              <a:gd name="connsiteX23" fmla="*/ 7209 w 6321948"/>
              <a:gd name="connsiteY23" fmla="*/ 580913 h 2818503"/>
              <a:gd name="connsiteX24" fmla="*/ 222362 w 6321948"/>
              <a:gd name="connsiteY24" fmla="*/ 462578 h 2818503"/>
              <a:gd name="connsiteX25" fmla="*/ 222362 w 6321948"/>
              <a:gd name="connsiteY25"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258564 w 6321948"/>
              <a:gd name="connsiteY12" fmla="*/ 2261646 h 2818503"/>
              <a:gd name="connsiteX13" fmla="*/ 6085280 w 6321948"/>
              <a:gd name="connsiteY13" fmla="*/ 2592592 h 2818503"/>
              <a:gd name="connsiteX14" fmla="*/ 4471633 w 6321948"/>
              <a:gd name="connsiteY14" fmla="*/ 2818503 h 2818503"/>
              <a:gd name="connsiteX15" fmla="*/ 3449656 w 6321948"/>
              <a:gd name="connsiteY15" fmla="*/ 2614107 h 2818503"/>
              <a:gd name="connsiteX16" fmla="*/ 3191473 w 6321948"/>
              <a:gd name="connsiteY16" fmla="*/ 2173045 h 2818503"/>
              <a:gd name="connsiteX17" fmla="*/ 2997835 w 6321948"/>
              <a:gd name="connsiteY17" fmla="*/ 1699707 h 2818503"/>
              <a:gd name="connsiteX18" fmla="*/ 2793440 w 6321948"/>
              <a:gd name="connsiteY18" fmla="*/ 1269403 h 2818503"/>
              <a:gd name="connsiteX19" fmla="*/ 2459952 w 6321948"/>
              <a:gd name="connsiteY19" fmla="*/ 1021975 h 2818503"/>
              <a:gd name="connsiteX20" fmla="*/ 1459492 w 6321948"/>
              <a:gd name="connsiteY20" fmla="*/ 989703 h 2818503"/>
              <a:gd name="connsiteX21" fmla="*/ 329939 w 6321948"/>
              <a:gd name="connsiteY21" fmla="*/ 1021976 h 2818503"/>
              <a:gd name="connsiteX22" fmla="*/ 157816 w 6321948"/>
              <a:gd name="connsiteY22" fmla="*/ 989703 h 2818503"/>
              <a:gd name="connsiteX23" fmla="*/ 17967 w 6321948"/>
              <a:gd name="connsiteY23" fmla="*/ 796065 h 2818503"/>
              <a:gd name="connsiteX24" fmla="*/ 7209 w 6321948"/>
              <a:gd name="connsiteY24" fmla="*/ 580913 h 2818503"/>
              <a:gd name="connsiteX25" fmla="*/ 222362 w 6321948"/>
              <a:gd name="connsiteY25" fmla="*/ 462578 h 2818503"/>
              <a:gd name="connsiteX26" fmla="*/ 222362 w 6321948"/>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4471633 w 6343463"/>
              <a:gd name="connsiteY14" fmla="*/ 2818503 h 2818503"/>
              <a:gd name="connsiteX15" fmla="*/ 3449656 w 6343463"/>
              <a:gd name="connsiteY15" fmla="*/ 2614107 h 2818503"/>
              <a:gd name="connsiteX16" fmla="*/ 3191473 w 6343463"/>
              <a:gd name="connsiteY16" fmla="*/ 2173045 h 2818503"/>
              <a:gd name="connsiteX17" fmla="*/ 2997835 w 6343463"/>
              <a:gd name="connsiteY17" fmla="*/ 1699707 h 2818503"/>
              <a:gd name="connsiteX18" fmla="*/ 2793440 w 6343463"/>
              <a:gd name="connsiteY18" fmla="*/ 1269403 h 2818503"/>
              <a:gd name="connsiteX19" fmla="*/ 2459952 w 6343463"/>
              <a:gd name="connsiteY19" fmla="*/ 1021975 h 2818503"/>
              <a:gd name="connsiteX20" fmla="*/ 1459492 w 6343463"/>
              <a:gd name="connsiteY20" fmla="*/ 989703 h 2818503"/>
              <a:gd name="connsiteX21" fmla="*/ 329939 w 6343463"/>
              <a:gd name="connsiteY21" fmla="*/ 1021976 h 2818503"/>
              <a:gd name="connsiteX22" fmla="*/ 157816 w 6343463"/>
              <a:gd name="connsiteY22" fmla="*/ 989703 h 2818503"/>
              <a:gd name="connsiteX23" fmla="*/ 17967 w 6343463"/>
              <a:gd name="connsiteY23" fmla="*/ 796065 h 2818503"/>
              <a:gd name="connsiteX24" fmla="*/ 7209 w 6343463"/>
              <a:gd name="connsiteY24" fmla="*/ 580913 h 2818503"/>
              <a:gd name="connsiteX25" fmla="*/ 222362 w 6343463"/>
              <a:gd name="connsiteY25" fmla="*/ 462578 h 2818503"/>
              <a:gd name="connsiteX26" fmla="*/ 222362 w 6343463"/>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5656136 w 6343463"/>
              <a:gd name="connsiteY14" fmla="*/ 2724225 h 2818503"/>
              <a:gd name="connsiteX15" fmla="*/ 4471633 w 6343463"/>
              <a:gd name="connsiteY15" fmla="*/ 2818503 h 2818503"/>
              <a:gd name="connsiteX16" fmla="*/ 3449656 w 6343463"/>
              <a:gd name="connsiteY16" fmla="*/ 2614107 h 2818503"/>
              <a:gd name="connsiteX17" fmla="*/ 3191473 w 6343463"/>
              <a:gd name="connsiteY17" fmla="*/ 2173045 h 2818503"/>
              <a:gd name="connsiteX18" fmla="*/ 2997835 w 6343463"/>
              <a:gd name="connsiteY18" fmla="*/ 1699707 h 2818503"/>
              <a:gd name="connsiteX19" fmla="*/ 2793440 w 6343463"/>
              <a:gd name="connsiteY19" fmla="*/ 1269403 h 2818503"/>
              <a:gd name="connsiteX20" fmla="*/ 2459952 w 6343463"/>
              <a:gd name="connsiteY20" fmla="*/ 1021975 h 2818503"/>
              <a:gd name="connsiteX21" fmla="*/ 1459492 w 6343463"/>
              <a:gd name="connsiteY21" fmla="*/ 989703 h 2818503"/>
              <a:gd name="connsiteX22" fmla="*/ 329939 w 6343463"/>
              <a:gd name="connsiteY22" fmla="*/ 1021976 h 2818503"/>
              <a:gd name="connsiteX23" fmla="*/ 157816 w 6343463"/>
              <a:gd name="connsiteY23" fmla="*/ 989703 h 2818503"/>
              <a:gd name="connsiteX24" fmla="*/ 17967 w 6343463"/>
              <a:gd name="connsiteY24" fmla="*/ 796065 h 2818503"/>
              <a:gd name="connsiteX25" fmla="*/ 7209 w 6343463"/>
              <a:gd name="connsiteY25" fmla="*/ 580913 h 2818503"/>
              <a:gd name="connsiteX26" fmla="*/ 222362 w 6343463"/>
              <a:gd name="connsiteY26" fmla="*/ 462578 h 2818503"/>
              <a:gd name="connsiteX27" fmla="*/ 222362 w 6343463"/>
              <a:gd name="connsiteY27" fmla="*/ 462578 h 2818503"/>
              <a:gd name="connsiteX0" fmla="*/ 114786 w 6343463"/>
              <a:gd name="connsiteY0" fmla="*/ 516367 h 2831801"/>
              <a:gd name="connsiteX1" fmla="*/ 1030348 w 6343463"/>
              <a:gd name="connsiteY1" fmla="*/ 217693 h 2831801"/>
              <a:gd name="connsiteX2" fmla="*/ 2212527 w 6343463"/>
              <a:gd name="connsiteY2" fmla="*/ 75303 h 2831801"/>
              <a:gd name="connsiteX3" fmla="*/ 3309806 w 6343463"/>
              <a:gd name="connsiteY3" fmla="*/ 0 h 2831801"/>
              <a:gd name="connsiteX4" fmla="*/ 3956428 w 6343463"/>
              <a:gd name="connsiteY4" fmla="*/ 24056 h 2831801"/>
              <a:gd name="connsiteX5" fmla="*/ 4762089 w 6343463"/>
              <a:gd name="connsiteY5" fmla="*/ 64546 h 2831801"/>
              <a:gd name="connsiteX6" fmla="*/ 5333407 w 6343463"/>
              <a:gd name="connsiteY6" fmla="*/ 131632 h 2831801"/>
              <a:gd name="connsiteX7" fmla="*/ 5794823 w 6343463"/>
              <a:gd name="connsiteY7" fmla="*/ 225910 h 2831801"/>
              <a:gd name="connsiteX8" fmla="*/ 5977703 w 6343463"/>
              <a:gd name="connsiteY8" fmla="*/ 355002 h 2831801"/>
              <a:gd name="connsiteX9" fmla="*/ 6204776 w 6343463"/>
              <a:gd name="connsiteY9" fmla="*/ 744818 h 2831801"/>
              <a:gd name="connsiteX10" fmla="*/ 6321948 w 6343463"/>
              <a:gd name="connsiteY10" fmla="*/ 1183340 h 2831801"/>
              <a:gd name="connsiteX11" fmla="*/ 6343463 w 6343463"/>
              <a:gd name="connsiteY11" fmla="*/ 1785769 h 2831801"/>
              <a:gd name="connsiteX12" fmla="*/ 6258564 w 6343463"/>
              <a:gd name="connsiteY12" fmla="*/ 2261646 h 2831801"/>
              <a:gd name="connsiteX13" fmla="*/ 6085280 w 6343463"/>
              <a:gd name="connsiteY13" fmla="*/ 2592592 h 2831801"/>
              <a:gd name="connsiteX14" fmla="*/ 5656136 w 6343463"/>
              <a:gd name="connsiteY14" fmla="*/ 2724225 h 2831801"/>
              <a:gd name="connsiteX15" fmla="*/ 4913858 w 6343463"/>
              <a:gd name="connsiteY15" fmla="*/ 2831801 h 2831801"/>
              <a:gd name="connsiteX16" fmla="*/ 4471633 w 6343463"/>
              <a:gd name="connsiteY16" fmla="*/ 2818503 h 2831801"/>
              <a:gd name="connsiteX17" fmla="*/ 3449656 w 6343463"/>
              <a:gd name="connsiteY17" fmla="*/ 2614107 h 2831801"/>
              <a:gd name="connsiteX18" fmla="*/ 3191473 w 6343463"/>
              <a:gd name="connsiteY18" fmla="*/ 2173045 h 2831801"/>
              <a:gd name="connsiteX19" fmla="*/ 2997835 w 6343463"/>
              <a:gd name="connsiteY19" fmla="*/ 1699707 h 2831801"/>
              <a:gd name="connsiteX20" fmla="*/ 2793440 w 6343463"/>
              <a:gd name="connsiteY20" fmla="*/ 1269403 h 2831801"/>
              <a:gd name="connsiteX21" fmla="*/ 2459952 w 6343463"/>
              <a:gd name="connsiteY21" fmla="*/ 1021975 h 2831801"/>
              <a:gd name="connsiteX22" fmla="*/ 1459492 w 6343463"/>
              <a:gd name="connsiteY22" fmla="*/ 989703 h 2831801"/>
              <a:gd name="connsiteX23" fmla="*/ 329939 w 6343463"/>
              <a:gd name="connsiteY23" fmla="*/ 1021976 h 2831801"/>
              <a:gd name="connsiteX24" fmla="*/ 157816 w 6343463"/>
              <a:gd name="connsiteY24" fmla="*/ 989703 h 2831801"/>
              <a:gd name="connsiteX25" fmla="*/ 17967 w 6343463"/>
              <a:gd name="connsiteY25" fmla="*/ 796065 h 2831801"/>
              <a:gd name="connsiteX26" fmla="*/ 7209 w 6343463"/>
              <a:gd name="connsiteY26" fmla="*/ 580913 h 2831801"/>
              <a:gd name="connsiteX27" fmla="*/ 222362 w 6343463"/>
              <a:gd name="connsiteY27" fmla="*/ 462578 h 2831801"/>
              <a:gd name="connsiteX28" fmla="*/ 222362 w 6343463"/>
              <a:gd name="connsiteY28" fmla="*/ 462578 h 2831801"/>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449656 w 6343463"/>
              <a:gd name="connsiteY17" fmla="*/ 2614107 h 2832167"/>
              <a:gd name="connsiteX18" fmla="*/ 3191473 w 6343463"/>
              <a:gd name="connsiteY18" fmla="*/ 2173045 h 2832167"/>
              <a:gd name="connsiteX19" fmla="*/ 2997835 w 6343463"/>
              <a:gd name="connsiteY19" fmla="*/ 1699707 h 2832167"/>
              <a:gd name="connsiteX20" fmla="*/ 2793440 w 6343463"/>
              <a:gd name="connsiteY20" fmla="*/ 1269403 h 2832167"/>
              <a:gd name="connsiteX21" fmla="*/ 2459952 w 6343463"/>
              <a:gd name="connsiteY21" fmla="*/ 1021975 h 2832167"/>
              <a:gd name="connsiteX22" fmla="*/ 1459492 w 6343463"/>
              <a:gd name="connsiteY22" fmla="*/ 989703 h 2832167"/>
              <a:gd name="connsiteX23" fmla="*/ 329939 w 6343463"/>
              <a:gd name="connsiteY23" fmla="*/ 1021976 h 2832167"/>
              <a:gd name="connsiteX24" fmla="*/ 157816 w 6343463"/>
              <a:gd name="connsiteY24" fmla="*/ 989703 h 2832167"/>
              <a:gd name="connsiteX25" fmla="*/ 17967 w 6343463"/>
              <a:gd name="connsiteY25" fmla="*/ 796065 h 2832167"/>
              <a:gd name="connsiteX26" fmla="*/ 7209 w 6343463"/>
              <a:gd name="connsiteY26" fmla="*/ 580913 h 2832167"/>
              <a:gd name="connsiteX27" fmla="*/ 222362 w 6343463"/>
              <a:gd name="connsiteY27" fmla="*/ 462578 h 2832167"/>
              <a:gd name="connsiteX28" fmla="*/ 222362 w 6343463"/>
              <a:gd name="connsiteY28" fmla="*/ 462578 h 2832167"/>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827336 w 6343463"/>
              <a:gd name="connsiteY17" fmla="*/ 2756498 h 2832167"/>
              <a:gd name="connsiteX18" fmla="*/ 3449656 w 6343463"/>
              <a:gd name="connsiteY18" fmla="*/ 2614107 h 2832167"/>
              <a:gd name="connsiteX19" fmla="*/ 3191473 w 6343463"/>
              <a:gd name="connsiteY19" fmla="*/ 2173045 h 2832167"/>
              <a:gd name="connsiteX20" fmla="*/ 2997835 w 6343463"/>
              <a:gd name="connsiteY20" fmla="*/ 1699707 h 2832167"/>
              <a:gd name="connsiteX21" fmla="*/ 2793440 w 6343463"/>
              <a:gd name="connsiteY21" fmla="*/ 1269403 h 2832167"/>
              <a:gd name="connsiteX22" fmla="*/ 2459952 w 6343463"/>
              <a:gd name="connsiteY22" fmla="*/ 1021975 h 2832167"/>
              <a:gd name="connsiteX23" fmla="*/ 1459492 w 6343463"/>
              <a:gd name="connsiteY23" fmla="*/ 989703 h 2832167"/>
              <a:gd name="connsiteX24" fmla="*/ 329939 w 6343463"/>
              <a:gd name="connsiteY24" fmla="*/ 1021976 h 2832167"/>
              <a:gd name="connsiteX25" fmla="*/ 157816 w 6343463"/>
              <a:gd name="connsiteY25" fmla="*/ 989703 h 2832167"/>
              <a:gd name="connsiteX26" fmla="*/ 17967 w 6343463"/>
              <a:gd name="connsiteY26" fmla="*/ 796065 h 2832167"/>
              <a:gd name="connsiteX27" fmla="*/ 7209 w 6343463"/>
              <a:gd name="connsiteY27" fmla="*/ 580913 h 2832167"/>
              <a:gd name="connsiteX28" fmla="*/ 222362 w 6343463"/>
              <a:gd name="connsiteY28" fmla="*/ 462578 h 2832167"/>
              <a:gd name="connsiteX29" fmla="*/ 222362 w 6343463"/>
              <a:gd name="connsiteY29" fmla="*/ 462578 h 2832167"/>
              <a:gd name="connsiteX0" fmla="*/ 114786 w 6343463"/>
              <a:gd name="connsiteY0" fmla="*/ 516367 h 2861534"/>
              <a:gd name="connsiteX1" fmla="*/ 1030348 w 6343463"/>
              <a:gd name="connsiteY1" fmla="*/ 217693 h 2861534"/>
              <a:gd name="connsiteX2" fmla="*/ 2212527 w 6343463"/>
              <a:gd name="connsiteY2" fmla="*/ 75303 h 2861534"/>
              <a:gd name="connsiteX3" fmla="*/ 3309806 w 6343463"/>
              <a:gd name="connsiteY3" fmla="*/ 0 h 2861534"/>
              <a:gd name="connsiteX4" fmla="*/ 3956428 w 6343463"/>
              <a:gd name="connsiteY4" fmla="*/ 24056 h 2861534"/>
              <a:gd name="connsiteX5" fmla="*/ 4762089 w 6343463"/>
              <a:gd name="connsiteY5" fmla="*/ 64546 h 2861534"/>
              <a:gd name="connsiteX6" fmla="*/ 5333407 w 6343463"/>
              <a:gd name="connsiteY6" fmla="*/ 131632 h 2861534"/>
              <a:gd name="connsiteX7" fmla="*/ 5794823 w 6343463"/>
              <a:gd name="connsiteY7" fmla="*/ 225910 h 2861534"/>
              <a:gd name="connsiteX8" fmla="*/ 5977703 w 6343463"/>
              <a:gd name="connsiteY8" fmla="*/ 355002 h 2861534"/>
              <a:gd name="connsiteX9" fmla="*/ 6204776 w 6343463"/>
              <a:gd name="connsiteY9" fmla="*/ 744818 h 2861534"/>
              <a:gd name="connsiteX10" fmla="*/ 6321948 w 6343463"/>
              <a:gd name="connsiteY10" fmla="*/ 1183340 h 2861534"/>
              <a:gd name="connsiteX11" fmla="*/ 6343463 w 6343463"/>
              <a:gd name="connsiteY11" fmla="*/ 1785769 h 2861534"/>
              <a:gd name="connsiteX12" fmla="*/ 6258564 w 6343463"/>
              <a:gd name="connsiteY12" fmla="*/ 2261646 h 2861534"/>
              <a:gd name="connsiteX13" fmla="*/ 6085280 w 6343463"/>
              <a:gd name="connsiteY13" fmla="*/ 2592592 h 2861534"/>
              <a:gd name="connsiteX14" fmla="*/ 5656136 w 6343463"/>
              <a:gd name="connsiteY14" fmla="*/ 2724225 h 2861534"/>
              <a:gd name="connsiteX15" fmla="*/ 4913858 w 6343463"/>
              <a:gd name="connsiteY15" fmla="*/ 2831801 h 2861534"/>
              <a:gd name="connsiteX16" fmla="*/ 4471633 w 6343463"/>
              <a:gd name="connsiteY16" fmla="*/ 2861534 h 2861534"/>
              <a:gd name="connsiteX17" fmla="*/ 3827336 w 6343463"/>
              <a:gd name="connsiteY17" fmla="*/ 2756498 h 2861534"/>
              <a:gd name="connsiteX18" fmla="*/ 3449656 w 6343463"/>
              <a:gd name="connsiteY18" fmla="*/ 2614107 h 2861534"/>
              <a:gd name="connsiteX19" fmla="*/ 3191473 w 6343463"/>
              <a:gd name="connsiteY19" fmla="*/ 2173045 h 2861534"/>
              <a:gd name="connsiteX20" fmla="*/ 2997835 w 6343463"/>
              <a:gd name="connsiteY20" fmla="*/ 1699707 h 2861534"/>
              <a:gd name="connsiteX21" fmla="*/ 2793440 w 6343463"/>
              <a:gd name="connsiteY21" fmla="*/ 1269403 h 2861534"/>
              <a:gd name="connsiteX22" fmla="*/ 2459952 w 6343463"/>
              <a:gd name="connsiteY22" fmla="*/ 1021975 h 2861534"/>
              <a:gd name="connsiteX23" fmla="*/ 1459492 w 6343463"/>
              <a:gd name="connsiteY23" fmla="*/ 989703 h 2861534"/>
              <a:gd name="connsiteX24" fmla="*/ 329939 w 6343463"/>
              <a:gd name="connsiteY24" fmla="*/ 1021976 h 2861534"/>
              <a:gd name="connsiteX25" fmla="*/ 157816 w 6343463"/>
              <a:gd name="connsiteY25" fmla="*/ 989703 h 2861534"/>
              <a:gd name="connsiteX26" fmla="*/ 17967 w 6343463"/>
              <a:gd name="connsiteY26" fmla="*/ 796065 h 2861534"/>
              <a:gd name="connsiteX27" fmla="*/ 7209 w 6343463"/>
              <a:gd name="connsiteY27" fmla="*/ 580913 h 2861534"/>
              <a:gd name="connsiteX28" fmla="*/ 222362 w 6343463"/>
              <a:gd name="connsiteY28" fmla="*/ 462578 h 2861534"/>
              <a:gd name="connsiteX29" fmla="*/ 222362 w 6343463"/>
              <a:gd name="connsiteY29" fmla="*/ 462578 h 2861534"/>
              <a:gd name="connsiteX0" fmla="*/ 114786 w 6343463"/>
              <a:gd name="connsiteY0" fmla="*/ 516367 h 2861534"/>
              <a:gd name="connsiteX1" fmla="*/ 395647 w 6343463"/>
              <a:gd name="connsiteY1" fmla="*/ 400572 h 2861534"/>
              <a:gd name="connsiteX2" fmla="*/ 1030348 w 6343463"/>
              <a:gd name="connsiteY2" fmla="*/ 217693 h 2861534"/>
              <a:gd name="connsiteX3" fmla="*/ 2212527 w 6343463"/>
              <a:gd name="connsiteY3" fmla="*/ 75303 h 2861534"/>
              <a:gd name="connsiteX4" fmla="*/ 3309806 w 6343463"/>
              <a:gd name="connsiteY4" fmla="*/ 0 h 2861534"/>
              <a:gd name="connsiteX5" fmla="*/ 3956428 w 6343463"/>
              <a:gd name="connsiteY5" fmla="*/ 24056 h 2861534"/>
              <a:gd name="connsiteX6" fmla="*/ 4762089 w 6343463"/>
              <a:gd name="connsiteY6" fmla="*/ 64546 h 2861534"/>
              <a:gd name="connsiteX7" fmla="*/ 5333407 w 6343463"/>
              <a:gd name="connsiteY7" fmla="*/ 131632 h 2861534"/>
              <a:gd name="connsiteX8" fmla="*/ 5794823 w 6343463"/>
              <a:gd name="connsiteY8" fmla="*/ 225910 h 2861534"/>
              <a:gd name="connsiteX9" fmla="*/ 5977703 w 6343463"/>
              <a:gd name="connsiteY9" fmla="*/ 355002 h 2861534"/>
              <a:gd name="connsiteX10" fmla="*/ 6204776 w 6343463"/>
              <a:gd name="connsiteY10" fmla="*/ 744818 h 2861534"/>
              <a:gd name="connsiteX11" fmla="*/ 6321948 w 6343463"/>
              <a:gd name="connsiteY11" fmla="*/ 1183340 h 2861534"/>
              <a:gd name="connsiteX12" fmla="*/ 6343463 w 6343463"/>
              <a:gd name="connsiteY12" fmla="*/ 1785769 h 2861534"/>
              <a:gd name="connsiteX13" fmla="*/ 6258564 w 6343463"/>
              <a:gd name="connsiteY13" fmla="*/ 2261646 h 2861534"/>
              <a:gd name="connsiteX14" fmla="*/ 6085280 w 6343463"/>
              <a:gd name="connsiteY14" fmla="*/ 2592592 h 2861534"/>
              <a:gd name="connsiteX15" fmla="*/ 5656136 w 6343463"/>
              <a:gd name="connsiteY15" fmla="*/ 2724225 h 2861534"/>
              <a:gd name="connsiteX16" fmla="*/ 4913858 w 6343463"/>
              <a:gd name="connsiteY16" fmla="*/ 2831801 h 2861534"/>
              <a:gd name="connsiteX17" fmla="*/ 4471633 w 6343463"/>
              <a:gd name="connsiteY17" fmla="*/ 2861534 h 2861534"/>
              <a:gd name="connsiteX18" fmla="*/ 3827336 w 6343463"/>
              <a:gd name="connsiteY18" fmla="*/ 2756498 h 2861534"/>
              <a:gd name="connsiteX19" fmla="*/ 3449656 w 6343463"/>
              <a:gd name="connsiteY19" fmla="*/ 2614107 h 2861534"/>
              <a:gd name="connsiteX20" fmla="*/ 3191473 w 6343463"/>
              <a:gd name="connsiteY20" fmla="*/ 2173045 h 2861534"/>
              <a:gd name="connsiteX21" fmla="*/ 2997835 w 6343463"/>
              <a:gd name="connsiteY21" fmla="*/ 1699707 h 2861534"/>
              <a:gd name="connsiteX22" fmla="*/ 2793440 w 6343463"/>
              <a:gd name="connsiteY22" fmla="*/ 1269403 h 2861534"/>
              <a:gd name="connsiteX23" fmla="*/ 2459952 w 6343463"/>
              <a:gd name="connsiteY23" fmla="*/ 1021975 h 2861534"/>
              <a:gd name="connsiteX24" fmla="*/ 1459492 w 6343463"/>
              <a:gd name="connsiteY24" fmla="*/ 989703 h 2861534"/>
              <a:gd name="connsiteX25" fmla="*/ 329939 w 6343463"/>
              <a:gd name="connsiteY25" fmla="*/ 1021976 h 2861534"/>
              <a:gd name="connsiteX26" fmla="*/ 157816 w 6343463"/>
              <a:gd name="connsiteY26" fmla="*/ 989703 h 2861534"/>
              <a:gd name="connsiteX27" fmla="*/ 17967 w 6343463"/>
              <a:gd name="connsiteY27" fmla="*/ 796065 h 2861534"/>
              <a:gd name="connsiteX28" fmla="*/ 7209 w 6343463"/>
              <a:gd name="connsiteY28" fmla="*/ 580913 h 2861534"/>
              <a:gd name="connsiteX29" fmla="*/ 222362 w 6343463"/>
              <a:gd name="connsiteY29" fmla="*/ 462578 h 2861534"/>
              <a:gd name="connsiteX30" fmla="*/ 222362 w 6343463"/>
              <a:gd name="connsiteY30" fmla="*/ 462578 h 28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43463" h="2861534">
                <a:moveTo>
                  <a:pt x="114786" y="516367"/>
                </a:moveTo>
                <a:cubicBezTo>
                  <a:pt x="161596" y="502447"/>
                  <a:pt x="243053" y="450351"/>
                  <a:pt x="395647" y="400572"/>
                </a:cubicBezTo>
                <a:cubicBezTo>
                  <a:pt x="548241" y="350793"/>
                  <a:pt x="727535" y="277283"/>
                  <a:pt x="1030348" y="217693"/>
                </a:cubicBezTo>
                <a:cubicBezTo>
                  <a:pt x="1333161" y="158103"/>
                  <a:pt x="1820067" y="120550"/>
                  <a:pt x="2212527" y="75303"/>
                </a:cubicBezTo>
                <a:lnTo>
                  <a:pt x="3309806" y="0"/>
                </a:lnTo>
                <a:cubicBezTo>
                  <a:pt x="3521760" y="15190"/>
                  <a:pt x="3744474" y="8866"/>
                  <a:pt x="3956428" y="24056"/>
                </a:cubicBezTo>
                <a:lnTo>
                  <a:pt x="4762089" y="64546"/>
                </a:lnTo>
                <a:cubicBezTo>
                  <a:pt x="4945356" y="94080"/>
                  <a:pt x="5150140" y="102098"/>
                  <a:pt x="5333407" y="131632"/>
                </a:cubicBezTo>
                <a:lnTo>
                  <a:pt x="5794823" y="225910"/>
                </a:lnTo>
                <a:cubicBezTo>
                  <a:pt x="5798409" y="258183"/>
                  <a:pt x="5974117" y="322729"/>
                  <a:pt x="5977703" y="355002"/>
                </a:cubicBezTo>
                <a:cubicBezTo>
                  <a:pt x="6039050" y="502870"/>
                  <a:pt x="6143429" y="596950"/>
                  <a:pt x="6204776" y="744818"/>
                </a:cubicBezTo>
                <a:lnTo>
                  <a:pt x="6321948" y="1183340"/>
                </a:lnTo>
                <a:lnTo>
                  <a:pt x="6343463" y="1785769"/>
                </a:lnTo>
                <a:cubicBezTo>
                  <a:pt x="6311577" y="1940809"/>
                  <a:pt x="6290450" y="2106606"/>
                  <a:pt x="6258564" y="2261646"/>
                </a:cubicBezTo>
                <a:lnTo>
                  <a:pt x="6085280" y="2592592"/>
                </a:lnTo>
                <a:cubicBezTo>
                  <a:pt x="5938646" y="2607783"/>
                  <a:pt x="5802770" y="2709034"/>
                  <a:pt x="5656136" y="2724225"/>
                </a:cubicBezTo>
                <a:cubicBezTo>
                  <a:pt x="5408710" y="2738569"/>
                  <a:pt x="5204315" y="2838973"/>
                  <a:pt x="4913858" y="2831801"/>
                </a:cubicBezTo>
                <a:lnTo>
                  <a:pt x="4471633" y="2861534"/>
                </a:lnTo>
                <a:cubicBezTo>
                  <a:pt x="4328585" y="2833694"/>
                  <a:pt x="3970384" y="2784338"/>
                  <a:pt x="3827336" y="2756498"/>
                </a:cubicBezTo>
                <a:lnTo>
                  <a:pt x="3449656" y="2614107"/>
                </a:lnTo>
                <a:cubicBezTo>
                  <a:pt x="3381524" y="2467086"/>
                  <a:pt x="3259605" y="2320066"/>
                  <a:pt x="3191473" y="2173045"/>
                </a:cubicBezTo>
                <a:lnTo>
                  <a:pt x="2997835" y="1699707"/>
                </a:lnTo>
                <a:cubicBezTo>
                  <a:pt x="2886673" y="1549100"/>
                  <a:pt x="2904602" y="1420010"/>
                  <a:pt x="2793440" y="1269403"/>
                </a:cubicBezTo>
                <a:lnTo>
                  <a:pt x="2459952" y="1021975"/>
                </a:lnTo>
                <a:lnTo>
                  <a:pt x="1459492" y="989703"/>
                </a:lnTo>
                <a:lnTo>
                  <a:pt x="329939" y="1021976"/>
                </a:lnTo>
                <a:cubicBezTo>
                  <a:pt x="279737" y="993289"/>
                  <a:pt x="208018" y="1018390"/>
                  <a:pt x="157816" y="989703"/>
                </a:cubicBezTo>
                <a:lnTo>
                  <a:pt x="17967" y="796065"/>
                </a:lnTo>
                <a:cubicBezTo>
                  <a:pt x="46654" y="753035"/>
                  <a:pt x="-21478" y="623943"/>
                  <a:pt x="7209" y="580913"/>
                </a:cubicBezTo>
                <a:lnTo>
                  <a:pt x="222362" y="462578"/>
                </a:lnTo>
                <a:lnTo>
                  <a:pt x="222362" y="462578"/>
                </a:lnTo>
              </a:path>
            </a:pathLst>
          </a:custGeom>
          <a:noFill/>
          <a:ln w="571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58" name="TextBox 57">
            <a:extLst>
              <a:ext uri="{FF2B5EF4-FFF2-40B4-BE49-F238E27FC236}">
                <a16:creationId xmlns:a16="http://schemas.microsoft.com/office/drawing/2014/main" id="{3C9B8D54-C013-4FE5-B2F6-78C6CF3BECAA}"/>
              </a:ext>
            </a:extLst>
          </p:cNvPr>
          <p:cNvSpPr txBox="1"/>
          <p:nvPr/>
        </p:nvSpPr>
        <p:spPr>
          <a:xfrm>
            <a:off x="6557169" y="188640"/>
            <a:ext cx="4002756" cy="584775"/>
          </a:xfrm>
          <a:prstGeom prst="rect">
            <a:avLst/>
          </a:prstGeom>
          <a:noFill/>
        </p:spPr>
        <p:txBody>
          <a:bodyPr wrap="square" rtlCol="0">
            <a:spAutoFit/>
          </a:bodyPr>
          <a:lstStyle/>
          <a:p>
            <a:r>
              <a:rPr lang="pt-PT" sz="3200" b="1" dirty="0" err="1">
                <a:solidFill>
                  <a:srgbClr val="FF9933"/>
                </a:solidFill>
                <a:latin typeface="+mj-lt"/>
              </a:rPr>
              <a:t>Growth</a:t>
            </a:r>
            <a:r>
              <a:rPr lang="pt-PT" sz="3200" b="1" dirty="0">
                <a:solidFill>
                  <a:srgbClr val="FF9933"/>
                </a:solidFill>
                <a:latin typeface="+mj-lt"/>
              </a:rPr>
              <a:t> module</a:t>
            </a:r>
            <a:endParaRPr lang="en-GB" sz="3200" b="1" dirty="0">
              <a:solidFill>
                <a:srgbClr val="FF9933"/>
              </a:solidFill>
              <a:latin typeface="+mj-lt"/>
            </a:endParaRPr>
          </a:p>
        </p:txBody>
      </p:sp>
      <p:sp>
        <p:nvSpPr>
          <p:cNvPr id="59" name="Freeform: Shape 58">
            <a:extLst>
              <a:ext uri="{FF2B5EF4-FFF2-40B4-BE49-F238E27FC236}">
                <a16:creationId xmlns:a16="http://schemas.microsoft.com/office/drawing/2014/main" id="{64F1C7BB-1C42-4E46-A7CB-500B8D32423C}"/>
              </a:ext>
            </a:extLst>
          </p:cNvPr>
          <p:cNvSpPr/>
          <p:nvPr/>
        </p:nvSpPr>
        <p:spPr bwMode="auto">
          <a:xfrm>
            <a:off x="1710466" y="3905026"/>
            <a:ext cx="2969110" cy="1280160"/>
          </a:xfrm>
          <a:custGeom>
            <a:avLst/>
            <a:gdLst>
              <a:gd name="connsiteX0" fmla="*/ 215153 w 3033656"/>
              <a:gd name="connsiteY0" fmla="*/ 193638 h 1280160"/>
              <a:gd name="connsiteX1" fmla="*/ 365760 w 3033656"/>
              <a:gd name="connsiteY1" fmla="*/ 43030 h 1280160"/>
              <a:gd name="connsiteX2" fmla="*/ 591670 w 3033656"/>
              <a:gd name="connsiteY2" fmla="*/ 10758 h 1280160"/>
              <a:gd name="connsiteX3" fmla="*/ 1129553 w 3033656"/>
              <a:gd name="connsiteY3" fmla="*/ 0 h 1280160"/>
              <a:gd name="connsiteX4" fmla="*/ 1731981 w 3033656"/>
              <a:gd name="connsiteY4" fmla="*/ 0 h 1280160"/>
              <a:gd name="connsiteX5" fmla="*/ 2248348 w 3033656"/>
              <a:gd name="connsiteY5" fmla="*/ 0 h 1280160"/>
              <a:gd name="connsiteX6" fmla="*/ 2743200 w 3033656"/>
              <a:gd name="connsiteY6" fmla="*/ 96819 h 1280160"/>
              <a:gd name="connsiteX7" fmla="*/ 2947595 w 3033656"/>
              <a:gd name="connsiteY7" fmla="*/ 484094 h 1280160"/>
              <a:gd name="connsiteX8" fmla="*/ 3033656 w 3033656"/>
              <a:gd name="connsiteY8" fmla="*/ 935915 h 1280160"/>
              <a:gd name="connsiteX9" fmla="*/ 2495774 w 3033656"/>
              <a:gd name="connsiteY9" fmla="*/ 1118795 h 1280160"/>
              <a:gd name="connsiteX10" fmla="*/ 1775012 w 3033656"/>
              <a:gd name="connsiteY10" fmla="*/ 1204856 h 1280160"/>
              <a:gd name="connsiteX11" fmla="*/ 903642 w 3033656"/>
              <a:gd name="connsiteY11" fmla="*/ 1280160 h 1280160"/>
              <a:gd name="connsiteX12" fmla="*/ 537882 w 3033656"/>
              <a:gd name="connsiteY12" fmla="*/ 1194099 h 1280160"/>
              <a:gd name="connsiteX13" fmla="*/ 129092 w 3033656"/>
              <a:gd name="connsiteY13" fmla="*/ 925158 h 1280160"/>
              <a:gd name="connsiteX14" fmla="*/ 21515 w 3033656"/>
              <a:gd name="connsiteY14" fmla="*/ 742278 h 1280160"/>
              <a:gd name="connsiteX15" fmla="*/ 0 w 3033656"/>
              <a:gd name="connsiteY15" fmla="*/ 451821 h 1280160"/>
              <a:gd name="connsiteX16" fmla="*/ 118334 w 3033656"/>
              <a:gd name="connsiteY16" fmla="*/ 311972 h 1280160"/>
              <a:gd name="connsiteX17" fmla="*/ 215153 w 3033656"/>
              <a:gd name="connsiteY17" fmla="*/ 193638 h 1280160"/>
              <a:gd name="connsiteX0" fmla="*/ 215153 w 2969110"/>
              <a:gd name="connsiteY0" fmla="*/ 193638 h 1280160"/>
              <a:gd name="connsiteX1" fmla="*/ 365760 w 2969110"/>
              <a:gd name="connsiteY1" fmla="*/ 43030 h 1280160"/>
              <a:gd name="connsiteX2" fmla="*/ 591670 w 2969110"/>
              <a:gd name="connsiteY2" fmla="*/ 10758 h 1280160"/>
              <a:gd name="connsiteX3" fmla="*/ 1129553 w 2969110"/>
              <a:gd name="connsiteY3" fmla="*/ 0 h 1280160"/>
              <a:gd name="connsiteX4" fmla="*/ 1731981 w 2969110"/>
              <a:gd name="connsiteY4" fmla="*/ 0 h 1280160"/>
              <a:gd name="connsiteX5" fmla="*/ 2248348 w 2969110"/>
              <a:gd name="connsiteY5" fmla="*/ 0 h 1280160"/>
              <a:gd name="connsiteX6" fmla="*/ 2743200 w 2969110"/>
              <a:gd name="connsiteY6" fmla="*/ 96819 h 1280160"/>
              <a:gd name="connsiteX7" fmla="*/ 2947595 w 2969110"/>
              <a:gd name="connsiteY7" fmla="*/ 484094 h 1280160"/>
              <a:gd name="connsiteX8" fmla="*/ 2969110 w 2969110"/>
              <a:gd name="connsiteY8" fmla="*/ 882127 h 1280160"/>
              <a:gd name="connsiteX9" fmla="*/ 2495774 w 2969110"/>
              <a:gd name="connsiteY9" fmla="*/ 1118795 h 1280160"/>
              <a:gd name="connsiteX10" fmla="*/ 1775012 w 2969110"/>
              <a:gd name="connsiteY10" fmla="*/ 1204856 h 1280160"/>
              <a:gd name="connsiteX11" fmla="*/ 903642 w 2969110"/>
              <a:gd name="connsiteY11" fmla="*/ 1280160 h 1280160"/>
              <a:gd name="connsiteX12" fmla="*/ 537882 w 2969110"/>
              <a:gd name="connsiteY12" fmla="*/ 1194099 h 1280160"/>
              <a:gd name="connsiteX13" fmla="*/ 129092 w 2969110"/>
              <a:gd name="connsiteY13" fmla="*/ 925158 h 1280160"/>
              <a:gd name="connsiteX14" fmla="*/ 21515 w 2969110"/>
              <a:gd name="connsiteY14" fmla="*/ 742278 h 1280160"/>
              <a:gd name="connsiteX15" fmla="*/ 0 w 2969110"/>
              <a:gd name="connsiteY15" fmla="*/ 451821 h 1280160"/>
              <a:gd name="connsiteX16" fmla="*/ 118334 w 2969110"/>
              <a:gd name="connsiteY16" fmla="*/ 311972 h 1280160"/>
              <a:gd name="connsiteX17" fmla="*/ 215153 w 2969110"/>
              <a:gd name="connsiteY17" fmla="*/ 193638 h 1280160"/>
              <a:gd name="connsiteX0" fmla="*/ 215153 w 2969110"/>
              <a:gd name="connsiteY0" fmla="*/ 193638 h 1280160"/>
              <a:gd name="connsiteX1" fmla="*/ 365760 w 2969110"/>
              <a:gd name="connsiteY1" fmla="*/ 43030 h 1280160"/>
              <a:gd name="connsiteX2" fmla="*/ 591670 w 2969110"/>
              <a:gd name="connsiteY2" fmla="*/ 10758 h 1280160"/>
              <a:gd name="connsiteX3" fmla="*/ 1129553 w 2969110"/>
              <a:gd name="connsiteY3" fmla="*/ 0 h 1280160"/>
              <a:gd name="connsiteX4" fmla="*/ 1731981 w 2969110"/>
              <a:gd name="connsiteY4" fmla="*/ 0 h 1280160"/>
              <a:gd name="connsiteX5" fmla="*/ 2248348 w 2969110"/>
              <a:gd name="connsiteY5" fmla="*/ 0 h 1280160"/>
              <a:gd name="connsiteX6" fmla="*/ 2743200 w 2969110"/>
              <a:gd name="connsiteY6" fmla="*/ 96819 h 1280160"/>
              <a:gd name="connsiteX7" fmla="*/ 2947595 w 2969110"/>
              <a:gd name="connsiteY7" fmla="*/ 484094 h 1280160"/>
              <a:gd name="connsiteX8" fmla="*/ 2969110 w 2969110"/>
              <a:gd name="connsiteY8" fmla="*/ 882127 h 1280160"/>
              <a:gd name="connsiteX9" fmla="*/ 2495774 w 2969110"/>
              <a:gd name="connsiteY9" fmla="*/ 1118795 h 1280160"/>
              <a:gd name="connsiteX10" fmla="*/ 1775012 w 2969110"/>
              <a:gd name="connsiteY10" fmla="*/ 1204856 h 1280160"/>
              <a:gd name="connsiteX11" fmla="*/ 903642 w 2969110"/>
              <a:gd name="connsiteY11" fmla="*/ 1280160 h 1280160"/>
              <a:gd name="connsiteX12" fmla="*/ 537882 w 2969110"/>
              <a:gd name="connsiteY12" fmla="*/ 1194099 h 1280160"/>
              <a:gd name="connsiteX13" fmla="*/ 129092 w 2969110"/>
              <a:gd name="connsiteY13" fmla="*/ 925158 h 1280160"/>
              <a:gd name="connsiteX14" fmla="*/ 21515 w 2969110"/>
              <a:gd name="connsiteY14" fmla="*/ 742278 h 1280160"/>
              <a:gd name="connsiteX15" fmla="*/ 0 w 2969110"/>
              <a:gd name="connsiteY15" fmla="*/ 451821 h 1280160"/>
              <a:gd name="connsiteX16" fmla="*/ 118334 w 2969110"/>
              <a:gd name="connsiteY16" fmla="*/ 301215 h 1280160"/>
              <a:gd name="connsiteX17" fmla="*/ 215153 w 2969110"/>
              <a:gd name="connsiteY17" fmla="*/ 193638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9110" h="1280160">
                <a:moveTo>
                  <a:pt x="215153" y="193638"/>
                </a:moveTo>
                <a:lnTo>
                  <a:pt x="365760" y="43030"/>
                </a:lnTo>
                <a:lnTo>
                  <a:pt x="591670" y="10758"/>
                </a:lnTo>
                <a:lnTo>
                  <a:pt x="1129553" y="0"/>
                </a:lnTo>
                <a:lnTo>
                  <a:pt x="1731981" y="0"/>
                </a:lnTo>
                <a:lnTo>
                  <a:pt x="2248348" y="0"/>
                </a:lnTo>
                <a:lnTo>
                  <a:pt x="2743200" y="96819"/>
                </a:lnTo>
                <a:lnTo>
                  <a:pt x="2947595" y="484094"/>
                </a:lnTo>
                <a:lnTo>
                  <a:pt x="2969110" y="882127"/>
                </a:lnTo>
                <a:lnTo>
                  <a:pt x="2495774" y="1118795"/>
                </a:lnTo>
                <a:lnTo>
                  <a:pt x="1775012" y="1204856"/>
                </a:lnTo>
                <a:lnTo>
                  <a:pt x="903642" y="1280160"/>
                </a:lnTo>
                <a:lnTo>
                  <a:pt x="537882" y="1194099"/>
                </a:lnTo>
                <a:lnTo>
                  <a:pt x="129092" y="925158"/>
                </a:lnTo>
                <a:lnTo>
                  <a:pt x="21515" y="742278"/>
                </a:lnTo>
                <a:lnTo>
                  <a:pt x="0" y="451821"/>
                </a:lnTo>
                <a:lnTo>
                  <a:pt x="118334" y="301215"/>
                </a:lnTo>
                <a:lnTo>
                  <a:pt x="215153" y="193638"/>
                </a:lnTo>
                <a:close/>
              </a:path>
            </a:pathLst>
          </a:custGeom>
          <a:noFill/>
          <a:ln w="57150" cap="flat" cmpd="sng" algn="ctr">
            <a:solidFill>
              <a:srgbClr val="CC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0635010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production</a:t>
            </a:r>
            <a:endParaRPr lang="pt-PT" i="1" dirty="0"/>
          </a:p>
        </p:txBody>
      </p:sp>
    </p:spTree>
    <p:extLst>
      <p:ext uri="{BB962C8B-B14F-4D97-AF65-F5344CB8AC3E}">
        <p14:creationId xmlns:p14="http://schemas.microsoft.com/office/powerpoint/2010/main" val="17896914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rIns="5760000"/>
          <a:lstStyle/>
          <a:p>
            <a:pPr algn="l">
              <a:buNone/>
            </a:pPr>
            <a:r>
              <a:rPr lang="pt-PT" dirty="0"/>
              <a:t>	</a:t>
            </a:r>
            <a:endParaRPr lang="pt-PT" b="1" dirty="0">
              <a:solidFill>
                <a:srgbClr val="009900"/>
              </a:solidFill>
            </a:endParaRPr>
          </a:p>
          <a:p>
            <a:r>
              <a:rPr lang="pt-PT" dirty="0"/>
              <a:t>Observation shows that</a:t>
            </a:r>
          </a:p>
          <a:p>
            <a:pPr lvl="1"/>
            <a:r>
              <a:rPr lang="en-US" dirty="0"/>
              <a:t>Above-ground production is linearly related to intercepted radiation</a:t>
            </a:r>
          </a:p>
          <a:p>
            <a:pPr lvl="1"/>
            <a:r>
              <a:rPr lang="en-US" dirty="0"/>
              <a:t>Gross production is proportional to intercepted radiation</a:t>
            </a:r>
          </a:p>
          <a:p>
            <a:pPr lvl="1"/>
            <a:r>
              <a:rPr lang="en-US" dirty="0"/>
              <a:t>Slope of these relationships is light use efficiency </a:t>
            </a:r>
            <a:r>
              <a:rPr lang="en-US" dirty="0">
                <a:latin typeface="Symbol" pitchFamily="18" charset="2"/>
              </a:rPr>
              <a:t>e</a:t>
            </a:r>
            <a:r>
              <a:rPr lang="en-US" dirty="0"/>
              <a:t> (</a:t>
            </a:r>
            <a:r>
              <a:rPr lang="en-US" dirty="0" err="1"/>
              <a:t>g</a:t>
            </a:r>
            <a:r>
              <a:rPr lang="en-US" baseline="-25000" dirty="0" err="1"/>
              <a:t>DM</a:t>
            </a:r>
            <a:r>
              <a:rPr lang="en-US" dirty="0"/>
              <a:t> MJ</a:t>
            </a:r>
            <a:r>
              <a:rPr lang="en-US" baseline="30000" dirty="0"/>
              <a:t>-1</a:t>
            </a:r>
            <a:r>
              <a:rPr lang="en-US" dirty="0"/>
              <a:t>).</a:t>
            </a:r>
            <a:endParaRPr lang="en-AU" dirty="0"/>
          </a:p>
          <a:p>
            <a:pPr lvl="1"/>
            <a:endParaRPr lang="pt-PT" dirty="0"/>
          </a:p>
        </p:txBody>
      </p:sp>
      <p:sp>
        <p:nvSpPr>
          <p:cNvPr id="2" name="Title 1">
            <a:extLst>
              <a:ext uri="{FF2B5EF4-FFF2-40B4-BE49-F238E27FC236}">
                <a16:creationId xmlns:a16="http://schemas.microsoft.com/office/drawing/2014/main" id="{109B1791-5E6D-42A7-973D-6F8E427C24BE}"/>
              </a:ext>
            </a:extLst>
          </p:cNvPr>
          <p:cNvSpPr>
            <a:spLocks noGrp="1"/>
          </p:cNvSpPr>
          <p:nvPr>
            <p:ph type="title"/>
          </p:nvPr>
        </p:nvSpPr>
        <p:spPr/>
        <p:txBody>
          <a:bodyPr/>
          <a:lstStyle/>
          <a:p>
            <a:r>
              <a:rPr lang="en-GB" dirty="0"/>
              <a:t>Biomass production and intercepted radiation</a:t>
            </a:r>
          </a:p>
        </p:txBody>
      </p:sp>
      <p:sp>
        <p:nvSpPr>
          <p:cNvPr id="20482"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BEB3BED1-53E3-4490-85F9-C1210EB5840A}" type="slidenum">
              <a:rPr lang="en-AU">
                <a:solidFill>
                  <a:srgbClr val="000000"/>
                </a:solidFill>
              </a:rPr>
              <a:pPr>
                <a:defRPr/>
              </a:pPr>
              <a:t>22</a:t>
            </a:fld>
            <a:endParaRPr lang="en-AU">
              <a:solidFill>
                <a:srgbClr val="000000"/>
              </a:solidFill>
            </a:endParaRPr>
          </a:p>
        </p:txBody>
      </p:sp>
      <p:sp>
        <p:nvSpPr>
          <p:cNvPr id="20485" name="Text Box 6"/>
          <p:cNvSpPr txBox="1">
            <a:spLocks noChangeArrowheads="1"/>
          </p:cNvSpPr>
          <p:nvPr/>
        </p:nvSpPr>
        <p:spPr bwMode="auto">
          <a:xfrm>
            <a:off x="1235460" y="5315619"/>
            <a:ext cx="5076565" cy="830997"/>
          </a:xfrm>
          <a:prstGeom prst="rect">
            <a:avLst/>
          </a:prstGeom>
          <a:noFill/>
          <a:ln w="12700">
            <a:noFill/>
            <a:miter lim="800000"/>
            <a:headEnd type="none" w="sm" len="sm"/>
            <a:tailEnd type="none" w="sm" len="sm"/>
          </a:ln>
        </p:spPr>
        <p:txBody>
          <a:bodyPr wrap="square">
            <a:spAutoFit/>
          </a:bodyPr>
          <a:lstStyle/>
          <a:p>
            <a:pPr>
              <a:spcBef>
                <a:spcPct val="50000"/>
              </a:spcBef>
              <a:defRPr/>
            </a:pPr>
            <a:r>
              <a:rPr lang="en-US" dirty="0">
                <a:solidFill>
                  <a:srgbClr val="990000"/>
                </a:solidFill>
                <a:latin typeface="Trebuchet MS"/>
              </a:rPr>
              <a:t>This finding is the basis for many simple models – LUE models</a:t>
            </a:r>
            <a:endParaRPr lang="en-AU" dirty="0">
              <a:solidFill>
                <a:srgbClr val="990000"/>
              </a:solidFill>
              <a:latin typeface="Trebuchet MS"/>
            </a:endParaRPr>
          </a:p>
        </p:txBody>
      </p:sp>
      <p:graphicFrame>
        <p:nvGraphicFramePr>
          <p:cNvPr id="10" name="Chart 9"/>
          <p:cNvGraphicFramePr>
            <a:graphicFrameLocks/>
          </p:cNvGraphicFramePr>
          <p:nvPr>
            <p:extLst>
              <p:ext uri="{D42A27DB-BD31-4B8C-83A1-F6EECF244321}">
                <p14:modId xmlns:p14="http://schemas.microsoft.com/office/powerpoint/2010/main" val="464518669"/>
              </p:ext>
            </p:extLst>
          </p:nvPr>
        </p:nvGraphicFramePr>
        <p:xfrm>
          <a:off x="6996100" y="1719930"/>
          <a:ext cx="3800475" cy="3595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9318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Light use efficiency</a:t>
            </a:r>
          </a:p>
          <a:p>
            <a:r>
              <a:rPr lang="en-US" dirty="0"/>
              <a:t>Is affected by climatic factors (e.g. temperature) and site factors (e.g. soil-water status)</a:t>
            </a:r>
          </a:p>
          <a:p>
            <a:r>
              <a:rPr lang="en-US" dirty="0"/>
              <a:t>Varies seasonally, but annual values more stable</a:t>
            </a:r>
          </a:p>
          <a:p>
            <a:r>
              <a:rPr lang="en-US" dirty="0"/>
              <a:t>Gross production is affected by modifiers – functions that vary between 0 and 1 – related with climatic and site factors (multiplicative or according to the law of minimum)</a:t>
            </a:r>
          </a:p>
          <a:p>
            <a:pPr lvl="1"/>
            <a:endParaRPr lang="pt-PT" dirty="0"/>
          </a:p>
        </p:txBody>
      </p:sp>
      <p:sp>
        <p:nvSpPr>
          <p:cNvPr id="21506" name="Slide Number Placeholder 5"/>
          <p:cNvSpPr>
            <a:spLocks noGrp="1"/>
          </p:cNvSpPr>
          <p:nvPr>
            <p:ph type="sldNum" sz="quarter" idx="4294967295"/>
          </p:nvPr>
        </p:nvSpPr>
        <p:spPr>
          <a:xfrm>
            <a:off x="10134600" y="6553200"/>
            <a:ext cx="533400" cy="228600"/>
          </a:xfrm>
          <a:prstGeom prst="rect">
            <a:avLst/>
          </a:prstGeom>
          <a:noFill/>
        </p:spPr>
        <p:txBody>
          <a:bodyPr/>
          <a:lstStyle/>
          <a:p>
            <a:pPr>
              <a:defRPr/>
            </a:pPr>
            <a:fld id="{A390FC8F-A862-43BF-90C5-7753D5D15698}" type="slidenum">
              <a:rPr lang="en-AU">
                <a:solidFill>
                  <a:srgbClr val="000000"/>
                </a:solidFill>
              </a:rPr>
              <a:pPr>
                <a:defRPr/>
              </a:pPr>
              <a:t>23</a:t>
            </a:fld>
            <a:endParaRPr lang="en-AU">
              <a:solidFill>
                <a:srgbClr val="000000"/>
              </a:solidFill>
            </a:endParaRPr>
          </a:p>
        </p:txBody>
      </p:sp>
    </p:spTree>
    <p:extLst>
      <p:ext uri="{BB962C8B-B14F-4D97-AF65-F5344CB8AC3E}">
        <p14:creationId xmlns:p14="http://schemas.microsoft.com/office/powerpoint/2010/main" val="8597261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Beer’s law determines light transmitted through canopy</a:t>
            </a:r>
          </a:p>
          <a:p>
            <a:endParaRPr lang="pt-PT" b="1" dirty="0">
              <a:solidFill>
                <a:srgbClr val="008000"/>
              </a:solidFill>
            </a:endParaRPr>
          </a:p>
        </p:txBody>
      </p:sp>
      <p:sp>
        <p:nvSpPr>
          <p:cNvPr id="5" name="Title 4">
            <a:extLst>
              <a:ext uri="{FF2B5EF4-FFF2-40B4-BE49-F238E27FC236}">
                <a16:creationId xmlns:a16="http://schemas.microsoft.com/office/drawing/2014/main" id="{562DAFFA-29CF-4586-9CEF-E34607C7B668}"/>
              </a:ext>
            </a:extLst>
          </p:cNvPr>
          <p:cNvSpPr>
            <a:spLocks noGrp="1"/>
          </p:cNvSpPr>
          <p:nvPr>
            <p:ph type="title"/>
          </p:nvPr>
        </p:nvSpPr>
        <p:spPr/>
        <p:txBody>
          <a:bodyPr/>
          <a:lstStyle/>
          <a:p>
            <a:r>
              <a:rPr lang="en-GB" dirty="0"/>
              <a:t>Calculating intercepted radiation</a:t>
            </a:r>
          </a:p>
        </p:txBody>
      </p:sp>
      <p:sp>
        <p:nvSpPr>
          <p:cNvPr id="4" name="Text Box 5"/>
          <p:cNvSpPr txBox="1">
            <a:spLocks noChangeArrowheads="1"/>
          </p:cNvSpPr>
          <p:nvPr/>
        </p:nvSpPr>
        <p:spPr bwMode="auto">
          <a:xfrm>
            <a:off x="1415480" y="4405662"/>
            <a:ext cx="3886200" cy="830997"/>
          </a:xfrm>
          <a:prstGeom prst="rect">
            <a:avLst/>
          </a:prstGeom>
          <a:noFill/>
          <a:ln w="12700">
            <a:noFill/>
            <a:miter lim="800000"/>
            <a:headEnd type="none" w="sm" len="sm"/>
            <a:tailEnd type="none" w="sm" len="sm"/>
          </a:ln>
        </p:spPr>
        <p:txBody>
          <a:bodyPr>
            <a:spAutoFit/>
          </a:bodyPr>
          <a:lstStyle/>
          <a:p>
            <a:pPr>
              <a:spcBef>
                <a:spcPct val="50000"/>
              </a:spcBef>
              <a:defRPr/>
            </a:pPr>
            <a:r>
              <a:rPr lang="en-US" dirty="0">
                <a:solidFill>
                  <a:srgbClr val="990000"/>
                </a:solidFill>
                <a:latin typeface="Trebuchet MS"/>
              </a:rPr>
              <a:t>Note diminishing returns from high leaf area indices</a:t>
            </a:r>
            <a:endParaRPr lang="en-AU" dirty="0">
              <a:solidFill>
                <a:srgbClr val="990000"/>
              </a:solidFill>
              <a:latin typeface="Trebuchet MS"/>
            </a:endParaRPr>
          </a:p>
        </p:txBody>
      </p:sp>
      <p:graphicFrame>
        <p:nvGraphicFramePr>
          <p:cNvPr id="3" name="Object 2"/>
          <p:cNvGraphicFramePr>
            <a:graphicFrameLocks noChangeAspect="1"/>
          </p:cNvGraphicFramePr>
          <p:nvPr>
            <p:extLst/>
          </p:nvPr>
        </p:nvGraphicFramePr>
        <p:xfrm>
          <a:off x="2769580" y="2897188"/>
          <a:ext cx="2692400" cy="531812"/>
        </p:xfrm>
        <a:graphic>
          <a:graphicData uri="http://schemas.openxmlformats.org/presentationml/2006/ole">
            <mc:AlternateContent xmlns:mc="http://schemas.openxmlformats.org/markup-compatibility/2006">
              <mc:Choice xmlns:v="urn:schemas-microsoft-com:vml" Requires="v">
                <p:oleObj spid="_x0000_s567328" name="Equation" r:id="rId3" imgW="1346040" imgH="266400" progId="Equation.3">
                  <p:embed/>
                </p:oleObj>
              </mc:Choice>
              <mc:Fallback>
                <p:oleObj name="Equation" r:id="rId3" imgW="1346040" imgH="266400" progId="Equation.3">
                  <p:embed/>
                  <p:pic>
                    <p:nvPicPr>
                      <p:cNvPr id="3" name="Object 2"/>
                      <p:cNvPicPr/>
                      <p:nvPr/>
                    </p:nvPicPr>
                    <p:blipFill>
                      <a:blip r:embed="rId4"/>
                      <a:stretch>
                        <a:fillRect/>
                      </a:stretch>
                    </p:blipFill>
                    <p:spPr>
                      <a:xfrm>
                        <a:off x="2769580" y="2897188"/>
                        <a:ext cx="2692400" cy="531812"/>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597182818"/>
              </p:ext>
            </p:extLst>
          </p:nvPr>
        </p:nvGraphicFramePr>
        <p:xfrm>
          <a:off x="6553070" y="1870698"/>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66388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Gross </a:t>
            </a:r>
            <a:r>
              <a:rPr lang="pt-PT" sz="2800" b="1" dirty="0" err="1">
                <a:solidFill>
                  <a:srgbClr val="008000"/>
                </a:solidFill>
              </a:rPr>
              <a:t>canopy</a:t>
            </a:r>
            <a:r>
              <a:rPr lang="pt-PT" sz="2800" b="1" dirty="0">
                <a:solidFill>
                  <a:srgbClr val="008000"/>
                </a:solidFill>
              </a:rPr>
              <a:t> </a:t>
            </a:r>
            <a:r>
              <a:rPr lang="pt-PT" sz="2800" b="1" dirty="0" err="1">
                <a:solidFill>
                  <a:srgbClr val="008000"/>
                </a:solidFill>
              </a:rPr>
              <a:t>production</a:t>
            </a:r>
            <a:r>
              <a:rPr lang="pt-PT" sz="2800" b="1" dirty="0">
                <a:solidFill>
                  <a:srgbClr val="008000"/>
                </a:solidFill>
              </a:rPr>
              <a:t> (GPP)</a:t>
            </a:r>
          </a:p>
          <a:p>
            <a:r>
              <a:rPr lang="pt-PT" dirty="0" err="1"/>
              <a:t>Intercepted</a:t>
            </a:r>
            <a:r>
              <a:rPr lang="pt-PT" dirty="0"/>
              <a:t> radiation is converted into biomass</a:t>
            </a:r>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where  (</a:t>
            </a:r>
            <a:r>
              <a:rPr lang="en-US" dirty="0" err="1">
                <a:sym typeface="Symbol" pitchFamily="18" charset="2"/>
              </a:rPr>
              <a:t>g</a:t>
            </a:r>
            <a:r>
              <a:rPr lang="en-US" baseline="-25000" dirty="0" err="1">
                <a:sym typeface="Symbol" pitchFamily="18" charset="2"/>
              </a:rPr>
              <a:t>DM</a:t>
            </a:r>
            <a:r>
              <a:rPr lang="en-US" dirty="0">
                <a:sym typeface="Symbol" pitchFamily="18" charset="2"/>
              </a:rPr>
              <a:t> MJ</a:t>
            </a:r>
            <a:r>
              <a:rPr lang="en-US" baseline="30000" dirty="0">
                <a:sym typeface="Symbol" pitchFamily="18" charset="2"/>
              </a:rPr>
              <a:t>-1</a:t>
            </a:r>
            <a:r>
              <a:rPr lang="en-US" dirty="0">
                <a:sym typeface="Symbol" pitchFamily="18" charset="2"/>
              </a:rPr>
              <a:t>) is light use efficiency:</a:t>
            </a:r>
          </a:p>
          <a:p>
            <a:pPr marL="390525" indent="-390525">
              <a:buNone/>
            </a:pPr>
            <a:endParaRPr lang="en-US" sz="900" dirty="0">
              <a:sym typeface="Symbol" pitchFamily="18" charset="2"/>
            </a:endParaRPr>
          </a:p>
          <a:p>
            <a:pPr marL="790575" lvl="1" indent="-390525"/>
            <a:r>
              <a:rPr lang="en-US" dirty="0">
                <a:sym typeface="Symbol" pitchFamily="18" charset="2"/>
              </a:rPr>
              <a:t>Measures the efficiency of conversion of solar radiation into biomass </a:t>
            </a:r>
          </a:p>
          <a:p>
            <a:pPr marL="790575" lvl="1" indent="-390525">
              <a:spcBef>
                <a:spcPct val="25000"/>
              </a:spcBef>
            </a:pPr>
            <a:r>
              <a:rPr lang="en-US" dirty="0">
                <a:sym typeface="Symbol" pitchFamily="18" charset="2"/>
              </a:rPr>
              <a:t>Depends on environmental and site factors</a:t>
            </a:r>
          </a:p>
          <a:p>
            <a:endParaRPr lang="pt-PT" dirty="0"/>
          </a:p>
          <a:p>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25</a:t>
            </a:fld>
            <a:endParaRPr lang="en-AU">
              <a:solidFill>
                <a:srgbClr val="000000"/>
              </a:solidFill>
            </a:endParaRPr>
          </a:p>
        </p:txBody>
      </p:sp>
      <p:graphicFrame>
        <p:nvGraphicFramePr>
          <p:cNvPr id="2" name="Object 1"/>
          <p:cNvGraphicFramePr>
            <a:graphicFrameLocks noChangeAspect="1"/>
          </p:cNvGraphicFramePr>
          <p:nvPr>
            <p:extLst/>
          </p:nvPr>
        </p:nvGraphicFramePr>
        <p:xfrm>
          <a:off x="4391025" y="2454275"/>
          <a:ext cx="3200400" cy="609600"/>
        </p:xfrm>
        <a:graphic>
          <a:graphicData uri="http://schemas.openxmlformats.org/presentationml/2006/ole">
            <mc:AlternateContent xmlns:mc="http://schemas.openxmlformats.org/markup-compatibility/2006">
              <mc:Choice xmlns:v="urn:schemas-microsoft-com:vml" Requires="v">
                <p:oleObj spid="_x0000_s568352" name="Equation" r:id="rId3" imgW="1600200" imgH="304560" progId="Equation.3">
                  <p:embed/>
                </p:oleObj>
              </mc:Choice>
              <mc:Fallback>
                <p:oleObj name="Equation" r:id="rId3" imgW="1600200" imgH="304560" progId="Equation.3">
                  <p:embed/>
                  <p:pic>
                    <p:nvPicPr>
                      <p:cNvPr id="2" name="Object 1"/>
                      <p:cNvPicPr/>
                      <p:nvPr/>
                    </p:nvPicPr>
                    <p:blipFill>
                      <a:blip r:embed="rId4"/>
                      <a:stretch>
                        <a:fillRect/>
                      </a:stretch>
                    </p:blipFill>
                    <p:spPr>
                      <a:xfrm>
                        <a:off x="4391025" y="2454275"/>
                        <a:ext cx="3200400" cy="609600"/>
                      </a:xfrm>
                      <a:prstGeom prst="rect">
                        <a:avLst/>
                      </a:prstGeom>
                    </p:spPr>
                  </p:pic>
                </p:oleObj>
              </mc:Fallback>
            </mc:AlternateContent>
          </a:graphicData>
        </a:graphic>
      </p:graphicFrame>
      <p:sp>
        <p:nvSpPr>
          <p:cNvPr id="3" name="Right Brace 2"/>
          <p:cNvSpPr/>
          <p:nvPr/>
        </p:nvSpPr>
        <p:spPr bwMode="auto">
          <a:xfrm rot="5400000">
            <a:off x="6402034" y="2222866"/>
            <a:ext cx="450050" cy="1890210"/>
          </a:xfrm>
          <a:prstGeom prst="rightBrac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solidFill>
                <a:srgbClr val="000000"/>
              </a:solidFill>
            </a:endParaRPr>
          </a:p>
        </p:txBody>
      </p:sp>
      <p:sp>
        <p:nvSpPr>
          <p:cNvPr id="4" name="TextBox 3"/>
          <p:cNvSpPr txBox="1"/>
          <p:nvPr/>
        </p:nvSpPr>
        <p:spPr>
          <a:xfrm>
            <a:off x="5267908" y="3429000"/>
            <a:ext cx="2736304" cy="338554"/>
          </a:xfrm>
          <a:prstGeom prst="rect">
            <a:avLst/>
          </a:prstGeom>
          <a:noFill/>
        </p:spPr>
        <p:txBody>
          <a:bodyPr wrap="square" rtlCol="0">
            <a:spAutoFit/>
          </a:bodyPr>
          <a:lstStyle/>
          <a:p>
            <a:pPr>
              <a:defRPr/>
            </a:pPr>
            <a:r>
              <a:rPr lang="pt-PT" sz="1600" dirty="0">
                <a:solidFill>
                  <a:srgbClr val="000000"/>
                </a:solidFill>
                <a:latin typeface="Trebuchet MS"/>
                <a:ea typeface="Tahoma" pitchFamily="34" charset="0"/>
                <a:cs typeface="Tahoma" pitchFamily="34" charset="0"/>
              </a:rPr>
              <a:t>Intercepted radiation</a:t>
            </a:r>
            <a:endParaRPr lang="en-GB" sz="1600" dirty="0">
              <a:solidFill>
                <a:srgbClr val="000000"/>
              </a:solidFill>
              <a:latin typeface="Trebuchet MS"/>
              <a:ea typeface="Tahoma" pitchFamily="34" charset="0"/>
              <a:cs typeface="Tahoma" pitchFamily="34" charset="0"/>
            </a:endParaRPr>
          </a:p>
        </p:txBody>
      </p:sp>
    </p:spTree>
    <p:extLst>
      <p:ext uri="{BB962C8B-B14F-4D97-AF65-F5344CB8AC3E}">
        <p14:creationId xmlns:p14="http://schemas.microsoft.com/office/powerpoint/2010/main" val="341033642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Ins="396000"/>
          <a:lstStyle/>
          <a:p>
            <a:pPr>
              <a:buNone/>
            </a:pPr>
            <a:r>
              <a:rPr lang="pt-PT" sz="2800" b="1" dirty="0">
                <a:solidFill>
                  <a:srgbClr val="008000"/>
                </a:solidFill>
              </a:rPr>
              <a:t>Gross canopy production (GPP)</a:t>
            </a:r>
          </a:p>
          <a:p>
            <a:r>
              <a:rPr lang="pt-PT" dirty="0"/>
              <a:t>Light use efficiency is related to </a:t>
            </a:r>
            <a:r>
              <a:rPr lang="en-US" dirty="0">
                <a:sym typeface="Symbol" pitchFamily="18" charset="2"/>
              </a:rPr>
              <a:t>canopy quantum efficiency, </a:t>
            </a:r>
            <a:r>
              <a:rPr lang="en-US" baseline="-25000" dirty="0">
                <a:sym typeface="Symbol" pitchFamily="18" charset="2"/>
              </a:rPr>
              <a:t>C</a:t>
            </a:r>
            <a:r>
              <a:rPr lang="en-US" dirty="0">
                <a:sym typeface="Symbol" pitchFamily="18" charset="2"/>
              </a:rPr>
              <a:t> (</a:t>
            </a:r>
            <a:r>
              <a:rPr lang="en-US" dirty="0" err="1">
                <a:sym typeface="Symbol" pitchFamily="18" charset="2"/>
              </a:rPr>
              <a:t>mol</a:t>
            </a:r>
            <a:r>
              <a:rPr lang="en-US" dirty="0">
                <a:sym typeface="Symbol" pitchFamily="18" charset="2"/>
              </a:rPr>
              <a:t> mol</a:t>
            </a:r>
            <a:r>
              <a:rPr lang="en-US" baseline="30000" dirty="0">
                <a:sym typeface="Symbol" pitchFamily="18" charset="2"/>
              </a:rPr>
              <a:t>-1</a:t>
            </a:r>
            <a:r>
              <a:rPr lang="en-US" dirty="0">
                <a:sym typeface="Symbol" pitchFamily="18" charset="2"/>
              </a:rPr>
              <a:t>) </a:t>
            </a:r>
            <a:endParaRPr lang="pt-PT" dirty="0"/>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Conversion factors</a:t>
            </a:r>
          </a:p>
          <a:p>
            <a:pPr marL="790575" lvl="1" indent="-390525">
              <a:buNone/>
            </a:pPr>
            <a:r>
              <a:rPr lang="en-US" dirty="0">
                <a:sym typeface="Symbol" pitchFamily="18" charset="2"/>
              </a:rPr>
              <a:t>	</a:t>
            </a:r>
            <a:r>
              <a:rPr lang="en-US" dirty="0" err="1">
                <a:sym typeface="Symbol" pitchFamily="18" charset="2"/>
              </a:rPr>
              <a:t>gDM</a:t>
            </a:r>
            <a:r>
              <a:rPr lang="en-US" dirty="0">
                <a:sym typeface="Symbol" pitchFamily="18" charset="2"/>
              </a:rPr>
              <a:t>/</a:t>
            </a:r>
            <a:r>
              <a:rPr lang="en-US" dirty="0" err="1">
                <a:sym typeface="Symbol" pitchFamily="18" charset="2"/>
              </a:rPr>
              <a:t>mol</a:t>
            </a:r>
            <a:r>
              <a:rPr lang="en-US" dirty="0">
                <a:sym typeface="Symbol" pitchFamily="18" charset="2"/>
              </a:rPr>
              <a:t>=24</a:t>
            </a:r>
          </a:p>
          <a:p>
            <a:pPr marL="790575" lvl="1" indent="-390525">
              <a:buNone/>
            </a:pPr>
            <a:r>
              <a:rPr lang="en-US" dirty="0">
                <a:sym typeface="Symbol" pitchFamily="18" charset="2"/>
              </a:rPr>
              <a:t>	</a:t>
            </a:r>
            <a:r>
              <a:rPr lang="en-US" dirty="0" err="1">
                <a:sym typeface="Symbol" pitchFamily="18" charset="2"/>
              </a:rPr>
              <a:t>mol</a:t>
            </a:r>
            <a:r>
              <a:rPr lang="en-US" dirty="0">
                <a:sym typeface="Symbol" pitchFamily="18" charset="2"/>
              </a:rPr>
              <a:t>/MJ=2.3</a:t>
            </a:r>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26</a:t>
            </a:fld>
            <a:endParaRPr lang="en-AU">
              <a:solidFill>
                <a:srgbClr val="000000"/>
              </a:solidFill>
            </a:endParaRPr>
          </a:p>
        </p:txBody>
      </p:sp>
      <p:graphicFrame>
        <p:nvGraphicFramePr>
          <p:cNvPr id="2" name="Object 1"/>
          <p:cNvGraphicFramePr>
            <a:graphicFrameLocks noChangeAspect="1"/>
          </p:cNvGraphicFramePr>
          <p:nvPr>
            <p:extLst/>
          </p:nvPr>
        </p:nvGraphicFramePr>
        <p:xfrm>
          <a:off x="3467708" y="2996952"/>
          <a:ext cx="4775200" cy="584200"/>
        </p:xfrm>
        <a:graphic>
          <a:graphicData uri="http://schemas.openxmlformats.org/presentationml/2006/ole">
            <mc:AlternateContent xmlns:mc="http://schemas.openxmlformats.org/markup-compatibility/2006">
              <mc:Choice xmlns:v="urn:schemas-microsoft-com:vml" Requires="v">
                <p:oleObj spid="_x0000_s569376" name="Equation" r:id="rId4" imgW="2387520" imgH="291960" progId="Equation.3">
                  <p:embed/>
                </p:oleObj>
              </mc:Choice>
              <mc:Fallback>
                <p:oleObj name="Equation" r:id="rId4" imgW="2387520" imgH="291960" progId="Equation.3">
                  <p:embed/>
                  <p:pic>
                    <p:nvPicPr>
                      <p:cNvPr id="2" name="Object 1"/>
                      <p:cNvPicPr/>
                      <p:nvPr/>
                    </p:nvPicPr>
                    <p:blipFill>
                      <a:blip r:embed="rId5"/>
                      <a:stretch>
                        <a:fillRect/>
                      </a:stretch>
                    </p:blipFill>
                    <p:spPr>
                      <a:xfrm>
                        <a:off x="3467708" y="2996952"/>
                        <a:ext cx="4775200" cy="584200"/>
                      </a:xfrm>
                      <a:prstGeom prst="rect">
                        <a:avLst/>
                      </a:prstGeom>
                    </p:spPr>
                  </p:pic>
                </p:oleObj>
              </mc:Fallback>
            </mc:AlternateContent>
          </a:graphicData>
        </a:graphic>
      </p:graphicFrame>
    </p:spTree>
    <p:extLst>
      <p:ext uri="{BB962C8B-B14F-4D97-AF65-F5344CB8AC3E}">
        <p14:creationId xmlns:p14="http://schemas.microsoft.com/office/powerpoint/2010/main" val="90311646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pt-PT" sz="2800" b="1" dirty="0">
                <a:solidFill>
                  <a:srgbClr val="008000"/>
                </a:solidFill>
              </a:rPr>
              <a:t>Net Canopy Production</a:t>
            </a:r>
          </a:p>
          <a:p>
            <a:r>
              <a:rPr lang="en-US" dirty="0"/>
              <a:t>Respiration is assumed to be a constant fraction of gross canopy production:</a:t>
            </a:r>
          </a:p>
          <a:p>
            <a:endParaRPr lang="en-US" dirty="0"/>
          </a:p>
          <a:p>
            <a:pPr>
              <a:buNone/>
            </a:pPr>
            <a:endParaRPr lang="en-US" dirty="0"/>
          </a:p>
          <a:p>
            <a:pPr>
              <a:buNone/>
            </a:pPr>
            <a:r>
              <a:rPr lang="en-US" dirty="0">
                <a:sym typeface="Symbol" pitchFamily="18" charset="2"/>
              </a:rPr>
              <a:t>	</a:t>
            </a:r>
          </a:p>
          <a:p>
            <a:pPr>
              <a:buNone/>
            </a:pPr>
            <a:r>
              <a:rPr lang="en-US" dirty="0">
                <a:sym typeface="Symbol" pitchFamily="18" charset="2"/>
              </a:rPr>
              <a:t>	where </a:t>
            </a:r>
            <a:r>
              <a:rPr lang="en-US" i="1" dirty="0">
                <a:sym typeface="Symbol" pitchFamily="18" charset="2"/>
              </a:rPr>
              <a:t>Y</a:t>
            </a:r>
            <a:r>
              <a:rPr lang="en-US" dirty="0">
                <a:sym typeface="Symbol" pitchFamily="18" charset="2"/>
              </a:rPr>
              <a:t>  0.47</a:t>
            </a:r>
            <a:endParaRPr lang="en-AU" dirty="0"/>
          </a:p>
          <a:p>
            <a:endParaRPr lang="pt-PT" dirty="0"/>
          </a:p>
        </p:txBody>
      </p:sp>
      <p:sp>
        <p:nvSpPr>
          <p:cNvPr id="3075"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6760E295-CAC4-4640-B896-7E085D89DD4A}" type="slidenum">
              <a:rPr lang="en-AU">
                <a:solidFill>
                  <a:srgbClr val="000000"/>
                </a:solidFill>
              </a:rPr>
              <a:pPr>
                <a:defRPr/>
              </a:pPr>
              <a:t>27</a:t>
            </a:fld>
            <a:endParaRPr lang="en-AU">
              <a:solidFill>
                <a:srgbClr val="000000"/>
              </a:solidFill>
            </a:endParaRPr>
          </a:p>
        </p:txBody>
      </p:sp>
      <p:sp>
        <p:nvSpPr>
          <p:cNvPr id="3079" name="Text Box 7"/>
          <p:cNvSpPr txBox="1">
            <a:spLocks noChangeArrowheads="1"/>
          </p:cNvSpPr>
          <p:nvPr/>
        </p:nvSpPr>
        <p:spPr bwMode="auto">
          <a:xfrm>
            <a:off x="2871597" y="4833156"/>
            <a:ext cx="6400800" cy="1384995"/>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solidFill>
                  <a:srgbClr val="990000"/>
                </a:solidFill>
                <a:latin typeface="Trebuchet MS"/>
                <a:sym typeface="Symbol" pitchFamily="18" charset="2"/>
              </a:rPr>
              <a:t>This is a contentious assumption, which greatly simplifies treatment of respiration</a:t>
            </a:r>
            <a:endParaRPr lang="en-AU" sz="2800" dirty="0">
              <a:solidFill>
                <a:srgbClr val="990000"/>
              </a:solidFill>
              <a:latin typeface="Trebuchet MS"/>
              <a:sym typeface="Symbol" pitchFamily="18" charset="2"/>
            </a:endParaRPr>
          </a:p>
        </p:txBody>
      </p:sp>
      <p:graphicFrame>
        <p:nvGraphicFramePr>
          <p:cNvPr id="2" name="Object 1"/>
          <p:cNvGraphicFramePr>
            <a:graphicFrameLocks noChangeAspect="1"/>
          </p:cNvGraphicFramePr>
          <p:nvPr>
            <p:extLst/>
          </p:nvPr>
        </p:nvGraphicFramePr>
        <p:xfrm>
          <a:off x="4359275" y="2830252"/>
          <a:ext cx="3632200" cy="1066800"/>
        </p:xfrm>
        <a:graphic>
          <a:graphicData uri="http://schemas.openxmlformats.org/presentationml/2006/ole">
            <mc:AlternateContent xmlns:mc="http://schemas.openxmlformats.org/markup-compatibility/2006">
              <mc:Choice xmlns:v="urn:schemas-microsoft-com:vml" Requires="v">
                <p:oleObj spid="_x0000_s570400" name="Equation" r:id="rId3" imgW="1815840" imgH="533160" progId="Equation.3">
                  <p:embed/>
                </p:oleObj>
              </mc:Choice>
              <mc:Fallback>
                <p:oleObj name="Equation" r:id="rId3" imgW="1815840" imgH="533160" progId="Equation.3">
                  <p:embed/>
                  <p:pic>
                    <p:nvPicPr>
                      <p:cNvPr id="2" name="Object 1"/>
                      <p:cNvPicPr>
                        <a:picLocks noChangeAspect="1" noChangeArrowheads="1"/>
                      </p:cNvPicPr>
                      <p:nvPr/>
                    </p:nvPicPr>
                    <p:blipFill>
                      <a:blip r:embed="rId4"/>
                      <a:srcRect/>
                      <a:stretch>
                        <a:fillRect/>
                      </a:stretch>
                    </p:blipFill>
                    <p:spPr bwMode="auto">
                      <a:xfrm>
                        <a:off x="4359275" y="2830252"/>
                        <a:ext cx="3632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7377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pt-PT" sz="2800" b="1" dirty="0">
                <a:solidFill>
                  <a:srgbClr val="008000"/>
                </a:solidFill>
              </a:rPr>
              <a:t>Growth modifiers in 3PG</a:t>
            </a:r>
          </a:p>
          <a:p>
            <a:r>
              <a:rPr lang="en-US" sz="2000" dirty="0"/>
              <a:t>Each environmental factor is represented by a growth modifier or function of the factor that varies between 0 (total limitation) and 1 (no limitation)</a:t>
            </a:r>
            <a:endParaRPr lang="pt-PT" sz="2000" b="1" dirty="0">
              <a:solidFill>
                <a:srgbClr val="008000"/>
              </a:solidFill>
            </a:endParaRPr>
          </a:p>
        </p:txBody>
      </p:sp>
      <p:sp>
        <p:nvSpPr>
          <p:cNvPr id="22530"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9DBC98EA-7B45-4193-85FB-0DB7E2D462B7}" type="slidenum">
              <a:rPr lang="en-AU">
                <a:solidFill>
                  <a:srgbClr val="000000"/>
                </a:solidFill>
              </a:rPr>
              <a:pPr>
                <a:defRPr/>
              </a:pPr>
              <a:t>28</a:t>
            </a:fld>
            <a:endParaRPr lang="en-AU">
              <a:solidFill>
                <a:srgbClr val="000000"/>
              </a:solidFill>
            </a:endParaRPr>
          </a:p>
        </p:txBody>
      </p:sp>
      <p:graphicFrame>
        <p:nvGraphicFramePr>
          <p:cNvPr id="9418" name="Group 202"/>
          <p:cNvGraphicFramePr>
            <a:graphicFrameLocks noGrp="1"/>
          </p:cNvGraphicFramePr>
          <p:nvPr>
            <p:extLst>
              <p:ext uri="{D42A27DB-BD31-4B8C-83A1-F6EECF244321}">
                <p14:modId xmlns:p14="http://schemas.microsoft.com/office/powerpoint/2010/main" val="1135769972"/>
              </p:ext>
            </p:extLst>
          </p:nvPr>
        </p:nvGraphicFramePr>
        <p:xfrm>
          <a:off x="2207568" y="2447966"/>
          <a:ext cx="7315200" cy="3553781"/>
        </p:xfrm>
        <a:graphic>
          <a:graphicData uri="http://schemas.openxmlformats.org/drawingml/2006/table">
            <a:tbl>
              <a:tblPr/>
              <a:tblGrid>
                <a:gridCol w="3352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07683">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dirty="0">
                          <a:ln>
                            <a:noFill/>
                          </a:ln>
                          <a:solidFill>
                            <a:schemeClr val="tx1"/>
                          </a:solidFill>
                          <a:effectLst/>
                          <a:latin typeface="+mj-lt"/>
                        </a:rPr>
                        <a:t>Factor</a:t>
                      </a:r>
                      <a:endParaRPr kumimoji="0" lang="en-AU" sz="2400" b="1"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Modifier</a:t>
                      </a:r>
                      <a:endParaRPr kumimoji="0" lang="en-AU" sz="2400" b="1" i="0" u="none" strike="noStrike" cap="none" normalizeH="0" baseline="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Parameters</a:t>
                      </a:r>
                      <a:endParaRPr kumimoji="0" lang="en-AU" sz="2400" b="1" i="0"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Vapor pressure deficit</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f</a:t>
                      </a:r>
                      <a:r>
                        <a:rPr kumimoji="0" lang="en-US" sz="2400" b="0" i="1" u="none" strike="noStrike" cap="none" normalizeH="0" baseline="-25000" dirty="0" err="1">
                          <a:ln>
                            <a:noFill/>
                          </a:ln>
                          <a:solidFill>
                            <a:schemeClr val="tx1"/>
                          </a:solidFill>
                          <a:effectLst/>
                          <a:latin typeface="+mj-lt"/>
                        </a:rPr>
                        <a:t>VPD</a:t>
                      </a:r>
                      <a:r>
                        <a:rPr kumimoji="0" lang="en-US" sz="2400" b="0" i="0" u="none" strike="noStrike" cap="none" normalizeH="0" baseline="0" dirty="0">
                          <a:ln>
                            <a:noFill/>
                          </a:ln>
                          <a:solidFill>
                            <a:schemeClr val="tx1"/>
                          </a:solidFill>
                          <a:effectLst/>
                          <a:latin typeface="+mj-lt"/>
                        </a:rPr>
                        <a:t>(</a:t>
                      </a:r>
                      <a:r>
                        <a:rPr kumimoji="0" lang="en-US" sz="2400" b="0" i="1" u="none" strike="noStrike" cap="none" normalizeH="0" baseline="0" dirty="0">
                          <a:ln>
                            <a:noFill/>
                          </a:ln>
                          <a:solidFill>
                            <a:schemeClr val="tx1"/>
                          </a:solidFill>
                          <a:effectLst/>
                          <a:latin typeface="+mj-lt"/>
                        </a:rPr>
                        <a:t>D</a:t>
                      </a:r>
                      <a:r>
                        <a:rPr kumimoji="0" lang="en-US" sz="2400" b="0" i="0" u="none" strike="noStrike" cap="none" normalizeH="0" baseline="0" dirty="0">
                          <a:ln>
                            <a:noFill/>
                          </a:ln>
                          <a:solidFill>
                            <a:schemeClr val="tx1"/>
                          </a:solidFill>
                          <a:effectLst/>
                          <a:latin typeface="+mj-lt"/>
                        </a:rPr>
                        <a:t>)</a:t>
                      </a:r>
                      <a:endParaRPr kumimoji="0" lang="en-AU" sz="2400" b="0" i="1" u="none" strike="noStrike" cap="none" normalizeH="0" baseline="0" dirty="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D</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Soil water</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SW</a:t>
                      </a:r>
                      <a:r>
                        <a:rPr kumimoji="0" lang="en-US" sz="2400" b="0" i="0" u="none" strike="noStrike" cap="none" normalizeH="0" baseline="0">
                          <a:ln>
                            <a:noFill/>
                          </a:ln>
                          <a:solidFill>
                            <a:schemeClr val="tx1"/>
                          </a:solidFill>
                          <a:effectLst/>
                          <a:latin typeface="+mj-lt"/>
                        </a:rPr>
                        <a:t>(</a:t>
                      </a:r>
                      <a:r>
                        <a:rPr kumimoji="0" lang="en-US" sz="2400" b="0" i="0" u="none" strike="noStrike" cap="none" normalizeH="0" baseline="0">
                          <a:ln>
                            <a:noFill/>
                          </a:ln>
                          <a:solidFill>
                            <a:schemeClr val="tx1"/>
                          </a:solidFill>
                          <a:effectLst/>
                          <a:latin typeface="+mj-lt"/>
                          <a:sym typeface="Symbol" pitchFamily="18" charset="2"/>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AU" sz="2400" b="0" i="0" u="none" strike="noStrike" cap="none" normalizeH="0" baseline="0">
                          <a:ln>
                            <a:noFill/>
                          </a:ln>
                          <a:solidFill>
                            <a:schemeClr val="tx1"/>
                          </a:solidFill>
                          <a:effectLst/>
                          <a:latin typeface="+mj-lt"/>
                          <a:sym typeface="Symbol" pitchFamily="18" charset="2"/>
                        </a:rPr>
                        <a:t></a:t>
                      </a:r>
                      <a:r>
                        <a:rPr kumimoji="0" lang="en-US" sz="2400" b="0" i="1" u="none" strike="noStrike" cap="none" normalizeH="0" baseline="-25000">
                          <a:ln>
                            <a:noFill/>
                          </a:ln>
                          <a:solidFill>
                            <a:schemeClr val="tx1"/>
                          </a:solidFill>
                          <a:effectLst/>
                          <a:latin typeface="+mj-lt"/>
                          <a:sym typeface="Symbol" pitchFamily="18" charset="2"/>
                        </a:rPr>
                        <a:t>max</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c</a:t>
                      </a:r>
                      <a:r>
                        <a:rPr kumimoji="0" lang="en-US" sz="2400" b="0" i="0" u="none" strike="noStrike" cap="none" normalizeH="0" baseline="-2500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n</a:t>
                      </a:r>
                      <a:r>
                        <a:rPr kumimoji="0" lang="en-US" sz="2400" b="0" i="0" u="none" strike="noStrike" cap="none" normalizeH="0" baseline="-25000">
                          <a:ln>
                            <a:noFill/>
                          </a:ln>
                          <a:solidFill>
                            <a:schemeClr val="tx1"/>
                          </a:solidFill>
                          <a:effectLst/>
                          <a:latin typeface="+mj-lt"/>
                          <a:sym typeface="Symbol" pitchFamily="18" charset="2"/>
                        </a:rPr>
                        <a:t></a:t>
                      </a:r>
                      <a:endParaRPr kumimoji="0" lang="en-AU" sz="2400" b="0" i="0" u="none" strike="noStrike" cap="none" normalizeH="0" baseline="-25000">
                        <a:ln>
                          <a:noFill/>
                        </a:ln>
                        <a:solidFill>
                          <a:schemeClr val="tx1"/>
                        </a:solidFill>
                        <a:effectLst/>
                        <a:latin typeface="+mj-lt"/>
                        <a:sym typeface="Symbol" pitchFamily="18" charset="2"/>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Temperature</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av</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min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opt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max</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Frost</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d</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F</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Site nutrition</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FR</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N0</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Stand age</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age</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n</a:t>
                      </a:r>
                      <a:r>
                        <a:rPr kumimoji="0" lang="en-US" sz="2400" b="0" i="1" u="none" strike="noStrike" cap="none" normalizeH="0" baseline="-25000" dirty="0" err="1">
                          <a:ln>
                            <a:noFill/>
                          </a:ln>
                          <a:solidFill>
                            <a:schemeClr val="tx1"/>
                          </a:solidFill>
                          <a:effectLst/>
                          <a:latin typeface="+mj-lt"/>
                        </a:rPr>
                        <a:t>age</a:t>
                      </a:r>
                      <a:r>
                        <a:rPr kumimoji="0" lang="en-US" sz="2400" b="0" i="1" u="none" strike="noStrike" cap="none" normalizeH="0" baseline="0" dirty="0">
                          <a:ln>
                            <a:noFill/>
                          </a:ln>
                          <a:solidFill>
                            <a:schemeClr val="tx1"/>
                          </a:solidFill>
                          <a:effectLst/>
                          <a:latin typeface="+mj-lt"/>
                        </a:rPr>
                        <a:t> , r</a:t>
                      </a:r>
                      <a:r>
                        <a:rPr kumimoji="0" lang="en-US" sz="2400" b="0" i="1" u="none" strike="noStrike" cap="none" normalizeH="0" baseline="-25000" dirty="0">
                          <a:ln>
                            <a:noFill/>
                          </a:ln>
                          <a:solidFill>
                            <a:schemeClr val="tx1"/>
                          </a:solidFill>
                          <a:effectLst/>
                          <a:latin typeface="+mj-lt"/>
                        </a:rPr>
                        <a:t>age</a:t>
                      </a:r>
                      <a:endParaRPr kumimoji="0" lang="en-AU" sz="2400" b="0" i="1" u="none" strike="noStrike" cap="none" normalizeH="0" baseline="-25000" dirty="0">
                        <a:ln>
                          <a:noFill/>
                        </a:ln>
                        <a:solidFill>
                          <a:schemeClr val="tx1"/>
                        </a:solidFill>
                        <a:effectLst/>
                        <a:latin typeface="+mj-lt"/>
                      </a:endParaRPr>
                    </a:p>
                  </a:txBody>
                  <a:tcPr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331434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buNone/>
            </a:pPr>
            <a:r>
              <a:rPr lang="pt-PT" sz="2800" b="1" dirty="0">
                <a:solidFill>
                  <a:srgbClr val="008000"/>
                </a:solidFill>
              </a:rPr>
              <a:t>Effects of </a:t>
            </a:r>
            <a:r>
              <a:rPr lang="pt-PT" sz="2800" b="1" i="1" dirty="0">
                <a:solidFill>
                  <a:srgbClr val="008000"/>
                </a:solidFill>
              </a:rPr>
              <a:t>environment</a:t>
            </a:r>
            <a:r>
              <a:rPr lang="pt-PT" sz="2800" b="1" dirty="0">
                <a:solidFill>
                  <a:srgbClr val="008000"/>
                </a:solidFill>
              </a:rPr>
              <a:t> on canopy production</a:t>
            </a:r>
          </a:p>
          <a:p>
            <a:r>
              <a:rPr lang="en-US" dirty="0"/>
              <a:t>All modifiers affect canopy production:</a:t>
            </a:r>
          </a:p>
          <a:p>
            <a:endParaRPr lang="en-US" baseline="-25000" dirty="0"/>
          </a:p>
          <a:p>
            <a:endParaRPr lang="en-US" baseline="-25000" dirty="0"/>
          </a:p>
          <a:p>
            <a:pPr>
              <a:buNone/>
            </a:pPr>
            <a:r>
              <a:rPr lang="en-US" dirty="0"/>
              <a:t>	where </a:t>
            </a:r>
            <a:r>
              <a:rPr lang="en-US" i="1" dirty="0">
                <a:sym typeface="Symbol" pitchFamily="18" charset="2"/>
              </a:rPr>
              <a:t></a:t>
            </a:r>
            <a:r>
              <a:rPr lang="en-US" i="1" baseline="-25000" dirty="0" err="1"/>
              <a:t>Cx</a:t>
            </a:r>
            <a:r>
              <a:rPr lang="en-US" dirty="0"/>
              <a:t> is maximum canopy quantum efficiency</a:t>
            </a:r>
          </a:p>
          <a:p>
            <a:pPr>
              <a:spcBef>
                <a:spcPct val="100000"/>
              </a:spcBef>
            </a:pPr>
            <a:r>
              <a:rPr lang="en-US" dirty="0"/>
              <a:t>In 3-PG the combination of modifiers</a:t>
            </a:r>
          </a:p>
          <a:p>
            <a:pPr>
              <a:spcBef>
                <a:spcPct val="100000"/>
              </a:spcBef>
            </a:pPr>
            <a:endParaRPr lang="en-US" dirty="0"/>
          </a:p>
          <a:p>
            <a:pPr marL="400050" lvl="1" indent="0">
              <a:spcBef>
                <a:spcPct val="100000"/>
              </a:spcBef>
              <a:buNone/>
            </a:pPr>
            <a:r>
              <a:rPr lang="en-US" sz="2400" dirty="0"/>
              <a:t>also affects canopy conductance, and is called </a:t>
            </a:r>
            <a:r>
              <a:rPr lang="en-US" sz="2400" i="1" dirty="0" err="1"/>
              <a:t>PhysMod</a:t>
            </a:r>
            <a:r>
              <a:rPr lang="en-US" sz="2400" dirty="0"/>
              <a:t> in the program</a:t>
            </a:r>
            <a:endParaRPr lang="en-AU" sz="2400" dirty="0"/>
          </a:p>
          <a:p>
            <a:endParaRPr lang="en-AU" baseline="-25000" dirty="0"/>
          </a:p>
          <a:p>
            <a:endParaRPr lang="pt-PT" b="1" dirty="0">
              <a:solidFill>
                <a:srgbClr val="008000"/>
              </a:solidFill>
            </a:endParaRPr>
          </a:p>
        </p:txBody>
      </p:sp>
      <p:sp>
        <p:nvSpPr>
          <p:cNvPr id="4100"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F854E421-F77F-427A-8A06-33A0F1816DD7}" type="slidenum">
              <a:rPr lang="en-AU">
                <a:solidFill>
                  <a:srgbClr val="000000"/>
                </a:solidFill>
              </a:rPr>
              <a:pPr>
                <a:defRPr/>
              </a:pPr>
              <a:t>29</a:t>
            </a:fld>
            <a:endParaRPr lang="en-AU">
              <a:solidFill>
                <a:srgbClr val="000000"/>
              </a:solidFill>
            </a:endParaRPr>
          </a:p>
        </p:txBody>
      </p:sp>
      <p:graphicFrame>
        <p:nvGraphicFramePr>
          <p:cNvPr id="2" name="Object 1"/>
          <p:cNvGraphicFramePr>
            <a:graphicFrameLocks noChangeAspect="1"/>
          </p:cNvGraphicFramePr>
          <p:nvPr>
            <p:extLst/>
          </p:nvPr>
        </p:nvGraphicFramePr>
        <p:xfrm>
          <a:off x="3287688" y="2348880"/>
          <a:ext cx="4622800" cy="482600"/>
        </p:xfrm>
        <a:graphic>
          <a:graphicData uri="http://schemas.openxmlformats.org/presentationml/2006/ole">
            <mc:AlternateContent xmlns:mc="http://schemas.openxmlformats.org/markup-compatibility/2006">
              <mc:Choice xmlns:v="urn:schemas-microsoft-com:vml" Requires="v">
                <p:oleObj spid="_x0000_s571452" name="Equation" r:id="rId3" imgW="2311200" imgH="241200" progId="Equation.3">
                  <p:embed/>
                </p:oleObj>
              </mc:Choice>
              <mc:Fallback>
                <p:oleObj name="Equation" r:id="rId3" imgW="2311200" imgH="241200" progId="Equation.3">
                  <p:embed/>
                  <p:pic>
                    <p:nvPicPr>
                      <p:cNvPr id="2" name="Object 1"/>
                      <p:cNvPicPr>
                        <a:picLocks noChangeAspect="1" noChangeArrowheads="1"/>
                      </p:cNvPicPr>
                      <p:nvPr/>
                    </p:nvPicPr>
                    <p:blipFill>
                      <a:blip r:embed="rId4"/>
                      <a:srcRect/>
                      <a:stretch>
                        <a:fillRect/>
                      </a:stretch>
                    </p:blipFill>
                    <p:spPr bwMode="auto">
                      <a:xfrm>
                        <a:off x="3287688" y="2348880"/>
                        <a:ext cx="4622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nvPr>
        </p:nvGraphicFramePr>
        <p:xfrm>
          <a:off x="4115780" y="4401108"/>
          <a:ext cx="2997200" cy="482600"/>
        </p:xfrm>
        <a:graphic>
          <a:graphicData uri="http://schemas.openxmlformats.org/presentationml/2006/ole">
            <mc:AlternateContent xmlns:mc="http://schemas.openxmlformats.org/markup-compatibility/2006">
              <mc:Choice xmlns:v="urn:schemas-microsoft-com:vml" Requires="v">
                <p:oleObj spid="_x0000_s571453" name="Equation" r:id="rId5" imgW="1498320" imgH="241200" progId="Equation.3">
                  <p:embed/>
                </p:oleObj>
              </mc:Choice>
              <mc:Fallback>
                <p:oleObj name="Equation" r:id="rId5" imgW="1498320" imgH="241200" progId="Equation.3">
                  <p:embed/>
                  <p:pic>
                    <p:nvPicPr>
                      <p:cNvPr id="3" name="Object 2"/>
                      <p:cNvPicPr>
                        <a:picLocks noChangeAspect="1" noChangeArrowheads="1"/>
                      </p:cNvPicPr>
                      <p:nvPr/>
                    </p:nvPicPr>
                    <p:blipFill>
                      <a:blip r:embed="rId6"/>
                      <a:srcRect/>
                      <a:stretch>
                        <a:fillRect/>
                      </a:stretch>
                    </p:blipFill>
                    <p:spPr bwMode="auto">
                      <a:xfrm>
                        <a:off x="4115780" y="4401108"/>
                        <a:ext cx="299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83983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err="1"/>
              <a:t>Main</a:t>
            </a:r>
            <a:r>
              <a:rPr lang="pt-PT" dirty="0"/>
              <a:t> </a:t>
            </a:r>
            <a:r>
              <a:rPr lang="pt-PT" dirty="0" err="1"/>
              <a:t>differences</a:t>
            </a:r>
            <a:r>
              <a:rPr lang="pt-PT" dirty="0"/>
              <a:t> to </a:t>
            </a:r>
            <a:r>
              <a:rPr lang="pt-PT" dirty="0" err="1"/>
              <a:t>empirical</a:t>
            </a:r>
            <a:r>
              <a:rPr lang="pt-PT" dirty="0"/>
              <a:t> </a:t>
            </a:r>
            <a:r>
              <a:rPr lang="pt-PT" dirty="0" err="1"/>
              <a:t>models</a:t>
            </a:r>
            <a:endParaRPr lang="pt-PT" i="1" dirty="0"/>
          </a:p>
        </p:txBody>
      </p:sp>
    </p:spTree>
    <p:extLst>
      <p:ext uri="{BB962C8B-B14F-4D97-AF65-F5344CB8AC3E}">
        <p14:creationId xmlns:p14="http://schemas.microsoft.com/office/powerpoint/2010/main" val="184583735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pt-PT" dirty="0"/>
          </a:p>
          <a:p>
            <a:endParaRPr lang="pt-PT" dirty="0"/>
          </a:p>
          <a:p>
            <a:endParaRPr lang="pt-PT" dirty="0"/>
          </a:p>
          <a:p>
            <a:pPr marL="571500" indent="-571500">
              <a:buNone/>
            </a:pPr>
            <a:r>
              <a:rPr lang="en-US" dirty="0"/>
              <a:t>   </a:t>
            </a:r>
          </a:p>
          <a:p>
            <a:pPr marL="571500" indent="-571500">
              <a:buNone/>
            </a:pPr>
            <a:r>
              <a:rPr lang="en-US" dirty="0"/>
              <a:t> where</a:t>
            </a:r>
          </a:p>
          <a:p>
            <a:pPr marL="571500" indent="-571500">
              <a:buNone/>
            </a:pPr>
            <a:r>
              <a:rPr lang="en-US" sz="1800" i="1" dirty="0"/>
              <a:t>T</a:t>
            </a:r>
            <a:r>
              <a:rPr lang="en-US" sz="1800" dirty="0"/>
              <a:t>	= mean monthly daily temperature</a:t>
            </a:r>
          </a:p>
          <a:p>
            <a:pPr marL="571500" indent="-571500">
              <a:spcBef>
                <a:spcPct val="25000"/>
              </a:spcBef>
              <a:buNone/>
            </a:pPr>
            <a:r>
              <a:rPr lang="en-US" sz="1800" i="1" dirty="0" err="1"/>
              <a:t>T</a:t>
            </a:r>
            <a:r>
              <a:rPr lang="en-US" sz="1800" i="1" baseline="-25000" dirty="0" err="1"/>
              <a:t>min</a:t>
            </a:r>
            <a:r>
              <a:rPr lang="en-US" sz="1800" i="1" baseline="-25000" dirty="0"/>
              <a:t>   </a:t>
            </a:r>
            <a:r>
              <a:rPr lang="en-US" sz="1800" dirty="0"/>
              <a:t>= minimum temperature for growth</a:t>
            </a:r>
          </a:p>
          <a:p>
            <a:pPr marL="571500" indent="-571500">
              <a:spcBef>
                <a:spcPct val="25000"/>
              </a:spcBef>
              <a:buNone/>
            </a:pPr>
            <a:r>
              <a:rPr lang="en-US" sz="1800" i="1" dirty="0" err="1"/>
              <a:t>T</a:t>
            </a:r>
            <a:r>
              <a:rPr lang="en-US" sz="1800" i="1" baseline="-25000" dirty="0" err="1"/>
              <a:t>opt</a:t>
            </a:r>
            <a:r>
              <a:rPr lang="en-US" sz="1800" i="1" baseline="-25000" dirty="0"/>
              <a:t>   </a:t>
            </a:r>
            <a:r>
              <a:rPr lang="en-US" sz="1800" dirty="0"/>
              <a:t>= optimum temperature for growth</a:t>
            </a:r>
          </a:p>
          <a:p>
            <a:pPr marL="571500" indent="-571500">
              <a:spcBef>
                <a:spcPct val="25000"/>
              </a:spcBef>
              <a:buNone/>
            </a:pPr>
            <a:r>
              <a:rPr lang="en-US" sz="1800" i="1" dirty="0" err="1"/>
              <a:t>T</a:t>
            </a:r>
            <a:r>
              <a:rPr lang="en-US" sz="1800" i="1" baseline="-25000" dirty="0" err="1"/>
              <a:t>max</a:t>
            </a:r>
            <a:r>
              <a:rPr lang="en-US" sz="1800" i="1" baseline="-25000" dirty="0"/>
              <a:t>  </a:t>
            </a:r>
            <a:r>
              <a:rPr lang="en-US" sz="1800" dirty="0"/>
              <a:t>= maximum temperature for growth</a:t>
            </a:r>
          </a:p>
          <a:p>
            <a:endParaRPr lang="pt-PT" sz="2000" dirty="0"/>
          </a:p>
        </p:txBody>
      </p:sp>
      <p:sp>
        <p:nvSpPr>
          <p:cNvPr id="3" name="Title 2">
            <a:extLst>
              <a:ext uri="{FF2B5EF4-FFF2-40B4-BE49-F238E27FC236}">
                <a16:creationId xmlns:a16="http://schemas.microsoft.com/office/drawing/2014/main" id="{2C0EBA14-DB04-4D5F-BF3B-30FE55DE7701}"/>
              </a:ext>
            </a:extLst>
          </p:cNvPr>
          <p:cNvSpPr>
            <a:spLocks noGrp="1"/>
          </p:cNvSpPr>
          <p:nvPr>
            <p:ph type="title"/>
          </p:nvPr>
        </p:nvSpPr>
        <p:spPr/>
        <p:txBody>
          <a:bodyPr/>
          <a:lstStyle/>
          <a:p>
            <a:r>
              <a:rPr lang="en-GB" dirty="0"/>
              <a:t>Temperature growth modifier </a:t>
            </a:r>
            <a:r>
              <a:rPr lang="en-GB" dirty="0" err="1"/>
              <a:t>fT</a:t>
            </a:r>
            <a:r>
              <a:rPr lang="en-GB" dirty="0"/>
              <a:t>(T)</a:t>
            </a:r>
          </a:p>
        </p:txBody>
      </p:sp>
      <p:sp>
        <p:nvSpPr>
          <p:cNvPr id="5123"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D9672F5-AD41-484B-892A-3F4942756527}" type="slidenum">
              <a:rPr lang="en-AU">
                <a:solidFill>
                  <a:srgbClr val="000000"/>
                </a:solidFill>
              </a:rPr>
              <a:pPr>
                <a:defRPr/>
              </a:pPr>
              <a:t>30</a:t>
            </a:fld>
            <a:endParaRPr lang="en-AU">
              <a:solidFill>
                <a:srgbClr val="000000"/>
              </a:solidFill>
            </a:endParaRPr>
          </a:p>
        </p:txBody>
      </p:sp>
      <p:sp>
        <p:nvSpPr>
          <p:cNvPr id="5126" name="Rectangle 5"/>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7938995"/>
              </p:ext>
            </p:extLst>
          </p:nvPr>
        </p:nvGraphicFramePr>
        <p:xfrm>
          <a:off x="630337" y="1708878"/>
          <a:ext cx="7035800" cy="1219200"/>
        </p:xfrm>
        <a:graphic>
          <a:graphicData uri="http://schemas.openxmlformats.org/presentationml/2006/ole">
            <mc:AlternateContent xmlns:mc="http://schemas.openxmlformats.org/markup-compatibility/2006">
              <mc:Choice xmlns:v="urn:schemas-microsoft-com:vml" Requires="v">
                <p:oleObj spid="_x0000_s572449" name="Equation" r:id="rId3" imgW="3517560" imgH="609480" progId="Equation.3">
                  <p:embed/>
                </p:oleObj>
              </mc:Choice>
              <mc:Fallback>
                <p:oleObj name="Equation" r:id="rId3" imgW="3517560" imgH="609480" progId="Equation.3">
                  <p:embed/>
                  <p:pic>
                    <p:nvPicPr>
                      <p:cNvPr id="2" name="Object 1"/>
                      <p:cNvPicPr>
                        <a:picLocks noChangeAspect="1" noChangeArrowheads="1"/>
                      </p:cNvPicPr>
                      <p:nvPr/>
                    </p:nvPicPr>
                    <p:blipFill>
                      <a:blip r:embed="rId4"/>
                      <a:srcRect/>
                      <a:stretch>
                        <a:fillRect/>
                      </a:stretch>
                    </p:blipFill>
                    <p:spPr bwMode="auto">
                      <a:xfrm>
                        <a:off x="630337" y="1708878"/>
                        <a:ext cx="703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9114541"/>
              </p:ext>
            </p:extLst>
          </p:nvPr>
        </p:nvGraphicFramePr>
        <p:xfrm>
          <a:off x="8364252" y="4401108"/>
          <a:ext cx="1116124" cy="577215"/>
        </p:xfrm>
        <a:graphic>
          <a:graphicData uri="http://schemas.openxmlformats.org/drawingml/2006/table">
            <a:tbl>
              <a:tblPr>
                <a:tableStyleId>{5C22544A-7EE6-4342-B048-85BDC9FD1C3A}</a:tableStyleId>
              </a:tblPr>
              <a:tblGrid>
                <a:gridCol w="558062">
                  <a:extLst>
                    <a:ext uri="{9D8B030D-6E8A-4147-A177-3AD203B41FA5}">
                      <a16:colId xmlns:a16="http://schemas.microsoft.com/office/drawing/2014/main" val="20000"/>
                    </a:ext>
                  </a:extLst>
                </a:gridCol>
                <a:gridCol w="558062">
                  <a:extLst>
                    <a:ext uri="{9D8B030D-6E8A-4147-A177-3AD203B41FA5}">
                      <a16:colId xmlns:a16="http://schemas.microsoft.com/office/drawing/2014/main" val="20001"/>
                    </a:ext>
                  </a:extLst>
                </a:gridCol>
              </a:tblGrid>
              <a:tr h="190500">
                <a:tc>
                  <a:txBody>
                    <a:bodyPr/>
                    <a:lstStyle/>
                    <a:p>
                      <a:pPr algn="r" fontAlgn="b"/>
                      <a:r>
                        <a:rPr lang="en-GB" sz="1200" u="none" strike="noStrike" dirty="0" err="1">
                          <a:effectLst/>
                        </a:rPr>
                        <a:t>Tmin</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0"/>
                  </a:ext>
                </a:extLst>
              </a:tr>
              <a:tr h="190500">
                <a:tc>
                  <a:txBody>
                    <a:bodyPr/>
                    <a:lstStyle/>
                    <a:p>
                      <a:pPr algn="r" fontAlgn="b"/>
                      <a:r>
                        <a:rPr lang="en-GB" sz="1200" u="none" strike="noStrike" dirty="0" err="1">
                          <a:effectLst/>
                        </a:rPr>
                        <a:t>Topt</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16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r" fontAlgn="b"/>
                      <a:r>
                        <a:rPr lang="en-GB" sz="1200" u="none" strike="noStrike">
                          <a:effectLst/>
                        </a:rPr>
                        <a:t>Tmax=</a:t>
                      </a:r>
                      <a:endParaRPr lang="en-GB" sz="1200" b="0" i="0" u="none" strike="noStrike">
                        <a:solidFill>
                          <a:srgbClr val="000000"/>
                        </a:solidFill>
                        <a:effectLst/>
                        <a:latin typeface="Arial"/>
                      </a:endParaRPr>
                    </a:p>
                  </a:txBody>
                  <a:tcPr marL="9525" marR="9525" marT="9525" marB="0" anchor="b">
                    <a:noFill/>
                  </a:tcPr>
                </a:tc>
                <a:tc>
                  <a:txBody>
                    <a:bodyPr/>
                    <a:lstStyle/>
                    <a:p>
                      <a:pPr algn="l" fontAlgn="b"/>
                      <a:r>
                        <a:rPr lang="en-GB" sz="1200" u="none" strike="noStrike" dirty="0">
                          <a:effectLst/>
                        </a:rPr>
                        <a:t>40</a:t>
                      </a:r>
                      <a:endParaRPr lang="en-GB" sz="1200" b="0" i="0" u="none" strike="noStrike" dirty="0">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2"/>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786577697"/>
              </p:ext>
            </p:extLst>
          </p:nvPr>
        </p:nvGraphicFramePr>
        <p:xfrm>
          <a:off x="6659786" y="1975278"/>
          <a:ext cx="4296753" cy="419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047510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15447" y="872716"/>
            <a:ext cx="11281253" cy="5677272"/>
          </a:xfrm>
        </p:spPr>
        <p:txBody>
          <a:bodyPr/>
          <a:lstStyle/>
          <a:p>
            <a:pPr>
              <a:buNone/>
            </a:pPr>
            <a:endParaRPr lang="pt-PT" sz="2800" b="1" i="1" dirty="0">
              <a:solidFill>
                <a:srgbClr val="008000"/>
              </a:solidFill>
            </a:endParaRPr>
          </a:p>
          <a:p>
            <a:pPr>
              <a:buNone/>
            </a:pPr>
            <a:endParaRPr lang="pt-PT" sz="2800" b="1" i="1" dirty="0">
              <a:solidFill>
                <a:srgbClr val="008000"/>
              </a:solidFill>
            </a:endParaRPr>
          </a:p>
          <a:p>
            <a:pPr marL="571500" indent="-571500">
              <a:buNone/>
            </a:pPr>
            <a:endParaRPr lang="en-US" dirty="0"/>
          </a:p>
          <a:p>
            <a:pPr marL="571500" indent="-571500">
              <a:buNone/>
            </a:pPr>
            <a:r>
              <a:rPr lang="en-US" dirty="0"/>
              <a:t>where</a:t>
            </a:r>
          </a:p>
          <a:p>
            <a:pPr marL="571500" indent="-571500">
              <a:buNone/>
            </a:pPr>
            <a:r>
              <a:rPr lang="en-US" sz="2000" i="1" dirty="0" err="1"/>
              <a:t>d</a:t>
            </a:r>
            <a:r>
              <a:rPr lang="en-US" sz="2000" i="1" baseline="-25000" dirty="0" err="1"/>
              <a:t>F</a:t>
            </a:r>
            <a:r>
              <a:rPr lang="en-US" sz="2000" dirty="0"/>
              <a:t> = number of frost days in month</a:t>
            </a:r>
          </a:p>
          <a:p>
            <a:pPr marL="571500" indent="-571500">
              <a:spcBef>
                <a:spcPct val="25000"/>
              </a:spcBef>
              <a:buNone/>
            </a:pPr>
            <a:r>
              <a:rPr lang="en-US" sz="2000" i="1" dirty="0" err="1"/>
              <a:t>k</a:t>
            </a:r>
            <a:r>
              <a:rPr lang="en-US" sz="2000" i="1" baseline="-25000" dirty="0" err="1"/>
              <a:t>F</a:t>
            </a:r>
            <a:r>
              <a:rPr lang="en-US" sz="2000" dirty="0"/>
              <a:t> = number of days of production lost for each day of frost</a:t>
            </a:r>
            <a:endParaRPr lang="pt-PT" sz="2000" dirty="0">
              <a:solidFill>
                <a:schemeClr val="tx1"/>
              </a:solidFill>
            </a:endParaRPr>
          </a:p>
        </p:txBody>
      </p:sp>
      <p:sp>
        <p:nvSpPr>
          <p:cNvPr id="3" name="Title 2">
            <a:extLst>
              <a:ext uri="{FF2B5EF4-FFF2-40B4-BE49-F238E27FC236}">
                <a16:creationId xmlns:a16="http://schemas.microsoft.com/office/drawing/2014/main" id="{1405FC5D-9FF0-4D35-9B2D-A8D15AD93220}"/>
              </a:ext>
            </a:extLst>
          </p:cNvPr>
          <p:cNvSpPr>
            <a:spLocks noGrp="1"/>
          </p:cNvSpPr>
          <p:nvPr>
            <p:ph type="title"/>
          </p:nvPr>
        </p:nvSpPr>
        <p:spPr/>
        <p:txBody>
          <a:bodyPr/>
          <a:lstStyle/>
          <a:p>
            <a:r>
              <a:rPr lang="en-GB" dirty="0"/>
              <a:t>Frost growth modifier </a:t>
            </a:r>
            <a:r>
              <a:rPr lang="en-GB" dirty="0" err="1"/>
              <a:t>fF</a:t>
            </a:r>
            <a:r>
              <a:rPr lang="en-GB" dirty="0"/>
              <a:t>(</a:t>
            </a:r>
            <a:r>
              <a:rPr lang="en-GB" dirty="0" err="1"/>
              <a:t>dF</a:t>
            </a:r>
            <a:r>
              <a:rPr lang="en-GB" dirty="0"/>
              <a:t>)</a:t>
            </a:r>
          </a:p>
        </p:txBody>
      </p:sp>
      <p:sp>
        <p:nvSpPr>
          <p:cNvPr id="6147"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F3B86126-D5C5-47E8-BF87-76BC031112E2}" type="slidenum">
              <a:rPr lang="en-AU">
                <a:solidFill>
                  <a:srgbClr val="000000"/>
                </a:solidFill>
              </a:rPr>
              <a:pPr>
                <a:defRPr/>
              </a:pPr>
              <a:t>31</a:t>
            </a:fld>
            <a:endParaRPr lang="en-AU">
              <a:solidFill>
                <a:srgbClr val="000000"/>
              </a:solidFill>
            </a:endParaRPr>
          </a:p>
        </p:txBody>
      </p:sp>
      <p:sp>
        <p:nvSpPr>
          <p:cNvPr id="6149" name="Rectangle 4"/>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6151" name="Rectangle 8"/>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36712"/>
            <a:ext cx="759684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i="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7498303"/>
              </p:ext>
            </p:extLst>
          </p:nvPr>
        </p:nvGraphicFramePr>
        <p:xfrm>
          <a:off x="1353681" y="1899483"/>
          <a:ext cx="2997200" cy="431800"/>
        </p:xfrm>
        <a:graphic>
          <a:graphicData uri="http://schemas.openxmlformats.org/presentationml/2006/ole">
            <mc:AlternateContent xmlns:mc="http://schemas.openxmlformats.org/markup-compatibility/2006">
              <mc:Choice xmlns:v="urn:schemas-microsoft-com:vml" Requires="v">
                <p:oleObj spid="_x0000_s573472" name="Equation" r:id="rId3" imgW="1498320" imgH="215640" progId="Equation.3">
                  <p:embed/>
                </p:oleObj>
              </mc:Choice>
              <mc:Fallback>
                <p:oleObj name="Equation" r:id="rId3" imgW="1498320" imgH="215640" progId="Equation.3">
                  <p:embed/>
                  <p:pic>
                    <p:nvPicPr>
                      <p:cNvPr id="2" name="Object 1"/>
                      <p:cNvPicPr>
                        <a:picLocks noChangeAspect="1" noChangeArrowheads="1"/>
                      </p:cNvPicPr>
                      <p:nvPr/>
                    </p:nvPicPr>
                    <p:blipFill>
                      <a:blip r:embed="rId4"/>
                      <a:srcRect/>
                      <a:stretch>
                        <a:fillRect/>
                      </a:stretch>
                    </p:blipFill>
                    <p:spPr bwMode="auto">
                      <a:xfrm>
                        <a:off x="1353681" y="1899483"/>
                        <a:ext cx="2997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299476403"/>
              </p:ext>
            </p:extLst>
          </p:nvPr>
        </p:nvGraphicFramePr>
        <p:xfrm>
          <a:off x="6816080" y="1839176"/>
          <a:ext cx="4032460" cy="3753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678897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11391" y="872716"/>
            <a:ext cx="11281253" cy="5677272"/>
          </a:xfrm>
        </p:spPr>
        <p:txBody>
          <a:bodyPr/>
          <a:lstStyle/>
          <a:p>
            <a:endParaRPr lang="pt-PT" dirty="0"/>
          </a:p>
          <a:p>
            <a:endParaRPr lang="pt-PT" dirty="0"/>
          </a:p>
          <a:p>
            <a:endParaRPr lang="pt-PT" dirty="0"/>
          </a:p>
          <a:p>
            <a:endParaRPr lang="pt-PT" dirty="0"/>
          </a:p>
          <a:p>
            <a:pPr marL="571500" indent="-571500">
              <a:buNone/>
            </a:pPr>
            <a:r>
              <a:rPr lang="en-US" dirty="0">
                <a:sym typeface="Symbol" pitchFamily="18" charset="2"/>
              </a:rPr>
              <a:t>where</a:t>
            </a:r>
          </a:p>
          <a:p>
            <a:pPr marL="571500" indent="-571500">
              <a:buNone/>
            </a:pPr>
            <a:r>
              <a:rPr lang="en-US" sz="2000" i="1" dirty="0">
                <a:sym typeface="Symbol" pitchFamily="18" charset="2"/>
              </a:rPr>
              <a:t></a:t>
            </a:r>
            <a:r>
              <a:rPr lang="en-US" sz="2000" dirty="0"/>
              <a:t>  = current available soil water</a:t>
            </a:r>
          </a:p>
          <a:p>
            <a:pPr marL="571500" indent="-571500">
              <a:spcBef>
                <a:spcPct val="25000"/>
              </a:spcBef>
              <a:buNone/>
            </a:pPr>
            <a:r>
              <a:rPr lang="en-US" sz="2000" i="1" dirty="0">
                <a:sym typeface="Symbol" pitchFamily="18" charset="2"/>
              </a:rPr>
              <a:t></a:t>
            </a:r>
            <a:r>
              <a:rPr lang="en-US" sz="2000" i="1" baseline="-25000" dirty="0">
                <a:sym typeface="Symbol" pitchFamily="18" charset="2"/>
              </a:rPr>
              <a:t>x</a:t>
            </a:r>
            <a:r>
              <a:rPr lang="en-US" sz="2000" dirty="0"/>
              <a:t> = maximum available soil water</a:t>
            </a:r>
            <a:r>
              <a:rPr lang="en-US" sz="2000" i="1" dirty="0"/>
              <a:t> </a:t>
            </a:r>
          </a:p>
          <a:p>
            <a:pPr marL="571500" indent="-571500">
              <a:spcBef>
                <a:spcPct val="25000"/>
              </a:spcBef>
              <a:buNone/>
            </a:pPr>
            <a:r>
              <a:rPr lang="en-US" sz="2000" i="1" dirty="0"/>
              <a:t>c</a:t>
            </a:r>
            <a:r>
              <a:rPr lang="en-US" sz="2000" i="1" baseline="-25000" dirty="0">
                <a:sym typeface="Symbol" pitchFamily="18" charset="2"/>
              </a:rPr>
              <a:t></a:t>
            </a:r>
            <a:r>
              <a:rPr lang="en-US" sz="2000" dirty="0"/>
              <a:t> = relative water </a:t>
            </a:r>
            <a:r>
              <a:rPr lang="en-US" sz="2000" i="1" dirty="0"/>
              <a:t>deficit</a:t>
            </a:r>
            <a:r>
              <a:rPr lang="en-US" sz="2000" dirty="0"/>
              <a:t> for 50% reduction.</a:t>
            </a:r>
          </a:p>
          <a:p>
            <a:pPr marL="571500" indent="-571500">
              <a:spcBef>
                <a:spcPct val="25000"/>
              </a:spcBef>
              <a:buNone/>
            </a:pPr>
            <a:r>
              <a:rPr lang="en-US" sz="2000" i="1" dirty="0"/>
              <a:t>n</a:t>
            </a:r>
            <a:r>
              <a:rPr lang="en-US" sz="2000" i="1" baseline="-25000" dirty="0">
                <a:sym typeface="Symbol" pitchFamily="18" charset="2"/>
              </a:rPr>
              <a:t></a:t>
            </a:r>
            <a:r>
              <a:rPr lang="en-US" sz="2000" dirty="0"/>
              <a:t> = power determining shape of soil water response</a:t>
            </a:r>
            <a:endParaRPr lang="en-AU" sz="2000" dirty="0"/>
          </a:p>
          <a:p>
            <a:endParaRPr lang="pt-PT" dirty="0"/>
          </a:p>
        </p:txBody>
      </p:sp>
      <p:sp>
        <p:nvSpPr>
          <p:cNvPr id="3" name="Title 2">
            <a:extLst>
              <a:ext uri="{FF2B5EF4-FFF2-40B4-BE49-F238E27FC236}">
                <a16:creationId xmlns:a16="http://schemas.microsoft.com/office/drawing/2014/main" id="{68F54056-05BF-4784-8044-7C13F09BD0B3}"/>
              </a:ext>
            </a:extLst>
          </p:cNvPr>
          <p:cNvSpPr>
            <a:spLocks noGrp="1"/>
          </p:cNvSpPr>
          <p:nvPr>
            <p:ph type="title"/>
          </p:nvPr>
        </p:nvSpPr>
        <p:spPr/>
        <p:txBody>
          <a:bodyPr/>
          <a:lstStyle/>
          <a:p>
            <a:r>
              <a:rPr lang="en-GB" dirty="0"/>
              <a:t>Soil-water growth modifier </a:t>
            </a:r>
            <a:r>
              <a:rPr lang="en-GB" dirty="0" err="1"/>
              <a:t>fSW</a:t>
            </a:r>
            <a:r>
              <a:rPr lang="en-GB" dirty="0"/>
              <a:t>()</a:t>
            </a:r>
          </a:p>
        </p:txBody>
      </p:sp>
      <p:sp>
        <p:nvSpPr>
          <p:cNvPr id="7171"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ADE489C-15F1-499A-8CE7-173EE462258B}" type="slidenum">
              <a:rPr lang="en-AU">
                <a:solidFill>
                  <a:srgbClr val="000000"/>
                </a:solidFill>
              </a:rPr>
              <a:pPr>
                <a:defRPr/>
              </a:pPr>
              <a:t>32</a:t>
            </a:fld>
            <a:endParaRPr lang="en-AU">
              <a:solidFill>
                <a:srgbClr val="000000"/>
              </a:solidFill>
            </a:endParaRPr>
          </a:p>
        </p:txBody>
      </p:sp>
      <p:sp>
        <p:nvSpPr>
          <p:cNvPr id="7173"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7175"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83532" y="872716"/>
            <a:ext cx="6300700" cy="88012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0371789"/>
              </p:ext>
            </p:extLst>
          </p:nvPr>
        </p:nvGraphicFramePr>
        <p:xfrm>
          <a:off x="1055440" y="1995330"/>
          <a:ext cx="3759200" cy="914400"/>
        </p:xfrm>
        <a:graphic>
          <a:graphicData uri="http://schemas.openxmlformats.org/presentationml/2006/ole">
            <mc:AlternateContent xmlns:mc="http://schemas.openxmlformats.org/markup-compatibility/2006">
              <mc:Choice xmlns:v="urn:schemas-microsoft-com:vml" Requires="v">
                <p:oleObj spid="_x0000_s574496" name="Equation" r:id="rId3" imgW="1879560" imgH="457200" progId="Equation.3">
                  <p:embed/>
                </p:oleObj>
              </mc:Choice>
              <mc:Fallback>
                <p:oleObj name="Equation" r:id="rId3" imgW="1879560" imgH="457200" progId="Equation.3">
                  <p:embed/>
                  <p:pic>
                    <p:nvPicPr>
                      <p:cNvPr id="2" name="Object 1"/>
                      <p:cNvPicPr>
                        <a:picLocks noChangeAspect="1" noChangeArrowheads="1"/>
                      </p:cNvPicPr>
                      <p:nvPr/>
                    </p:nvPicPr>
                    <p:blipFill>
                      <a:blip r:embed="rId4"/>
                      <a:srcRect/>
                      <a:stretch>
                        <a:fillRect/>
                      </a:stretch>
                    </p:blipFill>
                    <p:spPr bwMode="auto">
                      <a:xfrm>
                        <a:off x="1055440" y="1995330"/>
                        <a:ext cx="375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67688039"/>
              </p:ext>
            </p:extLst>
          </p:nvPr>
        </p:nvGraphicFramePr>
        <p:xfrm>
          <a:off x="6715504" y="1839144"/>
          <a:ext cx="4076675" cy="3744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48825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23967" y="872716"/>
            <a:ext cx="11276689" cy="5677272"/>
          </a:xfrm>
        </p:spPr>
        <p:txBody>
          <a:bodyPr/>
          <a:lstStyle/>
          <a:p>
            <a:endParaRPr lang="pt-PT" dirty="0"/>
          </a:p>
          <a:p>
            <a:endParaRPr lang="pt-PT" dirty="0"/>
          </a:p>
          <a:p>
            <a:endParaRPr lang="pt-PT" dirty="0"/>
          </a:p>
          <a:p>
            <a:pPr marL="571500" indent="-571500">
              <a:buNone/>
            </a:pPr>
            <a:endParaRPr lang="en-US" dirty="0">
              <a:sym typeface="Symbol" pitchFamily="18" charset="2"/>
            </a:endParaRPr>
          </a:p>
          <a:p>
            <a:pPr marL="571500" indent="-571500">
              <a:buNone/>
            </a:pPr>
            <a:r>
              <a:rPr lang="en-US" dirty="0">
                <a:sym typeface="Symbol" pitchFamily="18" charset="2"/>
              </a:rPr>
              <a:t>where</a:t>
            </a:r>
          </a:p>
          <a:p>
            <a:pPr marL="571500" indent="-571500">
              <a:buNone/>
            </a:pPr>
            <a:r>
              <a:rPr lang="en-US" sz="2000" i="1" dirty="0">
                <a:sym typeface="Symbol" pitchFamily="18" charset="2"/>
              </a:rPr>
              <a:t>D</a:t>
            </a:r>
            <a:r>
              <a:rPr lang="en-US" sz="2000" dirty="0"/>
              <a:t>  = current vapor pressure deficit</a:t>
            </a:r>
          </a:p>
          <a:p>
            <a:pPr marL="571500" indent="-571500">
              <a:spcBef>
                <a:spcPct val="25000"/>
              </a:spcBef>
              <a:buNone/>
            </a:pPr>
            <a:r>
              <a:rPr lang="en-US" sz="2000" i="1" dirty="0" err="1">
                <a:sym typeface="Symbol" pitchFamily="18" charset="2"/>
              </a:rPr>
              <a:t>k</a:t>
            </a:r>
            <a:r>
              <a:rPr lang="en-US" sz="2000" i="1" baseline="-25000" dirty="0" err="1">
                <a:sym typeface="Symbol" pitchFamily="18" charset="2"/>
              </a:rPr>
              <a:t>D</a:t>
            </a:r>
            <a:r>
              <a:rPr lang="en-US" sz="2000" dirty="0"/>
              <a:t> = strength of VPD response</a:t>
            </a:r>
            <a:endParaRPr lang="en-AU" sz="2000" dirty="0"/>
          </a:p>
          <a:p>
            <a:endParaRPr lang="pt-PT" dirty="0"/>
          </a:p>
        </p:txBody>
      </p:sp>
      <p:sp>
        <p:nvSpPr>
          <p:cNvPr id="3" name="Title 2">
            <a:extLst>
              <a:ext uri="{FF2B5EF4-FFF2-40B4-BE49-F238E27FC236}">
                <a16:creationId xmlns:a16="http://schemas.microsoft.com/office/drawing/2014/main" id="{CA0D58DE-1555-4183-AF0F-3A9E49091E56}"/>
              </a:ext>
            </a:extLst>
          </p:cNvPr>
          <p:cNvSpPr>
            <a:spLocks noGrp="1"/>
          </p:cNvSpPr>
          <p:nvPr>
            <p:ph type="title"/>
          </p:nvPr>
        </p:nvSpPr>
        <p:spPr/>
        <p:txBody>
          <a:bodyPr/>
          <a:lstStyle/>
          <a:p>
            <a:r>
              <a:rPr lang="en-GB" dirty="0"/>
              <a:t>VPD growth modifier </a:t>
            </a:r>
            <a:r>
              <a:rPr lang="en-GB" dirty="0" err="1"/>
              <a:t>fVPD</a:t>
            </a:r>
            <a:r>
              <a:rPr lang="en-GB" dirty="0"/>
              <a:t>(d)</a:t>
            </a:r>
          </a:p>
        </p:txBody>
      </p:sp>
      <p:sp>
        <p:nvSpPr>
          <p:cNvPr id="8195"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4D820E67-9BE2-4BD8-A386-5D4AB7BBF34B}" type="slidenum">
              <a:rPr lang="en-AU">
                <a:solidFill>
                  <a:srgbClr val="000000"/>
                </a:solidFill>
              </a:rPr>
              <a:pPr>
                <a:defRPr/>
              </a:pPr>
              <a:t>33</a:t>
            </a:fld>
            <a:endParaRPr lang="en-AU">
              <a:solidFill>
                <a:srgbClr val="000000"/>
              </a:solidFill>
            </a:endParaRPr>
          </a:p>
        </p:txBody>
      </p:sp>
      <p:sp>
        <p:nvSpPr>
          <p:cNvPr id="8197"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8199"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561662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20999652"/>
              </p:ext>
            </p:extLst>
          </p:nvPr>
        </p:nvGraphicFramePr>
        <p:xfrm>
          <a:off x="1019436" y="2077283"/>
          <a:ext cx="2108200" cy="508000"/>
        </p:xfrm>
        <a:graphic>
          <a:graphicData uri="http://schemas.openxmlformats.org/presentationml/2006/ole">
            <mc:AlternateContent xmlns:mc="http://schemas.openxmlformats.org/markup-compatibility/2006">
              <mc:Choice xmlns:v="urn:schemas-microsoft-com:vml" Requires="v">
                <p:oleObj spid="_x0000_s575520" name="Equation" r:id="rId3" imgW="1054080" imgH="253800" progId="Equation.3">
                  <p:embed/>
                </p:oleObj>
              </mc:Choice>
              <mc:Fallback>
                <p:oleObj name="Equation" r:id="rId3" imgW="1054080" imgH="253800" progId="Equation.3">
                  <p:embed/>
                  <p:pic>
                    <p:nvPicPr>
                      <p:cNvPr id="2" name="Object 1"/>
                      <p:cNvPicPr>
                        <a:picLocks noChangeAspect="1" noChangeArrowheads="1"/>
                      </p:cNvPicPr>
                      <p:nvPr/>
                    </p:nvPicPr>
                    <p:blipFill>
                      <a:blip r:embed="rId4"/>
                      <a:srcRect/>
                      <a:stretch>
                        <a:fillRect/>
                      </a:stretch>
                    </p:blipFill>
                    <p:spPr bwMode="auto">
                      <a:xfrm>
                        <a:off x="1019436" y="2077283"/>
                        <a:ext cx="2108200" cy="508000"/>
                      </a:xfrm>
                      <a:prstGeom prst="rect">
                        <a:avLst/>
                      </a:prstGeom>
                      <a:noFill/>
                      <a:ln>
                        <a:noFill/>
                      </a:ln>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542511228"/>
              </p:ext>
            </p:extLst>
          </p:nvPr>
        </p:nvGraphicFramePr>
        <p:xfrm>
          <a:off x="6564052" y="1887461"/>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807706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i="1" dirty="0"/>
          </a:p>
          <a:p>
            <a:endParaRPr lang="en-US" i="1" dirty="0"/>
          </a:p>
          <a:p>
            <a:endParaRPr lang="en-US" i="1" dirty="0"/>
          </a:p>
          <a:p>
            <a:endParaRPr lang="en-US" i="1" dirty="0"/>
          </a:p>
          <a:p>
            <a:pPr marL="762000" indent="-762000">
              <a:buNone/>
            </a:pPr>
            <a:r>
              <a:rPr lang="en-US" dirty="0">
                <a:sym typeface="Symbol" pitchFamily="18" charset="2"/>
              </a:rPr>
              <a:t>where</a:t>
            </a:r>
          </a:p>
          <a:p>
            <a:pPr marL="762000" indent="-762000">
              <a:buNone/>
            </a:pPr>
            <a:r>
              <a:rPr lang="en-US" sz="2000" i="1" dirty="0">
                <a:sym typeface="Symbol" pitchFamily="18" charset="2"/>
              </a:rPr>
              <a:t>t</a:t>
            </a:r>
            <a:r>
              <a:rPr lang="en-US" sz="2000" dirty="0"/>
              <a:t>     = current stand age</a:t>
            </a:r>
          </a:p>
          <a:p>
            <a:pPr marL="762000" indent="-762000">
              <a:spcBef>
                <a:spcPct val="25000"/>
              </a:spcBef>
              <a:buNone/>
            </a:pPr>
            <a:r>
              <a:rPr lang="en-US" sz="2000" i="1" dirty="0" err="1">
                <a:sym typeface="Symbol" pitchFamily="18" charset="2"/>
              </a:rPr>
              <a:t>t</a:t>
            </a:r>
            <a:r>
              <a:rPr lang="en-US" sz="2000" i="1" baseline="-25000" dirty="0" err="1">
                <a:sym typeface="Symbol" pitchFamily="18" charset="2"/>
              </a:rPr>
              <a:t>x</a:t>
            </a:r>
            <a:r>
              <a:rPr lang="en-US" sz="2000" dirty="0"/>
              <a:t>    = likely maximum stand age</a:t>
            </a:r>
          </a:p>
          <a:p>
            <a:pPr marL="762000" indent="-762000">
              <a:spcBef>
                <a:spcPct val="25000"/>
              </a:spcBef>
              <a:buNone/>
            </a:pPr>
            <a:r>
              <a:rPr lang="en-US" sz="2000" i="1" dirty="0"/>
              <a:t>r</a:t>
            </a:r>
            <a:r>
              <a:rPr lang="en-US" sz="2000" i="1" baseline="-25000" dirty="0"/>
              <a:t>age</a:t>
            </a:r>
            <a:r>
              <a:rPr lang="en-US" sz="2000" dirty="0"/>
              <a:t> = relative stand age for 50% growth reduction</a:t>
            </a:r>
          </a:p>
          <a:p>
            <a:pPr marL="762000" indent="-762000">
              <a:spcBef>
                <a:spcPct val="25000"/>
              </a:spcBef>
              <a:buNone/>
            </a:pPr>
            <a:r>
              <a:rPr lang="en-US" sz="2000" i="1" dirty="0" err="1"/>
              <a:t>n</a:t>
            </a:r>
            <a:r>
              <a:rPr lang="en-US" sz="2000" i="1" baseline="-25000" dirty="0" err="1"/>
              <a:t>age</a:t>
            </a:r>
            <a:r>
              <a:rPr lang="en-US" sz="2000" dirty="0"/>
              <a:t> = power determining strength of growth reduction</a:t>
            </a:r>
            <a:endParaRPr lang="en-AU" sz="2000" i="1" dirty="0"/>
          </a:p>
        </p:txBody>
      </p:sp>
      <p:sp>
        <p:nvSpPr>
          <p:cNvPr id="9219" name="Slide Number Placeholder 4"/>
          <p:cNvSpPr>
            <a:spLocks noGrp="1"/>
          </p:cNvSpPr>
          <p:nvPr>
            <p:ph type="sldNum" sz="quarter" idx="4294967295"/>
          </p:nvPr>
        </p:nvSpPr>
        <p:spPr>
          <a:xfrm>
            <a:off x="10134600" y="6553200"/>
            <a:ext cx="533400" cy="228600"/>
          </a:xfrm>
          <a:prstGeom prst="rect">
            <a:avLst/>
          </a:prstGeom>
          <a:noFill/>
        </p:spPr>
        <p:txBody>
          <a:bodyPr/>
          <a:lstStyle/>
          <a:p>
            <a:pPr>
              <a:defRPr/>
            </a:pPr>
            <a:fld id="{018FA003-6834-41FD-8549-A0B10ACF52F1}" type="slidenum">
              <a:rPr lang="en-AU">
                <a:solidFill>
                  <a:srgbClr val="000000"/>
                </a:solidFill>
              </a:rPr>
              <a:pPr>
                <a:defRPr/>
              </a:pPr>
              <a:t>34</a:t>
            </a:fld>
            <a:endParaRPr lang="en-AU">
              <a:solidFill>
                <a:srgbClr val="000000"/>
              </a:solidFill>
            </a:endParaRPr>
          </a:p>
        </p:txBody>
      </p:sp>
      <p:sp>
        <p:nvSpPr>
          <p:cNvPr id="9221"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9223"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7344816" cy="90010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r>
              <a:rPr lang="en-US" b="1" kern="0" dirty="0">
                <a:solidFill>
                  <a:srgbClr val="008000"/>
                </a:solidFill>
                <a:latin typeface="Trebuchet MS"/>
              </a:rPr>
              <a:t>Age-related growth modifier </a:t>
            </a:r>
            <a:r>
              <a:rPr lang="en-US" b="1" i="1" kern="0" dirty="0" err="1">
                <a:solidFill>
                  <a:srgbClr val="008000"/>
                </a:solidFill>
                <a:latin typeface="Trebuchet MS"/>
              </a:rPr>
              <a:t>f</a:t>
            </a:r>
            <a:r>
              <a:rPr lang="en-US" b="1" i="1" kern="0" baseline="-25000" dirty="0" err="1">
                <a:solidFill>
                  <a:srgbClr val="008000"/>
                </a:solidFill>
                <a:latin typeface="Trebuchet MS"/>
              </a:rPr>
              <a:t>age</a:t>
            </a:r>
            <a:r>
              <a:rPr lang="en-US" b="1" kern="0" dirty="0">
                <a:solidFill>
                  <a:srgbClr val="008000"/>
                </a:solidFill>
                <a:latin typeface="Trebuchet MS"/>
              </a:rPr>
              <a:t>(</a:t>
            </a:r>
            <a:r>
              <a:rPr lang="en-US" b="1" i="1" kern="0" dirty="0">
                <a:solidFill>
                  <a:srgbClr val="008000"/>
                </a:solidFill>
                <a:latin typeface="Trebuchet MS"/>
                <a:sym typeface="Symbol" pitchFamily="18" charset="2"/>
              </a:rPr>
              <a:t>t</a:t>
            </a:r>
            <a:r>
              <a:rPr lang="en-US" b="1" kern="0" dirty="0">
                <a:solidFill>
                  <a:srgbClr val="008000"/>
                </a:solidFill>
                <a:latin typeface="Trebuchet MS"/>
              </a:rPr>
              <a:t>)</a:t>
            </a:r>
            <a:endParaRPr lang="pt-PT" b="1" kern="0" dirty="0">
              <a:solidFill>
                <a:srgbClr val="008000"/>
              </a:solidFill>
              <a:latin typeface="Trebuchet MS"/>
            </a:endParaRPr>
          </a:p>
        </p:txBody>
      </p:sp>
      <p:graphicFrame>
        <p:nvGraphicFramePr>
          <p:cNvPr id="2" name="Object 1"/>
          <p:cNvGraphicFramePr>
            <a:graphicFrameLocks noChangeAspect="1"/>
          </p:cNvGraphicFramePr>
          <p:nvPr>
            <p:extLst/>
          </p:nvPr>
        </p:nvGraphicFramePr>
        <p:xfrm>
          <a:off x="2522538" y="1790700"/>
          <a:ext cx="3556000" cy="939800"/>
        </p:xfrm>
        <a:graphic>
          <a:graphicData uri="http://schemas.openxmlformats.org/presentationml/2006/ole">
            <mc:AlternateContent xmlns:mc="http://schemas.openxmlformats.org/markup-compatibility/2006">
              <mc:Choice xmlns:v="urn:schemas-microsoft-com:vml" Requires="v">
                <p:oleObj spid="_x0000_s576543" name="Equation" r:id="rId3" imgW="1777680" imgH="469800" progId="Equation.3">
                  <p:embed/>
                </p:oleObj>
              </mc:Choice>
              <mc:Fallback>
                <p:oleObj name="Equation" r:id="rId3" imgW="1777680" imgH="469800" progId="Equation.3">
                  <p:embed/>
                  <p:pic>
                    <p:nvPicPr>
                      <p:cNvPr id="2" name="Object 1"/>
                      <p:cNvPicPr>
                        <a:picLocks noChangeAspect="1" noChangeArrowheads="1"/>
                      </p:cNvPicPr>
                      <p:nvPr/>
                    </p:nvPicPr>
                    <p:blipFill>
                      <a:blip r:embed="rId4"/>
                      <a:srcRect/>
                      <a:stretch>
                        <a:fillRect/>
                      </a:stretch>
                    </p:blipFill>
                    <p:spPr bwMode="auto">
                      <a:xfrm>
                        <a:off x="2522538" y="1790700"/>
                        <a:ext cx="3556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a:graphicFrameLocks/>
          </p:cNvGraphicFramePr>
          <p:nvPr>
            <p:extLst/>
          </p:nvPr>
        </p:nvGraphicFramePr>
        <p:xfrm>
          <a:off x="6168009" y="2492896"/>
          <a:ext cx="4336925" cy="40570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181285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partitioning</a:t>
            </a:r>
            <a:endParaRPr lang="pt-PT" i="1" dirty="0"/>
          </a:p>
        </p:txBody>
      </p:sp>
      <p:sp>
        <p:nvSpPr>
          <p:cNvPr id="2" name="Action Button: Forward or Next 1">
            <a:hlinkClick r:id="rId2" action="ppaction://hlinksldjump" highlightClick="1"/>
          </p:cNvPr>
          <p:cNvSpPr/>
          <p:nvPr/>
        </p:nvSpPr>
        <p:spPr bwMode="auto">
          <a:xfrm>
            <a:off x="10236460" y="6381328"/>
            <a:ext cx="321804" cy="324036"/>
          </a:xfrm>
          <a:prstGeom prst="actionButtonForwardNex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pt-PT"/>
          </a:p>
        </p:txBody>
      </p:sp>
    </p:spTree>
    <p:extLst>
      <p:ext uri="{BB962C8B-B14F-4D97-AF65-F5344CB8AC3E}">
        <p14:creationId xmlns:p14="http://schemas.microsoft.com/office/powerpoint/2010/main" val="369602247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9900"/>
                </a:solidFill>
              </a:rPr>
              <a:t>Biomass partitioning</a:t>
            </a:r>
          </a:p>
          <a:p>
            <a:r>
              <a:rPr lang="en-US" dirty="0"/>
              <a:t>NPP is partitioned into biomass pools (</a:t>
            </a:r>
            <a:r>
              <a:rPr lang="en-US" dirty="0" err="1"/>
              <a:t>t</a:t>
            </a:r>
            <a:r>
              <a:rPr lang="en-US" baseline="-25000" dirty="0" err="1"/>
              <a:t>DM</a:t>
            </a:r>
            <a:r>
              <a:rPr lang="en-US" dirty="0"/>
              <a:t> ha</a:t>
            </a:r>
            <a:r>
              <a:rPr lang="en-US" baseline="30000" dirty="0"/>
              <a:t>-1</a:t>
            </a:r>
            <a:r>
              <a:rPr lang="en-US" dirty="0"/>
              <a:t>):</a:t>
            </a:r>
          </a:p>
          <a:p>
            <a:pPr lvl="1"/>
            <a:r>
              <a:rPr lang="en-US" dirty="0"/>
              <a:t>roots (</a:t>
            </a:r>
            <a:r>
              <a:rPr lang="en-US" i="1" dirty="0" err="1"/>
              <a:t>W</a:t>
            </a:r>
            <a:r>
              <a:rPr lang="en-US" i="1" baseline="-25000" dirty="0" err="1"/>
              <a:t>r</a:t>
            </a:r>
            <a:r>
              <a:rPr lang="en-US" dirty="0"/>
              <a:t>), leaves (</a:t>
            </a:r>
            <a:r>
              <a:rPr lang="en-US" i="1" dirty="0" err="1"/>
              <a:t>W</a:t>
            </a:r>
            <a:r>
              <a:rPr lang="en-US" i="1" baseline="-25000" dirty="0" err="1"/>
              <a:t>l</a:t>
            </a:r>
            <a:r>
              <a:rPr lang="en-US" dirty="0"/>
              <a:t>), above-ground woody tissue (</a:t>
            </a:r>
            <a:r>
              <a:rPr lang="en-US" i="1" dirty="0" err="1"/>
              <a:t>W</a:t>
            </a:r>
            <a:r>
              <a:rPr lang="en-US" i="1" baseline="-25000" dirty="0" err="1"/>
              <a:t>wy</a:t>
            </a:r>
            <a:r>
              <a:rPr lang="en-US" dirty="0"/>
              <a:t>) </a:t>
            </a:r>
          </a:p>
          <a:p>
            <a:pPr defTabSz="374650"/>
            <a:r>
              <a:rPr lang="en-US" dirty="0"/>
              <a:t>Partitioning rates (</a:t>
            </a:r>
            <a:r>
              <a:rPr lang="en-US" i="1" dirty="0">
                <a:sym typeface="Symbol" pitchFamily="18" charset="2"/>
              </a:rPr>
              <a:t></a:t>
            </a:r>
            <a:r>
              <a:rPr lang="en-US" i="1" baseline="-25000" dirty="0">
                <a:sym typeface="Symbol" pitchFamily="18" charset="2"/>
              </a:rPr>
              <a:t>l</a:t>
            </a:r>
            <a:r>
              <a:rPr lang="en-US" i="1" dirty="0">
                <a:sym typeface="Symbol" pitchFamily="18" charset="2"/>
              </a:rPr>
              <a:t>, </a:t>
            </a:r>
            <a:r>
              <a:rPr lang="en-US" i="1" baseline="-25000" dirty="0">
                <a:sym typeface="Symbol" pitchFamily="18" charset="2"/>
              </a:rPr>
              <a:t>r</a:t>
            </a:r>
            <a:r>
              <a:rPr lang="en-US" dirty="0">
                <a:sym typeface="Symbol" pitchFamily="18" charset="2"/>
              </a:rPr>
              <a:t> and </a:t>
            </a:r>
            <a:r>
              <a:rPr lang="en-US" i="1" dirty="0">
                <a:sym typeface="Symbol" pitchFamily="18" charset="2"/>
              </a:rPr>
              <a:t></a:t>
            </a:r>
            <a:r>
              <a:rPr lang="en-US" i="1" baseline="-25000" dirty="0" err="1">
                <a:sym typeface="Symbol" pitchFamily="18" charset="2"/>
              </a:rPr>
              <a:t>wy</a:t>
            </a:r>
            <a:r>
              <a:rPr lang="en-US" dirty="0">
                <a:sym typeface="Symbol" pitchFamily="18" charset="2"/>
              </a:rPr>
              <a:t>) depend on growth conditions and stand </a:t>
            </a:r>
            <a:r>
              <a:rPr lang="en-US" dirty="0" err="1">
                <a:sym typeface="Symbol" pitchFamily="18" charset="2"/>
              </a:rPr>
              <a:t>dbh</a:t>
            </a:r>
            <a:r>
              <a:rPr lang="en-US" dirty="0">
                <a:sym typeface="Symbol" pitchFamily="18" charset="2"/>
              </a:rPr>
              <a:t> (d)</a:t>
            </a:r>
          </a:p>
          <a:p>
            <a:pPr defTabSz="374650"/>
            <a:r>
              <a:rPr lang="en-US" dirty="0"/>
              <a:t>Biomass allocated to each pool is then:</a:t>
            </a:r>
          </a:p>
        </p:txBody>
      </p:sp>
      <p:sp>
        <p:nvSpPr>
          <p:cNvPr id="10243"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E6663AC6-AEE7-4B92-AD68-D3987E438133}" type="slidenum">
              <a:rPr lang="en-AU">
                <a:solidFill>
                  <a:srgbClr val="000000"/>
                </a:solidFill>
              </a:rPr>
              <a:pPr>
                <a:defRPr/>
              </a:pPr>
              <a:t>36</a:t>
            </a:fld>
            <a:endParaRPr lang="en-AU">
              <a:solidFill>
                <a:srgbClr val="000000"/>
              </a:solidFill>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370840">
                    <a:tc>
                      <a:txBody>
                        <a:bodyPr/>
                        <a:lstStyle/>
                        <a:p>
                          <a:r>
                            <a:rPr lang="pt-PT" sz="2000" b="0" dirty="0" err="1"/>
                            <a:t>Roots</a:t>
                          </a:r>
                          <a:endParaRPr lang="en-GB" sz="2000"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𝑟</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2353916001"/>
                      </a:ext>
                    </a:extLst>
                  </a:tr>
                  <a:tr h="370840">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sym typeface="Symbol" panose="05050102010706020507" pitchFamily="18" charset="2"/>
                                      </a:rPr>
                                      <m:t>𝑤𝑦</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4119079825"/>
                      </a:ext>
                    </a:extLst>
                  </a:tr>
                  <a:tr h="370840">
                    <a:tc>
                      <a:txBody>
                        <a:bodyPr/>
                        <a:lstStyle/>
                        <a:p>
                          <a:r>
                            <a:rPr lang="pt-PT" sz="2000" dirty="0" err="1"/>
                            <a:t>Leaves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𝑙</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3646755049"/>
                      </a:ext>
                    </a:extLst>
                  </a:tr>
                </a:tbl>
              </a:graphicData>
            </a:graphic>
          </p:graphicFrame>
        </mc:Choice>
        <mc:Fallback xmlns="">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457200">
                    <a:tc>
                      <a:txBody>
                        <a:bodyPr/>
                        <a:lstStyle/>
                        <a:p>
                          <a:r>
                            <a:rPr lang="pt-PT" sz="2000" b="0" dirty="0" err="1"/>
                            <a:t>Roots</a:t>
                          </a:r>
                          <a:endParaRPr lang="en-GB" sz="2000" b="0" dirty="0"/>
                        </a:p>
                      </a:txBody>
                      <a:tcPr/>
                    </a:tc>
                    <a:tc>
                      <a:txBody>
                        <a:bodyPr/>
                        <a:lstStyle/>
                        <a:p>
                          <a:endParaRPr lang="en-US"/>
                        </a:p>
                      </a:txBody>
                      <a:tcPr>
                        <a:blipFill>
                          <a:blip r:embed="rId2"/>
                          <a:stretch>
                            <a:fillRect l="-100217" t="-8000" r="-217" b="-218667"/>
                          </a:stretch>
                        </a:blipFill>
                      </a:tcPr>
                    </a:tc>
                    <a:extLst>
                      <a:ext uri="{0D108BD9-81ED-4DB2-BD59-A6C34878D82A}">
                        <a16:rowId xmlns:a16="http://schemas.microsoft.com/office/drawing/2014/main" val="2353916001"/>
                      </a:ext>
                    </a:extLst>
                  </a:tr>
                  <a:tr h="486093">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endParaRPr lang="en-US"/>
                        </a:p>
                      </a:txBody>
                      <a:tcPr>
                        <a:blipFill>
                          <a:blip r:embed="rId2"/>
                          <a:stretch>
                            <a:fillRect l="-100217" t="-100000" r="-217" b="-102469"/>
                          </a:stretch>
                        </a:blipFill>
                      </a:tcPr>
                    </a:tc>
                    <a:extLst>
                      <a:ext uri="{0D108BD9-81ED-4DB2-BD59-A6C34878D82A}">
                        <a16:rowId xmlns:a16="http://schemas.microsoft.com/office/drawing/2014/main" val="4119079825"/>
                      </a:ext>
                    </a:extLst>
                  </a:tr>
                  <a:tr h="457200">
                    <a:tc>
                      <a:txBody>
                        <a:bodyPr/>
                        <a:lstStyle/>
                        <a:p>
                          <a:r>
                            <a:rPr lang="pt-PT" sz="2000" dirty="0" err="1"/>
                            <a:t>Leaves</a:t>
                          </a:r>
                          <a:endParaRPr lang="en-GB" sz="2000" dirty="0"/>
                        </a:p>
                      </a:txBody>
                      <a:tcPr/>
                    </a:tc>
                    <a:tc>
                      <a:txBody>
                        <a:bodyPr/>
                        <a:lstStyle/>
                        <a:p>
                          <a:endParaRPr lang="en-US"/>
                        </a:p>
                      </a:txBody>
                      <a:tcPr>
                        <a:blipFill>
                          <a:blip r:embed="rId2"/>
                          <a:stretch>
                            <a:fillRect l="-100217" t="-216000" r="-217" b="-10667"/>
                          </a:stretch>
                        </a:blipFill>
                      </a:tcPr>
                    </a:tc>
                    <a:extLst>
                      <a:ext uri="{0D108BD9-81ED-4DB2-BD59-A6C34878D82A}">
                        <a16:rowId xmlns:a16="http://schemas.microsoft.com/office/drawing/2014/main" val="3646755049"/>
                      </a:ext>
                    </a:extLst>
                  </a:tr>
                </a:tbl>
              </a:graphicData>
            </a:graphic>
          </p:graphicFrame>
        </mc:Fallback>
      </mc:AlternateContent>
    </p:spTree>
    <p:extLst>
      <p:ext uri="{BB962C8B-B14F-4D97-AF65-F5344CB8AC3E}">
        <p14:creationId xmlns:p14="http://schemas.microsoft.com/office/powerpoint/2010/main" val="61803911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rIns="5220000"/>
          <a:lstStyle/>
          <a:p>
            <a:endParaRPr lang="en-US" sz="1200" dirty="0"/>
          </a:p>
          <a:p>
            <a:r>
              <a:rPr lang="en-US" sz="2000" dirty="0"/>
              <a:t>Partitioning to roots affected by growth conditions through </a:t>
            </a:r>
            <a:r>
              <a:rPr lang="en-US" sz="2000" dirty="0">
                <a:latin typeface="Symbol" pitchFamily="18" charset="2"/>
              </a:rPr>
              <a:t>j</a:t>
            </a:r>
            <a:r>
              <a:rPr lang="en-US" sz="2000" dirty="0"/>
              <a:t> (</a:t>
            </a:r>
            <a:r>
              <a:rPr lang="en-US" sz="2000" i="1" dirty="0" err="1"/>
              <a:t>PhysMod</a:t>
            </a:r>
            <a:r>
              <a:rPr lang="en-US" sz="2000" i="1" dirty="0"/>
              <a:t>=min{</a:t>
            </a:r>
            <a:r>
              <a:rPr lang="en-US" sz="2000" i="1" dirty="0" err="1"/>
              <a:t>f</a:t>
            </a:r>
            <a:r>
              <a:rPr lang="en-US" sz="2000" i="1" baseline="-25000" dirty="0" err="1"/>
              <a:t>VPD</a:t>
            </a:r>
            <a:r>
              <a:rPr lang="en-US" sz="2000" i="1" dirty="0" err="1"/>
              <a:t>,f</a:t>
            </a:r>
            <a:r>
              <a:rPr lang="en-US" sz="2000" i="1" baseline="-25000" dirty="0" err="1"/>
              <a:t>SW</a:t>
            </a:r>
            <a:r>
              <a:rPr lang="en-US" sz="2000" i="1" dirty="0"/>
              <a:t>}</a:t>
            </a:r>
            <a:r>
              <a:rPr lang="en-US" sz="2000" i="1" dirty="0" err="1"/>
              <a:t>f</a:t>
            </a:r>
            <a:r>
              <a:rPr lang="en-US" sz="2000" i="1" baseline="-25000" dirty="0" err="1"/>
              <a:t>age</a:t>
            </a:r>
            <a:r>
              <a:rPr lang="en-US" sz="2000" dirty="0"/>
              <a:t>)</a:t>
            </a:r>
            <a:r>
              <a:rPr lang="en-US" sz="2000" i="1" dirty="0"/>
              <a:t> </a:t>
            </a:r>
            <a:r>
              <a:rPr lang="en-US" sz="2000" dirty="0"/>
              <a:t>and by soil fertility (</a:t>
            </a:r>
            <a:r>
              <a:rPr lang="en-US" sz="2000" i="1" dirty="0"/>
              <a:t>m</a:t>
            </a:r>
            <a:r>
              <a:rPr lang="en-US" sz="2000" dirty="0"/>
              <a:t>):</a:t>
            </a:r>
          </a:p>
          <a:p>
            <a:pPr defTabSz="765175">
              <a:buNone/>
            </a:pPr>
            <a:endParaRPr lang="en-US" sz="1200" dirty="0"/>
          </a:p>
          <a:p>
            <a:pPr defTabSz="765175">
              <a:buNone/>
            </a:pPr>
            <a:endParaRPr lang="en-US" sz="2000" dirty="0"/>
          </a:p>
          <a:p>
            <a:pPr defTabSz="765175">
              <a:buNone/>
            </a:pPr>
            <a:endParaRPr lang="en-US" sz="1200" dirty="0"/>
          </a:p>
          <a:p>
            <a:pPr defTabSz="765175">
              <a:buNone/>
            </a:pPr>
            <a:endParaRPr lang="en-US" sz="1100" dirty="0"/>
          </a:p>
          <a:p>
            <a:pPr lvl="1" defTabSz="765175">
              <a:buNone/>
            </a:pPr>
            <a:r>
              <a:rPr lang="en-US" dirty="0"/>
              <a:t>where</a:t>
            </a:r>
          </a:p>
          <a:p>
            <a:pPr lvl="1" defTabSz="765175">
              <a:spcBef>
                <a:spcPct val="25000"/>
              </a:spcBef>
              <a:buNone/>
            </a:pPr>
            <a:r>
              <a:rPr lang="en-US" sz="1800" i="1" dirty="0">
                <a:sym typeface="Symbol" pitchFamily="18" charset="2"/>
              </a:rPr>
              <a:t>	m = m</a:t>
            </a:r>
            <a:r>
              <a:rPr lang="en-US" sz="1800" i="1" baseline="-25000" dirty="0">
                <a:sym typeface="Symbol" pitchFamily="18" charset="2"/>
              </a:rPr>
              <a:t>0</a:t>
            </a:r>
            <a:r>
              <a:rPr lang="en-US" sz="1800" i="1" dirty="0">
                <a:sym typeface="Symbol" pitchFamily="18" charset="2"/>
              </a:rPr>
              <a:t> + </a:t>
            </a:r>
            <a:r>
              <a:rPr lang="en-US" sz="1800" dirty="0">
                <a:sym typeface="Symbol" pitchFamily="18" charset="2"/>
              </a:rPr>
              <a:t>(</a:t>
            </a:r>
            <a:r>
              <a:rPr lang="en-US" sz="1800" i="1" dirty="0">
                <a:sym typeface="Symbol" pitchFamily="18" charset="2"/>
              </a:rPr>
              <a:t>1-m</a:t>
            </a:r>
            <a:r>
              <a:rPr lang="en-US" sz="1800" i="1" baseline="-25000" dirty="0">
                <a:sym typeface="Symbol" pitchFamily="18" charset="2"/>
              </a:rPr>
              <a:t>0</a:t>
            </a:r>
            <a:r>
              <a:rPr lang="en-US" sz="1800" dirty="0">
                <a:sym typeface="Symbol" pitchFamily="18" charset="2"/>
              </a:rPr>
              <a:t>)</a:t>
            </a:r>
            <a:r>
              <a:rPr lang="en-US" sz="1800" i="1" dirty="0">
                <a:sym typeface="Symbol" pitchFamily="18" charset="2"/>
              </a:rPr>
              <a:t>FR</a:t>
            </a:r>
          </a:p>
          <a:p>
            <a:pPr lvl="1" defTabSz="765175">
              <a:spcBef>
                <a:spcPct val="25000"/>
              </a:spcBef>
              <a:buNone/>
            </a:pPr>
            <a:r>
              <a:rPr lang="en-US" sz="1800" i="1" dirty="0">
                <a:sym typeface="Symbol" pitchFamily="18" charset="2"/>
              </a:rPr>
              <a:t>	</a:t>
            </a:r>
            <a:r>
              <a:rPr lang="en-US" sz="1800" i="1" baseline="-25000" dirty="0">
                <a:sym typeface="Symbol" pitchFamily="18" charset="2"/>
              </a:rPr>
              <a:t>Rx</a:t>
            </a:r>
            <a:r>
              <a:rPr lang="en-US" sz="1800" dirty="0">
                <a:sym typeface="Symbol" pitchFamily="18" charset="2"/>
              </a:rPr>
              <a:t> = root partitioning under</a:t>
            </a:r>
          </a:p>
          <a:p>
            <a:pPr lvl="1" defTabSz="765175">
              <a:spcBef>
                <a:spcPct val="25000"/>
              </a:spcBef>
              <a:buNone/>
            </a:pPr>
            <a:r>
              <a:rPr lang="en-US" sz="1800" dirty="0">
                <a:sym typeface="Symbol" pitchFamily="18" charset="2"/>
              </a:rPr>
              <a:t> 	 	  very poor conditions</a:t>
            </a:r>
          </a:p>
          <a:p>
            <a:pPr lvl="1" defTabSz="765175">
              <a:spcBef>
                <a:spcPct val="25000"/>
              </a:spcBef>
              <a:buNone/>
            </a:pPr>
            <a:r>
              <a:rPr lang="en-US" sz="1800" i="1" dirty="0">
                <a:sym typeface="Symbol" pitchFamily="18" charset="2"/>
              </a:rPr>
              <a:t>	</a:t>
            </a:r>
            <a:r>
              <a:rPr lang="en-US" sz="1800" i="1" baseline="-25000" dirty="0" err="1">
                <a:sym typeface="Symbol" pitchFamily="18" charset="2"/>
              </a:rPr>
              <a:t>Rn</a:t>
            </a:r>
            <a:r>
              <a:rPr lang="en-US" sz="1800" dirty="0">
                <a:sym typeface="Symbol" pitchFamily="18" charset="2"/>
              </a:rPr>
              <a:t> = root partitioning under </a:t>
            </a:r>
          </a:p>
          <a:p>
            <a:pPr lvl="1" defTabSz="765175">
              <a:spcBef>
                <a:spcPct val="25000"/>
              </a:spcBef>
              <a:buNone/>
            </a:pPr>
            <a:r>
              <a:rPr lang="en-US" sz="1800" dirty="0">
                <a:sym typeface="Symbol" pitchFamily="18" charset="2"/>
              </a:rPr>
              <a:t>		   optimal conditions</a:t>
            </a:r>
          </a:p>
          <a:p>
            <a:pPr lvl="1" defTabSz="765175">
              <a:spcBef>
                <a:spcPct val="25000"/>
              </a:spcBef>
              <a:buNone/>
            </a:pPr>
            <a:r>
              <a:rPr lang="en-US" sz="1800" dirty="0">
                <a:sym typeface="Symbol" pitchFamily="18" charset="2"/>
              </a:rPr>
              <a:t>	m</a:t>
            </a:r>
            <a:r>
              <a:rPr lang="en-US" sz="1800" baseline="-25000" dirty="0">
                <a:sym typeface="Symbol" pitchFamily="18" charset="2"/>
              </a:rPr>
              <a:t>0</a:t>
            </a:r>
            <a:r>
              <a:rPr lang="en-US" sz="1800" dirty="0">
                <a:sym typeface="Symbol" pitchFamily="18" charset="2"/>
              </a:rPr>
              <a:t>= value of m when FR=0</a:t>
            </a:r>
          </a:p>
          <a:p>
            <a:pPr>
              <a:buNone/>
            </a:pPr>
            <a:endParaRPr lang="en-US" sz="1800" dirty="0"/>
          </a:p>
          <a:p>
            <a:endParaRPr lang="pt-PT" sz="2000" dirty="0"/>
          </a:p>
        </p:txBody>
      </p:sp>
      <p:sp>
        <p:nvSpPr>
          <p:cNvPr id="4" name="Title 3">
            <a:extLst>
              <a:ext uri="{FF2B5EF4-FFF2-40B4-BE49-F238E27FC236}">
                <a16:creationId xmlns:a16="http://schemas.microsoft.com/office/drawing/2014/main" id="{2E9CF8F2-0F1A-48C1-93FC-6E41923CC6B3}"/>
              </a:ext>
            </a:extLst>
          </p:cNvPr>
          <p:cNvSpPr>
            <a:spLocks noGrp="1"/>
          </p:cNvSpPr>
          <p:nvPr>
            <p:ph type="title"/>
          </p:nvPr>
        </p:nvSpPr>
        <p:spPr/>
        <p:txBody>
          <a:bodyPr/>
          <a:lstStyle/>
          <a:p>
            <a:r>
              <a:rPr lang="en-GB" dirty="0"/>
              <a:t>Root partitioning</a:t>
            </a:r>
          </a:p>
        </p:txBody>
      </p:sp>
      <p:sp>
        <p:nvSpPr>
          <p:cNvPr id="11267"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019EC9CD-F9B8-4006-A55A-C78728981328}" type="slidenum">
              <a:rPr lang="en-AU">
                <a:solidFill>
                  <a:srgbClr val="000000"/>
                </a:solidFill>
              </a:rPr>
              <a:pPr>
                <a:defRPr/>
              </a:pPr>
              <a:t>37</a:t>
            </a:fld>
            <a:endParaRPr lang="en-AU">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18434236"/>
              </p:ext>
            </p:extLst>
          </p:nvPr>
        </p:nvGraphicFramePr>
        <p:xfrm>
          <a:off x="1163452" y="2847752"/>
          <a:ext cx="3225800" cy="863600"/>
        </p:xfrm>
        <a:graphic>
          <a:graphicData uri="http://schemas.openxmlformats.org/presentationml/2006/ole">
            <mc:AlternateContent xmlns:mc="http://schemas.openxmlformats.org/markup-compatibility/2006">
              <mc:Choice xmlns:v="urn:schemas-microsoft-com:vml" Requires="v">
                <p:oleObj spid="_x0000_s578593" name="Equation" r:id="rId3" imgW="1612800" imgH="431640" progId="Equation.3">
                  <p:embed/>
                </p:oleObj>
              </mc:Choice>
              <mc:Fallback>
                <p:oleObj name="Equation" r:id="rId3" imgW="1612800" imgH="431640" progId="Equation.3">
                  <p:embed/>
                  <p:pic>
                    <p:nvPicPr>
                      <p:cNvPr id="2" name="Object 1"/>
                      <p:cNvPicPr>
                        <a:picLocks noChangeAspect="1" noChangeArrowheads="1"/>
                      </p:cNvPicPr>
                      <p:nvPr/>
                    </p:nvPicPr>
                    <p:blipFill>
                      <a:blip r:embed="rId4"/>
                      <a:srcRect/>
                      <a:stretch>
                        <a:fillRect/>
                      </a:stretch>
                    </p:blipFill>
                    <p:spPr bwMode="auto">
                      <a:xfrm>
                        <a:off x="1163452" y="2847752"/>
                        <a:ext cx="322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Chart 6">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206646961"/>
              </p:ext>
            </p:extLst>
          </p:nvPr>
        </p:nvGraphicFramePr>
        <p:xfrm>
          <a:off x="6996100" y="1952836"/>
          <a:ext cx="3838575" cy="3829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80088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r>
              <a:rPr lang="en-US" dirty="0"/>
              <a:t>Above-ground partitioning based on the following equations for allocation for stem and leaves:</a:t>
            </a:r>
          </a:p>
          <a:p>
            <a:endParaRPr lang="en-US" dirty="0"/>
          </a:p>
          <a:p>
            <a:pPr marL="374650" indent="-374650" defTabSz="765175"/>
            <a:endParaRPr lang="en-US" dirty="0">
              <a:sym typeface="Symbol" pitchFamily="18" charset="2"/>
            </a:endParaRPr>
          </a:p>
          <a:p>
            <a:pPr marL="374650" indent="-374650" defTabSz="765175"/>
            <a:r>
              <a:rPr lang="en-US" dirty="0">
                <a:sym typeface="Symbol" pitchFamily="18" charset="2"/>
              </a:rPr>
              <a:t>The following </a:t>
            </a:r>
            <a:r>
              <a:rPr lang="en-US" dirty="0" err="1">
                <a:sym typeface="Symbol" pitchFamily="18" charset="2"/>
              </a:rPr>
              <a:t>allometric</a:t>
            </a:r>
            <a:r>
              <a:rPr lang="en-US" dirty="0">
                <a:sym typeface="Symbol" pitchFamily="18" charset="2"/>
              </a:rPr>
              <a:t> relationships</a:t>
            </a:r>
          </a:p>
          <a:p>
            <a:pPr marL="374650" indent="-374650" defTabSz="765175"/>
            <a:endParaRPr lang="en-US" dirty="0">
              <a:sym typeface="Symbol" pitchFamily="18" charset="2"/>
            </a:endParaRPr>
          </a:p>
          <a:p>
            <a:pPr marL="374650" indent="-374650" defTabSz="765175"/>
            <a:endParaRPr lang="en-US" sz="1000" dirty="0">
              <a:sym typeface="Symbol" pitchFamily="18" charset="2"/>
            </a:endParaRPr>
          </a:p>
          <a:p>
            <a:pPr marL="374650" indent="-374650" defTabSz="765175">
              <a:buNone/>
            </a:pPr>
            <a:r>
              <a:rPr lang="en-US" dirty="0">
                <a:sym typeface="Symbol" pitchFamily="18" charset="2"/>
              </a:rPr>
              <a:t>	are used to show that </a:t>
            </a:r>
            <a:r>
              <a:rPr lang="en-US" i="1" dirty="0">
                <a:sym typeface="Symbol"/>
              </a:rPr>
              <a:t></a:t>
            </a:r>
            <a:r>
              <a:rPr lang="en-US" i="1" baseline="-25000" dirty="0">
                <a:sym typeface="Symbol"/>
              </a:rPr>
              <a:t>l</a:t>
            </a:r>
            <a:r>
              <a:rPr lang="en-US" dirty="0">
                <a:sym typeface="Symbol"/>
              </a:rPr>
              <a:t> and </a:t>
            </a:r>
            <a:r>
              <a:rPr lang="en-US" i="1" dirty="0">
                <a:sym typeface="Symbol"/>
              </a:rPr>
              <a:t></a:t>
            </a:r>
            <a:r>
              <a:rPr lang="en-US" i="1" baseline="-25000" dirty="0" err="1">
                <a:sym typeface="Symbol"/>
              </a:rPr>
              <a:t>wy</a:t>
            </a:r>
            <a:r>
              <a:rPr lang="en-US" i="1" baseline="-25000" dirty="0">
                <a:sym typeface="Symbol"/>
              </a:rPr>
              <a:t> </a:t>
            </a:r>
            <a:r>
              <a:rPr lang="en-US" dirty="0">
                <a:sym typeface="Symbol"/>
              </a:rPr>
              <a:t>can be expressed as a function of quadratic mean diameter (</a:t>
            </a:r>
            <a:r>
              <a:rPr lang="en-US" i="1" dirty="0">
                <a:sym typeface="Symbol"/>
              </a:rPr>
              <a:t>dg</a:t>
            </a:r>
            <a:r>
              <a:rPr lang="en-US" dirty="0">
                <a:sym typeface="Symbol"/>
              </a:rPr>
              <a:t>)</a:t>
            </a:r>
            <a:endParaRPr lang="en-US" dirty="0">
              <a:sym typeface="Symbol" pitchFamily="18" charset="2"/>
            </a:endParaRPr>
          </a:p>
          <a:p>
            <a:pPr marL="374650" indent="-374650" defTabSz="765175"/>
            <a:endParaRPr lang="en-US" sz="2000" dirty="0"/>
          </a:p>
          <a:p>
            <a:endParaRPr lang="pt-PT" dirty="0"/>
          </a:p>
        </p:txBody>
      </p:sp>
      <p:sp>
        <p:nvSpPr>
          <p:cNvPr id="12292"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3AA9EC3B-42F7-4621-99FD-63D110C39A7E}" type="slidenum">
              <a:rPr lang="en-AU">
                <a:solidFill>
                  <a:srgbClr val="000000"/>
                </a:solidFill>
              </a:rPr>
              <a:pPr>
                <a:defRPr/>
              </a:pPr>
              <a:t>38</a:t>
            </a:fld>
            <a:endParaRPr lang="en-AU">
              <a:solidFill>
                <a:srgbClr val="000000"/>
              </a:solidFill>
            </a:endParaRPr>
          </a:p>
        </p:txBody>
      </p:sp>
      <p:sp>
        <p:nvSpPr>
          <p:cNvPr id="354309"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354308" name="Object 4"/>
          <p:cNvGraphicFramePr>
            <a:graphicFrameLocks noChangeAspect="1"/>
          </p:cNvGraphicFramePr>
          <p:nvPr>
            <p:extLst>
              <p:ext uri="{D42A27DB-BD31-4B8C-83A1-F6EECF244321}">
                <p14:modId xmlns:p14="http://schemas.microsoft.com/office/powerpoint/2010/main" val="775725320"/>
              </p:ext>
            </p:extLst>
          </p:nvPr>
        </p:nvGraphicFramePr>
        <p:xfrm>
          <a:off x="2411773" y="2614287"/>
          <a:ext cx="4667250" cy="865187"/>
        </p:xfrm>
        <a:graphic>
          <a:graphicData uri="http://schemas.openxmlformats.org/presentationml/2006/ole">
            <mc:AlternateContent xmlns:mc="http://schemas.openxmlformats.org/markup-compatibility/2006">
              <mc:Choice xmlns:v="urn:schemas-microsoft-com:vml" Requires="v">
                <p:oleObj spid="_x0000_s579640" name="Equation" r:id="rId3" imgW="2616120" imgH="482400" progId="Equation.3">
                  <p:embed/>
                </p:oleObj>
              </mc:Choice>
              <mc:Fallback>
                <p:oleObj name="Equation" r:id="rId3" imgW="2616120" imgH="482400" progId="Equation.3">
                  <p:embed/>
                  <p:pic>
                    <p:nvPicPr>
                      <p:cNvPr id="354308" name="Object 4"/>
                      <p:cNvPicPr>
                        <a:picLocks noChangeAspect="1" noChangeArrowheads="1"/>
                      </p:cNvPicPr>
                      <p:nvPr/>
                    </p:nvPicPr>
                    <p:blipFill>
                      <a:blip r:embed="rId4"/>
                      <a:srcRect/>
                      <a:stretch>
                        <a:fillRect/>
                      </a:stretch>
                    </p:blipFill>
                    <p:spPr bwMode="auto">
                      <a:xfrm>
                        <a:off x="2411773" y="2614287"/>
                        <a:ext cx="466725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1"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pic>
        <p:nvPicPr>
          <p:cNvPr id="2" name="Picture 1">
            <a:extLst>
              <a:ext uri="{FF2B5EF4-FFF2-40B4-BE49-F238E27FC236}">
                <a16:creationId xmlns:a16="http://schemas.microsoft.com/office/drawing/2014/main" id="{7759AC1C-81D5-4C80-847B-727DCC2559E1}"/>
              </a:ext>
            </a:extLst>
          </p:cNvPr>
          <p:cNvPicPr>
            <a:picLocks noChangeAspect="1"/>
          </p:cNvPicPr>
          <p:nvPr/>
        </p:nvPicPr>
        <p:blipFill rotWithShape="1">
          <a:blip r:embed="rId5"/>
          <a:srcRect l="69355"/>
          <a:stretch/>
        </p:blipFill>
        <p:spPr>
          <a:xfrm>
            <a:off x="2067174" y="4257092"/>
            <a:ext cx="1511284" cy="528828"/>
          </a:xfrm>
          <a:prstGeom prst="rect">
            <a:avLst/>
          </a:prstGeom>
        </p:spPr>
      </p:pic>
      <p:pic>
        <p:nvPicPr>
          <p:cNvPr id="3" name="Picture 2">
            <a:extLst>
              <a:ext uri="{FF2B5EF4-FFF2-40B4-BE49-F238E27FC236}">
                <a16:creationId xmlns:a16="http://schemas.microsoft.com/office/drawing/2014/main" id="{DE1B8672-9671-43D2-9608-2809AF58F930}"/>
              </a:ext>
            </a:extLst>
          </p:cNvPr>
          <p:cNvPicPr>
            <a:picLocks noChangeAspect="1"/>
          </p:cNvPicPr>
          <p:nvPr/>
        </p:nvPicPr>
        <p:blipFill rotWithShape="1">
          <a:blip r:embed="rId6"/>
          <a:srcRect r="30249"/>
          <a:stretch/>
        </p:blipFill>
        <p:spPr>
          <a:xfrm>
            <a:off x="5555940" y="4203487"/>
            <a:ext cx="3438834" cy="528828"/>
          </a:xfrm>
          <a:prstGeom prst="rect">
            <a:avLst/>
          </a:prstGeom>
        </p:spPr>
      </p:pic>
    </p:spTree>
    <p:extLst>
      <p:ext uri="{BB962C8B-B14F-4D97-AF65-F5344CB8AC3E}">
        <p14:creationId xmlns:p14="http://schemas.microsoft.com/office/powerpoint/2010/main" val="229027858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pPr marL="374650" indent="-374650" defTabSz="765175"/>
            <a:r>
              <a:rPr lang="en-US" dirty="0"/>
              <a:t>Allocation to leaves</a:t>
            </a:r>
          </a:p>
          <a:p>
            <a:pPr marL="374650" indent="-374650" defTabSz="765175"/>
            <a:endParaRPr lang="en-US" sz="2000" dirty="0"/>
          </a:p>
          <a:p>
            <a:pPr marL="374650" indent="-374650" defTabSz="765175"/>
            <a:endParaRPr lang="en-US" sz="2000" dirty="0"/>
          </a:p>
          <a:p>
            <a:pPr marL="374650" indent="-374650" defTabSz="765175"/>
            <a:endParaRPr lang="en-US" sz="800" dirty="0"/>
          </a:p>
          <a:p>
            <a:pPr marL="374650" indent="-374650" defTabSz="765175"/>
            <a:endParaRPr lang="en-US" sz="1100" dirty="0"/>
          </a:p>
          <a:p>
            <a:pPr marL="374650" indent="-374650" defTabSz="765175"/>
            <a:r>
              <a:rPr lang="en-US" dirty="0"/>
              <a:t>Allocation to stem (woody parts)</a:t>
            </a:r>
          </a:p>
          <a:p>
            <a:pPr marL="374650" indent="-374650" defTabSz="765175"/>
            <a:endParaRPr lang="en-US" sz="2000" dirty="0"/>
          </a:p>
          <a:p>
            <a:pPr marL="374650" indent="-374650" defTabSz="765175"/>
            <a:endParaRPr lang="en-US" sz="2000" dirty="0"/>
          </a:p>
          <a:p>
            <a:pPr marL="374650" indent="-374650" defTabSz="765175"/>
            <a:endParaRPr lang="en-US" sz="900" dirty="0"/>
          </a:p>
          <a:p>
            <a:pPr>
              <a:buNone/>
            </a:pPr>
            <a:endParaRPr lang="pt-PT" dirty="0"/>
          </a:p>
        </p:txBody>
      </p:sp>
      <p:sp>
        <p:nvSpPr>
          <p:cNvPr id="12292"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3AA9EC3B-42F7-4621-99FD-63D110C39A7E}" type="slidenum">
              <a:rPr lang="en-AU">
                <a:solidFill>
                  <a:srgbClr val="000000"/>
                </a:solidFill>
              </a:rPr>
              <a:pPr>
                <a:defRPr/>
              </a:pPr>
              <a:t>39</a:t>
            </a:fld>
            <a:endParaRPr lang="en-AU">
              <a:solidFill>
                <a:srgbClr val="000000"/>
              </a:solidFill>
            </a:endParaRPr>
          </a:p>
        </p:txBody>
      </p:sp>
      <p:sp>
        <p:nvSpPr>
          <p:cNvPr id="354309"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
        <p:nvSpPr>
          <p:cNvPr id="354311"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
        <p:nvSpPr>
          <p:cNvPr id="545797"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545796" name="Object 4"/>
          <p:cNvGraphicFramePr>
            <a:graphicFrameLocks noChangeAspect="1"/>
          </p:cNvGraphicFramePr>
          <p:nvPr>
            <p:extLst>
              <p:ext uri="{D42A27DB-BD31-4B8C-83A1-F6EECF244321}">
                <p14:modId xmlns:p14="http://schemas.microsoft.com/office/powerpoint/2010/main" val="1036274473"/>
              </p:ext>
            </p:extLst>
          </p:nvPr>
        </p:nvGraphicFramePr>
        <p:xfrm>
          <a:off x="1379476" y="2096852"/>
          <a:ext cx="6032500" cy="1092200"/>
        </p:xfrm>
        <a:graphic>
          <a:graphicData uri="http://schemas.openxmlformats.org/presentationml/2006/ole">
            <mc:AlternateContent xmlns:mc="http://schemas.openxmlformats.org/markup-compatibility/2006">
              <mc:Choice xmlns:v="urn:schemas-microsoft-com:vml" Requires="v">
                <p:oleObj spid="_x0000_s580670" name="Equation" r:id="rId3" imgW="3390840" imgH="609480" progId="Equation.3">
                  <p:embed/>
                </p:oleObj>
              </mc:Choice>
              <mc:Fallback>
                <p:oleObj name="Equation" r:id="rId3" imgW="3390840" imgH="609480" progId="Equation.3">
                  <p:embed/>
                  <p:pic>
                    <p:nvPicPr>
                      <p:cNvPr id="545796" name="Object 4"/>
                      <p:cNvPicPr>
                        <a:picLocks noChangeAspect="1" noChangeArrowheads="1"/>
                      </p:cNvPicPr>
                      <p:nvPr/>
                    </p:nvPicPr>
                    <p:blipFill>
                      <a:blip r:embed="rId4"/>
                      <a:srcRect/>
                      <a:stretch>
                        <a:fillRect/>
                      </a:stretch>
                    </p:blipFill>
                    <p:spPr bwMode="auto">
                      <a:xfrm>
                        <a:off x="1379476" y="2096852"/>
                        <a:ext cx="60325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5799"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545798" name="Object 6"/>
          <p:cNvGraphicFramePr>
            <a:graphicFrameLocks noChangeAspect="1"/>
          </p:cNvGraphicFramePr>
          <p:nvPr>
            <p:extLst>
              <p:ext uri="{D42A27DB-BD31-4B8C-83A1-F6EECF244321}">
                <p14:modId xmlns:p14="http://schemas.microsoft.com/office/powerpoint/2010/main" val="451282828"/>
              </p:ext>
            </p:extLst>
          </p:nvPr>
        </p:nvGraphicFramePr>
        <p:xfrm>
          <a:off x="1373491" y="4185084"/>
          <a:ext cx="7877175" cy="1136650"/>
        </p:xfrm>
        <a:graphic>
          <a:graphicData uri="http://schemas.openxmlformats.org/presentationml/2006/ole">
            <mc:AlternateContent xmlns:mc="http://schemas.openxmlformats.org/markup-compatibility/2006">
              <mc:Choice xmlns:v="urn:schemas-microsoft-com:vml" Requires="v">
                <p:oleObj spid="_x0000_s580671" name="Equation" r:id="rId5" imgW="4419360" imgH="634680" progId="Equation.3">
                  <p:embed/>
                </p:oleObj>
              </mc:Choice>
              <mc:Fallback>
                <p:oleObj name="Equation" r:id="rId5" imgW="4419360" imgH="634680" progId="Equation.3">
                  <p:embed/>
                  <p:pic>
                    <p:nvPicPr>
                      <p:cNvPr id="545798" name="Object 6"/>
                      <p:cNvPicPr>
                        <a:picLocks noChangeAspect="1" noChangeArrowheads="1"/>
                      </p:cNvPicPr>
                      <p:nvPr/>
                    </p:nvPicPr>
                    <p:blipFill>
                      <a:blip r:embed="rId6"/>
                      <a:srcRect/>
                      <a:stretch>
                        <a:fillRect/>
                      </a:stretch>
                    </p:blipFill>
                    <p:spPr bwMode="auto">
                      <a:xfrm>
                        <a:off x="1373491" y="4185084"/>
                        <a:ext cx="7877175"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5801" name="Rectangle 9"/>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Tree>
    <p:extLst>
      <p:ext uri="{BB962C8B-B14F-4D97-AF65-F5344CB8AC3E}">
        <p14:creationId xmlns:p14="http://schemas.microsoft.com/office/powerpoint/2010/main" val="230813122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a:ln/>
        </p:spPr>
        <p:txBody>
          <a:bodyPr/>
          <a:lstStyle/>
          <a:p>
            <a:pPr marL="261938" indent="-262800">
              <a:spcBef>
                <a:spcPct val="35000"/>
              </a:spcBef>
              <a:buNone/>
            </a:pPr>
            <a:r>
              <a:rPr lang="en-US" sz="3200" b="1" dirty="0">
                <a:solidFill>
                  <a:srgbClr val="009900"/>
                </a:solidFill>
              </a:rPr>
              <a:t>3PG is</a:t>
            </a:r>
          </a:p>
          <a:p>
            <a:pPr marL="261938" indent="-262800">
              <a:spcBef>
                <a:spcPct val="35000"/>
              </a:spcBef>
            </a:pPr>
            <a:r>
              <a:rPr lang="en-US" dirty="0"/>
              <a:t>A tree growth model based on </a:t>
            </a:r>
            <a:r>
              <a:rPr lang="en-US" b="1" dirty="0">
                <a:solidFill>
                  <a:srgbClr val="008000"/>
                </a:solidFill>
              </a:rPr>
              <a:t>P</a:t>
            </a:r>
            <a:r>
              <a:rPr lang="en-US" dirty="0"/>
              <a:t>hysiological </a:t>
            </a:r>
            <a:r>
              <a:rPr lang="en-US" b="1" dirty="0">
                <a:solidFill>
                  <a:srgbClr val="008000"/>
                </a:solidFill>
              </a:rPr>
              <a:t>P</a:t>
            </a:r>
            <a:r>
              <a:rPr lang="en-US" dirty="0"/>
              <a:t>rinciples that </a:t>
            </a:r>
            <a:r>
              <a:rPr lang="en-US" b="1" dirty="0">
                <a:solidFill>
                  <a:srgbClr val="008000"/>
                </a:solidFill>
              </a:rPr>
              <a:t>P</a:t>
            </a:r>
            <a:r>
              <a:rPr lang="en-US" dirty="0"/>
              <a:t>redict </a:t>
            </a:r>
            <a:r>
              <a:rPr lang="en-US" b="1" dirty="0">
                <a:solidFill>
                  <a:srgbClr val="008000"/>
                </a:solidFill>
              </a:rPr>
              <a:t>G</a:t>
            </a:r>
            <a:r>
              <a:rPr lang="en-US" dirty="0"/>
              <a:t>rowth</a:t>
            </a:r>
          </a:p>
          <a:p>
            <a:pPr marL="261938" indent="-262800">
              <a:spcBef>
                <a:spcPct val="35000"/>
              </a:spcBef>
            </a:pPr>
            <a:r>
              <a:rPr lang="en-US" dirty="0"/>
              <a:t>Bridges the gap between </a:t>
            </a:r>
            <a:r>
              <a:rPr lang="en-US" dirty="0" err="1"/>
              <a:t>mensuration</a:t>
            </a:r>
            <a:r>
              <a:rPr lang="en-US" dirty="0"/>
              <a:t>-based growth and yield models and process-based, carbon balance models </a:t>
            </a:r>
          </a:p>
          <a:p>
            <a:pPr marL="261938" indent="-262800">
              <a:spcBef>
                <a:spcPct val="35000"/>
              </a:spcBef>
            </a:pPr>
            <a:r>
              <a:rPr lang="en-US" dirty="0"/>
              <a:t>Provides fully dynamic predictions of biomass pools and soil water use</a:t>
            </a:r>
          </a:p>
          <a:p>
            <a:pPr marL="261938" indent="-262800">
              <a:spcBef>
                <a:spcPct val="35000"/>
              </a:spcBef>
            </a:pPr>
            <a:r>
              <a:rPr lang="en-US" dirty="0"/>
              <a:t>Includes process-based and empirical relationships (some consider them as an “hybrid” model)</a:t>
            </a:r>
          </a:p>
          <a:p>
            <a:pPr marL="261938" indent="-262800">
              <a:spcBef>
                <a:spcPct val="35000"/>
              </a:spcBef>
            </a:pPr>
            <a:r>
              <a:rPr lang="en-US" dirty="0"/>
              <a:t>Is based on a monthly time step</a:t>
            </a:r>
          </a:p>
          <a:p>
            <a:pPr marL="261938" indent="-262800">
              <a:spcBef>
                <a:spcPct val="35000"/>
              </a:spcBef>
            </a:pPr>
            <a:endParaRPr lang="en-GB" dirty="0"/>
          </a:p>
        </p:txBody>
      </p:sp>
      <p:sp>
        <p:nvSpPr>
          <p:cNvPr id="7" name="Slide Number Placeholder 6"/>
          <p:cNvSpPr>
            <a:spLocks noGrp="1"/>
          </p:cNvSpPr>
          <p:nvPr>
            <p:ph type="sldNum" sz="quarter" idx="4294967295"/>
          </p:nvPr>
        </p:nvSpPr>
        <p:spPr>
          <a:xfrm>
            <a:off x="9701214" y="6740526"/>
            <a:ext cx="966787" cy="144463"/>
          </a:xfrm>
          <a:prstGeom prst="rect">
            <a:avLst/>
          </a:prstGeom>
        </p:spPr>
        <p:txBody>
          <a:bodyPr/>
          <a:lstStyle/>
          <a:p>
            <a:fld id="{EC503165-51E1-4341-B0EE-1F47EAA417F8}" type="slidenum">
              <a:rPr lang="en-GB"/>
              <a:pPr/>
              <a:t>4</a:t>
            </a:fld>
            <a:endParaRPr lang="en-GB"/>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r>
                  <a:rPr lang="en-US" dirty="0"/>
                  <a:t>Above-ground partitioning is then based on the </a:t>
                </a:r>
                <a:r>
                  <a:rPr lang="en-US" dirty="0" err="1"/>
                  <a:t>foliage:stem</a:t>
                </a:r>
                <a:r>
                  <a:rPr lang="en-US" dirty="0"/>
                  <a:t> partitioning ratio (</a:t>
                </a:r>
                <a:r>
                  <a:rPr lang="en-US" i="1" dirty="0" err="1"/>
                  <a:t>p</a:t>
                </a:r>
                <a:r>
                  <a:rPr lang="en-US" i="1" baseline="-25000" dirty="0" err="1"/>
                  <a:t>lw</a:t>
                </a:r>
                <a:r>
                  <a:rPr lang="en-US" dirty="0"/>
                  <a:t>)</a:t>
                </a:r>
              </a:p>
              <a:p>
                <a:pPr marL="0" indent="0" defTabSz="765175">
                  <a:buNone/>
                </a:pPr>
                <a:endParaRPr lang="en-US" dirty="0">
                  <a:sym typeface="Symbol" pitchFamily="18" charset="2"/>
                </a:endParaRPr>
              </a:p>
              <a:p>
                <a:pPr marL="0" indent="0" defTabSz="765175">
                  <a:buNone/>
                </a:pPr>
                <a:endParaRPr lang="en-US" i="1" dirty="0">
                  <a:latin typeface="Cambria Math" panose="02040503050406030204" pitchFamily="18" charset="0"/>
                  <a:sym typeface="Symbol" pitchFamily="18" charset="2"/>
                </a:endParaRPr>
              </a:p>
              <a:p>
                <a:pPr marL="0" indent="0" defTabSz="765175">
                  <a:buNone/>
                </a:pPr>
                <a:endParaRPr lang="en-US" i="1" dirty="0">
                  <a:latin typeface="Cambria Math" panose="02040503050406030204" pitchFamily="18" charset="0"/>
                  <a:sym typeface="Symbol" pitchFamily="18" charset="2"/>
                </a:endParaRPr>
              </a:p>
              <a:p>
                <a:pPr marL="0" indent="0" defTabSz="765175">
                  <a:buNone/>
                </a:pPr>
                <a:r>
                  <a:rPr lang="en-US" i="1" dirty="0">
                    <a:latin typeface="Cambria Math" panose="02040503050406030204" pitchFamily="18" charset="0"/>
                    <a:sym typeface="Symbol" pitchFamily="18" charset="2"/>
                  </a:rPr>
                  <a:t>        </a:t>
                </a:r>
                <a14:m>
                  <m:oMath xmlns:m="http://schemas.openxmlformats.org/officeDocument/2006/math">
                    <m:sSub>
                      <m:sSubPr>
                        <m:ctrlPr>
                          <a:rPr lang="en-US"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𝑝</m:t>
                        </m:r>
                      </m:sub>
                    </m:sSub>
                    <m:r>
                      <a:rPr lang="pt-PT" b="0" i="1" smtClean="0">
                        <a:latin typeface="Cambria Math" panose="02040503050406030204" pitchFamily="18" charset="0"/>
                        <a:sym typeface="Symbol" pitchFamily="18" charset="2"/>
                      </a:rPr>
                      <m:t>=</m:t>
                    </m:r>
                    <m:f>
                      <m:fPr>
                        <m:ctrlPr>
                          <a:rPr lang="pt-PT" b="0" i="1" smtClean="0">
                            <a:latin typeface="Cambria Math" panose="02040503050406030204" pitchFamily="18" charset="0"/>
                            <a:sym typeface="Symbol" pitchFamily="18" charset="2"/>
                          </a:rPr>
                        </m:ctrlPr>
                      </m:fPr>
                      <m:num>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𝑙</m:t>
                            </m:r>
                          </m:sub>
                        </m:sSub>
                      </m:num>
                      <m:den>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𝑤𝑦</m:t>
                            </m:r>
                          </m:sub>
                        </m:sSub>
                      </m:den>
                    </m:f>
                    <m:r>
                      <a:rPr lang="pt-PT" b="0" i="1" smtClean="0">
                        <a:latin typeface="Cambria Math" panose="02040503050406030204" pitchFamily="18" charset="0"/>
                        <a:sym typeface="Symbol" pitchFamily="18" charset="2"/>
                      </a:rPr>
                      <m:t>    </m:t>
                    </m:r>
                    <m:r>
                      <a:rPr lang="pt-PT" b="0" i="1" smtClean="0">
                        <a:latin typeface="Cambria Math" panose="02040503050406030204" pitchFamily="18" charset="0"/>
                        <a:sym typeface="Symbol" pitchFamily="18" charset="2"/>
                      </a:rPr>
                      <m:t>𝑎𝑛𝑑</m:t>
                    </m:r>
                    <m:r>
                      <a:rPr lang="pt-PT" b="0" i="1" smtClean="0">
                        <a:latin typeface="Cambria Math" panose="02040503050406030204" pitchFamily="18" charset="0"/>
                        <a:sym typeface="Symbol" pitchFamily="18" charset="2"/>
                      </a:rPr>
                      <m:t> </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𝑝</m:t>
                        </m:r>
                      </m:sub>
                    </m:sSub>
                    <m:r>
                      <a:rPr lang="pt-PT" b="0" i="1" smtClean="0">
                        <a:latin typeface="Cambria Math" panose="02040503050406030204" pitchFamily="18" charset="0"/>
                        <a:sym typeface="Symbol" pitchFamily="18" charset="2"/>
                      </a:rPr>
                      <m:t>=</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𝑙</m:t>
                        </m:r>
                      </m:sub>
                    </m:sSub>
                    <m:r>
                      <a:rPr lang="pt-PT" b="0" i="1" smtClean="0">
                        <a:latin typeface="Cambria Math" panose="02040503050406030204" pitchFamily="18" charset="0"/>
                        <a:sym typeface="Symbol" pitchFamily="18" charset="2"/>
                      </a:rPr>
                      <m:t>−</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𝑤𝑦</m:t>
                        </m:r>
                      </m:sub>
                    </m:sSub>
                  </m:oMath>
                </a14:m>
                <a:endParaRPr lang="en-US" dirty="0">
                  <a:sym typeface="Symbol" pitchFamily="18" charset="2"/>
                </a:endParaRPr>
              </a:p>
              <a:p>
                <a:pPr marL="374650" indent="-374650" defTabSz="765175"/>
                <a:endParaRPr lang="en-US" dirty="0">
                  <a:sym typeface="Symbol" pitchFamily="18" charset="2"/>
                </a:endParaRPr>
              </a:p>
              <a:p>
                <a:pPr marL="374650" indent="-374650" defTabSz="765175"/>
                <a:r>
                  <a:rPr lang="en-US" dirty="0">
                    <a:sym typeface="Symbol" pitchFamily="18" charset="2"/>
                  </a:rPr>
                  <a:t>Then</a:t>
                </a:r>
                <a:endParaRPr lang="en-US" sz="2000" dirty="0"/>
              </a:p>
              <a:p>
                <a:endParaRPr lang="pt-PT"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12292"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3AA9EC3B-42F7-4621-99FD-63D110C39A7E}" type="slidenum">
              <a:rPr lang="en-AU">
                <a:solidFill>
                  <a:srgbClr val="000000"/>
                </a:solidFill>
              </a:rPr>
              <a:pPr>
                <a:defRPr/>
              </a:pPr>
              <a:t>40</a:t>
            </a:fld>
            <a:endParaRPr lang="en-AU">
              <a:solidFill>
                <a:srgbClr val="000000"/>
              </a:solidFill>
            </a:endParaRPr>
          </a:p>
        </p:txBody>
      </p:sp>
      <p:graphicFrame>
        <p:nvGraphicFramePr>
          <p:cNvPr id="525316" name="Object 4"/>
          <p:cNvGraphicFramePr>
            <a:graphicFrameLocks noChangeAspect="1"/>
          </p:cNvGraphicFramePr>
          <p:nvPr>
            <p:extLst>
              <p:ext uri="{D42A27DB-BD31-4B8C-83A1-F6EECF244321}">
                <p14:modId xmlns:p14="http://schemas.microsoft.com/office/powerpoint/2010/main" val="148153437"/>
              </p:ext>
            </p:extLst>
          </p:nvPr>
        </p:nvGraphicFramePr>
        <p:xfrm>
          <a:off x="1235460" y="2492896"/>
          <a:ext cx="5284787" cy="1408112"/>
        </p:xfrm>
        <a:graphic>
          <a:graphicData uri="http://schemas.openxmlformats.org/presentationml/2006/ole">
            <mc:AlternateContent xmlns:mc="http://schemas.openxmlformats.org/markup-compatibility/2006">
              <mc:Choice xmlns:v="urn:schemas-microsoft-com:vml" Requires="v">
                <p:oleObj spid="_x0000_s581696" name="Equation" r:id="rId4" imgW="2971800" imgH="787320" progId="Equation.3">
                  <p:embed/>
                </p:oleObj>
              </mc:Choice>
              <mc:Fallback>
                <p:oleObj name="Equation" r:id="rId4" imgW="2971800" imgH="787320" progId="Equation.3">
                  <p:embed/>
                  <p:pic>
                    <p:nvPicPr>
                      <p:cNvPr id="525316" name="Object 4"/>
                      <p:cNvPicPr>
                        <a:picLocks noChangeAspect="1" noChangeArrowheads="1"/>
                      </p:cNvPicPr>
                      <p:nvPr/>
                    </p:nvPicPr>
                    <p:blipFill>
                      <a:blip r:embed="rId5"/>
                      <a:srcRect/>
                      <a:stretch>
                        <a:fillRect/>
                      </a:stretch>
                    </p:blipFill>
                    <p:spPr bwMode="auto">
                      <a:xfrm>
                        <a:off x="1235460" y="2492896"/>
                        <a:ext cx="5284787" cy="14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575081171"/>
              </p:ext>
            </p:extLst>
          </p:nvPr>
        </p:nvGraphicFramePr>
        <p:xfrm>
          <a:off x="2603612" y="5238672"/>
          <a:ext cx="3784320" cy="863280"/>
        </p:xfrm>
        <a:graphic>
          <a:graphicData uri="http://schemas.openxmlformats.org/presentationml/2006/ole">
            <mc:AlternateContent xmlns:mc="http://schemas.openxmlformats.org/markup-compatibility/2006">
              <mc:Choice xmlns:v="urn:schemas-microsoft-com:vml" Requires="v">
                <p:oleObj spid="_x0000_s581697" name="Equation" r:id="rId6" imgW="1892160" imgH="431640" progId="Equation.3">
                  <p:embed/>
                </p:oleObj>
              </mc:Choice>
              <mc:Fallback>
                <p:oleObj name="Equation" r:id="rId6" imgW="1892160" imgH="431640" progId="Equation.3">
                  <p:embed/>
                  <p:pic>
                    <p:nvPicPr>
                      <p:cNvPr id="2" name="Object 1"/>
                      <p:cNvPicPr/>
                      <p:nvPr/>
                    </p:nvPicPr>
                    <p:blipFill>
                      <a:blip r:embed="rId7"/>
                      <a:stretch>
                        <a:fillRect/>
                      </a:stretch>
                    </p:blipFill>
                    <p:spPr>
                      <a:xfrm>
                        <a:off x="2603612" y="5238672"/>
                        <a:ext cx="3784320" cy="863280"/>
                      </a:xfrm>
                      <a:prstGeom prst="rect">
                        <a:avLst/>
                      </a:prstGeom>
                    </p:spPr>
                  </p:pic>
                </p:oleObj>
              </mc:Fallback>
            </mc:AlternateContent>
          </a:graphicData>
        </a:graphic>
      </p:graphicFrame>
    </p:spTree>
    <p:extLst>
      <p:ext uri="{BB962C8B-B14F-4D97-AF65-F5344CB8AC3E}">
        <p14:creationId xmlns:p14="http://schemas.microsoft.com/office/powerpoint/2010/main" val="378794289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800" b="1" dirty="0">
                <a:solidFill>
                  <a:srgbClr val="008000"/>
                </a:solidFill>
              </a:rPr>
              <a:t>Aboveground partitioning </a:t>
            </a:r>
            <a:r>
              <a:rPr lang="en-US" sz="2800" b="1" i="1" dirty="0">
                <a:solidFill>
                  <a:srgbClr val="008000"/>
                </a:solidFill>
              </a:rPr>
              <a:t>versus</a:t>
            </a:r>
            <a:r>
              <a:rPr lang="en-US" sz="2800" b="1" dirty="0">
                <a:solidFill>
                  <a:srgbClr val="008000"/>
                </a:solidFill>
              </a:rPr>
              <a:t> tree-size</a:t>
            </a:r>
          </a:p>
          <a:p>
            <a:pPr defTabSz="374650">
              <a:spcBef>
                <a:spcPct val="25000"/>
              </a:spcBef>
            </a:pPr>
            <a:r>
              <a:rPr lang="en-US" dirty="0"/>
              <a:t>Increasing </a:t>
            </a:r>
            <a:r>
              <a:rPr lang="en-US" dirty="0" err="1"/>
              <a:t>dbh</a:t>
            </a:r>
            <a:r>
              <a:rPr lang="en-US" dirty="0"/>
              <a:t> decreases foliage partitioning and increases stem partitioning</a:t>
            </a:r>
          </a:p>
        </p:txBody>
      </p:sp>
      <p:sp>
        <p:nvSpPr>
          <p:cNvPr id="24578"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B1FAEDE0-0CB9-4940-9739-1602BFCA5D14}" type="slidenum">
              <a:rPr lang="en-AU">
                <a:solidFill>
                  <a:srgbClr val="000000"/>
                </a:solidFill>
              </a:rPr>
              <a:pPr>
                <a:defRPr/>
              </a:pPr>
              <a:t>41</a:t>
            </a:fld>
            <a:endParaRPr lang="en-AU">
              <a:solidFill>
                <a:srgbClr val="000000"/>
              </a:solidFill>
            </a:endParaRPr>
          </a:p>
        </p:txBody>
      </p:sp>
      <p:graphicFrame>
        <p:nvGraphicFramePr>
          <p:cNvPr id="14" name="Chart 13"/>
          <p:cNvGraphicFramePr>
            <a:graphicFrameLocks/>
          </p:cNvGraphicFramePr>
          <p:nvPr>
            <p:extLst/>
          </p:nvPr>
        </p:nvGraphicFramePr>
        <p:xfrm>
          <a:off x="2351585" y="2579712"/>
          <a:ext cx="3838575"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nvPr>
        </p:nvGraphicFramePr>
        <p:xfrm>
          <a:off x="6161585" y="2579711"/>
          <a:ext cx="383857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3"/>
          <p:cNvSpPr txBox="1"/>
          <p:nvPr/>
        </p:nvSpPr>
        <p:spPr>
          <a:xfrm>
            <a:off x="4917132" y="2922611"/>
            <a:ext cx="971550" cy="5143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en-GB" kern="0">
                <a:solidFill>
                  <a:sysClr val="windowText" lastClr="000000"/>
                </a:solidFill>
                <a:latin typeface="Calibri"/>
              </a:rPr>
              <a:t>pfs(2)=1</a:t>
            </a:r>
          </a:p>
          <a:p>
            <a:pPr eaLnBrk="1" fontAlgn="auto" hangingPunct="1">
              <a:spcBef>
                <a:spcPts val="0"/>
              </a:spcBef>
              <a:spcAft>
                <a:spcPts val="0"/>
              </a:spcAft>
              <a:defRPr/>
            </a:pPr>
            <a:r>
              <a:rPr lang="en-GB" kern="0">
                <a:solidFill>
                  <a:sysClr val="windowText" lastClr="000000"/>
                </a:solidFill>
                <a:latin typeface="Calibri"/>
              </a:rPr>
              <a:t>pfs(20)=0.25</a:t>
            </a:r>
          </a:p>
        </p:txBody>
      </p:sp>
      <p:sp>
        <p:nvSpPr>
          <p:cNvPr id="17" name="TextBox 4"/>
          <p:cNvSpPr txBox="1"/>
          <p:nvPr/>
        </p:nvSpPr>
        <p:spPr>
          <a:xfrm>
            <a:off x="7022157" y="2913086"/>
            <a:ext cx="971550" cy="5143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en-GB" kern="0">
                <a:solidFill>
                  <a:sysClr val="windowText" lastClr="000000"/>
                </a:solidFill>
                <a:latin typeface="Calibri"/>
              </a:rPr>
              <a:t>pfs(2)=1</a:t>
            </a:r>
          </a:p>
          <a:p>
            <a:pPr eaLnBrk="1" fontAlgn="auto" hangingPunct="1">
              <a:spcBef>
                <a:spcPts val="0"/>
              </a:spcBef>
              <a:spcAft>
                <a:spcPts val="0"/>
              </a:spcAft>
              <a:defRPr/>
            </a:pPr>
            <a:r>
              <a:rPr lang="en-GB" kern="0">
                <a:solidFill>
                  <a:sysClr val="windowText" lastClr="000000"/>
                </a:solidFill>
                <a:latin typeface="Calibri"/>
              </a:rPr>
              <a:t>pfs(20)=0.25</a:t>
            </a:r>
          </a:p>
        </p:txBody>
      </p:sp>
    </p:spTree>
    <p:extLst>
      <p:ext uri="{BB962C8B-B14F-4D97-AF65-F5344CB8AC3E}">
        <p14:creationId xmlns:p14="http://schemas.microsoft.com/office/powerpoint/2010/main" val="381925073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Monthly</a:t>
            </a:r>
            <a:r>
              <a:rPr lang="pt-PT" sz="2800" dirty="0"/>
              <a:t> </a:t>
            </a:r>
            <a:r>
              <a:rPr lang="pt-PT" sz="2800" dirty="0" err="1"/>
              <a:t>biomass</a:t>
            </a:r>
            <a:r>
              <a:rPr lang="pt-PT" sz="2800" dirty="0"/>
              <a:t> </a:t>
            </a:r>
            <a:r>
              <a:rPr lang="pt-PT" sz="2800" dirty="0" err="1"/>
              <a:t>update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defTabSz="374650"/>
            <a:r>
              <a:rPr lang="en-US" dirty="0" err="1"/>
              <a:t>Literfall</a:t>
            </a:r>
            <a:r>
              <a:rPr lang="en-US" dirty="0"/>
              <a:t> (</a:t>
            </a:r>
            <a:r>
              <a:rPr lang="en-US" i="1" dirty="0" err="1">
                <a:latin typeface="Symbol" pitchFamily="18" charset="2"/>
                <a:sym typeface="Symbol" pitchFamily="18" charset="2"/>
              </a:rPr>
              <a:t>g</a:t>
            </a:r>
            <a:r>
              <a:rPr lang="en-US" i="1" baseline="-25000" dirty="0" err="1">
                <a:sym typeface="Symbol" pitchFamily="18" charset="2"/>
              </a:rPr>
              <a:t>l</a:t>
            </a:r>
            <a:r>
              <a:rPr lang="en-US" dirty="0"/>
              <a:t>), root turnover (</a:t>
            </a:r>
            <a:r>
              <a:rPr lang="en-US" i="1" dirty="0">
                <a:latin typeface="Symbol" pitchFamily="18" charset="2"/>
                <a:sym typeface="Symbol" pitchFamily="18" charset="2"/>
              </a:rPr>
              <a:t>g</a:t>
            </a:r>
            <a:r>
              <a:rPr lang="en-US" i="1" baseline="-25000" dirty="0">
                <a:sym typeface="Symbol" pitchFamily="18" charset="2"/>
              </a:rPr>
              <a:t>r</a:t>
            </a:r>
            <a:r>
              <a:rPr lang="en-US" dirty="0"/>
              <a:t>) and mortality (</a:t>
            </a:r>
            <a:r>
              <a:rPr lang="en-US" i="1" dirty="0"/>
              <a:t>m</a:t>
            </a:r>
            <a:r>
              <a:rPr lang="en-US" i="1" baseline="-25000" dirty="0"/>
              <a:t>i</a:t>
            </a:r>
            <a:r>
              <a:rPr lang="en-US" dirty="0"/>
              <a:t> is the ratio between the biomass in compartment </a:t>
            </a:r>
            <a:r>
              <a:rPr lang="en-US" i="1" dirty="0" err="1"/>
              <a:t>i</a:t>
            </a:r>
            <a:r>
              <a:rPr lang="en-US" dirty="0"/>
              <a:t> of a dying tree and the average tree) must be taken into account</a:t>
            </a:r>
          </a:p>
          <a:p>
            <a:r>
              <a:rPr lang="en-US" dirty="0"/>
              <a:t>The balance originates the next month biomass:</a:t>
            </a:r>
          </a:p>
          <a:p>
            <a:endParaRPr lang="en-US" dirty="0"/>
          </a:p>
          <a:p>
            <a:pPr marL="0" indent="0">
              <a:buNone/>
            </a:pPr>
            <a:endParaRPr lang="en-US" dirty="0"/>
          </a:p>
          <a:p>
            <a:pPr lvl="1"/>
            <a:endParaRPr lang="en-US" dirty="0"/>
          </a:p>
          <a:p>
            <a:pPr lvl="1"/>
            <a:endParaRPr lang="en-US" sz="1100" dirty="0"/>
          </a:p>
          <a:p>
            <a:pPr marL="457200" lvl="1" indent="0">
              <a:buNone/>
            </a:pPr>
            <a:r>
              <a:rPr lang="en-US" dirty="0"/>
              <a:t>	roots (</a:t>
            </a:r>
            <a:r>
              <a:rPr lang="en-US" i="1" dirty="0" err="1"/>
              <a:t>W</a:t>
            </a:r>
            <a:r>
              <a:rPr lang="en-US" i="1" baseline="-25000" dirty="0" err="1"/>
              <a:t>r</a:t>
            </a:r>
            <a:r>
              <a:rPr lang="en-US" dirty="0"/>
              <a:t>), leaves (</a:t>
            </a:r>
            <a:r>
              <a:rPr lang="en-US" i="1" dirty="0" err="1"/>
              <a:t>W</a:t>
            </a:r>
            <a:r>
              <a:rPr lang="en-US" i="1" baseline="-25000" dirty="0" err="1"/>
              <a:t>l</a:t>
            </a:r>
            <a:r>
              <a:rPr lang="en-US" dirty="0"/>
              <a:t>), woody biomass (</a:t>
            </a:r>
            <a:r>
              <a:rPr lang="en-US" i="1" dirty="0" err="1"/>
              <a:t>W</a:t>
            </a:r>
            <a:r>
              <a:rPr lang="en-US" i="1" baseline="-25000" dirty="0" err="1"/>
              <a:t>wy</a:t>
            </a:r>
            <a:r>
              <a:rPr lang="en-US" dirty="0"/>
              <a:t>) </a:t>
            </a:r>
          </a:p>
          <a:p>
            <a:pPr defTabSz="374650"/>
            <a:endParaRPr lang="en-US" dirty="0"/>
          </a:p>
        </p:txBody>
      </p:sp>
      <p:sp>
        <p:nvSpPr>
          <p:cNvPr id="3" name="Title 2"/>
          <p:cNvSpPr>
            <a:spLocks noGrp="1"/>
          </p:cNvSpPr>
          <p:nvPr>
            <p:ph type="title"/>
          </p:nvPr>
        </p:nvSpPr>
        <p:spPr/>
        <p:txBody>
          <a:bodyPr/>
          <a:lstStyle/>
          <a:p>
            <a:r>
              <a:rPr lang="en-US" dirty="0"/>
              <a:t>Monthly biomass update</a:t>
            </a:r>
            <a:endParaRPr lang="pt-PT" dirty="0"/>
          </a:p>
        </p:txBody>
      </p:sp>
      <p:sp>
        <p:nvSpPr>
          <p:cNvPr id="10243"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E6663AC6-AEE7-4B92-AD68-D3987E438133}" type="slidenum">
              <a:rPr lang="en-AU">
                <a:solidFill>
                  <a:srgbClr val="000000"/>
                </a:solidFill>
              </a:rPr>
              <a:pPr>
                <a:defRPr/>
              </a:pPr>
              <a:t>43</a:t>
            </a:fld>
            <a:endParaRPr lang="en-AU">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90384929"/>
              </p:ext>
            </p:extLst>
          </p:nvPr>
        </p:nvGraphicFramePr>
        <p:xfrm>
          <a:off x="1739516" y="3262812"/>
          <a:ext cx="4480272" cy="1257120"/>
        </p:xfrm>
        <a:graphic>
          <a:graphicData uri="http://schemas.openxmlformats.org/presentationml/2006/ole">
            <mc:AlternateContent xmlns:mc="http://schemas.openxmlformats.org/markup-compatibility/2006">
              <mc:Choice xmlns:v="urn:schemas-microsoft-com:vml" Requires="v">
                <p:oleObj spid="_x0000_s583700" name="Equation" r:id="rId3" imgW="2489040" imgH="698400" progId="Equation.3">
                  <p:embed/>
                </p:oleObj>
              </mc:Choice>
              <mc:Fallback>
                <p:oleObj name="Equation" r:id="rId3" imgW="2489040" imgH="698400" progId="Equation.3">
                  <p:embed/>
                  <p:pic>
                    <p:nvPicPr>
                      <p:cNvPr id="5" name="Object 4"/>
                      <p:cNvPicPr>
                        <a:picLocks noChangeAspect="1" noChangeArrowheads="1"/>
                      </p:cNvPicPr>
                      <p:nvPr/>
                    </p:nvPicPr>
                    <p:blipFill>
                      <a:blip r:embed="rId4"/>
                      <a:srcRect/>
                      <a:stretch>
                        <a:fillRect/>
                      </a:stretch>
                    </p:blipFill>
                    <p:spPr bwMode="auto">
                      <a:xfrm>
                        <a:off x="1739516" y="3262812"/>
                        <a:ext cx="4480272" cy="12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421824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endParaRPr lang="en-US" dirty="0"/>
          </a:p>
          <a:p>
            <a:pPr defTabSz="374650"/>
            <a:r>
              <a:rPr lang="en-US" dirty="0"/>
              <a:t>Root-turnover is a constant fraction of </a:t>
            </a:r>
            <a:r>
              <a:rPr lang="en-US" dirty="0" err="1"/>
              <a:t>W</a:t>
            </a:r>
            <a:r>
              <a:rPr lang="en-US" baseline="-25000" dirty="0" err="1"/>
              <a:t>r</a:t>
            </a:r>
            <a:r>
              <a:rPr lang="en-US" dirty="0"/>
              <a:t> </a:t>
            </a:r>
            <a:r>
              <a:rPr lang="en-US" sz="2000" dirty="0"/>
              <a:t>(</a:t>
            </a:r>
            <a:r>
              <a:rPr lang="en-US" sz="2000" i="1" dirty="0">
                <a:latin typeface="Symbol" pitchFamily="18" charset="2"/>
              </a:rPr>
              <a:t>g</a:t>
            </a:r>
            <a:r>
              <a:rPr lang="en-US" sz="2000" i="1" baseline="-25000" dirty="0"/>
              <a:t>r</a:t>
            </a:r>
            <a:r>
              <a:rPr lang="en-US" sz="2000" dirty="0"/>
              <a:t> = 0.01 month</a:t>
            </a:r>
            <a:r>
              <a:rPr lang="en-US" sz="2000" baseline="30000" dirty="0"/>
              <a:t>-1</a:t>
            </a:r>
            <a:r>
              <a:rPr lang="en-US" sz="2000" dirty="0"/>
              <a:t>)</a:t>
            </a:r>
          </a:p>
          <a:p>
            <a:pPr defTabSz="374650"/>
            <a:r>
              <a:rPr lang="en-US" dirty="0"/>
              <a:t>Litter-fall is an age-dependent fraction of foliage biomass</a:t>
            </a:r>
          </a:p>
          <a:p>
            <a:pPr defTabSz="374650"/>
            <a:endParaRPr lang="en-US" dirty="0"/>
          </a:p>
          <a:p>
            <a:pPr defTabSz="374650"/>
            <a:endParaRPr lang="en-US" dirty="0"/>
          </a:p>
          <a:p>
            <a:pPr defTabSz="374650">
              <a:spcBef>
                <a:spcPct val="25000"/>
              </a:spcBef>
              <a:buNone/>
            </a:pPr>
            <a:endParaRPr lang="en-US" dirty="0"/>
          </a:p>
          <a:p>
            <a:pPr defTabSz="374650">
              <a:spcBef>
                <a:spcPct val="25000"/>
              </a:spcBef>
              <a:buNone/>
            </a:pPr>
            <a:endParaRPr lang="en-US" dirty="0"/>
          </a:p>
          <a:p>
            <a:pPr defTabSz="374650"/>
            <a:endParaRPr lang="en-US" dirty="0"/>
          </a:p>
          <a:p>
            <a:endParaRPr lang="pt-PT" sz="2800" b="1" dirty="0">
              <a:solidFill>
                <a:srgbClr val="008000"/>
              </a:solidFill>
            </a:endParaRPr>
          </a:p>
        </p:txBody>
      </p:sp>
      <p:sp>
        <p:nvSpPr>
          <p:cNvPr id="2" name="Title 1">
            <a:extLst>
              <a:ext uri="{FF2B5EF4-FFF2-40B4-BE49-F238E27FC236}">
                <a16:creationId xmlns:a16="http://schemas.microsoft.com/office/drawing/2014/main" id="{9F82362A-AAA9-45CE-8837-7C454A1E3A60}"/>
              </a:ext>
            </a:extLst>
          </p:cNvPr>
          <p:cNvSpPr>
            <a:spLocks noGrp="1"/>
          </p:cNvSpPr>
          <p:nvPr>
            <p:ph type="title"/>
          </p:nvPr>
        </p:nvSpPr>
        <p:spPr/>
        <p:txBody>
          <a:bodyPr/>
          <a:lstStyle/>
          <a:p>
            <a:r>
              <a:rPr lang="en-GB" dirty="0"/>
              <a:t>Root-turnover and litter-fall</a:t>
            </a:r>
          </a:p>
        </p:txBody>
      </p:sp>
      <p:sp>
        <p:nvSpPr>
          <p:cNvPr id="13317" name="Slide Number Placeholder 6"/>
          <p:cNvSpPr>
            <a:spLocks noGrp="1"/>
          </p:cNvSpPr>
          <p:nvPr>
            <p:ph type="sldNum" sz="quarter" idx="4294967295"/>
          </p:nvPr>
        </p:nvSpPr>
        <p:spPr>
          <a:xfrm>
            <a:off x="11658600" y="6553200"/>
            <a:ext cx="533400" cy="228600"/>
          </a:xfrm>
          <a:prstGeom prst="rect">
            <a:avLst/>
          </a:prstGeom>
          <a:noFill/>
        </p:spPr>
        <p:txBody>
          <a:bodyPr/>
          <a:lstStyle/>
          <a:p>
            <a:fld id="{5C4D47D2-722D-4287-8AEA-49752C016859}" type="slidenum">
              <a:rPr lang="en-AU"/>
              <a:pPr/>
              <a:t>44</a:t>
            </a:fld>
            <a:endParaRPr lang="en-AU"/>
          </a:p>
        </p:txBody>
      </p:sp>
      <p:graphicFrame>
        <p:nvGraphicFramePr>
          <p:cNvPr id="13315" name="Object 1"/>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57" name="Equation" r:id="rId3" imgW="114120" imgH="215640" progId="Equation.3">
                  <p:embed/>
                </p:oleObj>
              </mc:Choice>
              <mc:Fallback>
                <p:oleObj name="Equation" r:id="rId3" imgW="114120" imgH="215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2"/>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58" name="Equation" r:id="rId5" imgW="114120" imgH="215640" progId="Equation.3">
                  <p:embed/>
                </p:oleObj>
              </mc:Choice>
              <mc:Fallback>
                <p:oleObj name="Equation" r:id="rId5"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00615167"/>
              </p:ext>
            </p:extLst>
          </p:nvPr>
        </p:nvGraphicFramePr>
        <p:xfrm>
          <a:off x="6564052" y="1412776"/>
          <a:ext cx="4356484" cy="441368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spcBef>
                <a:spcPct val="35000"/>
              </a:spcBef>
              <a:buNone/>
            </a:pPr>
            <a:endParaRPr lang="en-US" i="1" dirty="0"/>
          </a:p>
          <a:p>
            <a:pPr defTabSz="374650">
              <a:spcBef>
                <a:spcPct val="35000"/>
              </a:spcBef>
              <a:buNone/>
            </a:pPr>
            <a:endParaRPr lang="en-US" i="1" dirty="0"/>
          </a:p>
          <a:p>
            <a:pPr defTabSz="374650">
              <a:spcBef>
                <a:spcPct val="35000"/>
              </a:spcBef>
              <a:buNone/>
            </a:pPr>
            <a:r>
              <a:rPr lang="en-US" dirty="0"/>
              <a:t>    </a:t>
            </a:r>
            <a:endParaRPr lang="en-US" i="1" dirty="0"/>
          </a:p>
          <a:p>
            <a:pPr marL="187325" indent="-187325">
              <a:buNone/>
            </a:pPr>
            <a:r>
              <a:rPr lang="en-US" sz="2000" dirty="0"/>
              <a:t>	</a:t>
            </a:r>
          </a:p>
          <a:p>
            <a:pPr marL="187325" indent="-187325">
              <a:buNone/>
            </a:pPr>
            <a:r>
              <a:rPr lang="en-US" sz="2000" dirty="0"/>
              <a:t>	If </a:t>
            </a:r>
            <a:r>
              <a:rPr lang="en-US" sz="2000" dirty="0" err="1"/>
              <a:t>w</a:t>
            </a:r>
            <a:r>
              <a:rPr lang="en-US" sz="2000" baseline="-25000" dirty="0" err="1"/>
              <a:t>S</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no mortality (1)</a:t>
            </a:r>
          </a:p>
          <a:p>
            <a:pPr marL="187325" indent="-187325">
              <a:buNone/>
            </a:pPr>
            <a:r>
              <a:rPr lang="en-US" sz="2000" dirty="0"/>
              <a:t>	If </a:t>
            </a:r>
            <a:r>
              <a:rPr lang="en-US" sz="2000" dirty="0" err="1"/>
              <a:t>w</a:t>
            </a:r>
            <a:r>
              <a:rPr lang="en-US" sz="2000" baseline="-25000" dirty="0" err="1"/>
              <a:t>S</a:t>
            </a:r>
            <a:r>
              <a:rPr lang="en-US" sz="2000" dirty="0">
                <a:sym typeface="Symbol" pitchFamily="18" charset="2"/>
              </a:rPr>
              <a:t>&gt;</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self-thin to N´(2)</a:t>
            </a: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r>
              <a:rPr lang="en-US" sz="1800" baseline="30000" dirty="0">
                <a:cs typeface="Times New Roman" pitchFamily="18" charset="0"/>
                <a:sym typeface="Symbol" pitchFamily="18" charset="2"/>
              </a:rPr>
              <a:t>	</a:t>
            </a:r>
            <a:endParaRPr lang="en-US" sz="900" baseline="30000" dirty="0">
              <a:cs typeface="Times New Roman" pitchFamily="18" charset="0"/>
              <a:sym typeface="Symbol" pitchFamily="18" charset="2"/>
            </a:endParaRPr>
          </a:p>
          <a:p>
            <a:pPr marL="187325" indent="-187325">
              <a:buNone/>
            </a:pPr>
            <a:r>
              <a:rPr lang="en-US" sz="1600" baseline="30000" dirty="0">
                <a:cs typeface="Times New Roman" pitchFamily="18" charset="0"/>
                <a:sym typeface="Symbol" pitchFamily="18" charset="2"/>
              </a:rPr>
              <a:t>	</a:t>
            </a:r>
          </a:p>
          <a:p>
            <a:pPr marL="187325" indent="-187325">
              <a:buNone/>
            </a:pPr>
            <a:r>
              <a:rPr lang="en-US" sz="1600" baseline="30000" dirty="0">
                <a:cs typeface="Times New Roman" pitchFamily="18" charset="0"/>
                <a:sym typeface="Symbol" pitchFamily="18" charset="2"/>
              </a:rPr>
              <a:t>	</a:t>
            </a:r>
            <a:r>
              <a:rPr lang="en-US" sz="1800" dirty="0">
                <a:cs typeface="Times New Roman" pitchFamily="18" charset="0"/>
                <a:sym typeface="Symbol" pitchFamily="18" charset="2"/>
              </a:rPr>
              <a:t>where m</a:t>
            </a:r>
            <a:r>
              <a:rPr lang="en-US" sz="1800" baseline="-25000" dirty="0">
                <a:cs typeface="Times New Roman" pitchFamily="18" charset="0"/>
                <a:sym typeface="Symbol" pitchFamily="18" charset="2"/>
              </a:rPr>
              <a:t>i</a:t>
            </a:r>
            <a:r>
              <a:rPr lang="en-US" sz="1800" dirty="0">
                <a:cs typeface="Times New Roman" pitchFamily="18" charset="0"/>
                <a:sym typeface="Symbol" pitchFamily="18" charset="2"/>
              </a:rPr>
              <a:t> is the fraction of biomass</a:t>
            </a:r>
            <a:r>
              <a:rPr lang="en-US" sz="1800" dirty="0"/>
              <a:t> per tree in the pool </a:t>
            </a:r>
            <a:r>
              <a:rPr lang="en-US" sz="1800" i="1" dirty="0"/>
              <a:t>i</a:t>
            </a:r>
            <a:r>
              <a:rPr lang="en-US" sz="1800" dirty="0"/>
              <a:t> that is lost when a tree dies</a:t>
            </a:r>
            <a:endParaRPr lang="en-US" sz="1800" dirty="0">
              <a:sym typeface="Symbol" pitchFamily="18" charset="2"/>
            </a:endParaRPr>
          </a:p>
          <a:p>
            <a:pPr defTabSz="374650">
              <a:spcBef>
                <a:spcPct val="35000"/>
              </a:spcBef>
              <a:buNone/>
            </a:pPr>
            <a:endParaRPr lang="pt-PT" dirty="0"/>
          </a:p>
        </p:txBody>
      </p:sp>
      <p:sp>
        <p:nvSpPr>
          <p:cNvPr id="3" name="Title 2">
            <a:extLst>
              <a:ext uri="{FF2B5EF4-FFF2-40B4-BE49-F238E27FC236}">
                <a16:creationId xmlns:a16="http://schemas.microsoft.com/office/drawing/2014/main" id="{00EC70A1-0B63-4E18-93AD-DCDA2443746A}"/>
              </a:ext>
            </a:extLst>
          </p:cNvPr>
          <p:cNvSpPr>
            <a:spLocks noGrp="1"/>
          </p:cNvSpPr>
          <p:nvPr>
            <p:ph type="title"/>
          </p:nvPr>
        </p:nvSpPr>
        <p:spPr/>
        <p:txBody>
          <a:bodyPr/>
          <a:lstStyle/>
          <a:p>
            <a:r>
              <a:rPr lang="en-GB" dirty="0"/>
              <a:t>Stem mortality (based on self-thinning)</a:t>
            </a:r>
          </a:p>
        </p:txBody>
      </p:sp>
      <p:sp>
        <p:nvSpPr>
          <p:cNvPr id="14340" name="Slide Number Placeholder 6"/>
          <p:cNvSpPr>
            <a:spLocks noGrp="1"/>
          </p:cNvSpPr>
          <p:nvPr>
            <p:ph type="sldNum" sz="quarter" idx="4294967295"/>
          </p:nvPr>
        </p:nvSpPr>
        <p:spPr>
          <a:xfrm>
            <a:off x="11658600" y="6553200"/>
            <a:ext cx="533400" cy="228600"/>
          </a:xfrm>
          <a:prstGeom prst="rect">
            <a:avLst/>
          </a:prstGeom>
          <a:noFill/>
        </p:spPr>
        <p:txBody>
          <a:bodyPr/>
          <a:lstStyle/>
          <a:p>
            <a:fld id="{869D6FA6-4DA3-4760-B80B-35AC3CFA7563}" type="slidenum">
              <a:rPr lang="en-AU"/>
              <a:pPr/>
              <a:t>45</a:t>
            </a:fld>
            <a:endParaRPr lang="en-AU"/>
          </a:p>
        </p:txBody>
      </p:sp>
      <p:graphicFrame>
        <p:nvGraphicFramePr>
          <p:cNvPr id="14338" name="Object 0"/>
          <p:cNvGraphicFramePr>
            <a:graphicFrameLocks noChangeAspect="1"/>
          </p:cNvGraphicFramePr>
          <p:nvPr/>
        </p:nvGraphicFramePr>
        <p:xfrm>
          <a:off x="6038850" y="3340100"/>
          <a:ext cx="114300" cy="177800"/>
        </p:xfrm>
        <a:graphic>
          <a:graphicData uri="http://schemas.openxmlformats.org/presentationml/2006/ole">
            <mc:AlternateContent xmlns:mc="http://schemas.openxmlformats.org/markup-compatibility/2006">
              <mc:Choice xmlns:v="urn:schemas-microsoft-com:vml" Requires="v">
                <p:oleObj spid="_x0000_s356516" name="Equation" r:id="rId3" imgW="114120" imgH="177480" progId="">
                  <p:embed/>
                </p:oleObj>
              </mc:Choice>
              <mc:Fallback>
                <p:oleObj name="Equation" r:id="rId3" imgW="114120" imgH="17748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9"/>
          <p:cNvSpPr txBox="1">
            <a:spLocks/>
          </p:cNvSpPr>
          <p:nvPr/>
        </p:nvSpPr>
        <p:spPr bwMode="auto">
          <a:xfrm>
            <a:off x="296215" y="1502425"/>
            <a:ext cx="8460940" cy="2124236"/>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defTabSz="374650">
              <a:spcBef>
                <a:spcPct val="35000"/>
              </a:spcBef>
              <a:buClr>
                <a:srgbClr val="009900"/>
              </a:buClr>
            </a:pPr>
            <a:r>
              <a:rPr lang="en-US" kern="0" dirty="0">
                <a:solidFill>
                  <a:srgbClr val="333333"/>
                </a:solidFill>
                <a:latin typeface="+mn-lt"/>
              </a:rPr>
              <a:t>	</a:t>
            </a:r>
            <a:r>
              <a:rPr lang="en-US" sz="2000" i="1" dirty="0"/>
              <a:t> </a:t>
            </a:r>
            <a:r>
              <a:rPr lang="en-US" sz="2000" i="1" dirty="0" err="1">
                <a:latin typeface="+mj-lt"/>
              </a:rPr>
              <a:t>w</a:t>
            </a:r>
            <a:r>
              <a:rPr lang="en-US" sz="2000" i="1" baseline="-25000" dirty="0" err="1">
                <a:latin typeface="+mj-lt"/>
              </a:rPr>
              <a:t>S</a:t>
            </a:r>
            <a:r>
              <a:rPr lang="en-US" sz="2000" i="1" dirty="0">
                <a:latin typeface="+mj-lt"/>
              </a:rPr>
              <a:t>(N) -</a:t>
            </a:r>
            <a:r>
              <a:rPr lang="en-US" sz="2000" i="1" dirty="0"/>
              <a:t> </a:t>
            </a:r>
            <a:r>
              <a:rPr lang="en-US" sz="2000" dirty="0">
                <a:latin typeface="+mj-lt"/>
              </a:rPr>
              <a:t>average woody weight for current stocking</a:t>
            </a:r>
          </a:p>
          <a:p>
            <a:pPr marL="342900" indent="-342900" algn="just" defTabSz="374650">
              <a:spcBef>
                <a:spcPct val="35000"/>
              </a:spcBef>
              <a:buClr>
                <a:srgbClr val="009900"/>
              </a:buClr>
            </a:pPr>
            <a:r>
              <a:rPr lang="en-US" i="1" kern="0" dirty="0">
                <a:solidFill>
                  <a:srgbClr val="333333"/>
                </a:solidFill>
                <a:latin typeface="Trebuchet MS"/>
              </a:rPr>
              <a:t>	</a:t>
            </a:r>
            <a:r>
              <a:rPr lang="en-US" sz="2000" i="1"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a:t>
            </a:r>
            <a:r>
              <a:rPr lang="en-US" sz="2000" i="1" kern="0" dirty="0">
                <a:solidFill>
                  <a:srgbClr val="333333"/>
                </a:solidFill>
                <a:latin typeface="Trebuchet MS"/>
              </a:rPr>
              <a:t>(N)</a:t>
            </a:r>
            <a:r>
              <a:rPr lang="en-US" sz="2000" kern="0" dirty="0">
                <a:solidFill>
                  <a:srgbClr val="333333"/>
                </a:solidFill>
                <a:latin typeface="Trebuchet MS"/>
              </a:rPr>
              <a:t> </a:t>
            </a:r>
            <a:r>
              <a:rPr lang="en-US" sz="2000" kern="0" dirty="0">
                <a:solidFill>
                  <a:srgbClr val="333333"/>
                </a:solidFill>
                <a:latin typeface="Trebuchet MS"/>
                <a:sym typeface="Symbol" pitchFamily="18" charset="2"/>
              </a:rPr>
              <a:t></a:t>
            </a:r>
            <a:r>
              <a:rPr lang="en-US" sz="2000"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Sx</a:t>
            </a:r>
            <a:r>
              <a:rPr lang="en-US" sz="2000" i="1" kern="0" dirty="0">
                <a:solidFill>
                  <a:srgbClr val="333333"/>
                </a:solidFill>
                <a:latin typeface="Trebuchet MS"/>
              </a:rPr>
              <a:t>(N)</a:t>
            </a:r>
            <a:r>
              <a:rPr lang="en-US" sz="2000" kern="0" dirty="0">
                <a:solidFill>
                  <a:srgbClr val="333333"/>
                </a:solidFill>
                <a:latin typeface="Trebuchet MS"/>
              </a:rPr>
              <a:t> from the self-thinning line </a:t>
            </a:r>
          </a:p>
          <a:p>
            <a:pPr marL="342900" indent="-342900" algn="just" defTabSz="374650">
              <a:spcBef>
                <a:spcPct val="35000"/>
              </a:spcBef>
              <a:buClr>
                <a:srgbClr val="009900"/>
              </a:buClr>
            </a:pPr>
            <a:r>
              <a:rPr lang="en-US" sz="2000" i="1" kern="0" dirty="0">
                <a:solidFill>
                  <a:srgbClr val="333333"/>
                </a:solidFill>
                <a:latin typeface="Trebuchet MS"/>
              </a:rPr>
              <a:t>	</a:t>
            </a: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ct val="35000"/>
              </a:spcBef>
              <a:buClr>
                <a:srgbClr val="009900"/>
              </a:buClr>
              <a:defRPr/>
            </a:pPr>
            <a:r>
              <a:rPr lang="en-US" i="1" kern="0" dirty="0">
                <a:solidFill>
                  <a:srgbClr val="333333"/>
                </a:solidFill>
                <a:latin typeface="+mn-lt"/>
              </a:rPr>
              <a:t>	</a:t>
            </a:r>
            <a:endParaRPr lang="pt-PT" kern="0" dirty="0">
              <a:solidFill>
                <a:srgbClr val="333333"/>
              </a:solidFill>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14650747"/>
              </p:ext>
            </p:extLst>
          </p:nvPr>
        </p:nvGraphicFramePr>
        <p:xfrm>
          <a:off x="1703512" y="4256370"/>
          <a:ext cx="2495340" cy="1028700"/>
        </p:xfrm>
        <a:graphic>
          <a:graphicData uri="http://schemas.openxmlformats.org/presentationml/2006/ole">
            <mc:AlternateContent xmlns:mc="http://schemas.openxmlformats.org/markup-compatibility/2006">
              <mc:Choice xmlns:v="urn:schemas-microsoft-com:vml" Requires="v">
                <p:oleObj spid="_x0000_s356517" name="Equation" r:id="rId5" imgW="1663560" imgH="685800" progId="Equation.3">
                  <p:embed/>
                </p:oleObj>
              </mc:Choice>
              <mc:Fallback>
                <p:oleObj name="Equation" r:id="rId5" imgW="1663560" imgH="685800" progId="Equation.3">
                  <p:embed/>
                  <p:pic>
                    <p:nvPicPr>
                      <p:cNvPr id="0" name=""/>
                      <p:cNvPicPr/>
                      <p:nvPr/>
                    </p:nvPicPr>
                    <p:blipFill>
                      <a:blip r:embed="rId6"/>
                      <a:stretch>
                        <a:fillRect/>
                      </a:stretch>
                    </p:blipFill>
                    <p:spPr>
                      <a:xfrm>
                        <a:off x="1703512" y="4256370"/>
                        <a:ext cx="2495340" cy="1028700"/>
                      </a:xfrm>
                      <a:prstGeom prst="rect">
                        <a:avLst/>
                      </a:prstGeom>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463508273"/>
              </p:ext>
            </p:extLst>
          </p:nvPr>
        </p:nvGraphicFramePr>
        <p:xfrm>
          <a:off x="6998629" y="1748869"/>
          <a:ext cx="3838575" cy="3657600"/>
        </p:xfrm>
        <a:graphic>
          <a:graphicData uri="http://schemas.openxmlformats.org/drawingml/2006/chart">
            <c:chart xmlns:c="http://schemas.openxmlformats.org/drawingml/2006/chart" xmlns:r="http://schemas.openxmlformats.org/officeDocument/2006/relationships" r:id="rId7"/>
          </a:graphicData>
        </a:graphic>
      </p:graphicFrame>
      <p:sp>
        <p:nvSpPr>
          <p:cNvPr id="4" name="Flowchart: Connector 3"/>
          <p:cNvSpPr/>
          <p:nvPr/>
        </p:nvSpPr>
        <p:spPr bwMode="auto">
          <a:xfrm>
            <a:off x="9408368" y="4423895"/>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
        <p:nvSpPr>
          <p:cNvPr id="14" name="Flowchart: Connector 13"/>
          <p:cNvSpPr/>
          <p:nvPr/>
        </p:nvSpPr>
        <p:spPr bwMode="auto">
          <a:xfrm>
            <a:off x="9408368" y="3657346"/>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Soil water balance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pt-PT" sz="2800" b="1" dirty="0">
                <a:solidFill>
                  <a:srgbClr val="008000"/>
                </a:solidFill>
              </a:rPr>
              <a:t>Soil water balance</a:t>
            </a:r>
          </a:p>
          <a:p>
            <a:pPr marL="374650" indent="-374650"/>
            <a:r>
              <a:rPr lang="en-US" dirty="0"/>
              <a:t>Soil water balance based on single soil layer</a:t>
            </a:r>
          </a:p>
          <a:p>
            <a:pPr marL="374650" indent="-374650"/>
            <a:r>
              <a:rPr lang="en-US" dirty="0"/>
              <a:t>Uses monthly time steps</a:t>
            </a:r>
          </a:p>
          <a:p>
            <a:pPr marL="374650" indent="-374650">
              <a:buNone/>
            </a:pPr>
            <a:r>
              <a:rPr lang="en-US" b="1" dirty="0"/>
              <a:t>Inputs:</a:t>
            </a:r>
          </a:p>
          <a:p>
            <a:pPr marL="774700" lvl="1" indent="-374650">
              <a:spcBef>
                <a:spcPct val="25000"/>
              </a:spcBef>
            </a:pPr>
            <a:r>
              <a:rPr lang="en-US" dirty="0"/>
              <a:t>rainfall and irrigation</a:t>
            </a:r>
          </a:p>
          <a:p>
            <a:pPr marL="374650" indent="-374650">
              <a:buNone/>
            </a:pPr>
            <a:r>
              <a:rPr lang="en-US" b="1" dirty="0"/>
              <a:t>Losses are:</a:t>
            </a:r>
            <a:r>
              <a:rPr lang="en-US" dirty="0"/>
              <a:t> </a:t>
            </a:r>
          </a:p>
          <a:p>
            <a:pPr marL="774700" lvl="1" indent="-374650">
              <a:spcBef>
                <a:spcPct val="25000"/>
              </a:spcBef>
            </a:pPr>
            <a:r>
              <a:rPr lang="en-US" dirty="0"/>
              <a:t>interception = fixed % of rainfall</a:t>
            </a:r>
          </a:p>
          <a:p>
            <a:pPr marL="774700" lvl="1" indent="-374650">
              <a:spcBef>
                <a:spcPct val="25000"/>
              </a:spcBef>
            </a:pPr>
            <a:r>
              <a:rPr lang="en-US" dirty="0" err="1"/>
              <a:t>evapotranspiration</a:t>
            </a:r>
            <a:r>
              <a:rPr lang="en-US" dirty="0"/>
              <a:t> – Penman-</a:t>
            </a:r>
            <a:r>
              <a:rPr lang="en-US" dirty="0" err="1"/>
              <a:t>Monteith</a:t>
            </a:r>
            <a:r>
              <a:rPr lang="en-US" dirty="0"/>
              <a:t> equation</a:t>
            </a:r>
          </a:p>
          <a:p>
            <a:pPr marL="774700" lvl="1" indent="-374650">
              <a:spcBef>
                <a:spcPct val="25000"/>
              </a:spcBef>
            </a:pPr>
            <a:r>
              <a:rPr lang="en-US" dirty="0"/>
              <a:t>excess over field capacity lost as run off</a:t>
            </a:r>
            <a:endParaRPr lang="en-AU" dirty="0"/>
          </a:p>
          <a:p>
            <a:endParaRPr lang="pt-PT" sz="2000" dirty="0"/>
          </a:p>
        </p:txBody>
      </p:sp>
      <p:sp>
        <p:nvSpPr>
          <p:cNvPr id="26626" name="Slide Number Placeholder 6"/>
          <p:cNvSpPr>
            <a:spLocks noGrp="1"/>
          </p:cNvSpPr>
          <p:nvPr>
            <p:ph type="sldNum" sz="quarter" idx="4294967295"/>
          </p:nvPr>
        </p:nvSpPr>
        <p:spPr>
          <a:xfrm>
            <a:off x="10134600" y="6553200"/>
            <a:ext cx="533400" cy="228600"/>
          </a:xfrm>
          <a:prstGeom prst="rect">
            <a:avLst/>
          </a:prstGeom>
          <a:noFill/>
        </p:spPr>
        <p:txBody>
          <a:bodyPr/>
          <a:lstStyle/>
          <a:p>
            <a:fld id="{CCE69710-D534-44A8-86A2-5DD7E9032F04}" type="slidenum">
              <a:rPr lang="en-AU"/>
              <a:pPr/>
              <a:t>47</a:t>
            </a:fld>
            <a:endParaRPr lang="en-AU"/>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sz="2800" b="1" dirty="0" err="1">
                <a:solidFill>
                  <a:srgbClr val="008000"/>
                </a:solidFill>
              </a:rPr>
              <a:t>Evapotranspiration</a:t>
            </a:r>
            <a:endParaRPr lang="en-US" sz="2800" b="1" dirty="0">
              <a:solidFill>
                <a:srgbClr val="008000"/>
              </a:solidFill>
            </a:endParaRPr>
          </a:p>
          <a:p>
            <a:pPr marL="374650" indent="-374650" defTabSz="374650"/>
            <a:r>
              <a:rPr lang="en-US" dirty="0" err="1"/>
              <a:t>Evapotranspiration</a:t>
            </a:r>
            <a:r>
              <a:rPr lang="en-US" dirty="0"/>
              <a:t> is calculated using the </a:t>
            </a:r>
            <a:r>
              <a:rPr lang="en-US" i="1" dirty="0"/>
              <a:t>Penman-</a:t>
            </a:r>
            <a:r>
              <a:rPr lang="en-US" i="1" dirty="0" err="1"/>
              <a:t>Monteith</a:t>
            </a:r>
            <a:r>
              <a:rPr lang="en-US" dirty="0"/>
              <a:t> equation</a:t>
            </a:r>
          </a:p>
          <a:p>
            <a:pPr marL="774700" lvl="1" indent="-374650" defTabSz="374650"/>
            <a:r>
              <a:rPr lang="en-US" dirty="0"/>
              <a:t>Directly affected by VPD and radiation</a:t>
            </a:r>
          </a:p>
          <a:p>
            <a:pPr marL="374650" indent="-374650" defTabSz="374650"/>
            <a:r>
              <a:rPr lang="en-US" dirty="0"/>
              <a:t>Canopy conductance: </a:t>
            </a:r>
          </a:p>
          <a:p>
            <a:pPr marL="774700" lvl="1" indent="-374650" defTabSz="374650">
              <a:spcBef>
                <a:spcPct val="25000"/>
              </a:spcBef>
            </a:pPr>
            <a:r>
              <a:rPr lang="en-US" dirty="0"/>
              <a:t>determined by LAI </a:t>
            </a:r>
          </a:p>
          <a:p>
            <a:pPr marL="774700" lvl="1" indent="-374650" defTabSz="374650">
              <a:spcBef>
                <a:spcPct val="25000"/>
              </a:spcBef>
            </a:pPr>
            <a:r>
              <a:rPr lang="en-US" dirty="0"/>
              <a:t>affected by growth conditions – VPD, soil water and age</a:t>
            </a:r>
          </a:p>
          <a:p>
            <a:pPr marL="374650" indent="-374650" defTabSz="374650"/>
            <a:r>
              <a:rPr lang="en-US" dirty="0"/>
              <a:t>Boundary layer conductance: </a:t>
            </a:r>
          </a:p>
          <a:p>
            <a:pPr marL="774700" lvl="1" indent="-374650" defTabSz="374650">
              <a:spcBef>
                <a:spcPct val="25000"/>
              </a:spcBef>
            </a:pPr>
            <a:r>
              <a:rPr lang="en-US" dirty="0"/>
              <a:t>is assumed constant (0.2 m s</a:t>
            </a:r>
            <a:r>
              <a:rPr lang="en-US" baseline="30000" dirty="0"/>
              <a:t>-1</a:t>
            </a:r>
            <a:r>
              <a:rPr lang="en-US" dirty="0"/>
              <a:t>)</a:t>
            </a:r>
          </a:p>
          <a:p>
            <a:endParaRPr lang="pt-PT" dirty="0"/>
          </a:p>
        </p:txBody>
      </p:sp>
      <p:sp>
        <p:nvSpPr>
          <p:cNvPr id="27650" name="Slide Number Placeholder 6"/>
          <p:cNvSpPr>
            <a:spLocks noGrp="1"/>
          </p:cNvSpPr>
          <p:nvPr>
            <p:ph type="sldNum" sz="quarter" idx="4294967295"/>
          </p:nvPr>
        </p:nvSpPr>
        <p:spPr>
          <a:xfrm>
            <a:off x="10134600" y="6553200"/>
            <a:ext cx="533400" cy="228600"/>
          </a:xfrm>
          <a:prstGeom prst="rect">
            <a:avLst/>
          </a:prstGeom>
          <a:noFill/>
        </p:spPr>
        <p:txBody>
          <a:bodyPr/>
          <a:lstStyle/>
          <a:p>
            <a:fld id="{8061B555-95A6-4315-9C82-3B61C373EE76}" type="slidenum">
              <a:rPr lang="en-AU"/>
              <a:pPr/>
              <a:t>48</a:t>
            </a:fld>
            <a:endParaRPr lang="en-AU"/>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Management module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90513" indent="-290513">
              <a:spcBef>
                <a:spcPct val="30000"/>
              </a:spcBef>
            </a:pPr>
            <a:r>
              <a:rPr lang="en-GB" dirty="0"/>
              <a:t>Advantages</a:t>
            </a:r>
          </a:p>
          <a:p>
            <a:pPr marL="661988" lvl="1" indent="-180975">
              <a:spcBef>
                <a:spcPct val="30000"/>
              </a:spcBef>
            </a:pPr>
            <a:r>
              <a:rPr lang="en-GB" dirty="0"/>
              <a:t>applicable under changing conditions</a:t>
            </a:r>
          </a:p>
          <a:p>
            <a:pPr marL="661988" lvl="1" indent="-180975">
              <a:spcBef>
                <a:spcPct val="30000"/>
              </a:spcBef>
            </a:pPr>
            <a:r>
              <a:rPr lang="en-US" dirty="0"/>
              <a:t>can be adapted for a range of species</a:t>
            </a:r>
          </a:p>
          <a:p>
            <a:pPr marL="661988" lvl="1" indent="-180975">
              <a:spcBef>
                <a:spcPct val="30000"/>
              </a:spcBef>
            </a:pPr>
            <a:r>
              <a:rPr lang="en-US" dirty="0" err="1"/>
              <a:t>parameterised</a:t>
            </a:r>
            <a:r>
              <a:rPr lang="en-US" dirty="0"/>
              <a:t> using stand-level data</a:t>
            </a:r>
          </a:p>
          <a:p>
            <a:pPr marL="661988" lvl="1" indent="-180975">
              <a:spcBef>
                <a:spcPct val="30000"/>
              </a:spcBef>
            </a:pPr>
            <a:r>
              <a:rPr lang="en-GB" dirty="0"/>
              <a:t>provides explanation, aids understanding</a:t>
            </a:r>
          </a:p>
          <a:p>
            <a:pPr marL="290513" indent="-290513"/>
            <a:r>
              <a:rPr lang="en-GB" dirty="0"/>
              <a:t>Disadvantages</a:t>
            </a:r>
          </a:p>
          <a:p>
            <a:pPr marL="661988" lvl="1" indent="-180975">
              <a:spcBef>
                <a:spcPct val="15000"/>
              </a:spcBef>
            </a:pPr>
            <a:r>
              <a:rPr lang="en-GB" dirty="0"/>
              <a:t>not as widely understood as empirical growth models</a:t>
            </a:r>
          </a:p>
          <a:p>
            <a:pPr marL="661988" lvl="1" indent="-180975">
              <a:spcBef>
                <a:spcPct val="15000"/>
              </a:spcBef>
            </a:pPr>
            <a:r>
              <a:rPr lang="en-GB" dirty="0"/>
              <a:t>not necessarily as accurate when applied to the current situation</a:t>
            </a:r>
          </a:p>
          <a:p>
            <a:pPr marL="661988" lvl="1" indent="-180975">
              <a:spcBef>
                <a:spcPct val="15000"/>
              </a:spcBef>
            </a:pPr>
            <a:r>
              <a:rPr lang="en-GB" dirty="0"/>
              <a:t>can require data not readily available</a:t>
            </a:r>
          </a:p>
          <a:p>
            <a:pPr marL="661988" lvl="1" indent="-180975">
              <a:spcBef>
                <a:spcPct val="15000"/>
              </a:spcBef>
            </a:pPr>
            <a:r>
              <a:rPr lang="en-GB" dirty="0"/>
              <a:t>In the original 3PG, less detailed output</a:t>
            </a:r>
          </a:p>
          <a:p>
            <a:pPr marL="661988" lvl="1" indent="-180975">
              <a:spcBef>
                <a:spcPct val="15000"/>
              </a:spcBef>
            </a:pPr>
            <a:r>
              <a:rPr lang="en-US" dirty="0"/>
              <a:t>naïve treatment of soil nutrition</a:t>
            </a:r>
          </a:p>
          <a:p>
            <a:pPr marL="661988" lvl="1" indent="-180975">
              <a:spcBef>
                <a:spcPct val="15000"/>
              </a:spcBef>
            </a:pPr>
            <a:r>
              <a:rPr lang="en-US" dirty="0"/>
              <a:t>allocation based largely on size</a:t>
            </a:r>
          </a:p>
          <a:p>
            <a:pPr marL="661988" lvl="1" indent="-180975">
              <a:spcBef>
                <a:spcPct val="15000"/>
              </a:spcBef>
            </a:pPr>
            <a:r>
              <a:rPr lang="en-US" dirty="0"/>
              <a:t>poor predictor of canopy development and of mortality</a:t>
            </a:r>
          </a:p>
          <a:p>
            <a:pPr marL="661988" lvl="1" indent="-180975">
              <a:spcBef>
                <a:spcPct val="15000"/>
              </a:spcBef>
            </a:pPr>
            <a:endParaRPr lang="en-GB" dirty="0"/>
          </a:p>
          <a:p>
            <a:endParaRPr lang="pt-PT" dirty="0"/>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Fertilization</a:t>
            </a:r>
            <a:r>
              <a:rPr lang="pt-PT" sz="2800" b="1" dirty="0">
                <a:solidFill>
                  <a:srgbClr val="008000"/>
                </a:solidFill>
              </a:rPr>
              <a:t> </a:t>
            </a:r>
            <a:r>
              <a:rPr lang="pt-PT" sz="2800" b="1" dirty="0" err="1">
                <a:solidFill>
                  <a:srgbClr val="008000"/>
                </a:solidFill>
              </a:rPr>
              <a:t>and</a:t>
            </a:r>
            <a:r>
              <a:rPr lang="pt-PT" sz="2800" b="1" dirty="0">
                <a:solidFill>
                  <a:srgbClr val="008000"/>
                </a:solidFill>
              </a:rPr>
              <a:t> </a:t>
            </a:r>
            <a:r>
              <a:rPr lang="pt-PT" sz="2800" b="1" dirty="0" err="1">
                <a:solidFill>
                  <a:srgbClr val="008000"/>
                </a:solidFill>
              </a:rPr>
              <a:t>irrigation</a:t>
            </a:r>
            <a:endParaRPr lang="pt-PT" sz="2800" b="1" dirty="0">
              <a:solidFill>
                <a:srgbClr val="008000"/>
              </a:solidFill>
            </a:endParaRPr>
          </a:p>
          <a:p>
            <a:pPr lvl="1">
              <a:lnSpc>
                <a:spcPct val="90000"/>
              </a:lnSpc>
            </a:pPr>
            <a:endParaRPr lang="pt-PT" sz="800" dirty="0"/>
          </a:p>
          <a:p>
            <a:pPr>
              <a:lnSpc>
                <a:spcPct val="90000"/>
              </a:lnSpc>
            </a:pPr>
            <a:r>
              <a:rPr lang="pt-PT" dirty="0" err="1"/>
              <a:t>Fertilization</a:t>
            </a:r>
            <a:r>
              <a:rPr lang="pt-PT" dirty="0"/>
              <a:t> can be considered by changing the fertility rating (FR) parameter</a:t>
            </a:r>
          </a:p>
          <a:p>
            <a:pPr>
              <a:lnSpc>
                <a:spcPct val="90000"/>
              </a:lnSpc>
            </a:pPr>
            <a:r>
              <a:rPr lang="pt-PT" dirty="0">
                <a:sym typeface="Symbol" pitchFamily="18" charset="2"/>
              </a:rPr>
              <a:t>Irrigation can be considered in </a:t>
            </a:r>
            <a:r>
              <a:rPr lang="pt-PT" dirty="0" err="1">
                <a:sym typeface="Symbol" pitchFamily="18" charset="2"/>
              </a:rPr>
              <a:t>several</a:t>
            </a:r>
            <a:r>
              <a:rPr lang="pt-PT" dirty="0">
                <a:sym typeface="Symbol" pitchFamily="18" charset="2"/>
              </a:rPr>
              <a:t> </a:t>
            </a:r>
            <a:r>
              <a:rPr lang="pt-PT" dirty="0" err="1">
                <a:sym typeface="Symbol" pitchFamily="18" charset="2"/>
              </a:rPr>
              <a:t>ways</a:t>
            </a:r>
            <a:r>
              <a:rPr lang="pt-PT" dirty="0">
                <a:sym typeface="Symbol" pitchFamily="18" charset="2"/>
              </a:rPr>
              <a:t> (in 3PGpjs27.xls)::</a:t>
            </a:r>
          </a:p>
          <a:p>
            <a:pPr marL="914400" lvl="1" indent="-457200">
              <a:lnSpc>
                <a:spcPct val="90000"/>
              </a:lnSpc>
              <a:buFont typeface="+mj-lt"/>
              <a:buAutoNum type="arabicPeriod"/>
            </a:pPr>
            <a:r>
              <a:rPr lang="pt-PT" dirty="0">
                <a:sym typeface="Symbol" pitchFamily="18" charset="2"/>
              </a:rPr>
              <a:t>By adding it to the precipitation days</a:t>
            </a:r>
          </a:p>
          <a:p>
            <a:pPr marL="914400" lvl="1" indent="-457200">
              <a:lnSpc>
                <a:spcPct val="90000"/>
              </a:lnSpc>
              <a:buFont typeface="+mj-lt"/>
              <a:buAutoNum type="arabicPeriod"/>
            </a:pPr>
            <a:r>
              <a:rPr lang="pt-PT" dirty="0">
                <a:sym typeface="Symbol" pitchFamily="18" charset="2"/>
              </a:rPr>
              <a:t>By indicating a value of minimum available soil water different from zero – it starts irrigation as soon as this threshold is attained</a:t>
            </a:r>
          </a:p>
          <a:p>
            <a:pPr marL="914400" lvl="1" indent="-457200">
              <a:lnSpc>
                <a:spcPct val="90000"/>
              </a:lnSpc>
              <a:buFont typeface="+mj-lt"/>
              <a:buAutoNum type="arabicPeriod"/>
            </a:pPr>
            <a:r>
              <a:rPr lang="pt-PT" dirty="0">
                <a:sym typeface="Symbol" pitchFamily="18" charset="2"/>
              </a:rPr>
              <a:t>By providing a list of ages and Ml ha</a:t>
            </a:r>
            <a:r>
              <a:rPr lang="pt-PT" baseline="30000" dirty="0">
                <a:sym typeface="Symbol" pitchFamily="18" charset="2"/>
              </a:rPr>
              <a:t>-1</a:t>
            </a:r>
            <a:r>
              <a:rPr lang="pt-PT" dirty="0">
                <a:sym typeface="Symbol" pitchFamily="18" charset="2"/>
              </a:rPr>
              <a:t> year</a:t>
            </a:r>
            <a:r>
              <a:rPr lang="pt-PT" baseline="30000" dirty="0">
                <a:sym typeface="Symbol" pitchFamily="18" charset="2"/>
              </a:rPr>
              <a:t>-1</a:t>
            </a:r>
            <a:r>
              <a:rPr lang="pt-PT" dirty="0">
                <a:sym typeface="Symbol" pitchFamily="18" charset="2"/>
              </a:rPr>
              <a:t> – it will changes the amount of irrigation at every year indicated in the list</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406545843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Thinning</a:t>
            </a:r>
            <a:endParaRPr lang="pt-PT" sz="2800" b="1" dirty="0">
              <a:solidFill>
                <a:srgbClr val="008000"/>
              </a:solidFill>
            </a:endParaRPr>
          </a:p>
          <a:p>
            <a:pPr lvl="1">
              <a:lnSpc>
                <a:spcPct val="90000"/>
              </a:lnSpc>
            </a:pPr>
            <a:endParaRPr lang="pt-PT" sz="800" dirty="0"/>
          </a:p>
          <a:p>
            <a:pPr>
              <a:lnSpc>
                <a:spcPct val="90000"/>
              </a:lnSpc>
            </a:pPr>
            <a:r>
              <a:rPr lang="pt-PT" dirty="0"/>
              <a:t>Thinning is simulated by indicating:</a:t>
            </a:r>
          </a:p>
          <a:p>
            <a:pPr marL="914400" lvl="1" indent="-457200">
              <a:lnSpc>
                <a:spcPct val="90000"/>
              </a:lnSpc>
              <a:buFont typeface="+mj-lt"/>
              <a:buAutoNum type="arabicPeriod"/>
            </a:pPr>
            <a:r>
              <a:rPr lang="pt-PT" dirty="0"/>
              <a:t>The year of thinning</a:t>
            </a:r>
          </a:p>
          <a:p>
            <a:pPr marL="914400" lvl="1" indent="-457200">
              <a:lnSpc>
                <a:spcPct val="90000"/>
              </a:lnSpc>
              <a:buFont typeface="+mj-lt"/>
              <a:buAutoNum type="arabicPeriod"/>
            </a:pPr>
            <a:r>
              <a:rPr lang="pt-PT" dirty="0" err="1"/>
              <a:t>Thinning</a:t>
            </a:r>
            <a:r>
              <a:rPr lang="pt-PT" dirty="0"/>
              <a:t> </a:t>
            </a:r>
            <a:r>
              <a:rPr lang="pt-PT" dirty="0" err="1"/>
              <a:t>intensity</a:t>
            </a:r>
            <a:r>
              <a:rPr lang="pt-PT" dirty="0"/>
              <a:t> – </a:t>
            </a:r>
            <a:r>
              <a:rPr lang="pt-PT" dirty="0" err="1"/>
              <a:t>periodicity</a:t>
            </a:r>
            <a:r>
              <a:rPr lang="pt-PT" dirty="0"/>
              <a:t> </a:t>
            </a:r>
            <a:r>
              <a:rPr lang="pt-PT" dirty="0" err="1"/>
              <a:t>by</a:t>
            </a:r>
            <a:r>
              <a:rPr lang="pt-PT" dirty="0"/>
              <a:t> </a:t>
            </a:r>
            <a:r>
              <a:rPr lang="pt-PT" dirty="0" err="1"/>
              <a:t>selecting</a:t>
            </a:r>
            <a:r>
              <a:rPr lang="pt-PT" dirty="0"/>
              <a:t> </a:t>
            </a:r>
            <a:r>
              <a:rPr lang="pt-PT" dirty="0" err="1"/>
              <a:t>the</a:t>
            </a:r>
            <a:r>
              <a:rPr lang="pt-PT" dirty="0"/>
              <a:t> </a:t>
            </a:r>
            <a:r>
              <a:rPr lang="pt-PT" dirty="0" err="1"/>
              <a:t>years</a:t>
            </a:r>
            <a:r>
              <a:rPr lang="pt-PT" dirty="0"/>
              <a:t> for </a:t>
            </a:r>
            <a:r>
              <a:rPr lang="pt-PT" dirty="0" err="1"/>
              <a:t>thinning</a:t>
            </a:r>
            <a:r>
              <a:rPr lang="pt-PT" dirty="0"/>
              <a:t>, </a:t>
            </a:r>
            <a:r>
              <a:rPr lang="en-GB" dirty="0"/>
              <a:t>it is possible to simulate several </a:t>
            </a:r>
            <a:r>
              <a:rPr lang="en-GB" dirty="0" err="1"/>
              <a:t>thinnings</a:t>
            </a:r>
            <a:r>
              <a:rPr lang="en-GB" dirty="0"/>
              <a:t> along the rotation</a:t>
            </a:r>
            <a:endParaRPr lang="pt-PT" dirty="0"/>
          </a:p>
          <a:p>
            <a:pPr marL="914400" lvl="1" indent="-457200">
              <a:lnSpc>
                <a:spcPct val="90000"/>
              </a:lnSpc>
              <a:buFont typeface="+mj-lt"/>
              <a:buAutoNum type="arabicPeriod"/>
            </a:pPr>
            <a:r>
              <a:rPr lang="pt-PT" dirty="0" err="1"/>
              <a:t>Thinning</a:t>
            </a:r>
            <a:r>
              <a:rPr lang="pt-PT" dirty="0"/>
              <a:t> </a:t>
            </a:r>
            <a:r>
              <a:rPr lang="pt-PT" dirty="0" err="1"/>
              <a:t>severity</a:t>
            </a:r>
            <a:r>
              <a:rPr lang="pt-PT" dirty="0"/>
              <a:t> – number of trees that are thinned</a:t>
            </a:r>
          </a:p>
          <a:p>
            <a:pPr marL="914400" lvl="1" indent="-457200">
              <a:lnSpc>
                <a:spcPct val="90000"/>
              </a:lnSpc>
              <a:buFont typeface="+mj-lt"/>
              <a:buAutoNum type="arabicPeriod"/>
            </a:pPr>
            <a:r>
              <a:rPr lang="pt-PT" dirty="0"/>
              <a:t>Thinning type – ratio of biomass of leaves, woody and roots of an average thinned tree and an average tree of the stand</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391870103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Defoliation</a:t>
            </a:r>
            <a:endParaRPr lang="pt-PT" sz="2800" b="1" dirty="0">
              <a:solidFill>
                <a:srgbClr val="008000"/>
              </a:solidFill>
            </a:endParaRPr>
          </a:p>
          <a:p>
            <a:pPr marL="514350" indent="-457200">
              <a:lnSpc>
                <a:spcPct val="90000"/>
              </a:lnSpc>
            </a:pPr>
            <a:r>
              <a:rPr lang="pt-PT" dirty="0" err="1"/>
              <a:t>Defoliation</a:t>
            </a:r>
            <a:r>
              <a:rPr lang="pt-PT" dirty="0"/>
              <a:t> can be considered by indicating</a:t>
            </a:r>
          </a:p>
          <a:p>
            <a:pPr marL="914400" lvl="1" indent="-457200">
              <a:lnSpc>
                <a:spcPct val="90000"/>
              </a:lnSpc>
              <a:buFont typeface="+mj-lt"/>
              <a:buAutoNum type="arabicPeriod"/>
            </a:pPr>
            <a:r>
              <a:rPr lang="pt-PT" dirty="0"/>
              <a:t>The year</a:t>
            </a:r>
          </a:p>
          <a:p>
            <a:pPr marL="914400" lvl="1" indent="-457200">
              <a:lnSpc>
                <a:spcPct val="90000"/>
              </a:lnSpc>
              <a:buFont typeface="+mj-lt"/>
              <a:buAutoNum type="arabicPeriod"/>
            </a:pPr>
            <a:r>
              <a:rPr lang="pt-PT" dirty="0"/>
              <a:t>The percentage of leaves that remain</a:t>
            </a:r>
          </a:p>
          <a:p>
            <a:pPr>
              <a:lnSpc>
                <a:spcPct val="90000"/>
              </a:lnSpc>
            </a:pPr>
            <a:endParaRPr lang="pt-PT" dirty="0">
              <a:sym typeface="Symbol" pitchFamily="18" charset="2"/>
            </a:endParaRPr>
          </a:p>
          <a:p>
            <a:pPr>
              <a:lnSpc>
                <a:spcPct val="90000"/>
              </a:lnSpc>
            </a:pPr>
            <a:r>
              <a:rPr lang="pt-PT" dirty="0" err="1">
                <a:sym typeface="Symbol" pitchFamily="18" charset="2"/>
              </a:rPr>
              <a:t>There</a:t>
            </a:r>
            <a:r>
              <a:rPr lang="pt-PT" dirty="0">
                <a:sym typeface="Symbol" pitchFamily="18" charset="2"/>
              </a:rPr>
              <a:t> </a:t>
            </a:r>
            <a:r>
              <a:rPr lang="pt-PT" dirty="0" err="1">
                <a:sym typeface="Symbol" pitchFamily="18" charset="2"/>
              </a:rPr>
              <a:t>is</a:t>
            </a:r>
            <a:r>
              <a:rPr lang="pt-PT" dirty="0">
                <a:sym typeface="Symbol" pitchFamily="18" charset="2"/>
              </a:rPr>
              <a:t> a </a:t>
            </a:r>
            <a:r>
              <a:rPr lang="pt-PT" dirty="0" err="1">
                <a:sym typeface="Symbol" pitchFamily="18" charset="2"/>
              </a:rPr>
              <a:t>recent</a:t>
            </a:r>
            <a:r>
              <a:rPr lang="pt-PT" dirty="0">
                <a:sym typeface="Symbol" pitchFamily="18" charset="2"/>
              </a:rPr>
              <a:t> </a:t>
            </a:r>
            <a:r>
              <a:rPr lang="pt-PT" dirty="0" err="1">
                <a:sym typeface="Symbol" pitchFamily="18" charset="2"/>
              </a:rPr>
              <a:t>tool</a:t>
            </a:r>
            <a:r>
              <a:rPr lang="pt-PT" dirty="0">
                <a:sym typeface="Symbol" pitchFamily="18" charset="2"/>
              </a:rPr>
              <a:t>, </a:t>
            </a:r>
            <a:r>
              <a:rPr lang="pt-PT" dirty="0" err="1">
                <a:sym typeface="Symbol" pitchFamily="18" charset="2"/>
              </a:rPr>
              <a:t>developed</a:t>
            </a:r>
            <a:r>
              <a:rPr lang="pt-PT" dirty="0">
                <a:sym typeface="Symbol" pitchFamily="18" charset="2"/>
              </a:rPr>
              <a:t> for Portugal, </a:t>
            </a:r>
            <a:r>
              <a:rPr lang="pt-PT" dirty="0" err="1">
                <a:sym typeface="Symbol" pitchFamily="18" charset="2"/>
              </a:rPr>
              <a:t>that</a:t>
            </a:r>
            <a:r>
              <a:rPr lang="pt-PT" dirty="0">
                <a:sym typeface="Symbol" pitchFamily="18" charset="2"/>
              </a:rPr>
              <a:t> </a:t>
            </a:r>
            <a:r>
              <a:rPr lang="pt-PT" dirty="0" err="1">
                <a:sym typeface="Symbol" pitchFamily="18" charset="2"/>
              </a:rPr>
              <a:t>simulates</a:t>
            </a:r>
            <a:r>
              <a:rPr lang="pt-PT" dirty="0">
                <a:sym typeface="Symbol" pitchFamily="18" charset="2"/>
              </a:rPr>
              <a:t> </a:t>
            </a:r>
            <a:r>
              <a:rPr lang="pt-PT" dirty="0" err="1">
                <a:sym typeface="Symbol" pitchFamily="18" charset="2"/>
              </a:rPr>
              <a:t>the</a:t>
            </a:r>
            <a:r>
              <a:rPr lang="pt-PT" dirty="0">
                <a:sym typeface="Symbol" pitchFamily="18" charset="2"/>
              </a:rPr>
              <a:t> </a:t>
            </a:r>
            <a:r>
              <a:rPr lang="pt-PT" dirty="0" err="1">
                <a:sym typeface="Symbol" pitchFamily="18" charset="2"/>
              </a:rPr>
              <a:t>impact</a:t>
            </a:r>
            <a:r>
              <a:rPr lang="pt-PT" dirty="0">
                <a:sym typeface="Symbol" pitchFamily="18" charset="2"/>
              </a:rPr>
              <a:t> </a:t>
            </a:r>
            <a:r>
              <a:rPr lang="pt-PT" dirty="0" err="1">
                <a:sym typeface="Symbol" pitchFamily="18" charset="2"/>
              </a:rPr>
              <a:t>of</a:t>
            </a:r>
            <a:r>
              <a:rPr lang="pt-PT" dirty="0">
                <a:sym typeface="Symbol" pitchFamily="18" charset="2"/>
              </a:rPr>
              <a:t> </a:t>
            </a:r>
            <a:r>
              <a:rPr lang="pt-PT" dirty="0" err="1">
                <a:sym typeface="Symbol" pitchFamily="18" charset="2"/>
              </a:rPr>
              <a:t>defoliation</a:t>
            </a:r>
            <a:r>
              <a:rPr lang="pt-PT" dirty="0">
                <a:sym typeface="Symbol" pitchFamily="18" charset="2"/>
              </a:rPr>
              <a:t> </a:t>
            </a:r>
            <a:r>
              <a:rPr lang="pt-PT" dirty="0" err="1">
                <a:sym typeface="Symbol" pitchFamily="18" charset="2"/>
              </a:rPr>
              <a:t>using</a:t>
            </a:r>
            <a:r>
              <a:rPr lang="pt-PT" dirty="0">
                <a:sym typeface="Symbol" pitchFamily="18" charset="2"/>
              </a:rPr>
              <a:t> </a:t>
            </a:r>
            <a:r>
              <a:rPr lang="pt-PT" dirty="0" err="1">
                <a:sym typeface="Symbol" pitchFamily="18" charset="2"/>
              </a:rPr>
              <a:t>the</a:t>
            </a:r>
            <a:r>
              <a:rPr lang="pt-PT" dirty="0">
                <a:sym typeface="Symbol" pitchFamily="18" charset="2"/>
              </a:rPr>
              <a:t> 3PG </a:t>
            </a:r>
            <a:r>
              <a:rPr lang="pt-PT" dirty="0" err="1">
                <a:sym typeface="Symbol" pitchFamily="18" charset="2"/>
              </a:rPr>
              <a:t>model</a:t>
            </a: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254252110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Calculus</a:t>
            </a:r>
            <a:r>
              <a:rPr lang="pt-PT" sz="2800" dirty="0"/>
              <a:t> module (original 3PG)</a:t>
            </a:r>
            <a:endParaRPr lang="pt-PT" i="1" dirty="0"/>
          </a:p>
        </p:txBody>
      </p:sp>
    </p:spTree>
    <p:extLst>
      <p:ext uri="{BB962C8B-B14F-4D97-AF65-F5344CB8AC3E}">
        <p14:creationId xmlns:p14="http://schemas.microsoft.com/office/powerpoint/2010/main" val="152773111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a:solidFill>
                  <a:srgbClr val="008000"/>
                </a:solidFill>
              </a:rPr>
              <a:t>Volume under </a:t>
            </a:r>
            <a:r>
              <a:rPr lang="pt-PT" sz="2800" b="1" dirty="0" err="1">
                <a:solidFill>
                  <a:srgbClr val="008000"/>
                </a:solidFill>
              </a:rPr>
              <a:t>bark</a:t>
            </a:r>
            <a:r>
              <a:rPr lang="pt-PT" sz="2800" b="1" dirty="0">
                <a:solidFill>
                  <a:srgbClr val="008000"/>
                </a:solidFill>
              </a:rPr>
              <a:t> </a:t>
            </a:r>
            <a:r>
              <a:rPr lang="pt-PT" sz="2800" b="1" dirty="0" err="1">
                <a:solidFill>
                  <a:srgbClr val="008000"/>
                </a:solidFill>
              </a:rPr>
              <a:t>prediction</a:t>
            </a:r>
            <a:r>
              <a:rPr lang="pt-PT" sz="2800" b="1" dirty="0">
                <a:solidFill>
                  <a:srgbClr val="008000"/>
                </a:solidFill>
              </a:rPr>
              <a:t> (original 3PG)</a:t>
            </a:r>
          </a:p>
          <a:p>
            <a:pPr lvl="1">
              <a:lnSpc>
                <a:spcPct val="90000"/>
              </a:lnSpc>
            </a:pPr>
            <a:endParaRPr lang="pt-PT" sz="800" dirty="0"/>
          </a:p>
          <a:p>
            <a:pPr>
              <a:lnSpc>
                <a:spcPct val="90000"/>
              </a:lnSpc>
            </a:pPr>
            <a:r>
              <a:rPr lang="pt-PT" dirty="0"/>
              <a:t>Woody biomass is converted into wood biomass through the ratio between branches+bark and the woody biomass (R</a:t>
            </a:r>
            <a:r>
              <a:rPr lang="pt-PT" baseline="-25000" dirty="0"/>
              <a:t>Ww</a:t>
            </a:r>
            <a:r>
              <a:rPr lang="pt-PT" dirty="0"/>
              <a:t>) and then divided by wood density (</a:t>
            </a:r>
            <a:r>
              <a:rPr lang="pt-PT" dirty="0">
                <a:sym typeface="Symbol" pitchFamily="18" charset="2"/>
              </a:rPr>
              <a:t>)</a:t>
            </a:r>
          </a:p>
          <a:p>
            <a:pPr>
              <a:lnSpc>
                <a:spcPct val="90000"/>
              </a:lnSpc>
            </a:pPr>
            <a:r>
              <a:rPr lang="pt-PT" dirty="0">
                <a:sym typeface="Symbol" pitchFamily="18" charset="2"/>
              </a:rPr>
              <a:t>Wwoody=Wwood+Wbark+Wbranches</a:t>
            </a:r>
          </a:p>
          <a:p>
            <a:pPr>
              <a:lnSpc>
                <a:spcPct val="90000"/>
              </a:lnSpc>
            </a:pPr>
            <a:r>
              <a:rPr lang="pt-PT" dirty="0">
                <a:sym typeface="Symbol" pitchFamily="18" charset="2"/>
              </a:rPr>
              <a:t>Both R</a:t>
            </a:r>
            <a:r>
              <a:rPr lang="pt-PT" baseline="-25000" dirty="0">
                <a:sym typeface="Symbol" pitchFamily="18" charset="2"/>
              </a:rPr>
              <a:t>Ww</a:t>
            </a:r>
            <a:r>
              <a:rPr lang="pt-PT" dirty="0">
                <a:sym typeface="Symbol" pitchFamily="18" charset="2"/>
              </a:rPr>
              <a:t> and  are modeled as a function of age</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1671378947"/>
              </p:ext>
            </p:extLst>
          </p:nvPr>
        </p:nvGraphicFramePr>
        <p:xfrm>
          <a:off x="3647728" y="4365104"/>
          <a:ext cx="3071812" cy="889000"/>
        </p:xfrm>
        <a:graphic>
          <a:graphicData uri="http://schemas.openxmlformats.org/presentationml/2006/ole">
            <mc:AlternateContent xmlns:mc="http://schemas.openxmlformats.org/markup-compatibility/2006">
              <mc:Choice xmlns:v="urn:schemas-microsoft-com:vml" Requires="v">
                <p:oleObj spid="_x0000_s549939" name="Equation" r:id="rId3" imgW="1536480" imgH="444240" progId="Equation.3">
                  <p:embed/>
                </p:oleObj>
              </mc:Choice>
              <mc:Fallback>
                <p:oleObj name="Equation" r:id="rId3" imgW="1536480" imgH="444240" progId="Equation.3">
                  <p:embed/>
                  <p:pic>
                    <p:nvPicPr>
                      <p:cNvPr id="0" name=""/>
                      <p:cNvPicPr/>
                      <p:nvPr/>
                    </p:nvPicPr>
                    <p:blipFill>
                      <a:blip r:embed="rId4"/>
                      <a:stretch>
                        <a:fillRect/>
                      </a:stretch>
                    </p:blipFill>
                    <p:spPr>
                      <a:xfrm>
                        <a:off x="3647728" y="4365104"/>
                        <a:ext cx="3071812" cy="889000"/>
                      </a:xfrm>
                      <a:prstGeom prst="rect">
                        <a:avLst/>
                      </a:prstGeom>
                    </p:spPr>
                  </p:pic>
                </p:oleObj>
              </mc:Fallback>
            </mc:AlternateContent>
          </a:graphicData>
        </a:graphic>
      </p:graphicFrame>
    </p:spTree>
    <p:extLst>
      <p:ext uri="{BB962C8B-B14F-4D97-AF65-F5344CB8AC3E}">
        <p14:creationId xmlns:p14="http://schemas.microsoft.com/office/powerpoint/2010/main" val="211446738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lstStyle/>
          <a:p>
            <a:pPr marL="0" indent="0">
              <a:buNone/>
            </a:pPr>
            <a:r>
              <a:rPr lang="pt-PT" sz="2800" b="1" dirty="0">
                <a:solidFill>
                  <a:srgbClr val="008000"/>
                </a:solidFill>
              </a:rPr>
              <a:t>Basal area prediction</a:t>
            </a:r>
          </a:p>
          <a:p>
            <a:r>
              <a:rPr lang="pt-PT" dirty="0"/>
              <a:t>Woody biomass of the mean tree is first predicted through division by stand density (</a:t>
            </a:r>
            <a:r>
              <a:rPr lang="pt-PT" i="1" dirty="0"/>
              <a:t>N</a:t>
            </a:r>
            <a:r>
              <a:rPr lang="pt-PT" dirty="0"/>
              <a:t>)</a:t>
            </a:r>
          </a:p>
          <a:p>
            <a:endParaRPr lang="pt-PT" dirty="0"/>
          </a:p>
          <a:p>
            <a:r>
              <a:rPr lang="pt-PT" dirty="0" err="1"/>
              <a:t>Quadratic</a:t>
            </a:r>
            <a:r>
              <a:rPr lang="pt-PT" dirty="0"/>
              <a:t> mean diameter (</a:t>
            </a:r>
            <a:r>
              <a:rPr lang="pt-PT" i="1" dirty="0"/>
              <a:t>dg</a:t>
            </a:r>
            <a:r>
              <a:rPr lang="pt-PT" dirty="0"/>
              <a:t>) is then predicted through the inversion of the allometric equation for tree woody biomass prediction</a:t>
            </a:r>
          </a:p>
          <a:p>
            <a:endParaRPr lang="pt-PT" dirty="0"/>
          </a:p>
          <a:p>
            <a:endParaRPr lang="pt-PT" sz="2000" dirty="0"/>
          </a:p>
          <a:p>
            <a:r>
              <a:rPr lang="pt-PT" dirty="0"/>
              <a:t>Finally </a:t>
            </a:r>
            <a:r>
              <a:rPr lang="pt-PT" i="1" dirty="0"/>
              <a:t>G</a:t>
            </a:r>
            <a:r>
              <a:rPr lang="pt-PT" dirty="0"/>
              <a:t> is predicted by multiplying the basal area of the mean tree by stand density</a:t>
            </a:r>
          </a:p>
          <a:p>
            <a:pPr lvl="1">
              <a:buNone/>
            </a:pPr>
            <a:r>
              <a:rPr lang="pt-PT" dirty="0"/>
              <a:t> </a:t>
            </a:r>
          </a:p>
          <a:p>
            <a:pPr lvl="1"/>
            <a:endParaRPr lang="pt-PT" sz="1800" dirty="0"/>
          </a:p>
          <a:p>
            <a:endParaRPr lang="pt-PT" sz="2000" dirty="0"/>
          </a:p>
        </p:txBody>
      </p:sp>
      <p:pic>
        <p:nvPicPr>
          <p:cNvPr id="144389" name="Picture 5"/>
          <p:cNvPicPr>
            <a:picLocks noChangeAspect="1" noChangeArrowheads="1"/>
          </p:cNvPicPr>
          <p:nvPr/>
        </p:nvPicPr>
        <p:blipFill>
          <a:blip r:embed="rId2" cstate="print"/>
          <a:srcRect/>
          <a:stretch>
            <a:fillRect/>
          </a:stretch>
        </p:blipFill>
        <p:spPr bwMode="auto">
          <a:xfrm>
            <a:off x="4151784" y="2276872"/>
            <a:ext cx="2178050" cy="788988"/>
          </a:xfrm>
          <a:prstGeom prst="rect">
            <a:avLst/>
          </a:prstGeom>
          <a:noFill/>
          <a:ln w="9525">
            <a:noFill/>
            <a:miter lim="800000"/>
            <a:headEnd/>
            <a:tailEnd/>
          </a:ln>
          <a:effectLst/>
        </p:spPr>
      </p:pic>
      <p:pic>
        <p:nvPicPr>
          <p:cNvPr id="144390" name="Picture 6"/>
          <p:cNvPicPr>
            <a:picLocks noChangeAspect="1" noChangeArrowheads="1"/>
          </p:cNvPicPr>
          <p:nvPr/>
        </p:nvPicPr>
        <p:blipFill>
          <a:blip r:embed="rId3" cstate="print"/>
          <a:srcRect/>
          <a:stretch>
            <a:fillRect/>
          </a:stretch>
        </p:blipFill>
        <p:spPr bwMode="auto">
          <a:xfrm>
            <a:off x="3431704" y="3789040"/>
            <a:ext cx="4995862" cy="1220788"/>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4799857" y="5589241"/>
            <a:ext cx="1831975" cy="849313"/>
          </a:xfrm>
          <a:prstGeom prst="rect">
            <a:avLst/>
          </a:prstGeom>
          <a:noFill/>
          <a:ln w="9525">
            <a:noFill/>
            <a:miter lim="800000"/>
            <a:headEnd/>
            <a:tailEnd/>
          </a:ln>
          <a:effectLst/>
        </p:spPr>
      </p:pic>
    </p:spTree>
    <p:extLst>
      <p:ext uri="{BB962C8B-B14F-4D97-AF65-F5344CB8AC3E}">
        <p14:creationId xmlns:p14="http://schemas.microsoft.com/office/powerpoint/2010/main" val="1287718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wipe(up)">
                                      <p:cBhvr>
                                        <p:cTn id="7" dur="500"/>
                                        <p:tgtEl>
                                          <p:spTgt spid="144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4390"/>
                                        </p:tgtEl>
                                        <p:attrNameLst>
                                          <p:attrName>style.visibility</p:attrName>
                                        </p:attrNameLst>
                                      </p:cBhvr>
                                      <p:to>
                                        <p:strVal val="visible"/>
                                      </p:to>
                                    </p:set>
                                    <p:animEffect transition="in" filter="wipe(up)">
                                      <p:cBhvr>
                                        <p:cTn id="12" dur="500"/>
                                        <p:tgtEl>
                                          <p:spTgt spid="1443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The 3PGpjs_2.7 EXCEL file </a:t>
            </a:r>
            <a:endParaRPr lang="pt-PT" i="1" dirty="0"/>
          </a:p>
        </p:txBody>
      </p:sp>
    </p:spTree>
    <p:extLst>
      <p:ext uri="{BB962C8B-B14F-4D97-AF65-F5344CB8AC3E}">
        <p14:creationId xmlns:p14="http://schemas.microsoft.com/office/powerpoint/2010/main" val="362242358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3PG is implemented in Visual Basic for applications as an Add-ins for EXCEL, available in </a:t>
            </a:r>
            <a:r>
              <a:rPr lang="pt-PT" dirty="0" err="1"/>
              <a:t>the</a:t>
            </a:r>
            <a:r>
              <a:rPr lang="pt-PT" dirty="0"/>
              <a:t> site</a:t>
            </a:r>
          </a:p>
          <a:p>
            <a:pPr>
              <a:buNone/>
            </a:pPr>
            <a:r>
              <a:rPr lang="pt-PT" sz="1800" dirty="0"/>
              <a:t>	</a:t>
            </a:r>
            <a:r>
              <a:rPr lang="pt-PT" u="sng" dirty="0">
                <a:solidFill>
                  <a:schemeClr val="accent6">
                    <a:lumMod val="75000"/>
                  </a:schemeClr>
                </a:solidFill>
              </a:rPr>
              <a:t>3pg.forestry.ubc.ca/software</a:t>
            </a:r>
          </a:p>
          <a:p>
            <a:pPr lvl="1"/>
            <a:r>
              <a:rPr lang="en-GB" dirty="0"/>
              <a:t>To install 3PGpjs proceed as follows:</a:t>
            </a:r>
          </a:p>
          <a:p>
            <a:pPr marL="1314450" lvl="2" indent="-457200">
              <a:buFont typeface="+mj-lt"/>
              <a:buAutoNum type="alphaLcParenR"/>
            </a:pPr>
            <a:r>
              <a:rPr lang="en-GB" dirty="0"/>
              <a:t>Download the </a:t>
            </a:r>
            <a:r>
              <a:rPr lang="en-GB" b="1" dirty="0"/>
              <a:t>3PGpjs27.zip</a:t>
            </a:r>
            <a:r>
              <a:rPr lang="en-GB" dirty="0"/>
              <a:t> and extract all files and folders in </a:t>
            </a:r>
            <a:r>
              <a:rPr lang="en-GB" b="1" dirty="0"/>
              <a:t>3PGpjs27.zip </a:t>
            </a:r>
            <a:r>
              <a:rPr lang="en-GB" dirty="0"/>
              <a:t>to a folder of your choice</a:t>
            </a:r>
          </a:p>
          <a:p>
            <a:pPr marL="1314450" lvl="2" indent="-457200">
              <a:buFont typeface="+mj-lt"/>
              <a:buAutoNum type="alphaLcParenR"/>
            </a:pPr>
            <a:r>
              <a:rPr lang="en-GB" dirty="0"/>
              <a:t>Open 3PGPJS27.xls and save it as 3PGpjs27.xla (Excel Add-in)</a:t>
            </a:r>
          </a:p>
          <a:p>
            <a:pPr marL="1314450" lvl="2" indent="-457200">
              <a:buFont typeface="+mj-lt"/>
              <a:buAutoNum type="alphaLcParenR"/>
            </a:pPr>
            <a:r>
              <a:rPr lang="en-GB" dirty="0"/>
              <a:t>To load the 3PGpjs add-in go to Excel’s TOOLS|ADD-INS menu, select GO and then place a tick against the ‘3PGpjs27’ add-in name. If you do not see this listed, use the BROWSE button to locate it.      </a:t>
            </a:r>
          </a:p>
          <a:p>
            <a:pPr marL="1314450" lvl="2" indent="-457200">
              <a:buFont typeface="+mj-lt"/>
              <a:buAutoNum type="alphaLcParenR"/>
            </a:pPr>
            <a:r>
              <a:rPr lang="en-GB" dirty="0"/>
              <a:t>You can also unload the add-in by repeating this process and removing the tick mark</a:t>
            </a:r>
          </a:p>
          <a:p>
            <a:pPr marL="1314450" lvl="2" indent="-457200">
              <a:buFont typeface="+mj-lt"/>
              <a:buAutoNum type="alphaLcParenR"/>
            </a:pPr>
            <a:r>
              <a:rPr lang="pt-PT" dirty="0"/>
              <a:t>The EXCEL file 3PGpjs27.Data is prepared to run 3PG in 32-bits computers</a:t>
            </a:r>
            <a:endParaRPr lang="en-GB" dirty="0"/>
          </a:p>
        </p:txBody>
      </p:sp>
    </p:spTree>
    <p:extLst>
      <p:ext uri="{BB962C8B-B14F-4D97-AF65-F5344CB8AC3E}">
        <p14:creationId xmlns:p14="http://schemas.microsoft.com/office/powerpoint/2010/main" val="7413328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How to solve the error that appears when running 3PGpjs27 if you are using a 64-bits computer</a:t>
            </a:r>
          </a:p>
          <a:p>
            <a:pPr lvl="1"/>
            <a:r>
              <a:rPr lang="en-GB" dirty="0"/>
              <a:t>When trying to run 3PGpjs you will get an error message:</a:t>
            </a:r>
          </a:p>
          <a:p>
            <a:pPr lvl="1"/>
            <a:endParaRPr lang="en-GB" dirty="0"/>
          </a:p>
          <a:p>
            <a:pPr lvl="1"/>
            <a:endParaRPr lang="en-GB" dirty="0"/>
          </a:p>
          <a:p>
            <a:pPr lvl="1"/>
            <a:endParaRPr lang="en-GB" dirty="0"/>
          </a:p>
          <a:p>
            <a:pPr lvl="1"/>
            <a:endParaRPr lang="en-GB" dirty="0"/>
          </a:p>
          <a:p>
            <a:pPr lvl="1"/>
            <a:endParaRPr lang="en-GB" dirty="0"/>
          </a:p>
          <a:p>
            <a:pPr lvl="1"/>
            <a:r>
              <a:rPr lang="en-GB" dirty="0"/>
              <a:t>You have to modify the code that is shown to:</a:t>
            </a:r>
          </a:p>
          <a:p>
            <a:pPr marL="457200" lvl="1" indent="0">
              <a:buNone/>
            </a:pPr>
            <a:r>
              <a:rPr lang="en-US" dirty="0">
                <a:latin typeface="Arial" panose="020B0604020202020204" pitchFamily="34" charset="0"/>
              </a:rPr>
              <a:t> Private Declare </a:t>
            </a:r>
            <a:r>
              <a:rPr lang="en-US" b="1" dirty="0" err="1">
                <a:solidFill>
                  <a:srgbClr val="FF0000"/>
                </a:solidFill>
                <a:latin typeface="Arial" panose="020B0604020202020204" pitchFamily="34" charset="0"/>
              </a:rPr>
              <a:t>PtrSafe</a:t>
            </a:r>
            <a:r>
              <a:rPr lang="en-US" dirty="0">
                <a:latin typeface="Arial" panose="020B0604020202020204" pitchFamily="34" charset="0"/>
              </a:rPr>
              <a:t> Function </a:t>
            </a:r>
            <a:r>
              <a:rPr lang="en-US" dirty="0" err="1">
                <a:latin typeface="Arial" panose="020B0604020202020204" pitchFamily="34" charset="0"/>
              </a:rPr>
              <a:t>ShellExecute</a:t>
            </a:r>
            <a:r>
              <a:rPr lang="en-US" dirty="0">
                <a:latin typeface="Arial" panose="020B0604020202020204" pitchFamily="34" charset="0"/>
              </a:rPr>
              <a:t> Lib …..</a:t>
            </a:r>
            <a:endParaRPr lang="en-GB" dirty="0"/>
          </a:p>
          <a:p>
            <a:pPr lvl="1"/>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443163"/>
            <a:ext cx="4572000" cy="1971675"/>
          </a:xfrm>
          <a:prstGeom prst="rect">
            <a:avLst/>
          </a:prstGeom>
        </p:spPr>
      </p:pic>
    </p:spTree>
    <p:extLst>
      <p:ext uri="{BB962C8B-B14F-4D97-AF65-F5344CB8AC3E}">
        <p14:creationId xmlns:p14="http://schemas.microsoft.com/office/powerpoint/2010/main" val="47226941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4 Points 3">
            <a:extLst>
              <a:ext uri="{FF2B5EF4-FFF2-40B4-BE49-F238E27FC236}">
                <a16:creationId xmlns:a16="http://schemas.microsoft.com/office/drawing/2014/main" id="{04D7727A-B4ED-4A1F-849B-D50DADD7FBBF}"/>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E4A7E168-2289-44D9-A055-D35533E9C3FA}"/>
              </a:ext>
            </a:extLst>
          </p:cNvPr>
          <p:cNvSpPr>
            <a:spLocks noGrp="1"/>
          </p:cNvSpPr>
          <p:nvPr>
            <p:ph type="title"/>
          </p:nvPr>
        </p:nvSpPr>
        <p:spPr>
          <a:xfrm>
            <a:off x="6240016" y="3248980"/>
            <a:ext cx="2448756" cy="1143000"/>
          </a:xfrm>
          <a:noFill/>
        </p:spPr>
        <p:txBody>
          <a:bodyPr/>
          <a:lstStyle/>
          <a:p>
            <a:r>
              <a:rPr lang="pt-PT" dirty="0" err="1"/>
              <a:t>The</a:t>
            </a:r>
            <a:r>
              <a:rPr lang="pt-PT" dirty="0"/>
              <a:t> </a:t>
            </a:r>
            <a:r>
              <a:rPr lang="pt-PT" dirty="0" err="1"/>
              <a:t>end</a:t>
            </a:r>
            <a:r>
              <a:rPr lang="pt-PT" dirty="0"/>
              <a:t>!!!</a:t>
            </a:r>
            <a:endParaRPr lang="en-GB" dirty="0"/>
          </a:p>
        </p:txBody>
      </p:sp>
      <p:sp>
        <p:nvSpPr>
          <p:cNvPr id="5" name="Explosion: 14 Points 4">
            <a:extLst>
              <a:ext uri="{FF2B5EF4-FFF2-40B4-BE49-F238E27FC236}">
                <a16:creationId xmlns:a16="http://schemas.microsoft.com/office/drawing/2014/main" id="{14A6DEED-9048-4261-89F5-1EC1D0835A1C}"/>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6" name="Title 2">
            <a:extLst>
              <a:ext uri="{FF2B5EF4-FFF2-40B4-BE49-F238E27FC236}">
                <a16:creationId xmlns:a16="http://schemas.microsoft.com/office/drawing/2014/main" id="{0E0FFFB6-4A41-4542-BFD2-8A239214DDD8}"/>
              </a:ext>
            </a:extLst>
          </p:cNvPr>
          <p:cNvSpPr txBox="1">
            <a:spLocks/>
          </p:cNvSpPr>
          <p:nvPr/>
        </p:nvSpPr>
        <p:spPr bwMode="auto">
          <a:xfrm>
            <a:off x="6240016" y="3248980"/>
            <a:ext cx="244875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a:lstStyle>
          <a:p>
            <a:r>
              <a:rPr lang="pt-PT" kern="0"/>
              <a:t>The end!!!</a:t>
            </a:r>
            <a:endParaRPr lang="en-GB" kern="0" dirty="0"/>
          </a:p>
        </p:txBody>
      </p:sp>
    </p:spTree>
    <p:extLst>
      <p:ext uri="{BB962C8B-B14F-4D97-AF65-F5344CB8AC3E}">
        <p14:creationId xmlns:p14="http://schemas.microsoft.com/office/powerpoint/2010/main" val="2576559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4"/>
                                        </p:tgtEl>
                                      </p:cBhvr>
                                    </p:animEffect>
                                    <p:anim calcmode="lin" valueType="num">
                                      <p:cBhvr>
                                        <p:cTn id="12"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4"/>
                                        </p:tgtEl>
                                        <p:attrNameLst>
                                          <p:attrName>ppt_h</p:attrName>
                                        </p:attrNameLst>
                                      </p:cBhvr>
                                      <p:tavLst>
                                        <p:tav tm="0">
                                          <p:val>
                                            <p:strVal val="ppt_h"/>
                                          </p:val>
                                        </p:tav>
                                        <p:tav tm="100000">
                                          <p:val>
                                            <p:strVal val="ppt_h"/>
                                          </p:val>
                                        </p:tav>
                                      </p:tavLst>
                                    </p:anim>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Input data</a:t>
            </a:r>
            <a:endParaRPr lang="en-US" b="1" dirty="0">
              <a:solidFill>
                <a:srgbClr val="009900"/>
              </a:solidFill>
            </a:endParaRPr>
          </a:p>
          <a:p>
            <a:pPr>
              <a:lnSpc>
                <a:spcPct val="90000"/>
              </a:lnSpc>
            </a:pPr>
            <a:r>
              <a:rPr lang="en-US" sz="2000" dirty="0"/>
              <a:t>Climate data</a:t>
            </a:r>
          </a:p>
          <a:p>
            <a:pPr lvl="1">
              <a:lnSpc>
                <a:spcPct val="90000"/>
              </a:lnSpc>
            </a:pPr>
            <a:r>
              <a:rPr lang="en-US" sz="1800" dirty="0"/>
              <a:t>monthly mean temperature, radiation, rainfall, VPD</a:t>
            </a:r>
          </a:p>
          <a:p>
            <a:pPr lvl="1">
              <a:lnSpc>
                <a:spcPct val="90000"/>
              </a:lnSpc>
            </a:pPr>
            <a:r>
              <a:rPr lang="en-US" sz="1800" dirty="0"/>
              <a:t>observed or long-term average data of the same variables</a:t>
            </a:r>
          </a:p>
          <a:p>
            <a:pPr>
              <a:lnSpc>
                <a:spcPct val="120000"/>
              </a:lnSpc>
            </a:pPr>
            <a:r>
              <a:rPr lang="en-US" sz="2000" dirty="0"/>
              <a:t>Site and soil descriptors</a:t>
            </a:r>
          </a:p>
          <a:p>
            <a:pPr lvl="1">
              <a:lnSpc>
                <a:spcPct val="85000"/>
              </a:lnSpc>
            </a:pPr>
            <a:r>
              <a:rPr lang="en-US" sz="1800" dirty="0"/>
              <a:t>latitude</a:t>
            </a:r>
          </a:p>
          <a:p>
            <a:pPr lvl="1">
              <a:lnSpc>
                <a:spcPct val="85000"/>
              </a:lnSpc>
            </a:pPr>
            <a:r>
              <a:rPr lang="en-GB" sz="1800" dirty="0"/>
              <a:t>soil texture and maximum soil water capacity</a:t>
            </a:r>
          </a:p>
          <a:p>
            <a:pPr lvl="1">
              <a:lnSpc>
                <a:spcPct val="85000"/>
              </a:lnSpc>
            </a:pPr>
            <a:r>
              <a:rPr lang="en-GB" sz="1800" dirty="0"/>
              <a:t>fertility rating (0-1)</a:t>
            </a:r>
          </a:p>
          <a:p>
            <a:pPr>
              <a:lnSpc>
                <a:spcPct val="120000"/>
              </a:lnSpc>
            </a:pPr>
            <a:r>
              <a:rPr lang="en-GB" sz="2000" dirty="0"/>
              <a:t>Also need stand initialisation data</a:t>
            </a:r>
          </a:p>
          <a:p>
            <a:pPr lvl="1">
              <a:lnSpc>
                <a:spcPct val="85000"/>
              </a:lnSpc>
            </a:pPr>
            <a:r>
              <a:rPr lang="en-GB" sz="1800" dirty="0"/>
              <a:t>foliage, </a:t>
            </a:r>
            <a:r>
              <a:rPr lang="en-GB" sz="1800" dirty="0" err="1"/>
              <a:t>stem+bark+branches</a:t>
            </a:r>
            <a:r>
              <a:rPr lang="en-GB" sz="1800" dirty="0"/>
              <a:t> and root biomass</a:t>
            </a:r>
          </a:p>
          <a:p>
            <a:pPr lvl="1">
              <a:lnSpc>
                <a:spcPct val="85000"/>
              </a:lnSpc>
            </a:pPr>
            <a:r>
              <a:rPr lang="en-GB" sz="1800" dirty="0"/>
              <a:t>stocking</a:t>
            </a:r>
          </a:p>
          <a:p>
            <a:endParaRPr lang="pt-PT"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Outputs - monthly (original 3PG)</a:t>
            </a:r>
            <a:endParaRPr lang="en-US" b="1" dirty="0">
              <a:solidFill>
                <a:srgbClr val="009900"/>
              </a:solidFill>
            </a:endParaRPr>
          </a:p>
          <a:p>
            <a:pPr>
              <a:lnSpc>
                <a:spcPct val="90000"/>
              </a:lnSpc>
            </a:pPr>
            <a:r>
              <a:rPr lang="en-US" sz="2000" dirty="0"/>
              <a:t>Biomass pools (</a:t>
            </a:r>
            <a:r>
              <a:rPr lang="en-US" sz="2000" dirty="0" err="1"/>
              <a:t>wood+bark+branches</a:t>
            </a:r>
            <a:r>
              <a:rPr lang="en-US" sz="2000" dirty="0"/>
              <a:t>, leaves and roots)</a:t>
            </a:r>
          </a:p>
          <a:p>
            <a:pPr>
              <a:lnSpc>
                <a:spcPct val="90000"/>
              </a:lnSpc>
            </a:pPr>
            <a:r>
              <a:rPr lang="en-US" sz="2000" dirty="0"/>
              <a:t>Stocking</a:t>
            </a:r>
          </a:p>
          <a:p>
            <a:pPr>
              <a:lnSpc>
                <a:spcPct val="90000"/>
              </a:lnSpc>
            </a:pPr>
            <a:r>
              <a:rPr lang="en-US" sz="2000" dirty="0"/>
              <a:t>Available soil water</a:t>
            </a:r>
          </a:p>
          <a:p>
            <a:pPr>
              <a:lnSpc>
                <a:spcPct val="90000"/>
              </a:lnSpc>
            </a:pPr>
            <a:r>
              <a:rPr lang="en-US" sz="2000" dirty="0"/>
              <a:t>NPP</a:t>
            </a:r>
          </a:p>
          <a:p>
            <a:pPr>
              <a:lnSpc>
                <a:spcPct val="90000"/>
              </a:lnSpc>
            </a:pPr>
            <a:r>
              <a:rPr lang="en-US" sz="2000" dirty="0" err="1"/>
              <a:t>Evapotranspiration</a:t>
            </a:r>
            <a:endParaRPr lang="en-US" sz="2000" dirty="0"/>
          </a:p>
          <a:p>
            <a:pPr>
              <a:lnSpc>
                <a:spcPct val="90000"/>
              </a:lnSpc>
            </a:pPr>
            <a:r>
              <a:rPr lang="en-US" sz="2000" dirty="0"/>
              <a:t>Average </a:t>
            </a:r>
            <a:r>
              <a:rPr lang="en-US" sz="2000" dirty="0" err="1"/>
              <a:t>dbh</a:t>
            </a:r>
            <a:endParaRPr lang="en-US" sz="2000" dirty="0"/>
          </a:p>
          <a:p>
            <a:pPr>
              <a:lnSpc>
                <a:spcPct val="90000"/>
              </a:lnSpc>
            </a:pPr>
            <a:r>
              <a:rPr lang="en-US" sz="2000" dirty="0" err="1"/>
              <a:t>Underbark</a:t>
            </a:r>
            <a:r>
              <a:rPr lang="en-US" sz="2000" dirty="0"/>
              <a:t> volume</a:t>
            </a:r>
          </a:p>
          <a:p>
            <a:pPr>
              <a:lnSpc>
                <a:spcPct val="90000"/>
              </a:lnSpc>
            </a:pPr>
            <a:r>
              <a:rPr lang="en-US" sz="2000" dirty="0"/>
              <a:t>Stand basal area</a:t>
            </a:r>
            <a:endParaRPr lang="pt-PT"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Overview of 3PG</a:t>
            </a:r>
            <a:endParaRPr lang="pt-PT" i="1"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b="1" dirty="0">
                <a:solidFill>
                  <a:srgbClr val="008000"/>
                </a:solidFill>
              </a:rPr>
              <a:t>Main components of 3PG</a:t>
            </a:r>
            <a:endParaRPr lang="en-US" sz="2000" b="1" dirty="0">
              <a:solidFill>
                <a:srgbClr val="008000"/>
              </a:solidFill>
            </a:endParaRPr>
          </a:p>
          <a:p>
            <a:r>
              <a:rPr lang="en-US" b="1" dirty="0">
                <a:solidFill>
                  <a:srgbClr val="008000"/>
                </a:solidFill>
              </a:rPr>
              <a:t>Growth module:</a:t>
            </a:r>
          </a:p>
          <a:p>
            <a:pPr lvl="1"/>
            <a:r>
              <a:rPr lang="en-US" sz="1800" b="1" dirty="0">
                <a:solidFill>
                  <a:srgbClr val="008000"/>
                </a:solidFill>
              </a:rPr>
              <a:t>Production of biomass </a:t>
            </a:r>
            <a:r>
              <a:rPr lang="en-US" sz="1800" dirty="0"/>
              <a:t>– environmental modification of light use efficiency; constant ratio of NPP to GPP</a:t>
            </a:r>
          </a:p>
          <a:p>
            <a:pPr lvl="1"/>
            <a:r>
              <a:rPr lang="en-US" sz="1800" b="1" dirty="0">
                <a:solidFill>
                  <a:srgbClr val="008000"/>
                </a:solidFill>
              </a:rPr>
              <a:t>Biomass allocation </a:t>
            </a:r>
            <a:r>
              <a:rPr lang="en-US" sz="1800" dirty="0"/>
              <a:t>– affected by growing conditions +tree size</a:t>
            </a:r>
          </a:p>
          <a:p>
            <a:pPr lvl="1"/>
            <a:r>
              <a:rPr lang="en-US" sz="1800" b="1" dirty="0">
                <a:solidFill>
                  <a:srgbClr val="008000"/>
                </a:solidFill>
              </a:rPr>
              <a:t>Stem mortality </a:t>
            </a:r>
            <a:r>
              <a:rPr lang="en-US" sz="1800" dirty="0"/>
              <a:t>– probability of death; self-thinning</a:t>
            </a:r>
          </a:p>
          <a:p>
            <a:pPr lvl="1"/>
            <a:r>
              <a:rPr lang="en-US" sz="1800" b="1" dirty="0">
                <a:solidFill>
                  <a:srgbClr val="008000"/>
                </a:solidFill>
              </a:rPr>
              <a:t>Soil water balance </a:t>
            </a:r>
            <a:r>
              <a:rPr lang="en-US" sz="1800" dirty="0"/>
              <a:t>– single soil layer model; </a:t>
            </a:r>
            <a:r>
              <a:rPr lang="en-US" sz="1800" dirty="0" err="1"/>
              <a:t>evapotranspiration</a:t>
            </a:r>
            <a:r>
              <a:rPr lang="en-US" sz="1800" dirty="0"/>
              <a:t> determined from Penman-</a:t>
            </a:r>
            <a:r>
              <a:rPr lang="en-US" sz="1800" dirty="0" err="1"/>
              <a:t>Monteith</a:t>
            </a:r>
            <a:r>
              <a:rPr lang="en-US" sz="1800" dirty="0"/>
              <a:t> equation</a:t>
            </a:r>
          </a:p>
          <a:p>
            <a:r>
              <a:rPr lang="en-US" b="1" dirty="0">
                <a:solidFill>
                  <a:srgbClr val="008000"/>
                </a:solidFill>
              </a:rPr>
              <a:t>Calculus module</a:t>
            </a:r>
          </a:p>
          <a:p>
            <a:pPr lvl="1"/>
            <a:r>
              <a:rPr lang="en-US" sz="1800" b="1" dirty="0">
                <a:solidFill>
                  <a:srgbClr val="008000"/>
                </a:solidFill>
              </a:rPr>
              <a:t>Stand properties </a:t>
            </a:r>
            <a:r>
              <a:rPr lang="en-US" sz="1800" dirty="0"/>
              <a:t>– from biomass pools and assumptions about specific leaf area, </a:t>
            </a:r>
            <a:r>
              <a:rPr lang="en-US" sz="1800" dirty="0" err="1"/>
              <a:t>branch+bark</a:t>
            </a:r>
            <a:r>
              <a:rPr lang="en-US" sz="1800" dirty="0"/>
              <a:t> fraction, and wood density</a:t>
            </a:r>
          </a:p>
          <a:p>
            <a:endParaRPr lang="pt-PT" sz="2000" dirty="0"/>
          </a:p>
        </p:txBody>
      </p:sp>
    </p:spTree>
  </p:cSld>
  <p:clrMapOvr>
    <a:masterClrMapping/>
  </p:clrMapOvr>
  <p:transition spd="slow"/>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C:\Programas\Microsoft Office\Templates\Blank Presentation.pot</Template>
  <TotalTime>9912</TotalTime>
  <Words>3232</Words>
  <Application>Microsoft Office PowerPoint</Application>
  <PresentationFormat>Widescreen</PresentationFormat>
  <Paragraphs>702</Paragraphs>
  <Slides>59</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72" baseType="lpstr">
      <vt:lpstr>Arial</vt:lpstr>
      <vt:lpstr>Calibri</vt:lpstr>
      <vt:lpstr>Cambria Math</vt:lpstr>
      <vt:lpstr>Marlett</vt:lpstr>
      <vt:lpstr>Symbol</vt:lpstr>
      <vt:lpstr>Tahoma</vt:lpstr>
      <vt:lpstr>Times New Roman</vt:lpstr>
      <vt:lpstr>Trebuchet MS</vt:lpstr>
      <vt:lpstr>Wingdings</vt:lpstr>
      <vt:lpstr>Blank Presentation</vt:lpstr>
      <vt:lpstr>1_Blank Presentation</vt:lpstr>
      <vt:lpstr>Fotografia do Photo Editor</vt:lpstr>
      <vt:lpstr>Equation</vt:lpstr>
      <vt:lpstr>Management oriented process based models  The 3PG model as an example  Analysis of the original 3PG </vt:lpstr>
      <vt:lpstr>Summary</vt:lpstr>
      <vt:lpstr>Main differences to empirical models</vt:lpstr>
      <vt:lpstr>PowerPoint Presentation</vt:lpstr>
      <vt:lpstr>PowerPoint Presentation</vt:lpstr>
      <vt:lpstr>PowerPoint Presentation</vt:lpstr>
      <vt:lpstr>PowerPoint Presentation</vt:lpstr>
      <vt:lpstr>Overview of 3PG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3PG Biomass production</vt:lpstr>
      <vt:lpstr>Biomass production and intercepted radiation</vt:lpstr>
      <vt:lpstr>PowerPoint Presentation</vt:lpstr>
      <vt:lpstr>Calculating intercepted radiation</vt:lpstr>
      <vt:lpstr>PowerPoint Presentation</vt:lpstr>
      <vt:lpstr>PowerPoint Presentation</vt:lpstr>
      <vt:lpstr>PowerPoint Presentation</vt:lpstr>
      <vt:lpstr>PowerPoint Presentation</vt:lpstr>
      <vt:lpstr>PowerPoint Presentation</vt:lpstr>
      <vt:lpstr>Temperature growth modifier fT(T)</vt:lpstr>
      <vt:lpstr>Frost growth modifier fF(dF)</vt:lpstr>
      <vt:lpstr>Soil-water growth modifier fSW()</vt:lpstr>
      <vt:lpstr>VPD growth modifier fVPD(d)</vt:lpstr>
      <vt:lpstr>PowerPoint Presentation</vt:lpstr>
      <vt:lpstr>Overview of 3PG Biomass partitioning</vt:lpstr>
      <vt:lpstr>PowerPoint Presentation</vt:lpstr>
      <vt:lpstr>Root partitioning</vt:lpstr>
      <vt:lpstr>PowerPoint Presentation</vt:lpstr>
      <vt:lpstr>PowerPoint Presentation</vt:lpstr>
      <vt:lpstr>PowerPoint Presentation</vt:lpstr>
      <vt:lpstr>PowerPoint Presentation</vt:lpstr>
      <vt:lpstr>Overview of 3PG Monthly biomass update</vt:lpstr>
      <vt:lpstr>Monthly biomass update</vt:lpstr>
      <vt:lpstr>Root-turnover and litter-fall</vt:lpstr>
      <vt:lpstr>Stem mortality (based on self-thinning)</vt:lpstr>
      <vt:lpstr>Overview of 3PG Soil water balance</vt:lpstr>
      <vt:lpstr>PowerPoint Presentation</vt:lpstr>
      <vt:lpstr>PowerPoint Presentation</vt:lpstr>
      <vt:lpstr>Overview of 3PG Management module</vt:lpstr>
      <vt:lpstr>PowerPoint Presentation</vt:lpstr>
      <vt:lpstr>PowerPoint Presentation</vt:lpstr>
      <vt:lpstr>PowerPoint Presentation</vt:lpstr>
      <vt:lpstr>Overview of 3PG Calculus module (original 3PG)</vt:lpstr>
      <vt:lpstr>PowerPoint Presentation</vt:lpstr>
      <vt:lpstr>PowerPoint Presentation</vt:lpstr>
      <vt:lpstr>The 3PGpjs_2.7 EXCEL file </vt:lpstr>
      <vt:lpstr>PowerPoint Presentation</vt:lpstr>
      <vt:lpstr>PowerPoint Presentation</vt:lpstr>
      <vt:lpstr>The end!!!</vt:lpstr>
    </vt:vector>
  </TitlesOfParts>
  <Company>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AN ON-GOING PROJECT TO PARAMETERISE THE MAESTRO MODEL FOR EUCALYPTUS PLANTATIONS IN PORTUGAL</dc:title>
  <dc:creator>Biometria</dc:creator>
  <cp:lastModifiedBy>Margarida</cp:lastModifiedBy>
  <cp:revision>417</cp:revision>
  <cp:lastPrinted>2017-11-21T13:26:54Z</cp:lastPrinted>
  <dcterms:created xsi:type="dcterms:W3CDTF">1998-08-06T15:47:34Z</dcterms:created>
  <dcterms:modified xsi:type="dcterms:W3CDTF">2020-11-08T00:03:09Z</dcterms:modified>
</cp:coreProperties>
</file>