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38" r:id="rId2"/>
    <p:sldId id="440" r:id="rId3"/>
    <p:sldId id="439" r:id="rId4"/>
    <p:sldId id="441" r:id="rId5"/>
    <p:sldId id="442" r:id="rId6"/>
    <p:sldId id="443" r:id="rId7"/>
    <p:sldId id="401" r:id="rId8"/>
    <p:sldId id="402" r:id="rId9"/>
    <p:sldId id="403" r:id="rId10"/>
    <p:sldId id="447" r:id="rId11"/>
    <p:sldId id="404" r:id="rId12"/>
    <p:sldId id="437" r:id="rId13"/>
    <p:sldId id="405" r:id="rId14"/>
    <p:sldId id="406" r:id="rId15"/>
    <p:sldId id="448" r:id="rId16"/>
    <p:sldId id="444" r:id="rId17"/>
    <p:sldId id="449" r:id="rId18"/>
    <p:sldId id="460" r:id="rId19"/>
    <p:sldId id="450" r:id="rId20"/>
    <p:sldId id="451" r:id="rId21"/>
    <p:sldId id="445" r:id="rId22"/>
    <p:sldId id="452" r:id="rId23"/>
    <p:sldId id="453" r:id="rId24"/>
    <p:sldId id="455" r:id="rId25"/>
    <p:sldId id="454" r:id="rId26"/>
    <p:sldId id="456" r:id="rId27"/>
    <p:sldId id="409" r:id="rId28"/>
    <p:sldId id="458" r:id="rId29"/>
    <p:sldId id="459" r:id="rId30"/>
    <p:sldId id="410" r:id="rId31"/>
    <p:sldId id="415" r:id="rId32"/>
    <p:sldId id="457" r:id="rId33"/>
    <p:sldId id="446" r:id="rId34"/>
    <p:sldId id="41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8331"/>
    <a:srgbClr val="0000FF"/>
    <a:srgbClr val="FFFFFF"/>
    <a:srgbClr val="628C34"/>
    <a:srgbClr val="587D2F"/>
    <a:srgbClr val="00A9BE"/>
    <a:srgbClr val="948A54"/>
    <a:srgbClr val="DA6208"/>
    <a:srgbClr val="C4BD97"/>
    <a:srgbClr val="DDD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5332" autoAdjust="0"/>
  </p:normalViewPr>
  <p:slideViewPr>
    <p:cSldViewPr snapToGrid="0">
      <p:cViewPr varScale="1">
        <p:scale>
          <a:sx n="48" d="100"/>
          <a:sy n="48" d="100"/>
        </p:scale>
        <p:origin x="62" y="614"/>
      </p:cViewPr>
      <p:guideLst>
        <p:guide orient="horz" pos="2205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1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2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8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66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http://agrobyte.lugo.usc.es/agrobyte/publicaciones/eucalipto/imagenes/foto7.GI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30.jpeg"/><Relationship Id="rId4" Type="http://schemas.openxmlformats.org/officeDocument/2006/relationships/image" Target="http://agrobyte.lugo.usc.es/agrobyte/publicaciones/eucalipto/imagenes/foto7.GI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0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http://agrobyte.lugo.usc.es/agrobyte/publicaciones/eucalipto/imagenes/foto7.GIF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jpe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50.jpeg"/><Relationship Id="rId5" Type="http://schemas.openxmlformats.org/officeDocument/2006/relationships/image" Target="../media/image30.jpeg"/><Relationship Id="rId15" Type="http://schemas.openxmlformats.org/officeDocument/2006/relationships/image" Target="../media/image53.jpeg"/><Relationship Id="rId10" Type="http://schemas.openxmlformats.org/officeDocument/2006/relationships/image" Target="../media/image49.jpeg"/><Relationship Id="rId4" Type="http://schemas.openxmlformats.org/officeDocument/2006/relationships/image" Target="http://agrobyte.lugo.usc.es/agrobyte/publicaciones/eucalipto/imagenes/foto7.GIF" TargetMode="External"/><Relationship Id="rId9" Type="http://schemas.openxmlformats.org/officeDocument/2006/relationships/image" Target="../media/image48.jpeg"/><Relationship Id="rId1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0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13.jpeg"/><Relationship Id="rId10" Type="http://schemas.openxmlformats.org/officeDocument/2006/relationships/image" Target="../media/image51.jpeg"/><Relationship Id="rId4" Type="http://schemas.openxmlformats.org/officeDocument/2006/relationships/image" Target="../media/image10.jpeg"/><Relationship Id="rId9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267" t="12045" r="33234" b="17378"/>
          <a:stretch/>
        </p:blipFill>
        <p:spPr>
          <a:xfrm>
            <a:off x="2829966" y="235503"/>
            <a:ext cx="5455568" cy="64652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06877" y="230267"/>
            <a:ext cx="5423579" cy="6470491"/>
            <a:chOff x="10980757" y="230267"/>
            <a:chExt cx="5423579" cy="64704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3274" t="12063" r="33423" b="17301"/>
            <a:stretch/>
          </p:blipFill>
          <p:spPr>
            <a:xfrm>
              <a:off x="10980757" y="230267"/>
              <a:ext cx="5423579" cy="64704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0185" t="48785" r="35247" b="47066"/>
            <a:stretch/>
          </p:blipFill>
          <p:spPr>
            <a:xfrm>
              <a:off x="13730288" y="3951249"/>
              <a:ext cx="2383548" cy="38190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47167" b="7630"/>
          <a:stretch/>
        </p:blipFill>
        <p:spPr>
          <a:xfrm>
            <a:off x="2829966" y="30808"/>
            <a:ext cx="7056120" cy="69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8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373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658434" y="4675128"/>
            <a:ext cx="1357613" cy="1044028"/>
            <a:chOff x="1840656" y="4418411"/>
            <a:chExt cx="1127873" cy="827688"/>
          </a:xfrm>
        </p:grpSpPr>
        <p:sp>
          <p:nvSpPr>
            <p:cNvPr id="11" name="Freeform 1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0656" y="4453792"/>
              <a:ext cx="11278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from below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3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89907" y="6092125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19016" y="1073913"/>
            <a:ext cx="83007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t-PT" sz="800" b="1" dirty="0"/>
          </a:p>
          <a:p>
            <a:r>
              <a:rPr lang="en-US" b="1" dirty="0"/>
              <a:t>Simulate the growth of the following maritime pine stand:</a:t>
            </a:r>
          </a:p>
          <a:p>
            <a:pPr lvl="0"/>
            <a:endParaRPr lang="pt-PT" b="1" dirty="0" smtClean="0"/>
          </a:p>
          <a:p>
            <a:pPr lvl="0"/>
            <a:r>
              <a:rPr lang="pt-PT" b="1" dirty="0" err="1" smtClean="0"/>
              <a:t>Location</a:t>
            </a:r>
            <a:r>
              <a:rPr lang="pt-PT" b="1" dirty="0"/>
              <a:t>:</a:t>
            </a:r>
            <a:r>
              <a:rPr lang="pt-PT" dirty="0"/>
              <a:t> São Pedro de Moel </a:t>
            </a:r>
            <a:r>
              <a:rPr lang="pt-PT" dirty="0" err="1"/>
              <a:t>municipality</a:t>
            </a:r>
            <a:endParaRPr lang="pt-PT" dirty="0"/>
          </a:p>
          <a:p>
            <a:pPr lvl="0"/>
            <a:r>
              <a:rPr lang="en-US" b="1" dirty="0"/>
              <a:t>Altitude:</a:t>
            </a:r>
            <a:r>
              <a:rPr lang="en-US" dirty="0"/>
              <a:t> 31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  <a:endParaRPr lang="pt-PT" dirty="0"/>
          </a:p>
          <a:p>
            <a:pPr lvl="0"/>
            <a:r>
              <a:rPr lang="pt-PT" b="1" dirty="0"/>
              <a:t>Site </a:t>
            </a:r>
            <a:r>
              <a:rPr lang="pt-PT" b="1" dirty="0" err="1"/>
              <a:t>index</a:t>
            </a:r>
            <a:r>
              <a:rPr lang="pt-PT" b="1" dirty="0"/>
              <a:t>:</a:t>
            </a:r>
            <a:r>
              <a:rPr lang="pt-PT" dirty="0"/>
              <a:t> 18 m (50 </a:t>
            </a:r>
            <a:r>
              <a:rPr lang="pt-PT" dirty="0" err="1"/>
              <a:t>years</a:t>
            </a:r>
            <a:r>
              <a:rPr lang="pt-PT" dirty="0" smtClean="0"/>
              <a:t>)</a:t>
            </a:r>
          </a:p>
          <a:p>
            <a:pPr lvl="0"/>
            <a:r>
              <a:rPr lang="en-US" b="1" dirty="0" smtClean="0"/>
              <a:t>Plantation </a:t>
            </a:r>
            <a:r>
              <a:rPr lang="en-US" b="1" dirty="0"/>
              <a:t>spacing</a:t>
            </a:r>
            <a:r>
              <a:rPr lang="en-US" dirty="0"/>
              <a:t>: 2 x 2 (the interface requires the number of trees per hectare</a:t>
            </a:r>
            <a:r>
              <a:rPr lang="en-US" dirty="0" smtClean="0"/>
              <a:t>)</a:t>
            </a:r>
          </a:p>
          <a:p>
            <a:pPr lvl="0"/>
            <a:endParaRPr lang="pt-PT" sz="800" dirty="0"/>
          </a:p>
          <a:p>
            <a:r>
              <a:rPr lang="en-US" b="1" dirty="0" smtClean="0"/>
              <a:t>b) Define </a:t>
            </a:r>
            <a:r>
              <a:rPr lang="en-US" b="1" dirty="0"/>
              <a:t>a suitable forest management approach (FMA) considering </a:t>
            </a:r>
            <a:r>
              <a:rPr lang="en-US" b="1" dirty="0">
                <a:solidFill>
                  <a:schemeClr val="accent4"/>
                </a:solidFill>
              </a:rPr>
              <a:t>thinning from </a:t>
            </a:r>
            <a:r>
              <a:rPr lang="en-US" b="1" dirty="0" smtClean="0">
                <a:solidFill>
                  <a:schemeClr val="accent4"/>
                </a:solidFill>
              </a:rPr>
              <a:t>below </a:t>
            </a:r>
            <a:r>
              <a:rPr lang="en-US" b="1" dirty="0">
                <a:solidFill>
                  <a:schemeClr val="accent4"/>
                </a:solidFill>
              </a:rPr>
              <a:t>to take place every 10 years </a:t>
            </a:r>
            <a:r>
              <a:rPr lang="en-US" b="1" dirty="0"/>
              <a:t>based on a </a:t>
            </a:r>
            <a:r>
              <a:rPr lang="en-US" b="1" dirty="0">
                <a:solidFill>
                  <a:srgbClr val="0000FF"/>
                </a:solidFill>
              </a:rPr>
              <a:t>residual basal </a:t>
            </a:r>
            <a:r>
              <a:rPr lang="en-US" b="1" dirty="0" smtClean="0">
                <a:solidFill>
                  <a:srgbClr val="0000FF"/>
                </a:solidFill>
              </a:rPr>
              <a:t>area </a:t>
            </a:r>
            <a:r>
              <a:rPr lang="en-US" b="1" dirty="0">
                <a:solidFill>
                  <a:srgbClr val="0000FF"/>
                </a:solidFill>
              </a:rPr>
              <a:t>of 25 m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ha</a:t>
            </a:r>
            <a:r>
              <a:rPr lang="en-US" b="1" baseline="30000" dirty="0" smtClean="0">
                <a:solidFill>
                  <a:srgbClr val="0000FF"/>
                </a:solidFill>
              </a:rPr>
              <a:t>-1 </a:t>
            </a:r>
            <a:r>
              <a:rPr lang="en-US" b="1" dirty="0" smtClean="0"/>
              <a:t>and </a:t>
            </a:r>
            <a:r>
              <a:rPr lang="en-US" b="1" dirty="0"/>
              <a:t>final harvest at 50 years. Consider a planning horizon of 50 years.</a:t>
            </a:r>
            <a:endParaRPr lang="pt-PT" b="1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594" y="1317539"/>
            <a:ext cx="2414751" cy="302586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73318" y="6117438"/>
            <a:ext cx="10476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 descr="foto57-3"/>
          <p:cNvPicPr>
            <a:picLocks noChangeAspect="1" noChangeArrowheads="1"/>
          </p:cNvPicPr>
          <p:nvPr/>
        </p:nvPicPr>
        <p:blipFill rotWithShape="1">
          <a:blip r:embed="rId5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10077598" y="5507695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218847" y="4849469"/>
            <a:ext cx="1127873" cy="827688"/>
            <a:chOff x="1840656" y="4418411"/>
            <a:chExt cx="1127873" cy="827688"/>
          </a:xfrm>
        </p:grpSpPr>
        <p:sp>
          <p:nvSpPr>
            <p:cNvPr id="31" name="Freeform 3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50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7816725" y="6286478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6177462" y="6291996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4547866" y="627707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672312" y="6092125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18847" y="6192108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8568" y="5113236"/>
            <a:ext cx="795579" cy="996918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0968" y="5265636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3368" y="5418036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6010" y="5041240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410" y="5193640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0810" y="5346040"/>
            <a:ext cx="795579" cy="996918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6362" y="5022225"/>
            <a:ext cx="795579" cy="996918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8762" y="5174625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162" y="5327025"/>
            <a:ext cx="795579" cy="996918"/>
          </a:xfrm>
          <a:prstGeom prst="rect">
            <a:avLst/>
          </a:prstGeom>
        </p:spPr>
      </p:pic>
      <p:pic>
        <p:nvPicPr>
          <p:cNvPr id="47" name="Picture 46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2209" y="4999258"/>
            <a:ext cx="795579" cy="996918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609" y="5151658"/>
            <a:ext cx="795579" cy="996918"/>
          </a:xfrm>
          <a:prstGeom prst="rect">
            <a:avLst/>
          </a:prstGeom>
        </p:spPr>
      </p:pic>
      <p:pic>
        <p:nvPicPr>
          <p:cNvPr id="49" name="Picture 4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7009" y="5304058"/>
            <a:ext cx="795579" cy="996918"/>
          </a:xfrm>
          <a:prstGeom prst="rect">
            <a:avLst/>
          </a:prstGeom>
        </p:spPr>
      </p:pic>
      <p:pic>
        <p:nvPicPr>
          <p:cNvPr id="52" name="Picture 5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4451" y="5232062"/>
            <a:ext cx="795579" cy="996918"/>
          </a:xfrm>
          <a:prstGeom prst="rect">
            <a:avLst/>
          </a:prstGeom>
        </p:spPr>
      </p:pic>
      <p:pic>
        <p:nvPicPr>
          <p:cNvPr id="53" name="Picture 52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0003" y="4908247"/>
            <a:ext cx="795579" cy="996918"/>
          </a:xfrm>
          <a:prstGeom prst="rect">
            <a:avLst/>
          </a:prstGeom>
        </p:spPr>
      </p:pic>
      <p:pic>
        <p:nvPicPr>
          <p:cNvPr id="54" name="Picture 5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2403" y="5060647"/>
            <a:ext cx="795579" cy="996918"/>
          </a:xfrm>
          <a:prstGeom prst="rect">
            <a:avLst/>
          </a:prstGeom>
        </p:spPr>
      </p:pic>
      <p:pic>
        <p:nvPicPr>
          <p:cNvPr id="55" name="Picture 54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4803" y="5213047"/>
            <a:ext cx="795579" cy="996918"/>
          </a:xfrm>
          <a:prstGeom prst="rect">
            <a:avLst/>
          </a:prstGeom>
        </p:spPr>
      </p:pic>
      <p:pic>
        <p:nvPicPr>
          <p:cNvPr id="56" name="Picture 55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7" y="5010479"/>
            <a:ext cx="795579" cy="996918"/>
          </a:xfrm>
          <a:prstGeom prst="rect">
            <a:avLst/>
          </a:prstGeom>
        </p:spPr>
      </p:pic>
      <p:pic>
        <p:nvPicPr>
          <p:cNvPr id="58" name="Picture 5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8927" y="5315279"/>
            <a:ext cx="795579" cy="996918"/>
          </a:xfrm>
          <a:prstGeom prst="rect">
            <a:avLst/>
          </a:prstGeom>
        </p:spPr>
      </p:pic>
      <p:pic>
        <p:nvPicPr>
          <p:cNvPr id="59" name="Picture 5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6369" y="5243283"/>
            <a:ext cx="795579" cy="996918"/>
          </a:xfrm>
          <a:prstGeom prst="rect">
            <a:avLst/>
          </a:prstGeom>
        </p:spPr>
      </p:pic>
      <p:pic>
        <p:nvPicPr>
          <p:cNvPr id="60" name="Picture 5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1921" y="4919468"/>
            <a:ext cx="795579" cy="996918"/>
          </a:xfrm>
          <a:prstGeom prst="rect">
            <a:avLst/>
          </a:prstGeom>
        </p:spPr>
      </p:pic>
      <p:pic>
        <p:nvPicPr>
          <p:cNvPr id="62" name="Picture 6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6721" y="5224268"/>
            <a:ext cx="795579" cy="996918"/>
          </a:xfrm>
          <a:prstGeom prst="rect">
            <a:avLst/>
          </a:prstGeom>
        </p:spPr>
      </p:pic>
      <p:pic>
        <p:nvPicPr>
          <p:cNvPr id="70" name="Picture 6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432" y="5011579"/>
            <a:ext cx="795579" cy="996918"/>
          </a:xfrm>
          <a:prstGeom prst="rect">
            <a:avLst/>
          </a:prstGeom>
        </p:spPr>
      </p:pic>
      <p:pic>
        <p:nvPicPr>
          <p:cNvPr id="71" name="Picture 70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8082" y="5201151"/>
            <a:ext cx="795579" cy="996918"/>
          </a:xfrm>
          <a:prstGeom prst="rect">
            <a:avLst/>
          </a:prstGeom>
        </p:spPr>
      </p:pic>
      <p:pic>
        <p:nvPicPr>
          <p:cNvPr id="74" name="Picture 7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2026" y="5225368"/>
            <a:ext cx="795579" cy="99691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755392" y="4542549"/>
            <a:ext cx="1127873" cy="827688"/>
            <a:chOff x="1840656" y="4418411"/>
            <a:chExt cx="1127873" cy="827688"/>
          </a:xfrm>
        </p:grpSpPr>
        <p:sp>
          <p:nvSpPr>
            <p:cNvPr id="76" name="Freeform 75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57891" y="4351075"/>
            <a:ext cx="1127873" cy="827688"/>
            <a:chOff x="1840656" y="4418411"/>
            <a:chExt cx="1127873" cy="827688"/>
          </a:xfrm>
        </p:grpSpPr>
        <p:sp>
          <p:nvSpPr>
            <p:cNvPr id="79" name="Freeform 78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541064" y="4349354"/>
            <a:ext cx="1127873" cy="827688"/>
            <a:chOff x="1840656" y="4418411"/>
            <a:chExt cx="1127873" cy="827688"/>
          </a:xfrm>
        </p:grpSpPr>
        <p:sp>
          <p:nvSpPr>
            <p:cNvPr id="82" name="Freeform 81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4" name="Picture 8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84" y="5496109"/>
            <a:ext cx="284270" cy="356211"/>
          </a:xfrm>
          <a:prstGeom prst="rect">
            <a:avLst/>
          </a:prstGeom>
        </p:spPr>
      </p:pic>
      <p:pic>
        <p:nvPicPr>
          <p:cNvPr id="85" name="Picture 8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284" y="5648509"/>
            <a:ext cx="284270" cy="356211"/>
          </a:xfrm>
          <a:prstGeom prst="rect">
            <a:avLst/>
          </a:prstGeom>
        </p:spPr>
      </p:pic>
      <p:pic>
        <p:nvPicPr>
          <p:cNvPr id="86" name="Picture 8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684" y="5800909"/>
            <a:ext cx="284270" cy="356211"/>
          </a:xfrm>
          <a:prstGeom prst="rect">
            <a:avLst/>
          </a:prstGeom>
        </p:spPr>
      </p:pic>
      <p:pic>
        <p:nvPicPr>
          <p:cNvPr id="87" name="Picture 8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326" y="5424113"/>
            <a:ext cx="284270" cy="356211"/>
          </a:xfrm>
          <a:prstGeom prst="rect">
            <a:avLst/>
          </a:prstGeom>
        </p:spPr>
      </p:pic>
      <p:pic>
        <p:nvPicPr>
          <p:cNvPr id="88" name="Picture 8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26" y="5576513"/>
            <a:ext cx="284270" cy="356211"/>
          </a:xfrm>
          <a:prstGeom prst="rect">
            <a:avLst/>
          </a:prstGeom>
        </p:spPr>
      </p:pic>
      <p:pic>
        <p:nvPicPr>
          <p:cNvPr id="89" name="Picture 8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126" y="5728913"/>
            <a:ext cx="284270" cy="356211"/>
          </a:xfrm>
          <a:prstGeom prst="rect">
            <a:avLst/>
          </a:prstGeom>
        </p:spPr>
      </p:pic>
      <p:pic>
        <p:nvPicPr>
          <p:cNvPr id="90" name="Picture 8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678" y="5405098"/>
            <a:ext cx="284270" cy="356211"/>
          </a:xfrm>
          <a:prstGeom prst="rect">
            <a:avLst/>
          </a:prstGeom>
        </p:spPr>
      </p:pic>
      <p:pic>
        <p:nvPicPr>
          <p:cNvPr id="91" name="Picture 9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78" y="5557498"/>
            <a:ext cx="284270" cy="356211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2478" y="5709898"/>
            <a:ext cx="284270" cy="35621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0875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9" y="959459"/>
            <a:ext cx="15172841" cy="6955909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6776" y="1500341"/>
            <a:ext cx="4594738" cy="5426166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342" y="1846751"/>
            <a:ext cx="4771094" cy="562063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4579" y="2107729"/>
            <a:ext cx="4451857" cy="529857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222" y="-96115"/>
            <a:ext cx="6228967" cy="13822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92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0" y="1067697"/>
            <a:ext cx="12115275" cy="55960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882" t="12832" r="36079" b="17799"/>
          <a:stretch/>
        </p:blipFill>
        <p:spPr>
          <a:xfrm>
            <a:off x="3844984" y="1992611"/>
            <a:ext cx="3496233" cy="4865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5980" t="13007" r="36079" b="17974"/>
          <a:stretch/>
        </p:blipFill>
        <p:spPr>
          <a:xfrm>
            <a:off x="7601885" y="2027113"/>
            <a:ext cx="3484009" cy="4840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5883" t="12831" r="36078" b="18149"/>
          <a:stretch/>
        </p:blipFill>
        <p:spPr>
          <a:xfrm>
            <a:off x="125022" y="1974955"/>
            <a:ext cx="3496233" cy="48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132" t="3436" r="40542" b="38476"/>
          <a:stretch/>
        </p:blipFill>
        <p:spPr>
          <a:xfrm>
            <a:off x="2071164" y="1780972"/>
            <a:ext cx="7315200" cy="41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658"/>
            <a:ext cx="12102939" cy="68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337"/>
            <a:ext cx="12196725" cy="6860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0479710" y="4675128"/>
            <a:ext cx="1357613" cy="1044028"/>
            <a:chOff x="1840656" y="4418411"/>
            <a:chExt cx="1127873" cy="827688"/>
          </a:xfrm>
        </p:grpSpPr>
        <p:sp>
          <p:nvSpPr>
            <p:cNvPr id="5" name="Freeform 4"/>
            <p:cNvSpPr/>
            <p:nvPr/>
          </p:nvSpPr>
          <p:spPr>
            <a:xfrm flipV="1">
              <a:off x="1911715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40656" y="4453792"/>
              <a:ext cx="1127873" cy="585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from below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 m</a:t>
              </a:r>
              <a:r>
                <a:rPr lang="en-GB" sz="1400" i="1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ha</a:t>
              </a:r>
              <a:r>
                <a:rPr lang="en-GB" sz="1400" i="1" baseline="30000" dirty="0" smtClean="0">
                  <a:solidFill>
                    <a:schemeClr val="bg1"/>
                  </a:solidFill>
                </a:rPr>
                <a:t>-1</a:t>
              </a:r>
              <a:endParaRPr lang="en-GB" sz="1400" i="1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8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3719016" y="1073913"/>
            <a:ext cx="83007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t-PT" sz="800" b="1" dirty="0"/>
          </a:p>
          <a:p>
            <a:r>
              <a:rPr lang="en-US" b="1" dirty="0"/>
              <a:t>Simulate the growth of the following maritime pine stand:</a:t>
            </a:r>
          </a:p>
          <a:p>
            <a:pPr lvl="0"/>
            <a:endParaRPr lang="pt-PT" b="1" dirty="0" smtClean="0"/>
          </a:p>
          <a:p>
            <a:pPr lvl="0"/>
            <a:r>
              <a:rPr lang="pt-PT" b="1" dirty="0" err="1" smtClean="0"/>
              <a:t>Location</a:t>
            </a:r>
            <a:r>
              <a:rPr lang="pt-PT" b="1" dirty="0"/>
              <a:t>:</a:t>
            </a:r>
            <a:r>
              <a:rPr lang="pt-PT" dirty="0"/>
              <a:t> São Pedro de Moel </a:t>
            </a:r>
            <a:r>
              <a:rPr lang="pt-PT" dirty="0" err="1"/>
              <a:t>municipality</a:t>
            </a:r>
            <a:endParaRPr lang="pt-PT" dirty="0"/>
          </a:p>
          <a:p>
            <a:pPr lvl="0"/>
            <a:r>
              <a:rPr lang="en-US" b="1" dirty="0"/>
              <a:t>Altitude:</a:t>
            </a:r>
            <a:r>
              <a:rPr lang="en-US" dirty="0"/>
              <a:t> 31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  <a:endParaRPr lang="pt-PT" dirty="0"/>
          </a:p>
          <a:p>
            <a:pPr lvl="0"/>
            <a:r>
              <a:rPr lang="pt-PT" b="1" dirty="0"/>
              <a:t>Site </a:t>
            </a:r>
            <a:r>
              <a:rPr lang="pt-PT" b="1" dirty="0" err="1"/>
              <a:t>index</a:t>
            </a:r>
            <a:r>
              <a:rPr lang="pt-PT" b="1" dirty="0"/>
              <a:t>:</a:t>
            </a:r>
            <a:r>
              <a:rPr lang="pt-PT" dirty="0"/>
              <a:t> 18 m (50 </a:t>
            </a:r>
            <a:r>
              <a:rPr lang="pt-PT" dirty="0" err="1"/>
              <a:t>years</a:t>
            </a:r>
            <a:r>
              <a:rPr lang="pt-PT" dirty="0" smtClean="0"/>
              <a:t>)</a:t>
            </a:r>
          </a:p>
          <a:p>
            <a:pPr lvl="0"/>
            <a:r>
              <a:rPr lang="en-US" b="1" dirty="0" smtClean="0"/>
              <a:t>Plantation </a:t>
            </a:r>
            <a:r>
              <a:rPr lang="en-US" b="1" dirty="0"/>
              <a:t>spacing</a:t>
            </a:r>
            <a:r>
              <a:rPr lang="en-US" dirty="0"/>
              <a:t>: 2 x 2 (the interface requires the number of trees per hectare</a:t>
            </a:r>
            <a:r>
              <a:rPr lang="en-US" dirty="0" smtClean="0"/>
              <a:t>)</a:t>
            </a:r>
          </a:p>
          <a:p>
            <a:pPr lvl="0"/>
            <a:endParaRPr lang="pt-PT" sz="800" dirty="0"/>
          </a:p>
          <a:p>
            <a:r>
              <a:rPr lang="en-US" dirty="0" smtClean="0"/>
              <a:t>Delay </a:t>
            </a:r>
            <a:r>
              <a:rPr lang="en-US" b="1" dirty="0"/>
              <a:t>the final harvest age up to 80 years </a:t>
            </a:r>
            <a:r>
              <a:rPr lang="en-US" dirty="0"/>
              <a:t>and </a:t>
            </a:r>
            <a:r>
              <a:rPr lang="en-US" b="1" dirty="0"/>
              <a:t>not carrying out any thinning </a:t>
            </a:r>
            <a:r>
              <a:rPr lang="en-US" dirty="0"/>
              <a:t>(the stand will reach self-thinning). </a:t>
            </a:r>
            <a:endParaRPr lang="en-US" dirty="0">
              <a:effectLst/>
            </a:endParaRPr>
          </a:p>
        </p:txBody>
      </p:sp>
      <p:pic>
        <p:nvPicPr>
          <p:cNvPr id="37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89907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317" y="960141"/>
            <a:ext cx="2483752" cy="3112324"/>
          </a:xfrm>
          <a:prstGeom prst="rect">
            <a:avLst/>
          </a:prstGeom>
        </p:spPr>
      </p:pic>
      <p:pic>
        <p:nvPicPr>
          <p:cNvPr id="19" name="Picture 13" descr="foto57-3"/>
          <p:cNvPicPr>
            <a:picLocks noChangeAspect="1" noChangeArrowheads="1"/>
          </p:cNvPicPr>
          <p:nvPr/>
        </p:nvPicPr>
        <p:blipFill rotWithShape="1">
          <a:blip r:embed="rId6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10077598" y="561900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104948" y="4747748"/>
            <a:ext cx="1127873" cy="827688"/>
            <a:chOff x="1840656" y="4418411"/>
            <a:chExt cx="1127873" cy="827688"/>
          </a:xfrm>
        </p:grpSpPr>
        <p:sp>
          <p:nvSpPr>
            <p:cNvPr id="31" name="Freeform 3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80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672312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18847" y="6303422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4871" y="5038712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9671" y="5343512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2313" y="4966716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13" y="5119116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7113" y="5271516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465" y="5252501"/>
            <a:ext cx="795579" cy="996918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048" y="5635374"/>
            <a:ext cx="284270" cy="356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0102" y="476230"/>
            <a:ext cx="43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</a:t>
            </a:r>
            <a:r>
              <a:rPr lang="en-US" dirty="0"/>
              <a:t>the final harvest age up to 80 years</a:t>
            </a:r>
            <a:endParaRPr lang="en-GB" sz="800" i="1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481914" y="6228751"/>
            <a:ext cx="9818270" cy="2066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933" y="5690553"/>
            <a:ext cx="284270" cy="356211"/>
          </a:xfrm>
          <a:prstGeom prst="rect">
            <a:avLst/>
          </a:prstGeom>
        </p:spPr>
      </p:pic>
      <p:pic>
        <p:nvPicPr>
          <p:cNvPr id="72" name="Picture 71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7333" y="5842953"/>
            <a:ext cx="284270" cy="356211"/>
          </a:xfrm>
          <a:prstGeom prst="rect">
            <a:avLst/>
          </a:prstGeom>
        </p:spPr>
      </p:pic>
      <p:pic>
        <p:nvPicPr>
          <p:cNvPr id="73" name="Picture 72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733" y="5995353"/>
            <a:ext cx="284270" cy="356211"/>
          </a:xfrm>
          <a:prstGeom prst="rect">
            <a:avLst/>
          </a:prstGeom>
        </p:spPr>
      </p:pic>
      <p:pic>
        <p:nvPicPr>
          <p:cNvPr id="93" name="Picture 92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2375" y="5618557"/>
            <a:ext cx="284270" cy="356211"/>
          </a:xfrm>
          <a:prstGeom prst="rect">
            <a:avLst/>
          </a:prstGeom>
        </p:spPr>
      </p:pic>
      <p:pic>
        <p:nvPicPr>
          <p:cNvPr id="94" name="Picture 93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4775" y="5770957"/>
            <a:ext cx="284270" cy="356211"/>
          </a:xfrm>
          <a:prstGeom prst="rect">
            <a:avLst/>
          </a:prstGeom>
        </p:spPr>
      </p:pic>
      <p:pic>
        <p:nvPicPr>
          <p:cNvPr id="95" name="Picture 94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175" y="5923357"/>
            <a:ext cx="284270" cy="356211"/>
          </a:xfrm>
          <a:prstGeom prst="rect">
            <a:avLst/>
          </a:prstGeom>
        </p:spPr>
      </p:pic>
      <p:pic>
        <p:nvPicPr>
          <p:cNvPr id="96" name="Picture 95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2727" y="5599542"/>
            <a:ext cx="284270" cy="356211"/>
          </a:xfrm>
          <a:prstGeom prst="rect">
            <a:avLst/>
          </a:prstGeom>
        </p:spPr>
      </p:pic>
      <p:pic>
        <p:nvPicPr>
          <p:cNvPr id="97" name="Picture 96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5127" y="5751942"/>
            <a:ext cx="284270" cy="356211"/>
          </a:xfrm>
          <a:prstGeom prst="rect">
            <a:avLst/>
          </a:prstGeom>
        </p:spPr>
      </p:pic>
      <p:pic>
        <p:nvPicPr>
          <p:cNvPr id="98" name="Picture 97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7527" y="5904342"/>
            <a:ext cx="284270" cy="356211"/>
          </a:xfrm>
          <a:prstGeom prst="rect">
            <a:avLst/>
          </a:prstGeom>
        </p:spPr>
      </p:pic>
      <p:pic>
        <p:nvPicPr>
          <p:cNvPr id="101" name="Picture 10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0779" y="5203504"/>
            <a:ext cx="795579" cy="996918"/>
          </a:xfrm>
          <a:prstGeom prst="rect">
            <a:avLst/>
          </a:prstGeom>
        </p:spPr>
      </p:pic>
      <p:pic>
        <p:nvPicPr>
          <p:cNvPr id="102" name="Picture 10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79" y="5355904"/>
            <a:ext cx="795579" cy="996918"/>
          </a:xfrm>
          <a:prstGeom prst="rect">
            <a:avLst/>
          </a:prstGeom>
        </p:spPr>
      </p:pic>
      <p:pic>
        <p:nvPicPr>
          <p:cNvPr id="103" name="Picture 10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5821" y="4979108"/>
            <a:ext cx="795579" cy="996918"/>
          </a:xfrm>
          <a:prstGeom prst="rect">
            <a:avLst/>
          </a:prstGeom>
        </p:spPr>
      </p:pic>
      <p:pic>
        <p:nvPicPr>
          <p:cNvPr id="104" name="Picture 10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8221" y="5131508"/>
            <a:ext cx="795579" cy="996918"/>
          </a:xfrm>
          <a:prstGeom prst="rect">
            <a:avLst/>
          </a:prstGeom>
        </p:spPr>
      </p:pic>
      <p:pic>
        <p:nvPicPr>
          <p:cNvPr id="106" name="Picture 10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6173" y="4960093"/>
            <a:ext cx="795579" cy="996918"/>
          </a:xfrm>
          <a:prstGeom prst="rect">
            <a:avLst/>
          </a:prstGeom>
        </p:spPr>
      </p:pic>
      <p:pic>
        <p:nvPicPr>
          <p:cNvPr id="107" name="Picture 10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0973" y="5264893"/>
            <a:ext cx="795579" cy="9969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711" y="3806242"/>
            <a:ext cx="7596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1</a:t>
            </a:r>
            <a:endParaRPr lang="en-US" dirty="0" smtClean="0"/>
          </a:p>
          <a:p>
            <a:r>
              <a:rPr lang="en-US" dirty="0" smtClean="0"/>
              <a:t>Even-aged </a:t>
            </a:r>
            <a:r>
              <a:rPr lang="en-US" dirty="0"/>
              <a:t>management for </a:t>
            </a:r>
            <a:r>
              <a:rPr lang="en-US" dirty="0" smtClean="0"/>
              <a:t>80 </a:t>
            </a:r>
            <a:r>
              <a:rPr lang="en-US" dirty="0"/>
              <a:t>years with final harvest in the end of the cycle </a:t>
            </a: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FMA41_Pb_SelfThin_REGular.csv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lvl="0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14" y="330012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 smtClean="0">
                <a:solidFill>
                  <a:srgbClr val="000000"/>
                </a:solidFill>
              </a:rPr>
              <a:t>8.2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  <p:pic>
        <p:nvPicPr>
          <p:cNvPr id="71" name="Picture 7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5014" y="5182871"/>
            <a:ext cx="673958" cy="844518"/>
          </a:xfrm>
          <a:prstGeom prst="rect">
            <a:avLst/>
          </a:prstGeom>
        </p:spPr>
      </p:pic>
      <p:pic>
        <p:nvPicPr>
          <p:cNvPr id="74" name="Picture 7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7414" y="5335271"/>
            <a:ext cx="673958" cy="844518"/>
          </a:xfrm>
          <a:prstGeom prst="rect">
            <a:avLst/>
          </a:prstGeom>
        </p:spPr>
      </p:pic>
      <p:pic>
        <p:nvPicPr>
          <p:cNvPr id="75" name="Picture 7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9814" y="5487671"/>
            <a:ext cx="673958" cy="844518"/>
          </a:xfrm>
          <a:prstGeom prst="rect">
            <a:avLst/>
          </a:prstGeom>
        </p:spPr>
      </p:pic>
      <p:pic>
        <p:nvPicPr>
          <p:cNvPr id="76" name="Picture 7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2456" y="5110875"/>
            <a:ext cx="673958" cy="844518"/>
          </a:xfrm>
          <a:prstGeom prst="rect">
            <a:avLst/>
          </a:prstGeom>
        </p:spPr>
      </p:pic>
      <p:pic>
        <p:nvPicPr>
          <p:cNvPr id="77" name="Picture 7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4856" y="5263275"/>
            <a:ext cx="673958" cy="844518"/>
          </a:xfrm>
          <a:prstGeom prst="rect">
            <a:avLst/>
          </a:prstGeom>
        </p:spPr>
      </p:pic>
      <p:pic>
        <p:nvPicPr>
          <p:cNvPr id="78" name="Picture 7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7256" y="5415675"/>
            <a:ext cx="673958" cy="844518"/>
          </a:xfrm>
          <a:prstGeom prst="rect">
            <a:avLst/>
          </a:prstGeom>
        </p:spPr>
      </p:pic>
      <p:pic>
        <p:nvPicPr>
          <p:cNvPr id="79" name="Picture 7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7608" y="5396660"/>
            <a:ext cx="673958" cy="844518"/>
          </a:xfrm>
          <a:prstGeom prst="rect">
            <a:avLst/>
          </a:prstGeom>
        </p:spPr>
      </p:pic>
      <p:pic>
        <p:nvPicPr>
          <p:cNvPr id="80" name="Picture 7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0922" y="5347663"/>
            <a:ext cx="673958" cy="844518"/>
          </a:xfrm>
          <a:prstGeom prst="rect">
            <a:avLst/>
          </a:prstGeom>
        </p:spPr>
      </p:pic>
      <p:pic>
        <p:nvPicPr>
          <p:cNvPr id="81" name="Picture 8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3322" y="5500063"/>
            <a:ext cx="673958" cy="844518"/>
          </a:xfrm>
          <a:prstGeom prst="rect">
            <a:avLst/>
          </a:prstGeom>
        </p:spPr>
      </p:pic>
      <p:pic>
        <p:nvPicPr>
          <p:cNvPr id="82" name="Picture 8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5964" y="5123267"/>
            <a:ext cx="673958" cy="844518"/>
          </a:xfrm>
          <a:prstGeom prst="rect">
            <a:avLst/>
          </a:prstGeom>
        </p:spPr>
      </p:pic>
      <p:pic>
        <p:nvPicPr>
          <p:cNvPr id="83" name="Picture 8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8364" y="5275667"/>
            <a:ext cx="673958" cy="844518"/>
          </a:xfrm>
          <a:prstGeom prst="rect">
            <a:avLst/>
          </a:prstGeom>
        </p:spPr>
      </p:pic>
      <p:pic>
        <p:nvPicPr>
          <p:cNvPr id="111" name="Picture 11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0764" y="5428067"/>
            <a:ext cx="673958" cy="844518"/>
          </a:xfrm>
          <a:prstGeom prst="rect">
            <a:avLst/>
          </a:prstGeom>
        </p:spPr>
      </p:pic>
      <p:pic>
        <p:nvPicPr>
          <p:cNvPr id="112" name="Picture 11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6316" y="5104252"/>
            <a:ext cx="673958" cy="8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8314" y="330012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 smtClean="0">
                <a:solidFill>
                  <a:srgbClr val="000000"/>
                </a:solidFill>
              </a:rPr>
              <a:t>8.2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5566"/>
            <a:ext cx="12115275" cy="5596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882" t="12832" r="36079" b="17799"/>
          <a:stretch/>
        </p:blipFill>
        <p:spPr>
          <a:xfrm>
            <a:off x="3844984" y="1992611"/>
            <a:ext cx="3496233" cy="4865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812" t="12832" r="35953" b="17799"/>
          <a:stretch/>
        </p:blipFill>
        <p:spPr>
          <a:xfrm>
            <a:off x="78939" y="2027113"/>
            <a:ext cx="3505377" cy="4844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5969" t="12739" r="35892" b="17597"/>
          <a:stretch/>
        </p:blipFill>
        <p:spPr>
          <a:xfrm>
            <a:off x="7601886" y="1992612"/>
            <a:ext cx="3503426" cy="4878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621" t="8811" r="37287" b="32481"/>
          <a:stretch/>
        </p:blipFill>
        <p:spPr>
          <a:xfrm>
            <a:off x="1292873" y="1529636"/>
            <a:ext cx="7551589" cy="43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6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49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21088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 smtClean="0">
                <a:solidFill>
                  <a:srgbClr val="000000"/>
                </a:solidFill>
              </a:rPr>
              <a:t>8.2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64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337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330012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 smtClean="0">
                <a:solidFill>
                  <a:srgbClr val="000000"/>
                </a:solidFill>
              </a:rPr>
              <a:t>8.2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84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76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“Low”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The thinnest trees are removed in even-aged stands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4384" y="2514377"/>
            <a:ext cx="1504447" cy="1885181"/>
          </a:xfrm>
          <a:prstGeom prst="rect">
            <a:avLst/>
          </a:prstGeom>
        </p:spPr>
      </p:pic>
      <p:pic>
        <p:nvPicPr>
          <p:cNvPr id="10" name="Picture 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0544" y="2502163"/>
            <a:ext cx="1810515" cy="1885181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181320"/>
            <a:ext cx="1504447" cy="2188661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114" y="2633139"/>
            <a:ext cx="1504447" cy="1885181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479" y="2509712"/>
            <a:ext cx="1504447" cy="2046638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1936" y="2870947"/>
            <a:ext cx="913295" cy="1692952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509711"/>
            <a:ext cx="2273655" cy="1885181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897" y="2155536"/>
            <a:ext cx="1504447" cy="2231808"/>
          </a:xfrm>
          <a:prstGeom prst="rect">
            <a:avLst/>
          </a:prstGeom>
        </p:spPr>
      </p:pic>
      <p:pic>
        <p:nvPicPr>
          <p:cNvPr id="17" name="Picture 1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15" y="2608228"/>
            <a:ext cx="1504447" cy="1885181"/>
          </a:xfrm>
          <a:prstGeom prst="rect">
            <a:avLst/>
          </a:prstGeom>
        </p:spPr>
      </p:pic>
      <p:pic>
        <p:nvPicPr>
          <p:cNvPr id="18" name="Picture 1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640" y="2588409"/>
            <a:ext cx="2126383" cy="1822240"/>
          </a:xfrm>
          <a:prstGeom prst="rect">
            <a:avLst/>
          </a:prstGeom>
        </p:spPr>
      </p:pic>
      <p:pic>
        <p:nvPicPr>
          <p:cNvPr id="19" name="Picture 1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54" y="2941997"/>
            <a:ext cx="960263" cy="1692952"/>
          </a:xfrm>
          <a:prstGeom prst="rect">
            <a:avLst/>
          </a:prstGeom>
        </p:spPr>
      </p:pic>
      <p:pic>
        <p:nvPicPr>
          <p:cNvPr id="20" name="Picture 1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43104" y="2514377"/>
            <a:ext cx="1504447" cy="1885181"/>
          </a:xfrm>
          <a:prstGeom prst="rect">
            <a:avLst/>
          </a:prstGeom>
        </p:spPr>
      </p:pic>
      <p:pic>
        <p:nvPicPr>
          <p:cNvPr id="21" name="Picture 2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9264" y="2502163"/>
            <a:ext cx="1810515" cy="1885181"/>
          </a:xfrm>
          <a:prstGeom prst="rect">
            <a:avLst/>
          </a:prstGeom>
        </p:spPr>
      </p:pic>
      <p:pic>
        <p:nvPicPr>
          <p:cNvPr id="22" name="Picture 2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9597" y="2181320"/>
            <a:ext cx="1504447" cy="2188661"/>
          </a:xfrm>
          <a:prstGeom prst="rect">
            <a:avLst/>
          </a:prstGeom>
        </p:spPr>
      </p:pic>
      <p:pic>
        <p:nvPicPr>
          <p:cNvPr id="23" name="Picture 2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2834" y="2633139"/>
            <a:ext cx="1504447" cy="1885181"/>
          </a:xfrm>
          <a:prstGeom prst="rect">
            <a:avLst/>
          </a:prstGeom>
        </p:spPr>
      </p:pic>
      <p:pic>
        <p:nvPicPr>
          <p:cNvPr id="24" name="Picture 2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3199" y="2509712"/>
            <a:ext cx="1504447" cy="2046638"/>
          </a:xfrm>
          <a:prstGeom prst="rect">
            <a:avLst/>
          </a:prstGeom>
        </p:spPr>
      </p:pic>
      <p:pic>
        <p:nvPicPr>
          <p:cNvPr id="25" name="Picture 2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0656" y="2870947"/>
            <a:ext cx="913295" cy="1692952"/>
          </a:xfrm>
          <a:prstGeom prst="rect">
            <a:avLst/>
          </a:prstGeom>
        </p:spPr>
      </p:pic>
      <p:pic>
        <p:nvPicPr>
          <p:cNvPr id="26" name="Picture 2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9597" y="2509711"/>
            <a:ext cx="2273655" cy="1885181"/>
          </a:xfrm>
          <a:prstGeom prst="rect">
            <a:avLst/>
          </a:prstGeom>
        </p:spPr>
      </p:pic>
      <p:pic>
        <p:nvPicPr>
          <p:cNvPr id="27" name="Picture 2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2617" y="2155536"/>
            <a:ext cx="1504447" cy="2231808"/>
          </a:xfrm>
          <a:prstGeom prst="rect">
            <a:avLst/>
          </a:prstGeom>
        </p:spPr>
      </p:pic>
      <p:pic>
        <p:nvPicPr>
          <p:cNvPr id="28" name="Picture 2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5235" y="2608228"/>
            <a:ext cx="1504447" cy="1885181"/>
          </a:xfrm>
          <a:prstGeom prst="rect">
            <a:avLst/>
          </a:prstGeom>
        </p:spPr>
      </p:pic>
      <p:pic>
        <p:nvPicPr>
          <p:cNvPr id="29" name="Picture 2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0774" y="2941997"/>
            <a:ext cx="960263" cy="1692952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7002224" y="3465513"/>
            <a:ext cx="917838" cy="51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314" y="11037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 smtClean="0">
                <a:solidFill>
                  <a:srgbClr val="000000"/>
                </a:solidFill>
              </a:rPr>
              <a:t>8.2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519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834387" y="4377417"/>
            <a:ext cx="1357613" cy="1044028"/>
            <a:chOff x="1840656" y="4418411"/>
            <a:chExt cx="1127873" cy="827688"/>
          </a:xfrm>
        </p:grpSpPr>
        <p:sp>
          <p:nvSpPr>
            <p:cNvPr id="6" name="Freeform 5"/>
            <p:cNvSpPr/>
            <p:nvPr/>
          </p:nvSpPr>
          <p:spPr>
            <a:xfrm flipV="1">
              <a:off x="1911715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0656" y="4588255"/>
              <a:ext cx="1127873" cy="24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Self-thinning</a:t>
              </a:r>
              <a:endParaRPr lang="en-GB" sz="1400" i="1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2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4147" y="907911"/>
            <a:ext cx="95345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Simulate the growth of the following maritime pine stand</a:t>
            </a:r>
            <a:r>
              <a:rPr lang="en-US" b="1" dirty="0" smtClean="0"/>
              <a:t>:</a:t>
            </a:r>
          </a:p>
          <a:p>
            <a:pPr lvl="0"/>
            <a:endParaRPr lang="pt-PT" sz="800" b="1" dirty="0"/>
          </a:p>
          <a:p>
            <a:pPr lvl="0"/>
            <a:r>
              <a:rPr lang="en-US" b="1" dirty="0" smtClean="0"/>
              <a:t>Location</a:t>
            </a:r>
            <a:r>
              <a:rPr lang="en-US" b="1" dirty="0"/>
              <a:t>: </a:t>
            </a:r>
            <a:r>
              <a:rPr lang="en-US" dirty="0" smtClean="0"/>
              <a:t>São Pedro de </a:t>
            </a:r>
            <a:r>
              <a:rPr lang="en-US" dirty="0" err="1" smtClean="0"/>
              <a:t>Moel</a:t>
            </a:r>
            <a:r>
              <a:rPr lang="en-US" dirty="0" smtClean="0"/>
              <a:t> municipality</a:t>
            </a:r>
            <a:endParaRPr lang="en-US" dirty="0"/>
          </a:p>
          <a:p>
            <a:pPr lvl="0"/>
            <a:r>
              <a:rPr lang="en-US" b="1" dirty="0" smtClean="0"/>
              <a:t>Stand </a:t>
            </a:r>
            <a:r>
              <a:rPr lang="en-US" b="1" dirty="0"/>
              <a:t>structure: </a:t>
            </a:r>
            <a:r>
              <a:rPr lang="en-US" dirty="0" smtClean="0"/>
              <a:t>even-aged, </a:t>
            </a:r>
            <a:r>
              <a:rPr lang="en-US" b="1" dirty="0" smtClean="0"/>
              <a:t>Stand Age</a:t>
            </a:r>
            <a:r>
              <a:rPr lang="en-US" dirty="0" smtClean="0"/>
              <a:t>: 15 years, </a:t>
            </a:r>
            <a:r>
              <a:rPr lang="en-US" b="1" dirty="0" smtClean="0"/>
              <a:t>Dominant height </a:t>
            </a:r>
            <a:r>
              <a:rPr lang="en-US" dirty="0" smtClean="0"/>
              <a:t>=12 m</a:t>
            </a:r>
            <a:endParaRPr lang="en-US" dirty="0"/>
          </a:p>
          <a:p>
            <a:pPr lvl="0"/>
            <a:r>
              <a:rPr lang="en-US" b="1" dirty="0" smtClean="0"/>
              <a:t>Number </a:t>
            </a:r>
            <a:r>
              <a:rPr lang="en-US" b="1" dirty="0"/>
              <a:t>of trees in the plot: </a:t>
            </a:r>
            <a:r>
              <a:rPr lang="en-US" dirty="0" smtClean="0"/>
              <a:t>49 trees, </a:t>
            </a:r>
            <a:r>
              <a:rPr lang="en-US" b="1" dirty="0" smtClean="0"/>
              <a:t>Plot </a:t>
            </a:r>
            <a:r>
              <a:rPr lang="en-US" b="1" dirty="0"/>
              <a:t>area: </a:t>
            </a:r>
            <a:r>
              <a:rPr lang="en-US" dirty="0"/>
              <a:t>500 m</a:t>
            </a:r>
            <a:r>
              <a:rPr lang="en-US" baseline="30000" dirty="0"/>
              <a:t>2</a:t>
            </a:r>
          </a:p>
          <a:p>
            <a:pPr lvl="0"/>
            <a:r>
              <a:rPr lang="en-US" b="1" dirty="0" smtClean="0"/>
              <a:t>Altitude</a:t>
            </a:r>
            <a:r>
              <a:rPr lang="en-US" b="1" dirty="0"/>
              <a:t>: </a:t>
            </a:r>
            <a:r>
              <a:rPr lang="en-US" dirty="0"/>
              <a:t>100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</a:p>
          <a:p>
            <a:pPr lvl="0"/>
            <a:r>
              <a:rPr lang="en-US" b="1" dirty="0"/>
              <a:t>T</a:t>
            </a:r>
            <a:r>
              <a:rPr lang="en-US" b="1" dirty="0" smtClean="0"/>
              <a:t>ree </a:t>
            </a:r>
            <a:r>
              <a:rPr lang="en-US" b="1" dirty="0"/>
              <a:t>data file: </a:t>
            </a: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FMA41_Pb_025_REGular.csv</a:t>
            </a:r>
          </a:p>
          <a:p>
            <a:pPr lvl="0"/>
            <a:endParaRPr lang="en-US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0"/>
            <a:endParaRPr lang="en-US" sz="800" dirty="0"/>
          </a:p>
          <a:p>
            <a:pPr lvl="0"/>
            <a:r>
              <a:rPr lang="en-US" dirty="0"/>
              <a:t>Build a prescription </a:t>
            </a:r>
            <a:r>
              <a:rPr lang="en-US" dirty="0" smtClean="0"/>
              <a:t>for a </a:t>
            </a:r>
            <a:r>
              <a:rPr lang="en-US" b="1" dirty="0" smtClean="0"/>
              <a:t>planning horizon of 80 years </a:t>
            </a:r>
            <a:r>
              <a:rPr lang="en-US" dirty="0" smtClean="0"/>
              <a:t>assuming the</a:t>
            </a:r>
            <a:r>
              <a:rPr lang="en-US" b="1" dirty="0" smtClean="0"/>
              <a:t> final harvest </a:t>
            </a:r>
            <a:r>
              <a:rPr lang="en-US" dirty="0" smtClean="0"/>
              <a:t>age is </a:t>
            </a:r>
            <a:r>
              <a:rPr lang="en-US" b="1" dirty="0" smtClean="0"/>
              <a:t>35 </a:t>
            </a:r>
            <a:r>
              <a:rPr lang="en-US" b="1" dirty="0" err="1" smtClean="0"/>
              <a:t>yrs</a:t>
            </a:r>
            <a:endParaRPr lang="pt-PT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317" y="960141"/>
            <a:ext cx="2483752" cy="311232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44818" y="3820724"/>
            <a:ext cx="5859166" cy="3114555"/>
            <a:chOff x="3644818" y="3820724"/>
            <a:chExt cx="5859166" cy="3114555"/>
          </a:xfrm>
        </p:grpSpPr>
        <p:pic>
          <p:nvPicPr>
            <p:cNvPr id="37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8237496" y="6203439"/>
              <a:ext cx="722582" cy="38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 descr="foto57-3"/>
            <p:cNvPicPr>
              <a:picLocks noChangeAspect="1" noChangeArrowheads="1"/>
            </p:cNvPicPr>
            <p:nvPr/>
          </p:nvPicPr>
          <p:blipFill rotWithShape="1">
            <a:blip r:embed="rId6" cstate="email">
              <a:lum bright="-12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53" r="26242" b="14917"/>
            <a:stretch/>
          </p:blipFill>
          <p:spPr bwMode="auto">
            <a:xfrm>
              <a:off x="8025187" y="5619009"/>
              <a:ext cx="580836" cy="58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8042086" y="4921094"/>
              <a:ext cx="1127873" cy="827688"/>
              <a:chOff x="1840656" y="4418411"/>
              <a:chExt cx="1127873" cy="827688"/>
            </a:xfrm>
          </p:grpSpPr>
          <p:sp>
            <p:nvSpPr>
              <p:cNvPr id="31" name="Freeform 30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40656" y="445379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smtClean="0">
                    <a:solidFill>
                      <a:schemeClr val="bg1"/>
                    </a:solidFill>
                  </a:rPr>
                  <a:t>Final harvest 35 </a:t>
                </a:r>
                <a:r>
                  <a:rPr lang="en-GB" sz="1400" i="1" dirty="0" err="1" smtClean="0">
                    <a:solidFill>
                      <a:schemeClr val="bg1"/>
                    </a:solidFill>
                  </a:rPr>
                  <a:t>yrs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6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8619901" y="6203439"/>
              <a:ext cx="722582" cy="38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8166436" y="6303422"/>
              <a:ext cx="1195034" cy="63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92460" y="5038712"/>
              <a:ext cx="795579" cy="996918"/>
            </a:xfrm>
            <a:prstGeom prst="rect">
              <a:avLst/>
            </a:prstGeom>
          </p:spPr>
        </p:pic>
        <p:pic>
          <p:nvPicPr>
            <p:cNvPr id="39" name="Picture 38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44860" y="5191112"/>
              <a:ext cx="795579" cy="996918"/>
            </a:xfrm>
            <a:prstGeom prst="rect">
              <a:avLst/>
            </a:prstGeom>
          </p:spPr>
        </p:pic>
        <p:pic>
          <p:nvPicPr>
            <p:cNvPr id="40" name="Picture 39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97260" y="5343512"/>
              <a:ext cx="795579" cy="996918"/>
            </a:xfrm>
            <a:prstGeom prst="rect">
              <a:avLst/>
            </a:prstGeom>
          </p:spPr>
        </p:pic>
        <p:pic>
          <p:nvPicPr>
            <p:cNvPr id="41" name="Picture 4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79902" y="4966716"/>
              <a:ext cx="795579" cy="996918"/>
            </a:xfrm>
            <a:prstGeom prst="rect">
              <a:avLst/>
            </a:prstGeom>
          </p:spPr>
        </p:pic>
        <p:pic>
          <p:nvPicPr>
            <p:cNvPr id="42" name="Picture 41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32302" y="5119116"/>
              <a:ext cx="795579" cy="996918"/>
            </a:xfrm>
            <a:prstGeom prst="rect">
              <a:avLst/>
            </a:prstGeom>
          </p:spPr>
        </p:pic>
        <p:pic>
          <p:nvPicPr>
            <p:cNvPr id="43" name="Picture 42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84702" y="5271516"/>
              <a:ext cx="795579" cy="996918"/>
            </a:xfrm>
            <a:prstGeom prst="rect">
              <a:avLst/>
            </a:prstGeom>
          </p:spPr>
        </p:pic>
        <p:pic>
          <p:nvPicPr>
            <p:cNvPr id="44" name="Picture 43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20254" y="4947701"/>
              <a:ext cx="795579" cy="996918"/>
            </a:xfrm>
            <a:prstGeom prst="rect">
              <a:avLst/>
            </a:prstGeom>
          </p:spPr>
        </p:pic>
        <p:pic>
          <p:nvPicPr>
            <p:cNvPr id="46" name="Picture 45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25054" y="5252501"/>
              <a:ext cx="795579" cy="996918"/>
            </a:xfrm>
            <a:prstGeom prst="rect">
              <a:avLst/>
            </a:prstGeom>
          </p:spPr>
        </p:pic>
        <p:pic>
          <p:nvPicPr>
            <p:cNvPr id="92" name="Picture 91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70581" y="5635374"/>
              <a:ext cx="284270" cy="356211"/>
            </a:xfrm>
            <a:prstGeom prst="rect">
              <a:avLst/>
            </a:prstGeom>
          </p:spPr>
        </p:pic>
        <p:cxnSp>
          <p:nvCxnSpPr>
            <p:cNvPr id="63" name="Straight Arrow Connector 62"/>
            <p:cNvCxnSpPr/>
            <p:nvPr/>
          </p:nvCxnSpPr>
          <p:spPr>
            <a:xfrm flipV="1">
              <a:off x="3671984" y="6228751"/>
              <a:ext cx="583200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83466" y="5690553"/>
              <a:ext cx="284270" cy="356211"/>
            </a:xfrm>
            <a:prstGeom prst="rect">
              <a:avLst/>
            </a:prstGeom>
          </p:spPr>
        </p:pic>
        <p:pic>
          <p:nvPicPr>
            <p:cNvPr id="72" name="Picture 71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35866" y="5842953"/>
              <a:ext cx="284270" cy="356211"/>
            </a:xfrm>
            <a:prstGeom prst="rect">
              <a:avLst/>
            </a:prstGeom>
          </p:spPr>
        </p:pic>
        <p:pic>
          <p:nvPicPr>
            <p:cNvPr id="73" name="Picture 72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88266" y="5995353"/>
              <a:ext cx="284270" cy="356211"/>
            </a:xfrm>
            <a:prstGeom prst="rect">
              <a:avLst/>
            </a:prstGeom>
          </p:spPr>
        </p:pic>
        <p:pic>
          <p:nvPicPr>
            <p:cNvPr id="93" name="Picture 92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70908" y="5618557"/>
              <a:ext cx="284270" cy="356211"/>
            </a:xfrm>
            <a:prstGeom prst="rect">
              <a:avLst/>
            </a:prstGeom>
          </p:spPr>
        </p:pic>
        <p:pic>
          <p:nvPicPr>
            <p:cNvPr id="94" name="Picture 93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23308" y="5770957"/>
              <a:ext cx="284270" cy="356211"/>
            </a:xfrm>
            <a:prstGeom prst="rect">
              <a:avLst/>
            </a:prstGeom>
          </p:spPr>
        </p:pic>
        <p:pic>
          <p:nvPicPr>
            <p:cNvPr id="95" name="Picture 94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75708" y="5923357"/>
              <a:ext cx="284270" cy="356211"/>
            </a:xfrm>
            <a:prstGeom prst="rect">
              <a:avLst/>
            </a:prstGeom>
          </p:spPr>
        </p:pic>
        <p:pic>
          <p:nvPicPr>
            <p:cNvPr id="96" name="Picture 95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11260" y="5599542"/>
              <a:ext cx="284270" cy="356211"/>
            </a:xfrm>
            <a:prstGeom prst="rect">
              <a:avLst/>
            </a:prstGeom>
          </p:spPr>
        </p:pic>
        <p:pic>
          <p:nvPicPr>
            <p:cNvPr id="97" name="Picture 96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63660" y="5751942"/>
              <a:ext cx="284270" cy="356211"/>
            </a:xfrm>
            <a:prstGeom prst="rect">
              <a:avLst/>
            </a:prstGeom>
          </p:spPr>
        </p:pic>
        <p:pic>
          <p:nvPicPr>
            <p:cNvPr id="98" name="Picture 97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16060" y="5904342"/>
              <a:ext cx="284270" cy="356211"/>
            </a:xfrm>
            <a:prstGeom prst="rect">
              <a:avLst/>
            </a:prstGeom>
          </p:spPr>
        </p:pic>
        <p:pic>
          <p:nvPicPr>
            <p:cNvPr id="101" name="Picture 10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88368" y="5203504"/>
              <a:ext cx="795579" cy="996918"/>
            </a:xfrm>
            <a:prstGeom prst="rect">
              <a:avLst/>
            </a:prstGeom>
          </p:spPr>
        </p:pic>
        <p:pic>
          <p:nvPicPr>
            <p:cNvPr id="102" name="Picture 101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40768" y="5355904"/>
              <a:ext cx="795579" cy="996918"/>
            </a:xfrm>
            <a:prstGeom prst="rect">
              <a:avLst/>
            </a:prstGeom>
          </p:spPr>
        </p:pic>
        <p:pic>
          <p:nvPicPr>
            <p:cNvPr id="103" name="Picture 102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23410" y="4979108"/>
              <a:ext cx="795579" cy="996918"/>
            </a:xfrm>
            <a:prstGeom prst="rect">
              <a:avLst/>
            </a:prstGeom>
          </p:spPr>
        </p:pic>
        <p:pic>
          <p:nvPicPr>
            <p:cNvPr id="104" name="Picture 103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75810" y="5131508"/>
              <a:ext cx="795579" cy="996918"/>
            </a:xfrm>
            <a:prstGeom prst="rect">
              <a:avLst/>
            </a:prstGeom>
          </p:spPr>
        </p:pic>
        <p:pic>
          <p:nvPicPr>
            <p:cNvPr id="105" name="Picture 104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28210" y="5283908"/>
              <a:ext cx="795579" cy="996918"/>
            </a:xfrm>
            <a:prstGeom prst="rect">
              <a:avLst/>
            </a:prstGeom>
          </p:spPr>
        </p:pic>
        <p:pic>
          <p:nvPicPr>
            <p:cNvPr id="106" name="Picture 105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63762" y="4960093"/>
              <a:ext cx="795579" cy="996918"/>
            </a:xfrm>
            <a:prstGeom prst="rect">
              <a:avLst/>
            </a:prstGeom>
          </p:spPr>
        </p:pic>
        <p:pic>
          <p:nvPicPr>
            <p:cNvPr id="107" name="Picture 106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68562" y="5264893"/>
              <a:ext cx="795579" cy="99691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44818" y="3820724"/>
              <a:ext cx="54538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/>
                <a:t>cycle </a:t>
              </a:r>
              <a:r>
                <a:rPr lang="en-US" b="1" dirty="0" smtClean="0"/>
                <a:t>2</a:t>
              </a:r>
            </a:p>
            <a:p>
              <a:r>
                <a:rPr lang="en-US" b="1" dirty="0" smtClean="0"/>
                <a:t> </a:t>
              </a:r>
              <a:r>
                <a:rPr lang="en-US" dirty="0"/>
                <a:t>Even-aged management of a </a:t>
              </a:r>
              <a:r>
                <a:rPr lang="en-US" dirty="0" smtClean="0"/>
                <a:t>plantation until age </a:t>
              </a:r>
              <a:r>
                <a:rPr lang="en-US" dirty="0"/>
                <a:t>35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lvl="0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8.3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79733" y="3806242"/>
            <a:ext cx="3739253" cy="3170601"/>
            <a:chOff x="79733" y="3806242"/>
            <a:chExt cx="3739253" cy="3170601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241094" y="6228752"/>
              <a:ext cx="334800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2785074" y="6245003"/>
              <a:ext cx="722582" cy="38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2208039" y="6344986"/>
              <a:ext cx="1195034" cy="63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3" descr="foto57-3"/>
            <p:cNvPicPr>
              <a:picLocks noChangeAspect="1" noChangeArrowheads="1"/>
            </p:cNvPicPr>
            <p:nvPr/>
          </p:nvPicPr>
          <p:blipFill rotWithShape="1">
            <a:blip r:embed="rId6" cstate="email">
              <a:lum bright="-12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53" r="26242" b="14917"/>
            <a:stretch/>
          </p:blipFill>
          <p:spPr bwMode="auto">
            <a:xfrm>
              <a:off x="2523873" y="5619009"/>
              <a:ext cx="580836" cy="58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8" name="Group 107"/>
            <p:cNvGrpSpPr/>
            <p:nvPr/>
          </p:nvGrpSpPr>
          <p:grpSpPr>
            <a:xfrm>
              <a:off x="2516945" y="4926534"/>
              <a:ext cx="1127873" cy="827688"/>
              <a:chOff x="1840656" y="4418411"/>
              <a:chExt cx="1127873" cy="827688"/>
            </a:xfrm>
          </p:grpSpPr>
          <p:sp>
            <p:nvSpPr>
              <p:cNvPr id="109" name="Freeform 108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840656" y="445379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smtClean="0">
                    <a:solidFill>
                      <a:schemeClr val="bg1"/>
                    </a:solidFill>
                  </a:rPr>
                  <a:t>Final harvest 35 </a:t>
                </a:r>
                <a:r>
                  <a:rPr lang="en-GB" sz="1400" i="1" dirty="0" err="1" smtClean="0">
                    <a:solidFill>
                      <a:schemeClr val="bg1"/>
                    </a:solidFill>
                  </a:rPr>
                  <a:t>yrs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04711" y="3806242"/>
              <a:ext cx="37142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/>
                <a:t>cycle </a:t>
              </a:r>
              <a:r>
                <a:rPr lang="en-US" b="1" dirty="0" smtClean="0"/>
                <a:t>1</a:t>
              </a:r>
              <a:endParaRPr lang="en-US" dirty="0" smtClean="0"/>
            </a:p>
            <a:p>
              <a:pPr lvl="0"/>
              <a:r>
                <a:rPr lang="en-US" dirty="0" smtClean="0"/>
                <a:t>Even-aged </a:t>
              </a:r>
              <a:r>
                <a:rPr lang="en-US" dirty="0"/>
                <a:t>management </a:t>
              </a:r>
              <a:r>
                <a:rPr lang="en-US" dirty="0" smtClean="0"/>
                <a:t>of a 15 </a:t>
              </a:r>
              <a:r>
                <a:rPr lang="en-US" dirty="0" err="1" smtClean="0"/>
                <a:t>yrs</a:t>
              </a:r>
              <a:r>
                <a:rPr lang="en-US" dirty="0" smtClean="0"/>
                <a:t> old stand until age 35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70" name="Picture 69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733" y="5182871"/>
              <a:ext cx="673958" cy="844518"/>
            </a:xfrm>
            <a:prstGeom prst="rect">
              <a:avLst/>
            </a:prstGeom>
          </p:spPr>
        </p:pic>
        <p:pic>
          <p:nvPicPr>
            <p:cNvPr id="71" name="Picture 7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2133" y="5335271"/>
              <a:ext cx="673958" cy="844518"/>
            </a:xfrm>
            <a:prstGeom prst="rect">
              <a:avLst/>
            </a:prstGeom>
          </p:spPr>
        </p:pic>
        <p:pic>
          <p:nvPicPr>
            <p:cNvPr id="74" name="Picture 73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4533" y="5487671"/>
              <a:ext cx="673958" cy="844518"/>
            </a:xfrm>
            <a:prstGeom prst="rect">
              <a:avLst/>
            </a:prstGeom>
          </p:spPr>
        </p:pic>
        <p:pic>
          <p:nvPicPr>
            <p:cNvPr id="75" name="Picture 74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7175" y="5110875"/>
              <a:ext cx="673958" cy="844518"/>
            </a:xfrm>
            <a:prstGeom prst="rect">
              <a:avLst/>
            </a:prstGeom>
          </p:spPr>
        </p:pic>
        <p:pic>
          <p:nvPicPr>
            <p:cNvPr id="76" name="Picture 75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9575" y="5263275"/>
              <a:ext cx="673958" cy="844518"/>
            </a:xfrm>
            <a:prstGeom prst="rect">
              <a:avLst/>
            </a:prstGeom>
          </p:spPr>
        </p:pic>
        <p:pic>
          <p:nvPicPr>
            <p:cNvPr id="77" name="Picture 76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975" y="5415675"/>
              <a:ext cx="673958" cy="844518"/>
            </a:xfrm>
            <a:prstGeom prst="rect">
              <a:avLst/>
            </a:prstGeom>
          </p:spPr>
        </p:pic>
        <p:pic>
          <p:nvPicPr>
            <p:cNvPr id="78" name="Picture 77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2327" y="5396660"/>
              <a:ext cx="673958" cy="844518"/>
            </a:xfrm>
            <a:prstGeom prst="rect">
              <a:avLst/>
            </a:prstGeom>
          </p:spPr>
        </p:pic>
        <p:pic>
          <p:nvPicPr>
            <p:cNvPr id="79" name="Picture 78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5641" y="5347663"/>
              <a:ext cx="673958" cy="844518"/>
            </a:xfrm>
            <a:prstGeom prst="rect">
              <a:avLst/>
            </a:prstGeom>
          </p:spPr>
        </p:pic>
        <p:pic>
          <p:nvPicPr>
            <p:cNvPr id="80" name="Picture 79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28041" y="5500063"/>
              <a:ext cx="673958" cy="844518"/>
            </a:xfrm>
            <a:prstGeom prst="rect">
              <a:avLst/>
            </a:prstGeom>
          </p:spPr>
        </p:pic>
        <p:pic>
          <p:nvPicPr>
            <p:cNvPr id="81" name="Picture 8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10683" y="5123267"/>
              <a:ext cx="673958" cy="844518"/>
            </a:xfrm>
            <a:prstGeom prst="rect">
              <a:avLst/>
            </a:prstGeom>
          </p:spPr>
        </p:pic>
        <p:pic>
          <p:nvPicPr>
            <p:cNvPr id="82" name="Picture 81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63083" y="5275667"/>
              <a:ext cx="673958" cy="844518"/>
            </a:xfrm>
            <a:prstGeom prst="rect">
              <a:avLst/>
            </a:prstGeom>
          </p:spPr>
        </p:pic>
        <p:pic>
          <p:nvPicPr>
            <p:cNvPr id="83" name="Picture 82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15483" y="5428067"/>
              <a:ext cx="673958" cy="844518"/>
            </a:xfrm>
            <a:prstGeom prst="rect">
              <a:avLst/>
            </a:prstGeom>
          </p:spPr>
        </p:pic>
        <p:pic>
          <p:nvPicPr>
            <p:cNvPr id="111" name="Picture 11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51035" y="5104252"/>
              <a:ext cx="673958" cy="84451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562044" y="3835730"/>
            <a:ext cx="6096000" cy="2969907"/>
            <a:chOff x="9562044" y="3835730"/>
            <a:chExt cx="6096000" cy="2969907"/>
          </a:xfrm>
        </p:grpSpPr>
        <p:sp>
          <p:nvSpPr>
            <p:cNvPr id="112" name="Rectangle 111"/>
            <p:cNvSpPr/>
            <p:nvPr/>
          </p:nvSpPr>
          <p:spPr>
            <a:xfrm>
              <a:off x="9562044" y="3835730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b="1" dirty="0"/>
                <a:t>cycle </a:t>
              </a:r>
              <a:r>
                <a:rPr lang="en-US" b="1" dirty="0" smtClean="0"/>
                <a:t>3</a:t>
              </a:r>
            </a:p>
            <a:p>
              <a:r>
                <a:rPr lang="en-US" b="1" dirty="0" smtClean="0"/>
                <a:t> </a:t>
              </a:r>
              <a:r>
                <a:rPr lang="en-US" dirty="0"/>
                <a:t>Even-aged management of a </a:t>
              </a:r>
              <a:r>
                <a:rPr lang="en-US" dirty="0" smtClean="0"/>
                <a:t>plantation until age </a:t>
              </a:r>
              <a:r>
                <a:rPr lang="en-US" dirty="0"/>
                <a:t>35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lvl="0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75719" y="4787686"/>
              <a:ext cx="5578323" cy="2017951"/>
            </a:xfrm>
            <a:prstGeom prst="rect">
              <a:avLst/>
            </a:prstGeom>
          </p:spPr>
        </p:pic>
        <p:cxnSp>
          <p:nvCxnSpPr>
            <p:cNvPr id="113" name="Straight Arrow Connector 112"/>
            <p:cNvCxnSpPr/>
            <p:nvPr/>
          </p:nvCxnSpPr>
          <p:spPr>
            <a:xfrm flipV="1">
              <a:off x="9628353" y="6220510"/>
              <a:ext cx="583200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13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8.3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9" y="824126"/>
            <a:ext cx="12108647" cy="6811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833" t="12963" r="35833" b="18000"/>
          <a:stretch/>
        </p:blipFill>
        <p:spPr>
          <a:xfrm>
            <a:off x="0" y="1828800"/>
            <a:ext cx="3805020" cy="5215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833" t="12814" r="35917" b="18001"/>
          <a:stretch/>
        </p:blipFill>
        <p:spPr>
          <a:xfrm>
            <a:off x="4023360" y="1871484"/>
            <a:ext cx="3793829" cy="5226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5916" t="12963" r="35917" b="18000"/>
          <a:stretch/>
        </p:blipFill>
        <p:spPr>
          <a:xfrm>
            <a:off x="8035529" y="1828800"/>
            <a:ext cx="3782638" cy="5215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833" t="6148" r="38750" b="35186"/>
          <a:stretch/>
        </p:blipFill>
        <p:spPr>
          <a:xfrm>
            <a:off x="1802176" y="1828800"/>
            <a:ext cx="8275043" cy="47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8.3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9" y="824126"/>
            <a:ext cx="12108647" cy="6811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833" t="12963" r="35833" b="18000"/>
          <a:stretch/>
        </p:blipFill>
        <p:spPr>
          <a:xfrm>
            <a:off x="0" y="1828800"/>
            <a:ext cx="3805020" cy="5215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833" t="12814" r="35917" b="18001"/>
          <a:stretch/>
        </p:blipFill>
        <p:spPr>
          <a:xfrm>
            <a:off x="4023360" y="1871484"/>
            <a:ext cx="3793829" cy="5226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916" t="13111" r="35833" b="17851"/>
          <a:stretch/>
        </p:blipFill>
        <p:spPr>
          <a:xfrm>
            <a:off x="2423160" y="7898522"/>
            <a:ext cx="5166360" cy="710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5916" t="12963" r="35917" b="18000"/>
          <a:stretch/>
        </p:blipFill>
        <p:spPr>
          <a:xfrm>
            <a:off x="8035529" y="1828800"/>
            <a:ext cx="3782638" cy="52151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27123" y="3977640"/>
            <a:ext cx="440477" cy="1981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18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8.3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8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8.3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9" y="824126"/>
            <a:ext cx="12108647" cy="6811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833" t="12963" r="35833" b="18000"/>
          <a:stretch/>
        </p:blipFill>
        <p:spPr>
          <a:xfrm>
            <a:off x="0" y="1828800"/>
            <a:ext cx="3805020" cy="5215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833" t="12814" r="35917" b="18001"/>
          <a:stretch/>
        </p:blipFill>
        <p:spPr>
          <a:xfrm>
            <a:off x="4023360" y="1871484"/>
            <a:ext cx="3793829" cy="5226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916" t="13111" r="35833" b="17851"/>
          <a:stretch/>
        </p:blipFill>
        <p:spPr>
          <a:xfrm>
            <a:off x="4023360" y="1871484"/>
            <a:ext cx="3793829" cy="5215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5916" t="12963" r="35917" b="18000"/>
          <a:stretch/>
        </p:blipFill>
        <p:spPr>
          <a:xfrm>
            <a:off x="8035529" y="1828800"/>
            <a:ext cx="3782638" cy="52151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53003" y="6294120"/>
            <a:ext cx="623357" cy="2133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85363" y="6699498"/>
            <a:ext cx="547157" cy="3444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80979" y="6685791"/>
            <a:ext cx="547157" cy="3444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0500" t="17853" r="32250" b="23333"/>
          <a:stretch/>
        </p:blipFill>
        <p:spPr>
          <a:xfrm>
            <a:off x="1592114" y="1398531"/>
            <a:ext cx="8656320" cy="50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8.3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6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89907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4147" y="907911"/>
            <a:ext cx="95345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Simulate the growth of the following maritime pine stand</a:t>
            </a:r>
            <a:r>
              <a:rPr lang="en-US" b="1" dirty="0" smtClean="0"/>
              <a:t>:</a:t>
            </a:r>
          </a:p>
          <a:p>
            <a:pPr lvl="0"/>
            <a:endParaRPr lang="pt-PT" sz="800" b="1" dirty="0"/>
          </a:p>
          <a:p>
            <a:pPr lvl="0"/>
            <a:r>
              <a:rPr lang="en-US" b="1" dirty="0" smtClean="0"/>
              <a:t>Location</a:t>
            </a:r>
            <a:r>
              <a:rPr lang="en-US" b="1" dirty="0"/>
              <a:t>: </a:t>
            </a:r>
            <a:r>
              <a:rPr lang="en-US" dirty="0" err="1"/>
              <a:t>Alcácer</a:t>
            </a:r>
            <a:r>
              <a:rPr lang="en-US" dirty="0"/>
              <a:t> do Sal municipality</a:t>
            </a:r>
          </a:p>
          <a:p>
            <a:pPr lvl="0"/>
            <a:r>
              <a:rPr lang="en-US" b="1" dirty="0" smtClean="0"/>
              <a:t>Stand </a:t>
            </a:r>
            <a:r>
              <a:rPr lang="en-US" b="1" dirty="0"/>
              <a:t>structure: </a:t>
            </a:r>
            <a:r>
              <a:rPr lang="en-US" dirty="0"/>
              <a:t>uneven-aged</a:t>
            </a:r>
          </a:p>
          <a:p>
            <a:pPr lvl="0"/>
            <a:r>
              <a:rPr lang="en-US" b="1" dirty="0" smtClean="0"/>
              <a:t>Number </a:t>
            </a:r>
            <a:r>
              <a:rPr lang="en-US" b="1" dirty="0"/>
              <a:t>of trees in the plot: </a:t>
            </a:r>
            <a:r>
              <a:rPr lang="en-US" dirty="0" smtClean="0"/>
              <a:t>10 </a:t>
            </a:r>
            <a:r>
              <a:rPr lang="en-US" dirty="0"/>
              <a:t>trees</a:t>
            </a:r>
          </a:p>
          <a:p>
            <a:pPr lvl="0"/>
            <a:r>
              <a:rPr lang="en-US" b="1" dirty="0" smtClean="0"/>
              <a:t>Plot </a:t>
            </a:r>
            <a:r>
              <a:rPr lang="en-US" b="1" dirty="0"/>
              <a:t>area: </a:t>
            </a:r>
            <a:r>
              <a:rPr lang="en-US" dirty="0"/>
              <a:t>500 m</a:t>
            </a:r>
            <a:r>
              <a:rPr lang="en-US" baseline="30000" dirty="0"/>
              <a:t>2</a:t>
            </a:r>
          </a:p>
          <a:p>
            <a:pPr lvl="0"/>
            <a:r>
              <a:rPr lang="en-US" b="1" dirty="0" smtClean="0"/>
              <a:t>Altitude</a:t>
            </a:r>
            <a:r>
              <a:rPr lang="en-US" b="1" dirty="0"/>
              <a:t>: </a:t>
            </a:r>
            <a:r>
              <a:rPr lang="en-US" dirty="0"/>
              <a:t>100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</a:p>
          <a:p>
            <a:pPr lvl="0"/>
            <a:r>
              <a:rPr lang="en-US" b="1" dirty="0"/>
              <a:t>T</a:t>
            </a:r>
            <a:r>
              <a:rPr lang="en-US" b="1" dirty="0" smtClean="0"/>
              <a:t>ree </a:t>
            </a:r>
            <a:r>
              <a:rPr lang="en-US" b="1" dirty="0"/>
              <a:t>data file: 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</a:rPr>
              <a:t>inv_Pb_J_6888_arv.csv</a:t>
            </a:r>
          </a:p>
          <a:p>
            <a:pPr lvl="0"/>
            <a:endParaRPr lang="en-US" sz="800" b="1" dirty="0"/>
          </a:p>
          <a:p>
            <a:pPr lvl="0"/>
            <a:r>
              <a:rPr lang="en-US" b="1" dirty="0"/>
              <a:t>Build a prescription with 2 cycles as described below:</a:t>
            </a:r>
          </a:p>
          <a:p>
            <a:pPr lvl="0"/>
            <a:endParaRPr lang="pt-PT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317" y="960141"/>
            <a:ext cx="2483752" cy="311232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73318" y="6228752"/>
            <a:ext cx="4860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 descr="foto57-3"/>
          <p:cNvPicPr>
            <a:picLocks noChangeAspect="1" noChangeArrowheads="1"/>
          </p:cNvPicPr>
          <p:nvPr/>
        </p:nvPicPr>
        <p:blipFill rotWithShape="1">
          <a:blip r:embed="rId6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10077598" y="561900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104948" y="4747748"/>
            <a:ext cx="1127873" cy="827688"/>
            <a:chOff x="1840656" y="4418411"/>
            <a:chExt cx="1127873" cy="827688"/>
          </a:xfrm>
        </p:grpSpPr>
        <p:sp>
          <p:nvSpPr>
            <p:cNvPr id="31" name="Freeform 3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35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672312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18847" y="6303422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4871" y="5038712"/>
            <a:ext cx="795579" cy="996918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7271" y="5191112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9671" y="5343512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2313" y="4966716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13" y="5119116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7113" y="5271516"/>
            <a:ext cx="795579" cy="996918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2665" y="4947701"/>
            <a:ext cx="795579" cy="996918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6157" y="5225442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465" y="5252501"/>
            <a:ext cx="795579" cy="996918"/>
          </a:xfrm>
          <a:prstGeom prst="rect">
            <a:avLst/>
          </a:prstGeom>
        </p:spPr>
      </p:pic>
      <p:pic>
        <p:nvPicPr>
          <p:cNvPr id="56" name="Picture 55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2838" y="5397129"/>
            <a:ext cx="667248" cy="836110"/>
          </a:xfrm>
          <a:prstGeom prst="rect">
            <a:avLst/>
          </a:prstGeom>
        </p:spPr>
      </p:pic>
      <p:pic>
        <p:nvPicPr>
          <p:cNvPr id="58" name="Picture 5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0247" y="5230791"/>
            <a:ext cx="795579" cy="996918"/>
          </a:xfrm>
          <a:prstGeom prst="rect">
            <a:avLst/>
          </a:prstGeom>
        </p:spPr>
      </p:pic>
      <p:pic>
        <p:nvPicPr>
          <p:cNvPr id="59" name="Picture 58" descr="pb_4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5923" y="5658601"/>
            <a:ext cx="422571" cy="529512"/>
          </a:xfrm>
          <a:prstGeom prst="rect">
            <a:avLst/>
          </a:prstGeom>
        </p:spPr>
      </p:pic>
      <p:pic>
        <p:nvPicPr>
          <p:cNvPr id="60" name="Picture 5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6906" y="5111471"/>
            <a:ext cx="795579" cy="996918"/>
          </a:xfrm>
          <a:prstGeom prst="rect">
            <a:avLst/>
          </a:prstGeom>
        </p:spPr>
      </p:pic>
      <p:pic>
        <p:nvPicPr>
          <p:cNvPr id="62" name="Picture 61" descr="pb_4.jpg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228" y="5582512"/>
            <a:ext cx="524774" cy="657580"/>
          </a:xfrm>
          <a:prstGeom prst="rect">
            <a:avLst/>
          </a:prstGeom>
        </p:spPr>
      </p:pic>
      <p:pic>
        <p:nvPicPr>
          <p:cNvPr id="84" name="Picture 83" descr="pb_4.jpg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1902" y="5331281"/>
            <a:ext cx="689171" cy="863581"/>
          </a:xfrm>
          <a:prstGeom prst="rect">
            <a:avLst/>
          </a:prstGeom>
        </p:spPr>
      </p:pic>
      <p:pic>
        <p:nvPicPr>
          <p:cNvPr id="85" name="Picture 84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3916" y="5912223"/>
            <a:ext cx="284270" cy="356211"/>
          </a:xfrm>
          <a:prstGeom prst="rect">
            <a:avLst/>
          </a:prstGeom>
        </p:spPr>
      </p:pic>
      <p:pic>
        <p:nvPicPr>
          <p:cNvPr id="86" name="Picture 85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253" y="5870221"/>
            <a:ext cx="284270" cy="356211"/>
          </a:xfrm>
          <a:prstGeom prst="rect">
            <a:avLst/>
          </a:prstGeom>
        </p:spPr>
      </p:pic>
      <p:pic>
        <p:nvPicPr>
          <p:cNvPr id="87" name="Picture 86" descr="pb_4.jpg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2947" y="5770957"/>
            <a:ext cx="357471" cy="447937"/>
          </a:xfrm>
          <a:prstGeom prst="rect">
            <a:avLst/>
          </a:prstGeom>
        </p:spPr>
      </p:pic>
      <p:pic>
        <p:nvPicPr>
          <p:cNvPr id="88" name="Picture 87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748" y="5883049"/>
            <a:ext cx="284270" cy="356211"/>
          </a:xfrm>
          <a:prstGeom prst="rect">
            <a:avLst/>
          </a:prstGeom>
        </p:spPr>
      </p:pic>
      <p:pic>
        <p:nvPicPr>
          <p:cNvPr id="89" name="Picture 88" descr="pb_4.jpg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007" y="5381679"/>
            <a:ext cx="671821" cy="841841"/>
          </a:xfrm>
          <a:prstGeom prst="rect">
            <a:avLst/>
          </a:prstGeom>
        </p:spPr>
      </p:pic>
      <p:pic>
        <p:nvPicPr>
          <p:cNvPr id="90" name="Picture 89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7012" y="5856291"/>
            <a:ext cx="284270" cy="356211"/>
          </a:xfrm>
          <a:prstGeom prst="rect">
            <a:avLst/>
          </a:prstGeom>
        </p:spPr>
      </p:pic>
      <p:pic>
        <p:nvPicPr>
          <p:cNvPr id="91" name="Picture 90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6138" y="5874862"/>
            <a:ext cx="284270" cy="356211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8781" y="5635374"/>
            <a:ext cx="284270" cy="356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8237" y="1482197"/>
            <a:ext cx="313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planning horizon of 70 </a:t>
            </a:r>
            <a:r>
              <a:rPr lang="en-US" b="1" dirty="0" smtClean="0"/>
              <a:t>years</a:t>
            </a:r>
            <a:endParaRPr lang="en-GB" sz="800" i="1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5440184" y="6228751"/>
            <a:ext cx="4860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4763332" y="6245003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4309867" y="6344986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3" descr="foto57-3"/>
          <p:cNvPicPr>
            <a:picLocks noChangeAspect="1" noChangeArrowheads="1"/>
          </p:cNvPicPr>
          <p:nvPr/>
        </p:nvPicPr>
        <p:blipFill rotWithShape="1">
          <a:blip r:embed="rId6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4625701" y="561900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1666" y="5690553"/>
            <a:ext cx="284270" cy="356211"/>
          </a:xfrm>
          <a:prstGeom prst="rect">
            <a:avLst/>
          </a:prstGeom>
        </p:spPr>
      </p:pic>
      <p:pic>
        <p:nvPicPr>
          <p:cNvPr id="72" name="Picture 71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4066" y="5842953"/>
            <a:ext cx="284270" cy="356211"/>
          </a:xfrm>
          <a:prstGeom prst="rect">
            <a:avLst/>
          </a:prstGeom>
        </p:spPr>
      </p:pic>
      <p:pic>
        <p:nvPicPr>
          <p:cNvPr id="73" name="Picture 72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6466" y="5995353"/>
            <a:ext cx="284270" cy="356211"/>
          </a:xfrm>
          <a:prstGeom prst="rect">
            <a:avLst/>
          </a:prstGeom>
        </p:spPr>
      </p:pic>
      <p:pic>
        <p:nvPicPr>
          <p:cNvPr id="93" name="Picture 92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9108" y="5618557"/>
            <a:ext cx="284270" cy="356211"/>
          </a:xfrm>
          <a:prstGeom prst="rect">
            <a:avLst/>
          </a:prstGeom>
        </p:spPr>
      </p:pic>
      <p:pic>
        <p:nvPicPr>
          <p:cNvPr id="94" name="Picture 93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1508" y="5770957"/>
            <a:ext cx="284270" cy="356211"/>
          </a:xfrm>
          <a:prstGeom prst="rect">
            <a:avLst/>
          </a:prstGeom>
        </p:spPr>
      </p:pic>
      <p:pic>
        <p:nvPicPr>
          <p:cNvPr id="95" name="Picture 94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3908" y="5923357"/>
            <a:ext cx="284270" cy="356211"/>
          </a:xfrm>
          <a:prstGeom prst="rect">
            <a:avLst/>
          </a:prstGeom>
        </p:spPr>
      </p:pic>
      <p:pic>
        <p:nvPicPr>
          <p:cNvPr id="96" name="Picture 95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9460" y="5599542"/>
            <a:ext cx="284270" cy="356211"/>
          </a:xfrm>
          <a:prstGeom prst="rect">
            <a:avLst/>
          </a:prstGeom>
        </p:spPr>
      </p:pic>
      <p:pic>
        <p:nvPicPr>
          <p:cNvPr id="97" name="Picture 96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1860" y="5751942"/>
            <a:ext cx="284270" cy="356211"/>
          </a:xfrm>
          <a:prstGeom prst="rect">
            <a:avLst/>
          </a:prstGeom>
        </p:spPr>
      </p:pic>
      <p:pic>
        <p:nvPicPr>
          <p:cNvPr id="98" name="Picture 97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4260" y="5904342"/>
            <a:ext cx="284270" cy="356211"/>
          </a:xfrm>
          <a:prstGeom prst="rect">
            <a:avLst/>
          </a:prstGeom>
        </p:spPr>
      </p:pic>
      <p:pic>
        <p:nvPicPr>
          <p:cNvPr id="99" name="Picture 9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9942" y="5238916"/>
            <a:ext cx="795579" cy="996918"/>
          </a:xfrm>
          <a:prstGeom prst="rect">
            <a:avLst/>
          </a:prstGeom>
        </p:spPr>
      </p:pic>
      <p:pic>
        <p:nvPicPr>
          <p:cNvPr id="100" name="Picture 99" descr="pb_4.jpg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2512" y="5649611"/>
            <a:ext cx="447404" cy="560630"/>
          </a:xfrm>
          <a:prstGeom prst="rect">
            <a:avLst/>
          </a:prstGeom>
        </p:spPr>
      </p:pic>
      <p:pic>
        <p:nvPicPr>
          <p:cNvPr id="101" name="Picture 10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0779" y="5203504"/>
            <a:ext cx="795579" cy="996918"/>
          </a:xfrm>
          <a:prstGeom prst="rect">
            <a:avLst/>
          </a:prstGeom>
        </p:spPr>
      </p:pic>
      <p:pic>
        <p:nvPicPr>
          <p:cNvPr id="102" name="Picture 10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79" y="5355904"/>
            <a:ext cx="795579" cy="996918"/>
          </a:xfrm>
          <a:prstGeom prst="rect">
            <a:avLst/>
          </a:prstGeom>
        </p:spPr>
      </p:pic>
      <p:pic>
        <p:nvPicPr>
          <p:cNvPr id="103" name="Picture 10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5821" y="4979108"/>
            <a:ext cx="795579" cy="996918"/>
          </a:xfrm>
          <a:prstGeom prst="rect">
            <a:avLst/>
          </a:prstGeom>
        </p:spPr>
      </p:pic>
      <p:pic>
        <p:nvPicPr>
          <p:cNvPr id="104" name="Picture 10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8221" y="5131508"/>
            <a:ext cx="795579" cy="996918"/>
          </a:xfrm>
          <a:prstGeom prst="rect">
            <a:avLst/>
          </a:prstGeom>
        </p:spPr>
      </p:pic>
      <p:pic>
        <p:nvPicPr>
          <p:cNvPr id="105" name="Picture 10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0621" y="5283908"/>
            <a:ext cx="795579" cy="996918"/>
          </a:xfrm>
          <a:prstGeom prst="rect">
            <a:avLst/>
          </a:prstGeom>
        </p:spPr>
      </p:pic>
      <p:pic>
        <p:nvPicPr>
          <p:cNvPr id="106" name="Picture 10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6173" y="4960093"/>
            <a:ext cx="795579" cy="996918"/>
          </a:xfrm>
          <a:prstGeom prst="rect">
            <a:avLst/>
          </a:prstGeom>
        </p:spPr>
      </p:pic>
      <p:pic>
        <p:nvPicPr>
          <p:cNvPr id="107" name="Picture 10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0973" y="5264893"/>
            <a:ext cx="795579" cy="996918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4618773" y="4926534"/>
            <a:ext cx="1127873" cy="827688"/>
            <a:chOff x="1840656" y="4418411"/>
            <a:chExt cx="1127873" cy="827688"/>
          </a:xfrm>
        </p:grpSpPr>
        <p:sp>
          <p:nvSpPr>
            <p:cNvPr id="109" name="Freeform 108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35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4969" y="3950738"/>
            <a:ext cx="4772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1</a:t>
            </a:r>
            <a:endParaRPr lang="en-US" dirty="0" smtClean="0"/>
          </a:p>
          <a:p>
            <a:pPr lvl="0"/>
            <a:r>
              <a:rPr lang="en-US" dirty="0" smtClean="0"/>
              <a:t>Uneven-aged </a:t>
            </a:r>
            <a:r>
              <a:rPr lang="en-US" dirty="0"/>
              <a:t>management for 35 years with final harvest in the end of the cycle 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</a:rPr>
              <a:t>FMA31_Pb_Gres_Irreg.csv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0568" y="40005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2</a:t>
            </a:r>
          </a:p>
          <a:p>
            <a:pPr lvl="0"/>
            <a:r>
              <a:rPr lang="en-US" b="1" dirty="0" smtClean="0"/>
              <a:t> </a:t>
            </a:r>
            <a:r>
              <a:rPr lang="en-US" dirty="0" smtClean="0"/>
              <a:t>Planting </a:t>
            </a:r>
            <a:r>
              <a:rPr lang="en-US" dirty="0"/>
              <a:t>and final harvest at 35 years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FMA41_Pb_025_REGular.csv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14" y="330012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434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-19116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062"/>
            <a:ext cx="12210473" cy="68683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-19116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0621" y="3026599"/>
                <a:ext cx="4940367" cy="366985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621" y="3026599"/>
                <a:ext cx="4940367" cy="36698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008010" y="3132013"/>
                <a:ext cx="1764842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altLang="en-US" i="0">
                          <a:latin typeface="Cambria Math" panose="02040503050406030204" pitchFamily="18" charset="0"/>
                        </a:rPr>
                        <m:t>Fw</m:t>
                      </m:r>
                      <m:r>
                        <a:rPr lang="pt-PT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i="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PT" altLang="en-US" i="0">
                              <a:latin typeface="Cambria Math" panose="02040503050406030204" pitchFamily="18" charset="0"/>
                            </a:rPr>
                            <m:t>hdom</m:t>
                          </m:r>
                          <m:rad>
                            <m:radPr>
                              <m:degHide m:val="on"/>
                              <m:ctrlPr>
                                <a:rPr lang="pt-PT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pt-PT" alt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010" y="3132013"/>
                <a:ext cx="1764842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008010" y="3834132"/>
            <a:ext cx="4852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 predefined FW = 0.25 you have to find out the number of trees it corresponds to (N</a:t>
            </a:r>
            <a:r>
              <a:rPr lang="en-US" baseline="-25000" dirty="0" smtClean="0"/>
              <a:t>FW</a:t>
            </a:r>
            <a:r>
              <a:rPr lang="en-US" dirty="0" smtClean="0"/>
              <a:t>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If your stand density (N) &gt; </a:t>
            </a:r>
            <a:r>
              <a:rPr lang="en-US" dirty="0"/>
              <a:t>(N</a:t>
            </a:r>
            <a:r>
              <a:rPr lang="en-US" baseline="-25000" dirty="0"/>
              <a:t>FW</a:t>
            </a:r>
            <a:r>
              <a:rPr lang="en-US" dirty="0" smtClean="0"/>
              <a:t>) the number of trees to be thinned (</a:t>
            </a:r>
            <a:r>
              <a:rPr lang="en-US" dirty="0" err="1" smtClean="0"/>
              <a:t>N_thin</a:t>
            </a:r>
            <a:r>
              <a:rPr lang="en-US" dirty="0" smtClean="0"/>
              <a:t>) are:</a:t>
            </a:r>
          </a:p>
          <a:p>
            <a:endParaRPr lang="en-US" dirty="0"/>
          </a:p>
          <a:p>
            <a:r>
              <a:rPr lang="en-US" dirty="0" err="1" smtClean="0"/>
              <a:t>N</a:t>
            </a:r>
            <a:r>
              <a:rPr lang="en-US" baseline="-25000" dirty="0" err="1" smtClean="0"/>
              <a:t>Thin</a:t>
            </a:r>
            <a:r>
              <a:rPr lang="en-US" dirty="0" smtClean="0"/>
              <a:t> = N - N</a:t>
            </a:r>
            <a:r>
              <a:rPr lang="en-US" baseline="-25000" dirty="0" smtClean="0"/>
              <a:t>FW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193204" y="4613782"/>
                <a:ext cx="1926104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204" y="4613782"/>
                <a:ext cx="1926104" cy="5558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2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76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“Low”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The thinnest trees are removed </a:t>
            </a:r>
            <a:r>
              <a:rPr lang="en-US" sz="2400" b="1" dirty="0">
                <a:solidFill>
                  <a:schemeClr val="accent1"/>
                </a:solidFill>
              </a:rPr>
              <a:t>in 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4384" y="2514377"/>
            <a:ext cx="1504447" cy="1885181"/>
          </a:xfrm>
          <a:prstGeom prst="rect">
            <a:avLst/>
          </a:prstGeom>
        </p:spPr>
      </p:pic>
      <p:pic>
        <p:nvPicPr>
          <p:cNvPr id="10" name="Picture 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0544" y="2502163"/>
            <a:ext cx="1810515" cy="1885181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181320"/>
            <a:ext cx="1504447" cy="2188661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114" y="2633139"/>
            <a:ext cx="1504447" cy="1885181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479" y="2509712"/>
            <a:ext cx="1504447" cy="2046638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1936" y="2870947"/>
            <a:ext cx="913295" cy="1692952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509711"/>
            <a:ext cx="2273655" cy="1885181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897" y="2155536"/>
            <a:ext cx="1504447" cy="2231808"/>
          </a:xfrm>
          <a:prstGeom prst="rect">
            <a:avLst/>
          </a:prstGeom>
        </p:spPr>
      </p:pic>
      <p:pic>
        <p:nvPicPr>
          <p:cNvPr id="17" name="Picture 1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15" y="2608228"/>
            <a:ext cx="1504447" cy="1885181"/>
          </a:xfrm>
          <a:prstGeom prst="rect">
            <a:avLst/>
          </a:prstGeom>
        </p:spPr>
      </p:pic>
      <p:pic>
        <p:nvPicPr>
          <p:cNvPr id="18" name="Picture 1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640" y="2588409"/>
            <a:ext cx="2126383" cy="1822240"/>
          </a:xfrm>
          <a:prstGeom prst="rect">
            <a:avLst/>
          </a:prstGeom>
        </p:spPr>
      </p:pic>
      <p:pic>
        <p:nvPicPr>
          <p:cNvPr id="19" name="Picture 1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54" y="2941997"/>
            <a:ext cx="960263" cy="1692952"/>
          </a:xfrm>
          <a:prstGeom prst="rect">
            <a:avLst/>
          </a:prstGeom>
        </p:spPr>
      </p:pic>
      <p:pic>
        <p:nvPicPr>
          <p:cNvPr id="21" name="Picture 2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9264" y="2502163"/>
            <a:ext cx="1810515" cy="1885181"/>
          </a:xfrm>
          <a:prstGeom prst="rect">
            <a:avLst/>
          </a:prstGeom>
        </p:spPr>
      </p:pic>
      <p:pic>
        <p:nvPicPr>
          <p:cNvPr id="22" name="Picture 2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9597" y="2181320"/>
            <a:ext cx="1504447" cy="2188661"/>
          </a:xfrm>
          <a:prstGeom prst="rect">
            <a:avLst/>
          </a:prstGeom>
        </p:spPr>
      </p:pic>
      <p:pic>
        <p:nvPicPr>
          <p:cNvPr id="23" name="Picture 2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2834" y="2633139"/>
            <a:ext cx="1504447" cy="1885181"/>
          </a:xfrm>
          <a:prstGeom prst="rect">
            <a:avLst/>
          </a:prstGeom>
        </p:spPr>
      </p:pic>
      <p:pic>
        <p:nvPicPr>
          <p:cNvPr id="24" name="Picture 2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3199" y="2509712"/>
            <a:ext cx="1504447" cy="2046638"/>
          </a:xfrm>
          <a:prstGeom prst="rect">
            <a:avLst/>
          </a:prstGeom>
        </p:spPr>
      </p:pic>
      <p:pic>
        <p:nvPicPr>
          <p:cNvPr id="26" name="Picture 2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9597" y="2509711"/>
            <a:ext cx="2273655" cy="1885181"/>
          </a:xfrm>
          <a:prstGeom prst="rect">
            <a:avLst/>
          </a:prstGeom>
        </p:spPr>
      </p:pic>
      <p:pic>
        <p:nvPicPr>
          <p:cNvPr id="27" name="Picture 2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2617" y="2155536"/>
            <a:ext cx="1504447" cy="2231808"/>
          </a:xfrm>
          <a:prstGeom prst="rect">
            <a:avLst/>
          </a:prstGeom>
        </p:spPr>
      </p:pic>
      <p:pic>
        <p:nvPicPr>
          <p:cNvPr id="28" name="Picture 2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5235" y="2608228"/>
            <a:ext cx="1504447" cy="1885181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7002224" y="3465513"/>
            <a:ext cx="917838" cy="51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59460"/>
            <a:ext cx="12192000" cy="5393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6527" y="2162629"/>
            <a:ext cx="3322196" cy="46953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8314" y="330012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916" t="12963" r="35833" b="18296"/>
          <a:stretch/>
        </p:blipFill>
        <p:spPr>
          <a:xfrm>
            <a:off x="138314" y="2145340"/>
            <a:ext cx="3443086" cy="4712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5833" t="13111" r="35833" b="17851"/>
          <a:stretch/>
        </p:blipFill>
        <p:spPr>
          <a:xfrm>
            <a:off x="131660" y="2162629"/>
            <a:ext cx="3456394" cy="47372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5849" t="12787" r="35788" b="17717"/>
          <a:stretch/>
        </p:blipFill>
        <p:spPr>
          <a:xfrm>
            <a:off x="131660" y="2145341"/>
            <a:ext cx="3449740" cy="4754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5848" t="12787" r="35879" b="18040"/>
          <a:stretch/>
        </p:blipFill>
        <p:spPr>
          <a:xfrm>
            <a:off x="3749639" y="2145340"/>
            <a:ext cx="3411822" cy="4695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530" y="1274495"/>
            <a:ext cx="9392871" cy="51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38314" y="330012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1677"/>
            <a:ext cx="12158946" cy="68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43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80637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4147" y="907911"/>
            <a:ext cx="953450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Simulate the growth of the following maritime pine stand</a:t>
            </a:r>
            <a:r>
              <a:rPr lang="en-US" b="1" dirty="0" smtClean="0"/>
              <a:t>:</a:t>
            </a:r>
          </a:p>
          <a:p>
            <a:pPr lvl="0"/>
            <a:endParaRPr lang="pt-PT" sz="800" b="1" dirty="0"/>
          </a:p>
          <a:p>
            <a:pPr lvl="0"/>
            <a:r>
              <a:rPr lang="en-US" b="1" dirty="0"/>
              <a:t>Location: </a:t>
            </a:r>
            <a:r>
              <a:rPr lang="en-US" dirty="0" smtClean="0"/>
              <a:t>São Pedro de </a:t>
            </a:r>
            <a:r>
              <a:rPr lang="en-US" dirty="0" err="1" smtClean="0"/>
              <a:t>Moel</a:t>
            </a:r>
            <a:r>
              <a:rPr lang="en-US" dirty="0" smtClean="0"/>
              <a:t> municipality</a:t>
            </a:r>
            <a:endParaRPr lang="en-US" dirty="0"/>
          </a:p>
          <a:p>
            <a:pPr lvl="0"/>
            <a:r>
              <a:rPr lang="en-US" b="1" dirty="0"/>
              <a:t>Stand structure: </a:t>
            </a:r>
            <a:r>
              <a:rPr lang="en-US" dirty="0"/>
              <a:t>even-aged, </a:t>
            </a:r>
            <a:r>
              <a:rPr lang="en-US" b="1" dirty="0"/>
              <a:t>Stand Age</a:t>
            </a:r>
            <a:r>
              <a:rPr lang="en-US" dirty="0"/>
              <a:t>: 15 years, </a:t>
            </a:r>
            <a:r>
              <a:rPr lang="en-US" b="1" dirty="0"/>
              <a:t>Dominant height </a:t>
            </a:r>
            <a:r>
              <a:rPr lang="en-US" dirty="0"/>
              <a:t>=12 m</a:t>
            </a:r>
          </a:p>
          <a:p>
            <a:pPr lvl="0"/>
            <a:r>
              <a:rPr lang="en-US" b="1" dirty="0"/>
              <a:t>Number of trees in the plot: </a:t>
            </a:r>
            <a:r>
              <a:rPr lang="en-US" dirty="0"/>
              <a:t>49 trees, </a:t>
            </a:r>
            <a:r>
              <a:rPr lang="en-US" b="1" dirty="0"/>
              <a:t>Plot area: </a:t>
            </a:r>
            <a:r>
              <a:rPr lang="en-US" dirty="0"/>
              <a:t>500 m</a:t>
            </a:r>
            <a:r>
              <a:rPr lang="en-US" baseline="30000" dirty="0"/>
              <a:t>2</a:t>
            </a:r>
          </a:p>
          <a:p>
            <a:pPr lvl="0"/>
            <a:r>
              <a:rPr lang="en-US" b="1" dirty="0"/>
              <a:t>Altitude: </a:t>
            </a:r>
            <a:r>
              <a:rPr lang="en-US" dirty="0"/>
              <a:t>100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</a:t>
            </a:r>
            <a:r>
              <a:rPr lang="en-US" dirty="0" smtClean="0"/>
              <a:t>)</a:t>
            </a:r>
          </a:p>
          <a:p>
            <a:pPr lvl="0"/>
            <a:r>
              <a:rPr lang="en-US" b="1" dirty="0"/>
              <a:t>Tree data file</a:t>
            </a:r>
            <a:r>
              <a:rPr lang="en-US" dirty="0"/>
              <a:t>: </a:t>
            </a:r>
            <a:r>
              <a:rPr lang="en-US" i="1" dirty="0"/>
              <a:t>Pb_inv_t15_arv.csv</a:t>
            </a:r>
            <a:endParaRPr lang="en-US" dirty="0"/>
          </a:p>
          <a:p>
            <a:pPr lvl="0"/>
            <a:endParaRPr lang="en-US" sz="800" b="1" dirty="0"/>
          </a:p>
          <a:p>
            <a:pPr lvl="0"/>
            <a:r>
              <a:rPr lang="en-US" dirty="0"/>
              <a:t>Build a prescription </a:t>
            </a:r>
            <a:r>
              <a:rPr lang="en-US" dirty="0" smtClean="0"/>
              <a:t>for a planning horizon of 70 </a:t>
            </a:r>
            <a:r>
              <a:rPr lang="en-US" dirty="0" err="1" smtClean="0"/>
              <a:t>yrs</a:t>
            </a:r>
            <a:r>
              <a:rPr lang="en-US" dirty="0" smtClean="0"/>
              <a:t> with 2 cycles: suggestion adapt the recommended FMAs  below to include a heavy thinning in the end of the 1</a:t>
            </a:r>
            <a:r>
              <a:rPr lang="en-US" baseline="30000" dirty="0" smtClean="0"/>
              <a:t>st</a:t>
            </a:r>
            <a:r>
              <a:rPr lang="en-US" dirty="0" smtClean="0"/>
              <a:t> cycle and density increases </a:t>
            </a:r>
            <a:r>
              <a:rPr lang="en-US" dirty="0" smtClean="0"/>
              <a:t>along the 2</a:t>
            </a:r>
            <a:r>
              <a:rPr lang="en-US" baseline="30000" dirty="0" smtClean="0"/>
              <a:t>nd</a:t>
            </a:r>
            <a:r>
              <a:rPr lang="en-US" dirty="0" smtClean="0"/>
              <a:t> cycle</a:t>
            </a:r>
            <a:endParaRPr lang="en-US" dirty="0"/>
          </a:p>
          <a:p>
            <a:pPr lvl="0"/>
            <a:endParaRPr lang="pt-PT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682" y="960799"/>
            <a:ext cx="2483752" cy="311232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386234" y="6286808"/>
            <a:ext cx="11592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6704" y="5038712"/>
            <a:ext cx="795579" cy="996918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104" y="5191112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04" y="5343512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146" y="4966716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546" y="5119116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946" y="5271516"/>
            <a:ext cx="795579" cy="996918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4498" y="4947701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9298" y="5252501"/>
            <a:ext cx="795579" cy="996918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3145" y="5881540"/>
            <a:ext cx="284270" cy="356211"/>
          </a:xfrm>
          <a:prstGeom prst="rect">
            <a:avLst/>
          </a:prstGeom>
        </p:spPr>
      </p:pic>
      <p:pic>
        <p:nvPicPr>
          <p:cNvPr id="95" name="Picture 94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7714" y="5851471"/>
            <a:ext cx="284270" cy="356211"/>
          </a:xfrm>
          <a:prstGeom prst="rect">
            <a:avLst/>
          </a:prstGeom>
        </p:spPr>
      </p:pic>
      <p:pic>
        <p:nvPicPr>
          <p:cNvPr id="97" name="Picture 96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3760" y="5619955"/>
            <a:ext cx="459124" cy="575316"/>
          </a:xfrm>
          <a:prstGeom prst="rect">
            <a:avLst/>
          </a:prstGeom>
        </p:spPr>
      </p:pic>
      <p:pic>
        <p:nvPicPr>
          <p:cNvPr id="98" name="Picture 97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78111" y="5902029"/>
            <a:ext cx="284270" cy="3562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57153" y="4634802"/>
            <a:ext cx="3793157" cy="1675266"/>
            <a:chOff x="8032446" y="2802051"/>
            <a:chExt cx="3381435" cy="1287107"/>
          </a:xfrm>
        </p:grpSpPr>
        <p:pic>
          <p:nvPicPr>
            <p:cNvPr id="45" name="Picture 44" descr="pb_4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17068" y="2820653"/>
              <a:ext cx="975547" cy="1222431"/>
            </a:xfrm>
            <a:prstGeom prst="rect">
              <a:avLst/>
            </a:prstGeom>
          </p:spPr>
        </p:pic>
        <p:pic>
          <p:nvPicPr>
            <p:cNvPr id="56" name="Picture 55" descr="pb_4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58214" y="3098182"/>
              <a:ext cx="762751" cy="955781"/>
            </a:xfrm>
            <a:prstGeom prst="rect">
              <a:avLst/>
            </a:prstGeom>
          </p:spPr>
        </p:pic>
        <p:pic>
          <p:nvPicPr>
            <p:cNvPr id="58" name="Picture 57" descr="pb_4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511126" y="3051515"/>
              <a:ext cx="795579" cy="996918"/>
            </a:xfrm>
            <a:prstGeom prst="rect">
              <a:avLst/>
            </a:prstGeom>
          </p:spPr>
        </p:pic>
        <p:pic>
          <p:nvPicPr>
            <p:cNvPr id="59" name="Picture 58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496802" y="3479325"/>
              <a:ext cx="422571" cy="529512"/>
            </a:xfrm>
            <a:prstGeom prst="rect">
              <a:avLst/>
            </a:prstGeom>
          </p:spPr>
        </p:pic>
        <p:pic>
          <p:nvPicPr>
            <p:cNvPr id="60" name="Picture 59" descr="pb_4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63925" y="2802051"/>
              <a:ext cx="899439" cy="1127062"/>
            </a:xfrm>
            <a:prstGeom prst="rect">
              <a:avLst/>
            </a:prstGeom>
          </p:spPr>
        </p:pic>
        <p:pic>
          <p:nvPicPr>
            <p:cNvPr id="62" name="Picture 61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89107" y="3403236"/>
              <a:ext cx="524774" cy="657580"/>
            </a:xfrm>
            <a:prstGeom prst="rect">
              <a:avLst/>
            </a:prstGeom>
          </p:spPr>
        </p:pic>
        <p:pic>
          <p:nvPicPr>
            <p:cNvPr id="84" name="Picture 83" descr="pb_4.jpg"/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02781" y="3152005"/>
              <a:ext cx="689171" cy="863581"/>
            </a:xfrm>
            <a:prstGeom prst="rect">
              <a:avLst/>
            </a:prstGeom>
          </p:spPr>
        </p:pic>
        <p:pic>
          <p:nvPicPr>
            <p:cNvPr id="85" name="Picture 84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084795" y="3732947"/>
              <a:ext cx="284270" cy="356211"/>
            </a:xfrm>
            <a:prstGeom prst="rect">
              <a:avLst/>
            </a:prstGeom>
          </p:spPr>
        </p:pic>
        <p:pic>
          <p:nvPicPr>
            <p:cNvPr id="86" name="Picture 85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64132" y="3690945"/>
              <a:ext cx="284270" cy="356211"/>
            </a:xfrm>
            <a:prstGeom prst="rect">
              <a:avLst/>
            </a:prstGeom>
          </p:spPr>
        </p:pic>
        <p:pic>
          <p:nvPicPr>
            <p:cNvPr id="87" name="Picture 86" descr="pb_4.jpg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443826" y="3591681"/>
              <a:ext cx="357471" cy="447937"/>
            </a:xfrm>
            <a:prstGeom prst="rect">
              <a:avLst/>
            </a:prstGeom>
          </p:spPr>
        </p:pic>
        <p:pic>
          <p:nvPicPr>
            <p:cNvPr id="88" name="Picture 87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24627" y="3703773"/>
              <a:ext cx="284270" cy="356211"/>
            </a:xfrm>
            <a:prstGeom prst="rect">
              <a:avLst/>
            </a:prstGeom>
          </p:spPr>
        </p:pic>
        <p:pic>
          <p:nvPicPr>
            <p:cNvPr id="89" name="Picture 88" descr="pb_4.jpg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32446" y="3115390"/>
              <a:ext cx="741261" cy="928854"/>
            </a:xfrm>
            <a:prstGeom prst="rect">
              <a:avLst/>
            </a:prstGeom>
          </p:spPr>
        </p:pic>
        <p:pic>
          <p:nvPicPr>
            <p:cNvPr id="90" name="Picture 89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17891" y="3470336"/>
              <a:ext cx="449209" cy="562890"/>
            </a:xfrm>
            <a:prstGeom prst="rect">
              <a:avLst/>
            </a:prstGeom>
          </p:spPr>
        </p:pic>
        <p:pic>
          <p:nvPicPr>
            <p:cNvPr id="91" name="Picture 90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74097" y="3591681"/>
              <a:ext cx="367191" cy="460116"/>
            </a:xfrm>
            <a:prstGeom prst="rect">
              <a:avLst/>
            </a:prstGeom>
          </p:spPr>
        </p:pic>
        <p:pic>
          <p:nvPicPr>
            <p:cNvPr id="100" name="Picture 99" descr="pb_4.jpg"/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73391" y="3470335"/>
              <a:ext cx="447404" cy="560630"/>
            </a:xfrm>
            <a:prstGeom prst="rect">
              <a:avLst/>
            </a:prstGeom>
          </p:spPr>
        </p:pic>
      </p:grpSp>
      <p:pic>
        <p:nvPicPr>
          <p:cNvPr id="101" name="Picture 10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2612" y="5203504"/>
            <a:ext cx="795579" cy="996918"/>
          </a:xfrm>
          <a:prstGeom prst="rect">
            <a:avLst/>
          </a:prstGeom>
        </p:spPr>
      </p:pic>
      <p:pic>
        <p:nvPicPr>
          <p:cNvPr id="102" name="Picture 10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5012" y="5355904"/>
            <a:ext cx="795579" cy="996918"/>
          </a:xfrm>
          <a:prstGeom prst="rect">
            <a:avLst/>
          </a:prstGeom>
        </p:spPr>
      </p:pic>
      <p:pic>
        <p:nvPicPr>
          <p:cNvPr id="103" name="Picture 10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7654" y="4979108"/>
            <a:ext cx="795579" cy="996918"/>
          </a:xfrm>
          <a:prstGeom prst="rect">
            <a:avLst/>
          </a:prstGeom>
        </p:spPr>
      </p:pic>
      <p:pic>
        <p:nvPicPr>
          <p:cNvPr id="104" name="Picture 10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0054" y="5131508"/>
            <a:ext cx="795579" cy="996918"/>
          </a:xfrm>
          <a:prstGeom prst="rect">
            <a:avLst/>
          </a:prstGeom>
        </p:spPr>
      </p:pic>
      <p:pic>
        <p:nvPicPr>
          <p:cNvPr id="105" name="Picture 10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2454" y="5283908"/>
            <a:ext cx="795579" cy="996918"/>
          </a:xfrm>
          <a:prstGeom prst="rect">
            <a:avLst/>
          </a:prstGeom>
        </p:spPr>
      </p:pic>
      <p:pic>
        <p:nvPicPr>
          <p:cNvPr id="106" name="Picture 10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8006" y="4960093"/>
            <a:ext cx="795579" cy="996918"/>
          </a:xfrm>
          <a:prstGeom prst="rect">
            <a:avLst/>
          </a:prstGeom>
        </p:spPr>
      </p:pic>
      <p:pic>
        <p:nvPicPr>
          <p:cNvPr id="107" name="Picture 10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2806" y="5264893"/>
            <a:ext cx="795579" cy="9969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969" y="3834626"/>
            <a:ext cx="5577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1</a:t>
            </a:r>
            <a:endParaRPr lang="en-US" dirty="0"/>
          </a:p>
          <a:p>
            <a:pPr lvl="0"/>
            <a:r>
              <a:rPr lang="en-US" dirty="0"/>
              <a:t>even-aged management for 35 </a:t>
            </a:r>
            <a:r>
              <a:rPr lang="en-US" dirty="0" smtClean="0"/>
              <a:t>years (suggestion: F</a:t>
            </a:r>
            <a:r>
              <a:rPr lang="en-US" i="1" dirty="0" smtClean="0"/>
              <a:t>MA41_Pb_025_REGular.csv)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14" y="330012"/>
            <a:ext cx="10339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8.5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even-aged stand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transition to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uneven-aged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7707032" y="4663982"/>
            <a:ext cx="1127873" cy="827688"/>
            <a:chOff x="1840656" y="4418411"/>
            <a:chExt cx="1127873" cy="827688"/>
          </a:xfrm>
        </p:grpSpPr>
        <p:sp>
          <p:nvSpPr>
            <p:cNvPr id="71" name="Freeform 7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269906" y="4372926"/>
            <a:ext cx="1127873" cy="827688"/>
            <a:chOff x="1840656" y="4418411"/>
            <a:chExt cx="1127873" cy="827688"/>
          </a:xfrm>
        </p:grpSpPr>
        <p:sp>
          <p:nvSpPr>
            <p:cNvPr id="76" name="Freeform 75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FW=0.29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1" name="Picture 8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8190" y="5045972"/>
            <a:ext cx="795579" cy="996918"/>
          </a:xfrm>
          <a:prstGeom prst="rect">
            <a:avLst/>
          </a:prstGeom>
        </p:spPr>
      </p:pic>
      <p:pic>
        <p:nvPicPr>
          <p:cNvPr id="122" name="Picture 12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4292" y="5272153"/>
            <a:ext cx="795579" cy="996918"/>
          </a:xfrm>
          <a:prstGeom prst="rect">
            <a:avLst/>
          </a:prstGeom>
        </p:spPr>
      </p:pic>
      <p:pic>
        <p:nvPicPr>
          <p:cNvPr id="123" name="Picture 12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5565" y="4980572"/>
            <a:ext cx="976080" cy="1223099"/>
          </a:xfrm>
          <a:prstGeom prst="rect">
            <a:avLst/>
          </a:prstGeom>
        </p:spPr>
      </p:pic>
      <p:pic>
        <p:nvPicPr>
          <p:cNvPr id="127" name="Picture 12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1749" y="5063700"/>
            <a:ext cx="976080" cy="1223099"/>
          </a:xfrm>
          <a:prstGeom prst="rect">
            <a:avLst/>
          </a:prstGeom>
        </p:spPr>
      </p:pic>
      <p:pic>
        <p:nvPicPr>
          <p:cNvPr id="130" name="Picture 12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5296" y="5178720"/>
            <a:ext cx="976080" cy="1223099"/>
          </a:xfrm>
          <a:prstGeom prst="rect">
            <a:avLst/>
          </a:prstGeom>
        </p:spPr>
      </p:pic>
      <p:pic>
        <p:nvPicPr>
          <p:cNvPr id="131" name="Picture 13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8610" y="5129723"/>
            <a:ext cx="976080" cy="1223099"/>
          </a:xfrm>
          <a:prstGeom prst="rect">
            <a:avLst/>
          </a:prstGeom>
        </p:spPr>
      </p:pic>
      <p:pic>
        <p:nvPicPr>
          <p:cNvPr id="132" name="Picture 13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2957" y="4875636"/>
            <a:ext cx="1065063" cy="1334601"/>
          </a:xfrm>
          <a:prstGeom prst="rect">
            <a:avLst/>
          </a:prstGeom>
        </p:spPr>
      </p:pic>
      <p:pic>
        <p:nvPicPr>
          <p:cNvPr id="137" name="Picture 13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7675" y="5117331"/>
            <a:ext cx="976080" cy="1223099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6401014" y="3634874"/>
            <a:ext cx="5577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/>
              <a:t>2</a:t>
            </a:r>
            <a:endParaRPr lang="en-US" dirty="0"/>
          </a:p>
          <a:p>
            <a:pPr lvl="0"/>
            <a:r>
              <a:rPr lang="en-US" dirty="0" smtClean="0"/>
              <a:t>uneven-aged </a:t>
            </a:r>
            <a:r>
              <a:rPr lang="en-US" dirty="0"/>
              <a:t>management for 35 </a:t>
            </a:r>
            <a:r>
              <a:rPr lang="en-US" dirty="0" smtClean="0"/>
              <a:t>years (suggestion: </a:t>
            </a:r>
            <a:r>
              <a:rPr lang="en-US" i="1" dirty="0"/>
              <a:t>FMA31_Pb_Gres_Irreg.csv</a:t>
            </a:r>
            <a:r>
              <a:rPr lang="en-US" i="1" dirty="0" smtClean="0"/>
              <a:t>)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9" name="Picture 7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2512" y="5060745"/>
            <a:ext cx="795579" cy="996918"/>
          </a:xfrm>
          <a:prstGeom prst="rect">
            <a:avLst/>
          </a:prstGeom>
        </p:spPr>
      </p:pic>
      <p:pic>
        <p:nvPicPr>
          <p:cNvPr id="80" name="Picture 7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4912" y="5213145"/>
            <a:ext cx="795579" cy="996918"/>
          </a:xfrm>
          <a:prstGeom prst="rect">
            <a:avLst/>
          </a:prstGeom>
        </p:spPr>
      </p:pic>
      <p:pic>
        <p:nvPicPr>
          <p:cNvPr id="82" name="Picture 8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7312" y="5365545"/>
            <a:ext cx="795579" cy="996918"/>
          </a:xfrm>
          <a:prstGeom prst="rect">
            <a:avLst/>
          </a:prstGeom>
        </p:spPr>
      </p:pic>
      <p:pic>
        <p:nvPicPr>
          <p:cNvPr id="99" name="Picture 9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29954" y="4988749"/>
            <a:ext cx="795579" cy="996918"/>
          </a:xfrm>
          <a:prstGeom prst="rect">
            <a:avLst/>
          </a:prstGeom>
        </p:spPr>
      </p:pic>
      <p:pic>
        <p:nvPicPr>
          <p:cNvPr id="108" name="Picture 10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2354" y="5141149"/>
            <a:ext cx="795579" cy="996918"/>
          </a:xfrm>
          <a:prstGeom prst="rect">
            <a:avLst/>
          </a:prstGeom>
        </p:spPr>
      </p:pic>
      <p:pic>
        <p:nvPicPr>
          <p:cNvPr id="109" name="Picture 10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4754" y="5293549"/>
            <a:ext cx="795579" cy="996918"/>
          </a:xfrm>
          <a:prstGeom prst="rect">
            <a:avLst/>
          </a:prstGeom>
        </p:spPr>
      </p:pic>
      <p:pic>
        <p:nvPicPr>
          <p:cNvPr id="110" name="Picture 10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0306" y="4969734"/>
            <a:ext cx="795579" cy="996918"/>
          </a:xfrm>
          <a:prstGeom prst="rect">
            <a:avLst/>
          </a:prstGeom>
        </p:spPr>
      </p:pic>
      <p:pic>
        <p:nvPicPr>
          <p:cNvPr id="113" name="Picture 11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5106" y="5274534"/>
            <a:ext cx="795579" cy="996918"/>
          </a:xfrm>
          <a:prstGeom prst="rect">
            <a:avLst/>
          </a:prstGeom>
        </p:spPr>
      </p:pic>
      <p:pic>
        <p:nvPicPr>
          <p:cNvPr id="114" name="Picture 11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38420" y="5225537"/>
            <a:ext cx="795579" cy="996918"/>
          </a:xfrm>
          <a:prstGeom prst="rect">
            <a:avLst/>
          </a:prstGeom>
        </p:spPr>
      </p:pic>
      <p:pic>
        <p:nvPicPr>
          <p:cNvPr id="121" name="Picture 12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0820" y="5377937"/>
            <a:ext cx="795579" cy="996918"/>
          </a:xfrm>
          <a:prstGeom prst="rect">
            <a:avLst/>
          </a:prstGeom>
        </p:spPr>
      </p:pic>
      <p:pic>
        <p:nvPicPr>
          <p:cNvPr id="124" name="Picture 12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3462" y="5001141"/>
            <a:ext cx="795579" cy="996918"/>
          </a:xfrm>
          <a:prstGeom prst="rect">
            <a:avLst/>
          </a:prstGeom>
        </p:spPr>
      </p:pic>
      <p:pic>
        <p:nvPicPr>
          <p:cNvPr id="125" name="Picture 12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5862" y="5153541"/>
            <a:ext cx="795579" cy="996918"/>
          </a:xfrm>
          <a:prstGeom prst="rect">
            <a:avLst/>
          </a:prstGeom>
        </p:spPr>
      </p:pic>
      <p:pic>
        <p:nvPicPr>
          <p:cNvPr id="126" name="Picture 12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8262" y="5305941"/>
            <a:ext cx="795579" cy="996918"/>
          </a:xfrm>
          <a:prstGeom prst="rect">
            <a:avLst/>
          </a:prstGeom>
        </p:spPr>
      </p:pic>
      <p:pic>
        <p:nvPicPr>
          <p:cNvPr id="128" name="Picture 12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3814" y="4982126"/>
            <a:ext cx="795579" cy="996918"/>
          </a:xfrm>
          <a:prstGeom prst="rect">
            <a:avLst/>
          </a:prstGeom>
        </p:spPr>
      </p:pic>
      <p:pic>
        <p:nvPicPr>
          <p:cNvPr id="129" name="Picture 12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614" y="5286926"/>
            <a:ext cx="795579" cy="996918"/>
          </a:xfrm>
          <a:prstGeom prst="rect">
            <a:avLst/>
          </a:prstGeom>
        </p:spPr>
      </p:pic>
      <p:pic>
        <p:nvPicPr>
          <p:cNvPr id="133" name="Picture 13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3998" y="5068005"/>
            <a:ext cx="795579" cy="996918"/>
          </a:xfrm>
          <a:prstGeom prst="rect">
            <a:avLst/>
          </a:prstGeom>
        </p:spPr>
      </p:pic>
      <p:pic>
        <p:nvPicPr>
          <p:cNvPr id="135" name="Picture 134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3401" y="5889376"/>
            <a:ext cx="284270" cy="356211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9445654" y="4287498"/>
            <a:ext cx="1127873" cy="827688"/>
            <a:chOff x="1840656" y="4418411"/>
            <a:chExt cx="1127873" cy="827688"/>
          </a:xfrm>
        </p:grpSpPr>
        <p:sp>
          <p:nvSpPr>
            <p:cNvPr id="138" name="Freeform 137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10864533" y="4278880"/>
            <a:ext cx="1127873" cy="827688"/>
            <a:chOff x="1840656" y="4418411"/>
            <a:chExt cx="1127873" cy="827688"/>
          </a:xfrm>
        </p:grpSpPr>
        <p:sp>
          <p:nvSpPr>
            <p:cNvPr id="141" name="Freeform 14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94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8314" y="1173898"/>
            <a:ext cx="10339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8.5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even-aged stand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transition to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uneven-aged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314" y="287903"/>
            <a:ext cx="557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/>
              <a:t>Homework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314" y="1862578"/>
            <a:ext cx="9076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8.6 </a:t>
            </a:r>
            <a:r>
              <a:rPr lang="en-US" sz="2400" b="1" dirty="0" smtClean="0">
                <a:solidFill>
                  <a:srgbClr val="000000"/>
                </a:solidFill>
              </a:rPr>
              <a:t>PINASTER.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Building </a:t>
            </a:r>
            <a:r>
              <a:rPr lang="en-US" sz="2400" dirty="0">
                <a:solidFill>
                  <a:srgbClr val="000000"/>
                </a:solidFill>
              </a:rPr>
              <a:t>a series of yield tables for a range of site </a:t>
            </a:r>
            <a:r>
              <a:rPr lang="en-US" sz="2400" dirty="0" smtClean="0">
                <a:solidFill>
                  <a:srgbClr val="000000"/>
                </a:solidFill>
              </a:rPr>
              <a:t>indices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7690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“Selective”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Trees are removed to guarantee a similar basal area in each diameter class – uneven-aged stands (requires natural regeneration or planting to guarantee ingrowth)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25984" y="2514377"/>
            <a:ext cx="1504447" cy="1885181"/>
          </a:xfrm>
          <a:prstGeom prst="rect">
            <a:avLst/>
          </a:prstGeom>
        </p:spPr>
      </p:pic>
      <p:pic>
        <p:nvPicPr>
          <p:cNvPr id="10" name="Picture 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2144" y="2502163"/>
            <a:ext cx="1810515" cy="1885181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52477" y="2181320"/>
            <a:ext cx="1504447" cy="2188661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45714" y="2633139"/>
            <a:ext cx="1504447" cy="1885181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6079" y="2509712"/>
            <a:ext cx="1504447" cy="2046638"/>
          </a:xfrm>
          <a:prstGeom prst="rect">
            <a:avLst/>
          </a:prstGeom>
        </p:spPr>
      </p:pic>
      <p:pic>
        <p:nvPicPr>
          <p:cNvPr id="17" name="Picture 1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8115" y="2608228"/>
            <a:ext cx="1504447" cy="1885181"/>
          </a:xfrm>
          <a:prstGeom prst="rect">
            <a:avLst/>
          </a:prstGeom>
        </p:spPr>
      </p:pic>
      <p:pic>
        <p:nvPicPr>
          <p:cNvPr id="19" name="Picture 1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4996" y="3465513"/>
            <a:ext cx="666359" cy="1174797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7002224" y="3465513"/>
            <a:ext cx="917838" cy="51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2777" y="3374611"/>
            <a:ext cx="666359" cy="1174797"/>
          </a:xfrm>
          <a:prstGeom prst="rect">
            <a:avLst/>
          </a:prstGeom>
        </p:spPr>
      </p:pic>
      <p:pic>
        <p:nvPicPr>
          <p:cNvPr id="29" name="Picture 2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1225" y="3359279"/>
            <a:ext cx="666359" cy="1174797"/>
          </a:xfrm>
          <a:prstGeom prst="rect">
            <a:avLst/>
          </a:prstGeom>
        </p:spPr>
      </p:pic>
      <p:pic>
        <p:nvPicPr>
          <p:cNvPr id="31" name="Picture 3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66420" y="3207021"/>
            <a:ext cx="666359" cy="1174797"/>
          </a:xfrm>
          <a:prstGeom prst="rect">
            <a:avLst/>
          </a:prstGeom>
        </p:spPr>
      </p:pic>
      <p:pic>
        <p:nvPicPr>
          <p:cNvPr id="32" name="Picture 3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00485" y="3283709"/>
            <a:ext cx="666359" cy="1174797"/>
          </a:xfrm>
          <a:prstGeom prst="rect">
            <a:avLst/>
          </a:prstGeom>
        </p:spPr>
      </p:pic>
      <p:pic>
        <p:nvPicPr>
          <p:cNvPr id="33" name="Picture 3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03996" y="3695867"/>
            <a:ext cx="502206" cy="885394"/>
          </a:xfrm>
          <a:prstGeom prst="rect">
            <a:avLst/>
          </a:prstGeom>
        </p:spPr>
      </p:pic>
      <p:pic>
        <p:nvPicPr>
          <p:cNvPr id="34" name="Picture 3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3023" y="3651064"/>
            <a:ext cx="467726" cy="824605"/>
          </a:xfrm>
          <a:prstGeom prst="rect">
            <a:avLst/>
          </a:prstGeom>
        </p:spPr>
      </p:pic>
      <p:pic>
        <p:nvPicPr>
          <p:cNvPr id="35" name="Picture 3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5956" y="3207020"/>
            <a:ext cx="666359" cy="1174797"/>
          </a:xfrm>
          <a:prstGeom prst="rect">
            <a:avLst/>
          </a:prstGeom>
        </p:spPr>
      </p:pic>
      <p:pic>
        <p:nvPicPr>
          <p:cNvPr id="36" name="Picture 3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17465" y="3524989"/>
            <a:ext cx="495529" cy="873622"/>
          </a:xfrm>
          <a:prstGeom prst="rect">
            <a:avLst/>
          </a:prstGeom>
        </p:spPr>
      </p:pic>
      <p:pic>
        <p:nvPicPr>
          <p:cNvPr id="37" name="Picture 3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4608" y="3691435"/>
            <a:ext cx="400409" cy="705925"/>
          </a:xfrm>
          <a:prstGeom prst="rect">
            <a:avLst/>
          </a:prstGeom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4384" y="2514377"/>
            <a:ext cx="1504447" cy="1885181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0544" y="2502163"/>
            <a:ext cx="1810515" cy="1885181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181320"/>
            <a:ext cx="1504447" cy="2188661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114" y="2633139"/>
            <a:ext cx="1504447" cy="1885181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479" y="2509712"/>
            <a:ext cx="1504447" cy="204663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1936" y="2870947"/>
            <a:ext cx="913295" cy="1692952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509711"/>
            <a:ext cx="2273655" cy="1885181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897" y="2155536"/>
            <a:ext cx="1504447" cy="223180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15" y="2608228"/>
            <a:ext cx="1504447" cy="1885181"/>
          </a:xfrm>
          <a:prstGeom prst="rect">
            <a:avLst/>
          </a:prstGeom>
        </p:spPr>
      </p:pic>
      <p:pic>
        <p:nvPicPr>
          <p:cNvPr id="47" name="Picture 4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640" y="2588409"/>
            <a:ext cx="2126383" cy="1822240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54" y="2941997"/>
            <a:ext cx="960263" cy="1692952"/>
          </a:xfrm>
          <a:prstGeom prst="rect">
            <a:avLst/>
          </a:prstGeom>
        </p:spPr>
      </p:pic>
      <p:pic>
        <p:nvPicPr>
          <p:cNvPr id="49" name="Picture 4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7265" y="3041794"/>
            <a:ext cx="960263" cy="16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76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“Mechanical”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Trees are removed in stripes regardless of their size (less common)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7002224" y="3465513"/>
            <a:ext cx="917838" cy="51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4384" y="2514377"/>
            <a:ext cx="1504447" cy="1885181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0544" y="2502163"/>
            <a:ext cx="1810515" cy="1885181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181320"/>
            <a:ext cx="1504447" cy="2188661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114" y="2633139"/>
            <a:ext cx="1504447" cy="1885181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479" y="2509712"/>
            <a:ext cx="1504447" cy="204663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1936" y="2870947"/>
            <a:ext cx="913295" cy="1692952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509711"/>
            <a:ext cx="2273655" cy="1885181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897" y="2155536"/>
            <a:ext cx="1504447" cy="223180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15" y="2608228"/>
            <a:ext cx="1504447" cy="1885181"/>
          </a:xfrm>
          <a:prstGeom prst="rect">
            <a:avLst/>
          </a:prstGeom>
        </p:spPr>
      </p:pic>
      <p:pic>
        <p:nvPicPr>
          <p:cNvPr id="47" name="Picture 4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640" y="2588409"/>
            <a:ext cx="2126383" cy="1822240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54" y="2941997"/>
            <a:ext cx="960263" cy="1692952"/>
          </a:xfrm>
          <a:prstGeom prst="rect">
            <a:avLst/>
          </a:prstGeom>
        </p:spPr>
      </p:pic>
      <p:pic>
        <p:nvPicPr>
          <p:cNvPr id="50" name="Picture 4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97384" y="2514377"/>
            <a:ext cx="1504447" cy="1885181"/>
          </a:xfrm>
          <a:prstGeom prst="rect">
            <a:avLst/>
          </a:prstGeom>
        </p:spPr>
      </p:pic>
      <p:pic>
        <p:nvPicPr>
          <p:cNvPr id="51" name="Picture 5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3544" y="2502163"/>
            <a:ext cx="1810515" cy="1885181"/>
          </a:xfrm>
          <a:prstGeom prst="rect">
            <a:avLst/>
          </a:prstGeom>
        </p:spPr>
      </p:pic>
      <p:pic>
        <p:nvPicPr>
          <p:cNvPr id="52" name="Picture 5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3877" y="2181320"/>
            <a:ext cx="1504447" cy="2188661"/>
          </a:xfrm>
          <a:prstGeom prst="rect">
            <a:avLst/>
          </a:prstGeom>
        </p:spPr>
      </p:pic>
      <p:pic>
        <p:nvPicPr>
          <p:cNvPr id="55" name="Picture 5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84936" y="2870947"/>
            <a:ext cx="913295" cy="1692952"/>
          </a:xfrm>
          <a:prstGeom prst="rect">
            <a:avLst/>
          </a:prstGeom>
        </p:spPr>
      </p:pic>
      <p:pic>
        <p:nvPicPr>
          <p:cNvPr id="56" name="Picture 5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3877" y="2509711"/>
            <a:ext cx="2273655" cy="1885181"/>
          </a:xfrm>
          <a:prstGeom prst="rect">
            <a:avLst/>
          </a:prstGeom>
        </p:spPr>
      </p:pic>
      <p:pic>
        <p:nvPicPr>
          <p:cNvPr id="59" name="Picture 5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5054" y="2941997"/>
            <a:ext cx="960263" cy="16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66241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</a:t>
            </a:r>
            <a:r>
              <a:rPr lang="en-US" sz="3200" dirty="0" err="1" smtClean="0">
                <a:solidFill>
                  <a:schemeClr val="accent5"/>
                </a:solidFill>
              </a:rPr>
              <a:t>Alegria</a:t>
            </a:r>
            <a:r>
              <a:rPr lang="en-US" sz="3200" dirty="0" smtClean="0">
                <a:solidFill>
                  <a:schemeClr val="accent5"/>
                </a:solidFill>
              </a:rPr>
              <a:t>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err="1" smtClean="0">
                <a:solidFill>
                  <a:schemeClr val="accent1"/>
                </a:solidFill>
              </a:rPr>
              <a:t>Alegria</a:t>
            </a:r>
            <a:r>
              <a:rPr lang="en-US" sz="2400" b="1" dirty="0" smtClean="0">
                <a:solidFill>
                  <a:schemeClr val="accent1"/>
                </a:solidFill>
              </a:rPr>
              <a:t>, C. visited stands that had been marked for thinning and measured the </a:t>
            </a:r>
            <a:r>
              <a:rPr lang="en-US" sz="2400" b="1" dirty="0" err="1" smtClean="0">
                <a:solidFill>
                  <a:schemeClr val="accent1"/>
                </a:solidFill>
              </a:rPr>
              <a:t>dbh</a:t>
            </a:r>
            <a:r>
              <a:rPr lang="en-US" sz="2400" b="1" dirty="0" smtClean="0">
                <a:solidFill>
                  <a:schemeClr val="accent1"/>
                </a:solidFill>
              </a:rPr>
              <a:t> of all trees and which had been marked for thinning, developed a Logistic model that determines the probability of a given tree to be thinned as a function of the tree diameter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 smtClean="0">
              <a:solidFill>
                <a:schemeClr val="accent1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Tries to reproduce the thinning practiced in the </a:t>
            </a:r>
            <a:r>
              <a:rPr lang="en-US" sz="2400" b="1" dirty="0" err="1" smtClean="0">
                <a:solidFill>
                  <a:schemeClr val="accent1"/>
                </a:solidFill>
              </a:rPr>
              <a:t>reagion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89907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19016" y="1073913"/>
            <a:ext cx="82023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/>
              <a:t>Simulate </a:t>
            </a:r>
            <a:r>
              <a:rPr lang="en-US" b="1" dirty="0"/>
              <a:t>the growth of the following maritime pine stand</a:t>
            </a:r>
            <a:r>
              <a:rPr lang="en-US" b="1" dirty="0" smtClean="0"/>
              <a:t>:</a:t>
            </a:r>
          </a:p>
          <a:p>
            <a:pPr lvl="0"/>
            <a:endParaRPr lang="pt-PT" sz="800" b="1" dirty="0"/>
          </a:p>
          <a:p>
            <a:pPr lvl="0"/>
            <a:r>
              <a:rPr lang="pt-PT" b="1" dirty="0" err="1"/>
              <a:t>Location</a:t>
            </a:r>
            <a:r>
              <a:rPr lang="pt-PT" b="1" dirty="0"/>
              <a:t>:</a:t>
            </a:r>
            <a:r>
              <a:rPr lang="pt-PT" dirty="0"/>
              <a:t> São Pedro de Moel </a:t>
            </a:r>
            <a:r>
              <a:rPr lang="pt-PT" dirty="0" err="1"/>
              <a:t>municipality</a:t>
            </a:r>
            <a:endParaRPr lang="pt-PT" dirty="0"/>
          </a:p>
          <a:p>
            <a:pPr lvl="0"/>
            <a:r>
              <a:rPr lang="en-US" b="1" dirty="0"/>
              <a:t>Altitude:</a:t>
            </a:r>
            <a:r>
              <a:rPr lang="en-US" dirty="0"/>
              <a:t> 31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  <a:endParaRPr lang="pt-PT" dirty="0"/>
          </a:p>
          <a:p>
            <a:pPr lvl="0"/>
            <a:r>
              <a:rPr lang="pt-PT" b="1" dirty="0"/>
              <a:t>Site </a:t>
            </a:r>
            <a:r>
              <a:rPr lang="pt-PT" b="1" dirty="0" err="1"/>
              <a:t>index</a:t>
            </a:r>
            <a:r>
              <a:rPr lang="pt-PT" b="1" dirty="0"/>
              <a:t>:</a:t>
            </a:r>
            <a:r>
              <a:rPr lang="pt-PT" dirty="0"/>
              <a:t> 18 m (50 </a:t>
            </a:r>
            <a:r>
              <a:rPr lang="pt-PT" dirty="0" err="1"/>
              <a:t>years</a:t>
            </a:r>
            <a:r>
              <a:rPr lang="pt-PT" dirty="0"/>
              <a:t>)</a:t>
            </a:r>
          </a:p>
          <a:p>
            <a:pPr lvl="0"/>
            <a:r>
              <a:rPr lang="en-US" b="1" dirty="0"/>
              <a:t>Plantation spacing</a:t>
            </a:r>
            <a:r>
              <a:rPr lang="en-US" dirty="0"/>
              <a:t>: 2 x 2 (the interface requires the number of trees per hectare)</a:t>
            </a:r>
          </a:p>
          <a:p>
            <a:pPr lvl="0"/>
            <a:endParaRPr lang="en-GB" sz="800" i="1" dirty="0" smtClean="0"/>
          </a:p>
          <a:p>
            <a:r>
              <a:rPr lang="en-US" b="1" dirty="0" smtClean="0"/>
              <a:t>a) Define </a:t>
            </a:r>
            <a:r>
              <a:rPr lang="en-US" b="1" dirty="0"/>
              <a:t>a suitable forest management approach (FMA) considering thinning </a:t>
            </a:r>
            <a:r>
              <a:rPr lang="en-US" b="1" dirty="0">
                <a:solidFill>
                  <a:schemeClr val="accent4"/>
                </a:solidFill>
              </a:rPr>
              <a:t>from </a:t>
            </a:r>
            <a:r>
              <a:rPr lang="en-US" b="1" dirty="0" smtClean="0">
                <a:solidFill>
                  <a:schemeClr val="accent4"/>
                </a:solidFill>
              </a:rPr>
              <a:t>below </a:t>
            </a:r>
            <a:r>
              <a:rPr lang="en-US" b="1" dirty="0">
                <a:solidFill>
                  <a:schemeClr val="accent4"/>
                </a:solidFill>
              </a:rPr>
              <a:t>to take place every 10 years</a:t>
            </a:r>
            <a:r>
              <a:rPr lang="en-US" b="1" dirty="0"/>
              <a:t> based on a </a:t>
            </a:r>
            <a:r>
              <a:rPr lang="en-US" b="1" dirty="0">
                <a:solidFill>
                  <a:srgbClr val="00A9BE"/>
                </a:solidFill>
              </a:rPr>
              <a:t>Wilson </a:t>
            </a:r>
            <a:r>
              <a:rPr lang="en-US" b="1" dirty="0" smtClean="0">
                <a:solidFill>
                  <a:srgbClr val="00A9BE"/>
                </a:solidFill>
              </a:rPr>
              <a:t>Factor </a:t>
            </a:r>
            <a:r>
              <a:rPr lang="en-US" b="1" dirty="0">
                <a:solidFill>
                  <a:srgbClr val="00A9BE"/>
                </a:solidFill>
              </a:rPr>
              <a:t>of 0.25</a:t>
            </a:r>
            <a:r>
              <a:rPr lang="en-US" b="1" dirty="0"/>
              <a:t> and final harvest at 50 years. Consider a planning horizon of 50 years.</a:t>
            </a:r>
            <a:endParaRPr lang="pt-PT" b="1" dirty="0"/>
          </a:p>
          <a:p>
            <a:pPr lvl="0"/>
            <a:endParaRPr lang="pt-PT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594" y="1317539"/>
            <a:ext cx="2414751" cy="302586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73318" y="6228752"/>
            <a:ext cx="10476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 descr="foto57-3"/>
          <p:cNvPicPr>
            <a:picLocks noChangeAspect="1" noChangeArrowheads="1"/>
          </p:cNvPicPr>
          <p:nvPr/>
        </p:nvPicPr>
        <p:blipFill rotWithShape="1">
          <a:blip r:embed="rId5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10077598" y="561900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218847" y="4960783"/>
            <a:ext cx="1127873" cy="827688"/>
            <a:chOff x="1840656" y="4418411"/>
            <a:chExt cx="1127873" cy="827688"/>
          </a:xfrm>
        </p:grpSpPr>
        <p:sp>
          <p:nvSpPr>
            <p:cNvPr id="31" name="Freeform 3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50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7816725" y="6397792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6177462" y="6403310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4547866" y="6388393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672312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18847" y="6303422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8568" y="5224550"/>
            <a:ext cx="795579" cy="996918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0968" y="5376950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3368" y="5529350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6010" y="5152554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410" y="5304954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0810" y="5457354"/>
            <a:ext cx="795579" cy="996918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6362" y="5133539"/>
            <a:ext cx="795579" cy="996918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8762" y="5285939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162" y="5438339"/>
            <a:ext cx="795579" cy="996918"/>
          </a:xfrm>
          <a:prstGeom prst="rect">
            <a:avLst/>
          </a:prstGeom>
        </p:spPr>
      </p:pic>
      <p:pic>
        <p:nvPicPr>
          <p:cNvPr id="47" name="Picture 46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2209" y="5110572"/>
            <a:ext cx="795579" cy="996918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609" y="5262972"/>
            <a:ext cx="795579" cy="996918"/>
          </a:xfrm>
          <a:prstGeom prst="rect">
            <a:avLst/>
          </a:prstGeom>
        </p:spPr>
      </p:pic>
      <p:pic>
        <p:nvPicPr>
          <p:cNvPr id="49" name="Picture 4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7009" y="5415372"/>
            <a:ext cx="795579" cy="996918"/>
          </a:xfrm>
          <a:prstGeom prst="rect">
            <a:avLst/>
          </a:prstGeom>
        </p:spPr>
      </p:pic>
      <p:pic>
        <p:nvPicPr>
          <p:cNvPr id="52" name="Picture 5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4451" y="5343376"/>
            <a:ext cx="795579" cy="996918"/>
          </a:xfrm>
          <a:prstGeom prst="rect">
            <a:avLst/>
          </a:prstGeom>
        </p:spPr>
      </p:pic>
      <p:pic>
        <p:nvPicPr>
          <p:cNvPr id="53" name="Picture 52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0003" y="5019561"/>
            <a:ext cx="795579" cy="996918"/>
          </a:xfrm>
          <a:prstGeom prst="rect">
            <a:avLst/>
          </a:prstGeom>
        </p:spPr>
      </p:pic>
      <p:pic>
        <p:nvPicPr>
          <p:cNvPr id="54" name="Picture 5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2403" y="5171961"/>
            <a:ext cx="795579" cy="996918"/>
          </a:xfrm>
          <a:prstGeom prst="rect">
            <a:avLst/>
          </a:prstGeom>
        </p:spPr>
      </p:pic>
      <p:pic>
        <p:nvPicPr>
          <p:cNvPr id="55" name="Picture 54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4803" y="5324361"/>
            <a:ext cx="795579" cy="996918"/>
          </a:xfrm>
          <a:prstGeom prst="rect">
            <a:avLst/>
          </a:prstGeom>
        </p:spPr>
      </p:pic>
      <p:pic>
        <p:nvPicPr>
          <p:cNvPr id="56" name="Picture 55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7" y="5121793"/>
            <a:ext cx="795579" cy="996918"/>
          </a:xfrm>
          <a:prstGeom prst="rect">
            <a:avLst/>
          </a:prstGeom>
        </p:spPr>
      </p:pic>
      <p:pic>
        <p:nvPicPr>
          <p:cNvPr id="58" name="Picture 5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8927" y="5426593"/>
            <a:ext cx="795579" cy="996918"/>
          </a:xfrm>
          <a:prstGeom prst="rect">
            <a:avLst/>
          </a:prstGeom>
        </p:spPr>
      </p:pic>
      <p:pic>
        <p:nvPicPr>
          <p:cNvPr id="59" name="Picture 5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6369" y="5354597"/>
            <a:ext cx="795579" cy="996918"/>
          </a:xfrm>
          <a:prstGeom prst="rect">
            <a:avLst/>
          </a:prstGeom>
        </p:spPr>
      </p:pic>
      <p:pic>
        <p:nvPicPr>
          <p:cNvPr id="60" name="Picture 5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1921" y="5030782"/>
            <a:ext cx="795579" cy="996918"/>
          </a:xfrm>
          <a:prstGeom prst="rect">
            <a:avLst/>
          </a:prstGeom>
        </p:spPr>
      </p:pic>
      <p:pic>
        <p:nvPicPr>
          <p:cNvPr id="62" name="Picture 6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6721" y="5335582"/>
            <a:ext cx="795579" cy="996918"/>
          </a:xfrm>
          <a:prstGeom prst="rect">
            <a:avLst/>
          </a:prstGeom>
        </p:spPr>
      </p:pic>
      <p:pic>
        <p:nvPicPr>
          <p:cNvPr id="70" name="Picture 6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432" y="5122893"/>
            <a:ext cx="795579" cy="996918"/>
          </a:xfrm>
          <a:prstGeom prst="rect">
            <a:avLst/>
          </a:prstGeom>
        </p:spPr>
      </p:pic>
      <p:pic>
        <p:nvPicPr>
          <p:cNvPr id="71" name="Picture 70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8082" y="5312465"/>
            <a:ext cx="795579" cy="996918"/>
          </a:xfrm>
          <a:prstGeom prst="rect">
            <a:avLst/>
          </a:prstGeom>
        </p:spPr>
      </p:pic>
      <p:pic>
        <p:nvPicPr>
          <p:cNvPr id="74" name="Picture 7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2026" y="5336682"/>
            <a:ext cx="795579" cy="99691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755392" y="4653863"/>
            <a:ext cx="1127873" cy="827688"/>
            <a:chOff x="1840656" y="4418411"/>
            <a:chExt cx="1127873" cy="827688"/>
          </a:xfrm>
        </p:grpSpPr>
        <p:sp>
          <p:nvSpPr>
            <p:cNvPr id="76" name="Freeform 75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57891" y="4462389"/>
            <a:ext cx="1127873" cy="827688"/>
            <a:chOff x="1840656" y="4418411"/>
            <a:chExt cx="1127873" cy="827688"/>
          </a:xfrm>
        </p:grpSpPr>
        <p:sp>
          <p:nvSpPr>
            <p:cNvPr id="79" name="Freeform 78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541064" y="4460668"/>
            <a:ext cx="1127873" cy="827688"/>
            <a:chOff x="1840656" y="4418411"/>
            <a:chExt cx="1127873" cy="827688"/>
          </a:xfrm>
        </p:grpSpPr>
        <p:sp>
          <p:nvSpPr>
            <p:cNvPr id="82" name="Freeform 81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4" name="Picture 8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84" y="5607423"/>
            <a:ext cx="284270" cy="356211"/>
          </a:xfrm>
          <a:prstGeom prst="rect">
            <a:avLst/>
          </a:prstGeom>
        </p:spPr>
      </p:pic>
      <p:pic>
        <p:nvPicPr>
          <p:cNvPr id="85" name="Picture 8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284" y="5759823"/>
            <a:ext cx="284270" cy="356211"/>
          </a:xfrm>
          <a:prstGeom prst="rect">
            <a:avLst/>
          </a:prstGeom>
        </p:spPr>
      </p:pic>
      <p:pic>
        <p:nvPicPr>
          <p:cNvPr id="86" name="Picture 8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684" y="5912223"/>
            <a:ext cx="284270" cy="356211"/>
          </a:xfrm>
          <a:prstGeom prst="rect">
            <a:avLst/>
          </a:prstGeom>
        </p:spPr>
      </p:pic>
      <p:pic>
        <p:nvPicPr>
          <p:cNvPr id="87" name="Picture 8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326" y="5535427"/>
            <a:ext cx="284270" cy="356211"/>
          </a:xfrm>
          <a:prstGeom prst="rect">
            <a:avLst/>
          </a:prstGeom>
        </p:spPr>
      </p:pic>
      <p:pic>
        <p:nvPicPr>
          <p:cNvPr id="88" name="Picture 8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26" y="5687827"/>
            <a:ext cx="284270" cy="356211"/>
          </a:xfrm>
          <a:prstGeom prst="rect">
            <a:avLst/>
          </a:prstGeom>
        </p:spPr>
      </p:pic>
      <p:pic>
        <p:nvPicPr>
          <p:cNvPr id="89" name="Picture 8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126" y="5840227"/>
            <a:ext cx="284270" cy="356211"/>
          </a:xfrm>
          <a:prstGeom prst="rect">
            <a:avLst/>
          </a:prstGeom>
        </p:spPr>
      </p:pic>
      <p:pic>
        <p:nvPicPr>
          <p:cNvPr id="90" name="Picture 8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678" y="5516412"/>
            <a:ext cx="284270" cy="356211"/>
          </a:xfrm>
          <a:prstGeom prst="rect">
            <a:avLst/>
          </a:prstGeom>
        </p:spPr>
      </p:pic>
      <p:pic>
        <p:nvPicPr>
          <p:cNvPr id="91" name="Picture 9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78" y="5668812"/>
            <a:ext cx="284270" cy="356211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2478" y="5821212"/>
            <a:ext cx="284270" cy="3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0" y="1067697"/>
            <a:ext cx="12115275" cy="55960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882" t="12832" r="35883" b="17974"/>
          <a:stretch/>
        </p:blipFill>
        <p:spPr>
          <a:xfrm>
            <a:off x="51150" y="1986906"/>
            <a:ext cx="3520683" cy="4853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5882" t="12832" r="36079" b="17799"/>
          <a:stretch/>
        </p:blipFill>
        <p:spPr>
          <a:xfrm>
            <a:off x="3844984" y="1992611"/>
            <a:ext cx="3496233" cy="4865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5980" t="13007" r="36079" b="17974"/>
          <a:stretch/>
        </p:blipFill>
        <p:spPr>
          <a:xfrm>
            <a:off x="7601885" y="2027113"/>
            <a:ext cx="3484009" cy="4840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2381" t="21051" r="30655" b="19902"/>
          <a:stretch/>
        </p:blipFill>
        <p:spPr>
          <a:xfrm>
            <a:off x="1178957" y="1094666"/>
            <a:ext cx="8425542" cy="49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8.1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1" y="67745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13952</TotalTime>
  <Words>1250</Words>
  <Application>Microsoft Office PowerPoint</Application>
  <PresentationFormat>Widescreen</PresentationFormat>
  <Paragraphs>176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394</cp:revision>
  <dcterms:created xsi:type="dcterms:W3CDTF">2015-03-18T21:46:04Z</dcterms:created>
  <dcterms:modified xsi:type="dcterms:W3CDTF">2021-12-06T11:40:07Z</dcterms:modified>
</cp:coreProperties>
</file>