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316" r:id="rId3"/>
    <p:sldId id="260" r:id="rId4"/>
    <p:sldId id="427" r:id="rId5"/>
    <p:sldId id="406" r:id="rId6"/>
    <p:sldId id="424" r:id="rId7"/>
    <p:sldId id="425" r:id="rId8"/>
    <p:sldId id="265" r:id="rId9"/>
    <p:sldId id="284" r:id="rId10"/>
    <p:sldId id="325" r:id="rId11"/>
    <p:sldId id="326" r:id="rId12"/>
    <p:sldId id="327" r:id="rId13"/>
    <p:sldId id="315" r:id="rId14"/>
    <p:sldId id="323" r:id="rId15"/>
    <p:sldId id="324" r:id="rId16"/>
    <p:sldId id="329" r:id="rId17"/>
    <p:sldId id="402" r:id="rId18"/>
    <p:sldId id="333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321" r:id="rId46"/>
    <p:sldId id="322" r:id="rId47"/>
    <p:sldId id="403" r:id="rId48"/>
    <p:sldId id="349" r:id="rId49"/>
    <p:sldId id="350" r:id="rId50"/>
    <p:sldId id="428" r:id="rId51"/>
    <p:sldId id="351" r:id="rId52"/>
    <p:sldId id="352" r:id="rId53"/>
    <p:sldId id="429" r:id="rId54"/>
    <p:sldId id="430" r:id="rId55"/>
    <p:sldId id="404" r:id="rId56"/>
    <p:sldId id="421" r:id="rId57"/>
    <p:sldId id="408" r:id="rId58"/>
    <p:sldId id="409" r:id="rId59"/>
    <p:sldId id="410" r:id="rId60"/>
    <p:sldId id="411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3" r:id="rId71"/>
    <p:sldId id="407" r:id="rId72"/>
    <p:sldId id="431" r:id="rId73"/>
    <p:sldId id="432" r:id="rId74"/>
    <p:sldId id="364" r:id="rId75"/>
    <p:sldId id="373" r:id="rId76"/>
    <p:sldId id="375" r:id="rId77"/>
    <p:sldId id="433" r:id="rId78"/>
    <p:sldId id="422" r:id="rId79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EA8"/>
    <a:srgbClr val="373F8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" autoAdjust="0"/>
    <p:restoredTop sz="95332" autoAdjust="0"/>
  </p:normalViewPr>
  <p:slideViewPr>
    <p:cSldViewPr snapToGrid="0" showGuides="1">
      <p:cViewPr varScale="1">
        <p:scale>
          <a:sx n="84" d="100"/>
          <a:sy n="84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B5EC-6CA5-4F66-A330-67033F61838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E40C-014C-4B81-917D-94404784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E40C-014C-4B81-917D-94404784CF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E40C-014C-4B81-917D-94404784CF6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E40C-014C-4B81-917D-94404784CF6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24/03/2022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Simplex Method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pPr algn="l"/>
            <a:r>
              <a:rPr lang="pt-PT" dirty="0" smtClean="0"/>
              <a:t>Susana Barreiro</a:t>
            </a:r>
          </a:p>
          <a:p>
            <a:pPr algn="l"/>
            <a:r>
              <a:rPr lang="pt-PT" sz="1800" dirty="0" smtClean="0"/>
              <a:t>16-17 </a:t>
            </a:r>
            <a:r>
              <a:rPr lang="pt-PT" sz="1800" dirty="0" err="1" smtClean="0"/>
              <a:t>March</a:t>
            </a:r>
            <a:r>
              <a:rPr lang="pt-PT" sz="1800" dirty="0" smtClean="0"/>
              <a:t> 2022</a:t>
            </a:r>
            <a:endParaRPr lang="pt-PT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51029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based on </a:t>
            </a:r>
            <a:r>
              <a:rPr lang="en-US" sz="2200" b="1" dirty="0" smtClean="0"/>
              <a:t>geometric concepts </a:t>
            </a:r>
            <a:r>
              <a:rPr lang="en-US" sz="2200" dirty="0" smtClean="0"/>
              <a:t>that must be translated into </a:t>
            </a:r>
            <a:r>
              <a:rPr lang="en-US" sz="2200" u="sng" dirty="0" smtClean="0"/>
              <a:t>algebraic </a:t>
            </a:r>
            <a:r>
              <a:rPr lang="en-US" sz="2200" u="sng" dirty="0"/>
              <a:t>language </a:t>
            </a:r>
            <a:r>
              <a:rPr lang="en-US" sz="2200" dirty="0"/>
              <a:t>to allow </a:t>
            </a:r>
            <a:r>
              <a:rPr lang="en-US" sz="2200" u="sng" dirty="0"/>
              <a:t>solving systems of equations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  <a:endParaRPr lang="pt-PT" sz="22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54659" y="400064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accent2"/>
                </a:solidFill>
              </a:rPr>
              <a:t>+ S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rgbClr val="0070C0"/>
                </a:solidFill>
              </a:rPr>
              <a:t>+ S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 </a:t>
            </a:r>
            <a:r>
              <a:rPr lang="en-US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1 ,   </a:t>
            </a:r>
            <a:r>
              <a:rPr lang="en-US" dirty="0" smtClean="0"/>
              <a:t>x</a:t>
            </a:r>
            <a:r>
              <a:rPr lang="en-US" baseline="-25000" dirty="0" smtClean="0"/>
              <a:t>2  ,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-25000" dirty="0" smtClean="0"/>
              <a:t> , 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2 </a:t>
            </a:r>
            <a:r>
              <a:rPr lang="en-US" baseline="-25000" dirty="0" smtClean="0"/>
              <a:t> , 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-25000" dirty="0" smtClean="0"/>
              <a:t>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351215" y="4669702"/>
            <a:ext cx="5013468" cy="15297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Z - 90 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- 120 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                         =        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      =      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 </a:t>
            </a:r>
            <a:r>
              <a:rPr lang="en-US" sz="2600" dirty="0" smtClean="0">
                <a:solidFill>
                  <a:schemeClr val="accent2"/>
                </a:solidFill>
              </a:rPr>
              <a:t>  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                 </a:t>
            </a:r>
            <a:r>
              <a:rPr lang="en-US" sz="2600" dirty="0" smtClean="0">
                <a:solidFill>
                  <a:schemeClr val="accent2"/>
                </a:solidFill>
              </a:rPr>
              <a:t>+ S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       =    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 +     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                          </a:t>
            </a:r>
            <a:r>
              <a:rPr lang="en-US" sz="2600" dirty="0" smtClean="0">
                <a:solidFill>
                  <a:srgbClr val="0070C0"/>
                </a:solidFill>
              </a:rPr>
              <a:t>+ S</a:t>
            </a:r>
            <a:r>
              <a:rPr lang="en-US" sz="2600" baseline="-25000" dirty="0">
                <a:solidFill>
                  <a:srgbClr val="0070C0"/>
                </a:solidFill>
              </a:rPr>
              <a:t>3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=  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64663"/>
            <a:ext cx="10961914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must be translated into algebraic </a:t>
            </a:r>
            <a:r>
              <a:rPr lang="en-US" sz="2200" dirty="0"/>
              <a:t>language to allow solving systems of equations.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</a:p>
          <a:p>
            <a:pPr marL="457200" lvl="1" indent="0">
              <a:buNone/>
            </a:pPr>
            <a:r>
              <a:rPr lang="en-US" sz="2200" b="1" dirty="0" smtClean="0"/>
              <a:t>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 - build the Simplex tabular form </a:t>
            </a:r>
            <a:r>
              <a:rPr lang="en-US" sz="2200" dirty="0" smtClean="0"/>
              <a:t>where only the essential information is recorded</a:t>
            </a:r>
            <a:endParaRPr lang="pt-PT" sz="2200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351215" y="4669702"/>
            <a:ext cx="5013468" cy="15297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Z - 90 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- 120 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                         =        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      =      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 </a:t>
            </a:r>
            <a:r>
              <a:rPr lang="en-US" sz="2600" dirty="0" smtClean="0">
                <a:solidFill>
                  <a:schemeClr val="accent2"/>
                </a:solidFill>
              </a:rPr>
              <a:t>  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                 </a:t>
            </a:r>
            <a:r>
              <a:rPr lang="en-US" sz="2600" dirty="0" smtClean="0">
                <a:solidFill>
                  <a:schemeClr val="accent2"/>
                </a:solidFill>
              </a:rPr>
              <a:t>+ S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       =    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 +     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                          </a:t>
            </a:r>
            <a:r>
              <a:rPr lang="en-US" sz="2600" dirty="0" smtClean="0">
                <a:solidFill>
                  <a:srgbClr val="0070C0"/>
                </a:solidFill>
              </a:rPr>
              <a:t>+ S</a:t>
            </a:r>
            <a:r>
              <a:rPr lang="en-US" sz="2600" baseline="-25000" dirty="0">
                <a:solidFill>
                  <a:srgbClr val="0070C0"/>
                </a:solidFill>
              </a:rPr>
              <a:t>3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=  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99" t="28796" r="15298" b="48253"/>
          <a:stretch/>
        </p:blipFill>
        <p:spPr>
          <a:xfrm>
            <a:off x="364672" y="4211973"/>
            <a:ext cx="5943600" cy="18187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72801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must be translated into algebraic </a:t>
            </a:r>
            <a:r>
              <a:rPr lang="en-US" sz="2200" dirty="0"/>
              <a:t>language to allow solving systems of equations.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</a:p>
          <a:p>
            <a:pPr marL="457200" lvl="1" indent="0">
              <a:buNone/>
            </a:pPr>
            <a:r>
              <a:rPr lang="en-US" sz="2200" b="1" dirty="0"/>
              <a:t>3</a:t>
            </a:r>
            <a:r>
              <a:rPr lang="en-US" sz="2200" b="1" baseline="30000" dirty="0"/>
              <a:t>rd</a:t>
            </a:r>
            <a:r>
              <a:rPr lang="en-US" sz="2200" b="1" dirty="0"/>
              <a:t> - build the Simplex tabular form </a:t>
            </a:r>
            <a:r>
              <a:rPr lang="en-US" sz="2200" dirty="0"/>
              <a:t>where only the essential information is recorded</a:t>
            </a:r>
            <a:endParaRPr lang="pt-PT" sz="2200" dirty="0"/>
          </a:p>
          <a:p>
            <a:pPr marL="457200" lvl="1" indent="0">
              <a:buNone/>
            </a:pPr>
            <a:endParaRPr lang="pt-PT" sz="2200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99" t="28796" r="15298" b="48253"/>
          <a:stretch/>
        </p:blipFill>
        <p:spPr>
          <a:xfrm>
            <a:off x="364672" y="4211973"/>
            <a:ext cx="5943600" cy="1818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2144" y="6087907"/>
            <a:ext cx="13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Basic variables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135" y="6118684"/>
            <a:ext cx="13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Non-basic variables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02122" y="6087907"/>
            <a:ext cx="12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90688" y="6087907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791069" y="6020202"/>
            <a:ext cx="4778501" cy="510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initialize the procedure setting 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1 </a:t>
            </a:r>
            <a:r>
              <a:rPr lang="en-US" sz="2200" dirty="0"/>
              <a:t>=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= 0</a:t>
            </a:r>
            <a:endParaRPr lang="en-US" sz="22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99818" y="4273944"/>
            <a:ext cx="47697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basic feasible </a:t>
            </a:r>
            <a:r>
              <a:rPr lang="en-US" sz="2000" dirty="0" smtClean="0"/>
              <a:t>solution has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basic</a:t>
            </a:r>
            <a:r>
              <a:rPr lang="en-US" sz="2000" b="1" i="1" dirty="0" smtClean="0"/>
              <a:t> </a:t>
            </a:r>
            <a:r>
              <a:rPr lang="en-US" sz="2000" dirty="0"/>
              <a:t>or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non-basic </a:t>
            </a:r>
            <a:r>
              <a:rPr lang="en-US" sz="2000" dirty="0" smtClean="0"/>
              <a:t>variables </a:t>
            </a:r>
          </a:p>
          <a:p>
            <a:endParaRPr lang="en-US" sz="800" b="1" i="1" dirty="0">
              <a:solidFill>
                <a:srgbClr val="C00000"/>
              </a:solidFill>
            </a:endParaRPr>
          </a:p>
          <a:p>
            <a:r>
              <a:rPr lang="en-US" sz="2000" i="1" dirty="0" smtClean="0"/>
              <a:t>- </a:t>
            </a:r>
            <a:r>
              <a:rPr lang="en-US" sz="2000" b="1" i="1" dirty="0">
                <a:solidFill>
                  <a:srgbClr val="C00000"/>
                </a:solidFill>
              </a:rPr>
              <a:t>non-basic </a:t>
            </a:r>
            <a:r>
              <a:rPr lang="en-US" sz="2000" b="1" dirty="0">
                <a:solidFill>
                  <a:srgbClr val="C00000"/>
                </a:solidFill>
              </a:rPr>
              <a:t>variables </a:t>
            </a:r>
            <a:r>
              <a:rPr lang="en-US" sz="2000" dirty="0"/>
              <a:t>are set to </a:t>
            </a:r>
            <a:r>
              <a:rPr lang="en-US" sz="2000" dirty="0" smtClean="0"/>
              <a:t>ZERO</a:t>
            </a:r>
          </a:p>
          <a:p>
            <a:r>
              <a:rPr lang="en-US" sz="2000" dirty="0" smtClean="0"/>
              <a:t>-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basic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are directly obtained from the table</a:t>
            </a:r>
            <a:endParaRPr lang="en-US" sz="2000" dirty="0"/>
          </a:p>
          <a:p>
            <a:endParaRPr lang="en-US" sz="800" dirty="0"/>
          </a:p>
        </p:txBody>
      </p:sp>
      <p:sp>
        <p:nvSpPr>
          <p:cNvPr id="3" name="Rounded Rectangle 2"/>
          <p:cNvSpPr/>
          <p:nvPr/>
        </p:nvSpPr>
        <p:spPr>
          <a:xfrm>
            <a:off x="440871" y="5040085"/>
            <a:ext cx="615043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/>
          <p:cNvSpPr/>
          <p:nvPr/>
        </p:nvSpPr>
        <p:spPr>
          <a:xfrm>
            <a:off x="5687786" y="5029607"/>
            <a:ext cx="500744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/>
          <p:cNvSpPr/>
          <p:nvPr/>
        </p:nvSpPr>
        <p:spPr>
          <a:xfrm>
            <a:off x="3495073" y="5029607"/>
            <a:ext cx="2013098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ounded Rectangle 15"/>
          <p:cNvSpPr/>
          <p:nvPr/>
        </p:nvSpPr>
        <p:spPr>
          <a:xfrm>
            <a:off x="2008794" y="5040085"/>
            <a:ext cx="1261426" cy="9905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6700" y="6411071"/>
            <a:ext cx="355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(</a:t>
            </a:r>
            <a:r>
              <a:rPr lang="pt-PT" sz="1600" i="1" dirty="0" smtClean="0">
                <a:solidFill>
                  <a:srgbClr val="C00000"/>
                </a:solidFill>
              </a:rPr>
              <a:t>X</a:t>
            </a:r>
            <a:r>
              <a:rPr lang="pt-PT" sz="1600" baseline="-25000" dirty="0" smtClean="0">
                <a:solidFill>
                  <a:srgbClr val="C00000"/>
                </a:solidFill>
              </a:rPr>
              <a:t>1</a:t>
            </a:r>
            <a:r>
              <a:rPr lang="pt-PT" sz="1600" dirty="0" smtClean="0"/>
              <a:t>, </a:t>
            </a:r>
            <a:r>
              <a:rPr lang="pt-PT" sz="1600" i="1" dirty="0" smtClean="0">
                <a:solidFill>
                  <a:srgbClr val="C00000"/>
                </a:solidFill>
              </a:rPr>
              <a:t>X</a:t>
            </a:r>
            <a:r>
              <a:rPr lang="pt-PT" sz="1600" baseline="-25000" dirty="0" smtClean="0">
                <a:solidFill>
                  <a:srgbClr val="C00000"/>
                </a:solidFill>
              </a:rPr>
              <a:t>2</a:t>
            </a:r>
            <a:r>
              <a:rPr lang="pt-PT" sz="1600" dirty="0">
                <a:solidFill>
                  <a:srgbClr val="C00000"/>
                </a:solidFill>
              </a:rPr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pt-PT" sz="1600" dirty="0"/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PT" sz="1600" dirty="0"/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PT" sz="1600" baseline="-25000" dirty="0" smtClean="0"/>
              <a:t> </a:t>
            </a:r>
            <a:r>
              <a:rPr lang="pt-PT" sz="1600" dirty="0" smtClean="0"/>
              <a:t>) =(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180</a:t>
            </a:r>
            <a:r>
              <a:rPr lang="pt-PT" sz="1600" dirty="0" smtClean="0"/>
              <a:t>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3" grpId="0" animBg="1"/>
      <p:bldP spid="14" grpId="0" animBg="1"/>
      <p:bldP spid="15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Graphical </a:t>
            </a:r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6003516" y="4102711"/>
            <a:ext cx="5183188" cy="26364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/>
              <a:t>Corner point feasible solutions </a:t>
            </a:r>
            <a:r>
              <a:rPr lang="en-US" dirty="0" smtClean="0"/>
              <a:t>– vertices of the feasible region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Optimal solution(s) </a:t>
            </a:r>
            <a:r>
              <a:rPr lang="en-US" dirty="0"/>
              <a:t>– </a:t>
            </a:r>
            <a:r>
              <a:rPr lang="en-US" dirty="0" err="1"/>
              <a:t>vertice</a:t>
            </a:r>
            <a:r>
              <a:rPr lang="en-US" dirty="0"/>
              <a:t>(s) of the </a:t>
            </a:r>
            <a:r>
              <a:rPr lang="en-US" dirty="0" smtClean="0"/>
              <a:t>feasible </a:t>
            </a:r>
            <a:r>
              <a:rPr lang="en-US" dirty="0"/>
              <a:t>region that maximize Z, </a:t>
            </a:r>
            <a:r>
              <a:rPr lang="en-US" dirty="0" err="1"/>
              <a:t>ie</a:t>
            </a:r>
            <a:r>
              <a:rPr lang="en-US" dirty="0"/>
              <a:t> solution that gives the best favorable value to the objective function</a:t>
            </a:r>
            <a:endParaRPr lang="pt-PT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32662" y="5920545"/>
            <a:ext cx="34827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8100000" flipH="1">
            <a:off x="2013472" y="5305507"/>
            <a:ext cx="348279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439195" y="5123303"/>
            <a:ext cx="34827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Graphical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6073730" y="3957095"/>
            <a:ext cx="55592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Replacing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by the values of A</a:t>
            </a:r>
            <a:r>
              <a:rPr lang="en-US" sz="2400" dirty="0"/>
              <a:t>, B, </a:t>
            </a:r>
            <a:r>
              <a:rPr lang="en-US" sz="2400" dirty="0" smtClean="0"/>
              <a:t>C, D and E in the objective function:</a:t>
            </a:r>
          </a:p>
          <a:p>
            <a:endParaRPr lang="en-US" sz="800" dirty="0" smtClean="0"/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 0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 6000 </a:t>
            </a: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= 7350 </a:t>
            </a:r>
          </a:p>
          <a:p>
            <a:pPr lvl="1"/>
            <a:r>
              <a:rPr lang="en-US" sz="2400" b="1" dirty="0" smtClean="0">
                <a:solidFill>
                  <a:schemeClr val="accent6"/>
                </a:solidFill>
              </a:rPr>
              <a:t>Z</a:t>
            </a:r>
            <a:r>
              <a:rPr lang="en-US" sz="2400" b="1" baseline="-25000" dirty="0" smtClean="0">
                <a:solidFill>
                  <a:schemeClr val="accent6"/>
                </a:solidFill>
              </a:rPr>
              <a:t>D</a:t>
            </a:r>
            <a:r>
              <a:rPr lang="en-US" sz="2400" b="1" dirty="0">
                <a:solidFill>
                  <a:schemeClr val="accent6"/>
                </a:solidFill>
              </a:rPr>
              <a:t>= </a:t>
            </a:r>
            <a:r>
              <a:rPr lang="en-US" sz="2400" b="1" dirty="0" smtClean="0">
                <a:solidFill>
                  <a:schemeClr val="accent6"/>
                </a:solidFill>
              </a:rPr>
              <a:t>7600</a:t>
            </a: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3600</a:t>
            </a:r>
            <a:endParaRPr lang="en-US" sz="2400" dirty="0"/>
          </a:p>
          <a:p>
            <a:endParaRPr lang="en-US" sz="2000" dirty="0" smtClean="0"/>
          </a:p>
          <a:p>
            <a:endParaRPr lang="pt-PT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8505336" y="5507038"/>
            <a:ext cx="2389646" cy="649955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Graphical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6025287" y="4132962"/>
            <a:ext cx="5183188" cy="2725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Feasible solutions </a:t>
            </a:r>
            <a:r>
              <a:rPr lang="en-US" dirty="0" smtClean="0"/>
              <a:t>– within or on the border of the feasible region </a:t>
            </a:r>
            <a:r>
              <a:rPr lang="en-US" dirty="0" err="1" smtClean="0"/>
              <a:t>ie</a:t>
            </a:r>
            <a:r>
              <a:rPr lang="en-US" dirty="0" smtClean="0"/>
              <a:t> solutions for which the constraints are satisfied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Infeasible solution </a:t>
            </a:r>
            <a:r>
              <a:rPr lang="en-US" dirty="0" smtClean="0"/>
              <a:t>– outside the feasible region, </a:t>
            </a:r>
            <a:r>
              <a:rPr lang="en-US" dirty="0" err="1" smtClean="0"/>
              <a:t>ie</a:t>
            </a:r>
            <a:r>
              <a:rPr lang="en-US" dirty="0" smtClean="0"/>
              <a:t> solution for which at least one constraint is violated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900" dirty="0" smtClean="0"/>
          </a:p>
        </p:txBody>
      </p:sp>
      <p:sp>
        <p:nvSpPr>
          <p:cNvPr id="21" name="Oval 20"/>
          <p:cNvSpPr/>
          <p:nvPr/>
        </p:nvSpPr>
        <p:spPr>
          <a:xfrm>
            <a:off x="2576655" y="5012828"/>
            <a:ext cx="88446" cy="904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Oval 21"/>
          <p:cNvSpPr/>
          <p:nvPr/>
        </p:nvSpPr>
        <p:spPr>
          <a:xfrm>
            <a:off x="839788" y="5044829"/>
            <a:ext cx="88446" cy="904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1867744" y="5427613"/>
            <a:ext cx="88446" cy="904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2752475" y="5859035"/>
            <a:ext cx="88446" cy="904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Straight Connector 2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Bring the LP problem to the standard form -&gt; obtain a BFS </a:t>
            </a:r>
            <a:r>
              <a:rPr lang="en-US" sz="2200" i="1" dirty="0" err="1" smtClean="0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2400" dirty="0" smtClean="0"/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set A= (x1, x2) = (0, 0)</a:t>
            </a:r>
          </a:p>
          <a:p>
            <a:endParaRPr lang="en-US" sz="1000" dirty="0" smtClean="0"/>
          </a:p>
          <a:p>
            <a:pPr lvl="8"/>
            <a:endParaRPr lang="en-US" sz="2400" dirty="0"/>
          </a:p>
          <a:p>
            <a:pPr lvl="8"/>
            <a:endParaRPr lang="en-US" sz="2400" dirty="0" smtClean="0"/>
          </a:p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endParaRPr lang="en-US" sz="2400" dirty="0" smtClean="0"/>
          </a:p>
          <a:p>
            <a:endParaRPr lang="pt-PT" dirty="0"/>
          </a:p>
        </p:txBody>
      </p:sp>
      <p:cxnSp>
        <p:nvCxnSpPr>
          <p:cNvPr id="27" name="Elbow Connector 26"/>
          <p:cNvCxnSpPr>
            <a:stCxn id="28" idx="3"/>
            <a:endCxn id="31" idx="0"/>
          </p:cNvCxnSpPr>
          <p:nvPr/>
        </p:nvCxnSpPr>
        <p:spPr>
          <a:xfrm>
            <a:off x="3157534" y="2487248"/>
            <a:ext cx="4631556" cy="48230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8711" y="2376316"/>
            <a:ext cx="297894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Find another feasible solution</a:t>
            </a:r>
            <a:endParaRPr lang="pt-PT" dirty="0"/>
          </a:p>
        </p:txBody>
      </p:sp>
      <p:sp>
        <p:nvSpPr>
          <p:cNvPr id="31" name="TextBox 30"/>
          <p:cNvSpPr txBox="1"/>
          <p:nvPr/>
        </p:nvSpPr>
        <p:spPr>
          <a:xfrm>
            <a:off x="4209643" y="2969553"/>
            <a:ext cx="7158894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Find in which direction to move towards the algebraic equivalent of an extreme point </a:t>
            </a:r>
            <a:r>
              <a:rPr lang="en-US" sz="2000" dirty="0" err="1"/>
              <a:t>ie</a:t>
            </a:r>
            <a:r>
              <a:rPr lang="en-US" sz="2000" dirty="0"/>
              <a:t> a </a:t>
            </a:r>
            <a:r>
              <a:rPr lang="en-US" sz="2000" dirty="0" smtClean="0"/>
              <a:t>Basic Feasible Solution </a:t>
            </a:r>
            <a:r>
              <a:rPr lang="en-US" sz="2000" u="sng" dirty="0"/>
              <a:t>with a single different basic variable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800" dirty="0"/>
          </a:p>
          <a:p>
            <a:r>
              <a:rPr lang="en-US" sz="2000" dirty="0" smtClean="0">
                <a:solidFill>
                  <a:schemeClr val="bg1"/>
                </a:solidFill>
              </a:rPr>
              <a:t>Swap the non-basic variable with one of the basic variables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Apply Gaussian elimination to transform the new </a:t>
            </a:r>
            <a:r>
              <a:rPr lang="en-US" sz="2000" dirty="0">
                <a:solidFill>
                  <a:schemeClr val="bg1"/>
                </a:solidFill>
              </a:rPr>
              <a:t>b</a:t>
            </a:r>
            <a:r>
              <a:rPr lang="en-US" sz="2000" dirty="0" smtClean="0">
                <a:solidFill>
                  <a:schemeClr val="bg1"/>
                </a:solidFill>
              </a:rPr>
              <a:t>asic variable to (0,1) while solving for Z</a:t>
            </a:r>
            <a:endParaRPr lang="en-US" sz="20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3916299" y="2340471"/>
            <a:ext cx="488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pt-PT" dirty="0"/>
          </a:p>
        </p:txBody>
      </p:sp>
      <p:sp>
        <p:nvSpPr>
          <p:cNvPr id="28" name="Rectangle 27"/>
          <p:cNvSpPr/>
          <p:nvPr/>
        </p:nvSpPr>
        <p:spPr>
          <a:xfrm>
            <a:off x="878678" y="2271711"/>
            <a:ext cx="2278856" cy="431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check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50852" y="2868051"/>
            <a:ext cx="2829843" cy="2588965"/>
            <a:chOff x="1142082" y="3803882"/>
            <a:chExt cx="2829843" cy="2588965"/>
          </a:xfrm>
        </p:grpSpPr>
        <p:sp>
          <p:nvSpPr>
            <p:cNvPr id="40" name="Freeform 39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Oval 42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Oval 43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Oval 44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Oval 45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95997" y="4141471"/>
            <a:ext cx="2183402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 = (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2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1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2</a:t>
            </a:r>
            <a:r>
              <a:rPr lang="pt-PT" sz="1600" dirty="0"/>
              <a:t>, </a:t>
            </a:r>
            <a:r>
              <a:rPr lang="pt-PT" sz="1600" dirty="0" smtClean="0"/>
              <a:t>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3 </a:t>
            </a:r>
            <a:r>
              <a:rPr lang="pt-PT" sz="1600" dirty="0" smtClean="0"/>
              <a:t>)</a:t>
            </a:r>
          </a:p>
          <a:p>
            <a:r>
              <a:rPr lang="pt-PT" sz="1600" dirty="0" smtClean="0"/>
              <a:t>    = ( 0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40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50</a:t>
            </a:r>
            <a:r>
              <a:rPr lang="pt-PT" sz="1600" dirty="0"/>
              <a:t>, </a:t>
            </a:r>
            <a:r>
              <a:rPr lang="pt-PT" sz="1600" dirty="0" smtClean="0"/>
              <a:t>180)</a:t>
            </a:r>
          </a:p>
          <a:p>
            <a:r>
              <a:rPr lang="pt-PT" sz="800" dirty="0" smtClean="0"/>
              <a:t> </a:t>
            </a:r>
          </a:p>
          <a:p>
            <a:r>
              <a:rPr lang="pt-PT" sz="1600" dirty="0" smtClean="0"/>
              <a:t>B = </a:t>
            </a:r>
            <a:r>
              <a:rPr lang="pt-PT" sz="1600" dirty="0"/>
              <a:t>(</a:t>
            </a:r>
            <a:r>
              <a:rPr lang="pt-PT" sz="1600" i="1" dirty="0"/>
              <a:t>X</a:t>
            </a:r>
            <a:r>
              <a:rPr lang="pt-PT" sz="1600" baseline="-25000" dirty="0"/>
              <a:t>1</a:t>
            </a:r>
            <a:r>
              <a:rPr lang="pt-PT" sz="1600" dirty="0"/>
              <a:t>, </a:t>
            </a:r>
            <a:r>
              <a:rPr lang="pt-PT" sz="1600" i="1" dirty="0"/>
              <a:t>X</a:t>
            </a:r>
            <a:r>
              <a:rPr lang="pt-PT" sz="1600" baseline="-25000" dirty="0"/>
              <a:t>2</a:t>
            </a:r>
            <a:r>
              <a:rPr lang="pt-PT" sz="1600" dirty="0"/>
              <a:t>,  </a:t>
            </a:r>
            <a:r>
              <a:rPr lang="pt-PT" sz="1600" i="1" dirty="0"/>
              <a:t>S</a:t>
            </a:r>
            <a:r>
              <a:rPr lang="pt-PT" sz="1600" baseline="-25000" dirty="0"/>
              <a:t>1</a:t>
            </a:r>
            <a:r>
              <a:rPr lang="pt-PT" sz="1600" dirty="0"/>
              <a:t>,  </a:t>
            </a:r>
            <a:r>
              <a:rPr lang="pt-PT" sz="1600" i="1" dirty="0"/>
              <a:t>S</a:t>
            </a:r>
            <a:r>
              <a:rPr lang="pt-PT" sz="1600" baseline="-25000" dirty="0"/>
              <a:t>2</a:t>
            </a:r>
            <a:r>
              <a:rPr lang="pt-PT" sz="1600" dirty="0"/>
              <a:t>,   </a:t>
            </a:r>
            <a:r>
              <a:rPr lang="pt-PT" sz="1600" i="1" dirty="0"/>
              <a:t>S</a:t>
            </a:r>
            <a:r>
              <a:rPr lang="pt-PT" sz="1600" baseline="-25000" dirty="0"/>
              <a:t>3 </a:t>
            </a:r>
            <a:r>
              <a:rPr lang="pt-PT" sz="1600" dirty="0"/>
              <a:t>)</a:t>
            </a:r>
          </a:p>
          <a:p>
            <a:r>
              <a:rPr lang="pt-PT" sz="1600" dirty="0" smtClean="0"/>
              <a:t>   </a:t>
            </a:r>
            <a:r>
              <a:rPr lang="pt-PT" sz="1600" dirty="0"/>
              <a:t>= </a:t>
            </a:r>
            <a:r>
              <a:rPr lang="pt-PT" sz="1600" dirty="0" smtClean="0"/>
              <a:t>( 0, </a:t>
            </a:r>
            <a:r>
              <a:rPr lang="pt-PT" sz="1600" dirty="0" smtClean="0">
                <a:solidFill>
                  <a:srgbClr val="C00000"/>
                </a:solidFill>
              </a:rPr>
              <a:t>50</a:t>
            </a:r>
            <a:r>
              <a:rPr lang="pt-PT" sz="1600" dirty="0"/>
              <a:t>, 40, </a:t>
            </a:r>
            <a:r>
              <a:rPr lang="pt-PT" sz="1600" dirty="0" smtClean="0"/>
              <a:t> 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 30)</a:t>
            </a:r>
          </a:p>
          <a:p>
            <a:endParaRPr lang="en-US" sz="800" dirty="0"/>
          </a:p>
          <a:p>
            <a:r>
              <a:rPr lang="pt-PT" sz="1600" dirty="0" smtClean="0"/>
              <a:t>C = (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2</a:t>
            </a:r>
            <a:r>
              <a:rPr lang="pt-PT" sz="1600" dirty="0" smtClean="0"/>
              <a:t>,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2</a:t>
            </a:r>
            <a:r>
              <a:rPr lang="pt-PT" sz="1600" dirty="0" smtClean="0"/>
              <a:t>, 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3 </a:t>
            </a:r>
            <a:r>
              <a:rPr lang="pt-PT" sz="1600" dirty="0" smtClean="0"/>
              <a:t>)</a:t>
            </a:r>
          </a:p>
          <a:p>
            <a:r>
              <a:rPr lang="pt-PT" sz="1600" dirty="0" smtClean="0"/>
              <a:t>   </a:t>
            </a:r>
            <a:r>
              <a:rPr lang="pt-PT" sz="1600" dirty="0"/>
              <a:t>= </a:t>
            </a:r>
            <a:r>
              <a:rPr lang="pt-PT" sz="1600" dirty="0" smtClean="0"/>
              <a:t>(</a:t>
            </a:r>
            <a:r>
              <a:rPr lang="pt-PT" sz="1600" dirty="0" smtClean="0">
                <a:solidFill>
                  <a:srgbClr val="C00000"/>
                </a:solidFill>
              </a:rPr>
              <a:t>15</a:t>
            </a:r>
            <a:r>
              <a:rPr lang="pt-PT" sz="1600" dirty="0" smtClean="0"/>
              <a:t>, </a:t>
            </a:r>
            <a:r>
              <a:rPr lang="pt-PT" sz="1600" dirty="0"/>
              <a:t>50, </a:t>
            </a:r>
            <a:r>
              <a:rPr lang="pt-PT" sz="1600" dirty="0" smtClean="0"/>
              <a:t> 0, </a:t>
            </a:r>
            <a:r>
              <a:rPr lang="pt-PT" sz="1600" dirty="0" smtClean="0">
                <a:solidFill>
                  <a:srgbClr val="C00000"/>
                </a:solidFill>
              </a:rPr>
              <a:t>25</a:t>
            </a:r>
            <a:r>
              <a:rPr lang="pt-PT" sz="1600" dirty="0" smtClean="0"/>
              <a:t>,    0 )</a:t>
            </a:r>
            <a:endParaRPr lang="pt-PT" sz="1600" dirty="0"/>
          </a:p>
        </p:txBody>
      </p:sp>
      <p:sp>
        <p:nvSpPr>
          <p:cNvPr id="54" name="Rectangle 53"/>
          <p:cNvSpPr/>
          <p:nvPr/>
        </p:nvSpPr>
        <p:spPr>
          <a:xfrm>
            <a:off x="4865667" y="4101983"/>
            <a:ext cx="638828" cy="187743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88086"/>
              </p:ext>
            </p:extLst>
          </p:nvPr>
        </p:nvGraphicFramePr>
        <p:xfrm>
          <a:off x="6868090" y="4784940"/>
          <a:ext cx="4261909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5899">
                  <a:extLst>
                    <a:ext uri="{9D8B030D-6E8A-4147-A177-3AD203B41FA5}">
                      <a16:colId xmlns:a16="http://schemas.microsoft.com/office/drawing/2014/main" val="2331414376"/>
                    </a:ext>
                  </a:extLst>
                </a:gridCol>
                <a:gridCol w="1032231">
                  <a:extLst>
                    <a:ext uri="{9D8B030D-6E8A-4147-A177-3AD203B41FA5}">
                      <a16:colId xmlns:a16="http://schemas.microsoft.com/office/drawing/2014/main" val="1567121615"/>
                    </a:ext>
                  </a:extLst>
                </a:gridCol>
                <a:gridCol w="1057560">
                  <a:extLst>
                    <a:ext uri="{9D8B030D-6E8A-4147-A177-3AD203B41FA5}">
                      <a16:colId xmlns:a16="http://schemas.microsoft.com/office/drawing/2014/main" val="1408805520"/>
                    </a:ext>
                  </a:extLst>
                </a:gridCol>
                <a:gridCol w="1146219">
                  <a:extLst>
                    <a:ext uri="{9D8B030D-6E8A-4147-A177-3AD203B41FA5}">
                      <a16:colId xmlns:a16="http://schemas.microsoft.com/office/drawing/2014/main" val="2004696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2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S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3 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S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X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3 </a:t>
                      </a:r>
                      <a:endParaRPr lang="pt-PT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X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X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2</a:t>
                      </a:r>
                      <a:endParaRPr lang="pt-PT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0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non-basic</a:t>
                      </a:r>
                      <a:endParaRPr lang="pt-PT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pt-PT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pt-PT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3 </a:t>
                      </a:r>
                      <a:endParaRPr lang="pt-PT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18430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922290" y="4044671"/>
            <a:ext cx="41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is adjacent to B but not to </a:t>
            </a:r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B </a:t>
            </a:r>
            <a:r>
              <a:rPr lang="en-US" dirty="0"/>
              <a:t>is adjacent </a:t>
            </a:r>
            <a:r>
              <a:rPr lang="en-US" dirty="0" smtClean="0"/>
              <a:t>to both A and C</a:t>
            </a:r>
            <a:endParaRPr lang="pt-PT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3" grpId="0" animBg="1"/>
      <p:bldP spid="28" grpId="0" animBg="1"/>
      <p:bldP spid="53" grpId="0" animBg="1"/>
      <p:bldP spid="54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Procedure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22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Bring the LP problem to the standard form -&gt; </a:t>
            </a:r>
            <a:r>
              <a:rPr lang="en-US" sz="2400" dirty="0"/>
              <a:t>obtain a BFS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2000" dirty="0"/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set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(x1, x2) = (0, 0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Elbow Connector 26"/>
          <p:cNvCxnSpPr>
            <a:stCxn id="28" idx="3"/>
            <a:endCxn id="31" idx="0"/>
          </p:cNvCxnSpPr>
          <p:nvPr/>
        </p:nvCxnSpPr>
        <p:spPr>
          <a:xfrm>
            <a:off x="3916299" y="2865954"/>
            <a:ext cx="3865549" cy="3586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2376" y="2654793"/>
            <a:ext cx="297894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Find another feasible solution</a:t>
            </a:r>
            <a:endParaRPr lang="pt-PT" dirty="0"/>
          </a:p>
        </p:txBody>
      </p:sp>
      <p:sp>
        <p:nvSpPr>
          <p:cNvPr id="31" name="TextBox 30"/>
          <p:cNvSpPr txBox="1"/>
          <p:nvPr/>
        </p:nvSpPr>
        <p:spPr>
          <a:xfrm>
            <a:off x="4202401" y="3224649"/>
            <a:ext cx="715889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Entering variable</a:t>
            </a:r>
            <a:r>
              <a:rPr lang="en-US" dirty="0"/>
              <a:t>: Choose the entering variable (in a </a:t>
            </a:r>
            <a:r>
              <a:rPr lang="en-US" dirty="0" smtClean="0"/>
              <a:t>max problem</a:t>
            </a:r>
            <a:r>
              <a:rPr lang="en-US" dirty="0"/>
              <a:t>) to be the NBV with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most negative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Row 0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dirty="0"/>
              <a:t> Ties may be broken in an arbitrary fashion</a:t>
            </a:r>
            <a:r>
              <a:rPr lang="en-US" dirty="0" smtClean="0"/>
              <a:t>. </a:t>
            </a:r>
          </a:p>
          <a:p>
            <a:endParaRPr lang="en-US" sz="800" dirty="0" smtClean="0"/>
          </a:p>
          <a:p>
            <a:r>
              <a:rPr lang="en-US" b="1" dirty="0"/>
              <a:t>Leaving BV</a:t>
            </a:r>
            <a:r>
              <a:rPr lang="en-US" dirty="0"/>
              <a:t>: apply minimum ratio test - identify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row with the smallest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ratio RHS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aij</a:t>
            </a:r>
            <a:r>
              <a:rPr lang="en-US" dirty="0"/>
              <a:t> (the most restrictive </a:t>
            </a:r>
            <a:r>
              <a:rPr lang="en-US" dirty="0" smtClean="0"/>
              <a:t>Row</a:t>
            </a:r>
            <a:r>
              <a:rPr lang="en-US" dirty="0"/>
              <a:t>); the BV for this row is the leaving BV (</a:t>
            </a:r>
            <a:r>
              <a:rPr lang="en-US" dirty="0" smtClean="0"/>
              <a:t>it </a:t>
            </a:r>
            <a:r>
              <a:rPr lang="pt-PT" dirty="0" err="1" smtClean="0"/>
              <a:t>becomes</a:t>
            </a:r>
            <a:r>
              <a:rPr lang="pt-PT" dirty="0" smtClean="0"/>
              <a:t> </a:t>
            </a:r>
            <a:r>
              <a:rPr lang="pt-PT" dirty="0" err="1"/>
              <a:t>nonbasic</a:t>
            </a:r>
            <a:r>
              <a:rPr lang="pt-PT" dirty="0" smtClean="0"/>
              <a:t>).</a:t>
            </a:r>
          </a:p>
          <a:p>
            <a:endParaRPr lang="en-US" sz="800" dirty="0"/>
          </a:p>
          <a:p>
            <a:r>
              <a:rPr lang="en-US" b="1" dirty="0"/>
              <a:t>Apply Gauss-Jordan </a:t>
            </a:r>
            <a:r>
              <a:rPr lang="en-US" dirty="0"/>
              <a:t>elimination procedure to solve </a:t>
            </a:r>
            <a:r>
              <a:rPr lang="en-US" dirty="0" smtClean="0"/>
              <a:t>the system of </a:t>
            </a:r>
            <a:r>
              <a:rPr lang="pt-PT" dirty="0" smtClean="0"/>
              <a:t>linear </a:t>
            </a:r>
            <a:r>
              <a:rPr lang="pt-PT" dirty="0" err="1" smtClean="0"/>
              <a:t>equations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4105485" y="2661227"/>
            <a:ext cx="488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pt-PT" dirty="0"/>
          </a:p>
        </p:txBody>
      </p:sp>
      <p:cxnSp>
        <p:nvCxnSpPr>
          <p:cNvPr id="20" name="Elbow Connector 19"/>
          <p:cNvCxnSpPr>
            <a:stCxn id="31" idx="2"/>
            <a:endCxn id="28" idx="2"/>
          </p:cNvCxnSpPr>
          <p:nvPr/>
        </p:nvCxnSpPr>
        <p:spPr>
          <a:xfrm rot="5400000" flipH="1">
            <a:off x="3958984" y="1956330"/>
            <a:ext cx="2268738" cy="5376991"/>
          </a:xfrm>
          <a:prstGeom prst="bentConnector3">
            <a:avLst>
              <a:gd name="adj1" fmla="val -1007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3415" y="2221452"/>
            <a:ext cx="3022884" cy="1289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0319" y="6388124"/>
            <a:ext cx="470416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Optimal feasible solution found – </a:t>
            </a:r>
            <a:r>
              <a:rPr lang="en-US" b="1" dirty="0" smtClean="0">
                <a:solidFill>
                  <a:srgbClr val="C00000"/>
                </a:solidFill>
              </a:rPr>
              <a:t>STOP SIMPLEX</a:t>
            </a:r>
            <a:endParaRPr lang="pt-PT" b="1" dirty="0">
              <a:solidFill>
                <a:srgbClr val="C00000"/>
              </a:solidFill>
            </a:endParaRPr>
          </a:p>
        </p:txBody>
      </p:sp>
      <p:cxnSp>
        <p:nvCxnSpPr>
          <p:cNvPr id="35" name="Elbow Connector 34"/>
          <p:cNvCxnSpPr>
            <a:stCxn id="28" idx="1"/>
            <a:endCxn id="34" idx="1"/>
          </p:cNvCxnSpPr>
          <p:nvPr/>
        </p:nvCxnSpPr>
        <p:spPr>
          <a:xfrm rot="10800000" flipH="1" flipV="1">
            <a:off x="893415" y="2865954"/>
            <a:ext cx="956904" cy="3706836"/>
          </a:xfrm>
          <a:prstGeom prst="bentConnector3">
            <a:avLst>
              <a:gd name="adj1" fmla="val -2389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5145" y="364539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Yes</a:t>
            </a:r>
            <a:endParaRPr lang="pt-PT" b="1" dirty="0">
              <a:solidFill>
                <a:srgbClr val="C00000"/>
              </a:solidFill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28" grpId="0" animBg="1"/>
      <p:bldP spid="34" grpId="0" animBg="1"/>
      <p:bldP spid="4" grpId="0" animBg="1"/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60912" y="2736663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66218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9200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6"/>
          </p:cNvCxnSpPr>
          <p:nvPr/>
        </p:nvCxnSpPr>
        <p:spPr>
          <a:xfrm flipV="1">
            <a:off x="2707800" y="2861851"/>
            <a:ext cx="1058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4"/>
          </p:cNvCxnSpPr>
          <p:nvPr/>
        </p:nvCxnSpPr>
        <p:spPr>
          <a:xfrm flipH="1">
            <a:off x="2726088" y="2987040"/>
            <a:ext cx="1255983" cy="45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329848" y="4923379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6" idx="4"/>
            <a:endCxn id="21" idx="0"/>
          </p:cNvCxnSpPr>
          <p:nvPr/>
        </p:nvCxnSpPr>
        <p:spPr>
          <a:xfrm flipH="1">
            <a:off x="2453292" y="3591589"/>
            <a:ext cx="149352" cy="1331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07792" y="4466273"/>
            <a:ext cx="5266944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2" y="394621"/>
            <a:ext cx="11648767" cy="1325563"/>
          </a:xfrm>
        </p:spPr>
        <p:txBody>
          <a:bodyPr/>
          <a:lstStyle/>
          <a:p>
            <a:r>
              <a:rPr lang="en-US" dirty="0" smtClean="0"/>
              <a:t>The Simplex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25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Simplex Method</a:t>
            </a:r>
          </a:p>
          <a:p>
            <a:endParaRPr lang="en-US" sz="1100" b="1" dirty="0" smtClean="0"/>
          </a:p>
          <a:p>
            <a:pPr lvl="1"/>
            <a:r>
              <a:rPr lang="en-US" b="1" dirty="0" smtClean="0"/>
              <a:t>The Simplex Method - formulation (standard form)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Simplex Method - </a:t>
            </a:r>
            <a:r>
              <a:rPr lang="en-US" b="1" dirty="0" smtClean="0"/>
              <a:t>procedure</a:t>
            </a:r>
          </a:p>
          <a:p>
            <a:pPr lvl="1"/>
            <a:r>
              <a:rPr lang="en-US" b="1" dirty="0"/>
              <a:t>The Simplex Method </a:t>
            </a:r>
            <a:r>
              <a:rPr lang="en-US" b="1" dirty="0" smtClean="0"/>
              <a:t> - particular cases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Tie </a:t>
            </a:r>
            <a:r>
              <a:rPr lang="en-US" dirty="0"/>
              <a:t>for the Entering </a:t>
            </a:r>
            <a:r>
              <a:rPr lang="en-US" dirty="0" smtClean="0"/>
              <a:t>BV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Tie for the </a:t>
            </a:r>
            <a:r>
              <a:rPr lang="en-US" dirty="0" smtClean="0"/>
              <a:t>Leaving BV - degenerate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No leaving BV – Unbounded </a:t>
            </a:r>
            <a:r>
              <a:rPr lang="en-US" dirty="0" smtClean="0"/>
              <a:t>Z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Multiple optimal solutions</a:t>
            </a:r>
          </a:p>
          <a:p>
            <a:pPr lvl="1"/>
            <a:r>
              <a:rPr lang="en-US" b="1" dirty="0"/>
              <a:t>The Simplex Method  - </a:t>
            </a:r>
            <a:r>
              <a:rPr lang="en-US" b="1" dirty="0" smtClean="0"/>
              <a:t>other </a:t>
            </a:r>
            <a:r>
              <a:rPr lang="en-US" b="1" dirty="0"/>
              <a:t>cases </a:t>
            </a:r>
            <a:endParaRPr lang="en-US" b="1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Minimization of the objective function</a:t>
            </a:r>
            <a:endParaRPr lang="pt-PT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smtClean="0"/>
              <a:t>Negative </a:t>
            </a:r>
            <a:r>
              <a:rPr lang="pt-PT" dirty="0" err="1"/>
              <a:t>Right</a:t>
            </a:r>
            <a:r>
              <a:rPr lang="pt-PT" dirty="0"/>
              <a:t> </a:t>
            </a:r>
            <a:r>
              <a:rPr lang="pt-PT" dirty="0" err="1"/>
              <a:t>Hand</a:t>
            </a:r>
            <a:r>
              <a:rPr lang="pt-PT" dirty="0"/>
              <a:t> </a:t>
            </a:r>
            <a:r>
              <a:rPr lang="pt-PT" dirty="0" err="1" smtClean="0"/>
              <a:t>Sides</a:t>
            </a:r>
            <a:endParaRPr lang="pt-PT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err="1"/>
              <a:t>Eliminating</a:t>
            </a:r>
            <a:r>
              <a:rPr lang="pt-PT" dirty="0"/>
              <a:t> negative </a:t>
            </a:r>
            <a:r>
              <a:rPr lang="pt-PT" dirty="0" err="1"/>
              <a:t>variables</a:t>
            </a:r>
            <a:endParaRPr lang="pt-PT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err="1" smtClean="0"/>
              <a:t>Functional</a:t>
            </a:r>
            <a:r>
              <a:rPr lang="pt-PT" dirty="0" smtClean="0"/>
              <a:t> </a:t>
            </a:r>
            <a:r>
              <a:rPr lang="pt-PT" dirty="0" err="1"/>
              <a:t>constraints</a:t>
            </a:r>
            <a:r>
              <a:rPr lang="pt-PT" dirty="0"/>
              <a:t> in  </a:t>
            </a:r>
            <a:r>
              <a:rPr lang="en-US" dirty="0"/>
              <a:t>≥ </a:t>
            </a:r>
            <a:r>
              <a:rPr lang="en-US" dirty="0" smtClean="0"/>
              <a:t>and = form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Eliminating </a:t>
            </a:r>
            <a:r>
              <a:rPr lang="en-US" dirty="0"/>
              <a:t>unconstrained </a:t>
            </a:r>
            <a:r>
              <a:rPr lang="en-US" dirty="0" smtClean="0"/>
              <a:t>variables</a:t>
            </a:r>
          </a:p>
          <a:p>
            <a:pPr lvl="1"/>
            <a:r>
              <a:rPr lang="en-US" b="1" dirty="0" smtClean="0"/>
              <a:t>Sensitivity analysis using the tableau</a:t>
            </a:r>
          </a:p>
          <a:p>
            <a:pPr lvl="1"/>
            <a:r>
              <a:rPr lang="en-US" b="1" dirty="0"/>
              <a:t>The Simplex Method </a:t>
            </a:r>
            <a:r>
              <a:rPr lang="en-US" b="1" dirty="0" smtClean="0"/>
              <a:t>– Exercises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7238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21082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74144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6"/>
          </p:cNvCxnSpPr>
          <p:nvPr/>
        </p:nvCxnSpPr>
        <p:spPr>
          <a:xfrm flipV="1">
            <a:off x="3539904" y="2861851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6"/>
          </p:cNvCxnSpPr>
          <p:nvPr/>
        </p:nvCxnSpPr>
        <p:spPr>
          <a:xfrm flipH="1">
            <a:off x="3421032" y="3029456"/>
            <a:ext cx="593185" cy="41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72384" y="4851457"/>
            <a:ext cx="402336" cy="3647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 flipH="1">
            <a:off x="3273552" y="3626894"/>
            <a:ext cx="27432" cy="122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75888" y="4466273"/>
            <a:ext cx="4498848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794760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78232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4" idx="4"/>
            <a:endCxn id="16" idx="0"/>
          </p:cNvCxnSpPr>
          <p:nvPr/>
        </p:nvCxnSpPr>
        <p:spPr>
          <a:xfrm flipH="1">
            <a:off x="4001676" y="2987041"/>
            <a:ext cx="26844" cy="3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877056" y="4851457"/>
            <a:ext cx="402336" cy="3647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6" idx="4"/>
          </p:cNvCxnSpPr>
          <p:nvPr/>
        </p:nvCxnSpPr>
        <p:spPr>
          <a:xfrm>
            <a:off x="4001676" y="3591589"/>
            <a:ext cx="27004" cy="1259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54296" y="4466273"/>
            <a:ext cx="3520440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792230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11744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455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298662" y="2861851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>
            <a:off x="4075938" y="3012629"/>
            <a:ext cx="631961" cy="2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738874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03232" y="3626894"/>
            <a:ext cx="240218" cy="123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8236" y="4466273"/>
            <a:ext cx="2696500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2955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5666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337572" y="2861851"/>
            <a:ext cx="900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2"/>
          </p:cNvCxnSpPr>
          <p:nvPr/>
        </p:nvCxnSpPr>
        <p:spPr>
          <a:xfrm>
            <a:off x="4056434" y="2987040"/>
            <a:ext cx="1199232" cy="46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53278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5374443" y="3626894"/>
            <a:ext cx="483411" cy="127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03522" y="4466273"/>
            <a:ext cx="1871213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83348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56059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4" idx="6"/>
          </p:cNvCxnSpPr>
          <p:nvPr/>
        </p:nvCxnSpPr>
        <p:spPr>
          <a:xfrm flipH="1" flipV="1">
            <a:off x="4269474" y="2840644"/>
            <a:ext cx="1668491" cy="2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56434" y="2987040"/>
            <a:ext cx="1899625" cy="44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80135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6074836" y="3626894"/>
            <a:ext cx="483411" cy="127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81088" y="4466273"/>
            <a:ext cx="993647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93465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75904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4" idx="6"/>
          </p:cNvCxnSpPr>
          <p:nvPr/>
        </p:nvCxnSpPr>
        <p:spPr>
          <a:xfrm flipH="1">
            <a:off x="4269474" y="2821021"/>
            <a:ext cx="2323991" cy="1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56434" y="2987040"/>
            <a:ext cx="2619470" cy="44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86017" y="4883286"/>
            <a:ext cx="507944" cy="33487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6819089" y="3665806"/>
            <a:ext cx="720900" cy="121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5719952"/>
            <a:ext cx="8238744" cy="116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6031151"/>
            <a:ext cx="8238744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71990" y="6031151"/>
            <a:ext cx="6166753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05847" y="6031151"/>
            <a:ext cx="523289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9551" y="3672399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98471" y="333410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 flipV="1">
            <a:off x="2756439" y="3797587"/>
            <a:ext cx="1058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6"/>
          </p:cNvCxnSpPr>
          <p:nvPr/>
        </p:nvCxnSpPr>
        <p:spPr>
          <a:xfrm flipH="1" flipV="1">
            <a:off x="2745359" y="3480497"/>
            <a:ext cx="1299096" cy="14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06749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4"/>
            <a:endCxn id="19" idx="0"/>
          </p:cNvCxnSpPr>
          <p:nvPr/>
        </p:nvCxnSpPr>
        <p:spPr>
          <a:xfrm flipH="1">
            <a:off x="2430193" y="3626894"/>
            <a:ext cx="191722" cy="282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Method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0695"/>
          </a:xfrm>
        </p:spPr>
        <p:txBody>
          <a:bodyPr>
            <a:normAutofit/>
          </a:bodyPr>
          <a:lstStyle/>
          <a:p>
            <a:r>
              <a:rPr lang="en-US" dirty="0" smtClean="0"/>
              <a:t>The graphical approach can be used for </a:t>
            </a:r>
            <a:r>
              <a:rPr lang="en-US" u="sng" dirty="0" smtClean="0"/>
              <a:t>two-variable LP problems</a:t>
            </a:r>
          </a:p>
          <a:p>
            <a:endParaRPr lang="en-US" sz="800" u="sng" dirty="0" smtClean="0"/>
          </a:p>
          <a:p>
            <a:r>
              <a:rPr lang="en-US" dirty="0" smtClean="0"/>
              <a:t>Unfortunately, most </a:t>
            </a:r>
            <a:r>
              <a:rPr lang="en-US" u="sng" dirty="0"/>
              <a:t>real-life </a:t>
            </a:r>
            <a:r>
              <a:rPr lang="en-US" u="sng" dirty="0" smtClean="0"/>
              <a:t>LPs problems </a:t>
            </a:r>
            <a:r>
              <a:rPr lang="en-US" dirty="0" smtClean="0"/>
              <a:t>require a method to find optimal solutions capable of dealing with several variables: </a:t>
            </a:r>
            <a:r>
              <a:rPr lang="en-US" b="1" dirty="0" smtClean="0"/>
              <a:t>the </a:t>
            </a:r>
            <a:r>
              <a:rPr lang="en-US" b="1" dirty="0"/>
              <a:t>simplex </a:t>
            </a:r>
            <a:r>
              <a:rPr lang="en-US" b="1" dirty="0" smtClean="0"/>
              <a:t>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880" y="4393348"/>
            <a:ext cx="9095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the classes we will focus on the manual application of the simplex algorithm (using EXCEL), although computer packages to apply the simplex algorithm have been developed (LINDO and LINGO)</a:t>
            </a:r>
          </a:p>
          <a:p>
            <a:pPr algn="ctr"/>
            <a:endParaRPr lang="pt-PT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14857" y="6031151"/>
            <a:ext cx="442388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80767" y="3672399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69687" y="333410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3427655" y="3797588"/>
            <a:ext cx="387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7655" y="3493258"/>
            <a:ext cx="616800" cy="133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53067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4"/>
          </p:cNvCxnSpPr>
          <p:nvPr/>
        </p:nvCxnSpPr>
        <p:spPr>
          <a:xfrm>
            <a:off x="3293131" y="3626894"/>
            <a:ext cx="0" cy="2732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08187" y="6031151"/>
            <a:ext cx="353055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98621" y="332256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38280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61257" y="3615359"/>
            <a:ext cx="100467" cy="274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37761" y="6031151"/>
            <a:ext cx="2800981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55265" y="3626895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74779" y="3626894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62886" y="3336617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61697" y="3794499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3989025" y="3502450"/>
            <a:ext cx="520452" cy="1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09774" y="6444305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1" idx="4"/>
          </p:cNvCxnSpPr>
          <p:nvPr/>
        </p:nvCxnSpPr>
        <p:spPr>
          <a:xfrm>
            <a:off x="4686330" y="3629411"/>
            <a:ext cx="308262" cy="278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505" y="395232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5096" y="3950564"/>
            <a:ext cx="473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x2, S1, S2, S3) = (0, 50, 40, 0, 30)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1227" y="4717643"/>
            <a:ext cx="4740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0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 0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/>
              <a:t>Plant </a:t>
            </a:r>
            <a:r>
              <a:rPr lang="en-US" sz="1600" dirty="0" smtClean="0"/>
              <a:t>50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40 </a:t>
            </a:r>
            <a:r>
              <a:rPr lang="en-US" sz="1600" dirty="0" smtClean="0">
                <a:sym typeface="Wingdings" panose="05000000000000000000" pitchFamily="2" charset="2"/>
              </a:rPr>
              <a:t> 40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30 working hours still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89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505" y="394061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457" y="3949497"/>
            <a:ext cx="36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b="1" dirty="0" smtClean="0">
                <a:solidFill>
                  <a:schemeClr val="accent6"/>
                </a:solidFill>
              </a:rPr>
              <a:t>x2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S1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b="1" dirty="0" smtClean="0">
                <a:solidFill>
                  <a:schemeClr val="accent6"/>
                </a:solidFill>
              </a:rPr>
              <a:t>S3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b="1" dirty="0" smtClean="0">
                <a:solidFill>
                  <a:schemeClr val="accent6"/>
                </a:solidFill>
              </a:rPr>
              <a:t>50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40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0, </a:t>
            </a:r>
            <a:r>
              <a:rPr lang="en-US" b="1" dirty="0" smtClean="0">
                <a:solidFill>
                  <a:schemeClr val="accent6"/>
                </a:solidFill>
              </a:rPr>
              <a:t>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4334" y="1510537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5132" y="1500039"/>
            <a:ext cx="325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S1, S2, 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40, 50, 180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8579" y="4882718"/>
            <a:ext cx="383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basic variables in these solutions differ in one single variable (S1 and S3 are maintained as basic variables)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These are adjacent solutions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505" y="394061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457" y="3949497"/>
            <a:ext cx="36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b="1" dirty="0" smtClean="0">
                <a:solidFill>
                  <a:schemeClr val="accent6"/>
                </a:solidFill>
              </a:rPr>
              <a:t>x2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S1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b="1" dirty="0" smtClean="0">
                <a:solidFill>
                  <a:schemeClr val="accent6"/>
                </a:solidFill>
              </a:rPr>
              <a:t>S3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b="1" dirty="0" smtClean="0">
                <a:solidFill>
                  <a:schemeClr val="accent6"/>
                </a:solidFill>
              </a:rPr>
              <a:t>50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40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0, </a:t>
            </a:r>
            <a:r>
              <a:rPr lang="en-US" b="1" dirty="0" smtClean="0">
                <a:solidFill>
                  <a:schemeClr val="accent6"/>
                </a:solidFill>
              </a:rPr>
              <a:t>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4334" y="1510537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5132" y="1500039"/>
            <a:ext cx="325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S1, S2, 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40, 50, 180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65356" y="4075179"/>
            <a:ext cx="2829843" cy="2588965"/>
            <a:chOff x="1142082" y="3803882"/>
            <a:chExt cx="2829843" cy="2588965"/>
          </a:xfrm>
        </p:grpSpPr>
        <p:sp>
          <p:nvSpPr>
            <p:cNvPr id="17" name="Freeform 16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Oval 24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Oval 25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7" y="1999902"/>
            <a:ext cx="7191375" cy="19050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3021441" y="2409749"/>
            <a:ext cx="565138" cy="15060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9525" y="3542190"/>
            <a:ext cx="6662638" cy="33235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80566" y="3624168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53691" y="1970107"/>
            <a:ext cx="3638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X1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S3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(X1 column will have to take the shape of S3: (0, 0, 0, 1)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387"/>
          <a:stretch/>
        </p:blipFill>
        <p:spPr>
          <a:xfrm>
            <a:off x="970788" y="2010778"/>
            <a:ext cx="6835102" cy="20904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" y="4235870"/>
            <a:ext cx="9213021" cy="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Method</a:t>
            </a:r>
            <a:endParaRPr lang="pt-PT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8930" y="1851374"/>
            <a:ext cx="11016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The Simplex 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method is an approach to solving linear programming </a:t>
            </a:r>
            <a:r>
              <a:rPr lang="en-US" sz="2400" dirty="0" smtClean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problems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by hand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2400" b="1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slack variables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tableaus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pivot variables 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as a means to finding the optimal solution of an optimization </a:t>
            </a:r>
            <a:r>
              <a:rPr lang="en-US" sz="2400" dirty="0" smtClean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algn="ctr"/>
            <a:endParaRPr lang="en-US" sz="2400" dirty="0"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/>
              <a:t>To solve a </a:t>
            </a:r>
            <a:r>
              <a:rPr lang="en-US" sz="2200" dirty="0" smtClean="0"/>
              <a:t>LP problems </a:t>
            </a:r>
            <a:r>
              <a:rPr lang="en-US" sz="2200" dirty="0"/>
              <a:t>using the Simplex method the following steps are necessary:</a:t>
            </a:r>
          </a:p>
          <a:p>
            <a:r>
              <a:rPr lang="en-US" sz="2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Standard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Introducing slack 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Creating the tableau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Finding the Pivot </a:t>
            </a:r>
            <a:r>
              <a:rPr lang="en-US" sz="2200" dirty="0"/>
              <a:t>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Creating a new tableau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Checking for optimality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Identify optimal </a:t>
            </a:r>
            <a:r>
              <a:rPr lang="en-US" sz="2200" dirty="0" smtClean="0"/>
              <a:t>values</a:t>
            </a:r>
            <a:endParaRPr lang="en-US" sz="2400" dirty="0" smtClean="0"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44" y="2089446"/>
            <a:ext cx="7900726" cy="181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6370" y="2754347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-90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554551" y="3004702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74" y="4085766"/>
            <a:ext cx="8394414" cy="1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2" y="2014798"/>
            <a:ext cx="7900727" cy="1817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8629" y="2649719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7350 </a:t>
            </a:r>
          </a:p>
          <a:p>
            <a:r>
              <a:rPr lang="en-US" dirty="0" smtClean="0"/>
              <a:t>S1 = 25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x1 = 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62434" y="2649718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= 0</a:t>
            </a:r>
          </a:p>
          <a:p>
            <a:r>
              <a:rPr lang="en-US" dirty="0" smtClean="0"/>
              <a:t>S3 =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505" y="4120770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9507" y="4120770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30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</a:t>
            </a:r>
            <a:r>
              <a:rPr lang="en-US" sz="1400" b="1" dirty="0" smtClean="0"/>
              <a:t>z=6000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(B)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3752" y="5031008"/>
            <a:ext cx="4740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15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15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50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25 </a:t>
            </a:r>
            <a:r>
              <a:rPr lang="en-US" sz="1600" dirty="0" smtClean="0">
                <a:sym typeface="Wingdings" panose="05000000000000000000" pitchFamily="2" charset="2"/>
              </a:rPr>
              <a:t> 25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working hours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0505" y="4392772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9507" y="4392772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S3)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25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0)           </a:t>
            </a:r>
            <a:r>
              <a:rPr lang="en-US" sz="1400" b="1" dirty="0" smtClean="0"/>
              <a:t>z=7350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(C)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505" y="383833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9507" y="3838339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</a:t>
            </a:r>
            <a:r>
              <a:rPr lang="en-US" sz="1400" b="1" dirty="0" smtClean="0"/>
              <a:t>z=0       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(A)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865356" y="4075179"/>
            <a:ext cx="2829843" cy="2588965"/>
            <a:chOff x="1142082" y="3803882"/>
            <a:chExt cx="2829843" cy="2588965"/>
          </a:xfrm>
        </p:grpSpPr>
        <p:sp>
          <p:nvSpPr>
            <p:cNvPr id="24" name="Freeform 23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Oval 27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Oval 28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Oval 29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38" name="Elbow Connector 37"/>
          <p:cNvCxnSpPr>
            <a:stCxn id="22" idx="3"/>
            <a:endCxn id="17" idx="3"/>
          </p:cNvCxnSpPr>
          <p:nvPr/>
        </p:nvCxnSpPr>
        <p:spPr>
          <a:xfrm>
            <a:off x="6582252" y="3992228"/>
            <a:ext cx="12700" cy="282431"/>
          </a:xfrm>
          <a:prstGeom prst="bentConnector3">
            <a:avLst>
              <a:gd name="adj1" fmla="val 18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7" idx="3"/>
            <a:endCxn id="20" idx="3"/>
          </p:cNvCxnSpPr>
          <p:nvPr/>
        </p:nvCxnSpPr>
        <p:spPr>
          <a:xfrm>
            <a:off x="6582252" y="4274659"/>
            <a:ext cx="12700" cy="272002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62" y="2004966"/>
            <a:ext cx="9148848" cy="181765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734773" y="2316588"/>
            <a:ext cx="565138" cy="15060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86571" y="2903425"/>
            <a:ext cx="7162694" cy="33235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70453" y="2903425"/>
            <a:ext cx="423869" cy="33235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493" y="3951636"/>
            <a:ext cx="5683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Entering variable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most negative coefficient in Row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</a:p>
          <a:p>
            <a:endParaRPr lang="en-US" sz="800" dirty="0"/>
          </a:p>
          <a:p>
            <a:r>
              <a:rPr lang="en-US" b="1" dirty="0"/>
              <a:t>Leaving BV</a:t>
            </a:r>
            <a:r>
              <a:rPr lang="en-US" dirty="0"/>
              <a:t>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smallest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positive ratio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RHS 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aij</a:t>
            </a:r>
            <a:endParaRPr lang="pt-PT" dirty="0"/>
          </a:p>
        </p:txBody>
      </p:sp>
      <p:sp>
        <p:nvSpPr>
          <p:cNvPr id="48" name="TextBox 47"/>
          <p:cNvSpPr txBox="1"/>
          <p:nvPr/>
        </p:nvSpPr>
        <p:spPr>
          <a:xfrm>
            <a:off x="1029609" y="3982413"/>
            <a:ext cx="3638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S2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(S2 column will have to take the shape of S1: (0, 1, 0, 0)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3" y="5619537"/>
            <a:ext cx="8755944" cy="6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61403" y="2125155"/>
            <a:ext cx="3022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S2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(S2 column will have to take the shape of S1: (0, 1, 0, 0)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61" y="2004966"/>
            <a:ext cx="7900727" cy="1817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4257085"/>
            <a:ext cx="9418897" cy="19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953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endParaRPr lang="pt-PT" sz="2400" dirty="0" smtClean="0">
              <a:solidFill>
                <a:schemeClr val="tx1"/>
              </a:solidFill>
            </a:endParaRPr>
          </a:p>
          <a:p>
            <a:r>
              <a:rPr lang="pt-PT" sz="2400" b="1" dirty="0" smtClean="0">
                <a:solidFill>
                  <a:schemeClr val="tx1"/>
                </a:solidFill>
              </a:rPr>
              <a:t>OPTIMAL SOLUTION!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6" y="1984947"/>
            <a:ext cx="7900727" cy="181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8629" y="2649719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7600 </a:t>
            </a:r>
          </a:p>
          <a:p>
            <a:r>
              <a:rPr lang="en-US" dirty="0" smtClean="0"/>
              <a:t>S2 = 16.67</a:t>
            </a:r>
          </a:p>
          <a:p>
            <a:r>
              <a:rPr lang="en-US" dirty="0" smtClean="0"/>
              <a:t>X2 = 33.33</a:t>
            </a:r>
          </a:p>
          <a:p>
            <a:r>
              <a:rPr lang="en-US" dirty="0" smtClean="0"/>
              <a:t>x1 = 40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62434" y="2649718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 = 0</a:t>
            </a:r>
          </a:p>
          <a:p>
            <a:r>
              <a:rPr lang="en-US" dirty="0" smtClean="0"/>
              <a:t>S3 =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505" y="4120770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9507" y="4120770"/>
            <a:ext cx="5052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30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           </a:t>
            </a:r>
            <a:r>
              <a:rPr lang="en-US" sz="1400" b="1" dirty="0" smtClean="0"/>
              <a:t>z=6000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(B)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3752" y="5184392"/>
            <a:ext cx="55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40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40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33.33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33.33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 0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16.67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16.67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working hours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0505" y="4392772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9507" y="4392772"/>
            <a:ext cx="573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S3)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25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30)                    </a:t>
            </a:r>
            <a:r>
              <a:rPr lang="en-US" sz="1400" b="1" dirty="0" smtClean="0"/>
              <a:t>z=7350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(C)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05" y="383833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9507" y="3838339"/>
            <a:ext cx="540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         </a:t>
            </a:r>
            <a:r>
              <a:rPr lang="en-US" sz="1400" b="1" dirty="0" smtClean="0"/>
              <a:t>z=0       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(A)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65356" y="4075179"/>
            <a:ext cx="2891024" cy="2588965"/>
            <a:chOff x="1142082" y="3803882"/>
            <a:chExt cx="2891024" cy="2588965"/>
          </a:xfrm>
        </p:grpSpPr>
        <p:sp>
          <p:nvSpPr>
            <p:cNvPr id="18" name="Freeform 17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Oval 20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Oval 21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7045" y="5420926"/>
              <a:ext cx="1166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(40,33.33)</a:t>
              </a:r>
              <a:endParaRPr lang="pt-PT" sz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0505" y="467169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</a:t>
            </a:r>
            <a:r>
              <a:rPr lang="en-US" sz="1400" b="1" dirty="0" smtClean="0">
                <a:solidFill>
                  <a:schemeClr val="accent6"/>
                </a:solidFill>
              </a:rPr>
              <a:t>40,33.33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9507" y="4671699"/>
            <a:ext cx="532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S1,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S3) = (40, </a:t>
            </a:r>
            <a:r>
              <a:rPr lang="en-US" sz="1400" b="1" dirty="0" smtClean="0">
                <a:solidFill>
                  <a:schemeClr val="accent6"/>
                </a:solidFill>
              </a:rPr>
              <a:t>33.33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16.67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0)           </a:t>
            </a:r>
            <a:r>
              <a:rPr lang="en-US" sz="1400" b="1" dirty="0" smtClean="0"/>
              <a:t>z=7600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(D)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1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– Graphical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25039"/>
          </a:xfrm>
        </p:spPr>
        <p:txBody>
          <a:bodyPr/>
          <a:lstStyle/>
          <a:p>
            <a:r>
              <a:rPr lang="en-US" dirty="0" smtClean="0"/>
              <a:t>Graphical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25039"/>
          </a:xfrm>
        </p:spPr>
        <p:txBody>
          <a:bodyPr/>
          <a:lstStyle/>
          <a:p>
            <a:r>
              <a:rPr lang="en-US" dirty="0" smtClean="0"/>
              <a:t>Simplex Method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477" y="4250927"/>
            <a:ext cx="4753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Replace each inequality by </a:t>
            </a:r>
            <a:r>
              <a:rPr lang="en-US" sz="1600" dirty="0"/>
              <a:t>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the set of points satisfying the equality (allows to draw a line that </a:t>
            </a:r>
            <a:r>
              <a:rPr lang="en-US" sz="1600" dirty="0"/>
              <a:t>cuts the plane into </a:t>
            </a:r>
            <a:r>
              <a:rPr lang="en-US" sz="1600" dirty="0" smtClean="0"/>
              <a:t>2 half-planes)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which half-plane satisfies the inequality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Intercept all the </a:t>
            </a:r>
            <a:r>
              <a:rPr lang="en-US" sz="1600" dirty="0"/>
              <a:t>half-plane</a:t>
            </a:r>
            <a:r>
              <a:rPr lang="en-US" sz="1600" dirty="0" smtClean="0"/>
              <a:t> areas to find the </a:t>
            </a:r>
            <a:r>
              <a:rPr lang="en-US" sz="1600" dirty="0" smtClean="0">
                <a:solidFill>
                  <a:schemeClr val="accent6"/>
                </a:solidFill>
              </a:rPr>
              <a:t>feasible region (FR) </a:t>
            </a:r>
            <a:r>
              <a:rPr lang="en-US" sz="1600" dirty="0" smtClean="0"/>
              <a:t>– feasible solutions = (x1, x2) corners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Draw </a:t>
            </a:r>
            <a:r>
              <a:rPr lang="en-US" sz="1600" dirty="0" err="1" smtClean="0"/>
              <a:t>iso</a:t>
            </a:r>
            <a:r>
              <a:rPr lang="en-US" sz="1600" dirty="0" smtClean="0"/>
              <a:t>-lines for the </a:t>
            </a:r>
            <a:r>
              <a:rPr lang="en-US" sz="1600" dirty="0" smtClean="0">
                <a:solidFill>
                  <a:srgbClr val="C00000"/>
                </a:solidFill>
              </a:rPr>
              <a:t>objective function </a:t>
            </a:r>
            <a:r>
              <a:rPr lang="en-US" sz="1600" dirty="0" smtClean="0"/>
              <a:t>to find the optimal solution: (x1</a:t>
            </a:r>
            <a:r>
              <a:rPr lang="en-US" sz="1600" dirty="0"/>
              <a:t>, x2) </a:t>
            </a:r>
            <a:r>
              <a:rPr lang="en-US" sz="1600" dirty="0" smtClean="0"/>
              <a:t>corner point of the FR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8195385" y="2115931"/>
            <a:ext cx="997527" cy="105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8722" t="52667" r="23944" b="6799"/>
          <a:stretch/>
        </p:blipFill>
        <p:spPr>
          <a:xfrm>
            <a:off x="839787" y="2338740"/>
            <a:ext cx="4629849" cy="174192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912614" y="3048120"/>
            <a:ext cx="908094" cy="844149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85502" y="253018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7852" y="286000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1020" y="2557065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Graphical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25039"/>
          </a:xfrm>
        </p:spPr>
        <p:txBody>
          <a:bodyPr/>
          <a:lstStyle/>
          <a:p>
            <a:r>
              <a:rPr lang="en-US" dirty="0" smtClean="0"/>
              <a:t>Graphical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25039"/>
          </a:xfrm>
        </p:spPr>
        <p:txBody>
          <a:bodyPr/>
          <a:lstStyle/>
          <a:p>
            <a:r>
              <a:rPr lang="en-US" dirty="0" smtClean="0"/>
              <a:t>Simplex Method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4979" t="28796" r="7109" b="48253"/>
          <a:stretch/>
        </p:blipFill>
        <p:spPr>
          <a:xfrm>
            <a:off x="6172199" y="2115931"/>
            <a:ext cx="6023473" cy="1048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477" y="4250927"/>
            <a:ext cx="4753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Replace each inequality by </a:t>
            </a:r>
            <a:r>
              <a:rPr lang="en-US" sz="1600" dirty="0"/>
              <a:t>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the set of points satisfying the equality (allows to draw a line that </a:t>
            </a:r>
            <a:r>
              <a:rPr lang="en-US" sz="1600" dirty="0"/>
              <a:t>cuts the plane into </a:t>
            </a:r>
            <a:r>
              <a:rPr lang="en-US" sz="1600" dirty="0" smtClean="0"/>
              <a:t>2 half-planes)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which half-plane satisfies the inequality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Intercept all the </a:t>
            </a:r>
            <a:r>
              <a:rPr lang="en-US" sz="1600" dirty="0"/>
              <a:t>half-plane</a:t>
            </a:r>
            <a:r>
              <a:rPr lang="en-US" sz="1600" dirty="0" smtClean="0"/>
              <a:t> areas to find the </a:t>
            </a:r>
            <a:r>
              <a:rPr lang="en-US" sz="1600" dirty="0" smtClean="0">
                <a:solidFill>
                  <a:schemeClr val="accent6"/>
                </a:solidFill>
              </a:rPr>
              <a:t>feasible region (FR) </a:t>
            </a:r>
            <a:r>
              <a:rPr lang="en-US" sz="1600" dirty="0" smtClean="0"/>
              <a:t>– feasible solutions = (x1, x2) corners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Draw </a:t>
            </a:r>
            <a:r>
              <a:rPr lang="en-US" sz="1600" dirty="0" err="1" smtClean="0"/>
              <a:t>iso</a:t>
            </a:r>
            <a:r>
              <a:rPr lang="en-US" sz="1600" dirty="0" smtClean="0"/>
              <a:t>-lines for the </a:t>
            </a:r>
            <a:r>
              <a:rPr lang="en-US" sz="1600" dirty="0" smtClean="0">
                <a:solidFill>
                  <a:srgbClr val="C00000"/>
                </a:solidFill>
              </a:rPr>
              <a:t>objective function </a:t>
            </a:r>
            <a:r>
              <a:rPr lang="en-US" sz="1600" dirty="0" smtClean="0"/>
              <a:t>to find the optimal solution: (x1</a:t>
            </a:r>
            <a:r>
              <a:rPr lang="en-US" sz="1600" dirty="0"/>
              <a:t>, x2) </a:t>
            </a:r>
            <a:r>
              <a:rPr lang="en-US" sz="1600" dirty="0" smtClean="0"/>
              <a:t>corner point of the FR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4568" y="3226358"/>
            <a:ext cx="601743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Replace each inequality by an equality </a:t>
            </a:r>
            <a:r>
              <a:rPr lang="en-US" sz="1600" dirty="0" smtClean="0"/>
              <a:t>adding a slack variable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Transform </a:t>
            </a:r>
            <a:r>
              <a:rPr lang="en-US" sz="1600" dirty="0"/>
              <a:t>the objective function into 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Build a table for the constraints only specifying the coefficients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</a:t>
            </a:r>
            <a:r>
              <a:rPr lang="en-US" sz="1600" dirty="0" smtClean="0"/>
              <a:t>et </a:t>
            </a:r>
            <a:r>
              <a:rPr lang="en-US" sz="1600" dirty="0"/>
              <a:t>x1 and x2 </a:t>
            </a:r>
            <a:r>
              <a:rPr lang="en-US" sz="1600" dirty="0" smtClean="0"/>
              <a:t>to </a:t>
            </a:r>
            <a:r>
              <a:rPr lang="en-US" sz="1600" dirty="0"/>
              <a:t>ZERO </a:t>
            </a:r>
            <a:r>
              <a:rPr lang="en-US" sz="1600" dirty="0" smtClean="0"/>
              <a:t>=&gt;x1=0; x2=0;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S1=40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chemeClr val="accent2"/>
                </a:solidFill>
              </a:rPr>
              <a:t>S2=50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0070C0"/>
                </a:solidFill>
              </a:rPr>
              <a:t>S3=180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Test different combinations of basic variables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Select the </a:t>
            </a:r>
            <a:r>
              <a:rPr lang="en-US" sz="1500" dirty="0"/>
              <a:t>non-basic var. that results in a bigger increase in </a:t>
            </a:r>
            <a:r>
              <a:rPr lang="en-US" sz="1500" dirty="0" smtClean="0"/>
              <a:t>Z (the smallest </a:t>
            </a:r>
            <a:r>
              <a:rPr lang="en-US" sz="1500" dirty="0"/>
              <a:t>coefficient in </a:t>
            </a:r>
            <a:r>
              <a:rPr lang="en-US" sz="1500" dirty="0" smtClean="0"/>
              <a:t>R0)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Select </a:t>
            </a:r>
            <a:r>
              <a:rPr lang="en-US" sz="1500" dirty="0"/>
              <a:t>the </a:t>
            </a:r>
            <a:r>
              <a:rPr lang="en-US" sz="1500" dirty="0" smtClean="0"/>
              <a:t>basic </a:t>
            </a:r>
            <a:r>
              <a:rPr lang="en-US" sz="1500" dirty="0"/>
              <a:t>var. that </a:t>
            </a:r>
            <a:r>
              <a:rPr lang="en-US" sz="1500" dirty="0" smtClean="0"/>
              <a:t>guarantees the </a:t>
            </a:r>
            <a:r>
              <a:rPr lang="en-US" sz="1500" dirty="0"/>
              <a:t>biggest increase in Z without leaving the feasible region </a:t>
            </a:r>
            <a:r>
              <a:rPr lang="en-US" sz="1500" dirty="0" smtClean="0"/>
              <a:t>and that </a:t>
            </a:r>
            <a:r>
              <a:rPr lang="en-US" sz="1500" dirty="0"/>
              <a:t>all basic variables are </a:t>
            </a:r>
            <a:r>
              <a:rPr lang="en-US" sz="1500" dirty="0" smtClean="0"/>
              <a:t>nonnegative (smallest positive ratio)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Gaussian elimination so that the new basic var. only has: 0,1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Test optimality: all </a:t>
            </a:r>
            <a:r>
              <a:rPr lang="en-US" sz="1500" dirty="0" err="1" smtClean="0"/>
              <a:t>coeff</a:t>
            </a:r>
            <a:r>
              <a:rPr lang="en-US" sz="1500" dirty="0" smtClean="0"/>
              <a:t>. in R0 &gt;=0</a:t>
            </a:r>
            <a:r>
              <a:rPr lang="en-US" sz="1500" b="1" dirty="0" smtClean="0"/>
              <a:t>? If not, test new combination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548995" y="2478232"/>
            <a:ext cx="646390" cy="10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8303" y="2324751"/>
            <a:ext cx="241161" cy="7618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63157" y="2324751"/>
            <a:ext cx="241161" cy="7618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92181" y="2324751"/>
            <a:ext cx="241161" cy="7618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170372" y="2705659"/>
            <a:ext cx="118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625701" y="2863491"/>
            <a:ext cx="729687" cy="0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052273" y="3029660"/>
            <a:ext cx="288000" cy="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61185" y="4656436"/>
            <a:ext cx="1317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Basic variables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4845" y="4656436"/>
            <a:ext cx="1317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Non-basic variables</a:t>
            </a:r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615192" y="4656436"/>
            <a:ext cx="870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39729" y="4656436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8722" t="52667" r="23944" b="6799"/>
          <a:stretch/>
        </p:blipFill>
        <p:spPr>
          <a:xfrm>
            <a:off x="839787" y="2338740"/>
            <a:ext cx="4629849" cy="1741924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912614" y="3048120"/>
            <a:ext cx="908094" cy="844149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8" name="Straight Connector 27"/>
          <p:cNvCxnSpPr/>
          <p:nvPr/>
        </p:nvCxnSpPr>
        <p:spPr>
          <a:xfrm>
            <a:off x="1085502" y="253018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4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Particular cases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Tie for the Entering BV</a:t>
            </a:r>
            <a:r>
              <a:rPr lang="en-US" b="1" dirty="0" smtClean="0"/>
              <a:t>:</a:t>
            </a:r>
          </a:p>
          <a:p>
            <a:endParaRPr lang="en-US" sz="800" b="1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b="1" dirty="0"/>
              <a:t>Entering variable</a:t>
            </a:r>
            <a:r>
              <a:rPr lang="en-US" dirty="0"/>
              <a:t>: Choose the entering variable (in a max problem) to be the NBV with the most negative coefficient in Row 0. </a:t>
            </a:r>
            <a:endParaRPr lang="en-US" dirty="0" smtClean="0"/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dirty="0" smtClean="0"/>
              <a:t>What to do when there is a tie for the entering basic variable ?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Selection made </a:t>
            </a:r>
            <a:r>
              <a:rPr lang="en-US" i="1" dirty="0" smtClean="0">
                <a:solidFill>
                  <a:srgbClr val="0070C0"/>
                </a:solidFill>
              </a:rPr>
              <a:t>arbitrarily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89" y="4286806"/>
            <a:ext cx="7261826" cy="15588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2989"/>
          </a:xfrm>
        </p:spPr>
        <p:txBody>
          <a:bodyPr>
            <a:normAutofit/>
          </a:bodyPr>
          <a:lstStyle/>
          <a:p>
            <a:r>
              <a:rPr lang="en-US" b="1" dirty="0"/>
              <a:t>Tie for the </a:t>
            </a:r>
            <a:r>
              <a:rPr lang="en-US" b="1" dirty="0" smtClean="0"/>
              <a:t>Leaving BV - Degenerate:</a:t>
            </a:r>
          </a:p>
          <a:p>
            <a:endParaRPr lang="en-US" sz="800" b="1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b="1" dirty="0"/>
              <a:t>Leaving BV</a:t>
            </a:r>
            <a:r>
              <a:rPr lang="en-US" dirty="0"/>
              <a:t>: apply minimum ratio test - identify the row with the smallest </a:t>
            </a:r>
            <a:r>
              <a:rPr lang="en-US" dirty="0" smtClean="0"/>
              <a:t>positive ratio </a:t>
            </a:r>
            <a:r>
              <a:rPr lang="en-US" dirty="0"/>
              <a:t>bi /</a:t>
            </a:r>
            <a:r>
              <a:rPr lang="en-US" dirty="0" err="1"/>
              <a:t>aij</a:t>
            </a:r>
            <a:r>
              <a:rPr lang="en-US" dirty="0"/>
              <a:t> (the most restrictive Row); the BV for this row is the leaving BV (it </a:t>
            </a:r>
            <a:r>
              <a:rPr lang="pt-PT" dirty="0" err="1"/>
              <a:t>becomes</a:t>
            </a:r>
            <a:r>
              <a:rPr lang="pt-PT" dirty="0"/>
              <a:t> </a:t>
            </a:r>
            <a:r>
              <a:rPr lang="pt-PT" dirty="0" err="1"/>
              <a:t>nonbasic</a:t>
            </a:r>
            <a:r>
              <a:rPr lang="pt-PT" dirty="0" smtClean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1964"/>
          <a:stretch/>
        </p:blipFill>
        <p:spPr>
          <a:xfrm>
            <a:off x="4070289" y="3728359"/>
            <a:ext cx="8102801" cy="1547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4642" y="3619502"/>
            <a:ext cx="28030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- </a:t>
            </a:r>
            <a:r>
              <a:rPr lang="en-US" sz="2200" dirty="0" smtClean="0">
                <a:solidFill>
                  <a:srgbClr val="0070C0"/>
                </a:solidFill>
              </a:rPr>
              <a:t>Choose </a:t>
            </a:r>
            <a:r>
              <a:rPr lang="en-US" sz="2200" dirty="0">
                <a:solidFill>
                  <a:srgbClr val="0070C0"/>
                </a:solidFill>
              </a:rPr>
              <a:t>the leaving variable </a:t>
            </a:r>
            <a:r>
              <a:rPr lang="en-US" sz="2200" dirty="0" smtClean="0">
                <a:solidFill>
                  <a:srgbClr val="0070C0"/>
                </a:solidFill>
              </a:rPr>
              <a:t>arbitrary</a:t>
            </a:r>
          </a:p>
          <a:p>
            <a:endParaRPr lang="en-US" sz="800" dirty="0" smtClean="0"/>
          </a:p>
          <a:p>
            <a:r>
              <a:rPr lang="en-US" sz="2200" dirty="0"/>
              <a:t> - continue the Simplex procedure until optimality is </a:t>
            </a:r>
            <a:r>
              <a:rPr lang="en-US" sz="2200" dirty="0" smtClean="0"/>
              <a:t>reached</a:t>
            </a:r>
          </a:p>
          <a:p>
            <a:endParaRPr lang="pt-PT" sz="800" dirty="0"/>
          </a:p>
          <a:p>
            <a:endParaRPr lang="en-US" sz="800" dirty="0"/>
          </a:p>
          <a:p>
            <a:r>
              <a:rPr lang="en-US" sz="2200" dirty="0" smtClean="0"/>
              <a:t> </a:t>
            </a:r>
            <a:endParaRPr lang="pt-P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57848" y="4193628"/>
            <a:ext cx="294290" cy="10615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Formulation</a:t>
            </a:r>
            <a:endParaRPr lang="pt-PT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2989"/>
          </a:xfrm>
        </p:spPr>
        <p:txBody>
          <a:bodyPr>
            <a:normAutofit/>
          </a:bodyPr>
          <a:lstStyle/>
          <a:p>
            <a:r>
              <a:rPr lang="en-US" b="1" dirty="0"/>
              <a:t>Tie for the </a:t>
            </a:r>
            <a:r>
              <a:rPr lang="en-US" b="1" dirty="0" smtClean="0"/>
              <a:t>Leaving BV - Degenerate:</a:t>
            </a:r>
          </a:p>
          <a:p>
            <a:endParaRPr lang="en-US" sz="800" b="1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b="1" dirty="0"/>
              <a:t>Leaving BV</a:t>
            </a:r>
            <a:r>
              <a:rPr lang="en-US" dirty="0"/>
              <a:t>: apply minimum ratio test - identify the row with the smallest </a:t>
            </a:r>
            <a:r>
              <a:rPr lang="en-US" dirty="0" smtClean="0"/>
              <a:t>positive ratio </a:t>
            </a:r>
            <a:r>
              <a:rPr lang="en-US" dirty="0"/>
              <a:t>bi /</a:t>
            </a:r>
            <a:r>
              <a:rPr lang="en-US" dirty="0" err="1"/>
              <a:t>aij</a:t>
            </a:r>
            <a:r>
              <a:rPr lang="en-US" dirty="0"/>
              <a:t> (the most restrictive Row); the BV for this row is the leaving BV (it </a:t>
            </a:r>
            <a:r>
              <a:rPr lang="pt-PT" dirty="0" err="1"/>
              <a:t>becomes</a:t>
            </a:r>
            <a:r>
              <a:rPr lang="pt-PT" dirty="0"/>
              <a:t> </a:t>
            </a:r>
            <a:r>
              <a:rPr lang="pt-PT" dirty="0" err="1"/>
              <a:t>nonbasic</a:t>
            </a:r>
            <a:r>
              <a:rPr lang="pt-PT" dirty="0" smtClean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89" y="3728359"/>
            <a:ext cx="810280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4642" y="3619502"/>
            <a:ext cx="2803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- </a:t>
            </a:r>
            <a:r>
              <a:rPr lang="en-US" sz="2200" dirty="0" smtClean="0"/>
              <a:t>Choose </a:t>
            </a:r>
            <a:r>
              <a:rPr lang="en-US" sz="2200" dirty="0"/>
              <a:t>the leaving variable </a:t>
            </a:r>
            <a:r>
              <a:rPr lang="en-US" sz="2200" dirty="0" smtClean="0"/>
              <a:t>arbitrary</a:t>
            </a:r>
          </a:p>
          <a:p>
            <a:endParaRPr lang="en-US" sz="800" dirty="0" smtClean="0"/>
          </a:p>
          <a:p>
            <a:r>
              <a:rPr lang="en-US" sz="2200" dirty="0"/>
              <a:t> - continue the Simplex procedure until optimality is </a:t>
            </a:r>
            <a:r>
              <a:rPr lang="en-US" sz="2200" dirty="0" smtClean="0"/>
              <a:t>reached</a:t>
            </a:r>
          </a:p>
          <a:p>
            <a:endParaRPr lang="pt-PT" sz="800" dirty="0"/>
          </a:p>
          <a:p>
            <a:r>
              <a:rPr lang="en-US" sz="2200" dirty="0" smtClean="0"/>
              <a:t>- </a:t>
            </a:r>
            <a:r>
              <a:rPr lang="en-US" sz="2200" b="1" dirty="0"/>
              <a:t>basic variables with a value of zero </a:t>
            </a:r>
            <a:r>
              <a:rPr lang="en-US" sz="2200" b="1" dirty="0" smtClean="0"/>
              <a:t>are called degenerate</a:t>
            </a:r>
          </a:p>
          <a:p>
            <a:endParaRPr lang="en-US" sz="800" dirty="0"/>
          </a:p>
          <a:p>
            <a:r>
              <a:rPr lang="en-US" sz="2200" dirty="0" smtClean="0"/>
              <a:t> </a:t>
            </a:r>
            <a:endParaRPr lang="pt-P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3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968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No leaving BV – Unbounded Z:</a:t>
            </a:r>
          </a:p>
          <a:p>
            <a:endParaRPr lang="en-US" sz="800" b="1" dirty="0" smtClean="0"/>
          </a:p>
          <a:p>
            <a:pPr marL="0" indent="0">
              <a:buNone/>
            </a:pPr>
            <a:r>
              <a:rPr lang="en-US" sz="2400" dirty="0" smtClean="0"/>
              <a:t>Occurs </a:t>
            </a:r>
            <a:r>
              <a:rPr lang="en-US" sz="2400" dirty="0"/>
              <a:t>if </a:t>
            </a:r>
            <a:r>
              <a:rPr lang="en-US" sz="2400" dirty="0" smtClean="0"/>
              <a:t>all the coefficients in the pivot column (where the entering </a:t>
            </a:r>
            <a:r>
              <a:rPr lang="en-US" sz="2400" dirty="0"/>
              <a:t>basic </a:t>
            </a:r>
            <a:r>
              <a:rPr lang="en-US" sz="2400" dirty="0" smtClean="0"/>
              <a:t>variable is) are either negative or zero (</a:t>
            </a:r>
            <a:r>
              <a:rPr lang="en-US" sz="2400" dirty="0"/>
              <a:t>excluding row 0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b="1" dirty="0"/>
              <a:t>No solution – </a:t>
            </a:r>
            <a:r>
              <a:rPr lang="en-US" sz="2400" dirty="0"/>
              <a:t>when the constraints do not prevent improving the objective function indefinitely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79" y="4489222"/>
            <a:ext cx="8268504" cy="14662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18538" y="4992414"/>
            <a:ext cx="788276" cy="9631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446814" cy="203336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Multiple optimal solutions:</a:t>
            </a:r>
          </a:p>
          <a:p>
            <a:endParaRPr lang="en-US" sz="900" b="1" dirty="0" smtClean="0"/>
          </a:p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a NBV </a:t>
            </a:r>
            <a:r>
              <a:rPr lang="pt-PT" sz="2200" dirty="0" err="1" smtClean="0"/>
              <a:t>has</a:t>
            </a:r>
            <a:r>
              <a:rPr lang="pt-PT" sz="2200" dirty="0" smtClean="0"/>
              <a:t> </a:t>
            </a:r>
            <a:r>
              <a:rPr lang="pt-PT" sz="2200" dirty="0"/>
              <a:t>a </a:t>
            </a:r>
            <a:r>
              <a:rPr lang="pt-PT" sz="2200" dirty="0" smtClean="0"/>
              <a:t>zero </a:t>
            </a:r>
            <a:r>
              <a:rPr lang="en-US" sz="2200" dirty="0" smtClean="0"/>
              <a:t>coefficient </a:t>
            </a:r>
            <a:r>
              <a:rPr lang="en-US" sz="2200" dirty="0"/>
              <a:t>in row 0, </a:t>
            </a:r>
            <a:r>
              <a:rPr lang="en-US" sz="2200" dirty="0" smtClean="0"/>
              <a:t>then we </a:t>
            </a:r>
            <a:r>
              <a:rPr lang="en-US" sz="2200" dirty="0"/>
              <a:t>perform one more iteration </a:t>
            </a:r>
            <a:r>
              <a:rPr lang="en-US" sz="2200" dirty="0" smtClean="0"/>
              <a:t>to identify </a:t>
            </a:r>
            <a:r>
              <a:rPr lang="en-US" sz="2200" dirty="0"/>
              <a:t>the other optimal BF solution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14" y="2807005"/>
            <a:ext cx="7092043" cy="37407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Other cases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l"/>
            <a:r>
              <a:rPr lang="en-US" dirty="0" smtClean="0"/>
              <a:t>To be continued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Exercises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Other cases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04402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Minimization </a:t>
            </a:r>
            <a:r>
              <a:rPr lang="en-US" dirty="0"/>
              <a:t>of the objective function</a:t>
            </a:r>
            <a:endParaRPr lang="pt-PT" dirty="0"/>
          </a:p>
          <a:p>
            <a:pPr algn="l"/>
            <a:r>
              <a:rPr lang="pt-PT" dirty="0"/>
              <a:t>Negative </a:t>
            </a:r>
            <a:r>
              <a:rPr lang="pt-PT" dirty="0" err="1"/>
              <a:t>Right</a:t>
            </a:r>
            <a:r>
              <a:rPr lang="pt-PT" dirty="0"/>
              <a:t> </a:t>
            </a:r>
            <a:r>
              <a:rPr lang="pt-PT" dirty="0" err="1"/>
              <a:t>Hand</a:t>
            </a:r>
            <a:r>
              <a:rPr lang="pt-PT" dirty="0"/>
              <a:t> </a:t>
            </a:r>
            <a:r>
              <a:rPr lang="pt-PT" dirty="0" err="1"/>
              <a:t>Sides</a:t>
            </a:r>
            <a:endParaRPr lang="pt-PT" dirty="0"/>
          </a:p>
          <a:p>
            <a:pPr algn="l"/>
            <a:r>
              <a:rPr lang="pt-PT" dirty="0" err="1"/>
              <a:t>Eliminating</a:t>
            </a:r>
            <a:r>
              <a:rPr lang="pt-PT" dirty="0"/>
              <a:t> negative </a:t>
            </a:r>
            <a:r>
              <a:rPr lang="pt-PT" dirty="0" err="1"/>
              <a:t>variables</a:t>
            </a:r>
            <a:endParaRPr lang="pt-PT" dirty="0"/>
          </a:p>
          <a:p>
            <a:pPr algn="l"/>
            <a:r>
              <a:rPr lang="pt-PT" dirty="0" err="1"/>
              <a:t>Functional</a:t>
            </a:r>
            <a:r>
              <a:rPr lang="pt-PT" dirty="0"/>
              <a:t> </a:t>
            </a:r>
            <a:r>
              <a:rPr lang="pt-PT" dirty="0" err="1"/>
              <a:t>constraints</a:t>
            </a:r>
            <a:r>
              <a:rPr lang="pt-PT" dirty="0"/>
              <a:t> in  </a:t>
            </a:r>
            <a:r>
              <a:rPr lang="en-US" dirty="0"/>
              <a:t>≥ and = form</a:t>
            </a:r>
          </a:p>
          <a:p>
            <a:pPr algn="l"/>
            <a:r>
              <a:rPr lang="en-US" dirty="0"/>
              <a:t>Eliminating unconstrained variables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- </a:t>
            </a:r>
            <a:r>
              <a:rPr lang="en-US" sz="3600" dirty="0" smtClean="0"/>
              <a:t>Other </a:t>
            </a:r>
            <a:r>
              <a:rPr lang="en-US" sz="3600" dirty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6256" cy="4351338"/>
          </a:xfrm>
        </p:spPr>
        <p:txBody>
          <a:bodyPr/>
          <a:lstStyle/>
          <a:p>
            <a:r>
              <a:rPr lang="en-US" u="sng" dirty="0" smtClean="0"/>
              <a:t>LPP in standard form:</a:t>
            </a:r>
          </a:p>
          <a:p>
            <a:endParaRPr lang="en-US" sz="800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051139"/>
            <a:ext cx="5164686" cy="3806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1) Objective function is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maximized</a:t>
            </a:r>
          </a:p>
          <a:p>
            <a:pPr marL="457200" indent="-457200">
              <a:buAutoNum type="arabicParenR"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2) </a:t>
            </a:r>
            <a:r>
              <a:rPr lang="en-US" sz="2200" dirty="0"/>
              <a:t>All</a:t>
            </a:r>
            <a:r>
              <a:rPr lang="en-US" sz="2200" b="1" dirty="0"/>
              <a:t> values on the right </a:t>
            </a:r>
            <a:r>
              <a:rPr lang="en-US" sz="2200" b="1" dirty="0" err="1"/>
              <a:t>handside</a:t>
            </a:r>
            <a:r>
              <a:rPr lang="en-US" sz="2200" b="1" dirty="0"/>
              <a:t> </a:t>
            </a:r>
            <a:r>
              <a:rPr lang="en-US" sz="2200" dirty="0"/>
              <a:t>are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≥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3) </a:t>
            </a:r>
            <a:r>
              <a:rPr lang="en-US" sz="2200" dirty="0"/>
              <a:t>All </a:t>
            </a:r>
            <a:r>
              <a:rPr lang="en-US" sz="2200" b="1" dirty="0"/>
              <a:t>variables</a:t>
            </a:r>
            <a:r>
              <a:rPr lang="en-US" sz="2200" dirty="0"/>
              <a:t> are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nonnegative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(≥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4) </a:t>
            </a:r>
            <a:r>
              <a:rPr lang="en-US" sz="2200" b="1" dirty="0" smtClean="0"/>
              <a:t>Constraints </a:t>
            </a:r>
            <a:r>
              <a:rPr lang="en-US" sz="2200" dirty="0" smtClean="0"/>
              <a:t>in the form of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≤ inequalities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5) All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  <a:r>
              <a:rPr lang="en-US" sz="2200" dirty="0" smtClean="0"/>
              <a:t> are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bounded</a:t>
            </a: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3848" y="1932305"/>
            <a:ext cx="50962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What happens if</a:t>
            </a:r>
            <a:r>
              <a:rPr lang="en-US" dirty="0" smtClean="0"/>
              <a:t>:</a:t>
            </a:r>
          </a:p>
          <a:p>
            <a:endParaRPr lang="en-US" sz="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50152" y="3051138"/>
            <a:ext cx="5164686" cy="3806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Min</a:t>
            </a:r>
            <a:r>
              <a:rPr lang="en-US" sz="2200" dirty="0" smtClean="0"/>
              <a:t> </a:t>
            </a:r>
            <a:r>
              <a:rPr lang="en-US" sz="2200" dirty="0"/>
              <a:t>z =    0.4 x</a:t>
            </a:r>
            <a:r>
              <a:rPr lang="en-US" sz="2200" baseline="-25000" dirty="0"/>
              <a:t>1</a:t>
            </a:r>
            <a:r>
              <a:rPr lang="en-US" sz="2200" dirty="0"/>
              <a:t> + 0.5 x</a:t>
            </a:r>
            <a:r>
              <a:rPr lang="en-US" sz="2200" baseline="-25000" dirty="0"/>
              <a:t>2</a:t>
            </a:r>
          </a:p>
          <a:p>
            <a:pPr marL="457200" indent="-457200">
              <a:buAutoNum type="arabicParenR"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2) </a:t>
            </a:r>
            <a:r>
              <a:rPr lang="en-US" sz="2200" dirty="0"/>
              <a:t>2x</a:t>
            </a:r>
            <a:r>
              <a:rPr lang="en-US" sz="2200" baseline="-25000" dirty="0"/>
              <a:t>1</a:t>
            </a:r>
            <a:r>
              <a:rPr lang="en-US" sz="2200" dirty="0"/>
              <a:t> + 3x</a:t>
            </a:r>
            <a:r>
              <a:rPr lang="en-US" sz="2200" baseline="-25000" dirty="0"/>
              <a:t>2  </a:t>
            </a:r>
            <a:r>
              <a:rPr lang="en-US" sz="2200" dirty="0"/>
              <a:t>≥ 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180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3) </a:t>
            </a:r>
            <a:r>
              <a:rPr lang="en-US" sz="2200" dirty="0"/>
              <a:t>x</a:t>
            </a:r>
            <a:r>
              <a:rPr lang="en-US" sz="2200" baseline="-25000" dirty="0"/>
              <a:t>1  </a:t>
            </a:r>
            <a:r>
              <a:rPr lang="en-US" sz="2200" dirty="0"/>
              <a:t>≥ 0 ;</a:t>
            </a:r>
            <a:r>
              <a:rPr lang="en-US" sz="2200" baseline="-25000" dirty="0"/>
              <a:t>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200" b="1" baseline="-25000" dirty="0">
                <a:solidFill>
                  <a:schemeClr val="accent4">
                    <a:lumMod val="75000"/>
                  </a:schemeClr>
                </a:solidFill>
              </a:rPr>
              <a:t>2  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 ≤ 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4)   2x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+ 3x</a:t>
            </a:r>
            <a:r>
              <a:rPr lang="en-US" sz="2200" baseline="-25000" dirty="0" smtClean="0"/>
              <a:t>2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r>
              <a:rPr lang="en-US" sz="2200" dirty="0" smtClean="0"/>
              <a:t> 180     or       x</a:t>
            </a:r>
            <a:r>
              <a:rPr lang="en-US" sz="2200" baseline="-25000" dirty="0" smtClean="0"/>
              <a:t>1 </a:t>
            </a:r>
            <a:r>
              <a:rPr lang="en-US" sz="2200" dirty="0" smtClean="0"/>
              <a:t>- 2 x</a:t>
            </a:r>
            <a:r>
              <a:rPr lang="en-US" sz="2200" baseline="-25000" dirty="0" smtClean="0"/>
              <a:t>2 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≥</a:t>
            </a:r>
            <a:r>
              <a:rPr lang="en-US" sz="2200" dirty="0" smtClean="0"/>
              <a:t> 6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5) </a:t>
            </a:r>
            <a:r>
              <a:rPr lang="en-US" sz="2200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,  x</a:t>
            </a:r>
            <a:r>
              <a:rPr lang="en-US" sz="2200" baseline="-25000" dirty="0"/>
              <a:t>2  </a:t>
            </a:r>
            <a:r>
              <a:rPr lang="en-US" sz="2200" dirty="0"/>
              <a:t>≥ 0,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200" b="1" baseline="-25000" dirty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unbounded</a:t>
            </a:r>
          </a:p>
          <a:p>
            <a:pPr marL="0" indent="0">
              <a:buNone/>
            </a:pPr>
            <a:endParaRPr lang="pt-PT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LP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1) Minimization of the objective function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0" indent="0">
              <a:buNone/>
            </a:pPr>
            <a:r>
              <a:rPr lang="en-US" sz="2200" dirty="0" smtClean="0"/>
              <a:t>            Two alternative ways for minimizing </a:t>
            </a:r>
            <a:r>
              <a:rPr lang="en-US" sz="2200" dirty="0"/>
              <a:t>Z with the simplex </a:t>
            </a:r>
            <a:r>
              <a:rPr lang="en-US" sz="2200" dirty="0" smtClean="0"/>
              <a:t>method is:</a:t>
            </a:r>
          </a:p>
          <a:p>
            <a:pPr marL="0" indent="0">
              <a:buNone/>
            </a:pPr>
            <a:endParaRPr lang="en-US" sz="800" dirty="0" smtClean="0"/>
          </a:p>
          <a:p>
            <a:pPr marL="893763" lvl="1" indent="-436563">
              <a:buNone/>
            </a:pPr>
            <a:r>
              <a:rPr lang="en-US" sz="2200" b="1" dirty="0" smtClean="0"/>
              <a:t>  A) reversing </a:t>
            </a:r>
            <a:r>
              <a:rPr lang="en-US" sz="2200" dirty="0" smtClean="0"/>
              <a:t>the rules for 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optimality check </a:t>
            </a:r>
            <a:r>
              <a:rPr lang="en-US" sz="2200" dirty="0"/>
              <a:t>and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entering variable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 changes for the min. ratio test): </a:t>
            </a:r>
          </a:p>
          <a:p>
            <a:pPr lvl="2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entering variable chosen is the one with the biggest positive value (instead of the biggest negative value as for maximization problems) </a:t>
            </a:r>
            <a:endParaRPr lang="en-US" sz="1800" dirty="0"/>
          </a:p>
          <a:p>
            <a:pPr lvl="2"/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Optimality is reached when all coefficients in R0 are negative or equal to zero</a:t>
            </a:r>
          </a:p>
          <a:p>
            <a:pPr lvl="1">
              <a:buFontTx/>
              <a:buChar char="-"/>
            </a:pPr>
            <a:endParaRPr lang="en-US" sz="800" dirty="0"/>
          </a:p>
          <a:p>
            <a:pPr marL="457200" lvl="1" indent="0">
              <a:buNone/>
            </a:pPr>
            <a:r>
              <a:rPr lang="en-US" sz="2200" b="1" dirty="0" smtClean="0"/>
              <a:t>  B) converting </a:t>
            </a:r>
            <a:r>
              <a:rPr lang="en-US" sz="2200" dirty="0"/>
              <a:t>any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minimization</a:t>
            </a:r>
            <a:r>
              <a:rPr lang="en-US" sz="2200" dirty="0"/>
              <a:t> problem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to</a:t>
            </a:r>
            <a:r>
              <a:rPr lang="en-US" sz="2200" dirty="0"/>
              <a:t> an </a:t>
            </a:r>
            <a:r>
              <a:rPr lang="en-US" sz="2200" dirty="0" smtClean="0"/>
              <a:t>equivalent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maximization</a:t>
            </a:r>
            <a:r>
              <a:rPr lang="en-US" sz="2200" dirty="0" smtClean="0"/>
              <a:t> </a:t>
            </a:r>
            <a:r>
              <a:rPr lang="en-US" sz="2200" dirty="0"/>
              <a:t>problem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               min z = max (-z)                                            </a:t>
            </a:r>
            <a:r>
              <a:rPr lang="en-US" sz="2200" dirty="0" smtClean="0"/>
              <a:t>Min      z =    0.4 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+ 0.5 x</a:t>
            </a:r>
            <a:r>
              <a:rPr lang="en-US" sz="2200" baseline="-25000" dirty="0" smtClean="0"/>
              <a:t>2</a:t>
            </a:r>
          </a:p>
          <a:p>
            <a:pPr marL="0" indent="0">
              <a:buNone/>
            </a:pPr>
            <a:r>
              <a:rPr lang="en-US" sz="2200" dirty="0" smtClean="0"/>
              <a:t>                                                                                       Max   - z </a:t>
            </a:r>
            <a:r>
              <a:rPr lang="en-US" sz="2200" dirty="0"/>
              <a:t>= </a:t>
            </a:r>
            <a:r>
              <a:rPr lang="en-US" sz="2200" dirty="0" smtClean="0"/>
              <a:t> - 0.4 </a:t>
            </a:r>
            <a:r>
              <a:rPr lang="en-US" sz="2200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smtClean="0"/>
              <a:t>-  </a:t>
            </a:r>
            <a:r>
              <a:rPr lang="en-US" sz="2200" dirty="0"/>
              <a:t>0.5 x</a:t>
            </a:r>
            <a:r>
              <a:rPr lang="en-US" sz="2200" baseline="-25000" dirty="0"/>
              <a:t>2</a:t>
            </a:r>
            <a:endParaRPr lang="en-US" sz="2200" baseline="-25000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2) Negative </a:t>
            </a:r>
            <a:r>
              <a:rPr lang="pt-PT" b="1" dirty="0" err="1"/>
              <a:t>Right</a:t>
            </a:r>
            <a:r>
              <a:rPr lang="pt-PT" b="1" dirty="0"/>
              <a:t> </a:t>
            </a:r>
            <a:r>
              <a:rPr lang="pt-PT" b="1" dirty="0" err="1"/>
              <a:t>Hand</a:t>
            </a:r>
            <a:r>
              <a:rPr lang="pt-PT" b="1" dirty="0"/>
              <a:t> </a:t>
            </a:r>
            <a:r>
              <a:rPr lang="pt-PT" b="1" dirty="0" err="1"/>
              <a:t>Sides</a:t>
            </a:r>
            <a:endParaRPr lang="pt-PT" b="1" dirty="0"/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When the right hand side is negative, </a:t>
            </a:r>
            <a:r>
              <a:rPr lang="en-US" u="sng" dirty="0" smtClean="0"/>
              <a:t>multiply the constraint by (-1), </a:t>
            </a:r>
            <a:r>
              <a:rPr lang="en-US" dirty="0" smtClean="0"/>
              <a:t>this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inverts the signs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of the coefficients </a:t>
            </a:r>
            <a:r>
              <a:rPr lang="en-US" dirty="0" smtClean="0"/>
              <a:t>as well as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inequality sign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pt-PT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491343" y="399962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/>
              <a:t>≥</a:t>
            </a:r>
            <a:r>
              <a:rPr lang="en-US" sz="6400" dirty="0" smtClean="0">
                <a:solidFill>
                  <a:srgbClr val="0070C0"/>
                </a:solidFill>
              </a:rPr>
              <a:t>   -180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667006" y="399962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- 2x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- 3x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/>
              <a:t>≤</a:t>
            </a:r>
            <a:r>
              <a:rPr lang="en-US" sz="6400" dirty="0" smtClean="0">
                <a:solidFill>
                  <a:srgbClr val="0070C0"/>
                </a:solidFill>
              </a:rPr>
              <a:t>    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5253801" y="5133463"/>
            <a:ext cx="66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(*-1)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3) Eliminating </a:t>
            </a:r>
            <a:r>
              <a:rPr lang="en-US" b="1" dirty="0"/>
              <a:t>negative variables</a:t>
            </a:r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dirty="0" smtClean="0"/>
              <a:t>To eliminate a negative variable make a </a:t>
            </a:r>
            <a:r>
              <a:rPr lang="en-US" b="1" dirty="0" smtClean="0"/>
              <a:t>substitution by a variable </a:t>
            </a:r>
            <a:r>
              <a:rPr lang="en-US" b="1" dirty="0"/>
              <a:t>≥ </a:t>
            </a:r>
            <a:r>
              <a:rPr lang="en-US" b="1" dirty="0" smtClean="0"/>
              <a:t>0</a:t>
            </a:r>
            <a:r>
              <a:rPr lang="en-US" dirty="0" smtClean="0"/>
              <a:t>, </a:t>
            </a:r>
          </a:p>
          <a:p>
            <a:pPr marL="457200" lvl="1" indent="0">
              <a:buNone/>
            </a:pPr>
            <a:r>
              <a:rPr lang="en-US" dirty="0" smtClean="0"/>
              <a:t>remember the </a:t>
            </a:r>
            <a:r>
              <a:rPr lang="en-US" u="sng" dirty="0" smtClean="0"/>
              <a:t>results in the final table will be for the replacement variable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 smtClean="0"/>
              <a:t>*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491343" y="426087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>
                <a:solidFill>
                  <a:srgbClr val="0070C0"/>
                </a:solidFill>
              </a:rPr>
              <a:t>≤</a:t>
            </a:r>
            <a:r>
              <a:rPr lang="en-US" sz="6400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≥ </a:t>
            </a:r>
            <a:r>
              <a:rPr lang="en-US" sz="6400" dirty="0" smtClean="0"/>
              <a:t>0   </a:t>
            </a:r>
            <a:r>
              <a:rPr lang="en-US" sz="6400" baseline="-25000" dirty="0" smtClean="0"/>
              <a:t>    </a:t>
            </a:r>
            <a:r>
              <a:rPr lang="en-US" sz="6400" b="1" dirty="0" smtClean="0"/>
              <a:t>x</a:t>
            </a:r>
            <a:r>
              <a:rPr lang="en-US" sz="6400" b="1" baseline="-25000" dirty="0" smtClean="0"/>
              <a:t>2 </a:t>
            </a:r>
            <a:r>
              <a:rPr lang="en-US" sz="6400" b="1" baseline="-25000" dirty="0" smtClean="0">
                <a:solidFill>
                  <a:schemeClr val="bg1"/>
                </a:solidFill>
              </a:rPr>
              <a:t>   </a:t>
            </a:r>
            <a:r>
              <a:rPr lang="en-US" sz="6400" b="1" dirty="0">
                <a:solidFill>
                  <a:schemeClr val="bg1"/>
                </a:solidFill>
              </a:rPr>
              <a:t> </a:t>
            </a:r>
            <a:r>
              <a:rPr lang="en-US" sz="6400" b="1" dirty="0"/>
              <a:t>≤</a:t>
            </a:r>
            <a:r>
              <a:rPr lang="en-US" sz="6400" b="1" dirty="0">
                <a:solidFill>
                  <a:schemeClr val="accent2"/>
                </a:solidFill>
              </a:rPr>
              <a:t> </a:t>
            </a:r>
            <a:r>
              <a:rPr lang="en-US" sz="6400" b="1" dirty="0" smtClean="0"/>
              <a:t> 0</a:t>
            </a:r>
            <a:endParaRPr lang="pt-PT" sz="6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441374" y="4260877"/>
            <a:ext cx="4426323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- </a:t>
            </a:r>
            <a:r>
              <a:rPr lang="en-US" sz="6400" b="1" dirty="0" smtClean="0"/>
              <a:t>120 x</a:t>
            </a:r>
            <a:r>
              <a:rPr lang="en-US" sz="6400" b="1" baseline="-25000" dirty="0" smtClean="0"/>
              <a:t>2</a:t>
            </a:r>
            <a:r>
              <a:rPr lang="en-US" sz="6400" b="1" baseline="30000" dirty="0" smtClean="0"/>
              <a:t>*</a:t>
            </a:r>
            <a:r>
              <a:rPr lang="en-US" sz="6400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    </a:t>
            </a:r>
            <a:r>
              <a:rPr lang="en-US" sz="6400" dirty="0" smtClean="0">
                <a:solidFill>
                  <a:schemeClr val="accent2"/>
                </a:solidFill>
              </a:rPr>
              <a:t>-    </a:t>
            </a:r>
            <a:r>
              <a:rPr lang="en-US" sz="6400" b="1" dirty="0" smtClean="0">
                <a:solidFill>
                  <a:schemeClr val="accent2"/>
                </a:solidFill>
              </a:rPr>
              <a:t>x</a:t>
            </a:r>
            <a:r>
              <a:rPr lang="en-US" sz="64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6400" b="1" baseline="30000" dirty="0" smtClean="0">
                <a:solidFill>
                  <a:schemeClr val="accent2"/>
                </a:solidFill>
              </a:rPr>
              <a:t>*</a:t>
            </a:r>
            <a:r>
              <a:rPr lang="en-US" sz="6400" b="1" baseline="-25000" dirty="0" smtClean="0">
                <a:solidFill>
                  <a:schemeClr val="accent2"/>
                </a:solidFill>
              </a:rPr>
              <a:t>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   - </a:t>
            </a:r>
            <a:r>
              <a:rPr lang="en-US" sz="6400" b="1" dirty="0" smtClean="0">
                <a:solidFill>
                  <a:srgbClr val="0070C0"/>
                </a:solidFill>
              </a:rPr>
              <a:t>3 x</a:t>
            </a:r>
            <a:r>
              <a:rPr lang="en-US" sz="6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b="1" baseline="30000" dirty="0" smtClean="0">
                <a:solidFill>
                  <a:srgbClr val="0070C0"/>
                </a:solidFill>
              </a:rPr>
              <a:t>*</a:t>
            </a:r>
            <a:r>
              <a:rPr lang="en-US" sz="6400" b="1" baseline="-25000" dirty="0" smtClean="0">
                <a:solidFill>
                  <a:srgbClr val="0070C0"/>
                </a:solidFill>
              </a:rPr>
              <a:t>                         </a:t>
            </a:r>
            <a:r>
              <a:rPr lang="en-US" sz="6400" dirty="0" smtClean="0">
                <a:solidFill>
                  <a:srgbClr val="0070C0"/>
                </a:solidFill>
              </a:rPr>
              <a:t>≤   180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≥ </a:t>
            </a:r>
            <a:r>
              <a:rPr lang="en-US" sz="6400" dirty="0" smtClean="0"/>
              <a:t>0   </a:t>
            </a:r>
            <a:r>
              <a:rPr lang="en-US" sz="6400" b="1" dirty="0" smtClean="0"/>
              <a:t>x</a:t>
            </a:r>
            <a:r>
              <a:rPr lang="en-US" sz="6400" b="1" baseline="-25000" dirty="0" smtClean="0"/>
              <a:t>2</a:t>
            </a:r>
            <a:r>
              <a:rPr lang="en-US" sz="6400" b="1" baseline="30000" dirty="0" smtClean="0"/>
              <a:t>*</a:t>
            </a:r>
            <a:r>
              <a:rPr lang="en-US" sz="6400" b="1" baseline="-25000" dirty="0" smtClean="0"/>
              <a:t>  </a:t>
            </a:r>
            <a:r>
              <a:rPr lang="en-US" sz="6400" b="1" dirty="0"/>
              <a:t>≥ 0</a:t>
            </a:r>
            <a:r>
              <a:rPr lang="en-US" sz="6400" b="1" dirty="0" smtClean="0"/>
              <a:t>      </a:t>
            </a:r>
            <a:r>
              <a:rPr lang="en-US" sz="6400" b="1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6400" b="1" baseline="300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400" b="1" dirty="0" smtClean="0">
                <a:solidFill>
                  <a:schemeClr val="accent4">
                    <a:lumMod val="75000"/>
                  </a:schemeClr>
                </a:solidFill>
              </a:rPr>
              <a:t>= - x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pt-PT" sz="6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6" name="Rectangle 5"/>
          <p:cNvSpPr/>
          <p:nvPr/>
        </p:nvSpPr>
        <p:spPr>
          <a:xfrm>
            <a:off x="7903780" y="4141075"/>
            <a:ext cx="714704" cy="2217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Formulation </a:t>
            </a:r>
            <a:endParaRPr lang="pt-PT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793753" y="1936174"/>
            <a:ext cx="5302247" cy="4921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dirty="0" smtClean="0"/>
              <a:t>LP </a:t>
            </a:r>
            <a:r>
              <a:rPr lang="en-US" sz="2400" dirty="0"/>
              <a:t>problem, the decision maker </a:t>
            </a:r>
            <a:r>
              <a:rPr lang="en-US" sz="2400" dirty="0" smtClean="0"/>
              <a:t>usually wants to: </a:t>
            </a:r>
          </a:p>
          <a:p>
            <a:pPr marL="0" indent="0">
              <a:buNone/>
            </a:pPr>
            <a:r>
              <a:rPr lang="en-US" sz="2400" dirty="0" smtClean="0"/>
              <a:t>   maximize </a:t>
            </a:r>
            <a:r>
              <a:rPr lang="en-US" sz="2000" dirty="0" smtClean="0"/>
              <a:t>(</a:t>
            </a:r>
            <a:r>
              <a:rPr lang="en-US" sz="2000" dirty="0"/>
              <a:t>usually revenue or profit</a:t>
            </a:r>
            <a:r>
              <a:rPr lang="en-US" sz="2000" dirty="0" smtClean="0"/>
              <a:t>)         </a:t>
            </a:r>
            <a:r>
              <a:rPr lang="en-US" sz="2000" dirty="0" err="1" smtClean="0">
                <a:solidFill>
                  <a:schemeClr val="bg1"/>
                </a:solidFill>
              </a:rPr>
              <a:t>m</a:t>
            </a:r>
            <a:r>
              <a:rPr lang="en-US" sz="2400" dirty="0" err="1" smtClean="0"/>
              <a:t>minimize</a:t>
            </a:r>
            <a:r>
              <a:rPr lang="en-US" sz="2400" dirty="0" smtClean="0"/>
              <a:t> </a:t>
            </a:r>
            <a:r>
              <a:rPr lang="en-US" sz="2000" dirty="0"/>
              <a:t>(usually costs) </a:t>
            </a:r>
            <a:endParaRPr lang="en-US" sz="20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objective function (Z) </a:t>
            </a:r>
            <a:r>
              <a:rPr lang="en-US" sz="2400" dirty="0" smtClean="0"/>
              <a:t>is expressed by a set of </a:t>
            </a:r>
            <a:r>
              <a:rPr lang="en-US" sz="2400" b="1" dirty="0" smtClean="0"/>
              <a:t>decision variables 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Certain </a:t>
            </a:r>
            <a:r>
              <a:rPr lang="en-US" sz="2400" dirty="0"/>
              <a:t>limitations are often imposed </a:t>
            </a:r>
            <a:r>
              <a:rPr lang="en-US" sz="2400" dirty="0" smtClean="0"/>
              <a:t>to these </a:t>
            </a:r>
            <a:r>
              <a:rPr lang="en-US" sz="2400" dirty="0"/>
              <a:t>decision variables </a:t>
            </a:r>
            <a:r>
              <a:rPr lang="en-US" sz="2400" dirty="0" smtClean="0"/>
              <a:t>(expressed in the form of ≤, = or ≥). </a:t>
            </a:r>
          </a:p>
          <a:p>
            <a:pPr marL="0" indent="0"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restrictions are called </a:t>
            </a:r>
            <a:r>
              <a:rPr lang="en-US" sz="2400" b="1" dirty="0" smtClean="0"/>
              <a:t>constraints</a:t>
            </a:r>
            <a:endParaRPr lang="en-US" sz="24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5603" y="1936174"/>
            <a:ext cx="5439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 form is the baseline format for all linear programs before solving for the optimal solution and has three requirements: </a:t>
            </a:r>
            <a:endParaRPr lang="en-US" sz="2400" dirty="0" smtClean="0"/>
          </a:p>
          <a:p>
            <a:endParaRPr lang="en-US" sz="8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must </a:t>
            </a:r>
            <a:r>
              <a:rPr lang="en-US" sz="2000" dirty="0"/>
              <a:t>be a maximization problem, </a:t>
            </a:r>
            <a:endParaRPr lang="en-US" sz="20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all </a:t>
            </a:r>
            <a:r>
              <a:rPr lang="en-US" sz="2000" dirty="0"/>
              <a:t>linear constraints must be in a less-than-or-equal-to inequality, </a:t>
            </a:r>
            <a:endParaRPr lang="en-US" sz="20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all </a:t>
            </a:r>
            <a:r>
              <a:rPr lang="en-US" sz="2000" dirty="0"/>
              <a:t>variables are non-negative. </a:t>
            </a:r>
            <a:endParaRPr lang="en-US" sz="2000" dirty="0" smtClean="0"/>
          </a:p>
          <a:p>
            <a:pPr marL="342900" indent="-342900">
              <a:buAutoNum type="arabicParenBoth"/>
            </a:pPr>
            <a:endParaRPr lang="en-US" sz="800" dirty="0"/>
          </a:p>
          <a:p>
            <a:r>
              <a:rPr lang="en-US" sz="2400" dirty="0" smtClean="0"/>
              <a:t>Standard </a:t>
            </a:r>
            <a:r>
              <a:rPr lang="en-US" sz="2400" dirty="0"/>
              <a:t>form is </a:t>
            </a:r>
            <a:r>
              <a:rPr lang="en-US" sz="2400" dirty="0" smtClean="0"/>
              <a:t>the </a:t>
            </a:r>
            <a:r>
              <a:rPr lang="en-US" sz="2400" dirty="0"/>
              <a:t>ideal starting point for solving the Simplex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0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3597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or = forms</a:t>
            </a:r>
          </a:p>
          <a:p>
            <a:pPr lvl="1"/>
            <a:endParaRPr lang="en-US" sz="800" b="1" dirty="0" smtClean="0"/>
          </a:p>
          <a:p>
            <a:pPr marL="630238" lvl="1" indent="0">
              <a:buNone/>
            </a:pPr>
            <a:r>
              <a:rPr lang="en-US" dirty="0" smtClean="0"/>
              <a:t>Require the use </a:t>
            </a:r>
            <a:r>
              <a:rPr lang="en-US" dirty="0"/>
              <a:t>the </a:t>
            </a:r>
            <a:r>
              <a:rPr lang="en-US" b="1" dirty="0" smtClean="0"/>
              <a:t>artificial-variable technique</a:t>
            </a:r>
            <a:r>
              <a:rPr lang="en-US" dirty="0"/>
              <a:t>, introducing dummy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into each constraint that needs one</a:t>
            </a:r>
            <a:r>
              <a:rPr lang="en-US" dirty="0"/>
              <a:t>.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variable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introduced just for the purpose of being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initial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BV for that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equation</a:t>
            </a:r>
          </a:p>
          <a:p>
            <a:pPr marL="630238" lvl="1" indent="0">
              <a:buNone/>
            </a:pPr>
            <a:endParaRPr lang="en-US" sz="9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30238" lvl="1" indent="0">
              <a:buNone/>
            </a:pPr>
            <a:r>
              <a:rPr lang="en-US" u="sng" dirty="0" smtClean="0"/>
              <a:t>Non-negativity </a:t>
            </a:r>
            <a:r>
              <a:rPr lang="en-US" u="sng" dirty="0"/>
              <a:t>constraints are placed on </a:t>
            </a:r>
            <a:r>
              <a:rPr lang="en-US" u="sng" dirty="0" smtClean="0"/>
              <a:t>these variables</a:t>
            </a:r>
          </a:p>
          <a:p>
            <a:pPr marL="630238" lvl="1" indent="0">
              <a:buNone/>
            </a:pPr>
            <a:endParaRPr lang="en-US" sz="900" u="sng" dirty="0" smtClean="0"/>
          </a:p>
          <a:p>
            <a:pPr marL="630238" lvl="1" indent="0">
              <a:buNone/>
            </a:pPr>
            <a:r>
              <a:rPr lang="en-US" u="sng" dirty="0" smtClean="0"/>
              <a:t>The objective </a:t>
            </a:r>
            <a:r>
              <a:rPr lang="en-US" u="sng" dirty="0"/>
              <a:t>function</a:t>
            </a:r>
            <a:r>
              <a:rPr lang="en-US" dirty="0"/>
              <a:t> is also </a:t>
            </a:r>
            <a:r>
              <a:rPr lang="en-US" u="sng" dirty="0"/>
              <a:t>modified</a:t>
            </a:r>
            <a:r>
              <a:rPr lang="en-US" dirty="0"/>
              <a:t> </a:t>
            </a:r>
            <a:r>
              <a:rPr lang="en-US" dirty="0" smtClean="0"/>
              <a:t>to impose </a:t>
            </a:r>
            <a:r>
              <a:rPr lang="en-US" dirty="0"/>
              <a:t>an </a:t>
            </a:r>
            <a:r>
              <a:rPr lang="en-US" b="1" dirty="0"/>
              <a:t>exorbitant </a:t>
            </a:r>
            <a:r>
              <a:rPr lang="en-US" b="1" dirty="0" smtClean="0"/>
              <a:t>penalty (M)</a:t>
            </a:r>
            <a:r>
              <a:rPr lang="en-US" dirty="0" smtClean="0"/>
              <a:t> to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dirty="0" smtClean="0"/>
              <a:t>to </a:t>
            </a:r>
            <a:r>
              <a:rPr lang="en-US" dirty="0"/>
              <a:t>prevent </a:t>
            </a:r>
            <a:r>
              <a:rPr lang="en-US" dirty="0" smtClean="0"/>
              <a:t>any of these from </a:t>
            </a:r>
            <a:r>
              <a:rPr lang="en-US" dirty="0"/>
              <a:t>becoming part of an optimal solution to the original </a:t>
            </a:r>
            <a:r>
              <a:rPr lang="en-US" dirty="0" smtClean="0"/>
              <a:t>problem</a:t>
            </a:r>
            <a:r>
              <a:rPr lang="en-US" dirty="0"/>
              <a:t>.</a:t>
            </a:r>
            <a:endParaRPr lang="en-US" dirty="0" smtClean="0"/>
          </a:p>
          <a:p>
            <a:pPr marL="990600" lvl="1" indent="0">
              <a:buNone/>
            </a:pPr>
            <a:r>
              <a:rPr lang="en-US" dirty="0" smtClean="0"/>
              <a:t>This </a:t>
            </a:r>
            <a:r>
              <a:rPr lang="en-US" dirty="0"/>
              <a:t>penalty is created by </a:t>
            </a:r>
            <a:r>
              <a:rPr lang="en-US" dirty="0" smtClean="0"/>
              <a:t>choosing </a:t>
            </a:r>
            <a:r>
              <a:rPr lang="en-US" dirty="0"/>
              <a:t>a positive constant M so large that the artificial variable is forced to be 0 in any final optimal solution of the original problem. This is </a:t>
            </a:r>
            <a:r>
              <a:rPr lang="en-US" i="1" dirty="0"/>
              <a:t>achieved by assigning a very large penalty </a:t>
            </a:r>
            <a:r>
              <a:rPr lang="en-US" dirty="0"/>
              <a:t>in the objective function </a:t>
            </a:r>
            <a:r>
              <a:rPr lang="en-US" i="1" dirty="0" smtClean="0"/>
              <a:t>(-</a:t>
            </a:r>
            <a:r>
              <a:rPr lang="en-US" i="1" dirty="0"/>
              <a:t>M for maximization and + M for </a:t>
            </a:r>
            <a:r>
              <a:rPr lang="en-US" i="1" dirty="0" smtClean="0"/>
              <a:t>minimization</a:t>
            </a:r>
            <a:r>
              <a:rPr lang="en-US" i="1" dirty="0" smtClean="0">
                <a:solidFill>
                  <a:srgbClr val="C00000"/>
                </a:solidFill>
              </a:rPr>
              <a:t>, if the signs were different these variables would be selected as basic variables!</a:t>
            </a:r>
            <a:r>
              <a:rPr lang="en-US" dirty="0" smtClean="0"/>
              <a:t>).</a:t>
            </a:r>
            <a:endParaRPr lang="en-US" dirty="0"/>
          </a:p>
          <a:p>
            <a:pPr marL="630238" lvl="1" indent="0">
              <a:buNone/>
            </a:pPr>
            <a:endParaRPr lang="pt-PT" sz="900" dirty="0" smtClean="0"/>
          </a:p>
          <a:p>
            <a:pPr marL="630238" lvl="1" indent="0">
              <a:buNone/>
            </a:pPr>
            <a:r>
              <a:rPr lang="en-US" dirty="0" smtClean="0"/>
              <a:t>Then the iterations </a:t>
            </a:r>
            <a:r>
              <a:rPr lang="en-US" dirty="0"/>
              <a:t>of the simplex method </a:t>
            </a:r>
            <a:r>
              <a:rPr lang="en-US" dirty="0" smtClean="0"/>
              <a:t>will </a:t>
            </a:r>
            <a:r>
              <a:rPr lang="en-US" b="1" dirty="0" smtClean="0"/>
              <a:t>automatically force </a:t>
            </a:r>
            <a:r>
              <a:rPr lang="en-US" b="1" dirty="0"/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b="1" dirty="0"/>
              <a:t>to disappear</a:t>
            </a:r>
            <a:r>
              <a:rPr lang="en-US" dirty="0"/>
              <a:t> (become zero</a:t>
            </a:r>
            <a:r>
              <a:rPr lang="en-US" dirty="0" smtClean="0"/>
              <a:t>), one </a:t>
            </a:r>
            <a:r>
              <a:rPr lang="en-US" dirty="0"/>
              <a:t>at a time, until they are all </a:t>
            </a:r>
            <a:r>
              <a:rPr lang="en-US" dirty="0" smtClean="0"/>
              <a:t>gone and the real problem </a:t>
            </a:r>
            <a:r>
              <a:rPr lang="en-US" dirty="0"/>
              <a:t>is </a:t>
            </a:r>
            <a:r>
              <a:rPr lang="en-US" dirty="0" smtClean="0"/>
              <a:t>solved</a:t>
            </a:r>
            <a:endParaRPr lang="en-US" sz="22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sz="2000" dirty="0" smtClean="0"/>
              <a:t>The simplex requires a starting BFS, we solve this by introducing an artificial variable in the constraint and also in the objective function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have a problem because the coefficient of one </a:t>
            </a:r>
            <a:r>
              <a:rPr lang="en-US" sz="2000" dirty="0" smtClean="0"/>
              <a:t>of the </a:t>
            </a:r>
            <a:r>
              <a:rPr lang="en-US" sz="2000" dirty="0"/>
              <a:t>BV (an artificial variable) is a non-zero (M), an this must </a:t>
            </a:r>
            <a:r>
              <a:rPr lang="en-US" sz="2000" dirty="0" smtClean="0"/>
              <a:t>be eliminated </a:t>
            </a:r>
            <a:r>
              <a:rPr lang="en-US" sz="2000" dirty="0"/>
              <a:t>from equation (0) before the simplex method </a:t>
            </a:r>
            <a:r>
              <a:rPr lang="en-US" sz="2000" dirty="0" smtClean="0"/>
              <a:t>can either </a:t>
            </a:r>
            <a:r>
              <a:rPr lang="en-US" sz="2000" dirty="0"/>
              <a:t>apply the optimality test or find the Entering BV.</a:t>
            </a:r>
            <a:endParaRPr lang="en-US" sz="2000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312538" y="4629575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90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+ 120 x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     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smtClean="0">
                <a:solidFill>
                  <a:schemeClr val="accent2"/>
                </a:solidFill>
              </a:rPr>
              <a:t>  x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1700" dirty="0" smtClean="0">
                <a:solidFill>
                  <a:schemeClr val="accent2"/>
                </a:solidFill>
              </a:rPr>
              <a:t>+ 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700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700" baseline="-25000" dirty="0" smtClean="0">
                <a:solidFill>
                  <a:srgbClr val="0070C0"/>
                </a:solidFill>
              </a:rPr>
              <a:t>1</a:t>
            </a:r>
            <a:r>
              <a:rPr lang="en-US" sz="1700" dirty="0" smtClean="0">
                <a:solidFill>
                  <a:srgbClr val="0070C0"/>
                </a:solidFill>
              </a:rPr>
              <a:t> + 3x</a:t>
            </a:r>
            <a:r>
              <a:rPr lang="en-US" sz="17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1700" dirty="0" smtClean="0">
                <a:solidFill>
                  <a:schemeClr val="bg1"/>
                </a:solidFill>
              </a:rPr>
              <a:t>+ S</a:t>
            </a:r>
            <a:r>
              <a:rPr lang="en-US" sz="1700" baseline="-25000" dirty="0">
                <a:solidFill>
                  <a:schemeClr val="bg1"/>
                </a:solidFill>
              </a:rPr>
              <a:t>3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accent1"/>
                </a:solidFill>
              </a:rPr>
              <a:t>=  </a:t>
            </a:r>
            <a:r>
              <a:rPr lang="en-US" sz="17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baseline="-25000" dirty="0" smtClean="0"/>
              <a:t>   </a:t>
            </a:r>
            <a:r>
              <a:rPr lang="en-US" sz="1700" dirty="0" smtClean="0">
                <a:solidFill>
                  <a:schemeClr val="accent2"/>
                </a:solidFill>
              </a:rPr>
              <a:t>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1700" dirty="0" smtClean="0"/>
              <a:t>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1097" y="4629575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smtClean="0">
                <a:solidFill>
                  <a:schemeClr val="accent1"/>
                </a:solidFill>
              </a:rPr>
              <a:t>=</a:t>
            </a:r>
            <a:r>
              <a:rPr lang="en-US" sz="6400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038150" y="4629575"/>
            <a:ext cx="3725612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90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+ 120 x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- </a:t>
            </a:r>
            <a:r>
              <a:rPr lang="en-US" sz="1700" b="1" dirty="0" smtClean="0"/>
              <a:t>M a1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     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smtClean="0">
                <a:solidFill>
                  <a:schemeClr val="accent2"/>
                </a:solidFill>
              </a:rPr>
              <a:t>  x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1700" dirty="0" smtClean="0">
                <a:solidFill>
                  <a:schemeClr val="accent2"/>
                </a:solidFill>
              </a:rPr>
              <a:t>+ 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700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700" baseline="-25000" dirty="0" smtClean="0">
                <a:solidFill>
                  <a:srgbClr val="0070C0"/>
                </a:solidFill>
              </a:rPr>
              <a:t>1</a:t>
            </a:r>
            <a:r>
              <a:rPr lang="en-US" sz="1700" dirty="0" smtClean="0">
                <a:solidFill>
                  <a:srgbClr val="0070C0"/>
                </a:solidFill>
              </a:rPr>
              <a:t> + 3x</a:t>
            </a:r>
            <a:r>
              <a:rPr lang="en-US" sz="1700" baseline="-25000" dirty="0" smtClean="0">
                <a:solidFill>
                  <a:srgbClr val="0070C0"/>
                </a:solidFill>
              </a:rPr>
              <a:t>2                      </a:t>
            </a:r>
            <a:r>
              <a:rPr lang="en-US" sz="1700" dirty="0" smtClean="0">
                <a:solidFill>
                  <a:srgbClr val="0070C0"/>
                </a:solidFill>
              </a:rPr>
              <a:t> +a1 </a:t>
            </a:r>
            <a:r>
              <a:rPr lang="en-US" sz="1700" dirty="0" smtClean="0">
                <a:solidFill>
                  <a:schemeClr val="accent1"/>
                </a:solidFill>
              </a:rPr>
              <a:t>=  </a:t>
            </a:r>
            <a:r>
              <a:rPr lang="en-US" sz="17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baseline="-25000" dirty="0" smtClean="0"/>
              <a:t>   </a:t>
            </a:r>
            <a:r>
              <a:rPr lang="en-US" sz="1700" dirty="0" smtClean="0">
                <a:solidFill>
                  <a:schemeClr val="accent2"/>
                </a:solidFill>
              </a:rPr>
              <a:t>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</a:t>
            </a:r>
            <a:r>
              <a:rPr lang="en-US" sz="1700" dirty="0" smtClean="0">
                <a:solidFill>
                  <a:srgbClr val="0070C0"/>
                </a:solidFill>
              </a:rPr>
              <a:t>a1</a:t>
            </a:r>
            <a:r>
              <a:rPr lang="en-US" sz="1700" dirty="0" smtClean="0">
                <a:solidFill>
                  <a:schemeClr val="accent2"/>
                </a:solidFill>
              </a:rPr>
              <a:t> </a:t>
            </a:r>
            <a:r>
              <a:rPr lang="en-US" sz="1700" dirty="0" smtClean="0"/>
              <a:t>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marL="981075" lvl="1" indent="0">
              <a:buNone/>
            </a:pPr>
            <a:r>
              <a:rPr lang="pt-PT" dirty="0" err="1" smtClean="0"/>
              <a:t>Let’s</a:t>
            </a:r>
            <a:r>
              <a:rPr lang="pt-PT" dirty="0" smtClean="0"/>
              <a:t> </a:t>
            </a:r>
            <a:r>
              <a:rPr lang="pt-PT" dirty="0" err="1" smtClean="0"/>
              <a:t>see</a:t>
            </a:r>
            <a:r>
              <a:rPr lang="pt-PT" dirty="0" smtClean="0"/>
              <a:t> </a:t>
            </a:r>
            <a:r>
              <a:rPr lang="pt-PT" dirty="0" err="1" smtClean="0"/>
              <a:t>two</a:t>
            </a:r>
            <a:r>
              <a:rPr lang="pt-PT" dirty="0" smtClean="0"/>
              <a:t> exemples: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286150" y="3732067"/>
            <a:ext cx="3684277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</a:t>
            </a:r>
            <a:r>
              <a:rPr lang="en-US" sz="6400" dirty="0" smtClean="0">
                <a:solidFill>
                  <a:schemeClr val="accent2"/>
                </a:solidFill>
              </a:rPr>
              <a:t>≤  </a:t>
            </a:r>
            <a:r>
              <a:rPr lang="en-US" sz="6400" dirty="0" smtClean="0"/>
              <a:t>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-  2 x</a:t>
            </a:r>
            <a:r>
              <a:rPr lang="en-US" sz="6400" baseline="-25000" dirty="0" smtClean="0"/>
              <a:t>2       </a:t>
            </a:r>
            <a:r>
              <a:rPr lang="en-US" sz="6400" dirty="0" smtClean="0">
                <a:solidFill>
                  <a:srgbClr val="0070C0"/>
                </a:solidFill>
              </a:rPr>
              <a:t>≥</a:t>
            </a:r>
            <a:r>
              <a:rPr lang="en-US" sz="6400" dirty="0" smtClean="0"/>
              <a:t>    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    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/>
              <a:t>+   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+ 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>
                <a:solidFill>
                  <a:schemeClr val="accent2"/>
                </a:solidFill>
              </a:rPr>
              <a:t>            </a:t>
            </a:r>
            <a:r>
              <a:rPr lang="en-US" sz="6400" dirty="0" smtClean="0"/>
              <a:t>=   10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 x</a:t>
            </a:r>
            <a:r>
              <a:rPr lang="en-US" sz="6400" baseline="-25000" dirty="0"/>
              <a:t>1   </a:t>
            </a:r>
            <a:r>
              <a:rPr lang="en-US" sz="6400" dirty="0"/>
              <a:t>-  2 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 </a:t>
            </a:r>
            <a:r>
              <a:rPr lang="en-US" sz="6400" dirty="0" smtClean="0"/>
              <a:t>=     </a:t>
            </a:r>
            <a:r>
              <a:rPr lang="en-US" sz="6400" dirty="0"/>
              <a:t>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chemeClr val="accent2"/>
                </a:solidFill>
              </a:rPr>
              <a:t>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0" y="3732066"/>
            <a:ext cx="5257800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Min:        </a:t>
            </a:r>
            <a:r>
              <a:rPr lang="en-US" sz="6400" dirty="0" smtClean="0"/>
              <a:t>Z =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2</a:t>
            </a:r>
            <a:r>
              <a:rPr lang="en-US" sz="6400" b="1" dirty="0" smtClean="0"/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</a:t>
            </a:r>
            <a:r>
              <a:rPr lang="en-US" sz="6400" dirty="0" smtClean="0">
                <a:solidFill>
                  <a:srgbClr val="0070C0"/>
                </a:solidFill>
              </a:rPr>
              <a:t>≥ </a:t>
            </a:r>
            <a:r>
              <a:rPr lang="en-US" sz="6400" dirty="0" smtClean="0"/>
              <a:t>4</a:t>
            </a:r>
          </a:p>
          <a:p>
            <a:pPr marL="0" indent="0">
              <a:buNone/>
            </a:pPr>
            <a:r>
              <a:rPr lang="en-US" sz="6400" dirty="0" smtClean="0"/>
              <a:t>     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+  x</a:t>
            </a:r>
            <a:r>
              <a:rPr lang="en-US" sz="6400" baseline="-25000" dirty="0" smtClean="0"/>
              <a:t>2   </a:t>
            </a:r>
            <a:r>
              <a:rPr lang="en-US" sz="6400" dirty="0" smtClean="0">
                <a:solidFill>
                  <a:srgbClr val="0070C0"/>
                </a:solidFill>
              </a:rPr>
              <a:t>≥ </a:t>
            </a:r>
            <a:r>
              <a:rPr lang="en-US" sz="6400" dirty="0" smtClean="0"/>
              <a:t>5  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 smtClean="0"/>
              <a:t>Min:       </a:t>
            </a:r>
            <a:r>
              <a:rPr lang="en-US" sz="6400" dirty="0"/>
              <a:t>Z </a:t>
            </a:r>
            <a:r>
              <a:rPr lang="en-US" sz="6400" dirty="0" smtClean="0"/>
              <a:t>=  4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+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 </a:t>
            </a:r>
            <a:r>
              <a:rPr lang="en-US" sz="6400" dirty="0" smtClean="0">
                <a:solidFill>
                  <a:srgbClr val="0070C0"/>
                </a:solidFill>
              </a:rPr>
              <a:t>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 smtClean="0"/>
              <a:t>2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</a:t>
            </a:r>
            <a:r>
              <a:rPr lang="en-US" sz="6400" dirty="0" smtClean="0"/>
              <a:t>  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5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</a:t>
            </a:r>
            <a:r>
              <a:rPr lang="en-US" sz="6400" baseline="-25000" dirty="0" smtClean="0"/>
              <a:t>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6125378" y="5387248"/>
            <a:ext cx="3327094" cy="297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6150" y="5387248"/>
            <a:ext cx="3327094" cy="297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54636" y="2287636"/>
            <a:ext cx="508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exorbitant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penalty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≥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constraints we have to introduce both: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surplus 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(S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 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 artificial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255092" y="2845482"/>
            <a:ext cx="6039736" cy="40620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 smtClean="0"/>
              <a:t>Min:       </a:t>
            </a:r>
            <a:r>
              <a:rPr lang="en-US" sz="6400" dirty="0"/>
              <a:t>Z </a:t>
            </a:r>
            <a:r>
              <a:rPr lang="en-US" sz="6400" dirty="0" smtClean="0"/>
              <a:t>=  4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+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 </a:t>
            </a:r>
            <a:r>
              <a:rPr lang="en-US" sz="6400" dirty="0" smtClean="0">
                <a:solidFill>
                  <a:srgbClr val="0070C0"/>
                </a:solidFill>
              </a:rPr>
              <a:t>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 smtClean="0"/>
              <a:t>2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</a:t>
            </a:r>
            <a:r>
              <a:rPr lang="en-US" sz="6400" dirty="0" smtClean="0"/>
              <a:t>  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5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</a:t>
            </a:r>
            <a:r>
              <a:rPr lang="en-US" sz="6400" baseline="-25000" dirty="0" smtClean="0"/>
              <a:t>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6400" b="1" dirty="0" smtClean="0"/>
              <a:t>Where</a:t>
            </a:r>
            <a:r>
              <a:rPr lang="en-US" sz="6400" dirty="0" smtClean="0"/>
              <a:t>      a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= </a:t>
            </a:r>
            <a:r>
              <a:rPr lang="en-US" sz="6400" dirty="0"/>
              <a:t> </a:t>
            </a:r>
            <a:r>
              <a:rPr lang="en-US" sz="6400" dirty="0" smtClean="0"/>
              <a:t>4 - 2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 </a:t>
            </a:r>
            <a:r>
              <a:rPr lang="en-US" sz="6400" dirty="0"/>
              <a:t>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and    a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= 5 -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-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b="1" dirty="0" smtClean="0"/>
              <a:t>Replacing in the OF:   </a:t>
            </a:r>
          </a:p>
          <a:p>
            <a:pPr marL="0" indent="0">
              <a:buNone/>
            </a:pPr>
            <a:r>
              <a:rPr lang="en-US" sz="6400" dirty="0" smtClean="0"/>
              <a:t>Min  </a:t>
            </a:r>
            <a:r>
              <a:rPr lang="en-US" sz="6400" dirty="0"/>
              <a:t>Z =  4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 +</a:t>
            </a:r>
            <a:r>
              <a:rPr lang="en-US" sz="6400" dirty="0">
                <a:solidFill>
                  <a:srgbClr val="0070C0"/>
                </a:solidFill>
              </a:rPr>
              <a:t> M</a:t>
            </a:r>
            <a:r>
              <a:rPr lang="en-US" sz="6400" dirty="0"/>
              <a:t> </a:t>
            </a:r>
            <a:r>
              <a:rPr lang="en-US" sz="6400" dirty="0" smtClean="0"/>
              <a:t>(</a:t>
            </a:r>
            <a:r>
              <a:rPr lang="en-US" sz="6400" dirty="0"/>
              <a:t>4 - 2 x</a:t>
            </a:r>
            <a:r>
              <a:rPr lang="en-US" sz="6400" baseline="-25000" dirty="0"/>
              <a:t>1  </a:t>
            </a:r>
            <a:r>
              <a:rPr lang="en-US" sz="6400" dirty="0"/>
              <a:t>+  x</a:t>
            </a:r>
            <a:r>
              <a:rPr lang="en-US" sz="6400" baseline="-25000" dirty="0"/>
              <a:t>2</a:t>
            </a:r>
            <a:r>
              <a:rPr lang="en-US" sz="6400" dirty="0"/>
              <a:t> + S</a:t>
            </a:r>
            <a:r>
              <a:rPr lang="en-US" sz="6400" baseline="-25000" dirty="0"/>
              <a:t>1</a:t>
            </a:r>
            <a:r>
              <a:rPr lang="en-US" sz="6400" dirty="0"/>
              <a:t> </a:t>
            </a:r>
            <a:r>
              <a:rPr lang="en-US" sz="6400" dirty="0" smtClean="0"/>
              <a:t>) 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/>
              <a:t>(</a:t>
            </a:r>
            <a:r>
              <a:rPr lang="en-US" sz="6400" dirty="0"/>
              <a:t>a</a:t>
            </a:r>
            <a:r>
              <a:rPr lang="en-US" sz="6400" baseline="-25000" dirty="0"/>
              <a:t>2</a:t>
            </a:r>
            <a:r>
              <a:rPr lang="en-US" sz="6400" dirty="0"/>
              <a:t> = 5 - x</a:t>
            </a:r>
            <a:r>
              <a:rPr lang="en-US" sz="6400" baseline="-25000" dirty="0"/>
              <a:t>1  </a:t>
            </a:r>
            <a:r>
              <a:rPr lang="en-US" sz="6400" dirty="0"/>
              <a:t>- x</a:t>
            </a:r>
            <a:r>
              <a:rPr lang="en-US" sz="6400" baseline="-25000" dirty="0"/>
              <a:t>2  </a:t>
            </a:r>
            <a:r>
              <a:rPr lang="en-US" sz="6400" dirty="0"/>
              <a:t>+ 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</a:p>
          <a:p>
            <a:pPr marL="0" indent="0">
              <a:buNone/>
            </a:pPr>
            <a:r>
              <a:rPr lang="en-US" sz="6400" dirty="0"/>
              <a:t>Min  Z =  4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 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4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 </a:t>
            </a:r>
            <a:r>
              <a:rPr lang="en-US" sz="6400" dirty="0"/>
              <a:t>-</a:t>
            </a:r>
            <a:r>
              <a:rPr lang="en-US" sz="6400" dirty="0" smtClean="0"/>
              <a:t> 2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+ 5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 </a:t>
            </a:r>
            <a:r>
              <a:rPr lang="en-US" sz="6400" dirty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 smtClean="0"/>
              <a:t>Min  Z = 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 </a:t>
            </a:r>
            <a:r>
              <a:rPr lang="en-US" sz="6400" dirty="0" smtClean="0"/>
              <a:t>+</a:t>
            </a:r>
            <a:r>
              <a:rPr lang="en-US" sz="6400" dirty="0" smtClean="0">
                <a:solidFill>
                  <a:srgbClr val="0070C0"/>
                </a:solidFill>
              </a:rPr>
              <a:t> 4M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5M</a:t>
            </a:r>
          </a:p>
          <a:p>
            <a:pPr marL="0" indent="0">
              <a:buNone/>
            </a:pPr>
            <a:r>
              <a:rPr lang="en-US" sz="6400" dirty="0"/>
              <a:t>Min  Z =  4 x</a:t>
            </a:r>
            <a:r>
              <a:rPr lang="en-US" sz="6400" baseline="-25000" dirty="0"/>
              <a:t>1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r>
              <a:rPr lang="en-US" sz="6400" dirty="0"/>
              <a:t>Min  Z =  </a:t>
            </a:r>
            <a:r>
              <a:rPr lang="en-US" sz="6400" dirty="0" smtClean="0"/>
              <a:t>(4 -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+ 2 x</a:t>
            </a:r>
            <a:r>
              <a:rPr lang="en-US" sz="6400" baseline="-25000" dirty="0"/>
              <a:t>2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9M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 smtClean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92941" y="3006705"/>
            <a:ext cx="5303059" cy="35623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    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/>
              <a:t>+   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+ 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>
                <a:solidFill>
                  <a:schemeClr val="accent2"/>
                </a:solidFill>
              </a:rPr>
              <a:t>            </a:t>
            </a:r>
            <a:r>
              <a:rPr lang="en-US" sz="6400" dirty="0" smtClean="0"/>
              <a:t>=   10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 x</a:t>
            </a:r>
            <a:r>
              <a:rPr lang="en-US" sz="6400" baseline="-25000" dirty="0"/>
              <a:t>1   </a:t>
            </a:r>
            <a:r>
              <a:rPr lang="en-US" sz="6400" dirty="0"/>
              <a:t>-  2 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 </a:t>
            </a:r>
            <a:r>
              <a:rPr lang="en-US" sz="6400" dirty="0" smtClean="0"/>
              <a:t>=     </a:t>
            </a:r>
            <a:r>
              <a:rPr lang="en-US" sz="6400" dirty="0"/>
              <a:t>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chemeClr val="accent2"/>
                </a:solidFill>
              </a:rPr>
              <a:t>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6400" b="1" dirty="0" smtClean="0"/>
              <a:t>Where </a:t>
            </a:r>
            <a:r>
              <a:rPr lang="en-US" sz="6400" dirty="0" smtClean="0"/>
              <a:t>     a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= </a:t>
            </a:r>
            <a:r>
              <a:rPr lang="en-US" sz="6400" dirty="0" smtClean="0"/>
              <a:t>6 </a:t>
            </a:r>
            <a:r>
              <a:rPr lang="en-US" sz="6400" dirty="0"/>
              <a:t>- x</a:t>
            </a:r>
            <a:r>
              <a:rPr lang="en-US" sz="6400" baseline="-25000" dirty="0"/>
              <a:t>1  </a:t>
            </a:r>
            <a:r>
              <a:rPr lang="en-US" sz="6400" dirty="0" smtClean="0"/>
              <a:t>+ 2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/>
              <a:t>+ S</a:t>
            </a:r>
            <a:r>
              <a:rPr lang="en-US" sz="6400" baseline="-25000" dirty="0"/>
              <a:t>2</a:t>
            </a:r>
          </a:p>
          <a:p>
            <a:pPr marL="0" indent="0">
              <a:buNone/>
            </a:pPr>
            <a:r>
              <a:rPr lang="en-US" sz="6400" b="1" dirty="0"/>
              <a:t>Replacing in the OF:  </a:t>
            </a:r>
            <a:endParaRPr lang="en-US" sz="6400" b="1" dirty="0" smtClean="0"/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/>
              <a:t>(</a:t>
            </a:r>
            <a:r>
              <a:rPr lang="en-US" sz="6400" dirty="0"/>
              <a:t>6 - x</a:t>
            </a:r>
            <a:r>
              <a:rPr lang="en-US" sz="6400" baseline="-25000" dirty="0"/>
              <a:t>1  </a:t>
            </a:r>
            <a:r>
              <a:rPr lang="en-US" sz="6400" dirty="0"/>
              <a:t>+ 2 x</a:t>
            </a:r>
            <a:r>
              <a:rPr lang="en-US" sz="6400" baseline="-25000" dirty="0"/>
              <a:t>2  </a:t>
            </a:r>
            <a:r>
              <a:rPr lang="en-US" sz="6400" dirty="0"/>
              <a:t>+ 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  <a:endParaRPr lang="en-US" sz="6400" baseline="-25000" dirty="0"/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-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2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2M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- </a:t>
            </a:r>
            <a:r>
              <a:rPr lang="en-US" sz="6400" dirty="0">
                <a:solidFill>
                  <a:srgbClr val="0070C0"/>
                </a:solidFill>
              </a:rPr>
              <a:t>6M</a:t>
            </a:r>
            <a:r>
              <a:rPr lang="en-US" sz="6400" dirty="0"/>
              <a:t> 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(1 + </a:t>
            </a:r>
            <a:r>
              <a:rPr lang="en-US" sz="6400" dirty="0" smtClean="0">
                <a:solidFill>
                  <a:srgbClr val="0070C0"/>
                </a:solidFill>
              </a:rPr>
              <a:t>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(2 - </a:t>
            </a:r>
            <a:r>
              <a:rPr lang="en-US" sz="6400" dirty="0" smtClean="0">
                <a:solidFill>
                  <a:srgbClr val="0070C0"/>
                </a:solidFill>
              </a:rPr>
              <a:t>2M)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266109" y="2795908"/>
            <a:ext cx="5566007" cy="10930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Min  </a:t>
            </a:r>
            <a:r>
              <a:rPr lang="en-US" sz="6400" dirty="0"/>
              <a:t>Z =  </a:t>
            </a:r>
            <a:r>
              <a:rPr lang="en-US" sz="6400" dirty="0" smtClean="0"/>
              <a:t>(4 -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+ 2 x</a:t>
            </a:r>
            <a:r>
              <a:rPr lang="en-US" sz="6400" baseline="-25000" dirty="0"/>
              <a:t>2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        </a:t>
            </a:r>
            <a:r>
              <a:rPr lang="en-US" sz="6400" dirty="0" smtClean="0"/>
              <a:t>Z - (</a:t>
            </a:r>
            <a:r>
              <a:rPr lang="en-US" sz="6400" dirty="0"/>
              <a:t>4 -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</a:t>
            </a:r>
            <a:r>
              <a:rPr lang="en-US" sz="6400" dirty="0"/>
              <a:t>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 smtClean="0"/>
              <a:t>=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baseline="-25000" dirty="0" smtClean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8200" y="3006705"/>
            <a:ext cx="5303059" cy="109157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(1 + </a:t>
            </a:r>
            <a:r>
              <a:rPr lang="en-US" sz="6400" dirty="0" smtClean="0">
                <a:solidFill>
                  <a:srgbClr val="0070C0"/>
                </a:solidFill>
              </a:rPr>
              <a:t>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(2 - </a:t>
            </a:r>
            <a:r>
              <a:rPr lang="en-US" sz="6400" dirty="0" smtClean="0">
                <a:solidFill>
                  <a:srgbClr val="0070C0"/>
                </a:solidFill>
              </a:rPr>
              <a:t>2M)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r>
              <a:rPr lang="en-US" sz="6400" dirty="0" smtClean="0"/>
              <a:t>          Z - </a:t>
            </a:r>
            <a:r>
              <a:rPr lang="en-US" sz="6400" dirty="0"/>
              <a:t>(1 + </a:t>
            </a:r>
            <a:r>
              <a:rPr lang="en-US" sz="6400" dirty="0">
                <a:solidFill>
                  <a:srgbClr val="0070C0"/>
                </a:solidFill>
              </a:rPr>
              <a:t>M)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</a:t>
            </a:r>
            <a:r>
              <a:rPr lang="en-US" sz="6400" dirty="0"/>
              <a:t>(2 - </a:t>
            </a:r>
            <a:r>
              <a:rPr lang="en-US" sz="6400" dirty="0">
                <a:solidFill>
                  <a:srgbClr val="0070C0"/>
                </a:solidFill>
              </a:rPr>
              <a:t>2M)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211" b="52760"/>
          <a:stretch/>
        </p:blipFill>
        <p:spPr>
          <a:xfrm>
            <a:off x="132466" y="4023763"/>
            <a:ext cx="5963534" cy="1185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4377"/>
          <a:stretch/>
        </p:blipFill>
        <p:spPr>
          <a:xfrm>
            <a:off x="5263525" y="5204971"/>
            <a:ext cx="6568591" cy="11445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1902" y="4365190"/>
            <a:ext cx="25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034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sz="2000" dirty="0" smtClean="0"/>
              <a:t>The simplex requires a starting BFS, we solve this by introducing an artificial variable in the constraint and also in the objective function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have a problem because the coefficient of one </a:t>
            </a:r>
            <a:r>
              <a:rPr lang="en-US" sz="2000" dirty="0" smtClean="0"/>
              <a:t>of the </a:t>
            </a:r>
            <a:r>
              <a:rPr lang="en-US" sz="2000" dirty="0"/>
              <a:t>BV (an artificial variable) is a non-zero (M), an this must </a:t>
            </a:r>
            <a:r>
              <a:rPr lang="en-US" sz="2000" dirty="0" smtClean="0"/>
              <a:t>be eliminated </a:t>
            </a:r>
            <a:r>
              <a:rPr lang="en-US" sz="2000" dirty="0"/>
              <a:t>from equation (0) before the simplex method </a:t>
            </a:r>
            <a:r>
              <a:rPr lang="en-US" sz="2000" dirty="0" smtClean="0"/>
              <a:t>can either </a:t>
            </a:r>
            <a:r>
              <a:rPr lang="en-US" sz="2000" dirty="0"/>
              <a:t>apply the optimality test or find the Entering BV.</a:t>
            </a:r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b="1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953322" y="4513133"/>
            <a:ext cx="3684277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</a:t>
            </a:r>
            <a:r>
              <a:rPr lang="en-US" sz="6400" b="1" dirty="0" smtClean="0"/>
              <a:t>      </a:t>
            </a:r>
            <a:r>
              <a:rPr lang="en-US" sz="6400" dirty="0" smtClean="0"/>
              <a:t>Z </a:t>
            </a:r>
            <a:r>
              <a:rPr lang="en-US" sz="6400" dirty="0"/>
              <a:t>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baseline="-25000" dirty="0" smtClean="0"/>
              <a:t>      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            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                              2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    =  12</a:t>
            </a:r>
          </a:p>
          <a:p>
            <a:pPr marL="0" indent="0">
              <a:buNone/>
            </a:pPr>
            <a:r>
              <a:rPr lang="en-US" sz="6400" dirty="0" smtClean="0"/>
              <a:t>                    3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  +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                   </a:t>
            </a:r>
            <a:r>
              <a:rPr lang="en-US" sz="6400" dirty="0" smtClean="0">
                <a:solidFill>
                  <a:srgbClr val="0070C0"/>
                </a:solidFill>
              </a:rPr>
              <a:t>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=  18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3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787945" y="4805494"/>
            <a:ext cx="3684277" cy="140869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Original </a:t>
            </a:r>
            <a:r>
              <a:rPr lang="en-US" sz="6400" u="sng" dirty="0"/>
              <a:t>problem: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3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</a:t>
            </a:r>
            <a:r>
              <a:rPr lang="en-US" sz="6400" dirty="0"/>
              <a:t>5</a:t>
            </a:r>
            <a:r>
              <a:rPr lang="en-US" sz="6400" dirty="0" smtClean="0"/>
              <a:t>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                     </a:t>
            </a:r>
            <a:r>
              <a:rPr lang="en-US" sz="6400" dirty="0" smtClean="0"/>
              <a:t>≤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4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   2 x</a:t>
            </a:r>
            <a:r>
              <a:rPr lang="en-US" sz="6400" baseline="-25000" dirty="0" smtClean="0"/>
              <a:t>2       </a:t>
            </a:r>
            <a:r>
              <a:rPr lang="en-US" sz="6400" dirty="0"/>
              <a:t>≤ </a:t>
            </a:r>
            <a:r>
              <a:rPr lang="en-US" sz="6400" dirty="0" smtClean="0"/>
              <a:t> 12</a:t>
            </a:r>
          </a:p>
          <a:p>
            <a:pPr marL="0" indent="0">
              <a:buNone/>
            </a:pPr>
            <a:r>
              <a:rPr lang="en-US" sz="6400" dirty="0" smtClean="0"/>
              <a:t>                    3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+   x</a:t>
            </a:r>
            <a:r>
              <a:rPr lang="en-US" sz="6400" baseline="-25000" dirty="0" smtClean="0"/>
              <a:t>2        </a:t>
            </a:r>
            <a:r>
              <a:rPr lang="en-US" sz="6400" dirty="0" smtClean="0">
                <a:solidFill>
                  <a:srgbClr val="0070C0"/>
                </a:solidFill>
              </a:rPr>
              <a:t>=</a:t>
            </a:r>
            <a:r>
              <a:rPr lang="en-US" sz="6400" dirty="0" smtClean="0"/>
              <a:t>  18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200005" y="2178580"/>
            <a:ext cx="582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exorbitant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penalty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= constraints we only introduce an artificial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b="1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371048" y="2887801"/>
            <a:ext cx="4495496" cy="37082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</a:t>
            </a:r>
            <a:r>
              <a:rPr lang="en-US" sz="6400" b="1" dirty="0" smtClean="0"/>
              <a:t>   </a:t>
            </a:r>
            <a:r>
              <a:rPr lang="en-US" sz="6400" dirty="0" smtClean="0"/>
              <a:t>Z </a:t>
            </a:r>
            <a:r>
              <a:rPr lang="en-US" sz="6400" dirty="0"/>
              <a:t>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baseline="-25000" dirty="0" smtClean="0"/>
              <a:t>      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            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                              2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    =  12</a:t>
            </a:r>
          </a:p>
          <a:p>
            <a:pPr marL="0" indent="0">
              <a:buNone/>
            </a:pPr>
            <a:r>
              <a:rPr lang="en-US" sz="6400" dirty="0" smtClean="0"/>
              <a:t>                    3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</a:t>
            </a:r>
            <a:r>
              <a:rPr lang="en-US" sz="6400" dirty="0" smtClean="0"/>
              <a:t>+ 2 x</a:t>
            </a:r>
            <a:r>
              <a:rPr lang="en-US" sz="6400" baseline="-25000" dirty="0" smtClean="0"/>
              <a:t>2                        </a:t>
            </a:r>
            <a:r>
              <a:rPr lang="en-US" sz="6400" dirty="0" smtClean="0">
                <a:solidFill>
                  <a:srgbClr val="0070C0"/>
                </a:solidFill>
              </a:rPr>
              <a:t>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=  18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3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6400" b="1" dirty="0"/>
              <a:t>Where </a:t>
            </a:r>
            <a:r>
              <a:rPr lang="en-US" sz="6400" dirty="0"/>
              <a:t>     </a:t>
            </a:r>
            <a:r>
              <a:rPr lang="en-US" sz="6400" dirty="0" smtClean="0"/>
              <a:t>a</a:t>
            </a:r>
            <a:r>
              <a:rPr lang="en-US" sz="6400" baseline="-25000" dirty="0" smtClean="0"/>
              <a:t>3</a:t>
            </a:r>
            <a:r>
              <a:rPr lang="en-US" sz="6400" dirty="0" smtClean="0"/>
              <a:t> </a:t>
            </a:r>
            <a:r>
              <a:rPr lang="en-US" sz="6400" dirty="0"/>
              <a:t>= </a:t>
            </a:r>
            <a:r>
              <a:rPr lang="en-US" sz="6400" dirty="0" smtClean="0"/>
              <a:t>18 – 3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-2x</a:t>
            </a:r>
            <a:r>
              <a:rPr lang="en-US" sz="6400" baseline="-25000" dirty="0" smtClean="0"/>
              <a:t>2  </a:t>
            </a:r>
          </a:p>
          <a:p>
            <a:pPr marL="0" indent="0">
              <a:buNone/>
            </a:pPr>
            <a:r>
              <a:rPr lang="en-US" sz="6400" b="1" dirty="0" smtClean="0"/>
              <a:t>Replacing </a:t>
            </a:r>
            <a:r>
              <a:rPr lang="en-US" sz="6400" b="1" dirty="0"/>
              <a:t>in the OF:  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</a:t>
            </a:r>
            <a:r>
              <a:rPr lang="en-US" sz="6400" dirty="0" smtClean="0"/>
              <a:t>= </a:t>
            </a:r>
            <a:r>
              <a:rPr lang="en-US" sz="6400" dirty="0"/>
              <a:t>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0070C0"/>
                </a:solidFill>
              </a:rPr>
              <a:t>- M </a:t>
            </a:r>
            <a:r>
              <a:rPr lang="en-US" sz="6400" dirty="0" smtClean="0">
                <a:solidFill>
                  <a:srgbClr val="0070C0"/>
                </a:solidFill>
              </a:rPr>
              <a:t>(</a:t>
            </a:r>
            <a:r>
              <a:rPr lang="en-US" sz="6400" dirty="0" smtClean="0"/>
              <a:t>18 </a:t>
            </a:r>
            <a:r>
              <a:rPr lang="en-US" sz="6400" dirty="0"/>
              <a:t>– 3 x</a:t>
            </a:r>
            <a:r>
              <a:rPr lang="en-US" sz="6400" baseline="-25000" dirty="0"/>
              <a:t>1  </a:t>
            </a:r>
            <a:r>
              <a:rPr lang="en-US" sz="6400" dirty="0"/>
              <a:t>-</a:t>
            </a:r>
            <a:r>
              <a:rPr lang="en-US" sz="6400" dirty="0" smtClean="0"/>
              <a:t>2x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0070C0"/>
                </a:solidFill>
              </a:rPr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18M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3 x</a:t>
            </a:r>
            <a:r>
              <a:rPr lang="en-US" sz="6400" baseline="-25000" dirty="0"/>
              <a:t>1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5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/>
              <a:t> -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(3 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(5 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-</a:t>
            </a:r>
            <a:r>
              <a:rPr lang="en-US" sz="6400" dirty="0">
                <a:solidFill>
                  <a:srgbClr val="0070C0"/>
                </a:solidFill>
              </a:rPr>
              <a:t> 18M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r>
              <a:rPr lang="en-US" sz="6400" baseline="-25000" dirty="0" smtClean="0"/>
              <a:t>  </a:t>
            </a:r>
            <a:endParaRPr lang="en-US" sz="6400" baseline="-250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687602" y="3056705"/>
            <a:ext cx="5303059" cy="97076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(3 +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/>
              <a:t>+ (5 + </a:t>
            </a:r>
            <a:r>
              <a:rPr lang="en-US" sz="6400" dirty="0">
                <a:solidFill>
                  <a:srgbClr val="0070C0"/>
                </a:solidFill>
              </a:rPr>
              <a:t>2M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2</a:t>
            </a:r>
            <a:r>
              <a:rPr lang="en-US" sz="6400" dirty="0"/>
              <a:t> -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</a:p>
          <a:p>
            <a:pPr marL="0" indent="0">
              <a:buNone/>
            </a:pPr>
            <a:r>
              <a:rPr lang="en-US" sz="6400" dirty="0" smtClean="0"/>
              <a:t>          Z - (3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>
                <a:solidFill>
                  <a:srgbClr val="0070C0"/>
                </a:solidFill>
              </a:rPr>
              <a:t>)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(5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2M)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= -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  <a:endParaRPr lang="en-US" sz="6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47" y="4351507"/>
            <a:ext cx="5851751" cy="13883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unconstrained variables</a:t>
            </a:r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When variables with unrestricted signs exist in a LP problem, there is the need </a:t>
            </a:r>
            <a:r>
              <a:rPr lang="en-US" dirty="0"/>
              <a:t>to first convert the problem into one where all variables are nonnegative</a:t>
            </a:r>
            <a:r>
              <a:rPr lang="en-US" dirty="0" smtClean="0"/>
              <a:t> .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dirty="0" smtClean="0"/>
              <a:t>The idea </a:t>
            </a:r>
            <a:r>
              <a:rPr lang="en-US" dirty="0"/>
              <a:t>is to rewrite such a variable as the difference between two nonnegative variables. </a:t>
            </a:r>
            <a:r>
              <a:rPr lang="en-US" dirty="0" smtClean="0"/>
              <a:t>That is</a:t>
            </a:r>
            <a:r>
              <a:rPr lang="en-US" dirty="0"/>
              <a:t>, we can introduce two nonnegative variables, say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, and let x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~ x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−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/>
              <a:t> </a:t>
            </a:r>
            <a:r>
              <a:rPr lang="en-US" baseline="30000" dirty="0" smtClean="0"/>
              <a:t>−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Let’s consider the particular numerical examples:</a:t>
            </a:r>
          </a:p>
          <a:p>
            <a:pPr marL="914400" lvl="2" indent="0">
              <a:buNone/>
            </a:pPr>
            <a:r>
              <a:rPr lang="en-US" dirty="0" smtClean="0"/>
              <a:t>if x</a:t>
            </a:r>
            <a:r>
              <a:rPr lang="en-US" baseline="-25000" dirty="0" smtClean="0"/>
              <a:t>3</a:t>
            </a:r>
            <a:r>
              <a:rPr lang="en-US" sz="800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 5 </a:t>
            </a:r>
            <a:r>
              <a:rPr lang="en-US" dirty="0"/>
              <a:t>-</a:t>
            </a:r>
            <a:r>
              <a:rPr lang="en-US" dirty="0" smtClean="0"/>
              <a:t>&gt; its </a:t>
            </a:r>
            <a:r>
              <a:rPr lang="en-US" dirty="0"/>
              <a:t>positive part </a:t>
            </a:r>
            <a:r>
              <a:rPr lang="en-US" dirty="0" smtClean="0"/>
              <a:t>(x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) = </a:t>
            </a:r>
            <a:r>
              <a:rPr lang="en-US" dirty="0"/>
              <a:t>5 and its negative part </a:t>
            </a:r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baseline="30000" dirty="0"/>
              <a:t>− </a:t>
            </a:r>
            <a:r>
              <a:rPr lang="en-US" dirty="0" smtClean="0"/>
              <a:t>) = 0    </a:t>
            </a:r>
            <a:r>
              <a:rPr lang="en-US" sz="1800" b="1" dirty="0" smtClean="0"/>
              <a:t>x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 </a:t>
            </a:r>
            <a:r>
              <a:rPr lang="en-US" sz="1800" b="1" dirty="0"/>
              <a:t>~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+</a:t>
            </a:r>
            <a:r>
              <a:rPr lang="en-US" sz="1800" b="1" dirty="0"/>
              <a:t> − </a:t>
            </a:r>
            <a:r>
              <a:rPr lang="en-US" sz="1800" b="1" dirty="0" smtClean="0"/>
              <a:t>x</a:t>
            </a:r>
            <a:r>
              <a:rPr lang="en-US" sz="1800" b="1" baseline="-25000" dirty="0" smtClean="0"/>
              <a:t>3</a:t>
            </a:r>
            <a:r>
              <a:rPr lang="en-US" sz="1800" b="1" baseline="30000" dirty="0" smtClean="0"/>
              <a:t>− </a:t>
            </a:r>
            <a:r>
              <a:rPr lang="en-US" sz="1800" dirty="0" smtClean="0">
                <a:sym typeface="Wingdings" panose="05000000000000000000" pitchFamily="2" charset="2"/>
              </a:rPr>
              <a:t>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</a:t>
            </a:r>
            <a:r>
              <a:rPr lang="en-US" sz="1800" b="1" dirty="0" smtClean="0"/>
              <a:t>5 – 0 = 5</a:t>
            </a:r>
            <a:endParaRPr lang="en-US" sz="1800" b="1" dirty="0"/>
          </a:p>
          <a:p>
            <a:pPr marL="914400" lvl="2" indent="0">
              <a:buNone/>
            </a:pPr>
            <a:r>
              <a:rPr lang="en-US" dirty="0"/>
              <a:t>if x</a:t>
            </a:r>
            <a:r>
              <a:rPr lang="en-US" baseline="-25000" dirty="0"/>
              <a:t>3</a:t>
            </a:r>
            <a:r>
              <a:rPr lang="en-US" sz="600" dirty="0"/>
              <a:t> </a:t>
            </a:r>
            <a:r>
              <a:rPr lang="en-US" dirty="0"/>
              <a:t>= </a:t>
            </a:r>
            <a:r>
              <a:rPr lang="en-US" dirty="0" smtClean="0"/>
              <a:t>-5 </a:t>
            </a:r>
            <a:r>
              <a:rPr lang="en-US" dirty="0"/>
              <a:t>-&gt;</a:t>
            </a:r>
            <a:r>
              <a:rPr lang="en-US" dirty="0" smtClean="0"/>
              <a:t> its positive </a:t>
            </a:r>
            <a:r>
              <a:rPr lang="en-US" dirty="0"/>
              <a:t>part (x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) = </a:t>
            </a:r>
            <a:r>
              <a:rPr lang="en-US" dirty="0" smtClean="0"/>
              <a:t>0 </a:t>
            </a:r>
            <a:r>
              <a:rPr lang="en-US" dirty="0"/>
              <a:t>and its negative part (x</a:t>
            </a:r>
            <a:r>
              <a:rPr lang="en-US" baseline="-25000" dirty="0"/>
              <a:t>3</a:t>
            </a:r>
            <a:r>
              <a:rPr lang="en-US" baseline="30000" dirty="0"/>
              <a:t>− </a:t>
            </a:r>
            <a:r>
              <a:rPr lang="en-US" dirty="0"/>
              <a:t>) = </a:t>
            </a:r>
            <a:r>
              <a:rPr lang="en-US" dirty="0" smtClean="0"/>
              <a:t>5  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+</a:t>
            </a:r>
            <a:r>
              <a:rPr lang="en-US" sz="1800" b="1" dirty="0"/>
              <a:t> −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− </a:t>
            </a:r>
            <a:r>
              <a:rPr lang="en-US" sz="1800" dirty="0">
                <a:sym typeface="Wingdings" panose="05000000000000000000" pitchFamily="2" charset="2"/>
              </a:rPr>
              <a:t>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</a:t>
            </a:r>
            <a:r>
              <a:rPr lang="en-US" sz="1800" b="1" dirty="0" smtClean="0"/>
              <a:t>0 </a:t>
            </a:r>
            <a:r>
              <a:rPr lang="en-US" sz="1800" b="1" dirty="0"/>
              <a:t>– </a:t>
            </a:r>
            <a:r>
              <a:rPr lang="en-US" sz="1800" b="1" dirty="0" smtClean="0"/>
              <a:t>5 </a:t>
            </a:r>
            <a:r>
              <a:rPr lang="en-US" sz="1800" b="1" dirty="0"/>
              <a:t>= </a:t>
            </a:r>
            <a:r>
              <a:rPr lang="en-US" sz="1800" b="1" dirty="0" smtClean="0"/>
              <a:t>-5</a:t>
            </a:r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86700" y="5041546"/>
            <a:ext cx="31731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426091" y="49980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7886700" y="46537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0951886" y="46537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Elbow Connector 9"/>
          <p:cNvCxnSpPr>
            <a:stCxn id="6" idx="1"/>
            <a:endCxn id="7" idx="6"/>
          </p:cNvCxnSpPr>
          <p:nvPr/>
        </p:nvCxnSpPr>
        <p:spPr>
          <a:xfrm rot="16200000" flipV="1">
            <a:off x="8565289" y="4137201"/>
            <a:ext cx="306030" cy="144720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7"/>
            <a:endCxn id="8" idx="2"/>
          </p:cNvCxnSpPr>
          <p:nvPr/>
        </p:nvCxnSpPr>
        <p:spPr>
          <a:xfrm rot="5400000" flipH="1" flipV="1">
            <a:off x="10082065" y="4144000"/>
            <a:ext cx="306030" cy="143361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2402" y="5041546"/>
            <a:ext cx="155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baseline="30000" dirty="0"/>
              <a:t> </a:t>
            </a:r>
            <a:r>
              <a:rPr lang="en-US" dirty="0" smtClean="0"/>
              <a:t>max[0, x</a:t>
            </a:r>
            <a:r>
              <a:rPr lang="en-US" sz="1000" baseline="-25000" dirty="0" smtClean="0"/>
              <a:t>3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7823031" y="5022603"/>
            <a:ext cx="1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= −min[x</a:t>
            </a:r>
            <a:r>
              <a:rPr lang="en-US" sz="1000" baseline="-25000" dirty="0"/>
              <a:t>3</a:t>
            </a:r>
            <a:r>
              <a:rPr lang="en-US" dirty="0"/>
              <a:t>, 0</a:t>
            </a:r>
            <a:r>
              <a:rPr lang="en-US" dirty="0" smtClean="0"/>
              <a:t>]</a:t>
            </a:r>
            <a:endParaRPr lang="pt-PT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unconstrained variables</a:t>
            </a:r>
          </a:p>
          <a:p>
            <a:pPr lvl="1"/>
            <a:endParaRPr lang="en-US" sz="800" b="1" dirty="0" smtClean="0"/>
          </a:p>
          <a:p>
            <a:pPr marL="0" indent="0">
              <a:buNone/>
            </a:pPr>
            <a:r>
              <a:rPr lang="en-US" sz="2200" dirty="0" smtClean="0"/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3031" y="2262867"/>
            <a:ext cx="3393838" cy="757088"/>
            <a:chOff x="7823031" y="2262867"/>
            <a:chExt cx="3393838" cy="75708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886700" y="2650623"/>
              <a:ext cx="31731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9426091" y="2607081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7886700" y="22628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val 7"/>
            <p:cNvSpPr/>
            <p:nvPr/>
          </p:nvSpPr>
          <p:spPr>
            <a:xfrm>
              <a:off x="10951886" y="22628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0" name="Elbow Connector 9"/>
            <p:cNvCxnSpPr>
              <a:stCxn id="6" idx="1"/>
              <a:endCxn id="7" idx="6"/>
            </p:cNvCxnSpPr>
            <p:nvPr/>
          </p:nvCxnSpPr>
          <p:spPr>
            <a:xfrm rot="16200000" flipV="1">
              <a:off x="8565289" y="1746278"/>
              <a:ext cx="306030" cy="1447207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7"/>
              <a:endCxn id="8" idx="2"/>
            </p:cNvCxnSpPr>
            <p:nvPr/>
          </p:nvCxnSpPr>
          <p:spPr>
            <a:xfrm rot="5400000" flipH="1" flipV="1">
              <a:off x="10082065" y="1753077"/>
              <a:ext cx="306030" cy="1433611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582402" y="2650623"/>
              <a:ext cx="1634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3</a:t>
              </a:r>
              <a:r>
                <a:rPr lang="en-US" baseline="30000" dirty="0" smtClean="0"/>
                <a:t>+</a:t>
              </a:r>
              <a:r>
                <a:rPr lang="en-US" dirty="0" smtClean="0"/>
                <a:t> </a:t>
              </a:r>
              <a:r>
                <a:rPr lang="en-US" dirty="0"/>
                <a:t>=</a:t>
              </a:r>
              <a:r>
                <a:rPr lang="en-US" baseline="30000" dirty="0"/>
                <a:t> </a:t>
              </a:r>
              <a:r>
                <a:rPr lang="en-US" dirty="0" smtClean="0"/>
                <a:t>max[0, 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]</a:t>
              </a:r>
              <a:endParaRPr lang="pt-PT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3031" y="2631680"/>
              <a:ext cx="1657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3</a:t>
              </a:r>
              <a:r>
                <a:rPr lang="en-US" baseline="30000" dirty="0" smtClean="0"/>
                <a:t>− </a:t>
              </a:r>
              <a:r>
                <a:rPr lang="en-US" dirty="0"/>
                <a:t>= −</a:t>
              </a:r>
              <a:r>
                <a:rPr lang="en-US" dirty="0" smtClean="0"/>
                <a:t>min[x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, </a:t>
              </a:r>
              <a:r>
                <a:rPr lang="en-US" dirty="0"/>
                <a:t>0</a:t>
              </a:r>
              <a:r>
                <a:rPr lang="en-US" dirty="0" smtClean="0"/>
                <a:t>]</a:t>
              </a:r>
              <a:endParaRPr lang="pt-PT" dirty="0"/>
            </a:p>
          </p:txBody>
        </p:sp>
      </p:grpSp>
      <p:sp>
        <p:nvSpPr>
          <p:cNvPr id="12" name="Content Placeholder 5"/>
          <p:cNvSpPr txBox="1">
            <a:spLocks/>
          </p:cNvSpPr>
          <p:nvPr/>
        </p:nvSpPr>
        <p:spPr>
          <a:xfrm>
            <a:off x="1430475" y="3543037"/>
            <a:ext cx="4094836" cy="31259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Original </a:t>
            </a:r>
            <a:r>
              <a:rPr lang="en-US" sz="6400" u="sng" dirty="0"/>
              <a:t>problem: </a:t>
            </a:r>
            <a:endParaRPr lang="en-US" sz="6400" b="1" dirty="0" smtClean="0"/>
          </a:p>
          <a:p>
            <a:pPr marL="0" indent="0">
              <a:buNone/>
            </a:pPr>
            <a:r>
              <a:rPr lang="en-US" sz="6400" b="1" dirty="0" smtClean="0"/>
              <a:t>Max</a:t>
            </a:r>
            <a:r>
              <a:rPr lang="en-US" sz="6400" b="1" dirty="0"/>
              <a:t>:</a:t>
            </a:r>
            <a:r>
              <a:rPr lang="en-US" sz="6400" b="1" dirty="0" smtClean="0"/>
              <a:t>       </a:t>
            </a:r>
            <a:r>
              <a:rPr lang="en-US" sz="6400" dirty="0" smtClean="0"/>
              <a:t>Z = 2x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+ 3x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-  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</a:p>
          <a:p>
            <a:pPr marL="0" indent="0">
              <a:buNone/>
            </a:pPr>
            <a:r>
              <a:rPr lang="en-US" sz="6400" b="1" dirty="0" smtClean="0"/>
              <a:t>       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 -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/>
              <a:t>2</a:t>
            </a:r>
            <a:r>
              <a:rPr lang="en-US" sz="64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/>
              <a:t> </a:t>
            </a:r>
            <a:r>
              <a:rPr lang="en-US" sz="6400" dirty="0" smtClean="0"/>
              <a:t>  ≤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-3x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- 2x</a:t>
            </a:r>
            <a:r>
              <a:rPr lang="en-US" sz="6400" baseline="-25000" dirty="0" smtClean="0"/>
              <a:t>2   </a:t>
            </a:r>
            <a:r>
              <a:rPr lang="en-US" sz="6400" dirty="0"/>
              <a:t>- </a:t>
            </a:r>
            <a:r>
              <a:rPr lang="en-US" sz="6400" dirty="0" smtClean="0"/>
              <a:t>4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 smtClean="0"/>
              <a:t>   </a:t>
            </a:r>
            <a:r>
              <a:rPr lang="en-US" sz="6400" dirty="0"/>
              <a:t>≤</a:t>
            </a:r>
            <a:r>
              <a:rPr lang="en-US" sz="6400" dirty="0">
                <a:solidFill>
                  <a:schemeClr val="accent2"/>
                </a:solidFill>
              </a:rPr>
              <a:t>  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6</a:t>
            </a:r>
          </a:p>
          <a:p>
            <a:pPr marL="0" indent="0">
              <a:buNone/>
            </a:pPr>
            <a:r>
              <a:rPr lang="en-US" sz="6400" dirty="0" smtClean="0"/>
              <a:t>                         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+ 9x</a:t>
            </a:r>
            <a:r>
              <a:rPr lang="en-US" sz="6400" baseline="-25000" dirty="0" smtClean="0"/>
              <a:t>2                  </a:t>
            </a:r>
            <a:r>
              <a:rPr lang="en-US" sz="6400" dirty="0" smtClean="0"/>
              <a:t> ≤</a:t>
            </a:r>
            <a:r>
              <a:rPr lang="en-US" sz="6400" dirty="0" smtClean="0">
                <a:solidFill>
                  <a:schemeClr val="accent2"/>
                </a:solidFill>
              </a:rPr>
              <a:t>   </a:t>
            </a:r>
            <a:r>
              <a:rPr lang="en-US" sz="6400" dirty="0" smtClean="0"/>
              <a:t>7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 smtClean="0"/>
              <a:t>≥ 0,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6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smtClean="0"/>
              <a:t>=</a:t>
            </a:r>
            <a:r>
              <a:rPr lang="en-US" sz="6600" dirty="0" smtClean="0">
                <a:solidFill>
                  <a:srgbClr val="0070C0"/>
                </a:solidFill>
              </a:rPr>
              <a:t> x</a:t>
            </a:r>
            <a:r>
              <a:rPr lang="en-US" sz="6600" baseline="-25000" dirty="0" smtClean="0">
                <a:solidFill>
                  <a:srgbClr val="0070C0"/>
                </a:solidFill>
              </a:rPr>
              <a:t>3</a:t>
            </a:r>
            <a:r>
              <a:rPr lang="en-US" sz="6600" baseline="30000" dirty="0" smtClean="0">
                <a:solidFill>
                  <a:srgbClr val="0070C0"/>
                </a:solidFill>
              </a:rPr>
              <a:t>+</a:t>
            </a:r>
            <a:r>
              <a:rPr lang="en-US" sz="6600" dirty="0" smtClean="0">
                <a:solidFill>
                  <a:srgbClr val="0070C0"/>
                </a:solidFill>
              </a:rPr>
              <a:t> − x</a:t>
            </a:r>
            <a:r>
              <a:rPr lang="en-US" sz="6600" baseline="-25000" dirty="0" smtClean="0">
                <a:solidFill>
                  <a:srgbClr val="0070C0"/>
                </a:solidFill>
              </a:rPr>
              <a:t>3</a:t>
            </a:r>
            <a:r>
              <a:rPr lang="en-US" sz="6600" baseline="30000" dirty="0" smtClean="0">
                <a:solidFill>
                  <a:srgbClr val="0070C0"/>
                </a:solidFill>
              </a:rPr>
              <a:t>−</a:t>
            </a: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200004" y="3537110"/>
            <a:ext cx="5396594" cy="31318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 smtClean="0"/>
              <a:t>Modified </a:t>
            </a:r>
            <a:r>
              <a:rPr lang="en-US" sz="2100" u="sng" dirty="0"/>
              <a:t>problem: </a:t>
            </a:r>
          </a:p>
          <a:p>
            <a:pPr marL="0" indent="0">
              <a:buNone/>
            </a:pPr>
            <a:r>
              <a:rPr lang="en-US" sz="2100" b="1" dirty="0" smtClean="0"/>
              <a:t>Max</a:t>
            </a:r>
            <a:r>
              <a:rPr lang="en-US" sz="2100" b="1" dirty="0"/>
              <a:t>:</a:t>
            </a:r>
            <a:r>
              <a:rPr lang="en-US" sz="2100" b="1" dirty="0" smtClean="0"/>
              <a:t>       </a:t>
            </a:r>
            <a:r>
              <a:rPr lang="en-US" sz="2100" dirty="0" smtClean="0"/>
              <a:t>Z = 2x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 + 3x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  </a:t>
            </a:r>
            <a:r>
              <a:rPr lang="en-US" sz="2100" dirty="0" smtClean="0">
                <a:solidFill>
                  <a:srgbClr val="0070C0"/>
                </a:solidFill>
              </a:rPr>
              <a:t>- 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+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</a:t>
            </a:r>
            <a:endParaRPr lang="en-US" sz="2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100" b="1" dirty="0" smtClean="0"/>
              <a:t>Subject to:   </a:t>
            </a:r>
          </a:p>
          <a:p>
            <a:pPr marL="0" indent="0">
              <a:buNone/>
            </a:pPr>
            <a:r>
              <a:rPr lang="en-US" sz="2100" b="1" dirty="0" smtClean="0"/>
              <a:t>                         </a:t>
            </a:r>
            <a:r>
              <a:rPr lang="en-US" sz="2100" dirty="0" smtClean="0"/>
              <a:t>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 -   x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+ 2</a:t>
            </a:r>
            <a:r>
              <a:rPr lang="en-US" sz="2100" dirty="0" smtClean="0">
                <a:solidFill>
                  <a:srgbClr val="0070C0"/>
                </a:solidFill>
              </a:rPr>
              <a:t> (x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-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 </a:t>
            </a:r>
            <a:r>
              <a:rPr lang="en-US" sz="2100" dirty="0" smtClean="0">
                <a:solidFill>
                  <a:srgbClr val="0070C0"/>
                </a:solidFill>
              </a:rPr>
              <a:t>)</a:t>
            </a:r>
            <a:r>
              <a:rPr lang="en-US" sz="2100" baseline="300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≤</a:t>
            </a:r>
            <a:r>
              <a:rPr lang="en-US" sz="2100" dirty="0" smtClean="0">
                <a:solidFill>
                  <a:schemeClr val="accent2"/>
                </a:solidFill>
              </a:rPr>
              <a:t>  </a:t>
            </a:r>
            <a:r>
              <a:rPr lang="en-US" sz="2100" dirty="0" smtClean="0"/>
              <a:t>10</a:t>
            </a:r>
          </a:p>
          <a:p>
            <a:pPr marL="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                 -3x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- 2x</a:t>
            </a:r>
            <a:r>
              <a:rPr lang="en-US" sz="2100" baseline="-25000" dirty="0" smtClean="0"/>
              <a:t>2   </a:t>
            </a:r>
            <a:r>
              <a:rPr lang="en-US" sz="2100" dirty="0"/>
              <a:t>- </a:t>
            </a:r>
            <a:r>
              <a:rPr lang="en-US" sz="2100" dirty="0" smtClean="0"/>
              <a:t>4 (</a:t>
            </a:r>
            <a:r>
              <a:rPr lang="en-US" sz="2100" dirty="0" smtClean="0">
                <a:solidFill>
                  <a:srgbClr val="0070C0"/>
                </a:solidFill>
              </a:rPr>
              <a:t>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+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</a:t>
            </a:r>
            <a:r>
              <a:rPr lang="en-US" sz="2100" dirty="0" smtClean="0">
                <a:solidFill>
                  <a:srgbClr val="0070C0"/>
                </a:solidFill>
              </a:rPr>
              <a:t>)</a:t>
            </a:r>
            <a:r>
              <a:rPr lang="en-US" sz="2100" baseline="300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≤</a:t>
            </a:r>
            <a:r>
              <a:rPr lang="en-US" sz="2100" dirty="0" smtClean="0">
                <a:solidFill>
                  <a:schemeClr val="accent2"/>
                </a:solidFill>
              </a:rPr>
              <a:t>    </a:t>
            </a:r>
            <a:r>
              <a:rPr lang="en-US" sz="2100" dirty="0" smtClean="0"/>
              <a:t>6</a:t>
            </a:r>
          </a:p>
          <a:p>
            <a:pPr marL="0" indent="0">
              <a:buNone/>
            </a:pPr>
            <a:r>
              <a:rPr lang="en-US" sz="2100" dirty="0" smtClean="0"/>
              <a:t>                         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+ 9x</a:t>
            </a:r>
            <a:r>
              <a:rPr lang="en-US" sz="2100" baseline="-25000" dirty="0" smtClean="0"/>
              <a:t>2                                  </a:t>
            </a:r>
            <a:r>
              <a:rPr lang="en-US" sz="2100" dirty="0" smtClean="0"/>
              <a:t> ≤</a:t>
            </a:r>
            <a:r>
              <a:rPr lang="en-US" sz="2100" dirty="0" smtClean="0">
                <a:solidFill>
                  <a:schemeClr val="accent2"/>
                </a:solidFill>
              </a:rPr>
              <a:t>   </a:t>
            </a:r>
            <a:r>
              <a:rPr lang="en-US" sz="2100" dirty="0" smtClean="0"/>
              <a:t>7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x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,  x</a:t>
            </a:r>
            <a:r>
              <a:rPr lang="en-US" sz="2100" baseline="-25000" dirty="0" smtClean="0"/>
              <a:t>2,</a:t>
            </a:r>
            <a:r>
              <a:rPr lang="en-US" sz="2100" dirty="0" smtClean="0"/>
              <a:t>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+</a:t>
            </a:r>
            <a:r>
              <a:rPr lang="en-US" sz="2100" dirty="0" smtClean="0">
                <a:solidFill>
                  <a:srgbClr val="0070C0"/>
                </a:solidFill>
              </a:rPr>
              <a:t>,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 </a:t>
            </a:r>
            <a:r>
              <a:rPr lang="en-US" sz="2100" baseline="-25000" dirty="0" smtClean="0"/>
              <a:t>  </a:t>
            </a:r>
            <a:r>
              <a:rPr lang="en-US" sz="2100" dirty="0"/>
              <a:t>≥ </a:t>
            </a:r>
            <a:r>
              <a:rPr lang="en-US" sz="2100" dirty="0" smtClean="0"/>
              <a:t>0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pt-PT" sz="21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unconstrained variables</a:t>
            </a:r>
          </a:p>
          <a:p>
            <a:pPr lvl="1"/>
            <a:endParaRPr lang="en-US" sz="800" b="1" dirty="0" smtClean="0"/>
          </a:p>
          <a:p>
            <a:pPr marL="0" indent="0">
              <a:buNone/>
            </a:pPr>
            <a:r>
              <a:rPr lang="en-US" sz="2200" dirty="0" smtClean="0"/>
              <a:t>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86700" y="2650623"/>
            <a:ext cx="31731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426091" y="260708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7886700" y="226286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0951886" y="226286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Elbow Connector 9"/>
          <p:cNvCxnSpPr>
            <a:stCxn id="6" idx="1"/>
            <a:endCxn id="7" idx="6"/>
          </p:cNvCxnSpPr>
          <p:nvPr/>
        </p:nvCxnSpPr>
        <p:spPr>
          <a:xfrm rot="16200000" flipV="1">
            <a:off x="8565289" y="1746278"/>
            <a:ext cx="306030" cy="144720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7"/>
            <a:endCxn id="8" idx="2"/>
          </p:cNvCxnSpPr>
          <p:nvPr/>
        </p:nvCxnSpPr>
        <p:spPr>
          <a:xfrm rot="5400000" flipH="1" flipV="1">
            <a:off x="10082065" y="1753077"/>
            <a:ext cx="306030" cy="143361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2402" y="2650623"/>
            <a:ext cx="16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baseline="30000" dirty="0"/>
              <a:t> </a:t>
            </a:r>
            <a:r>
              <a:rPr lang="en-US" dirty="0" smtClean="0"/>
              <a:t>max[0, x</a:t>
            </a:r>
            <a:r>
              <a:rPr lang="en-US" baseline="-25000" dirty="0" smtClean="0"/>
              <a:t>3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7823031" y="2631680"/>
            <a:ext cx="1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= −</a:t>
            </a:r>
            <a:r>
              <a:rPr lang="en-US" dirty="0" smtClean="0"/>
              <a:t>min[x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0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079388" y="3537110"/>
            <a:ext cx="5396594" cy="31318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Modified </a:t>
            </a:r>
            <a:r>
              <a:rPr lang="en-US" sz="1800" u="sng" dirty="0"/>
              <a:t>problem: </a:t>
            </a:r>
          </a:p>
          <a:p>
            <a:pPr marL="0" indent="0">
              <a:buNone/>
            </a:pPr>
            <a:r>
              <a:rPr lang="en-US" sz="1800" b="1" dirty="0" smtClean="0"/>
              <a:t>Max</a:t>
            </a:r>
            <a:r>
              <a:rPr lang="en-US" sz="1800" b="1" dirty="0"/>
              <a:t>:</a:t>
            </a:r>
            <a:r>
              <a:rPr lang="en-US" sz="1800" b="1" dirty="0" smtClean="0"/>
              <a:t>       </a:t>
            </a:r>
            <a:r>
              <a:rPr lang="en-US" sz="1800" dirty="0" smtClean="0"/>
              <a:t>Z = 2x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+ 3x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70C0"/>
                </a:solidFill>
              </a:rPr>
              <a:t>- 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+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Subject to:   </a:t>
            </a:r>
          </a:p>
          <a:p>
            <a:pPr marL="0" indent="0">
              <a:buNone/>
            </a:pPr>
            <a:r>
              <a:rPr lang="en-US" sz="1800" b="1" dirty="0" smtClean="0"/>
              <a:t>                        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 -   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+ 2 (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-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dirty="0" smtClean="0"/>
              <a:t>) ≤</a:t>
            </a:r>
            <a:r>
              <a:rPr lang="en-US" sz="1800" dirty="0" smtClean="0">
                <a:solidFill>
                  <a:schemeClr val="accent2"/>
                </a:solidFill>
              </a:rPr>
              <a:t>  </a:t>
            </a:r>
            <a:r>
              <a:rPr lang="en-US" sz="1800" dirty="0" smtClean="0"/>
              <a:t>10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-3x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- 2x</a:t>
            </a:r>
            <a:r>
              <a:rPr lang="en-US" sz="1800" baseline="-25000" dirty="0" smtClean="0"/>
              <a:t>2   </a:t>
            </a:r>
            <a:r>
              <a:rPr lang="en-US" sz="1800" dirty="0"/>
              <a:t>- </a:t>
            </a:r>
            <a:r>
              <a:rPr lang="en-US" sz="1800" dirty="0" smtClean="0"/>
              <a:t>4 (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+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dirty="0" smtClean="0"/>
              <a:t>)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≤</a:t>
            </a:r>
            <a:r>
              <a:rPr lang="en-US" sz="1800" dirty="0" smtClean="0">
                <a:solidFill>
                  <a:schemeClr val="accent2"/>
                </a:solidFill>
              </a:rPr>
              <a:t>    </a:t>
            </a:r>
            <a:r>
              <a:rPr lang="en-US" sz="1800" dirty="0" smtClean="0"/>
              <a:t>6</a:t>
            </a:r>
          </a:p>
          <a:p>
            <a:pPr marL="0" indent="0">
              <a:buNone/>
            </a:pPr>
            <a:r>
              <a:rPr lang="en-US" sz="1800" dirty="0" smtClean="0"/>
              <a:t>                         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+ 9x</a:t>
            </a:r>
            <a:r>
              <a:rPr lang="en-US" sz="1800" baseline="-25000" dirty="0" smtClean="0"/>
              <a:t>2                                      </a:t>
            </a:r>
            <a:r>
              <a:rPr lang="en-US" sz="1800" dirty="0" smtClean="0"/>
              <a:t> ≤</a:t>
            </a:r>
            <a:r>
              <a:rPr lang="en-US" sz="1800" dirty="0" smtClean="0">
                <a:solidFill>
                  <a:schemeClr val="accent2"/>
                </a:solidFill>
              </a:rPr>
              <a:t>   </a:t>
            </a:r>
            <a:r>
              <a:rPr lang="en-US" sz="1800" dirty="0" smtClean="0"/>
              <a:t>7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 x</a:t>
            </a:r>
            <a:r>
              <a:rPr lang="en-US" sz="1800" baseline="-25000" dirty="0" smtClean="0"/>
              <a:t>2,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+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baseline="-25000" dirty="0" smtClean="0"/>
              <a:t>  </a:t>
            </a:r>
            <a:r>
              <a:rPr lang="en-US" sz="1800" dirty="0"/>
              <a:t>≥ </a:t>
            </a:r>
            <a:r>
              <a:rPr lang="en-US" sz="1800" dirty="0" smtClean="0"/>
              <a:t>0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pt-PT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461819" y="3773976"/>
            <a:ext cx="6410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new problem has </a:t>
            </a:r>
            <a:r>
              <a:rPr lang="en-US" dirty="0" smtClean="0"/>
              <a:t>4 nonnegative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 x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pt-PT" dirty="0" err="1" smtClean="0"/>
              <a:t>always</a:t>
            </a:r>
            <a:r>
              <a:rPr lang="pt-PT" dirty="0" smtClean="0"/>
              <a:t> </a:t>
            </a:r>
            <a:r>
              <a:rPr lang="pt-PT" dirty="0" err="1"/>
              <a:t>appear</a:t>
            </a:r>
            <a:r>
              <a:rPr lang="pt-PT" dirty="0"/>
              <a:t> </a:t>
            </a:r>
            <a:r>
              <a:rPr lang="pt-PT" dirty="0" smtClean="0"/>
              <a:t>in </a:t>
            </a:r>
            <a:r>
              <a:rPr lang="en-US" dirty="0" smtClean="0"/>
              <a:t>the </a:t>
            </a:r>
            <a:r>
              <a:rPr lang="en-US" dirty="0"/>
              <a:t>form of a </a:t>
            </a:r>
            <a:r>
              <a:rPr lang="en-US" dirty="0" smtClean="0"/>
              <a:t>pair </a:t>
            </a:r>
            <a:r>
              <a:rPr lang="en-US" dirty="0"/>
              <a:t>with opposite signs.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basic</a:t>
            </a:r>
            <a:r>
              <a:rPr lang="en-US" dirty="0"/>
              <a:t>, then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−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/>
              <a:t>must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 smtClean="0"/>
              <a:t>nonbasic</a:t>
            </a:r>
            <a:r>
              <a:rPr lang="pt-PT" dirty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i="1" dirty="0" smtClean="0"/>
              <a:t>vice versa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variables </a:t>
            </a:r>
            <a:r>
              <a:rPr lang="en-US" dirty="0"/>
              <a:t>can be </a:t>
            </a:r>
            <a:r>
              <a:rPr lang="en-US" dirty="0" err="1"/>
              <a:t>nonbasic</a:t>
            </a:r>
            <a:r>
              <a:rPr lang="en-US" dirty="0"/>
              <a:t> at the same </a:t>
            </a:r>
            <a:r>
              <a:rPr lang="en-US" dirty="0" smtClean="0"/>
              <a:t>time, but can not be basic at the same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Suppose we have the feasible solution to this modified problem (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 x</a:t>
            </a:r>
            <a:r>
              <a:rPr lang="en-US" baseline="-25000" dirty="0"/>
              <a:t>2,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, 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/>
              <a:t>) = (</a:t>
            </a:r>
            <a:r>
              <a:rPr lang="en-US" dirty="0"/>
              <a:t>5</a:t>
            </a:r>
            <a:r>
              <a:rPr lang="en-US" dirty="0" smtClean="0"/>
              <a:t>, </a:t>
            </a:r>
            <a:r>
              <a:rPr lang="en-US" dirty="0"/>
              <a:t>2</a:t>
            </a:r>
            <a:r>
              <a:rPr lang="en-US" dirty="0" smtClean="0"/>
              <a:t>, </a:t>
            </a:r>
            <a:r>
              <a:rPr lang="en-US" dirty="0">
                <a:solidFill>
                  <a:srgbClr val="0070C0"/>
                </a:solidFill>
              </a:rPr>
              <a:t>1, 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), since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 </a:t>
            </a:r>
            <a:r>
              <a:rPr lang="en-US" baseline="-25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= x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solution </a:t>
            </a:r>
            <a:r>
              <a:rPr lang="en-US" dirty="0"/>
              <a:t>for the original problem </a:t>
            </a:r>
            <a:r>
              <a:rPr lang="en-US" dirty="0" smtClean="0"/>
              <a:t>will be </a:t>
            </a:r>
            <a:r>
              <a:rPr lang="pt-PT" dirty="0" smtClean="0"/>
              <a:t>(x</a:t>
            </a:r>
            <a:r>
              <a:rPr lang="pt-PT" baseline="-25000" dirty="0" smtClean="0"/>
              <a:t>1</a:t>
            </a:r>
            <a:r>
              <a:rPr lang="pt-PT" dirty="0"/>
              <a:t>, x</a:t>
            </a:r>
            <a:r>
              <a:rPr lang="pt-PT" baseline="-25000" dirty="0"/>
              <a:t>2</a:t>
            </a:r>
            <a:r>
              <a:rPr lang="pt-PT" dirty="0"/>
              <a:t>, </a:t>
            </a:r>
            <a:r>
              <a:rPr lang="pt-PT" dirty="0">
                <a:solidFill>
                  <a:srgbClr val="0070C0"/>
                </a:solidFill>
              </a:rPr>
              <a:t>x</a:t>
            </a:r>
            <a:r>
              <a:rPr lang="pt-PT" baseline="-25000" dirty="0">
                <a:solidFill>
                  <a:srgbClr val="0070C0"/>
                </a:solidFill>
              </a:rPr>
              <a:t>3</a:t>
            </a:r>
            <a:r>
              <a:rPr lang="pt-PT" dirty="0"/>
              <a:t>) = </a:t>
            </a:r>
            <a:r>
              <a:rPr lang="pt-PT" dirty="0" smtClean="0"/>
              <a:t>(5, 2, </a:t>
            </a:r>
            <a:r>
              <a:rPr lang="pt-PT" dirty="0" smtClean="0">
                <a:solidFill>
                  <a:srgbClr val="0070C0"/>
                </a:solidFill>
              </a:rPr>
              <a:t>1</a:t>
            </a:r>
            <a:r>
              <a:rPr lang="pt-PT" dirty="0" smtClean="0"/>
              <a:t>).</a:t>
            </a:r>
            <a:endParaRPr lang="pt-PT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3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Formulation </a:t>
            </a:r>
            <a:endParaRPr lang="pt-P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5603" y="1936174"/>
            <a:ext cx="5439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 form is the baseline format for all linear programs before solving for the optimal solution and has three requirements: </a:t>
            </a:r>
            <a:endParaRPr lang="en-US" sz="2400" dirty="0" smtClean="0"/>
          </a:p>
          <a:p>
            <a:endParaRPr lang="en-US" sz="8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must </a:t>
            </a:r>
            <a:r>
              <a:rPr lang="en-US" sz="2000" dirty="0"/>
              <a:t>be a maximization problem, </a:t>
            </a:r>
            <a:endParaRPr lang="en-US" sz="20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all </a:t>
            </a:r>
            <a:r>
              <a:rPr lang="en-US" sz="2000" dirty="0"/>
              <a:t>linear constraints must be in a less-than-or-equal-to inequality, </a:t>
            </a:r>
            <a:endParaRPr lang="en-US" sz="20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all </a:t>
            </a:r>
            <a:r>
              <a:rPr lang="en-US" sz="2000" dirty="0"/>
              <a:t>variables are non-negative. </a:t>
            </a:r>
            <a:endParaRPr lang="en-US" sz="2000" dirty="0" smtClean="0"/>
          </a:p>
          <a:p>
            <a:pPr marL="342900" indent="-342900">
              <a:buAutoNum type="arabicParenBoth"/>
            </a:pPr>
            <a:endParaRPr lang="en-US" sz="800" dirty="0"/>
          </a:p>
          <a:p>
            <a:r>
              <a:rPr lang="en-US" sz="2400" dirty="0" smtClean="0"/>
              <a:t>Standard </a:t>
            </a:r>
            <a:r>
              <a:rPr lang="en-US" sz="2400" dirty="0"/>
              <a:t>form is </a:t>
            </a:r>
            <a:r>
              <a:rPr lang="en-US" sz="2400" dirty="0" smtClean="0"/>
              <a:t>the </a:t>
            </a:r>
            <a:r>
              <a:rPr lang="en-US" sz="2400" dirty="0"/>
              <a:t>ideal starting point for solving the Simplex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35965" y="3539872"/>
            <a:ext cx="3897450" cy="30377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Max:     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2600" dirty="0" smtClean="0"/>
              <a:t>                             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+ 3x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</a:t>
            </a:r>
            <a:r>
              <a:rPr lang="en-US" sz="2600" dirty="0" smtClean="0">
                <a:solidFill>
                  <a:schemeClr val="accent1"/>
                </a:solidFill>
              </a:rPr>
              <a:t>≤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2600" dirty="0" smtClean="0"/>
              <a:t>and</a:t>
            </a:r>
            <a:r>
              <a:rPr lang="en-US" sz="2600" baseline="-25000" dirty="0" smtClean="0"/>
              <a:t>                 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≥ 0;     x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≥ 0</a:t>
            </a:r>
            <a:endParaRPr lang="pt-PT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4018352" y="4511004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smtClean="0"/>
              <a:t>pine</a:t>
            </a:r>
            <a:r>
              <a:rPr lang="pt-PT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8352" y="4975687"/>
            <a:ext cx="168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 smtClean="0"/>
              <a:t>eucalypt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4018352" y="5407334"/>
            <a:ext cx="19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days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13622" y="3460533"/>
            <a:ext cx="103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(€/</a:t>
            </a:r>
            <a:r>
              <a:rPr lang="pt-PT" dirty="0" err="1" smtClean="0"/>
              <a:t>yr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635965" y="2933962"/>
            <a:ext cx="265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Poets’ Problem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5148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Sensitivity analysis in the tableau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Exercises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1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Autofit/>
          </a:bodyPr>
          <a:lstStyle/>
          <a:p>
            <a:r>
              <a:rPr lang="pt-PT" sz="2200" dirty="0" smtClean="0"/>
              <a:t>1) A </a:t>
            </a:r>
            <a:r>
              <a:rPr lang="pt-PT" sz="2200" dirty="0" err="1" smtClean="0"/>
              <a:t>company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produces</a:t>
            </a:r>
            <a:r>
              <a:rPr lang="pt-PT" sz="2200" dirty="0" smtClean="0"/>
              <a:t> 3 </a:t>
            </a:r>
            <a:r>
              <a:rPr lang="pt-PT" sz="2200" dirty="0" err="1" smtClean="0"/>
              <a:t>different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products</a:t>
            </a:r>
            <a:r>
              <a:rPr lang="pt-PT" sz="2200" dirty="0" smtClean="0"/>
              <a:t>: A, B </a:t>
            </a:r>
            <a:r>
              <a:rPr lang="pt-PT" sz="2200" dirty="0" err="1" smtClean="0"/>
              <a:t>and</a:t>
            </a:r>
            <a:r>
              <a:rPr lang="pt-PT" sz="2200" dirty="0" smtClean="0"/>
              <a:t> C.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</a:t>
            </a:r>
            <a:r>
              <a:rPr lang="pt-PT" sz="2200" dirty="0" smtClean="0"/>
              <a:t> </a:t>
            </a:r>
            <a:r>
              <a:rPr lang="pt-PT" sz="2200" dirty="0" err="1" smtClean="0"/>
              <a:t>has</a:t>
            </a:r>
            <a:r>
              <a:rPr lang="pt-PT" sz="2200" dirty="0" smtClean="0"/>
              <a:t> to </a:t>
            </a:r>
            <a:r>
              <a:rPr lang="pt-PT" sz="2200" dirty="0" err="1" smtClean="0"/>
              <a:t>go</a:t>
            </a:r>
            <a:r>
              <a:rPr lang="pt-PT" sz="2200" dirty="0" smtClean="0"/>
              <a:t> </a:t>
            </a:r>
            <a:r>
              <a:rPr lang="pt-PT" sz="2200" dirty="0" err="1" smtClean="0"/>
              <a:t>under</a:t>
            </a:r>
            <a:r>
              <a:rPr lang="pt-PT" sz="2200" dirty="0" smtClean="0"/>
              <a:t> 3 processes </a:t>
            </a:r>
            <a:r>
              <a:rPr lang="pt-PT" sz="2200" dirty="0" err="1" smtClean="0"/>
              <a:t>consuming</a:t>
            </a:r>
            <a:r>
              <a:rPr lang="pt-PT" sz="2200" dirty="0" smtClean="0"/>
              <a:t> </a:t>
            </a:r>
            <a:r>
              <a:rPr lang="pt-PT" sz="2200" dirty="0" err="1" smtClean="0"/>
              <a:t>different</a:t>
            </a:r>
            <a:r>
              <a:rPr lang="pt-PT" sz="2200" dirty="0" smtClean="0"/>
              <a:t> </a:t>
            </a:r>
            <a:r>
              <a:rPr lang="pt-PT" sz="2200" dirty="0" err="1" smtClean="0"/>
              <a:t>amounts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time </a:t>
            </a:r>
            <a:r>
              <a:rPr lang="pt-PT" sz="2200" dirty="0" err="1" smtClean="0"/>
              <a:t>along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way</a:t>
            </a:r>
            <a:r>
              <a:rPr lang="pt-PT" sz="2200" dirty="0" smtClean="0"/>
              <a:t>. </a:t>
            </a:r>
            <a:r>
              <a:rPr lang="pt-PT" sz="2200" dirty="0" err="1" smtClean="0"/>
              <a:t>The</a:t>
            </a:r>
            <a:r>
              <a:rPr lang="pt-PT" sz="2200" dirty="0" smtClean="0"/>
              <a:t> time </a:t>
            </a:r>
            <a:r>
              <a:rPr lang="pt-PT" sz="2200" dirty="0" err="1" smtClean="0"/>
              <a:t>available</a:t>
            </a:r>
            <a:r>
              <a:rPr lang="pt-PT" sz="2200" dirty="0" smtClean="0"/>
              <a:t> for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process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described</a:t>
            </a:r>
            <a:r>
              <a:rPr lang="pt-PT" sz="2200" dirty="0" smtClean="0"/>
              <a:t> in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table</a:t>
            </a:r>
            <a:r>
              <a:rPr lang="pt-PT" sz="2200" dirty="0" smtClean="0"/>
              <a:t> </a:t>
            </a:r>
            <a:r>
              <a:rPr lang="pt-PT" sz="2200" dirty="0" err="1" smtClean="0"/>
              <a:t>below</a:t>
            </a:r>
            <a:r>
              <a:rPr lang="pt-PT" sz="2200" dirty="0" smtClean="0"/>
              <a:t>.</a:t>
            </a:r>
          </a:p>
          <a:p>
            <a:endParaRPr lang="pt-PT" sz="2200" dirty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/>
          </a:p>
          <a:p>
            <a:pPr marL="0" indent="0">
              <a:buNone/>
            </a:pPr>
            <a:r>
              <a:rPr lang="pt-PT" sz="2200" dirty="0" err="1" smtClean="0"/>
              <a:t>Assuming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selling</a:t>
            </a:r>
            <a:r>
              <a:rPr lang="pt-PT" sz="2200" dirty="0" smtClean="0"/>
              <a:t> </a:t>
            </a:r>
            <a:r>
              <a:rPr lang="pt-PT" sz="2200" dirty="0" err="1" smtClean="0"/>
              <a:t>profits</a:t>
            </a:r>
            <a:r>
              <a:rPr lang="pt-PT" sz="2200" dirty="0"/>
              <a:t> </a:t>
            </a:r>
            <a:r>
              <a:rPr lang="pt-PT" sz="2200" dirty="0" smtClean="0"/>
              <a:t>for </a:t>
            </a:r>
            <a:r>
              <a:rPr lang="pt-PT" sz="2200" dirty="0" err="1" smtClean="0"/>
              <a:t>products</a:t>
            </a:r>
            <a:r>
              <a:rPr lang="pt-PT" sz="2200" dirty="0" smtClean="0"/>
              <a:t> </a:t>
            </a:r>
            <a:r>
              <a:rPr lang="pt-PT" sz="2200" dirty="0"/>
              <a:t>A, B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smtClean="0"/>
              <a:t>C are 2, 3 </a:t>
            </a:r>
            <a:r>
              <a:rPr lang="pt-PT" sz="2200" dirty="0" err="1" smtClean="0"/>
              <a:t>and</a:t>
            </a:r>
            <a:r>
              <a:rPr lang="pt-PT" sz="2200" dirty="0" smtClean="0"/>
              <a:t> 4€ per </a:t>
            </a:r>
            <a:r>
              <a:rPr lang="pt-PT" sz="2200" dirty="0" err="1" smtClean="0"/>
              <a:t>unit</a:t>
            </a:r>
            <a:r>
              <a:rPr lang="pt-PT" sz="2200" dirty="0" smtClean="0"/>
              <a:t>. Determine </a:t>
            </a:r>
            <a:r>
              <a:rPr lang="pt-PT" sz="2200" dirty="0" err="1" smtClean="0"/>
              <a:t>how</a:t>
            </a:r>
            <a:r>
              <a:rPr lang="pt-PT" sz="2200" dirty="0" smtClean="0"/>
              <a:t> </a:t>
            </a:r>
            <a:r>
              <a:rPr lang="pt-PT" sz="2200" dirty="0" err="1" smtClean="0"/>
              <a:t>many</a:t>
            </a:r>
            <a:r>
              <a:rPr lang="pt-PT" sz="2200" dirty="0" smtClean="0"/>
              <a:t> </a:t>
            </a:r>
            <a:r>
              <a:rPr lang="pt-PT" sz="2200" dirty="0" err="1" smtClean="0"/>
              <a:t>units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</a:t>
            </a:r>
            <a:r>
              <a:rPr lang="pt-PT" sz="2200" dirty="0" smtClean="0"/>
              <a:t> </a:t>
            </a:r>
            <a:r>
              <a:rPr lang="pt-PT" sz="2200" dirty="0" err="1" smtClean="0"/>
              <a:t>should</a:t>
            </a:r>
            <a:r>
              <a:rPr lang="pt-PT" sz="2200" dirty="0" smtClean="0"/>
              <a:t> </a:t>
            </a:r>
            <a:r>
              <a:rPr lang="pt-PT" sz="2200" dirty="0" err="1" smtClean="0"/>
              <a:t>be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produced</a:t>
            </a:r>
            <a:r>
              <a:rPr lang="pt-PT" sz="2200" dirty="0" smtClean="0"/>
              <a:t> to maximize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. </a:t>
            </a:r>
          </a:p>
          <a:p>
            <a:pPr marL="0" indent="0">
              <a:buNone/>
            </a:pPr>
            <a:r>
              <a:rPr lang="pt-PT" sz="2200" dirty="0" err="1" smtClean="0"/>
              <a:t>Was</a:t>
            </a:r>
            <a:r>
              <a:rPr lang="pt-PT" sz="2200" dirty="0" smtClean="0"/>
              <a:t> </a:t>
            </a:r>
            <a:r>
              <a:rPr lang="pt-PT" sz="2200" dirty="0" err="1" smtClean="0"/>
              <a:t>there</a:t>
            </a:r>
            <a:r>
              <a:rPr lang="pt-PT" sz="2200" dirty="0" smtClean="0"/>
              <a:t> </a:t>
            </a:r>
            <a:r>
              <a:rPr lang="pt-PT" sz="2200" dirty="0" err="1" smtClean="0"/>
              <a:t>any</a:t>
            </a:r>
            <a:r>
              <a:rPr lang="pt-PT" sz="2200" dirty="0" smtClean="0"/>
              <a:t> time </a:t>
            </a:r>
            <a:r>
              <a:rPr lang="pt-PT" sz="2200" dirty="0" err="1" smtClean="0"/>
              <a:t>left</a:t>
            </a:r>
            <a:r>
              <a:rPr lang="pt-PT" sz="2200" dirty="0" smtClean="0"/>
              <a:t>?</a:t>
            </a:r>
            <a:endParaRPr lang="pt-PT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48015" y="2916620"/>
          <a:ext cx="7019378" cy="198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670">
                  <a:extLst>
                    <a:ext uri="{9D8B030D-6E8A-4147-A177-3AD203B41FA5}">
                      <a16:colId xmlns:a16="http://schemas.microsoft.com/office/drawing/2014/main" val="2811686749"/>
                    </a:ext>
                  </a:extLst>
                </a:gridCol>
                <a:gridCol w="1555062">
                  <a:extLst>
                    <a:ext uri="{9D8B030D-6E8A-4147-A177-3AD203B41FA5}">
                      <a16:colId xmlns:a16="http://schemas.microsoft.com/office/drawing/2014/main" val="3915149207"/>
                    </a:ext>
                  </a:extLst>
                </a:gridCol>
                <a:gridCol w="1425474">
                  <a:extLst>
                    <a:ext uri="{9D8B030D-6E8A-4147-A177-3AD203B41FA5}">
                      <a16:colId xmlns:a16="http://schemas.microsoft.com/office/drawing/2014/main" val="2346002305"/>
                    </a:ext>
                  </a:extLst>
                </a:gridCol>
                <a:gridCol w="1295885">
                  <a:extLst>
                    <a:ext uri="{9D8B030D-6E8A-4147-A177-3AD203B41FA5}">
                      <a16:colId xmlns:a16="http://schemas.microsoft.com/office/drawing/2014/main" val="2793664634"/>
                    </a:ext>
                  </a:extLst>
                </a:gridCol>
                <a:gridCol w="1274287">
                  <a:extLst>
                    <a:ext uri="{9D8B030D-6E8A-4147-A177-3AD203B41FA5}">
                      <a16:colId xmlns:a16="http://schemas.microsoft.com/office/drawing/2014/main" val="2061112043"/>
                    </a:ext>
                  </a:extLst>
                </a:gridCol>
              </a:tblGrid>
              <a:tr h="7613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Process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Total number of hours available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hours needed to produce each product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66926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pt-PT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7242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12000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15814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24000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7158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18000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930413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Autofit/>
          </a:bodyPr>
          <a:lstStyle/>
          <a:p>
            <a:r>
              <a:rPr lang="pt-PT" sz="2200" dirty="0"/>
              <a:t>2</a:t>
            </a:r>
            <a:r>
              <a:rPr lang="pt-PT" sz="2200" dirty="0" smtClean="0"/>
              <a:t>) A </a:t>
            </a:r>
            <a:r>
              <a:rPr lang="pt-PT" sz="2200" dirty="0" err="1" smtClean="0"/>
              <a:t>company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produces</a:t>
            </a:r>
            <a:r>
              <a:rPr lang="pt-PT" sz="2200" dirty="0" smtClean="0"/>
              <a:t> 3 diferente </a:t>
            </a:r>
            <a:r>
              <a:rPr lang="pt-PT" sz="2200" dirty="0" err="1" smtClean="0"/>
              <a:t>bookshelves</a:t>
            </a:r>
            <a:r>
              <a:rPr lang="pt-PT" sz="2200" dirty="0" smtClean="0"/>
              <a:t>: a </a:t>
            </a:r>
            <a:r>
              <a:rPr lang="pt-PT" sz="2200" dirty="0" err="1" smtClean="0"/>
              <a:t>luxury</a:t>
            </a:r>
            <a:r>
              <a:rPr lang="pt-PT" sz="2200" dirty="0" smtClean="0"/>
              <a:t>, a regular </a:t>
            </a:r>
            <a:r>
              <a:rPr lang="pt-PT" sz="2200" dirty="0" err="1" smtClean="0"/>
              <a:t>and</a:t>
            </a:r>
            <a:r>
              <a:rPr lang="pt-PT" sz="2200" dirty="0" smtClean="0"/>
              <a:t> na </a:t>
            </a:r>
            <a:r>
              <a:rPr lang="pt-PT" sz="2200" dirty="0" err="1" smtClean="0"/>
              <a:t>exportation</a:t>
            </a:r>
            <a:r>
              <a:rPr lang="pt-PT" sz="2200" dirty="0" smtClean="0"/>
              <a:t> </a:t>
            </a:r>
            <a:r>
              <a:rPr lang="pt-PT" sz="2200" dirty="0" err="1" smtClean="0"/>
              <a:t>model</a:t>
            </a:r>
            <a:r>
              <a:rPr lang="pt-PT" sz="2200" dirty="0" smtClean="0"/>
              <a:t>. </a:t>
            </a:r>
            <a:r>
              <a:rPr lang="pt-PT" sz="2200" dirty="0" err="1" smtClean="0"/>
              <a:t>Consider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maximum</a:t>
            </a:r>
            <a:r>
              <a:rPr lang="pt-PT" sz="2200" dirty="0" smtClean="0"/>
              <a:t> </a:t>
            </a:r>
            <a:r>
              <a:rPr lang="pt-PT" sz="2200" dirty="0" err="1" smtClean="0"/>
              <a:t>demand</a:t>
            </a:r>
            <a:r>
              <a:rPr lang="pt-PT" sz="2200" dirty="0" smtClean="0"/>
              <a:t> for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model</a:t>
            </a:r>
            <a:r>
              <a:rPr lang="pt-PT" sz="2200" dirty="0" smtClean="0"/>
              <a:t> to </a:t>
            </a:r>
            <a:r>
              <a:rPr lang="pt-PT" sz="2200" dirty="0" err="1" smtClean="0"/>
              <a:t>be</a:t>
            </a:r>
            <a:r>
              <a:rPr lang="pt-PT" sz="2200" dirty="0" smtClean="0"/>
              <a:t> 500, 750 </a:t>
            </a:r>
            <a:r>
              <a:rPr lang="pt-PT" sz="2200" dirty="0" err="1" smtClean="0"/>
              <a:t>and</a:t>
            </a:r>
            <a:r>
              <a:rPr lang="pt-PT" sz="2200" dirty="0" smtClean="0"/>
              <a:t> 400 </a:t>
            </a:r>
            <a:r>
              <a:rPr lang="pt-PT" sz="2200" dirty="0" err="1" smtClean="0"/>
              <a:t>respectively</a:t>
            </a:r>
            <a:r>
              <a:rPr lang="pt-PT" sz="2200" dirty="0" smtClean="0"/>
              <a:t>.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working</a:t>
            </a:r>
            <a:r>
              <a:rPr lang="pt-PT" sz="2200" dirty="0" smtClean="0"/>
              <a:t> </a:t>
            </a:r>
            <a:r>
              <a:rPr lang="pt-PT" sz="2200" dirty="0" err="1" smtClean="0"/>
              <a:t>hours</a:t>
            </a:r>
            <a:r>
              <a:rPr lang="pt-PT" sz="2200" dirty="0" smtClean="0"/>
              <a:t> </a:t>
            </a:r>
            <a:r>
              <a:rPr lang="pt-PT" sz="2200" dirty="0" err="1" smtClean="0"/>
              <a:t>at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carpentry</a:t>
            </a:r>
            <a:r>
              <a:rPr lang="pt-PT" sz="2200" dirty="0" smtClean="0"/>
              <a:t> </a:t>
            </a:r>
            <a:r>
              <a:rPr lang="pt-PT" sz="2200" dirty="0" err="1" smtClean="0"/>
              <a:t>and</a:t>
            </a:r>
            <a:r>
              <a:rPr lang="pt-PT" sz="2200" dirty="0" smtClean="0"/>
              <a:t> </a:t>
            </a:r>
            <a:r>
              <a:rPr lang="pt-PT" sz="2200" dirty="0" err="1" smtClean="0"/>
              <a:t>finishing</a:t>
            </a:r>
            <a:r>
              <a:rPr lang="pt-PT" sz="2200" dirty="0" smtClean="0"/>
              <a:t> </a:t>
            </a:r>
            <a:r>
              <a:rPr lang="pt-PT" sz="2200" dirty="0" err="1" smtClean="0"/>
              <a:t>sections</a:t>
            </a:r>
            <a:r>
              <a:rPr lang="pt-PT" sz="2200" dirty="0" smtClean="0"/>
              <a:t> </a:t>
            </a:r>
            <a:r>
              <a:rPr lang="pt-PT" sz="2200" dirty="0" err="1" smtClean="0"/>
              <a:t>have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working</a:t>
            </a:r>
            <a:r>
              <a:rPr lang="pt-PT" sz="2200" dirty="0" smtClean="0"/>
              <a:t> time </a:t>
            </a:r>
            <a:r>
              <a:rPr lang="pt-PT" sz="2200" dirty="0" err="1" smtClean="0"/>
              <a:t>limitations</a:t>
            </a:r>
            <a:r>
              <a:rPr lang="pt-PT" sz="2200" dirty="0" smtClean="0"/>
              <a:t> </a:t>
            </a:r>
            <a:r>
              <a:rPr lang="pt-PT" sz="2200" dirty="0" err="1" smtClean="0"/>
              <a:t>below</a:t>
            </a:r>
            <a:r>
              <a:rPr lang="pt-PT" sz="2200" dirty="0" smtClean="0"/>
              <a:t>:</a:t>
            </a:r>
          </a:p>
          <a:p>
            <a:endParaRPr lang="pt-PT" sz="2200" dirty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/>
          </a:p>
          <a:p>
            <a:pPr marL="0" indent="0">
              <a:buNone/>
            </a:pPr>
            <a:r>
              <a:rPr lang="pt-PT" sz="2200" dirty="0" err="1" smtClean="0"/>
              <a:t>Assuming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selling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 for </a:t>
            </a:r>
            <a:r>
              <a:rPr lang="pt-PT" sz="2200" dirty="0" err="1" smtClean="0"/>
              <a:t>the</a:t>
            </a:r>
            <a:r>
              <a:rPr lang="pt-PT" sz="2200" dirty="0"/>
              <a:t> </a:t>
            </a:r>
            <a:r>
              <a:rPr lang="pt-PT" sz="2200" dirty="0" err="1" smtClean="0"/>
              <a:t>luxury</a:t>
            </a:r>
            <a:r>
              <a:rPr lang="pt-PT" sz="2200" dirty="0"/>
              <a:t>, </a:t>
            </a:r>
            <a:r>
              <a:rPr lang="pt-PT" sz="2200" dirty="0" smtClean="0"/>
              <a:t>regular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 smtClean="0"/>
              <a:t>exportation</a:t>
            </a:r>
            <a:r>
              <a:rPr lang="pt-PT" sz="2200" dirty="0" smtClean="0"/>
              <a:t> </a:t>
            </a:r>
            <a:r>
              <a:rPr lang="pt-PT" sz="2200" dirty="0" err="1" smtClean="0"/>
              <a:t>models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1500, 1300 2500 </a:t>
            </a:r>
            <a:r>
              <a:rPr lang="pt-PT" sz="2200" dirty="0" err="1" smtClean="0"/>
              <a:t>respectively</a:t>
            </a:r>
            <a:r>
              <a:rPr lang="pt-PT" sz="2200" dirty="0" smtClean="0"/>
              <a:t>, </a:t>
            </a:r>
            <a:r>
              <a:rPr lang="pt-PT" sz="2200" dirty="0" err="1" smtClean="0"/>
              <a:t>formulate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LP problema in </a:t>
            </a:r>
            <a:r>
              <a:rPr lang="pt-PT" sz="2200" dirty="0" err="1" smtClean="0"/>
              <a:t>order</a:t>
            </a:r>
            <a:r>
              <a:rPr lang="pt-PT" sz="2200" dirty="0" smtClean="0"/>
              <a:t> to maximize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. </a:t>
            </a:r>
          </a:p>
          <a:p>
            <a:pPr marL="0" indent="0">
              <a:buNone/>
            </a:pPr>
            <a:r>
              <a:rPr lang="pt-PT" sz="2200" dirty="0" err="1" smtClean="0"/>
              <a:t>Interpret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results</a:t>
            </a:r>
            <a:r>
              <a:rPr lang="pt-PT" sz="2200" dirty="0" smtClean="0"/>
              <a:t> </a:t>
            </a:r>
            <a:r>
              <a:rPr lang="pt-PT" sz="2200" dirty="0" err="1" smtClean="0"/>
              <a:t>detailling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optimal</a:t>
            </a:r>
            <a:r>
              <a:rPr lang="pt-PT" sz="2200" dirty="0" smtClean="0"/>
              <a:t> </a:t>
            </a:r>
            <a:r>
              <a:rPr lang="pt-PT" sz="2200" dirty="0" err="1" smtClean="0"/>
              <a:t>number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bookshelves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type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produced</a:t>
            </a:r>
            <a:r>
              <a:rPr lang="pt-PT" sz="2200" dirty="0" smtClean="0"/>
              <a:t> </a:t>
            </a:r>
            <a:r>
              <a:rPr lang="pt-PT" sz="2200" dirty="0" err="1" smtClean="0"/>
              <a:t>discussing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total </a:t>
            </a:r>
            <a:r>
              <a:rPr lang="pt-PT" sz="2200" dirty="0" err="1" smtClean="0"/>
              <a:t>amount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hours</a:t>
            </a:r>
            <a:r>
              <a:rPr lang="pt-PT" sz="2200" dirty="0" smtClean="0"/>
              <a:t> </a:t>
            </a:r>
            <a:r>
              <a:rPr lang="pt-PT" sz="2200" dirty="0" err="1" smtClean="0"/>
              <a:t>used</a:t>
            </a:r>
            <a:r>
              <a:rPr lang="pt-PT" sz="2200" dirty="0" smtClean="0"/>
              <a:t> in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section</a:t>
            </a:r>
            <a:r>
              <a:rPr lang="pt-PT" sz="2200" dirty="0" smtClean="0"/>
              <a:t>. </a:t>
            </a:r>
            <a:r>
              <a:rPr lang="pt-PT" sz="2200" dirty="0" err="1" smtClean="0"/>
              <a:t>How</a:t>
            </a:r>
            <a:r>
              <a:rPr lang="pt-PT" sz="2200" dirty="0" smtClean="0"/>
              <a:t> </a:t>
            </a:r>
            <a:r>
              <a:rPr lang="pt-PT" sz="2200" dirty="0" err="1" smtClean="0"/>
              <a:t>far</a:t>
            </a:r>
            <a:r>
              <a:rPr lang="pt-PT" sz="2200" dirty="0" smtClean="0"/>
              <a:t> </a:t>
            </a:r>
            <a:r>
              <a:rPr lang="pt-PT" sz="2200" dirty="0" err="1" smtClean="0"/>
              <a:t>from</a:t>
            </a:r>
            <a:r>
              <a:rPr lang="pt-PT" sz="2200" dirty="0" smtClean="0"/>
              <a:t> meeting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maximum</a:t>
            </a:r>
            <a:r>
              <a:rPr lang="pt-PT" sz="2200" dirty="0" smtClean="0"/>
              <a:t> </a:t>
            </a:r>
            <a:r>
              <a:rPr lang="pt-PT" sz="2200" dirty="0" err="1" smtClean="0"/>
              <a:t>demands</a:t>
            </a:r>
            <a:r>
              <a:rPr lang="pt-PT" sz="2200" dirty="0" smtClean="0"/>
              <a:t> </a:t>
            </a:r>
            <a:r>
              <a:rPr lang="pt-PT" sz="2200" dirty="0" err="1" smtClean="0"/>
              <a:t>were</a:t>
            </a:r>
            <a:r>
              <a:rPr lang="pt-PT" sz="2200" dirty="0" smtClean="0"/>
              <a:t> </a:t>
            </a:r>
            <a:r>
              <a:rPr lang="pt-PT" sz="2200" dirty="0" err="1" smtClean="0"/>
              <a:t>we</a:t>
            </a:r>
            <a:r>
              <a:rPr lang="pt-PT" sz="2200" dirty="0" smtClean="0"/>
              <a:t>?</a:t>
            </a:r>
            <a:endParaRPr lang="pt-PT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73235" y="2888246"/>
          <a:ext cx="711992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84">
                  <a:extLst>
                    <a:ext uri="{9D8B030D-6E8A-4147-A177-3AD203B41FA5}">
                      <a16:colId xmlns:a16="http://schemas.microsoft.com/office/drawing/2014/main" val="1931990896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4010408701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4114346917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2336713425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9398420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 number of hours (thousands)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hours needed to produce each 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220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 smtClean="0">
                          <a:solidFill>
                            <a:schemeClr val="tx1"/>
                          </a:solidFill>
                        </a:rPr>
                        <a:t>luxury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 smtClean="0">
                          <a:solidFill>
                            <a:schemeClr val="tx1"/>
                          </a:solidFill>
                        </a:rPr>
                        <a:t>exportation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80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carpentry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02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finishing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376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76145" cy="1969528"/>
          </a:xfrm>
        </p:spPr>
        <p:txBody>
          <a:bodyPr>
            <a:noAutofit/>
          </a:bodyPr>
          <a:lstStyle/>
          <a:p>
            <a:r>
              <a:rPr lang="pt-PT" sz="2200" dirty="0" smtClean="0"/>
              <a:t>3)</a:t>
            </a:r>
            <a:endParaRPr lang="pt-PT" sz="22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668881" y="1825625"/>
            <a:ext cx="3558448" cy="19695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2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2x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4x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 smtClean="0"/>
              <a:t> 20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</a:t>
            </a:r>
            <a:r>
              <a:rPr lang="en-US" sz="1700" dirty="0" smtClean="0"/>
              <a:t>8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4)</a:t>
            </a:r>
            <a:endParaRPr lang="pt-PT" sz="2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677061" y="1830100"/>
            <a:ext cx="3558448" cy="2347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 smtClean="0"/>
              <a:t> 4</a:t>
            </a:r>
          </a:p>
          <a:p>
            <a:pPr marL="0" indent="0">
              <a:buNone/>
            </a:pPr>
            <a:r>
              <a:rPr lang="en-US" sz="1700" dirty="0" smtClean="0"/>
              <a:t>                   2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</a:t>
            </a:r>
            <a:r>
              <a:rPr lang="en-US" sz="1700" dirty="0" smtClean="0"/>
              <a:t>6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2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6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4441" y="4182337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5)</a:t>
            </a:r>
            <a:endParaRPr lang="pt-PT" sz="2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702526" y="4159617"/>
            <a:ext cx="3558448" cy="2347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>
                <a:solidFill>
                  <a:schemeClr val="bg1"/>
                </a:solidFill>
              </a:rPr>
              <a:t>+ </a:t>
            </a:r>
            <a:r>
              <a:rPr lang="en-US" sz="1700" dirty="0" smtClean="0">
                <a:solidFill>
                  <a:schemeClr val="bg1"/>
                </a:solidFill>
              </a:rPr>
              <a:t>  x</a:t>
            </a:r>
            <a:r>
              <a:rPr lang="en-US" sz="1700" baseline="-25000" dirty="0" smtClean="0">
                <a:solidFill>
                  <a:schemeClr val="bg1"/>
                </a:solidFill>
              </a:rPr>
              <a:t>2     </a:t>
            </a:r>
            <a:r>
              <a:rPr lang="en-US" sz="1800" dirty="0"/>
              <a:t>≤</a:t>
            </a:r>
            <a:r>
              <a:rPr lang="en-US" sz="1700" dirty="0" smtClean="0"/>
              <a:t>  10</a:t>
            </a:r>
          </a:p>
          <a:p>
            <a:pPr marL="0" indent="0">
              <a:buNone/>
            </a:pPr>
            <a:r>
              <a:rPr lang="en-US" sz="1700" dirty="0" smtClean="0"/>
              <a:t>                   </a:t>
            </a:r>
            <a:r>
              <a:rPr lang="en-US" sz="1700" dirty="0" smtClean="0">
                <a:solidFill>
                  <a:schemeClr val="bg1"/>
                </a:solidFill>
              </a:rPr>
              <a:t>2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- 3 x</a:t>
            </a:r>
            <a:r>
              <a:rPr lang="en-US" sz="1700" baseline="-25000" dirty="0" smtClean="0"/>
              <a:t>2   </a:t>
            </a:r>
            <a:r>
              <a:rPr lang="en-US" sz="1800" dirty="0" smtClean="0"/>
              <a:t>≤ 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</a:t>
            </a:r>
            <a:r>
              <a:rPr lang="en-US" sz="1700" dirty="0" smtClean="0">
                <a:solidFill>
                  <a:schemeClr val="bg1"/>
                </a:solidFill>
              </a:rPr>
              <a:t>2</a:t>
            </a:r>
            <a:r>
              <a:rPr lang="en-US" sz="1700" dirty="0" smtClean="0"/>
              <a:t> x</a:t>
            </a:r>
            <a:r>
              <a:rPr lang="en-US" sz="1700" baseline="-25000" dirty="0" smtClean="0"/>
              <a:t>2    </a:t>
            </a:r>
            <a:r>
              <a:rPr lang="en-US" sz="1800" dirty="0" smtClean="0"/>
              <a:t>≤</a:t>
            </a:r>
            <a:r>
              <a:rPr lang="en-US" sz="1700" dirty="0" smtClean="0"/>
              <a:t>  20</a:t>
            </a: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278671" y="5087174"/>
            <a:ext cx="5209387" cy="674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100" dirty="0" err="1" smtClean="0"/>
              <a:t>Apply</a:t>
            </a:r>
            <a:r>
              <a:rPr lang="pt-PT" sz="2100" dirty="0" smtClean="0"/>
              <a:t> </a:t>
            </a:r>
            <a:r>
              <a:rPr lang="pt-PT" sz="2100" dirty="0" err="1" smtClean="0"/>
              <a:t>the</a:t>
            </a:r>
            <a:r>
              <a:rPr lang="pt-PT" sz="2100" dirty="0" smtClean="0"/>
              <a:t> </a:t>
            </a:r>
            <a:r>
              <a:rPr lang="pt-PT" sz="2100" dirty="0" err="1"/>
              <a:t>Simplex</a:t>
            </a:r>
            <a:r>
              <a:rPr lang="pt-PT" sz="2100" dirty="0"/>
              <a:t> to </a:t>
            </a:r>
            <a:r>
              <a:rPr lang="pt-PT" sz="2100" dirty="0" err="1"/>
              <a:t>find</a:t>
            </a:r>
            <a:r>
              <a:rPr lang="pt-PT" sz="2100" dirty="0"/>
              <a:t>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/>
              <a:t>optimal</a:t>
            </a:r>
            <a:r>
              <a:rPr lang="pt-PT" sz="2100" dirty="0"/>
              <a:t> </a:t>
            </a:r>
            <a:r>
              <a:rPr lang="pt-PT" sz="2100" dirty="0" err="1"/>
              <a:t>solution</a:t>
            </a:r>
            <a:endParaRPr lang="pt-PT" sz="2100" dirty="0"/>
          </a:p>
          <a:p>
            <a:pPr marL="0" indent="0">
              <a:buNone/>
            </a:pP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Multiple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unbound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degenerate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solutions</a:t>
            </a:r>
            <a:endParaRPr lang="pt-PT" sz="2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24128" y="3595991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Solution A: (x1, x2, s1, s2) = (0, 5, 0</a:t>
            </a:r>
            <a:r>
              <a:rPr lang="en-US" sz="1200" i="1" dirty="0" smtClean="0">
                <a:solidFill>
                  <a:srgbClr val="0070C0"/>
                </a:solidFill>
              </a:rPr>
              <a:t>, 3</a:t>
            </a:r>
            <a:r>
              <a:rPr lang="en-US" sz="1200" i="1" dirty="0">
                <a:solidFill>
                  <a:srgbClr val="0070C0"/>
                </a:solidFill>
              </a:rPr>
              <a:t>) and Z= </a:t>
            </a:r>
            <a:r>
              <a:rPr lang="en-US" sz="1200" i="1" dirty="0" smtClean="0">
                <a:solidFill>
                  <a:srgbClr val="0070C0"/>
                </a:solidFill>
              </a:rPr>
              <a:t>10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Solution </a:t>
            </a:r>
            <a:r>
              <a:rPr lang="en-US" sz="1200" i="1" dirty="0">
                <a:solidFill>
                  <a:srgbClr val="0070C0"/>
                </a:solidFill>
              </a:rPr>
              <a:t>B: (x1, x2, s1, s2) = (2, 6, 0, 0) and Z=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4829" y="6291475"/>
            <a:ext cx="2565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unlimited </a:t>
            </a:r>
            <a:r>
              <a:rPr lang="en-US" sz="1200" dirty="0">
                <a:solidFill>
                  <a:srgbClr val="0070C0"/>
                </a:solidFill>
              </a:rPr>
              <a:t>solution </a:t>
            </a:r>
            <a:r>
              <a:rPr lang="en-US" sz="1200" dirty="0" smtClean="0">
                <a:solidFill>
                  <a:srgbClr val="0070C0"/>
                </a:solidFill>
              </a:rPr>
              <a:t>- unbound </a:t>
            </a:r>
            <a:r>
              <a:rPr lang="en-US" sz="1200" dirty="0">
                <a:solidFill>
                  <a:srgbClr val="0070C0"/>
                </a:solidFill>
              </a:rPr>
              <a:t>problem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7061" y="3988142"/>
            <a:ext cx="1472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degenerate solution </a:t>
            </a:r>
          </a:p>
        </p:txBody>
      </p:sp>
    </p:spTree>
    <p:extLst>
      <p:ext uri="{BB962C8B-B14F-4D97-AF65-F5344CB8AC3E}">
        <p14:creationId xmlns:p14="http://schemas.microsoft.com/office/powerpoint/2010/main" val="16751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659523" y="1825625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10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30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           </a:t>
            </a:r>
            <a:r>
              <a:rPr lang="en-US" sz="1800" dirty="0" smtClean="0"/>
              <a:t>≤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 x</a:t>
            </a:r>
            <a:r>
              <a:rPr lang="en-US" sz="1700" baseline="-25000" dirty="0" smtClean="0"/>
              <a:t>2     </a:t>
            </a:r>
            <a:r>
              <a:rPr lang="en-US" sz="1800" dirty="0" smtClean="0"/>
              <a:t>≤</a:t>
            </a:r>
            <a:r>
              <a:rPr lang="en-US" sz="1700" dirty="0" smtClean="0"/>
              <a:t> 20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      -3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</a:t>
            </a:r>
            <a:r>
              <a:rPr lang="en-US" sz="1700" dirty="0"/>
              <a:t>x</a:t>
            </a:r>
            <a:r>
              <a:rPr lang="en-US" sz="1700" baseline="-25000" dirty="0"/>
              <a:t>2 </a:t>
            </a:r>
            <a:r>
              <a:rPr lang="en-US" sz="1700" dirty="0"/>
              <a:t>≥ </a:t>
            </a:r>
            <a:r>
              <a:rPr lang="en-US" sz="1700" dirty="0" smtClean="0"/>
              <a:t>-30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≥ 0   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2   </a:t>
            </a:r>
            <a:r>
              <a:rPr lang="en-US" sz="1600" dirty="0" smtClean="0"/>
              <a:t>≤  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/>
              <a:t>7</a:t>
            </a:r>
            <a:r>
              <a:rPr lang="pt-PT" sz="2200" dirty="0" smtClean="0"/>
              <a:t>)</a:t>
            </a:r>
            <a:endParaRPr lang="pt-PT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4441" y="4182337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8)</a:t>
            </a:r>
            <a:endParaRPr lang="pt-PT" sz="22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371747" y="4697880"/>
            <a:ext cx="5209387" cy="11951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2200" dirty="0" err="1" smtClean="0"/>
              <a:t>Bring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following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problems</a:t>
            </a:r>
            <a:r>
              <a:rPr lang="pt-PT" sz="2200" dirty="0" smtClean="0"/>
              <a:t> to standard </a:t>
            </a:r>
            <a:r>
              <a:rPr lang="pt-PT" sz="2200" dirty="0" err="1" smtClean="0"/>
              <a:t>form</a:t>
            </a:r>
            <a:r>
              <a:rPr lang="pt-PT" sz="2200" dirty="0" smtClean="0"/>
              <a:t> </a:t>
            </a:r>
            <a:r>
              <a:rPr lang="pt-PT" sz="2200" dirty="0" err="1" smtClean="0"/>
              <a:t>and</a:t>
            </a:r>
            <a:r>
              <a:rPr lang="pt-PT" sz="2200" dirty="0" smtClean="0"/>
              <a:t> </a:t>
            </a:r>
            <a:r>
              <a:rPr lang="pt-PT" sz="2200" dirty="0" err="1" smtClean="0"/>
              <a:t>apply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Simplex</a:t>
            </a:r>
            <a:r>
              <a:rPr lang="pt-PT" sz="2200" dirty="0" smtClean="0"/>
              <a:t> to </a:t>
            </a:r>
            <a:r>
              <a:rPr lang="pt-PT" sz="2200" dirty="0" err="1" smtClean="0"/>
              <a:t>find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optimal</a:t>
            </a:r>
            <a:r>
              <a:rPr lang="pt-PT" sz="2200" dirty="0" smtClean="0"/>
              <a:t> </a:t>
            </a:r>
            <a:r>
              <a:rPr lang="pt-PT" sz="2200" dirty="0" err="1" smtClean="0"/>
              <a:t>solution</a:t>
            </a:r>
            <a:endParaRPr lang="pt-P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sz="11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Minimization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, negative RHS, negative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unbounded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variables</a:t>
            </a:r>
            <a:endParaRPr lang="pt-PT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441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6)</a:t>
            </a:r>
            <a:endParaRPr lang="pt-PT" sz="2200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1692175" y="1833710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Min:     Z =  </a:t>
            </a:r>
            <a:r>
              <a:rPr lang="en-US" sz="1700" dirty="0"/>
              <a:t>2</a:t>
            </a:r>
            <a:r>
              <a:rPr lang="en-US" sz="1700" dirty="0" smtClean="0"/>
              <a:t>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3 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– </a:t>
            </a:r>
            <a:r>
              <a:rPr lang="en-US" sz="1700" dirty="0"/>
              <a:t>4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+</a:t>
            </a:r>
            <a:r>
              <a:rPr lang="en-US" sz="1700" baseline="-25000" dirty="0" smtClean="0"/>
              <a:t>   </a:t>
            </a:r>
            <a:r>
              <a:rPr lang="en-US" sz="1700" dirty="0" smtClean="0"/>
              <a:t>5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-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3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  x</a:t>
            </a:r>
            <a:r>
              <a:rPr lang="en-US" sz="1700" baseline="-25000" dirty="0" smtClean="0"/>
              <a:t>2 </a:t>
            </a:r>
            <a:r>
              <a:rPr lang="en-US" sz="1700" dirty="0"/>
              <a:t>+</a:t>
            </a:r>
            <a:r>
              <a:rPr lang="en-US" sz="1700" baseline="-25000" dirty="0"/>
              <a:t> </a:t>
            </a:r>
            <a:r>
              <a:rPr lang="en-US" sz="1700" baseline="-25000" dirty="0" smtClean="0"/>
              <a:t>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11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        5 x</a:t>
            </a:r>
            <a:r>
              <a:rPr lang="en-US" sz="1700" baseline="-25000" dirty="0" smtClean="0"/>
              <a:t>1</a:t>
            </a:r>
            <a:r>
              <a:rPr lang="en-US" sz="1700" dirty="0"/>
              <a:t> </a:t>
            </a:r>
            <a:r>
              <a:rPr lang="en-US" sz="1700" dirty="0" smtClean="0"/>
              <a:t>– 6 x</a:t>
            </a:r>
            <a:r>
              <a:rPr lang="en-US" sz="1700" baseline="-25000" dirty="0" smtClean="0"/>
              <a:t>2 </a:t>
            </a:r>
            <a:r>
              <a:rPr lang="en-US" sz="1700" dirty="0"/>
              <a:t>+</a:t>
            </a:r>
            <a:r>
              <a:rPr lang="en-US" sz="1700" baseline="-25000" dirty="0"/>
              <a:t> </a:t>
            </a:r>
            <a:r>
              <a:rPr lang="en-US" sz="1700" dirty="0" smtClean="0"/>
              <a:t> 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</a:t>
            </a:r>
            <a:r>
              <a:rPr lang="en-US" sz="1800" dirty="0" smtClean="0"/>
              <a:t>≤</a:t>
            </a:r>
            <a:r>
              <a:rPr lang="en-US" sz="1700" dirty="0" smtClean="0"/>
              <a:t>  4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/>
              <a:t>x</a:t>
            </a:r>
            <a:r>
              <a:rPr lang="en-US" sz="1700" baseline="-25000" dirty="0"/>
              <a:t>3 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≥ 0</a:t>
            </a:r>
            <a:endParaRPr lang="pt-PT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692175" y="4310669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Max:     Z =  - x</a:t>
            </a:r>
            <a:r>
              <a:rPr lang="en-US" sz="1700" baseline="-25000" dirty="0" smtClean="0"/>
              <a:t>2 </a:t>
            </a:r>
          </a:p>
          <a:p>
            <a:pPr marL="0" indent="0"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+</a:t>
            </a:r>
            <a:r>
              <a:rPr lang="en-US" sz="1700" baseline="-25000" dirty="0" smtClean="0"/>
              <a:t>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+ 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100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5 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         </a:t>
            </a:r>
            <a:r>
              <a:rPr lang="en-US" sz="1800" dirty="0" smtClean="0"/>
              <a:t>≤</a:t>
            </a:r>
            <a:r>
              <a:rPr lang="en-US" sz="1700" dirty="0" smtClean="0"/>
              <a:t>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             x</a:t>
            </a:r>
            <a:r>
              <a:rPr lang="en-US" sz="1700" baseline="-25000" dirty="0" smtClean="0"/>
              <a:t>3    </a:t>
            </a:r>
            <a:r>
              <a:rPr lang="en-US" sz="1700" dirty="0" smtClean="0"/>
              <a:t>≥  -10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</a:t>
            </a:r>
            <a:r>
              <a:rPr lang="en-US" sz="1700" dirty="0"/>
              <a:t>≥ </a:t>
            </a:r>
            <a:r>
              <a:rPr lang="en-US" sz="1700" dirty="0" smtClean="0"/>
              <a:t>0 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600" dirty="0" smtClean="0"/>
              <a:t>≤ 0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</a:t>
            </a:r>
            <a:r>
              <a:rPr lang="en-US" sz="1700" dirty="0" smtClean="0"/>
              <a:t>unbounded</a:t>
            </a:r>
            <a:endParaRPr lang="pt-PT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92175" y="3702673"/>
            <a:ext cx="391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Optimal solution: (x1</a:t>
            </a:r>
            <a:r>
              <a:rPr lang="en-US" sz="1200" dirty="0">
                <a:solidFill>
                  <a:srgbClr val="0070C0"/>
                </a:solidFill>
              </a:rPr>
              <a:t>, x2, x3, S1, S2, S3) = (0, 1, 10, 40, 0, 0) and Z = -43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9523" y="3702673"/>
            <a:ext cx="4377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Solution to the real problem  (x1, x2, S1, S2, S3) = (10, 0, 5, 10, </a:t>
            </a:r>
            <a:r>
              <a:rPr lang="en-US" sz="1200" dirty="0" smtClean="0">
                <a:solidFill>
                  <a:srgbClr val="0070C0"/>
                </a:solidFill>
              </a:rPr>
              <a:t>0) and Z </a:t>
            </a:r>
            <a:r>
              <a:rPr lang="en-US" sz="1200" dirty="0">
                <a:solidFill>
                  <a:srgbClr val="0070C0"/>
                </a:solidFill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7559" y="6195695"/>
            <a:ext cx="4744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Solution to the real </a:t>
            </a:r>
            <a:r>
              <a:rPr lang="en-US" sz="1200" dirty="0" smtClean="0">
                <a:solidFill>
                  <a:srgbClr val="0070C0"/>
                </a:solidFill>
              </a:rPr>
              <a:t>problem: (x1</a:t>
            </a:r>
            <a:r>
              <a:rPr lang="en-US" sz="1200" dirty="0">
                <a:solidFill>
                  <a:srgbClr val="0070C0"/>
                </a:solidFill>
              </a:rPr>
              <a:t>, x2, X3,S1, S2, S3) = (0, -8, 0, 108, 0, 10) </a:t>
            </a:r>
            <a:r>
              <a:rPr lang="en-US" sz="1200" dirty="0" smtClean="0">
                <a:solidFill>
                  <a:srgbClr val="0070C0"/>
                </a:solidFill>
              </a:rPr>
              <a:t>and Z </a:t>
            </a:r>
            <a:r>
              <a:rPr lang="en-US" sz="1200" dirty="0">
                <a:solidFill>
                  <a:srgbClr val="0070C0"/>
                </a:solidFill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1379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10)</a:t>
            </a:r>
            <a:endParaRPr lang="pt-PT" sz="22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181343" y="4847422"/>
            <a:ext cx="5771957" cy="13220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dirty="0" err="1" smtClean="0"/>
              <a:t>Bring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following</a:t>
            </a:r>
            <a:r>
              <a:rPr lang="pt-PT" sz="1800" dirty="0" smtClean="0"/>
              <a:t> PL </a:t>
            </a:r>
            <a:r>
              <a:rPr lang="pt-PT" sz="1800" dirty="0" err="1" smtClean="0"/>
              <a:t>problems</a:t>
            </a:r>
            <a:r>
              <a:rPr lang="pt-PT" sz="1800" dirty="0" smtClean="0"/>
              <a:t> to standard </a:t>
            </a:r>
            <a:r>
              <a:rPr lang="pt-PT" sz="1800" dirty="0" err="1" smtClean="0"/>
              <a:t>form</a:t>
            </a:r>
            <a:r>
              <a:rPr lang="pt-PT" sz="1800" dirty="0" smtClean="0"/>
              <a:t> </a:t>
            </a:r>
            <a:r>
              <a:rPr lang="pt-PT" sz="1800" dirty="0" err="1" smtClean="0"/>
              <a:t>introducing</a:t>
            </a:r>
            <a:r>
              <a:rPr lang="pt-PT" sz="1800" dirty="0" smtClean="0"/>
              <a:t> artificial </a:t>
            </a:r>
            <a:r>
              <a:rPr lang="pt-PT" sz="1800" dirty="0" err="1" smtClean="0"/>
              <a:t>variables</a:t>
            </a:r>
            <a:r>
              <a:rPr lang="pt-PT" sz="1800" dirty="0" smtClean="0"/>
              <a:t> </a:t>
            </a:r>
            <a:r>
              <a:rPr lang="pt-PT" sz="1800" dirty="0" err="1" smtClean="0"/>
              <a:t>apply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big</a:t>
            </a:r>
            <a:r>
              <a:rPr lang="pt-PT" sz="1800" dirty="0" smtClean="0"/>
              <a:t> M </a:t>
            </a:r>
            <a:r>
              <a:rPr lang="pt-PT" sz="1800" dirty="0" err="1" smtClean="0"/>
              <a:t>method</a:t>
            </a:r>
            <a:r>
              <a:rPr lang="pt-PT" sz="1800" dirty="0" smtClean="0"/>
              <a:t> </a:t>
            </a:r>
            <a:r>
              <a:rPr lang="pt-PT" sz="1800" dirty="0" err="1" smtClean="0"/>
              <a:t>using</a:t>
            </a:r>
            <a:r>
              <a:rPr lang="pt-PT" sz="1800" dirty="0" smtClean="0"/>
              <a:t> </a:t>
            </a:r>
            <a:r>
              <a:rPr lang="pt-PT" sz="1800" dirty="0" err="1" smtClean="0"/>
              <a:t>Simplex</a:t>
            </a:r>
            <a:r>
              <a:rPr lang="pt-PT" sz="1800" dirty="0" smtClean="0"/>
              <a:t> to </a:t>
            </a:r>
            <a:r>
              <a:rPr lang="pt-PT" sz="1800" dirty="0" err="1" smtClean="0"/>
              <a:t>find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optimal</a:t>
            </a:r>
            <a:r>
              <a:rPr lang="pt-PT" sz="1800" dirty="0" smtClean="0"/>
              <a:t> </a:t>
            </a:r>
            <a:r>
              <a:rPr lang="pt-PT" sz="1800" dirty="0" err="1" smtClean="0"/>
              <a:t>solutions</a:t>
            </a:r>
            <a:endParaRPr lang="pt-PT" sz="18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441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/>
              <a:t>9</a:t>
            </a:r>
            <a:r>
              <a:rPr lang="pt-PT" sz="2200" dirty="0" smtClean="0"/>
              <a:t>)</a:t>
            </a:r>
            <a:endParaRPr lang="pt-PT" sz="2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581887" y="1924776"/>
            <a:ext cx="3684277" cy="10607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≤  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-  2 x</a:t>
            </a:r>
            <a:r>
              <a:rPr lang="en-US" sz="6400" baseline="-25000" dirty="0" smtClean="0"/>
              <a:t>2       </a:t>
            </a:r>
            <a:r>
              <a:rPr lang="en-US" sz="6400" dirty="0" smtClean="0"/>
              <a:t>≥    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542616" y="1924776"/>
            <a:ext cx="4177640" cy="147943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Min:        </a:t>
            </a:r>
            <a:r>
              <a:rPr lang="en-US" sz="6400" dirty="0" smtClean="0"/>
              <a:t>Z =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2</a:t>
            </a:r>
            <a:r>
              <a:rPr lang="en-US" sz="6400" b="1" dirty="0" smtClean="0"/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≥ 4</a:t>
            </a:r>
          </a:p>
          <a:p>
            <a:pPr marL="0" indent="0">
              <a:buNone/>
            </a:pPr>
            <a:r>
              <a:rPr lang="en-US" sz="6400" dirty="0" smtClean="0"/>
              <a:t>     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+  x</a:t>
            </a:r>
            <a:r>
              <a:rPr lang="en-US" sz="6400" baseline="-25000" dirty="0" smtClean="0"/>
              <a:t>2   </a:t>
            </a:r>
            <a:r>
              <a:rPr lang="en-US" sz="6400" dirty="0" smtClean="0"/>
              <a:t>≥ 5  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42617" y="3005220"/>
            <a:ext cx="366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Solution to the real problem: (x1</a:t>
            </a:r>
            <a:r>
              <a:rPr lang="en-US" sz="1200" dirty="0">
                <a:solidFill>
                  <a:srgbClr val="0070C0"/>
                </a:solidFill>
              </a:rPr>
              <a:t>, x2, S1, S2) = (3, 2, 0, 0)       and  </a:t>
            </a:r>
            <a:r>
              <a:rPr lang="en-US" sz="1200" dirty="0" smtClean="0">
                <a:solidFill>
                  <a:srgbClr val="0070C0"/>
                </a:solidFill>
              </a:rPr>
              <a:t>Z </a:t>
            </a:r>
            <a:r>
              <a:rPr lang="en-US" sz="1200" dirty="0">
                <a:solidFill>
                  <a:srgbClr val="0070C0"/>
                </a:solidFill>
              </a:rPr>
              <a:t>= 16</a:t>
            </a:r>
          </a:p>
        </p:txBody>
      </p:sp>
    </p:spTree>
    <p:extLst>
      <p:ext uri="{BB962C8B-B14F-4D97-AF65-F5344CB8AC3E}">
        <p14:creationId xmlns:p14="http://schemas.microsoft.com/office/powerpoint/2010/main" val="3899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15569" y="1730579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11)</a:t>
            </a:r>
            <a:endParaRPr lang="pt-PT" sz="2200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1670425" y="1767527"/>
            <a:ext cx="3684277" cy="10607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3x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2x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≤  9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+  2 x</a:t>
            </a:r>
            <a:r>
              <a:rPr lang="en-US" sz="6400" baseline="-25000" dirty="0" smtClean="0"/>
              <a:t>2        </a:t>
            </a:r>
            <a:r>
              <a:rPr lang="en-US" sz="6400" dirty="0" smtClean="0"/>
              <a:t>≤  9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≥ </a:t>
            </a:r>
            <a:r>
              <a:rPr lang="en-US" sz="6400" dirty="0"/>
              <a:t>0 ; x</a:t>
            </a:r>
            <a:r>
              <a:rPr lang="en-US" sz="6400" baseline="-25000" dirty="0"/>
              <a:t>2 </a:t>
            </a:r>
            <a:r>
              <a:rPr lang="en-US" sz="6400" dirty="0" smtClean="0"/>
              <a:t>unbounded</a:t>
            </a:r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1642318" y="2946132"/>
            <a:ext cx="366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Solution to the real problem: (x1</a:t>
            </a:r>
            <a:r>
              <a:rPr lang="en-US" sz="1200" dirty="0">
                <a:solidFill>
                  <a:srgbClr val="0070C0"/>
                </a:solidFill>
              </a:rPr>
              <a:t>, x2, S1, S2) = (</a:t>
            </a:r>
            <a:r>
              <a:rPr lang="en-US" sz="1200" dirty="0" smtClean="0">
                <a:solidFill>
                  <a:srgbClr val="0070C0"/>
                </a:solidFill>
              </a:rPr>
              <a:t>3,3, </a:t>
            </a:r>
            <a:r>
              <a:rPr lang="en-US" sz="1200" dirty="0">
                <a:solidFill>
                  <a:srgbClr val="0070C0"/>
                </a:solidFill>
              </a:rPr>
              <a:t>0, 0)       and  </a:t>
            </a:r>
            <a:r>
              <a:rPr lang="en-US" sz="1200" dirty="0" smtClean="0">
                <a:solidFill>
                  <a:srgbClr val="0070C0"/>
                </a:solidFill>
              </a:rPr>
              <a:t>Z </a:t>
            </a:r>
            <a:r>
              <a:rPr lang="en-US" sz="1200" dirty="0">
                <a:solidFill>
                  <a:srgbClr val="0070C0"/>
                </a:solidFill>
              </a:rPr>
              <a:t>= </a:t>
            </a:r>
            <a:r>
              <a:rPr lang="en-US" sz="1200" dirty="0" smtClean="0">
                <a:solidFill>
                  <a:srgbClr val="0070C0"/>
                </a:solidFill>
              </a:rPr>
              <a:t>15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7960225" y="1736101"/>
            <a:ext cx="2910093" cy="25549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Max:       </a:t>
            </a:r>
            <a:r>
              <a:rPr lang="en-US" sz="1600" dirty="0"/>
              <a:t>Z = 3x</a:t>
            </a:r>
            <a:r>
              <a:rPr lang="en-US" sz="1600" baseline="-25000" dirty="0"/>
              <a:t>1</a:t>
            </a:r>
            <a:r>
              <a:rPr lang="en-US" sz="1600" dirty="0"/>
              <a:t> + 4 x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Subject to:   </a:t>
            </a:r>
            <a:r>
              <a:rPr lang="en-US" sz="1600" dirty="0"/>
              <a:t>x</a:t>
            </a:r>
            <a:r>
              <a:rPr lang="en-US" sz="1600" baseline="-25000" dirty="0"/>
              <a:t>1  </a:t>
            </a:r>
            <a:r>
              <a:rPr lang="en-US" sz="1600" dirty="0"/>
              <a:t>+       x</a:t>
            </a:r>
            <a:r>
              <a:rPr lang="en-US" sz="1600" baseline="-25000" dirty="0"/>
              <a:t>2</a:t>
            </a:r>
            <a:r>
              <a:rPr lang="en-US" sz="1600" dirty="0"/>
              <a:t>     ≤  10</a:t>
            </a:r>
          </a:p>
          <a:p>
            <a:pPr marL="0" indent="0">
              <a:buNone/>
            </a:pPr>
            <a:r>
              <a:rPr lang="en-US" sz="1600" dirty="0"/>
              <a:t>                   5 x</a:t>
            </a:r>
            <a:r>
              <a:rPr lang="en-US" sz="1600" baseline="-25000" dirty="0"/>
              <a:t>1   </a:t>
            </a:r>
            <a:r>
              <a:rPr lang="en-US" sz="1600" dirty="0"/>
              <a:t>+ 12 x</a:t>
            </a:r>
            <a:r>
              <a:rPr lang="en-US" sz="1600" baseline="-25000" dirty="0"/>
              <a:t>2        </a:t>
            </a:r>
            <a:r>
              <a:rPr lang="en-US" sz="1600" dirty="0"/>
              <a:t>≤  60</a:t>
            </a:r>
          </a:p>
          <a:p>
            <a:pPr marL="0" indent="0">
              <a:buNone/>
            </a:pPr>
            <a:r>
              <a:rPr lang="en-US" sz="1600" dirty="0"/>
              <a:t>                      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x</a:t>
            </a:r>
            <a:r>
              <a:rPr lang="en-US" sz="1600" kern="1200" baseline="-25000" dirty="0">
                <a:solidFill>
                  <a:schemeClr val="tx1"/>
                </a:solidFill>
                <a:effectLst/>
              </a:rPr>
              <a:t>1  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+   3  x</a:t>
            </a:r>
            <a:r>
              <a:rPr lang="en-US" sz="1600" kern="120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     ≤ 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</a:rPr>
              <a:t>                                    x</a:t>
            </a:r>
            <a:r>
              <a:rPr lang="en-US" sz="1600" kern="120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     ≤  5</a:t>
            </a:r>
            <a:endParaRPr lang="en-US" sz="16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 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x</a:t>
            </a:r>
            <a:r>
              <a:rPr lang="en-US" sz="1600" kern="120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en-US" sz="1600" dirty="0"/>
              <a:t>≥ 0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pt-PT" sz="1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97237" y="1690688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12)</a:t>
            </a:r>
            <a:endParaRPr lang="pt-PT" sz="2200" dirty="0"/>
          </a:p>
        </p:txBody>
      </p:sp>
      <p:sp>
        <p:nvSpPr>
          <p:cNvPr id="19" name="Rectangle 18"/>
          <p:cNvSpPr/>
          <p:nvPr/>
        </p:nvSpPr>
        <p:spPr>
          <a:xfrm>
            <a:off x="7917305" y="3407797"/>
            <a:ext cx="366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Solution to the real problem: (x1</a:t>
            </a:r>
            <a:r>
              <a:rPr lang="en-US" sz="1200" dirty="0">
                <a:solidFill>
                  <a:srgbClr val="0070C0"/>
                </a:solidFill>
              </a:rPr>
              <a:t>, x2, S1, </a:t>
            </a:r>
            <a:r>
              <a:rPr lang="en-US" sz="1200" dirty="0" smtClean="0">
                <a:solidFill>
                  <a:srgbClr val="0070C0"/>
                </a:solidFill>
              </a:rPr>
              <a:t>S2, S3, S4) </a:t>
            </a:r>
            <a:r>
              <a:rPr lang="en-US" sz="1200" dirty="0">
                <a:solidFill>
                  <a:srgbClr val="0070C0"/>
                </a:solidFill>
              </a:rPr>
              <a:t>= (8.6</a:t>
            </a:r>
            <a:r>
              <a:rPr lang="en-US" sz="1200" dirty="0" smtClean="0">
                <a:solidFill>
                  <a:srgbClr val="0070C0"/>
                </a:solidFill>
              </a:rPr>
              <a:t>, 1.4, 0, 0, 2.1, 3.6</a:t>
            </a:r>
            <a:r>
              <a:rPr lang="en-US" sz="1200" dirty="0">
                <a:solidFill>
                  <a:srgbClr val="0070C0"/>
                </a:solidFill>
              </a:rPr>
              <a:t>)       and  </a:t>
            </a:r>
            <a:r>
              <a:rPr lang="en-US" sz="1200" dirty="0" smtClean="0">
                <a:solidFill>
                  <a:srgbClr val="0070C0"/>
                </a:solidFill>
              </a:rPr>
              <a:t>Z </a:t>
            </a:r>
            <a:r>
              <a:rPr lang="en-US" sz="1200" dirty="0">
                <a:solidFill>
                  <a:srgbClr val="0070C0"/>
                </a:solidFill>
              </a:rPr>
              <a:t>= </a:t>
            </a:r>
            <a:r>
              <a:rPr lang="en-US" sz="1200" dirty="0" smtClean="0">
                <a:solidFill>
                  <a:srgbClr val="0070C0"/>
                </a:solidFill>
              </a:rPr>
              <a:t>31.43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28" t="18531" r="40188" b="31290"/>
          <a:stretch/>
        </p:blipFill>
        <p:spPr>
          <a:xfrm>
            <a:off x="1607573" y="467712"/>
            <a:ext cx="9109195" cy="56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- Formulation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940" y="3476151"/>
            <a:ext cx="5670872" cy="2936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1) Objective function is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maximized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2) </a:t>
            </a:r>
            <a:r>
              <a:rPr lang="en-US" sz="2000" b="1" dirty="0" smtClean="0"/>
              <a:t>Constraints </a:t>
            </a:r>
            <a:r>
              <a:rPr lang="en-US" sz="2000" dirty="0" smtClean="0"/>
              <a:t>in the form of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≤ inequalities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3) </a:t>
            </a:r>
            <a:r>
              <a:rPr lang="en-US" sz="2000" dirty="0"/>
              <a:t>All</a:t>
            </a:r>
            <a:r>
              <a:rPr lang="en-US" sz="2000" b="1" dirty="0"/>
              <a:t> values on the right </a:t>
            </a:r>
            <a:r>
              <a:rPr lang="en-US" sz="2000" b="1" dirty="0" err="1"/>
              <a:t>handside</a:t>
            </a:r>
            <a:r>
              <a:rPr lang="en-US" sz="2000" b="1" dirty="0"/>
              <a:t> </a:t>
            </a:r>
            <a:r>
              <a:rPr lang="en-US" sz="2000" dirty="0"/>
              <a:t>are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≥</a:t>
            </a:r>
          </a:p>
          <a:p>
            <a:pPr marL="0" indent="0">
              <a:buNone/>
            </a:pPr>
            <a:endParaRPr lang="pt-PT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4</a:t>
            </a:r>
            <a:r>
              <a:rPr lang="en-US" sz="2000" dirty="0" smtClean="0"/>
              <a:t>) All </a:t>
            </a:r>
            <a:r>
              <a:rPr lang="en-US" sz="2000" b="1" dirty="0" smtClean="0"/>
              <a:t>variables</a:t>
            </a:r>
            <a:r>
              <a:rPr lang="en-US" sz="2000" dirty="0" smtClean="0"/>
              <a:t> are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nonnegative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(≥)</a:t>
            </a: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127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requires LP problems to be presented in the 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standard form:</a:t>
            </a:r>
            <a:r>
              <a:rPr lang="en-US" sz="2200" b="1" dirty="0" smtClean="0"/>
              <a:t> </a:t>
            </a:r>
            <a:endParaRPr lang="pt-PT" sz="2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635965" y="3539872"/>
            <a:ext cx="3897450" cy="30377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Max:     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2600" dirty="0" smtClean="0"/>
              <a:t>                             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+ 3x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</a:t>
            </a:r>
            <a:r>
              <a:rPr lang="en-US" sz="2600" dirty="0" smtClean="0">
                <a:solidFill>
                  <a:schemeClr val="accent1"/>
                </a:solidFill>
              </a:rPr>
              <a:t>≤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2600" dirty="0" smtClean="0"/>
              <a:t>and</a:t>
            </a:r>
            <a:r>
              <a:rPr lang="en-US" sz="2600" baseline="-25000" dirty="0" smtClean="0"/>
              <a:t>                 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≥ 0;     x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≥ 0</a:t>
            </a:r>
            <a:endParaRPr lang="pt-PT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4018352" y="4511004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smtClean="0"/>
              <a:t>pine</a:t>
            </a:r>
            <a:r>
              <a:rPr lang="pt-PT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8352" y="4975687"/>
            <a:ext cx="168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 smtClean="0"/>
              <a:t>eucalypt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4018352" y="5407334"/>
            <a:ext cx="19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days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3622" y="3460533"/>
            <a:ext cx="103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(€/</a:t>
            </a:r>
            <a:r>
              <a:rPr lang="pt-PT" dirty="0" err="1" smtClean="0"/>
              <a:t>yr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635965" y="2933962"/>
            <a:ext cx="265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Poets’ Problem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7966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56472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must be translated into </a:t>
            </a:r>
            <a:r>
              <a:rPr lang="en-US" sz="2200" u="sng" dirty="0" smtClean="0"/>
              <a:t>algebraic language </a:t>
            </a:r>
            <a:r>
              <a:rPr lang="en-US" sz="2200" dirty="0" smtClean="0"/>
              <a:t>to allow </a:t>
            </a:r>
            <a:r>
              <a:rPr lang="en-US" sz="2200" u="sng" dirty="0" smtClean="0"/>
              <a:t>solving systems of equations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</a:t>
            </a:r>
            <a:r>
              <a:rPr lang="en-US" sz="2200" dirty="0" smtClean="0"/>
              <a:t>- </a:t>
            </a:r>
            <a:r>
              <a:rPr lang="en-US" sz="2200" b="1" dirty="0" smtClean="0"/>
              <a:t>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  <a:endParaRPr lang="pt-PT" sz="22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794239" y="400064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accent2"/>
                </a:solidFill>
              </a:rPr>
              <a:t>+ S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rgbClr val="0070C0"/>
                </a:solidFill>
              </a:rPr>
              <a:t>+ S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 </a:t>
            </a:r>
            <a:r>
              <a:rPr lang="en-US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    </a:t>
            </a:r>
            <a:r>
              <a:rPr lang="en-US" dirty="0" smtClean="0"/>
              <a:t>x</a:t>
            </a:r>
            <a:r>
              <a:rPr lang="en-US" baseline="-25000" dirty="0" smtClean="0"/>
              <a:t>2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-25000" dirty="0" smtClean="0"/>
              <a:t>  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2 </a:t>
            </a:r>
            <a:r>
              <a:rPr lang="en-US" baseline="-25000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-25000" dirty="0" smtClean="0"/>
              <a:t>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55521" y="400161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≤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accent2"/>
                </a:solidFill>
              </a:rPr>
              <a:t>≤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≤</a:t>
            </a:r>
            <a:r>
              <a:rPr lang="en-US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    </a:t>
            </a:r>
            <a:r>
              <a:rPr lang="en-US" dirty="0" smtClean="0"/>
              <a:t>x</a:t>
            </a:r>
            <a:r>
              <a:rPr lang="en-US" baseline="-25000" dirty="0" smtClean="0"/>
              <a:t>2 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1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2 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3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755521" y="3550559"/>
            <a:ext cx="392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Original form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/>
              <a:t> </a:t>
            </a:r>
            <a:endParaRPr lang="pt-PT" b="1" dirty="0"/>
          </a:p>
          <a:p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6794239" y="3550558"/>
            <a:ext cx="392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Standard or augmented form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/>
              <a:t> </a:t>
            </a:r>
            <a:endParaRPr lang="pt-PT" b="1" dirty="0"/>
          </a:p>
          <a:p>
            <a:endParaRPr lang="pt-PT" dirty="0"/>
          </a:p>
        </p:txBody>
      </p:sp>
      <p:sp>
        <p:nvSpPr>
          <p:cNvPr id="11" name="Rectangle 10"/>
          <p:cNvSpPr/>
          <p:nvPr/>
        </p:nvSpPr>
        <p:spPr>
          <a:xfrm>
            <a:off x="4490461" y="5051245"/>
            <a:ext cx="425167" cy="11764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10606838" y="5051245"/>
            <a:ext cx="307722" cy="11764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11277</TotalTime>
  <Words>7421</Words>
  <Application>Microsoft Office PowerPoint</Application>
  <PresentationFormat>Widescreen</PresentationFormat>
  <Paragraphs>1034</Paragraphs>
  <Slides>78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The Simplex Method</vt:lpstr>
      <vt:lpstr>The Simplex Method</vt:lpstr>
      <vt:lpstr>Simplex Method</vt:lpstr>
      <vt:lpstr>Simplex Method</vt:lpstr>
      <vt:lpstr>Simplex Method Formulation</vt:lpstr>
      <vt:lpstr>Simplex Method - Formulation </vt:lpstr>
      <vt:lpstr>Simplex Method - Formulation </vt:lpstr>
      <vt:lpstr>Simplex Method - Formulation</vt:lpstr>
      <vt:lpstr>Simplex Method - Formulation</vt:lpstr>
      <vt:lpstr>Simplex Method - Formulation</vt:lpstr>
      <vt:lpstr>Simplex Method - Formulation</vt:lpstr>
      <vt:lpstr>Simplex Method - Formulation</vt:lpstr>
      <vt:lpstr>Simplex Method - Graphical analysis</vt:lpstr>
      <vt:lpstr>Simplex Method - Graphical analysis</vt:lpstr>
      <vt:lpstr>Simplex Method - Graphical analysis</vt:lpstr>
      <vt:lpstr>Simplex Method - Formulation</vt:lpstr>
      <vt:lpstr>Simplex Method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– Graphical approach</vt:lpstr>
      <vt:lpstr>Simplex Method – Graphical approach</vt:lpstr>
      <vt:lpstr>Simplex Method Particular cases</vt:lpstr>
      <vt:lpstr>Simplex Method – Particular cases</vt:lpstr>
      <vt:lpstr>Simplex Method – Particular cases</vt:lpstr>
      <vt:lpstr>Simplex Method – Particular cases</vt:lpstr>
      <vt:lpstr>Simplex Method – Particular cases</vt:lpstr>
      <vt:lpstr>Simplex Method – Particular cases</vt:lpstr>
      <vt:lpstr>Simplex Method Other cases</vt:lpstr>
      <vt:lpstr>Simplex Method Exercises</vt:lpstr>
      <vt:lpstr>Simplex Method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Sensitivity analysis in the tableau</vt:lpstr>
      <vt:lpstr>Simplex Method Exercises</vt:lpstr>
      <vt:lpstr>Simplex Method - exercises</vt:lpstr>
      <vt:lpstr>Simplex Method - exercises</vt:lpstr>
      <vt:lpstr>Simplex Method - exercises</vt:lpstr>
      <vt:lpstr>Simplex Method - exercises</vt:lpstr>
      <vt:lpstr>Simplex Method - exercises</vt:lpstr>
      <vt:lpstr>Simplex Method - exercises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369</cp:revision>
  <cp:lastPrinted>2020-03-06T14:10:09Z</cp:lastPrinted>
  <dcterms:created xsi:type="dcterms:W3CDTF">2020-02-13T15:04:48Z</dcterms:created>
  <dcterms:modified xsi:type="dcterms:W3CDTF">2022-03-24T21:59:02Z</dcterms:modified>
</cp:coreProperties>
</file>