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5"/>
  </p:notesMasterIdLst>
  <p:handoutMasterIdLst>
    <p:handoutMasterId r:id="rId16"/>
  </p:handoutMasterIdLst>
  <p:sldIdLst>
    <p:sldId id="416" r:id="rId2"/>
    <p:sldId id="753" r:id="rId3"/>
    <p:sldId id="772" r:id="rId4"/>
    <p:sldId id="746" r:id="rId5"/>
    <p:sldId id="747" r:id="rId6"/>
    <p:sldId id="748" r:id="rId7"/>
    <p:sldId id="749" r:id="rId8"/>
    <p:sldId id="750" r:id="rId9"/>
    <p:sldId id="751" r:id="rId10"/>
    <p:sldId id="752" r:id="rId11"/>
    <p:sldId id="780" r:id="rId12"/>
    <p:sldId id="781" r:id="rId13"/>
    <p:sldId id="357" r:id="rId14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FFE299"/>
    <a:srgbClr val="7CB042"/>
    <a:srgbClr val="009900"/>
    <a:srgbClr val="33CC33"/>
    <a:srgbClr val="336600"/>
    <a:srgbClr val="663300"/>
    <a:srgbClr val="FF6600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56" autoAdjust="0"/>
    <p:restoredTop sz="94660"/>
  </p:normalViewPr>
  <p:slideViewPr>
    <p:cSldViewPr showGuides="1">
      <p:cViewPr varScale="1">
        <p:scale>
          <a:sx n="82" d="100"/>
          <a:sy n="82" d="100"/>
        </p:scale>
        <p:origin x="682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965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0216" y="6339386"/>
            <a:ext cx="3860800" cy="365125"/>
          </a:xfrm>
        </p:spPr>
        <p:txBody>
          <a:bodyPr/>
          <a:lstStyle/>
          <a:p>
            <a:r>
              <a:rPr lang="pt-PT" dirty="0"/>
              <a:t>Margarida Tomé, última revisão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11/02/2023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9947" y="631254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dirty="0"/>
              <a:t>Margarida Tomé, última revisão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/>
              <a:t>Inventários</a:t>
            </a:r>
            <a:r>
              <a:rPr lang="en-US" dirty="0"/>
              <a:t> </a:t>
            </a:r>
            <a:r>
              <a:rPr lang="en-US" dirty="0" err="1"/>
              <a:t>florestais</a:t>
            </a:r>
            <a:r>
              <a:rPr lang="en-US" dirty="0"/>
              <a:t> a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escalas</a:t>
            </a:r>
            <a:r>
              <a:rPr lang="en-US" dirty="0"/>
              <a:t> </a:t>
            </a:r>
            <a:r>
              <a:rPr lang="en-US" dirty="0" err="1"/>
              <a:t>espaciais</a:t>
            </a:r>
            <a:r>
              <a:rPr lang="en-US" dirty="0"/>
              <a:t> e para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objetivos</a:t>
            </a:r>
            <a:endParaRPr lang="pt-PT" dirty="0"/>
          </a:p>
        </p:txBody>
      </p:sp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Tomé</a:t>
            </a: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731468" cy="720080"/>
          </a:xfrm>
        </p:spPr>
        <p:txBody>
          <a:bodyPr>
            <a:normAutofit fontScale="90000"/>
          </a:bodyPr>
          <a:lstStyle/>
          <a:p>
            <a:r>
              <a:rPr lang="pt-PT" sz="2800" dirty="0"/>
              <a:t>Inventários florestais para várias escalas espaciais – </a:t>
            </a:r>
            <a:r>
              <a:rPr lang="pt-PT" dirty="0"/>
              <a:t>ÁREA DE GESTÃO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Herdade da Calha do Grou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219" t="11689" r="62284" b="3635"/>
          <a:stretch/>
        </p:blipFill>
        <p:spPr>
          <a:xfrm>
            <a:off x="3863752" y="1052736"/>
            <a:ext cx="6912768" cy="5398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229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731468" cy="720080"/>
          </a:xfrm>
        </p:spPr>
        <p:txBody>
          <a:bodyPr>
            <a:normAutofit fontScale="90000"/>
          </a:bodyPr>
          <a:lstStyle/>
          <a:p>
            <a:r>
              <a:rPr lang="pt-PT" sz="2800" dirty="0"/>
              <a:t>Inventários florestais para várias escalas espaciais – </a:t>
            </a:r>
            <a:r>
              <a:rPr lang="pt-PT" dirty="0"/>
              <a:t>ÁREA DE GESTÃO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Inventário da qualidade da cortiça na Herdade da Perna Seca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0" y="720000"/>
            <a:ext cx="9381744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1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731468" cy="720080"/>
          </a:xfrm>
        </p:spPr>
        <p:txBody>
          <a:bodyPr>
            <a:normAutofit fontScale="90000"/>
          </a:bodyPr>
          <a:lstStyle/>
          <a:p>
            <a:r>
              <a:rPr lang="pt-PT" sz="2800" dirty="0"/>
              <a:t>Inventários florestais para várias escalas espaciais – </a:t>
            </a:r>
            <a:r>
              <a:rPr lang="pt-PT" dirty="0"/>
              <a:t>COMERCIALIZAÇÃO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Inventário da qualidade da cortiça na Herdade da Perna Seca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0" y="720000"/>
            <a:ext cx="9381744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66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51314" y="2024064"/>
            <a:ext cx="4752975" cy="2808287"/>
            <a:chOff x="1655" y="1888"/>
            <a:chExt cx="2994" cy="1769"/>
          </a:xfrm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 rot="672971">
              <a:off x="1655" y="1888"/>
              <a:ext cx="2994" cy="1769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" name="Text Box 2"/>
            <p:cNvSpPr txBox="1">
              <a:spLocks noChangeArrowheads="1"/>
            </p:cNvSpPr>
            <p:nvPr/>
          </p:nvSpPr>
          <p:spPr bwMode="auto">
            <a:xfrm>
              <a:off x="2200" y="2623"/>
              <a:ext cx="1769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pt-PT" sz="4400" b="1" dirty="0">
                  <a:solidFill>
                    <a:srgbClr val="663300"/>
                  </a:solidFill>
                  <a:latin typeface="Trebuchet MS" pitchFamily="34" charset="0"/>
                </a:rPr>
                <a:t>Dúvidas?</a:t>
              </a:r>
              <a:endParaRPr lang="en-US" sz="4400" b="1" dirty="0">
                <a:solidFill>
                  <a:srgbClr val="66330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9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51445E-7 C -0.00399 -0.01064 -0.01805 -0.02127 -0.02291 -0.02127 C -0.05399 -0.02127 -0.08594 0.1452 -0.08594 0.31168 C -0.08594 0.22775 -0.10191 0.1452 -0.11701 0.1452 C -0.13298 0.1452 -0.14809 0.22913 -0.14809 0.31168 C -0.14809 0.27029 -0.15607 0.22775 -0.16406 0.22775 C -0.17205 0.22775 -0.18003 0.26913 -0.18003 0.31168 C -0.18003 0.29041 -0.18403 0.27029 -0.18802 0.27029 C -0.19201 0.27029 -0.196 0.29156 -0.196 0.31168 C -0.196 0.30104 -0.19809 0.29041 -0.2 0.29041 C -0.20104 0.29041 -0.20399 0.30104 -0.20399 0.31168 C -0.20399 0.30636 -0.20503 0.30104 -0.20607 0.30104 C -0.20607 0.29965 -0.20816 0.30636 -0.20816 0.31168 C -0.20816 0.3089 -0.20816 0.30636 -0.2092 0.30636 C -0.2092 0.30775 -0.21024 0.30913 -0.21024 0.31168 C -0.21024 0.31029 -0.21024 0.3089 -0.21024 0.30775 C -0.21128 0.30775 -0.21128 0.30913 -0.21128 0.31052 C -0.21232 0.31052 -0.21232 0.30913 -0.21232 0.30775 C -0.21337 0.30775 -0.21337 0.30913 -0.21337 0.31052 " pathEditMode="relative" ptsTypes="fffffffffffff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sz="3400" dirty="0"/>
              <a:t>Inventários florestais a várias escalas espaciais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000" dirty="0">
                <a:solidFill>
                  <a:schemeClr val="tx1"/>
                </a:solidFill>
              </a:rPr>
              <a:t>A gestão florestal é aplicada a várias escalas espaciais e há inventários florestais para as várias escalas</a:t>
            </a:r>
          </a:p>
        </p:txBody>
      </p:sp>
    </p:spTree>
    <p:extLst>
      <p:ext uri="{BB962C8B-B14F-4D97-AF65-F5344CB8AC3E}">
        <p14:creationId xmlns:p14="http://schemas.microsoft.com/office/powerpoint/2010/main" val="2904353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497277" cy="720080"/>
          </a:xfrm>
        </p:spPr>
        <p:txBody>
          <a:bodyPr vert="horz" lIns="91440" tIns="365760" rIns="91440" bIns="45720" rtlCol="0" anchor="ctr">
            <a:noAutofit/>
          </a:bodyPr>
          <a:lstStyle/>
          <a:p>
            <a:r>
              <a:rPr lang="pt-PT" altLang="pt-PT" sz="2400" dirty="0"/>
              <a:t>As decisões de gestão florestal são tomadas a diferentes escalas espaciais</a:t>
            </a:r>
            <a:br>
              <a:rPr lang="en-GB" altLang="pt-PT" sz="3000" dirty="0"/>
            </a:br>
            <a:endParaRPr lang="pt-PT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809" y="1315259"/>
            <a:ext cx="11328400" cy="5002212"/>
          </a:xfrm>
        </p:spPr>
        <p:txBody>
          <a:bodyPr>
            <a:noAutofit/>
          </a:bodyPr>
          <a:lstStyle/>
          <a:p>
            <a:r>
              <a:rPr lang="en-GB" altLang="pt-PT" sz="2400" dirty="0" err="1"/>
              <a:t>povoamento</a:t>
            </a:r>
            <a:r>
              <a:rPr lang="en-GB" altLang="pt-PT" sz="2400" dirty="0"/>
              <a:t>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area </a:t>
            </a:r>
            <a:r>
              <a:rPr lang="en-GB" altLang="pt-PT" sz="2000" dirty="0" err="1"/>
              <a:t>florestal</a:t>
            </a:r>
            <a:r>
              <a:rPr lang="en-GB" altLang="pt-PT" sz="2000" dirty="0"/>
              <a:t> </a:t>
            </a:r>
            <a:r>
              <a:rPr lang="en-GB" altLang="pt-PT" sz="2000" dirty="0" err="1"/>
              <a:t>homogénea</a:t>
            </a:r>
            <a:endParaRPr lang="en-GB" altLang="pt-PT" sz="2000" dirty="0"/>
          </a:p>
          <a:p>
            <a:r>
              <a:rPr lang="en-GB" altLang="pt-PT" sz="2400" dirty="0" err="1"/>
              <a:t>unidade</a:t>
            </a:r>
            <a:r>
              <a:rPr lang="en-GB" altLang="pt-PT" sz="2400" dirty="0"/>
              <a:t> de </a:t>
            </a:r>
            <a:r>
              <a:rPr lang="en-GB" altLang="pt-PT" sz="2400" dirty="0" err="1"/>
              <a:t>gestão</a:t>
            </a:r>
            <a:r>
              <a:rPr lang="en-GB" altLang="pt-PT" sz="2400" dirty="0"/>
              <a:t>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conjunto de </a:t>
            </a:r>
            <a:r>
              <a:rPr lang="en-GB" altLang="pt-PT" sz="2000" dirty="0" err="1"/>
              <a:t>povoamentos</a:t>
            </a:r>
            <a:endParaRPr lang="en-GB" altLang="pt-PT" sz="2000" dirty="0"/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 err="1"/>
              <a:t>incluídos</a:t>
            </a:r>
            <a:r>
              <a:rPr lang="en-GB" altLang="pt-PT" sz="2000" dirty="0"/>
              <a:t> no </a:t>
            </a:r>
            <a:r>
              <a:rPr lang="en-GB" altLang="pt-PT" sz="2000" dirty="0" err="1"/>
              <a:t>mesmo</a:t>
            </a:r>
            <a:r>
              <a:rPr lang="en-GB" altLang="pt-PT" sz="2000" dirty="0"/>
              <a:t> </a:t>
            </a:r>
            <a:r>
              <a:rPr lang="en-GB" altLang="pt-PT" sz="2000" dirty="0" err="1"/>
              <a:t>plano</a:t>
            </a:r>
            <a:r>
              <a:rPr lang="en-GB" altLang="pt-PT" sz="2000" dirty="0"/>
              <a:t> de </a:t>
            </a:r>
            <a:r>
              <a:rPr lang="en-GB" altLang="pt-PT" sz="2000" dirty="0" err="1"/>
              <a:t>gestão</a:t>
            </a:r>
            <a:endParaRPr lang="en-GB" altLang="pt-PT" sz="2000" dirty="0"/>
          </a:p>
          <a:p>
            <a:pPr marL="0" indent="0">
              <a:buNone/>
            </a:pPr>
            <a:endParaRPr lang="en-GB" altLang="pt-PT" sz="2400" dirty="0"/>
          </a:p>
          <a:p>
            <a:r>
              <a:rPr lang="en-GB" altLang="pt-PT" sz="2400" dirty="0" err="1"/>
              <a:t>bacia</a:t>
            </a:r>
            <a:r>
              <a:rPr lang="en-GB" altLang="pt-PT" sz="2400" dirty="0"/>
              <a:t> </a:t>
            </a:r>
            <a:r>
              <a:rPr lang="en-GB" altLang="pt-PT" sz="2400" dirty="0" err="1"/>
              <a:t>hidrográfica</a:t>
            </a:r>
            <a:br>
              <a:rPr lang="en-GB" altLang="pt-PT" sz="2400" dirty="0"/>
            </a:br>
            <a:r>
              <a:rPr lang="en-GB" altLang="pt-PT" sz="2400" dirty="0" err="1"/>
              <a:t>paisagem</a:t>
            </a:r>
            <a:endParaRPr lang="en-GB" altLang="pt-PT" sz="2400" dirty="0"/>
          </a:p>
          <a:p>
            <a:endParaRPr lang="en-GB" altLang="pt-PT" sz="2400" dirty="0"/>
          </a:p>
          <a:p>
            <a:r>
              <a:rPr lang="en-GB" altLang="pt-PT" sz="2400" dirty="0" err="1"/>
              <a:t>região</a:t>
            </a:r>
            <a:endParaRPr lang="en-GB" altLang="pt-PT" sz="2400" dirty="0"/>
          </a:p>
          <a:p>
            <a:r>
              <a:rPr lang="en-GB" altLang="pt-PT" sz="2400" dirty="0" err="1"/>
              <a:t>país</a:t>
            </a:r>
            <a:endParaRPr lang="en-GB" altLang="pt-PT" sz="2400" dirty="0"/>
          </a:p>
          <a:p>
            <a:r>
              <a:rPr lang="en-GB" altLang="pt-PT" sz="2400" dirty="0" err="1"/>
              <a:t>continente</a:t>
            </a:r>
            <a:endParaRPr lang="en-GB" altLang="pt-PT" sz="2400" dirty="0"/>
          </a:p>
          <a:p>
            <a:endParaRPr lang="pt-PT" sz="2400" dirty="0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5374433" y="1306287"/>
            <a:ext cx="25489" cy="212142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903976" y="1488592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Florestais e proprietários (privados e outros)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5365102" y="4030824"/>
            <a:ext cx="34820" cy="2566528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934809" y="5107146"/>
            <a:ext cx="17777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Políticos  e técnicos da administração pública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98438" y="1125867"/>
            <a:ext cx="3140179" cy="1703041"/>
            <a:chOff x="5580112" y="2132856"/>
            <a:chExt cx="2852146" cy="1440160"/>
          </a:xfrm>
        </p:grpSpPr>
        <p:sp>
          <p:nvSpPr>
            <p:cNvPr id="25" name="TextBox 24"/>
            <p:cNvSpPr txBox="1"/>
            <p:nvPr/>
          </p:nvSpPr>
          <p:spPr>
            <a:xfrm>
              <a:off x="5885337" y="2313465"/>
              <a:ext cx="2546921" cy="936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Decidem sobre: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Uso do solo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Espécies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Sistemas de silvicultura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5580112" y="2132856"/>
              <a:ext cx="2808312" cy="14401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84350" y="5120208"/>
            <a:ext cx="3428265" cy="1477144"/>
            <a:chOff x="5732511" y="4976192"/>
            <a:chExt cx="2943945" cy="1477144"/>
          </a:xfrm>
        </p:grpSpPr>
        <p:sp>
          <p:nvSpPr>
            <p:cNvPr id="28" name="TextBox 27"/>
            <p:cNvSpPr txBox="1"/>
            <p:nvPr/>
          </p:nvSpPr>
          <p:spPr>
            <a:xfrm>
              <a:off x="5940152" y="5253007"/>
              <a:ext cx="27363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Decidem/fiscalizam sobre: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Política florestal - legislação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Incentivos e subsídios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732511" y="4976192"/>
              <a:ext cx="2943945" cy="1477144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600057" y="3331842"/>
            <a:ext cx="2156067" cy="120032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Requisitos da indústria e da sociedade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C8FDD3-644A-4761-AA58-C9E575BB85DE}"/>
              </a:ext>
            </a:extLst>
          </p:cNvPr>
          <p:cNvCxnSpPr>
            <a:cxnSpLocks/>
          </p:cNvCxnSpPr>
          <p:nvPr/>
        </p:nvCxnSpPr>
        <p:spPr>
          <a:xfrm flipV="1">
            <a:off x="10488488" y="2780928"/>
            <a:ext cx="0" cy="2304000"/>
          </a:xfrm>
          <a:prstGeom prst="straightConnector1">
            <a:avLst/>
          </a:prstGeom>
          <a:ln w="762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3E1DA16-EB63-4F1C-9135-59155014EE80}"/>
              </a:ext>
            </a:extLst>
          </p:cNvPr>
          <p:cNvCxnSpPr>
            <a:cxnSpLocks/>
            <a:endCxn id="26" idx="4"/>
          </p:cNvCxnSpPr>
          <p:nvPr/>
        </p:nvCxnSpPr>
        <p:spPr>
          <a:xfrm flipV="1">
            <a:off x="8756123" y="2828908"/>
            <a:ext cx="1088274" cy="937582"/>
          </a:xfrm>
          <a:prstGeom prst="bentConnector2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83B4241-AA61-4F9D-8C6D-346F037D36C7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8756123" y="4147958"/>
            <a:ext cx="1242360" cy="972250"/>
          </a:xfrm>
          <a:prstGeom prst="bentConnector2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14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329259" cy="720080"/>
          </a:xfrm>
        </p:spPr>
        <p:txBody>
          <a:bodyPr>
            <a:normAutofit/>
          </a:bodyPr>
          <a:lstStyle/>
          <a:p>
            <a:r>
              <a:rPr lang="pt-PT" sz="2800" dirty="0"/>
              <a:t>Inventários florestais para várias escalas espaciais - </a:t>
            </a:r>
            <a:r>
              <a:rPr lang="pt-PT" dirty="0"/>
              <a:t>GLOBO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FAO           (Global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Resources</a:t>
            </a:r>
            <a:r>
              <a:rPr lang="pt-PT" dirty="0"/>
              <a:t> </a:t>
            </a:r>
            <a:r>
              <a:rPr lang="pt-PT" dirty="0" err="1"/>
              <a:t>Assessment</a:t>
            </a:r>
            <a:r>
              <a:rPr lang="pt-PT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21" r="1123"/>
          <a:stretch/>
        </p:blipFill>
        <p:spPr>
          <a:xfrm>
            <a:off x="4007768" y="1249865"/>
            <a:ext cx="4680520" cy="50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0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329259" cy="720080"/>
          </a:xfrm>
        </p:spPr>
        <p:txBody>
          <a:bodyPr>
            <a:normAutofit/>
          </a:bodyPr>
          <a:lstStyle/>
          <a:p>
            <a:r>
              <a:rPr lang="pt-PT" sz="2800" dirty="0"/>
              <a:t>Inventários florestais para várias escalas espaciais - </a:t>
            </a:r>
            <a:r>
              <a:rPr lang="pt-PT" dirty="0"/>
              <a:t>GLOBO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FAO           (Global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Resources</a:t>
            </a:r>
            <a:r>
              <a:rPr lang="pt-PT" dirty="0"/>
              <a:t> </a:t>
            </a:r>
            <a:r>
              <a:rPr lang="pt-PT" dirty="0" err="1"/>
              <a:t>Assessment</a:t>
            </a:r>
            <a:r>
              <a:rPr lang="pt-PT" dirty="0"/>
              <a:t>)</a:t>
            </a:r>
          </a:p>
          <a:p>
            <a:pPr marL="0" indent="0" algn="l">
              <a:buNone/>
            </a:pP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987" t="15399" r="43301" b="4802"/>
          <a:stretch/>
        </p:blipFill>
        <p:spPr>
          <a:xfrm>
            <a:off x="7997020" y="995122"/>
            <a:ext cx="3931628" cy="5746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900" t="15400" r="42513" b="4801"/>
          <a:stretch/>
        </p:blipFill>
        <p:spPr>
          <a:xfrm>
            <a:off x="3953378" y="995122"/>
            <a:ext cx="4043642" cy="57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329259" cy="720080"/>
          </a:xfrm>
        </p:spPr>
        <p:txBody>
          <a:bodyPr>
            <a:normAutofit/>
          </a:bodyPr>
          <a:lstStyle/>
          <a:p>
            <a:r>
              <a:rPr lang="pt-PT" sz="2800" dirty="0"/>
              <a:t>Inventários florestais para várias escalas espaciais - </a:t>
            </a:r>
            <a:r>
              <a:rPr lang="pt-PT" dirty="0"/>
              <a:t>GLOBO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FAO           (Global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Resources</a:t>
            </a:r>
            <a:r>
              <a:rPr lang="pt-PT" dirty="0"/>
              <a:t> </a:t>
            </a:r>
            <a:r>
              <a:rPr lang="pt-PT" dirty="0" err="1"/>
              <a:t>Assessment</a:t>
            </a:r>
            <a:r>
              <a:rPr lang="pt-PT" dirty="0"/>
              <a:t>)</a:t>
            </a:r>
          </a:p>
          <a:p>
            <a:pPr algn="l"/>
            <a:r>
              <a:rPr lang="pt-PT" dirty="0"/>
              <a:t>Baseado, em grande parte, na informação fornecida pelos países</a:t>
            </a:r>
          </a:p>
          <a:p>
            <a:pPr marL="0" indent="0" algn="l">
              <a:buNone/>
            </a:pP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25" r="18101"/>
          <a:stretch/>
        </p:blipFill>
        <p:spPr>
          <a:xfrm>
            <a:off x="4727848" y="1179766"/>
            <a:ext cx="59046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0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731468" cy="720080"/>
          </a:xfrm>
        </p:spPr>
        <p:txBody>
          <a:bodyPr>
            <a:normAutofit/>
          </a:bodyPr>
          <a:lstStyle/>
          <a:p>
            <a:r>
              <a:rPr lang="pt-PT" sz="2800" dirty="0"/>
              <a:t>Inventários florestais para várias escalas espaciais - </a:t>
            </a:r>
            <a:r>
              <a:rPr lang="pt-PT" dirty="0"/>
              <a:t>CONTINENTE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FAO –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Europe</a:t>
            </a:r>
            <a:r>
              <a:rPr lang="pt-PT" dirty="0"/>
              <a:t>           (</a:t>
            </a:r>
            <a:r>
              <a:rPr lang="pt-PT" dirty="0" err="1"/>
              <a:t>State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Europe’s</a:t>
            </a:r>
            <a:r>
              <a:rPr lang="pt-PT" dirty="0"/>
              <a:t> </a:t>
            </a:r>
            <a:r>
              <a:rPr lang="pt-PT" dirty="0" err="1"/>
              <a:t>Forests</a:t>
            </a:r>
            <a:r>
              <a:rPr lang="pt-PT" dirty="0"/>
              <a:t>)</a:t>
            </a:r>
          </a:p>
          <a:p>
            <a:pPr algn="l"/>
            <a:r>
              <a:rPr lang="pt-PT" dirty="0"/>
              <a:t>Baseado, em grande parte, na informação fornecida pelos países</a:t>
            </a:r>
          </a:p>
          <a:p>
            <a:pPr marL="0" indent="0" algn="l">
              <a:buNone/>
            </a:pP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931546"/>
            <a:ext cx="4104456" cy="5815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931546"/>
            <a:ext cx="4104456" cy="57935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4208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731468" cy="720080"/>
          </a:xfrm>
        </p:spPr>
        <p:txBody>
          <a:bodyPr>
            <a:normAutofit/>
          </a:bodyPr>
          <a:lstStyle/>
          <a:p>
            <a:r>
              <a:rPr lang="pt-PT" sz="2800" dirty="0"/>
              <a:t>Inventários florestais para várias escalas espaciais - </a:t>
            </a:r>
            <a:r>
              <a:rPr lang="pt-PT" dirty="0"/>
              <a:t>PAÍS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Inventário Florestal Nacional (IFN) Português</a:t>
            </a:r>
          </a:p>
          <a:p>
            <a:pPr marL="0" indent="0" algn="l"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66" r="-966" b="1147"/>
          <a:stretch/>
        </p:blipFill>
        <p:spPr>
          <a:xfrm>
            <a:off x="8904312" y="2129163"/>
            <a:ext cx="2451000" cy="34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616" b="961"/>
          <a:stretch/>
        </p:blipFill>
        <p:spPr>
          <a:xfrm>
            <a:off x="6185496" y="1858370"/>
            <a:ext cx="2412000" cy="34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9" descr="File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76" y="1628800"/>
            <a:ext cx="245239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3912" y="474572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FE299"/>
                </a:solidFill>
              </a:rPr>
              <a:t>2001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816" y="6228020"/>
            <a:ext cx="712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Para mais detalhes consultar o .</a:t>
            </a:r>
            <a:r>
              <a:rPr lang="pt-PT" dirty="0" err="1"/>
              <a:t>ppt</a:t>
            </a:r>
            <a:r>
              <a:rPr lang="pt-PT" dirty="0"/>
              <a:t> sobre o Inventário Florestal Nacional</a:t>
            </a:r>
          </a:p>
        </p:txBody>
      </p:sp>
    </p:spTree>
    <p:extLst>
      <p:ext uri="{BB962C8B-B14F-4D97-AF65-F5344CB8AC3E}">
        <p14:creationId xmlns:p14="http://schemas.microsoft.com/office/powerpoint/2010/main" val="195858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731468" cy="720080"/>
          </a:xfrm>
        </p:spPr>
        <p:txBody>
          <a:bodyPr>
            <a:normAutofit/>
          </a:bodyPr>
          <a:lstStyle/>
          <a:p>
            <a:r>
              <a:rPr lang="pt-PT" sz="2800" dirty="0"/>
              <a:t>Inventários florestais para várias escalas espaciais – </a:t>
            </a:r>
            <a:r>
              <a:rPr lang="pt-PT" dirty="0"/>
              <a:t>REGIÃO</a:t>
            </a:r>
            <a:endParaRPr lang="pt-P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3216357" cy="5001419"/>
          </a:xfrm>
        </p:spPr>
        <p:txBody>
          <a:bodyPr/>
          <a:lstStyle/>
          <a:p>
            <a:pPr algn="l"/>
            <a:r>
              <a:rPr lang="pt-PT" dirty="0"/>
              <a:t>Inventário Florestal do concelho da Chamusca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773" t="13107" r="69178" b="3720"/>
          <a:stretch/>
        </p:blipFill>
        <p:spPr>
          <a:xfrm>
            <a:off x="4655840" y="1097502"/>
            <a:ext cx="3996000" cy="54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1148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8252</TotalTime>
  <Words>303</Words>
  <Application>Microsoft Office PowerPoint</Application>
  <PresentationFormat>Widescreen</PresentationFormat>
  <Paragraphs>54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</vt:lpstr>
      <vt:lpstr>Custom Design</vt:lpstr>
      <vt:lpstr>Inventários florestais a várias escalas espaciais e para diferentes objetivos</vt:lpstr>
      <vt:lpstr>Inventários florestais a várias escalas espaciais</vt:lpstr>
      <vt:lpstr>As decisões de gestão florestal são tomadas a diferentes escalas espaciais </vt:lpstr>
      <vt:lpstr>Inventários florestais para várias escalas espaciais - GLOBO</vt:lpstr>
      <vt:lpstr>Inventários florestais para várias escalas espaciais - GLOBO</vt:lpstr>
      <vt:lpstr>Inventários florestais para várias escalas espaciais - GLOBO</vt:lpstr>
      <vt:lpstr>Inventários florestais para várias escalas espaciais - CONTINENTE</vt:lpstr>
      <vt:lpstr>Inventários florestais para várias escalas espaciais - PAÍS</vt:lpstr>
      <vt:lpstr>Inventários florestais para várias escalas espaciais – REGIÃO</vt:lpstr>
      <vt:lpstr>Inventários florestais para várias escalas espaciais – ÁREA DE GESTÃO</vt:lpstr>
      <vt:lpstr>Inventários florestais para várias escalas espaciais – ÁREA DE GESTÃO</vt:lpstr>
      <vt:lpstr>Inventários florestais para várias escalas espaciais – COMERCIALIZAÇÃO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magatome</cp:lastModifiedBy>
  <cp:revision>576</cp:revision>
  <cp:lastPrinted>2017-06-15T21:47:55Z</cp:lastPrinted>
  <dcterms:created xsi:type="dcterms:W3CDTF">2010-02-14T14:45:25Z</dcterms:created>
  <dcterms:modified xsi:type="dcterms:W3CDTF">2023-02-11T19:20:19Z</dcterms:modified>
</cp:coreProperties>
</file>