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65" r:id="rId5"/>
    <p:sldId id="258" r:id="rId6"/>
    <p:sldId id="267" r:id="rId7"/>
    <p:sldId id="268" r:id="rId8"/>
    <p:sldId id="270" r:id="rId9"/>
    <p:sldId id="271" r:id="rId10"/>
    <p:sldId id="269" r:id="rId11"/>
    <p:sldId id="266" r:id="rId12"/>
    <p:sldId id="272" r:id="rId13"/>
    <p:sldId id="273" r:id="rId14"/>
    <p:sldId id="274" r:id="rId15"/>
    <p:sldId id="319" r:id="rId16"/>
    <p:sldId id="320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275" r:id="rId33"/>
    <p:sldId id="294" r:id="rId34"/>
    <p:sldId id="292" r:id="rId35"/>
    <p:sldId id="298" r:id="rId36"/>
    <p:sldId id="281" r:id="rId37"/>
    <p:sldId id="288" r:id="rId38"/>
    <p:sldId id="283" r:id="rId39"/>
    <p:sldId id="290" r:id="rId40"/>
    <p:sldId id="278" r:id="rId41"/>
    <p:sldId id="289" r:id="rId42"/>
    <p:sldId id="286" r:id="rId43"/>
    <p:sldId id="287" r:id="rId44"/>
    <p:sldId id="284" r:id="rId45"/>
    <p:sldId id="282" r:id="rId46"/>
    <p:sldId id="300" r:id="rId47"/>
    <p:sldId id="302" r:id="rId48"/>
    <p:sldId id="301" r:id="rId49"/>
    <p:sldId id="296" r:id="rId50"/>
    <p:sldId id="297" r:id="rId51"/>
    <p:sldId id="295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FFCC99"/>
    <a:srgbClr val="FFCC66"/>
    <a:srgbClr val="233818"/>
    <a:srgbClr val="182610"/>
    <a:srgbClr val="C5D94F"/>
    <a:srgbClr val="FFFF99"/>
    <a:srgbClr val="BAB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8" autoAdjust="0"/>
    <p:restoredTop sz="94617" autoAdjust="0"/>
  </p:normalViewPr>
  <p:slideViewPr>
    <p:cSldViewPr>
      <p:cViewPr varScale="1">
        <p:scale>
          <a:sx n="82" d="100"/>
          <a:sy n="82" d="100"/>
        </p:scale>
        <p:origin x="170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1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E8CFD-8844-4045-B56C-AD66C7B63513}" type="slidenum">
              <a:rPr lang="en-US" altLang="pt-PT"/>
              <a:pPr>
                <a:defRPr/>
              </a:pPr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292654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1E715-F90F-4D3E-B388-FB32C3C63F20}" type="slidenum">
              <a:rPr lang="en-US" altLang="pt-PT"/>
              <a:pPr>
                <a:defRPr/>
              </a:pPr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93104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9B50C-15FC-4F47-9092-C6B2C80B0F93}" type="slidenum">
              <a:rPr lang="en-US" altLang="pt-PT"/>
              <a:pPr>
                <a:defRPr/>
              </a:pPr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173184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FEFEF-245A-4EE0-8926-72FAA172C74E}" type="slidenum">
              <a:rPr lang="en-US" altLang="pt-PT"/>
              <a:pPr>
                <a:defRPr/>
              </a:pPr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08446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15EC0-B4BB-4EAE-850D-F25EF55D1C86}" type="slidenum">
              <a:rPr lang="en-US" altLang="pt-PT"/>
              <a:pPr>
                <a:defRPr/>
              </a:pPr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106097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96BA-DF11-449D-BD9F-35E91D80BD1B}" type="slidenum">
              <a:rPr lang="en-US" altLang="pt-PT"/>
              <a:pPr>
                <a:defRPr/>
              </a:pPr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487297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DC26F-2207-4D1F-85B5-0003FE993139}" type="slidenum">
              <a:rPr lang="en-US" altLang="pt-PT"/>
              <a:pPr>
                <a:defRPr/>
              </a:pPr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16549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45445-6EFC-4565-8B48-6270CDEB42E4}" type="slidenum">
              <a:rPr lang="en-US" altLang="pt-PT"/>
              <a:pPr>
                <a:defRPr/>
              </a:pPr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149599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E9445-3863-44AB-933A-83EADB954D23}" type="slidenum">
              <a:rPr lang="en-US" altLang="pt-PT"/>
              <a:pPr>
                <a:defRPr/>
              </a:pPr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622109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E7338-085F-4F6E-BE58-697BACE0E7A6}" type="slidenum">
              <a:rPr lang="en-US" altLang="pt-PT"/>
              <a:pPr>
                <a:defRPr/>
              </a:pPr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771730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6DFD6-2225-41EF-A665-6835F83FB1EF}" type="slidenum">
              <a:rPr lang="en-US" altLang="pt-PT"/>
              <a:pPr>
                <a:defRPr/>
              </a:pPr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635455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88D54-3754-4155-AC2D-CD776323E56F}" type="slidenum">
              <a:rPr lang="en-US" altLang="pt-PT"/>
              <a:pPr>
                <a:defRPr/>
              </a:pPr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247369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/>
              <a:t>Click to edit Master text styles</a:t>
            </a:r>
          </a:p>
          <a:p>
            <a:pPr lvl="1"/>
            <a:r>
              <a:rPr lang="en-US" altLang="pt-PT"/>
              <a:t>Second level</a:t>
            </a:r>
          </a:p>
          <a:p>
            <a:pPr lvl="2"/>
            <a:r>
              <a:rPr lang="en-US" altLang="pt-PT"/>
              <a:t>Third level</a:t>
            </a:r>
          </a:p>
          <a:p>
            <a:pPr lvl="3"/>
            <a:r>
              <a:rPr lang="en-US" altLang="pt-PT"/>
              <a:t>Fourth level</a:t>
            </a:r>
          </a:p>
          <a:p>
            <a:pPr lvl="4"/>
            <a:r>
              <a:rPr lang="en-US" altLang="pt-P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CDCBC5B-5D1E-4754-A0ED-5D9937E66498}" type="slidenum">
              <a:rPr lang="en-US" altLang="pt-PT"/>
              <a:pPr>
                <a:defRPr/>
              </a:pPr>
              <a:t>‹#›</a:t>
            </a:fld>
            <a:endParaRPr lang="en-US" alt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8.emf"/><Relationship Id="rId9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5"/>
          <a:stretch>
            <a:fillRect/>
          </a:stretch>
        </p:blipFill>
        <p:spPr bwMode="auto">
          <a:xfrm>
            <a:off x="-36513" y="-15875"/>
            <a:ext cx="918051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6"/>
          <p:cNvSpPr>
            <a:spLocks noChangeArrowheads="1"/>
          </p:cNvSpPr>
          <p:nvPr/>
        </p:nvSpPr>
        <p:spPr bwMode="auto">
          <a:xfrm>
            <a:off x="-107950" y="-26988"/>
            <a:ext cx="9324975" cy="1584326"/>
          </a:xfrm>
          <a:prstGeom prst="rect">
            <a:avLst/>
          </a:prstGeom>
          <a:gradFill rotWithShape="1">
            <a:gsLst>
              <a:gs pos="0">
                <a:srgbClr val="DFE8DF"/>
              </a:gs>
              <a:gs pos="100000">
                <a:srgbClr val="004800">
                  <a:alpha val="64998"/>
                </a:srgbClr>
              </a:gs>
            </a:gsLst>
            <a:lin ang="5400000" scaled="1"/>
          </a:gradFill>
          <a:ln w="6350">
            <a:solidFill>
              <a:srgbClr val="002E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3600" b="1" dirty="0">
                <a:solidFill>
                  <a:srgbClr val="001E00"/>
                </a:solidFill>
                <a:latin typeface="BankGothic Md BT" pitchFamily="34" charset="0"/>
              </a:rPr>
              <a:t>Inventário Florestal Nacional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3600" b="1" dirty="0">
                <a:solidFill>
                  <a:srgbClr val="001E00"/>
                </a:solidFill>
                <a:latin typeface="BankGothic Md BT" pitchFamily="34" charset="0"/>
              </a:rPr>
              <a:t>(1789 – 2015) </a:t>
            </a:r>
            <a:endParaRPr lang="en-US" altLang="pt-PT" sz="3600" b="1" dirty="0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2052" name="Rectangle 9"/>
          <p:cNvSpPr>
            <a:spLocks noChangeArrowheads="1"/>
          </p:cNvSpPr>
          <p:nvPr/>
        </p:nvSpPr>
        <p:spPr bwMode="auto">
          <a:xfrm>
            <a:off x="-107950" y="5516563"/>
            <a:ext cx="9324975" cy="1341437"/>
          </a:xfrm>
          <a:prstGeom prst="rect">
            <a:avLst/>
          </a:prstGeom>
          <a:gradFill rotWithShape="1">
            <a:gsLst>
              <a:gs pos="0">
                <a:srgbClr val="004800">
                  <a:alpha val="64998"/>
                </a:srgbClr>
              </a:gs>
              <a:gs pos="100000">
                <a:srgbClr val="D7E2D7"/>
              </a:gs>
            </a:gsLst>
            <a:lin ang="5400000" scaled="1"/>
          </a:gradFill>
          <a:ln w="3175">
            <a:solidFill>
              <a:srgbClr val="002E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rgbClr val="001E00"/>
                </a:solidFill>
                <a:latin typeface="BankGothic Md BT" pitchFamily="34" charset="0"/>
              </a:rPr>
              <a:t>Evolução do IFN em Portugal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000" b="1">
                <a:solidFill>
                  <a:srgbClr val="001E00"/>
                </a:solidFill>
                <a:latin typeface="BankGothic Md BT" pitchFamily="34" charset="0"/>
              </a:rPr>
              <a:t>(com base em ppt do IFN de julho de 2006)</a:t>
            </a:r>
            <a:endParaRPr lang="en-US" altLang="pt-PT" sz="2800" b="1">
              <a:solidFill>
                <a:srgbClr val="002E00"/>
              </a:solidFill>
              <a:latin typeface="BankGothic Md BT" pitchFamily="34" charset="0"/>
            </a:endParaRPr>
          </a:p>
        </p:txBody>
      </p:sp>
      <p:pic>
        <p:nvPicPr>
          <p:cNvPr id="2053" name="Picture 12" descr="logo-2_p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5850"/>
            <a:ext cx="1800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696913" y="2636838"/>
            <a:ext cx="8459787" cy="3663950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 marL="808038" indent="-808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15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1985</a:t>
            </a:r>
            <a:r>
              <a:rPr lang="pt-PT" altLang="pt-PT" sz="1900">
                <a:solidFill>
                  <a:schemeClr val="bg1"/>
                </a:solidFill>
              </a:rPr>
              <a:t> – Áreas Florestais por concelho – Informação disponível em 1984</a:t>
            </a:r>
          </a:p>
          <a:p>
            <a:pPr algn="just" eaLnBrk="1" hangingPunct="1">
              <a:spcBef>
                <a:spcPct val="10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1987 </a:t>
            </a:r>
            <a:r>
              <a:rPr lang="pt-PT" altLang="pt-PT" sz="1900">
                <a:solidFill>
                  <a:schemeClr val="bg1"/>
                </a:solidFill>
              </a:rPr>
              <a:t>– Actualização de Áreas  Florestais por distrito</a:t>
            </a:r>
          </a:p>
          <a:p>
            <a:pPr eaLnBrk="1" hangingPunct="1">
              <a:spcBef>
                <a:spcPct val="10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1988</a:t>
            </a:r>
            <a:r>
              <a:rPr lang="pt-PT" altLang="pt-PT" sz="1900">
                <a:solidFill>
                  <a:schemeClr val="bg1"/>
                </a:solidFill>
              </a:rPr>
              <a:t> – Pinheiro-bravo: análise da evolução das áreas, volumes e acréscimos</a:t>
            </a:r>
          </a:p>
          <a:p>
            <a:pPr eaLnBrk="1" hangingPunct="1">
              <a:spcBef>
                <a:spcPct val="10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1989</a:t>
            </a:r>
            <a:r>
              <a:rPr lang="pt-PT" altLang="pt-PT" sz="1900">
                <a:solidFill>
                  <a:schemeClr val="bg1"/>
                </a:solidFill>
              </a:rPr>
              <a:t> – Áreas Florestais por distrito</a:t>
            </a:r>
          </a:p>
          <a:p>
            <a:pPr eaLnBrk="1" hangingPunct="1">
              <a:spcBef>
                <a:spcPct val="10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1990</a:t>
            </a:r>
            <a:r>
              <a:rPr lang="pt-PT" altLang="pt-PT" sz="1900">
                <a:solidFill>
                  <a:schemeClr val="bg1"/>
                </a:solidFill>
              </a:rPr>
              <a:t> – Inventário Florestal do Sobreiro</a:t>
            </a:r>
          </a:p>
          <a:p>
            <a:pPr eaLnBrk="1" hangingPunct="1">
              <a:spcBef>
                <a:spcPct val="100000"/>
              </a:spcBef>
              <a:buFontTx/>
              <a:buNone/>
            </a:pPr>
            <a:endParaRPr lang="pt-PT" altLang="pt-PT" sz="2000">
              <a:solidFill>
                <a:schemeClr val="bg1"/>
              </a:solidFill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96913" y="2133600"/>
            <a:ext cx="8459787" cy="366713"/>
          </a:xfrm>
          <a:prstGeom prst="rect">
            <a:avLst/>
          </a:prstGeom>
          <a:gradFill rotWithShape="1">
            <a:gsLst>
              <a:gs pos="0">
                <a:schemeClr val="folHlink">
                  <a:alpha val="89999"/>
                </a:schemeClr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PT" altLang="pt-PT" b="1">
                <a:solidFill>
                  <a:srgbClr val="001E00"/>
                </a:solidFill>
                <a:latin typeface="BankGothic Md BT" pitchFamily="34" charset="0"/>
              </a:rPr>
              <a:t>Publicações |</a:t>
            </a:r>
            <a:r>
              <a:rPr lang="pt-PT" altLang="pt-PT"/>
              <a:t> </a:t>
            </a:r>
            <a:r>
              <a:rPr lang="pt-PT" altLang="pt-PT" b="1">
                <a:solidFill>
                  <a:srgbClr val="001E00"/>
                </a:solidFill>
                <a:latin typeface="BankGothic Md BT" pitchFamily="34" charset="0"/>
              </a:rPr>
              <a:t>Segunda Revisão Inventário Florestal Nacional</a:t>
            </a:r>
            <a:endParaRPr lang="en-US" altLang="pt-PT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0" y="1341438"/>
            <a:ext cx="2484438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1980 -1989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grpSp>
        <p:nvGrpSpPr>
          <p:cNvPr id="11269" name="Group 10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11270" name="Picture 11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Rectangle 12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Os Inventários Florestais Nacionais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Da Segunda Metade do Século XX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0" y="1341438"/>
            <a:ext cx="2484438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1990 -1992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755650" y="2492375"/>
            <a:ext cx="8388350" cy="1754188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PT" altLang="pt-PT" sz="1900">
                <a:solidFill>
                  <a:schemeClr val="bg1"/>
                </a:solidFill>
              </a:rPr>
              <a:t> Cobertura aerofotográfica de </a:t>
            </a:r>
            <a:r>
              <a:rPr lang="pt-PT" altLang="pt-PT" sz="1900">
                <a:solidFill>
                  <a:srgbClr val="C5D94F"/>
                </a:solidFill>
              </a:rPr>
              <a:t>1990</a:t>
            </a:r>
            <a:r>
              <a:rPr lang="pt-PT" altLang="pt-PT" sz="1900">
                <a:solidFill>
                  <a:schemeClr val="bg1"/>
                </a:solidFill>
              </a:rPr>
              <a:t>, numa colaboração entre o Instituto Florestal, a ACEL/CELPA e o Centro Nacional de Informação Geográfica (CNIG)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PT" altLang="pt-PT" sz="1900">
                <a:solidFill>
                  <a:schemeClr val="bg1"/>
                </a:solidFill>
              </a:rPr>
              <a:t> Medições de campo em Pinheiro-bravo e Eucalipto durante </a:t>
            </a:r>
            <a:r>
              <a:rPr lang="pt-PT" altLang="pt-PT" sz="1900">
                <a:solidFill>
                  <a:srgbClr val="C5D94F"/>
                </a:solidFill>
              </a:rPr>
              <a:t>1991 e 1992</a:t>
            </a:r>
            <a:r>
              <a:rPr lang="pt-PT" altLang="pt-PT" sz="1900">
                <a:solidFill>
                  <a:schemeClr val="bg1"/>
                </a:solidFill>
              </a:rPr>
              <a:t>.</a:t>
            </a:r>
            <a:endParaRPr lang="en-US" altLang="pt-PT" sz="1900">
              <a:solidFill>
                <a:schemeClr val="bg1"/>
              </a:solidFill>
            </a:endParaRPr>
          </a:p>
        </p:txBody>
      </p:sp>
      <p:sp>
        <p:nvSpPr>
          <p:cNvPr id="12292" name="Text Box 12"/>
          <p:cNvSpPr txBox="1">
            <a:spLocks noChangeArrowheads="1"/>
          </p:cNvSpPr>
          <p:nvPr/>
        </p:nvSpPr>
        <p:spPr bwMode="auto">
          <a:xfrm>
            <a:off x="722313" y="1982788"/>
            <a:ext cx="8421687" cy="366712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1800" b="1">
                <a:solidFill>
                  <a:srgbClr val="001E00"/>
                </a:solidFill>
                <a:latin typeface="BankGothic Md BT" pitchFamily="34" charset="0"/>
              </a:rPr>
              <a:t>1ª Fase da Terceira Revisão do Inventário Florestal Nacional</a:t>
            </a:r>
            <a:endParaRPr lang="en-US" altLang="pt-PT" sz="18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720725" y="5157788"/>
            <a:ext cx="8459788" cy="1609725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 marL="808038" indent="-808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15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1993</a:t>
            </a:r>
            <a:r>
              <a:rPr lang="pt-PT" altLang="pt-PT" sz="1900">
                <a:solidFill>
                  <a:schemeClr val="bg1"/>
                </a:solidFill>
              </a:rPr>
              <a:t> – Áreas Florestais por distritos</a:t>
            </a:r>
          </a:p>
          <a:p>
            <a:pPr algn="just" eaLnBrk="1" hangingPunct="1">
              <a:spcBef>
                <a:spcPct val="10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1993 </a:t>
            </a:r>
            <a:r>
              <a:rPr lang="pt-PT" altLang="pt-PT" sz="1900">
                <a:solidFill>
                  <a:schemeClr val="bg1"/>
                </a:solidFill>
              </a:rPr>
              <a:t>– Inventário do Pinheiro-bravo</a:t>
            </a:r>
          </a:p>
          <a:p>
            <a:pPr algn="just" eaLnBrk="1" hangingPunct="1">
              <a:spcBef>
                <a:spcPct val="10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1994 </a:t>
            </a:r>
            <a:r>
              <a:rPr lang="pt-PT" altLang="pt-PT" sz="1900">
                <a:solidFill>
                  <a:schemeClr val="bg1"/>
                </a:solidFill>
              </a:rPr>
              <a:t>– Actualização do Inventário do Eucalipto</a:t>
            </a:r>
            <a:endParaRPr lang="pt-PT" altLang="pt-PT" sz="2000">
              <a:solidFill>
                <a:schemeClr val="bg1"/>
              </a:solidFill>
            </a:endParaRP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720725" y="4508500"/>
            <a:ext cx="8459788" cy="530225"/>
          </a:xfrm>
          <a:prstGeom prst="rect">
            <a:avLst/>
          </a:prstGeom>
          <a:gradFill rotWithShape="1">
            <a:gsLst>
              <a:gs pos="0">
                <a:schemeClr val="folHlink">
                  <a:alpha val="89999"/>
                </a:schemeClr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pt-PT" altLang="pt-PT" b="1">
                <a:solidFill>
                  <a:srgbClr val="001E00"/>
                </a:solidFill>
                <a:latin typeface="BankGothic Md BT" pitchFamily="34" charset="0"/>
              </a:rPr>
              <a:t>Publicações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pt-PT" altLang="pt-PT" b="1">
                <a:solidFill>
                  <a:srgbClr val="001E00"/>
                </a:solidFill>
                <a:latin typeface="BankGothic Md BT" pitchFamily="34" charset="0"/>
              </a:rPr>
              <a:t>1ª Fase da Terceira Revisão do Inventário Florestal Nacional</a:t>
            </a:r>
            <a:endParaRPr lang="en-US" altLang="pt-PT" b="1">
              <a:solidFill>
                <a:srgbClr val="001E00"/>
              </a:solidFill>
              <a:latin typeface="BankGothic Md BT" pitchFamily="34" charset="0"/>
            </a:endParaRPr>
          </a:p>
        </p:txBody>
      </p:sp>
      <p:grpSp>
        <p:nvGrpSpPr>
          <p:cNvPr id="12295" name="Group 17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12296" name="Picture 18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Rectangle 19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Os Inventários Florestais Nacionais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Da Segunda Metade do Século XX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7" grpId="0" animBg="1"/>
      <p:bldP spid="133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1341438"/>
            <a:ext cx="2484438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1995 -2001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755650" y="2708275"/>
            <a:ext cx="8388350" cy="4210050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1995 </a:t>
            </a:r>
            <a:r>
              <a:rPr lang="pt-PT" altLang="pt-PT" sz="1900">
                <a:solidFill>
                  <a:schemeClr val="bg1"/>
                </a:solidFill>
              </a:rPr>
              <a:t>– Cobertura aerofotográfico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1996 – 1997</a:t>
            </a:r>
            <a:r>
              <a:rPr lang="pt-PT" altLang="pt-PT" sz="1900">
                <a:solidFill>
                  <a:schemeClr val="bg1"/>
                </a:solidFill>
              </a:rPr>
              <a:t> – Foto-interpretação e avaliação das áreas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1997 – 1998</a:t>
            </a:r>
            <a:r>
              <a:rPr lang="pt-PT" altLang="pt-PT" sz="1900">
                <a:solidFill>
                  <a:schemeClr val="bg1"/>
                </a:solidFill>
              </a:rPr>
              <a:t> – Medições de campo (</a:t>
            </a:r>
            <a:r>
              <a:rPr lang="pt-PT" altLang="pt-PT" sz="1900">
                <a:solidFill>
                  <a:srgbClr val="C5D94F"/>
                </a:solidFill>
              </a:rPr>
              <a:t>2.211</a:t>
            </a:r>
            <a:r>
              <a:rPr lang="pt-PT" altLang="pt-PT" sz="1900">
                <a:solidFill>
                  <a:schemeClr val="bg1"/>
                </a:solidFill>
              </a:rPr>
              <a:t> </a:t>
            </a:r>
            <a:r>
              <a:rPr lang="pt-PT" altLang="pt-PT" sz="1900">
                <a:solidFill>
                  <a:srgbClr val="C5D94F"/>
                </a:solidFill>
              </a:rPr>
              <a:t>parcelas de inventário</a:t>
            </a:r>
            <a:r>
              <a:rPr lang="pt-PT" altLang="pt-PT" sz="1900">
                <a:solidFill>
                  <a:schemeClr val="bg1"/>
                </a:solidFill>
              </a:rPr>
              <a:t>)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1999 – 2000</a:t>
            </a:r>
            <a:r>
              <a:rPr lang="pt-PT" altLang="pt-PT" sz="1900">
                <a:solidFill>
                  <a:schemeClr val="bg1"/>
                </a:solidFill>
              </a:rPr>
              <a:t> – Processamento preliminar dos dados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2000 – 2001</a:t>
            </a:r>
            <a:r>
              <a:rPr lang="pt-PT" altLang="pt-PT" sz="1900">
                <a:solidFill>
                  <a:schemeClr val="bg1"/>
                </a:solidFill>
              </a:rPr>
              <a:t> – Criação do sistema de informação do IFN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2001</a:t>
            </a:r>
            <a:r>
              <a:rPr lang="pt-PT" altLang="pt-PT" sz="1900">
                <a:solidFill>
                  <a:schemeClr val="bg1"/>
                </a:solidFill>
              </a:rPr>
              <a:t> – Publicação oficial dos resultados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PT" sz="190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PT" sz="1900">
                <a:solidFill>
                  <a:schemeClr val="bg1"/>
                </a:solidFill>
              </a:rPr>
              <a:t>“Processo moroso que envolveu várias pessoas e entidades ao longo de diversas etapas de trabalho”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pt-PT" altLang="pt-PT" sz="1900" i="1">
                <a:solidFill>
                  <a:schemeClr val="bg1"/>
                </a:solidFill>
              </a:rPr>
              <a:t>DGF, 2001</a:t>
            </a:r>
            <a:endParaRPr lang="en-US" altLang="pt-PT" sz="1900" i="1">
              <a:solidFill>
                <a:schemeClr val="bg1"/>
              </a:solidFill>
            </a:endParaRP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722313" y="2125663"/>
            <a:ext cx="8421687" cy="366712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1800" b="1">
                <a:solidFill>
                  <a:srgbClr val="001E00"/>
                </a:solidFill>
                <a:latin typeface="BankGothic Md BT" pitchFamily="34" charset="0"/>
              </a:rPr>
              <a:t>Terceira Revisão do Inventário Florestal Nacional</a:t>
            </a:r>
            <a:endParaRPr lang="en-US" altLang="pt-PT" sz="18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250825" y="2708275"/>
            <a:ext cx="360363" cy="25654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pt-PT" altLang="pt-PT" sz="1800" b="1">
              <a:solidFill>
                <a:srgbClr val="001E00"/>
              </a:solidFill>
              <a:latin typeface="BankGothic Md BT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1800" b="1">
                <a:solidFill>
                  <a:srgbClr val="001E00"/>
                </a:solidFill>
                <a:latin typeface="BankGothic Md BT" pitchFamily="34" charset="0"/>
              </a:rPr>
              <a:t>Etapas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pt-PT" sz="18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grpSp>
        <p:nvGrpSpPr>
          <p:cNvPr id="13318" name="Group 9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13319" name="Picture 10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Rectangle 11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Os Inventários Florestais Nacionais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Da Segunda Metade do Século XX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96913" y="2636838"/>
            <a:ext cx="8459787" cy="3816350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 marL="3763963" indent="-808038">
              <a:spcBef>
                <a:spcPct val="20000"/>
              </a:spcBef>
              <a:buChar char="•"/>
              <a:tabLst>
                <a:tab pos="125888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2588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25888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2588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2588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588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588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588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25888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150000"/>
              </a:spcBef>
              <a:buFontTx/>
              <a:buNone/>
            </a:pPr>
            <a:endParaRPr lang="pt-PT" altLang="pt-PT" sz="1900">
              <a:solidFill>
                <a:srgbClr val="C5D94F"/>
              </a:solidFill>
            </a:endParaRPr>
          </a:p>
          <a:p>
            <a:pPr eaLnBrk="1" hangingPunct="1">
              <a:spcBef>
                <a:spcPct val="10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2001</a:t>
            </a:r>
            <a:r>
              <a:rPr lang="pt-PT" altLang="pt-PT" sz="1900">
                <a:solidFill>
                  <a:schemeClr val="bg1"/>
                </a:solidFill>
              </a:rPr>
              <a:t> – Inventário Florestal Nacional de Portugal Continental (1995-1998),                       Relatório Final </a:t>
            </a:r>
          </a:p>
          <a:p>
            <a:pPr eaLnBrk="1" hangingPunct="1">
              <a:spcBef>
                <a:spcPct val="150000"/>
              </a:spcBef>
              <a:buFontTx/>
              <a:buNone/>
            </a:pPr>
            <a:endParaRPr lang="pt-PT" altLang="pt-PT" sz="190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150000"/>
              </a:spcBef>
              <a:buFontTx/>
              <a:buNone/>
            </a:pPr>
            <a:endParaRPr lang="pt-PT" altLang="pt-PT" sz="190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150000"/>
              </a:spcBef>
              <a:buFontTx/>
              <a:buNone/>
            </a:pPr>
            <a:endParaRPr lang="pt-PT" altLang="pt-PT" sz="2000">
              <a:solidFill>
                <a:schemeClr val="bg1"/>
              </a:solidFill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96913" y="2133600"/>
            <a:ext cx="8459787" cy="366713"/>
          </a:xfrm>
          <a:prstGeom prst="rect">
            <a:avLst/>
          </a:prstGeom>
          <a:gradFill rotWithShape="1">
            <a:gsLst>
              <a:gs pos="0">
                <a:schemeClr val="folHlink">
                  <a:alpha val="89999"/>
                </a:schemeClr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PT" altLang="pt-PT" b="1">
                <a:solidFill>
                  <a:srgbClr val="001E00"/>
                </a:solidFill>
                <a:latin typeface="BankGothic Md BT" pitchFamily="34" charset="0"/>
              </a:rPr>
              <a:t>Publicações |</a:t>
            </a:r>
            <a:r>
              <a:rPr lang="pt-PT" altLang="pt-PT"/>
              <a:t> </a:t>
            </a:r>
            <a:r>
              <a:rPr lang="pt-PT" altLang="pt-PT" b="1">
                <a:solidFill>
                  <a:srgbClr val="001E00"/>
                </a:solidFill>
                <a:latin typeface="BankGothic Md BT" pitchFamily="34" charset="0"/>
              </a:rPr>
              <a:t>Terceira Revisão Inventário Florestal Nacional</a:t>
            </a:r>
            <a:endParaRPr lang="en-US" altLang="pt-PT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1341438"/>
            <a:ext cx="2484438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1995 - 1998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pic>
        <p:nvPicPr>
          <p:cNvPr id="14341" name="Picture 9" descr="File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2693988"/>
            <a:ext cx="2636837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2" name="Group 10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14343" name="Picture 11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4" name="Rectangle 12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Os Inventários Florestais Nacionais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Da Segunda Metade do Século XX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2"/>
          <p:cNvSpPr txBox="1">
            <a:spLocks noChangeArrowheads="1"/>
          </p:cNvSpPr>
          <p:nvPr/>
        </p:nvSpPr>
        <p:spPr bwMode="auto">
          <a:xfrm>
            <a:off x="755650" y="3036888"/>
            <a:ext cx="7561263" cy="3452812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PT" sz="1800">
                <a:solidFill>
                  <a:schemeClr val="bg1"/>
                </a:solidFill>
              </a:rPr>
              <a:t>Imagem infra-vermelho | Pixel 1m        Imagem Cor Real e Pixel 0,5 m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PT" sz="180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PT" sz="190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PT" sz="190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PT" sz="190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PT" sz="190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PT" sz="190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pt-PT" sz="1900">
              <a:solidFill>
                <a:schemeClr val="bg1"/>
              </a:solidFill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0" y="1341438"/>
            <a:ext cx="2484438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2005 -2006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755650" y="1916113"/>
            <a:ext cx="8388350" cy="454025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PT" altLang="pt-PT" sz="1900">
                <a:solidFill>
                  <a:schemeClr val="bg1"/>
                </a:solidFill>
              </a:rPr>
              <a:t> Inovação tecnológica na aquisição de imagens</a:t>
            </a:r>
            <a:endParaRPr lang="en-US" altLang="pt-PT" sz="1900">
              <a:solidFill>
                <a:schemeClr val="bg1"/>
              </a:solidFill>
            </a:endParaRPr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755650" y="2565400"/>
            <a:ext cx="936625" cy="366713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001E00"/>
                </a:solidFill>
                <a:latin typeface="BankGothic Md BT" pitchFamily="34" charset="0"/>
              </a:rPr>
              <a:t>1995</a:t>
            </a:r>
            <a:endParaRPr lang="en-US" altLang="pt-PT" sz="18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grpSp>
        <p:nvGrpSpPr>
          <p:cNvPr id="15366" name="Group 7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15371" name="Picture 8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Rectangle 9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Primeiro Inventário Florestal de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Portugal Continental do Século XXI</a:t>
              </a:r>
            </a:p>
          </p:txBody>
        </p:sp>
      </p:grpSp>
      <p:pic>
        <p:nvPicPr>
          <p:cNvPr id="15367" name="Picture 16" descr="esca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" t="1155" r="749" b="5168"/>
          <a:stretch>
            <a:fillRect/>
          </a:stretch>
        </p:blipFill>
        <p:spPr bwMode="auto">
          <a:xfrm>
            <a:off x="4600575" y="3486150"/>
            <a:ext cx="35433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7" descr="orto_9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/>
          <a:stretch>
            <a:fillRect/>
          </a:stretch>
        </p:blipFill>
        <p:spPr bwMode="auto">
          <a:xfrm>
            <a:off x="931863" y="3468688"/>
            <a:ext cx="35671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9" descr="escala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4"/>
          <a:stretch>
            <a:fillRect/>
          </a:stretch>
        </p:blipFill>
        <p:spPr bwMode="auto">
          <a:xfrm>
            <a:off x="7261225" y="6237288"/>
            <a:ext cx="10556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 Box 20"/>
          <p:cNvSpPr txBox="1">
            <a:spLocks noChangeArrowheads="1"/>
          </p:cNvSpPr>
          <p:nvPr/>
        </p:nvSpPr>
        <p:spPr bwMode="auto">
          <a:xfrm>
            <a:off x="4572000" y="2565400"/>
            <a:ext cx="936625" cy="366713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001E00"/>
                </a:solidFill>
                <a:latin typeface="BankGothic Md BT" pitchFamily="34" charset="0"/>
              </a:rPr>
              <a:t>2005</a:t>
            </a:r>
            <a:endParaRPr lang="en-US" altLang="pt-PT" sz="1800" b="1">
              <a:solidFill>
                <a:srgbClr val="001E00"/>
              </a:solidFill>
              <a:latin typeface="BankGothic Md BT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2"/>
          <p:cNvSpPr txBox="1">
            <a:spLocks noChangeArrowheads="1"/>
          </p:cNvSpPr>
          <p:nvPr/>
        </p:nvSpPr>
        <p:spPr bwMode="auto">
          <a:xfrm>
            <a:off x="755650" y="3036888"/>
            <a:ext cx="7561263" cy="3452812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PT" sz="1800">
                <a:solidFill>
                  <a:schemeClr val="bg1"/>
                </a:solidFill>
              </a:rPr>
              <a:t>Imagem infra-vermelho | Pixel 1m        Imagem Cor Real e Pixel 0,5 m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PT" sz="180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PT" sz="190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PT" sz="190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PT" sz="190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PT" sz="190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pt-PT" altLang="pt-PT" sz="190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pt-PT" sz="1900">
              <a:solidFill>
                <a:schemeClr val="bg1"/>
              </a:solidFill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0" y="1341438"/>
            <a:ext cx="2484438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2005 -2006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755650" y="1916113"/>
            <a:ext cx="8388350" cy="454025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PT" altLang="pt-PT" sz="1900">
                <a:solidFill>
                  <a:schemeClr val="bg1"/>
                </a:solidFill>
              </a:rPr>
              <a:t> Inovação tecnológica na aquisição de imagens</a:t>
            </a:r>
            <a:endParaRPr lang="en-US" altLang="pt-PT" sz="1900">
              <a:solidFill>
                <a:schemeClr val="bg1"/>
              </a:solidFill>
            </a:endParaRP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755650" y="2565400"/>
            <a:ext cx="936625" cy="366713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001E00"/>
                </a:solidFill>
                <a:latin typeface="BankGothic Md BT" pitchFamily="34" charset="0"/>
              </a:rPr>
              <a:t>1995</a:t>
            </a:r>
            <a:endParaRPr lang="en-US" altLang="pt-PT" sz="18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grpSp>
        <p:nvGrpSpPr>
          <p:cNvPr id="16390" name="Group 7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16395" name="Picture 8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6" name="Rectangle 9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Primeiro Inventário Florestal de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Portugal Continental do Século XXI</a:t>
              </a:r>
            </a:p>
          </p:txBody>
        </p:sp>
      </p:grpSp>
      <p:pic>
        <p:nvPicPr>
          <p:cNvPr id="16391" name="Picture 16" descr="esca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" t="1155" r="749" b="5168"/>
          <a:stretch>
            <a:fillRect/>
          </a:stretch>
        </p:blipFill>
        <p:spPr bwMode="auto">
          <a:xfrm>
            <a:off x="4600575" y="3486150"/>
            <a:ext cx="35433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7" descr="orto_9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/>
          <a:stretch>
            <a:fillRect/>
          </a:stretch>
        </p:blipFill>
        <p:spPr bwMode="auto">
          <a:xfrm>
            <a:off x="931863" y="3468688"/>
            <a:ext cx="35671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9" descr="escala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4"/>
          <a:stretch>
            <a:fillRect/>
          </a:stretch>
        </p:blipFill>
        <p:spPr bwMode="auto">
          <a:xfrm>
            <a:off x="7261225" y="6237288"/>
            <a:ext cx="10556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Text Box 20"/>
          <p:cNvSpPr txBox="1">
            <a:spLocks noChangeArrowheads="1"/>
          </p:cNvSpPr>
          <p:nvPr/>
        </p:nvSpPr>
        <p:spPr bwMode="auto">
          <a:xfrm>
            <a:off x="4572000" y="2565400"/>
            <a:ext cx="936625" cy="366713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800" b="1">
                <a:solidFill>
                  <a:srgbClr val="001E00"/>
                </a:solidFill>
                <a:latin typeface="BankGothic Md BT" pitchFamily="34" charset="0"/>
              </a:rPr>
              <a:t>2005</a:t>
            </a:r>
            <a:endParaRPr lang="en-US" altLang="pt-PT" sz="1800" b="1">
              <a:solidFill>
                <a:srgbClr val="001E00"/>
              </a:solidFill>
              <a:latin typeface="BankGothic Md BT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5" t="32491" r="3886" b="47374"/>
          <a:stretch>
            <a:fillRect/>
          </a:stretch>
        </p:blipFill>
        <p:spPr bwMode="auto">
          <a:xfrm>
            <a:off x="6350" y="-157163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16"/>
          <p:cNvSpPr>
            <a:spLocks noChangeArrowheads="1"/>
          </p:cNvSpPr>
          <p:nvPr/>
        </p:nvSpPr>
        <p:spPr bwMode="auto">
          <a:xfrm>
            <a:off x="6350" y="-12700"/>
            <a:ext cx="9144000" cy="1152525"/>
          </a:xfrm>
          <a:prstGeom prst="rect">
            <a:avLst/>
          </a:prstGeom>
          <a:gradFill rotWithShape="1">
            <a:gsLst>
              <a:gs pos="0">
                <a:srgbClr val="DFE8DF">
                  <a:alpha val="64998"/>
                </a:srgbClr>
              </a:gs>
              <a:gs pos="100000">
                <a:srgbClr val="004800">
                  <a:alpha val="81000"/>
                </a:srgbClr>
              </a:gs>
            </a:gsLst>
            <a:lin ang="5400000" scaled="1"/>
          </a:gradFill>
          <a:ln w="6350">
            <a:solidFill>
              <a:srgbClr val="002E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rgbClr val="001E00"/>
                </a:solidFill>
                <a:latin typeface="BankGothic Md BT" pitchFamily="34" charset="0"/>
              </a:rPr>
              <a:t>Primeiro Inventário Florestal de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rgbClr val="001E00"/>
                </a:solidFill>
                <a:latin typeface="BankGothic Md BT" pitchFamily="34" charset="0"/>
              </a:rPr>
              <a:t>Portugal Continental do Século XXI</a:t>
            </a:r>
          </a:p>
        </p:txBody>
      </p:sp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684213" y="2492375"/>
            <a:ext cx="8459787" cy="1860550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 marL="608013" indent="-342900"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43438" indent="-342900"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822825" indent="-342900"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002213" indent="-342900"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181600" indent="-342900"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6388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0960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65532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70104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pt-PT">
                <a:solidFill>
                  <a:schemeClr val="bg1"/>
                </a:solidFill>
                <a:latin typeface="ApexSansMediumItalicST"/>
              </a:rPr>
              <a:t>Possibilidade de visualizar a fotografia:</a:t>
            </a:r>
          </a:p>
          <a:p>
            <a:endParaRPr lang="en-US" altLang="pt-PT">
              <a:solidFill>
                <a:schemeClr val="bg1"/>
              </a:solidFill>
              <a:latin typeface="ApexSansMediumItalicST"/>
            </a:endParaRPr>
          </a:p>
          <a:p>
            <a:pPr>
              <a:buFontTx/>
              <a:buAutoNum type="arabicPeriod"/>
            </a:pPr>
            <a:r>
              <a:rPr lang="en-US" altLang="pt-PT">
                <a:solidFill>
                  <a:schemeClr val="bg1"/>
                </a:solidFill>
                <a:latin typeface="ApexSansMediumItalicST"/>
              </a:rPr>
              <a:t>Em cor verdadeira</a:t>
            </a:r>
          </a:p>
          <a:p>
            <a:pPr>
              <a:buFontTx/>
              <a:buAutoNum type="arabicPeriod"/>
            </a:pPr>
            <a:endParaRPr lang="en-US" altLang="pt-PT" sz="1000">
              <a:solidFill>
                <a:schemeClr val="bg1"/>
              </a:solidFill>
              <a:latin typeface="ApexSansMediumItalicST"/>
            </a:endParaRPr>
          </a:p>
          <a:p>
            <a:pPr>
              <a:buFontTx/>
              <a:buAutoNum type="arabicPeriod"/>
            </a:pPr>
            <a:r>
              <a:rPr lang="en-US" altLang="pt-PT">
                <a:solidFill>
                  <a:schemeClr val="bg1"/>
                </a:solidFill>
                <a:latin typeface="ApexSansMediumItalicST"/>
              </a:rPr>
              <a:t>Em infra-vermelho</a:t>
            </a:r>
          </a:p>
          <a:p>
            <a:pPr>
              <a:buFontTx/>
              <a:buAutoNum type="arabicPeriod"/>
            </a:pPr>
            <a:endParaRPr lang="en-US" altLang="pt-PT" sz="1000">
              <a:solidFill>
                <a:schemeClr val="bg1"/>
              </a:solidFill>
              <a:latin typeface="ApexSansMediumItalicST"/>
            </a:endParaRPr>
          </a:p>
          <a:p>
            <a:pPr>
              <a:buFontTx/>
              <a:buAutoNum type="arabicPeriod"/>
            </a:pPr>
            <a:r>
              <a:rPr lang="pt-PT" altLang="pt-PT">
                <a:solidFill>
                  <a:schemeClr val="bg1"/>
                </a:solidFill>
                <a:latin typeface="ApexSansMediumItalicST"/>
              </a:rPr>
              <a:t>Em 1995 (essencial para a classificação da espécie em ardidos e cortes)</a:t>
            </a:r>
            <a:endParaRPr lang="en-US" altLang="pt-PT">
              <a:solidFill>
                <a:schemeClr val="bg1"/>
              </a:solidFill>
              <a:latin typeface="ApexSansMediumItalicST"/>
            </a:endParaRP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0" y="1341438"/>
            <a:ext cx="2484438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2005 -2006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722313" y="2125663"/>
            <a:ext cx="8421687" cy="366712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1800" b="1">
                <a:solidFill>
                  <a:srgbClr val="001E00"/>
                </a:solidFill>
                <a:latin typeface="BankGothic Md BT" pitchFamily="34" charset="0"/>
              </a:rPr>
              <a:t>Inovação tecnológica para apoio à fotointerpretação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18506" r="3137" b="5710"/>
          <a:stretch>
            <a:fillRect/>
          </a:stretch>
        </p:blipFill>
        <p:spPr bwMode="auto">
          <a:xfrm>
            <a:off x="1588" y="0"/>
            <a:ext cx="1139825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343775" y="0"/>
            <a:ext cx="1800225" cy="71913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altLang="pt-PT" sz="2800" b="1"/>
              <a:t>2005_CV</a:t>
            </a:r>
            <a:endParaRPr lang="en-US" altLang="pt-PT" sz="28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18506" r="3137" b="5710"/>
          <a:stretch>
            <a:fillRect/>
          </a:stretch>
        </p:blipFill>
        <p:spPr bwMode="auto">
          <a:xfrm>
            <a:off x="1588" y="0"/>
            <a:ext cx="1139825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343775" y="0"/>
            <a:ext cx="1800225" cy="71913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altLang="pt-PT" sz="2800" b="1"/>
              <a:t>2005_IV</a:t>
            </a:r>
            <a:endParaRPr lang="en-US" altLang="pt-PT" sz="28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18506" r="3137" b="5710"/>
          <a:stretch>
            <a:fillRect/>
          </a:stretch>
        </p:blipFill>
        <p:spPr bwMode="auto">
          <a:xfrm>
            <a:off x="0" y="0"/>
            <a:ext cx="1139825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343775" y="0"/>
            <a:ext cx="1800225" cy="71913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altLang="pt-PT" sz="2800" b="1"/>
              <a:t>1995</a:t>
            </a:r>
            <a:endParaRPr lang="en-US" altLang="pt-PT" sz="28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-171450"/>
            <a:ext cx="9144000" cy="1296988"/>
            <a:chOff x="0" y="-108"/>
            <a:chExt cx="5760" cy="817"/>
          </a:xfrm>
        </p:grpSpPr>
        <p:pic>
          <p:nvPicPr>
            <p:cNvPr id="3079" name="Picture 3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Rectangle 4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Algumas Estatísticas Iniciais</a:t>
              </a:r>
            </a:p>
          </p:txBody>
        </p:sp>
      </p:grp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0" y="1341438"/>
            <a:ext cx="1368425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1789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719138" y="2060575"/>
            <a:ext cx="8424862" cy="1316038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000">
                <a:solidFill>
                  <a:schemeClr val="bg1"/>
                </a:solidFill>
              </a:rPr>
              <a:t>- </a:t>
            </a:r>
            <a:r>
              <a:rPr lang="pt-PT" altLang="pt-PT" sz="1900">
                <a:solidFill>
                  <a:schemeClr val="bg1"/>
                </a:solidFill>
              </a:rPr>
              <a:t>Áreas incultas por “causas físicas e morais”: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1900">
                <a:solidFill>
                  <a:schemeClr val="bg1"/>
                </a:solidFill>
              </a:rPr>
              <a:t>  </a:t>
            </a:r>
            <a:r>
              <a:rPr lang="pt-PT" altLang="pt-PT" sz="1900">
                <a:solidFill>
                  <a:srgbClr val="C5D94F"/>
                </a:solidFill>
              </a:rPr>
              <a:t>“</a:t>
            </a:r>
            <a:r>
              <a:rPr lang="pt-PT" altLang="pt-PT" sz="1900" u="sng">
                <a:solidFill>
                  <a:srgbClr val="C5D94F"/>
                </a:solidFill>
              </a:rPr>
              <a:t>duas de três partes do país</a:t>
            </a:r>
            <a:r>
              <a:rPr lang="pt-PT" altLang="pt-PT" sz="1900">
                <a:solidFill>
                  <a:srgbClr val="C5D94F"/>
                </a:solidFill>
              </a:rPr>
              <a:t>”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pt-PT" altLang="pt-PT" sz="1800" i="1">
                <a:solidFill>
                  <a:schemeClr val="bg1"/>
                </a:solidFill>
              </a:rPr>
              <a:t>Domingos Vandelli</a:t>
            </a:r>
            <a:endParaRPr lang="en-US" altLang="pt-PT" sz="1800" i="1">
              <a:solidFill>
                <a:schemeClr val="bg1"/>
              </a:solidFill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0" y="3933825"/>
            <a:ext cx="1368425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1827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719138" y="4652963"/>
            <a:ext cx="8424862" cy="1604962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PT" altLang="pt-PT" sz="2000">
                <a:solidFill>
                  <a:schemeClr val="bg1"/>
                </a:solidFill>
              </a:rPr>
              <a:t> </a:t>
            </a:r>
            <a:r>
              <a:rPr lang="pt-PT" altLang="pt-PT" sz="1900">
                <a:solidFill>
                  <a:schemeClr val="bg1"/>
                </a:solidFill>
              </a:rPr>
              <a:t>Áreas incultas representavam </a:t>
            </a:r>
            <a:r>
              <a:rPr lang="pt-PT" altLang="pt-PT" sz="1900" u="sng">
                <a:solidFill>
                  <a:srgbClr val="C5D94F"/>
                </a:solidFill>
              </a:rPr>
              <a:t>metade do território</a:t>
            </a:r>
            <a:r>
              <a:rPr lang="pt-PT" altLang="pt-PT" sz="1900">
                <a:solidFill>
                  <a:schemeClr val="bg1"/>
                </a:solidFill>
              </a:rPr>
              <a:t>, incluindo “quase todas as serras deste Reino (...) nuas de arvoredos nos seus cumes”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pt-PT" altLang="pt-PT" sz="1900">
              <a:solidFill>
                <a:schemeClr val="bg1"/>
              </a:solidFill>
            </a:endParaRP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pt-PT" altLang="pt-PT" sz="1800" i="1">
                <a:solidFill>
                  <a:schemeClr val="bg1"/>
                </a:solidFill>
              </a:rPr>
              <a:t>Avelar Brotero</a:t>
            </a:r>
            <a:endParaRPr lang="en-US" altLang="pt-PT" sz="1800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PT" altLang="pt-PT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17719" r="24991" b="7285"/>
          <a:stretch>
            <a:fillRect/>
          </a:stretch>
        </p:blipFill>
        <p:spPr bwMode="auto">
          <a:xfrm>
            <a:off x="0" y="0"/>
            <a:ext cx="9086850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343775" y="0"/>
            <a:ext cx="1800225" cy="719138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pt-PT" altLang="pt-PT" sz="2800" b="1" dirty="0"/>
              <a:t>2005_CV</a:t>
            </a:r>
            <a:endParaRPr lang="en-GB" altLang="pt-PT" sz="28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PT" altLang="pt-PT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17719" r="24991" b="7285"/>
          <a:stretch>
            <a:fillRect/>
          </a:stretch>
        </p:blipFill>
        <p:spPr bwMode="auto">
          <a:xfrm>
            <a:off x="0" y="0"/>
            <a:ext cx="9086850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343775" y="0"/>
            <a:ext cx="1800225" cy="719138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pt-PT" altLang="pt-PT" sz="2800" b="1" dirty="0"/>
              <a:t>2005_IV</a:t>
            </a:r>
            <a:endParaRPr lang="en-GB" altLang="pt-PT" sz="28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4479925" y="30480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PT" altLang="pt-PT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" t="17719" r="24991" b="7285"/>
          <a:stretch>
            <a:fillRect/>
          </a:stretch>
        </p:blipFill>
        <p:spPr bwMode="auto">
          <a:xfrm>
            <a:off x="0" y="0"/>
            <a:ext cx="9086850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343775" y="0"/>
            <a:ext cx="1800225" cy="719138"/>
          </a:xfrm>
          <a:solidFill>
            <a:schemeClr val="bg1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pt-PT" altLang="pt-PT" sz="2800" b="1" dirty="0"/>
              <a:t>1995_95</a:t>
            </a:r>
            <a:endParaRPr lang="en-GB" altLang="pt-PT" sz="28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18506" r="3137" b="5710"/>
          <a:stretch>
            <a:fillRect/>
          </a:stretch>
        </p:blipFill>
        <p:spPr bwMode="auto">
          <a:xfrm>
            <a:off x="1588" y="0"/>
            <a:ext cx="1139825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7343775" y="0"/>
            <a:ext cx="1800225" cy="719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PT" altLang="pt-PT" sz="2800" b="1" dirty="0">
                <a:solidFill>
                  <a:schemeClr val="tx2"/>
                </a:solidFill>
              </a:rPr>
              <a:t>2005_CV </a:t>
            </a:r>
            <a:endParaRPr lang="en-US" altLang="pt-PT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t"/>
          <a:lstStyle/>
          <a:p>
            <a:r>
              <a:rPr lang="pt-PT" altLang="pt-PT" sz="4400"/>
              <a:t>7768 – 2005 IV</a:t>
            </a:r>
            <a:endParaRPr lang="en-US" altLang="pt-PT" sz="440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PT" altLang="pt-PT" sz="320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18506" r="3137" b="5710"/>
          <a:stretch>
            <a:fillRect/>
          </a:stretch>
        </p:blipFill>
        <p:spPr bwMode="auto">
          <a:xfrm>
            <a:off x="1588" y="0"/>
            <a:ext cx="1139825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7343775" y="0"/>
            <a:ext cx="1800225" cy="719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PT" altLang="pt-PT" sz="2800" b="1" dirty="0">
                <a:solidFill>
                  <a:schemeClr val="tx2"/>
                </a:solidFill>
              </a:rPr>
              <a:t>2005_IV </a:t>
            </a:r>
            <a:endParaRPr lang="en-US" altLang="pt-PT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18506" r="3137" b="5710"/>
          <a:stretch>
            <a:fillRect/>
          </a:stretch>
        </p:blipFill>
        <p:spPr bwMode="auto">
          <a:xfrm>
            <a:off x="1588" y="0"/>
            <a:ext cx="1139825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343775" y="0"/>
            <a:ext cx="1800225" cy="719138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PT" altLang="pt-PT" sz="2800" b="1" dirty="0"/>
              <a:t>1995_95 </a:t>
            </a:r>
            <a:endParaRPr lang="en-US" altLang="pt-PT" sz="28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18506" r="3137" b="5710"/>
          <a:stretch>
            <a:fillRect/>
          </a:stretch>
        </p:blipFill>
        <p:spPr bwMode="auto">
          <a:xfrm>
            <a:off x="1588" y="0"/>
            <a:ext cx="1139825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7343775" y="0"/>
            <a:ext cx="1800225" cy="719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PT" altLang="pt-PT" sz="2800" b="1" dirty="0">
                <a:solidFill>
                  <a:schemeClr val="tx2"/>
                </a:solidFill>
              </a:rPr>
              <a:t>2005_CV </a:t>
            </a:r>
            <a:endParaRPr lang="en-US" altLang="pt-PT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18506" r="3137" b="5710"/>
          <a:stretch>
            <a:fillRect/>
          </a:stretch>
        </p:blipFill>
        <p:spPr bwMode="auto">
          <a:xfrm>
            <a:off x="1588" y="0"/>
            <a:ext cx="1139825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7343775" y="0"/>
            <a:ext cx="1800225" cy="719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PT" altLang="pt-PT" sz="2800" b="1" dirty="0">
                <a:solidFill>
                  <a:schemeClr val="tx2"/>
                </a:solidFill>
              </a:rPr>
              <a:t>2005_IV </a:t>
            </a:r>
            <a:endParaRPr lang="en-US" altLang="pt-PT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t="18703" r="2916" b="5513"/>
          <a:stretch>
            <a:fillRect/>
          </a:stretch>
        </p:blipFill>
        <p:spPr bwMode="auto">
          <a:xfrm>
            <a:off x="0" y="0"/>
            <a:ext cx="11398250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7343775" y="0"/>
            <a:ext cx="1800225" cy="719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PT" altLang="pt-PT" sz="2800" b="1" dirty="0">
                <a:solidFill>
                  <a:schemeClr val="tx2"/>
                </a:solidFill>
              </a:rPr>
              <a:t>1995_95 </a:t>
            </a:r>
            <a:endParaRPr lang="en-US" altLang="pt-PT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18506" r="3137" b="5710"/>
          <a:stretch>
            <a:fillRect/>
          </a:stretch>
        </p:blipFill>
        <p:spPr bwMode="auto">
          <a:xfrm>
            <a:off x="1588" y="0"/>
            <a:ext cx="1139825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7343775" y="0"/>
            <a:ext cx="1800225" cy="719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PT" altLang="pt-PT" sz="2800" b="1" dirty="0">
                <a:solidFill>
                  <a:schemeClr val="tx2"/>
                </a:solidFill>
              </a:rPr>
              <a:t>2005_CV </a:t>
            </a:r>
            <a:endParaRPr lang="en-US" altLang="pt-PT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1341438"/>
            <a:ext cx="1368425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1868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55650" y="1852613"/>
            <a:ext cx="8388350" cy="2760662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 marL="2152650" indent="-21526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PT" altLang="pt-PT" sz="2000">
                <a:solidFill>
                  <a:schemeClr val="bg1"/>
                </a:solidFill>
              </a:rPr>
              <a:t> </a:t>
            </a:r>
            <a:r>
              <a:rPr lang="pt-PT" altLang="pt-PT" sz="1900">
                <a:solidFill>
                  <a:schemeClr val="bg1"/>
                </a:solidFill>
              </a:rPr>
              <a:t>O relatório àcerca da arborização geral do País, estima os incultos acima de </a:t>
            </a:r>
            <a:r>
              <a:rPr lang="pt-PT" altLang="pt-PT" sz="1900" u="sng">
                <a:solidFill>
                  <a:srgbClr val="C5D94F"/>
                </a:solidFill>
              </a:rPr>
              <a:t>5 milhões de hectares</a:t>
            </a:r>
            <a:r>
              <a:rPr lang="pt-PT" altLang="pt-PT" sz="1900">
                <a:solidFill>
                  <a:schemeClr val="bg1"/>
                </a:solidFill>
              </a:rPr>
              <a:t>, incluindo solo próprio para culturas de “plantas alimentares” e solo que “só pode ou só deve ser destinado à silvicultura, por as árvores florestais se contentarem com um solo delgado”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endParaRPr lang="pt-PT" altLang="pt-PT" sz="1900" i="1">
              <a:solidFill>
                <a:schemeClr val="bg1"/>
              </a:solidFill>
            </a:endParaRP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pt-PT" altLang="pt-PT" sz="1800" i="1">
                <a:solidFill>
                  <a:schemeClr val="bg1"/>
                </a:solidFill>
              </a:rPr>
              <a:t>C. Ribeiro e J.F.N. Delgado</a:t>
            </a:r>
            <a:endParaRPr lang="en-US" altLang="pt-PT" sz="1800" i="1">
              <a:solidFill>
                <a:schemeClr val="bg1"/>
              </a:solidFill>
            </a:endParaRPr>
          </a:p>
        </p:txBody>
      </p:sp>
      <p:pic>
        <p:nvPicPr>
          <p:cNvPr id="4100" name="Picture 4" descr="File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" b="5190"/>
          <a:stretch>
            <a:fillRect/>
          </a:stretch>
        </p:blipFill>
        <p:spPr bwMode="auto">
          <a:xfrm>
            <a:off x="798513" y="1887538"/>
            <a:ext cx="2016125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111B0B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1" name="Group 5"/>
          <p:cNvGrpSpPr>
            <a:grpSpLocks/>
          </p:cNvGrpSpPr>
          <p:nvPr/>
        </p:nvGrpSpPr>
        <p:grpSpPr bwMode="auto">
          <a:xfrm>
            <a:off x="7938" y="-139700"/>
            <a:ext cx="9144000" cy="1296988"/>
            <a:chOff x="0" y="-108"/>
            <a:chExt cx="5760" cy="817"/>
          </a:xfrm>
        </p:grpSpPr>
        <p:pic>
          <p:nvPicPr>
            <p:cNvPr id="4104" name="Picture 6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5" name="Rectangle 7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Algumas Estatísticas Iniciais</a:t>
              </a:r>
            </a:p>
          </p:txBody>
        </p:sp>
      </p:grp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0" y="4843463"/>
            <a:ext cx="1368425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1874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719138" y="5365750"/>
            <a:ext cx="8424862" cy="1460500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PT" altLang="pt-PT" sz="2000">
                <a:solidFill>
                  <a:schemeClr val="bg1"/>
                </a:solidFill>
              </a:rPr>
              <a:t> </a:t>
            </a:r>
            <a:r>
              <a:rPr lang="pt-PT" altLang="pt-PT" sz="1900">
                <a:solidFill>
                  <a:schemeClr val="bg1"/>
                </a:solidFill>
              </a:rPr>
              <a:t>A Geografia e Estatística Geral de Portugal e Colónias, indica </a:t>
            </a:r>
            <a:r>
              <a:rPr lang="pt-PT" altLang="pt-PT" sz="1900" u="sng">
                <a:solidFill>
                  <a:srgbClr val="C5D94F"/>
                </a:solidFill>
              </a:rPr>
              <a:t>370 mil hectares de montado, 210 mil hectares de pinhais e 60 mil hectares de soutos e carvalhais</a:t>
            </a:r>
            <a:r>
              <a:rPr lang="pt-PT" altLang="pt-PT" sz="1900">
                <a:solidFill>
                  <a:srgbClr val="C5D94F"/>
                </a:solidFill>
              </a:rPr>
              <a:t>.</a:t>
            </a:r>
            <a:endParaRPr lang="pt-PT" altLang="pt-PT" sz="1900" i="1">
              <a:solidFill>
                <a:srgbClr val="C5D94F"/>
              </a:solidFill>
            </a:endParaRP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pt-PT" altLang="pt-PT" sz="1800" i="1">
                <a:solidFill>
                  <a:schemeClr val="bg1"/>
                </a:solidFill>
              </a:rPr>
              <a:t>Gerardo Pery</a:t>
            </a:r>
            <a:endParaRPr lang="en-US" altLang="pt-PT" sz="1800" i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18506" r="3137" b="5710"/>
          <a:stretch>
            <a:fillRect/>
          </a:stretch>
        </p:blipFill>
        <p:spPr bwMode="auto">
          <a:xfrm>
            <a:off x="1588" y="0"/>
            <a:ext cx="1139825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7343775" y="0"/>
            <a:ext cx="1800225" cy="719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PT" altLang="pt-PT" sz="2800" b="1" dirty="0">
                <a:solidFill>
                  <a:schemeClr val="tx2"/>
                </a:solidFill>
              </a:rPr>
              <a:t>2005_95 </a:t>
            </a:r>
            <a:endParaRPr lang="en-US" altLang="pt-PT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18506" r="3137" b="5710"/>
          <a:stretch>
            <a:fillRect/>
          </a:stretch>
        </p:blipFill>
        <p:spPr bwMode="auto">
          <a:xfrm>
            <a:off x="1588" y="0"/>
            <a:ext cx="1139825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7343775" y="0"/>
            <a:ext cx="1800225" cy="719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PT" altLang="pt-PT" sz="2800" b="1" dirty="0">
                <a:solidFill>
                  <a:schemeClr val="tx2"/>
                </a:solidFill>
              </a:rPr>
              <a:t>1995_95 </a:t>
            </a:r>
            <a:endParaRPr lang="en-US" altLang="pt-PT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647700" y="2300288"/>
            <a:ext cx="4679950" cy="423862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82800" rIns="90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PT" sz="1700">
                <a:solidFill>
                  <a:schemeClr val="bg1"/>
                </a:solidFill>
              </a:rPr>
              <a:t>Voo para fotografia digital                             </a:t>
            </a:r>
            <a:r>
              <a:rPr lang="pt-PT" altLang="pt-PT" sz="1700" baseline="-25000">
                <a:solidFill>
                  <a:srgbClr val="C5D94F"/>
                </a:solidFill>
              </a:rPr>
              <a:t>(1)</a:t>
            </a:r>
            <a:endParaRPr lang="en-US" altLang="pt-PT" sz="1700" baseline="-25000">
              <a:solidFill>
                <a:srgbClr val="C5D94F"/>
              </a:solidFill>
            </a:endParaRP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0" y="1268413"/>
            <a:ext cx="9144000" cy="366712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1800" b="1">
                <a:solidFill>
                  <a:srgbClr val="001E00"/>
                </a:solidFill>
                <a:latin typeface="BankGothic Md BT" pitchFamily="34" charset="0"/>
              </a:rPr>
              <a:t>Optimização Temporal do Processo  |  Planeamento das Actividades</a:t>
            </a:r>
            <a:endParaRPr lang="en-US" altLang="pt-PT" sz="18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pic>
        <p:nvPicPr>
          <p:cNvPr id="33796" name="Picture 11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5" t="32491" r="3886" b="47374"/>
          <a:stretch>
            <a:fillRect/>
          </a:stretch>
        </p:blipFill>
        <p:spPr bwMode="auto">
          <a:xfrm>
            <a:off x="6350" y="-157163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12"/>
          <p:cNvSpPr>
            <a:spLocks noChangeArrowheads="1"/>
          </p:cNvSpPr>
          <p:nvPr/>
        </p:nvSpPr>
        <p:spPr bwMode="auto">
          <a:xfrm>
            <a:off x="6350" y="-12700"/>
            <a:ext cx="9144000" cy="1152525"/>
          </a:xfrm>
          <a:prstGeom prst="rect">
            <a:avLst/>
          </a:prstGeom>
          <a:gradFill rotWithShape="1">
            <a:gsLst>
              <a:gs pos="0">
                <a:srgbClr val="DFE8DF">
                  <a:alpha val="64998"/>
                </a:srgbClr>
              </a:gs>
              <a:gs pos="100000">
                <a:srgbClr val="004800">
                  <a:alpha val="81000"/>
                </a:srgbClr>
              </a:gs>
            </a:gsLst>
            <a:lin ang="5400000" scaled="1"/>
          </a:gradFill>
          <a:ln w="6350">
            <a:solidFill>
              <a:srgbClr val="002E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rgbClr val="001E00"/>
                </a:solidFill>
                <a:latin typeface="BankGothic Md BT" pitchFamily="34" charset="0"/>
              </a:rPr>
              <a:t>Primeiro Inventário Florestal de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rgbClr val="001E00"/>
                </a:solidFill>
                <a:latin typeface="BankGothic Md BT" pitchFamily="34" charset="0"/>
              </a:rPr>
              <a:t>Portugal Continental do Século XXI</a:t>
            </a:r>
          </a:p>
        </p:txBody>
      </p:sp>
      <p:sp>
        <p:nvSpPr>
          <p:cNvPr id="33798" name="Text Box 16"/>
          <p:cNvSpPr txBox="1">
            <a:spLocks noChangeArrowheads="1"/>
          </p:cNvSpPr>
          <p:nvPr/>
        </p:nvSpPr>
        <p:spPr bwMode="auto">
          <a:xfrm>
            <a:off x="1222375" y="2876550"/>
            <a:ext cx="5942013" cy="423863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82800" rIns="90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PT" sz="1700">
                <a:solidFill>
                  <a:schemeClr val="bg1"/>
                </a:solidFill>
              </a:rPr>
              <a:t>Validação e ortorectificação das imagens                           </a:t>
            </a:r>
            <a:r>
              <a:rPr lang="pt-PT" altLang="pt-PT" sz="1700" baseline="-25000">
                <a:solidFill>
                  <a:srgbClr val="C5D94F"/>
                </a:solidFill>
              </a:rPr>
              <a:t>(2)</a:t>
            </a:r>
            <a:endParaRPr lang="en-US" altLang="pt-PT" sz="1700" baseline="-25000">
              <a:solidFill>
                <a:srgbClr val="C5D94F"/>
              </a:solidFill>
            </a:endParaRPr>
          </a:p>
        </p:txBody>
      </p:sp>
      <p:sp>
        <p:nvSpPr>
          <p:cNvPr id="33799" name="Text Box 17"/>
          <p:cNvSpPr txBox="1">
            <a:spLocks noChangeArrowheads="1"/>
          </p:cNvSpPr>
          <p:nvPr/>
        </p:nvSpPr>
        <p:spPr bwMode="auto">
          <a:xfrm>
            <a:off x="2887663" y="3467100"/>
            <a:ext cx="1727200" cy="682625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82800" rIns="54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PT" altLang="pt-PT" sz="1700">
                <a:solidFill>
                  <a:schemeClr val="bg1"/>
                </a:solidFill>
              </a:rPr>
              <a:t>Manual de Foto-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PT" altLang="pt-PT" sz="1700">
                <a:solidFill>
                  <a:schemeClr val="bg1"/>
                </a:solidFill>
              </a:rPr>
              <a:t>interpretação   </a:t>
            </a:r>
            <a:r>
              <a:rPr lang="pt-PT" altLang="pt-PT" sz="1700" baseline="-25000">
                <a:solidFill>
                  <a:srgbClr val="C5D94F"/>
                </a:solidFill>
              </a:rPr>
              <a:t>(3)</a:t>
            </a:r>
            <a:endParaRPr lang="en-US" altLang="pt-PT" sz="1700" baseline="-25000">
              <a:solidFill>
                <a:srgbClr val="C5D94F"/>
              </a:solidFill>
            </a:endParaRPr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4673600" y="3467100"/>
            <a:ext cx="3067050" cy="682625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34000" tIns="82800" rIns="90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700">
                <a:solidFill>
                  <a:schemeClr val="bg1"/>
                </a:solidFill>
              </a:rPr>
              <a:t>Foto-interpretação de 360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PT" altLang="pt-PT" sz="1700">
                <a:solidFill>
                  <a:schemeClr val="bg1"/>
                </a:solidFill>
              </a:rPr>
              <a:t>mil pontos e áreas            </a:t>
            </a:r>
            <a:r>
              <a:rPr lang="pt-PT" altLang="pt-PT" sz="1700" baseline="-25000">
                <a:solidFill>
                  <a:srgbClr val="C5D94F"/>
                </a:solidFill>
              </a:rPr>
              <a:t>(4)</a:t>
            </a:r>
            <a:endParaRPr lang="en-US" altLang="pt-PT" sz="1700" baseline="-25000">
              <a:solidFill>
                <a:srgbClr val="C5D94F"/>
              </a:solidFill>
            </a:endParaRPr>
          </a:p>
        </p:txBody>
      </p:sp>
      <p:sp>
        <p:nvSpPr>
          <p:cNvPr id="33801" name="Text Box 19"/>
          <p:cNvSpPr txBox="1">
            <a:spLocks noChangeArrowheads="1"/>
          </p:cNvSpPr>
          <p:nvPr/>
        </p:nvSpPr>
        <p:spPr bwMode="auto">
          <a:xfrm>
            <a:off x="2411413" y="4445000"/>
            <a:ext cx="1873250" cy="682625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82800" rIns="90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700">
                <a:solidFill>
                  <a:schemeClr val="bg1"/>
                </a:solidFill>
              </a:rPr>
              <a:t>Manual de Campo       </a:t>
            </a:r>
            <a:r>
              <a:rPr lang="pt-PT" altLang="pt-PT" sz="1700" baseline="-25000">
                <a:solidFill>
                  <a:srgbClr val="C5D94F"/>
                </a:solidFill>
              </a:rPr>
              <a:t>        (3)</a:t>
            </a:r>
            <a:endParaRPr lang="en-US" altLang="pt-PT" sz="1700" baseline="-25000">
              <a:solidFill>
                <a:srgbClr val="C5D94F"/>
              </a:solidFill>
            </a:endParaRPr>
          </a:p>
        </p:txBody>
      </p:sp>
      <p:sp>
        <p:nvSpPr>
          <p:cNvPr id="33802" name="Text Box 20"/>
          <p:cNvSpPr txBox="1">
            <a:spLocks noChangeArrowheads="1"/>
          </p:cNvSpPr>
          <p:nvPr/>
        </p:nvSpPr>
        <p:spPr bwMode="auto">
          <a:xfrm>
            <a:off x="4327525" y="4437063"/>
            <a:ext cx="2447925" cy="700087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90800" rIns="54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700">
                <a:solidFill>
                  <a:schemeClr val="bg1"/>
                </a:solidFill>
              </a:rPr>
              <a:t>Trabalhos de campo </a:t>
            </a:r>
            <a:r>
              <a:rPr lang="pt-PT" altLang="pt-PT" sz="1700" baseline="-25000">
                <a:solidFill>
                  <a:srgbClr val="C5D94F"/>
                </a:solidFill>
              </a:rPr>
              <a:t>(5)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pt-PT" sz="1700" baseline="-25000">
              <a:solidFill>
                <a:srgbClr val="C5D94F"/>
              </a:solidFill>
            </a:endParaRPr>
          </a:p>
        </p:txBody>
      </p:sp>
      <p:sp>
        <p:nvSpPr>
          <p:cNvPr id="33803" name="Text Box 21"/>
          <p:cNvSpPr txBox="1">
            <a:spLocks noChangeArrowheads="1"/>
          </p:cNvSpPr>
          <p:nvPr/>
        </p:nvSpPr>
        <p:spPr bwMode="auto">
          <a:xfrm>
            <a:off x="5651500" y="5295900"/>
            <a:ext cx="1800225" cy="941388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82800" rIns="90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700">
                <a:solidFill>
                  <a:schemeClr val="bg1"/>
                </a:solidFill>
              </a:rPr>
              <a:t>Validação dos trabalhos de campo          </a:t>
            </a:r>
            <a:r>
              <a:rPr lang="pt-PT" altLang="pt-PT" sz="1700" baseline="-25000">
                <a:solidFill>
                  <a:srgbClr val="C5D94F"/>
                </a:solidFill>
              </a:rPr>
              <a:t>(3)</a:t>
            </a:r>
            <a:endParaRPr lang="en-US" altLang="pt-PT" sz="1700" baseline="-25000">
              <a:solidFill>
                <a:srgbClr val="C5D94F"/>
              </a:solidFill>
            </a:endParaRPr>
          </a:p>
        </p:txBody>
      </p:sp>
      <p:sp>
        <p:nvSpPr>
          <p:cNvPr id="33804" name="Text Box 22"/>
          <p:cNvSpPr txBox="1">
            <a:spLocks noChangeArrowheads="1"/>
          </p:cNvSpPr>
          <p:nvPr/>
        </p:nvSpPr>
        <p:spPr bwMode="auto">
          <a:xfrm>
            <a:off x="0" y="6288088"/>
            <a:ext cx="73199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PT" altLang="pt-PT" sz="1500" b="1">
                <a:latin typeface="BankGothic Lt BT" pitchFamily="34" charset="0"/>
              </a:rPr>
              <a:t>(1) </a:t>
            </a:r>
            <a:r>
              <a:rPr lang="pt-PT" altLang="pt-PT" sz="1500">
                <a:latin typeface="BankGothic Lt BT" pitchFamily="34" charset="0"/>
              </a:rPr>
              <a:t>Empresa Azimute;</a:t>
            </a:r>
            <a:r>
              <a:rPr lang="pt-PT" altLang="pt-PT" sz="1500" b="1">
                <a:latin typeface="BankGothic Lt BT" pitchFamily="34" charset="0"/>
              </a:rPr>
              <a:t> (2) </a:t>
            </a:r>
            <a:r>
              <a:rPr lang="pt-PT" altLang="pt-PT" sz="1500">
                <a:latin typeface="BankGothic Lt BT" pitchFamily="34" charset="0"/>
              </a:rPr>
              <a:t>IGP;</a:t>
            </a:r>
            <a:r>
              <a:rPr lang="pt-PT" altLang="pt-PT" sz="1500" b="1">
                <a:latin typeface="BankGothic Lt BT" pitchFamily="34" charset="0"/>
              </a:rPr>
              <a:t>  (3) </a:t>
            </a:r>
            <a:r>
              <a:rPr lang="pt-PT" altLang="pt-PT" sz="1500">
                <a:latin typeface="BankGothic Lt BT" pitchFamily="34" charset="0"/>
              </a:rPr>
              <a:t>DGRF/EFN/Ensino Superior/CELPA;</a:t>
            </a:r>
          </a:p>
          <a:p>
            <a:pPr eaLnBrk="1" hangingPunct="1"/>
            <a:r>
              <a:rPr lang="pt-PT" altLang="pt-PT" sz="1500" b="1">
                <a:latin typeface="BankGothic Lt BT" pitchFamily="34" charset="0"/>
              </a:rPr>
              <a:t>(4) </a:t>
            </a:r>
            <a:r>
              <a:rPr lang="pt-PT" altLang="pt-PT" sz="1500">
                <a:latin typeface="BankGothic Lt BT" pitchFamily="34" charset="0"/>
              </a:rPr>
              <a:t>CELPA e empresas;</a:t>
            </a:r>
            <a:r>
              <a:rPr lang="pt-PT" altLang="pt-PT" sz="1500" b="1">
                <a:latin typeface="BankGothic Lt BT" pitchFamily="34" charset="0"/>
              </a:rPr>
              <a:t>  (5)  </a:t>
            </a:r>
            <a:r>
              <a:rPr lang="pt-PT" altLang="pt-PT" sz="1500">
                <a:latin typeface="BankGothic Lt BT" pitchFamily="34" charset="0"/>
              </a:rPr>
              <a:t>DGRF e empresas</a:t>
            </a:r>
            <a:endParaRPr lang="en-US" altLang="pt-PT" sz="1500">
              <a:latin typeface="BankGothic Lt BT" pitchFamily="34" charset="0"/>
            </a:endParaRPr>
          </a:p>
        </p:txBody>
      </p:sp>
      <p:grpSp>
        <p:nvGrpSpPr>
          <p:cNvPr id="33805" name="Group 50"/>
          <p:cNvGrpSpPr>
            <a:grpSpLocks/>
          </p:cNvGrpSpPr>
          <p:nvPr/>
        </p:nvGrpSpPr>
        <p:grpSpPr bwMode="auto">
          <a:xfrm>
            <a:off x="-34925" y="1931988"/>
            <a:ext cx="8134350" cy="217487"/>
            <a:chOff x="-22" y="1217"/>
            <a:chExt cx="5124" cy="137"/>
          </a:xfrm>
        </p:grpSpPr>
        <p:sp>
          <p:nvSpPr>
            <p:cNvPr id="33820" name="Line 23"/>
            <p:cNvSpPr>
              <a:spLocks noChangeShapeType="1"/>
            </p:cNvSpPr>
            <p:nvPr/>
          </p:nvSpPr>
          <p:spPr bwMode="auto">
            <a:xfrm>
              <a:off x="301" y="1354"/>
              <a:ext cx="44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3821" name="Line 28"/>
            <p:cNvSpPr>
              <a:spLocks noChangeShapeType="1"/>
            </p:cNvSpPr>
            <p:nvPr/>
          </p:nvSpPr>
          <p:spPr bwMode="auto">
            <a:xfrm>
              <a:off x="793" y="1217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3822" name="Line 29"/>
            <p:cNvSpPr>
              <a:spLocks noChangeShapeType="1"/>
            </p:cNvSpPr>
            <p:nvPr/>
          </p:nvSpPr>
          <p:spPr bwMode="auto">
            <a:xfrm>
              <a:off x="3061" y="1217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3823" name="Line 30"/>
            <p:cNvSpPr>
              <a:spLocks noChangeShapeType="1"/>
            </p:cNvSpPr>
            <p:nvPr/>
          </p:nvSpPr>
          <p:spPr bwMode="auto">
            <a:xfrm>
              <a:off x="1973" y="1308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3824" name="Line 31"/>
            <p:cNvSpPr>
              <a:spLocks noChangeShapeType="1"/>
            </p:cNvSpPr>
            <p:nvPr/>
          </p:nvSpPr>
          <p:spPr bwMode="auto">
            <a:xfrm>
              <a:off x="4377" y="1308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3825" name="Line 33"/>
            <p:cNvSpPr>
              <a:spLocks noChangeShapeType="1"/>
            </p:cNvSpPr>
            <p:nvPr/>
          </p:nvSpPr>
          <p:spPr bwMode="auto">
            <a:xfrm>
              <a:off x="4740" y="1354"/>
              <a:ext cx="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  <p:sp>
          <p:nvSpPr>
            <p:cNvPr id="33826" name="Line 34"/>
            <p:cNvSpPr>
              <a:spLocks noChangeShapeType="1"/>
            </p:cNvSpPr>
            <p:nvPr/>
          </p:nvSpPr>
          <p:spPr bwMode="auto">
            <a:xfrm>
              <a:off x="-22" y="1354"/>
              <a:ext cx="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33806" name="Text Box 25"/>
          <p:cNvSpPr txBox="1">
            <a:spLocks noChangeArrowheads="1"/>
          </p:cNvSpPr>
          <p:nvPr/>
        </p:nvSpPr>
        <p:spPr bwMode="auto">
          <a:xfrm>
            <a:off x="2735263" y="1668463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338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400" b="1">
                <a:latin typeface="BankGothic Md BT" pitchFamily="34" charset="0"/>
              </a:rPr>
              <a:t>2005</a:t>
            </a:r>
            <a:endParaRPr lang="en-US" altLang="pt-PT" sz="1400" b="1">
              <a:latin typeface="BankGothic Md BT" pitchFamily="34" charset="0"/>
            </a:endParaRPr>
          </a:p>
        </p:txBody>
      </p:sp>
      <p:sp>
        <p:nvSpPr>
          <p:cNvPr id="33807" name="Text Box 26"/>
          <p:cNvSpPr txBox="1">
            <a:spLocks noChangeArrowheads="1"/>
          </p:cNvSpPr>
          <p:nvPr/>
        </p:nvSpPr>
        <p:spPr bwMode="auto">
          <a:xfrm>
            <a:off x="107950" y="1628775"/>
            <a:ext cx="79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338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400" b="1">
                <a:latin typeface="BankGothic Md BT" pitchFamily="34" charset="0"/>
              </a:rPr>
              <a:t>2004</a:t>
            </a:r>
            <a:endParaRPr lang="en-US" altLang="pt-PT" sz="1400" b="1">
              <a:latin typeface="BankGothic Md BT" pitchFamily="34" charset="0"/>
            </a:endParaRPr>
          </a:p>
        </p:txBody>
      </p:sp>
      <p:sp>
        <p:nvSpPr>
          <p:cNvPr id="33808" name="Text Box 27"/>
          <p:cNvSpPr txBox="1">
            <a:spLocks noChangeArrowheads="1"/>
          </p:cNvSpPr>
          <p:nvPr/>
        </p:nvSpPr>
        <p:spPr bwMode="auto">
          <a:xfrm>
            <a:off x="6335713" y="1684338"/>
            <a:ext cx="792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338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400" b="1">
                <a:latin typeface="BankGothic Md BT" pitchFamily="34" charset="0"/>
              </a:rPr>
              <a:t>2006</a:t>
            </a:r>
            <a:endParaRPr lang="en-US" altLang="pt-PT" sz="1400" b="1">
              <a:latin typeface="BankGothic Md BT" pitchFamily="34" charset="0"/>
            </a:endParaRPr>
          </a:p>
        </p:txBody>
      </p:sp>
      <p:sp>
        <p:nvSpPr>
          <p:cNvPr id="33809" name="Text Box 35"/>
          <p:cNvSpPr txBox="1">
            <a:spLocks noChangeArrowheads="1"/>
          </p:cNvSpPr>
          <p:nvPr/>
        </p:nvSpPr>
        <p:spPr bwMode="auto">
          <a:xfrm>
            <a:off x="1654175" y="1884363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338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400" b="1">
                <a:solidFill>
                  <a:srgbClr val="333333"/>
                </a:solidFill>
                <a:latin typeface="BankGothic Md BT" pitchFamily="34" charset="0"/>
              </a:rPr>
              <a:t>1º Sem</a:t>
            </a:r>
            <a:endParaRPr lang="en-US" altLang="pt-PT" sz="1400" b="1">
              <a:solidFill>
                <a:srgbClr val="333333"/>
              </a:solidFill>
              <a:latin typeface="BankGothic Md BT" pitchFamily="34" charset="0"/>
            </a:endParaRPr>
          </a:p>
        </p:txBody>
      </p:sp>
      <p:sp>
        <p:nvSpPr>
          <p:cNvPr id="33810" name="Text Box 37"/>
          <p:cNvSpPr txBox="1">
            <a:spLocks noChangeArrowheads="1"/>
          </p:cNvSpPr>
          <p:nvPr/>
        </p:nvSpPr>
        <p:spPr bwMode="auto">
          <a:xfrm>
            <a:off x="5327650" y="1884363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338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400" b="1">
                <a:solidFill>
                  <a:srgbClr val="333333"/>
                </a:solidFill>
                <a:latin typeface="BankGothic Md BT" pitchFamily="34" charset="0"/>
              </a:rPr>
              <a:t>1º Sem</a:t>
            </a:r>
            <a:endParaRPr lang="en-US" altLang="pt-PT" sz="1400" b="1">
              <a:solidFill>
                <a:srgbClr val="333333"/>
              </a:solidFill>
              <a:latin typeface="BankGothic Md BT" pitchFamily="34" charset="0"/>
            </a:endParaRPr>
          </a:p>
        </p:txBody>
      </p:sp>
      <p:sp>
        <p:nvSpPr>
          <p:cNvPr id="33811" name="Text Box 38"/>
          <p:cNvSpPr txBox="1">
            <a:spLocks noChangeArrowheads="1"/>
          </p:cNvSpPr>
          <p:nvPr/>
        </p:nvSpPr>
        <p:spPr bwMode="auto">
          <a:xfrm>
            <a:off x="3670300" y="1884363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338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400" b="1">
                <a:solidFill>
                  <a:srgbClr val="333333"/>
                </a:solidFill>
                <a:latin typeface="BankGothic Md BT" pitchFamily="34" charset="0"/>
              </a:rPr>
              <a:t>2º Sem</a:t>
            </a:r>
            <a:endParaRPr lang="en-US" altLang="pt-PT" sz="1400" b="1">
              <a:solidFill>
                <a:srgbClr val="333333"/>
              </a:solidFill>
              <a:latin typeface="BankGothic Md BT" pitchFamily="34" charset="0"/>
            </a:endParaRPr>
          </a:p>
        </p:txBody>
      </p:sp>
      <p:sp>
        <p:nvSpPr>
          <p:cNvPr id="33812" name="Text Box 39"/>
          <p:cNvSpPr txBox="1">
            <a:spLocks noChangeArrowheads="1"/>
          </p:cNvSpPr>
          <p:nvPr/>
        </p:nvSpPr>
        <p:spPr bwMode="auto">
          <a:xfrm>
            <a:off x="7127875" y="1900238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338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400" b="1">
                <a:solidFill>
                  <a:srgbClr val="333333"/>
                </a:solidFill>
                <a:latin typeface="BankGothic Md BT" pitchFamily="34" charset="0"/>
              </a:rPr>
              <a:t>2º Sem</a:t>
            </a:r>
            <a:endParaRPr lang="en-US" altLang="pt-PT" sz="1400" b="1">
              <a:solidFill>
                <a:srgbClr val="333333"/>
              </a:solidFill>
              <a:latin typeface="BankGothic Md BT" pitchFamily="34" charset="0"/>
            </a:endParaRPr>
          </a:p>
        </p:txBody>
      </p:sp>
      <p:sp>
        <p:nvSpPr>
          <p:cNvPr id="33813" name="Text Box 40"/>
          <p:cNvSpPr txBox="1">
            <a:spLocks noChangeArrowheads="1"/>
          </p:cNvSpPr>
          <p:nvPr/>
        </p:nvSpPr>
        <p:spPr bwMode="auto">
          <a:xfrm>
            <a:off x="69850" y="1900238"/>
            <a:ext cx="10810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3381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400" b="1">
                <a:solidFill>
                  <a:srgbClr val="333333"/>
                </a:solidFill>
                <a:latin typeface="BankGothic Md BT" pitchFamily="34" charset="0"/>
              </a:rPr>
              <a:t>2º Sem</a:t>
            </a:r>
            <a:endParaRPr lang="en-US" altLang="pt-PT" sz="1400" b="1">
              <a:solidFill>
                <a:srgbClr val="333333"/>
              </a:solidFill>
              <a:latin typeface="BankGothic Md BT" pitchFamily="34" charset="0"/>
            </a:endParaRPr>
          </a:p>
        </p:txBody>
      </p:sp>
      <p:sp>
        <p:nvSpPr>
          <p:cNvPr id="33814" name="Line 44"/>
          <p:cNvSpPr>
            <a:spLocks noChangeShapeType="1"/>
          </p:cNvSpPr>
          <p:nvPr/>
        </p:nvSpPr>
        <p:spPr bwMode="auto">
          <a:xfrm>
            <a:off x="7885113" y="4610100"/>
            <a:ext cx="0" cy="1223963"/>
          </a:xfrm>
          <a:prstGeom prst="line">
            <a:avLst/>
          </a:prstGeom>
          <a:noFill/>
          <a:ln w="82550">
            <a:solidFill>
              <a:srgbClr val="C5D94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33815" name="Line 45"/>
          <p:cNvSpPr>
            <a:spLocks noChangeShapeType="1"/>
          </p:cNvSpPr>
          <p:nvPr/>
        </p:nvSpPr>
        <p:spPr bwMode="auto">
          <a:xfrm>
            <a:off x="6804025" y="4619625"/>
            <a:ext cx="1584325" cy="33338"/>
          </a:xfrm>
          <a:prstGeom prst="line">
            <a:avLst/>
          </a:prstGeom>
          <a:noFill/>
          <a:ln w="88900">
            <a:solidFill>
              <a:srgbClr val="C5D94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33816" name="Line 46"/>
          <p:cNvSpPr>
            <a:spLocks noChangeShapeType="1"/>
          </p:cNvSpPr>
          <p:nvPr/>
        </p:nvSpPr>
        <p:spPr bwMode="auto">
          <a:xfrm>
            <a:off x="7526338" y="5373688"/>
            <a:ext cx="358775" cy="0"/>
          </a:xfrm>
          <a:prstGeom prst="line">
            <a:avLst/>
          </a:prstGeom>
          <a:noFill/>
          <a:ln w="88900">
            <a:solidFill>
              <a:srgbClr val="C5D94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  <p:sp>
        <p:nvSpPr>
          <p:cNvPr id="33817" name="Text Box 47"/>
          <p:cNvSpPr txBox="1">
            <a:spLocks noChangeArrowheads="1"/>
          </p:cNvSpPr>
          <p:nvPr/>
        </p:nvSpPr>
        <p:spPr bwMode="auto">
          <a:xfrm>
            <a:off x="7561263" y="5916613"/>
            <a:ext cx="1582737" cy="941387"/>
          </a:xfrm>
          <a:prstGeom prst="rect">
            <a:avLst/>
          </a:prstGeom>
          <a:gradFill rotWithShape="1">
            <a:gsLst>
              <a:gs pos="0">
                <a:srgbClr val="C5D94F">
                  <a:alpha val="89998"/>
                </a:srgbClr>
              </a:gs>
              <a:gs pos="100000">
                <a:srgbClr val="F6F9E3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82800" rIns="90000" bIns="82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PT" altLang="pt-PT" sz="1700" b="1">
                <a:solidFill>
                  <a:srgbClr val="333333"/>
                </a:solidFill>
              </a:rPr>
              <a:t>Resultados Preliminares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PT" altLang="pt-PT" sz="1700" b="1">
                <a:solidFill>
                  <a:srgbClr val="333333"/>
                </a:solidFill>
              </a:rPr>
              <a:t>de Áreas</a:t>
            </a:r>
            <a:endParaRPr lang="en-US" altLang="pt-PT" sz="1700" b="1" baseline="-25000">
              <a:solidFill>
                <a:srgbClr val="333333"/>
              </a:solidFill>
            </a:endParaRPr>
          </a:p>
        </p:txBody>
      </p:sp>
      <p:sp>
        <p:nvSpPr>
          <p:cNvPr id="33818" name="Text Box 49"/>
          <p:cNvSpPr txBox="1">
            <a:spLocks noChangeArrowheads="1"/>
          </p:cNvSpPr>
          <p:nvPr/>
        </p:nvSpPr>
        <p:spPr bwMode="auto">
          <a:xfrm rot="5400000">
            <a:off x="6887368" y="3802857"/>
            <a:ext cx="3529013" cy="336550"/>
          </a:xfrm>
          <a:prstGeom prst="rect">
            <a:avLst/>
          </a:prstGeom>
          <a:gradFill rotWithShape="1">
            <a:gsLst>
              <a:gs pos="0">
                <a:srgbClr val="C5D94F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PT" altLang="pt-PT" sz="1600" b="1">
                <a:solidFill>
                  <a:srgbClr val="001E00"/>
                </a:solidFill>
                <a:latin typeface="BankGothic Md BT" pitchFamily="34" charset="0"/>
              </a:rPr>
              <a:t>Processamento dos Dados</a:t>
            </a:r>
            <a:endParaRPr lang="en-US" altLang="pt-PT" sz="16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33819" name="Line 51"/>
          <p:cNvSpPr>
            <a:spLocks noChangeShapeType="1"/>
          </p:cNvSpPr>
          <p:nvPr/>
        </p:nvSpPr>
        <p:spPr bwMode="auto">
          <a:xfrm rot="-5400000">
            <a:off x="8135938" y="3465513"/>
            <a:ext cx="0" cy="647700"/>
          </a:xfrm>
          <a:prstGeom prst="line">
            <a:avLst/>
          </a:prstGeom>
          <a:noFill/>
          <a:ln w="82550">
            <a:solidFill>
              <a:srgbClr val="C5D94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5" t="32491" r="3886" b="47374"/>
          <a:stretch>
            <a:fillRect/>
          </a:stretch>
        </p:blipFill>
        <p:spPr bwMode="auto">
          <a:xfrm>
            <a:off x="6350" y="-157163"/>
            <a:ext cx="91440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16"/>
          <p:cNvSpPr>
            <a:spLocks noChangeArrowheads="1"/>
          </p:cNvSpPr>
          <p:nvPr/>
        </p:nvSpPr>
        <p:spPr bwMode="auto">
          <a:xfrm>
            <a:off x="6350" y="-12700"/>
            <a:ext cx="9144000" cy="1152525"/>
          </a:xfrm>
          <a:prstGeom prst="rect">
            <a:avLst/>
          </a:prstGeom>
          <a:gradFill rotWithShape="1">
            <a:gsLst>
              <a:gs pos="0">
                <a:srgbClr val="DFE8DF">
                  <a:alpha val="64998"/>
                </a:srgbClr>
              </a:gs>
              <a:gs pos="100000">
                <a:srgbClr val="004800">
                  <a:alpha val="81000"/>
                </a:srgbClr>
              </a:gs>
            </a:gsLst>
            <a:lin ang="5400000" scaled="1"/>
          </a:gradFill>
          <a:ln w="6350">
            <a:solidFill>
              <a:srgbClr val="002E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rgbClr val="001E00"/>
                </a:solidFill>
                <a:latin typeface="BankGothic Md BT" pitchFamily="34" charset="0"/>
              </a:rPr>
              <a:t>Primeiro Inventário Florestal de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rgbClr val="001E00"/>
                </a:solidFill>
                <a:latin typeface="BankGothic Md BT" pitchFamily="34" charset="0"/>
              </a:rPr>
              <a:t>Portugal Continental do Século XXI</a:t>
            </a:r>
          </a:p>
        </p:txBody>
      </p:sp>
      <p:sp>
        <p:nvSpPr>
          <p:cNvPr id="34820" name="Text Box 17"/>
          <p:cNvSpPr txBox="1">
            <a:spLocks noChangeArrowheads="1"/>
          </p:cNvSpPr>
          <p:nvPr/>
        </p:nvSpPr>
        <p:spPr bwMode="auto">
          <a:xfrm>
            <a:off x="720725" y="2011363"/>
            <a:ext cx="8459788" cy="4044950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 marL="608013" indent="-342900"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43438" indent="-342900"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822825" indent="-342900"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002213" indent="-342900"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181600" indent="-342900"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6388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0960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65532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70104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pt-PT">
                <a:solidFill>
                  <a:schemeClr val="bg1"/>
                </a:solidFill>
              </a:rPr>
              <a:t>Utilizou-se uma grelha base de 2km x 2km (22.091 pontos que se pretendem permanentes), coincidente com a grelha de 500m x 500m usada na fotointerpretação (cerca de 360 mil pontos)</a:t>
            </a:r>
          </a:p>
          <a:p>
            <a:pPr eaLnBrk="1" hangingPunct="1">
              <a:buFontTx/>
              <a:buAutoNum type="arabicPeriod"/>
            </a:pPr>
            <a:endParaRPr lang="en-US" altLang="pt-PT">
              <a:solidFill>
                <a:schemeClr val="bg1"/>
              </a:solidFill>
            </a:endParaRPr>
          </a:p>
          <a:p>
            <a:pPr eaLnBrk="1" hangingPunct="1"/>
            <a:r>
              <a:rPr lang="en-US" altLang="pt-PT">
                <a:solidFill>
                  <a:schemeClr val="bg1"/>
                </a:solidFill>
              </a:rPr>
              <a:t>2. Destes pontos, 12.258 foram  classificados como floresta ou mato pela detecção remota.</a:t>
            </a:r>
          </a:p>
          <a:p>
            <a:pPr eaLnBrk="1" hangingPunct="1"/>
            <a:endParaRPr lang="en-US" altLang="pt-PT">
              <a:solidFill>
                <a:schemeClr val="bg1"/>
              </a:solidFill>
            </a:endParaRPr>
          </a:p>
          <a:p>
            <a:pPr eaLnBrk="1" hangingPunct="1"/>
            <a:r>
              <a:rPr lang="en-US" altLang="pt-PT">
                <a:solidFill>
                  <a:schemeClr val="bg1"/>
                </a:solidFill>
              </a:rPr>
              <a:t>3. Foram visitados e classificados no campo 10.123 pontos e classificados em fotografia mais 906 pontos.</a:t>
            </a:r>
          </a:p>
          <a:p>
            <a:pPr eaLnBrk="1" hangingPunct="1"/>
            <a:endParaRPr lang="en-US" altLang="pt-PT">
              <a:solidFill>
                <a:schemeClr val="bg1"/>
              </a:solidFill>
            </a:endParaRPr>
          </a:p>
          <a:p>
            <a:pPr eaLnBrk="1" hangingPunct="1"/>
            <a:r>
              <a:rPr lang="en-US" altLang="pt-PT">
                <a:solidFill>
                  <a:schemeClr val="bg1"/>
                </a:solidFill>
              </a:rPr>
              <a:t>4. Resumindo, as estimativas preliminares são baseadas em 11.029 pontos.</a:t>
            </a:r>
          </a:p>
          <a:p>
            <a:pPr eaLnBrk="1" hangingPunct="1"/>
            <a:endParaRPr lang="en-US" altLang="pt-PT">
              <a:solidFill>
                <a:schemeClr val="bg1"/>
              </a:solidFill>
            </a:endParaRPr>
          </a:p>
          <a:p>
            <a:pPr eaLnBrk="1" hangingPunct="1"/>
            <a:r>
              <a:rPr lang="en-US" altLang="pt-PT">
                <a:solidFill>
                  <a:schemeClr val="bg1"/>
                </a:solidFill>
              </a:rPr>
              <a:t>5. As estatísticas definitivas baseiam-se nos 360 mil pontos foto-interpretados (130 mil pontos em 1995-98).</a:t>
            </a:r>
            <a:endParaRPr lang="pt-PT" altLang="pt-PT">
              <a:solidFill>
                <a:schemeClr val="bg1"/>
              </a:solidFill>
            </a:endParaRPr>
          </a:p>
        </p:txBody>
      </p:sp>
      <p:sp>
        <p:nvSpPr>
          <p:cNvPr id="34821" name="Text Box 18"/>
          <p:cNvSpPr txBox="1">
            <a:spLocks noChangeArrowheads="1"/>
          </p:cNvSpPr>
          <p:nvPr/>
        </p:nvSpPr>
        <p:spPr bwMode="auto">
          <a:xfrm>
            <a:off x="0" y="1406525"/>
            <a:ext cx="3203575" cy="366713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1800" b="1">
                <a:solidFill>
                  <a:srgbClr val="001E00"/>
                </a:solidFill>
                <a:latin typeface="BankGothic Md BT" pitchFamily="34" charset="0"/>
              </a:rPr>
              <a:t>Pontos de Amostragem</a:t>
            </a:r>
            <a:endParaRPr lang="en-US" altLang="pt-PT" sz="1800" b="1">
              <a:solidFill>
                <a:srgbClr val="001E00"/>
              </a:solidFill>
              <a:latin typeface="BankGothic Md BT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4"/>
          <p:cNvGraphicFramePr>
            <a:graphicFrameLocks noChangeAspect="1"/>
          </p:cNvGraphicFramePr>
          <p:nvPr/>
        </p:nvGraphicFramePr>
        <p:xfrm>
          <a:off x="5867400" y="2701925"/>
          <a:ext cx="3276600" cy="309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0" name="Gráfico" r:id="rId3" imgW="3714816" imgH="3505170" progId="Excel.Chart.8">
                  <p:embed/>
                </p:oleObj>
              </mc:Choice>
              <mc:Fallback>
                <p:oleObj name="Gráfico" r:id="rId3" imgW="3714816" imgH="3505170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701925"/>
                        <a:ext cx="3276600" cy="309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3" name="Object 5"/>
          <p:cNvGraphicFramePr>
            <a:graphicFrameLocks noChangeAspect="1"/>
          </p:cNvGraphicFramePr>
          <p:nvPr/>
        </p:nvGraphicFramePr>
        <p:xfrm>
          <a:off x="2987675" y="2701925"/>
          <a:ext cx="3240088" cy="309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1" name="Gráfico" r:id="rId5" imgW="3667200" imgH="3505170" progId="Excel.Chart.8">
                  <p:embed/>
                </p:oleObj>
              </mc:Choice>
              <mc:Fallback>
                <p:oleObj name="Gráfico" r:id="rId5" imgW="3667200" imgH="3505170" progId="Excel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2701925"/>
                        <a:ext cx="3240088" cy="309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4" name="Object 6"/>
          <p:cNvGraphicFramePr>
            <a:graphicFrameLocks noChangeAspect="1"/>
          </p:cNvGraphicFramePr>
          <p:nvPr/>
        </p:nvGraphicFramePr>
        <p:xfrm>
          <a:off x="107950" y="2711450"/>
          <a:ext cx="3276600" cy="309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2" name="Gráfico" r:id="rId7" imgW="3667200" imgH="3505170" progId="Excel.Chart.8">
                  <p:embed/>
                </p:oleObj>
              </mc:Choice>
              <mc:Fallback>
                <p:oleObj name="Gráfico" r:id="rId7" imgW="3667200" imgH="3505170" progId="Excel.Char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2711450"/>
                        <a:ext cx="3276600" cy="309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395288" y="2168525"/>
            <a:ext cx="1116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PT" sz="2000" b="1"/>
              <a:t>1990-92</a:t>
            </a:r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3348038" y="2168525"/>
            <a:ext cx="1116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PT" sz="2000" b="1"/>
              <a:t>1995-98</a:t>
            </a:r>
          </a:p>
        </p:txBody>
      </p:sp>
      <p:sp>
        <p:nvSpPr>
          <p:cNvPr id="35847" name="Text Box 9"/>
          <p:cNvSpPr txBox="1">
            <a:spLocks noChangeArrowheads="1"/>
          </p:cNvSpPr>
          <p:nvPr/>
        </p:nvSpPr>
        <p:spPr bwMode="auto">
          <a:xfrm>
            <a:off x="6300788" y="2168525"/>
            <a:ext cx="1116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PT" sz="2000" b="1"/>
              <a:t>2005-06</a:t>
            </a:r>
          </a:p>
        </p:txBody>
      </p:sp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179388" y="5870575"/>
            <a:ext cx="192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PT" sz="1800"/>
              <a:t>30 mil fotopontos</a:t>
            </a:r>
          </a:p>
        </p:txBody>
      </p:sp>
      <p:sp>
        <p:nvSpPr>
          <p:cNvPr id="35849" name="Text Box 12"/>
          <p:cNvSpPr txBox="1">
            <a:spLocks noChangeArrowheads="1"/>
          </p:cNvSpPr>
          <p:nvPr/>
        </p:nvSpPr>
        <p:spPr bwMode="auto">
          <a:xfrm>
            <a:off x="3419475" y="5870575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PT" sz="1800"/>
              <a:t>130 mil fotopontos</a:t>
            </a:r>
          </a:p>
        </p:txBody>
      </p:sp>
      <p:sp>
        <p:nvSpPr>
          <p:cNvPr id="35850" name="Text Box 13"/>
          <p:cNvSpPr txBox="1">
            <a:spLocks noChangeArrowheads="1"/>
          </p:cNvSpPr>
          <p:nvPr/>
        </p:nvSpPr>
        <p:spPr bwMode="auto">
          <a:xfrm>
            <a:off x="6372225" y="5870575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PT" sz="1800"/>
              <a:t>360 mil fotopontos</a:t>
            </a:r>
          </a:p>
        </p:txBody>
      </p:sp>
      <p:grpSp>
        <p:nvGrpSpPr>
          <p:cNvPr id="35851" name="Group 14"/>
          <p:cNvGrpSpPr>
            <a:grpSpLocks/>
          </p:cNvGrpSpPr>
          <p:nvPr/>
        </p:nvGrpSpPr>
        <p:grpSpPr bwMode="auto">
          <a:xfrm>
            <a:off x="0" y="-171450"/>
            <a:ext cx="9180513" cy="1296988"/>
            <a:chOff x="0" y="-108"/>
            <a:chExt cx="5760" cy="817"/>
          </a:xfrm>
        </p:grpSpPr>
        <p:pic>
          <p:nvPicPr>
            <p:cNvPr id="35853" name="Picture 15" descr="Untitled-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4" name="Rectangle 16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pt-PT" sz="2800" b="1">
                  <a:latin typeface="BankGothic Md BT" pitchFamily="34" charset="0"/>
                </a:rPr>
                <a:t>Comparação dos erros de avaliação das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pt-PT" sz="2800" b="1">
                  <a:latin typeface="BankGothic Md BT" pitchFamily="34" charset="0"/>
                </a:rPr>
                <a:t> áreas nos últimos Inventários Florestais</a:t>
              </a:r>
            </a:p>
          </p:txBody>
        </p:sp>
      </p:grpSp>
      <p:sp>
        <p:nvSpPr>
          <p:cNvPr id="35852" name="Text Box 17"/>
          <p:cNvSpPr txBox="1">
            <a:spLocks noChangeArrowheads="1"/>
          </p:cNvSpPr>
          <p:nvPr/>
        </p:nvSpPr>
        <p:spPr bwMode="auto">
          <a:xfrm>
            <a:off x="0" y="1387475"/>
            <a:ext cx="3419475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Inventário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14"/>
          <p:cNvGrpSpPr>
            <a:grpSpLocks/>
          </p:cNvGrpSpPr>
          <p:nvPr/>
        </p:nvGrpSpPr>
        <p:grpSpPr bwMode="auto">
          <a:xfrm>
            <a:off x="0" y="-171450"/>
            <a:ext cx="9180513" cy="1296988"/>
            <a:chOff x="0" y="-108"/>
            <a:chExt cx="5760" cy="817"/>
          </a:xfrm>
        </p:grpSpPr>
        <p:pic>
          <p:nvPicPr>
            <p:cNvPr id="36868" name="Picture 15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69" name="Rectangle 16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pt-PT" sz="2800" b="1">
                  <a:latin typeface="BankGothic Md BT" pitchFamily="34" charset="0"/>
                </a:rPr>
                <a:t>Sistema de classificação utilizado na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pt-PT" sz="2800" b="1">
                  <a:latin typeface="BankGothic Md BT" pitchFamily="34" charset="0"/>
                </a:rPr>
                <a:t>fotointerpretação do IFN 5</a:t>
              </a:r>
            </a:p>
          </p:txBody>
        </p:sp>
      </p:grpSp>
      <p:pic>
        <p:nvPicPr>
          <p:cNvPr id="368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484313"/>
            <a:ext cx="9031287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4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37893" name="Picture 5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4" name="Rectangle 6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Distribuição Geográfica das Espécies - 2005</a:t>
              </a:r>
            </a:p>
          </p:txBody>
        </p:sp>
      </p:grpSp>
      <p:pic>
        <p:nvPicPr>
          <p:cNvPr id="37891" name="Picture 10" descr="todas_especi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9" t="54002" r="7068" b="9401"/>
          <a:stretch>
            <a:fillRect/>
          </a:stretch>
        </p:blipFill>
        <p:spPr bwMode="auto">
          <a:xfrm>
            <a:off x="6011863" y="1916113"/>
            <a:ext cx="230505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2" descr="todas_especies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9"/>
          <a:stretch>
            <a:fillRect/>
          </a:stretch>
        </p:blipFill>
        <p:spPr bwMode="auto">
          <a:xfrm>
            <a:off x="250825" y="1196975"/>
            <a:ext cx="3960813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9" descr="pinheiro_brav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"/>
          <a:stretch>
            <a:fillRect/>
          </a:stretch>
        </p:blipFill>
        <p:spPr bwMode="auto">
          <a:xfrm>
            <a:off x="-252413" y="1368425"/>
            <a:ext cx="3989388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1125538"/>
            <a:ext cx="6084888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Pinheiro Bravo | Áreas por PROF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38985" name="Picture 5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86" name="Rectangle 6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Distribuição Geográfica das Espécies - 2005</a:t>
              </a:r>
            </a:p>
          </p:txBody>
        </p:sp>
      </p:grpSp>
      <p:graphicFrame>
        <p:nvGraphicFramePr>
          <p:cNvPr id="38995" name="Group 83"/>
          <p:cNvGraphicFramePr>
            <a:graphicFrameLocks noGrp="1"/>
          </p:cNvGraphicFramePr>
          <p:nvPr>
            <p:ph/>
          </p:nvPr>
        </p:nvGraphicFramePr>
        <p:xfrm>
          <a:off x="6119813" y="1163638"/>
          <a:ext cx="3024187" cy="5729517"/>
        </p:xfrm>
        <a:graphic>
          <a:graphicData uri="http://schemas.openxmlformats.org/drawingml/2006/table">
            <a:tbl>
              <a:tblPr/>
              <a:tblGrid>
                <a:gridCol w="2532062">
                  <a:extLst>
                    <a:ext uri="{9D8B030D-6E8A-4147-A177-3AD203B41FA5}">
                      <a16:colId xmlns:a16="http://schemas.microsoft.com/office/drawing/2014/main" val="3828198699"/>
                    </a:ext>
                  </a:extLst>
                </a:gridCol>
                <a:gridCol w="492125">
                  <a:extLst>
                    <a:ext uri="{9D8B030D-6E8A-4147-A177-3AD203B41FA5}">
                      <a16:colId xmlns:a16="http://schemas.microsoft.com/office/drawing/2014/main" val="2023256074"/>
                    </a:ext>
                  </a:extLst>
                </a:gridCol>
              </a:tblGrid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Minho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827728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Baixo Minho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665753"/>
                  </a:ext>
                </a:extLst>
              </a:tr>
              <a:tr h="4872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A.M.Porto e Entre Douro e Vouga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520571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Tamega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594096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Barroso Padrela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889651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Nordeste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445133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Douro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759850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Dao Lafoes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9657703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Pinhal Interior Norte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473508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 Litoral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3431580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Beira Interior Norte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2797174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Pinhal Interior Sul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579090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Beira Interior Sul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49050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Oeste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2911060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A.M. de Lisboa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448099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Ribatejo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5114381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Alentejo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935707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Alentejo Central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933908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Alentejo Litoral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9611340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Baixo Alentejo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302447"/>
                  </a:ext>
                </a:extLst>
              </a:tr>
              <a:tr h="262101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Algarve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T="45712" marB="457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638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0" y="1125538"/>
            <a:ext cx="5580063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Eucalipto | Áreas por PROF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40009" name="Picture 5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010" name="Rectangle 6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Distribuição Geográfica das Espécies - 2005</a:t>
              </a:r>
            </a:p>
          </p:txBody>
        </p:sp>
      </p:grpSp>
      <p:graphicFrame>
        <p:nvGraphicFramePr>
          <p:cNvPr id="34002" name="Group 210"/>
          <p:cNvGraphicFramePr>
            <a:graphicFrameLocks noGrp="1"/>
          </p:cNvGraphicFramePr>
          <p:nvPr>
            <p:ph/>
          </p:nvPr>
        </p:nvGraphicFramePr>
        <p:xfrm>
          <a:off x="5724525" y="1274763"/>
          <a:ext cx="3419475" cy="5505444"/>
        </p:xfrm>
        <a:graphic>
          <a:graphicData uri="http://schemas.openxmlformats.org/drawingml/2006/table">
            <a:tbl>
              <a:tblPr/>
              <a:tblGrid>
                <a:gridCol w="2903538">
                  <a:extLst>
                    <a:ext uri="{9D8B030D-6E8A-4147-A177-3AD203B41FA5}">
                      <a16:colId xmlns:a16="http://schemas.microsoft.com/office/drawing/2014/main" val="2489242202"/>
                    </a:ext>
                  </a:extLst>
                </a:gridCol>
                <a:gridCol w="515937">
                  <a:extLst>
                    <a:ext uri="{9D8B030D-6E8A-4147-A177-3AD203B41FA5}">
                      <a16:colId xmlns:a16="http://schemas.microsoft.com/office/drawing/2014/main" val="1244757069"/>
                    </a:ext>
                  </a:extLst>
                </a:gridCol>
              </a:tblGrid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Minho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896647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Baixo Minho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7763700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A.M.Porto e Entre Douro e Vouga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470546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Tamega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740003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Barroso Padrela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985577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Nordeste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223970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Douro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2632326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Dao Lafoes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154774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Pinhal Interior Norte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2761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 Litoral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303315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Beira Interior Norte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636091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Pinhal Interior Sul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737607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Beira Interior Sul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392942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Oeste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430815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A.M. de Lisboa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695238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Ribatejo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5134203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Alentejo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173419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Alentejo Central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0152717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Alentejo Litoral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964738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Baixo Alentejo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777026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Algarve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2976188"/>
                  </a:ext>
                </a:extLst>
              </a:tr>
            </a:tbl>
          </a:graphicData>
        </a:graphic>
      </p:graphicFrame>
      <p:pic>
        <p:nvPicPr>
          <p:cNvPr id="40008" name="Picture 211" descr="eucalipt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463" y="1412875"/>
            <a:ext cx="4043363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9" descr="sobreir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5"/>
          <a:stretch>
            <a:fillRect/>
          </a:stretch>
        </p:blipFill>
        <p:spPr bwMode="auto">
          <a:xfrm>
            <a:off x="-252413" y="1341438"/>
            <a:ext cx="3887788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1125538"/>
            <a:ext cx="5867400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Sobreiro | Áreas por PROF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grpSp>
        <p:nvGrpSpPr>
          <p:cNvPr id="40964" name="Group 4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41033" name="Picture 5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34" name="Rectangle 6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Distribuição Geográfica das Espécies - 2005</a:t>
              </a:r>
            </a:p>
          </p:txBody>
        </p:sp>
      </p:grpSp>
      <p:graphicFrame>
        <p:nvGraphicFramePr>
          <p:cNvPr id="41172" name="Group 212"/>
          <p:cNvGraphicFramePr>
            <a:graphicFrameLocks noGrp="1"/>
          </p:cNvGraphicFramePr>
          <p:nvPr>
            <p:ph/>
          </p:nvPr>
        </p:nvGraphicFramePr>
        <p:xfrm>
          <a:off x="5903913" y="1196975"/>
          <a:ext cx="3240087" cy="5675334"/>
        </p:xfrm>
        <a:graphic>
          <a:graphicData uri="http://schemas.openxmlformats.org/drawingml/2006/table">
            <a:tbl>
              <a:tblPr/>
              <a:tblGrid>
                <a:gridCol w="2735262">
                  <a:extLst>
                    <a:ext uri="{9D8B030D-6E8A-4147-A177-3AD203B41FA5}">
                      <a16:colId xmlns:a16="http://schemas.microsoft.com/office/drawing/2014/main" val="387073909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3486344218"/>
                    </a:ext>
                  </a:extLst>
                </a:gridCol>
              </a:tblGrid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Minho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673310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Baixo Minho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196086"/>
                  </a:ext>
                </a:extLst>
              </a:tr>
              <a:tr h="4328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828675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236663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4465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A.M.Porto e Entre Douro e Vouga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6585599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Tamega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5150637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Barroso Padrela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9306890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Nordeste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355171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Douro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631016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Dao Lafoes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121053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Pinhal Interior Norte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708974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 Litoral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4665160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Beira Interior Norte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669363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Pinhal Interior Sul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8740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Beira Interior Sul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721067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Oeste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3035979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A.M. de Lisboa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5209903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Ribatejo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059777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Alentejo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9536803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Alentejo Central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690335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Alentejo Litoral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138077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Baixo Alentejo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139095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Algarve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4831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741363" y="2305050"/>
            <a:ext cx="8459787" cy="2736850"/>
          </a:xfrm>
          <a:prstGeom prst="rect">
            <a:avLst/>
          </a:prstGeom>
          <a:solidFill>
            <a:srgbClr val="111B0B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779838" y="1531938"/>
            <a:ext cx="1620837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4D4D4D"/>
                </a:solidFill>
                <a:latin typeface="BankGothic Md BT" pitchFamily="34" charset="0"/>
              </a:rPr>
              <a:t>1902 </a:t>
            </a:r>
            <a:r>
              <a:rPr lang="pt-PT" altLang="pt-PT" sz="2400" b="1" baseline="30000">
                <a:solidFill>
                  <a:srgbClr val="4D4D4D"/>
                </a:solidFill>
                <a:latin typeface="BankGothic Md BT" pitchFamily="34" charset="0"/>
              </a:rPr>
              <a:t>(1)</a:t>
            </a:r>
            <a:endParaRPr lang="en-US" altLang="pt-PT" sz="2400" b="1" baseline="30000">
              <a:solidFill>
                <a:srgbClr val="4D4D4D"/>
              </a:solidFill>
              <a:latin typeface="BankGothic Md BT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19138" y="5661025"/>
            <a:ext cx="8424862" cy="1216025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118800" rIns="270000" bIns="118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PT" sz="1600">
                <a:solidFill>
                  <a:schemeClr val="bg2"/>
                </a:solidFill>
              </a:rPr>
              <a:t>(1) Mendes de Almeida: Portugal Florestal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PT" sz="1600">
                <a:solidFill>
                  <a:schemeClr val="bg2"/>
                </a:solidFill>
              </a:rPr>
              <a:t>(2) Mendes de Almeida: Portugal – a sua riqueza silvícola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PT" sz="1600" b="1">
                <a:solidFill>
                  <a:schemeClr val="bg1"/>
                </a:solidFill>
              </a:rPr>
              <a:t>(3) Serviço de Reconhecimento e Ordenamento Agrário</a:t>
            </a:r>
            <a:endParaRPr lang="en-US" altLang="pt-PT" sz="1600" b="1">
              <a:solidFill>
                <a:schemeClr val="bg1"/>
              </a:solidFill>
            </a:endParaRPr>
          </a:p>
        </p:txBody>
      </p:sp>
      <p:grpSp>
        <p:nvGrpSpPr>
          <p:cNvPr id="5125" name="Group 5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5155" name="Picture 6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6" name="Rectangle 7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As Estatísticas da Primeira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 Metade do Século XX</a:t>
              </a:r>
            </a:p>
          </p:txBody>
        </p:sp>
      </p:grp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5680075" y="1531938"/>
            <a:ext cx="1620838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4D4D4D"/>
                </a:solidFill>
                <a:latin typeface="BankGothic Md BT" pitchFamily="34" charset="0"/>
              </a:rPr>
              <a:t>1928 </a:t>
            </a:r>
            <a:r>
              <a:rPr lang="pt-PT" altLang="pt-PT" sz="2400" b="1" baseline="30000">
                <a:solidFill>
                  <a:srgbClr val="4D4D4D"/>
                </a:solidFill>
                <a:latin typeface="BankGothic Md BT" pitchFamily="34" charset="0"/>
              </a:rPr>
              <a:t>(2)</a:t>
            </a:r>
            <a:endParaRPr lang="en-US" altLang="pt-PT" sz="2400" b="1" baseline="30000">
              <a:solidFill>
                <a:srgbClr val="4D4D4D"/>
              </a:solidFill>
              <a:latin typeface="BankGothic Md BT" pitchFamily="34" charset="0"/>
            </a:endParaRPr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7581900" y="1531938"/>
            <a:ext cx="1584325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1956 </a:t>
            </a:r>
            <a:r>
              <a:rPr lang="pt-PT" altLang="pt-PT" sz="2400" b="1" baseline="30000">
                <a:solidFill>
                  <a:srgbClr val="001E00"/>
                </a:solidFill>
                <a:latin typeface="BankGothic Md BT" pitchFamily="34" charset="0"/>
              </a:rPr>
              <a:t>(3)</a:t>
            </a:r>
            <a:endParaRPr lang="en-US" altLang="pt-PT" sz="2400" b="1" baseline="30000">
              <a:solidFill>
                <a:srgbClr val="001E00"/>
              </a:solidFill>
              <a:latin typeface="BankGothic Md BT" pitchFamily="34" charset="0"/>
            </a:endParaRPr>
          </a:p>
        </p:txBody>
      </p:sp>
      <p:graphicFrame>
        <p:nvGraphicFramePr>
          <p:cNvPr id="12298" name="Group 10"/>
          <p:cNvGraphicFramePr>
            <a:graphicFrameLocks noGrp="1"/>
          </p:cNvGraphicFramePr>
          <p:nvPr>
            <p:ph/>
          </p:nvPr>
        </p:nvGraphicFramePr>
        <p:xfrm>
          <a:off x="742950" y="2317750"/>
          <a:ext cx="8437563" cy="2695576"/>
        </p:xfrm>
        <a:graphic>
          <a:graphicData uri="http://schemas.openxmlformats.org/drawingml/2006/table">
            <a:tbl>
              <a:tblPr/>
              <a:tblGrid>
                <a:gridCol w="2889250">
                  <a:extLst>
                    <a:ext uri="{9D8B030D-6E8A-4147-A177-3AD203B41FA5}">
                      <a16:colId xmlns:a16="http://schemas.microsoft.com/office/drawing/2014/main" val="4004878807"/>
                    </a:ext>
                  </a:extLst>
                </a:gridCol>
                <a:gridCol w="1900238">
                  <a:extLst>
                    <a:ext uri="{9D8B030D-6E8A-4147-A177-3AD203B41FA5}">
                      <a16:colId xmlns:a16="http://schemas.microsoft.com/office/drawing/2014/main" val="446308296"/>
                    </a:ext>
                  </a:extLst>
                </a:gridCol>
                <a:gridCol w="1900237">
                  <a:extLst>
                    <a:ext uri="{9D8B030D-6E8A-4147-A177-3AD203B41FA5}">
                      <a16:colId xmlns:a16="http://schemas.microsoft.com/office/drawing/2014/main" val="2289486833"/>
                    </a:ext>
                  </a:extLst>
                </a:gridCol>
                <a:gridCol w="1747838">
                  <a:extLst>
                    <a:ext uri="{9D8B030D-6E8A-4147-A177-3AD203B41FA5}">
                      <a16:colId xmlns:a16="http://schemas.microsoft.com/office/drawing/2014/main" val="2799254489"/>
                    </a:ext>
                  </a:extLst>
                </a:gridCol>
              </a:tblGrid>
              <a:tr h="7270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5D9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Pinhais e outras resinosas</a:t>
                      </a:r>
                      <a:endParaRPr kumimoji="0" lang="en-US" altLang="pt-PT" sz="1800" b="1" i="0" u="none" strike="noStrike" cap="none" normalizeH="0" baseline="0">
                        <a:ln>
                          <a:noFill/>
                        </a:ln>
                        <a:solidFill>
                          <a:srgbClr val="C5D9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1020</a:t>
                      </a:r>
                      <a:endParaRPr kumimoji="0" lang="en-US" altLang="pt-P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1199</a:t>
                      </a:r>
                      <a:endParaRPr kumimoji="0" lang="en-US" altLang="pt-PT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1309</a:t>
                      </a:r>
                      <a:endParaRPr kumimoji="0" lang="en-US" altLang="pt-PT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346653"/>
                  </a:ext>
                </a:extLst>
              </a:tr>
              <a:tr h="655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5D9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Montados de sobro e azinho</a:t>
                      </a:r>
                      <a:endParaRPr kumimoji="0" lang="en-US" altLang="pt-PT" sz="1800" b="1" i="0" u="none" strike="noStrike" cap="none" normalizeH="0" baseline="0">
                        <a:ln>
                          <a:noFill/>
                        </a:ln>
                        <a:solidFill>
                          <a:srgbClr val="C5D9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783</a:t>
                      </a:r>
                      <a:endParaRPr kumimoji="0" lang="en-US" altLang="pt-P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940</a:t>
                      </a:r>
                      <a:endParaRPr kumimoji="0" lang="en-US" altLang="pt-P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1264</a:t>
                      </a:r>
                      <a:endParaRPr kumimoji="0" lang="en-US" altLang="pt-PT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536506"/>
                  </a:ext>
                </a:extLst>
              </a:tr>
              <a:tr h="655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5D9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Carvalhais e soutos</a:t>
                      </a:r>
                      <a:endParaRPr kumimoji="0" lang="en-US" altLang="pt-PT" sz="1800" b="1" i="0" u="none" strike="noStrike" cap="none" normalizeH="0" baseline="0">
                        <a:ln>
                          <a:noFill/>
                        </a:ln>
                        <a:solidFill>
                          <a:srgbClr val="C5D9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  <a:endParaRPr kumimoji="0" lang="en-US" altLang="pt-PT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</a:t>
                      </a:r>
                      <a:endParaRPr kumimoji="0" lang="en-US" altLang="pt-P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  <a:endParaRPr kumimoji="0" lang="en-US" altLang="pt-PT" sz="1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8917282"/>
                  </a:ext>
                </a:extLst>
              </a:tr>
              <a:tr h="6572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5D9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Eucaliptais</a:t>
                      </a:r>
                      <a:endParaRPr kumimoji="0" lang="en-US" altLang="pt-PT" sz="1800" b="1" i="0" u="none" strike="noStrike" cap="none" normalizeH="0" baseline="0">
                        <a:ln>
                          <a:noFill/>
                        </a:ln>
                        <a:solidFill>
                          <a:srgbClr val="C5D9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en-US" altLang="pt-PT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kumimoji="0" lang="en-US" altLang="pt-P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kumimoji="0" lang="en-US" altLang="pt-P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62302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6" descr="azinheir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" r="4185"/>
          <a:stretch>
            <a:fillRect/>
          </a:stretch>
        </p:blipFill>
        <p:spPr bwMode="auto">
          <a:xfrm>
            <a:off x="-252413" y="1484313"/>
            <a:ext cx="3887788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1125538"/>
            <a:ext cx="5651500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Azinheira |Áreas por PROF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grpSp>
        <p:nvGrpSpPr>
          <p:cNvPr id="41988" name="Group 4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42057" name="Picture 5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58" name="Rectangle 6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Distribuição Geográfica das Espécies - 2005</a:t>
              </a:r>
            </a:p>
          </p:txBody>
        </p:sp>
      </p:grpSp>
      <p:graphicFrame>
        <p:nvGraphicFramePr>
          <p:cNvPr id="27866" name="Group 218"/>
          <p:cNvGraphicFramePr>
            <a:graphicFrameLocks noGrp="1"/>
          </p:cNvGraphicFramePr>
          <p:nvPr>
            <p:ph/>
          </p:nvPr>
        </p:nvGraphicFramePr>
        <p:xfrm>
          <a:off x="5724525" y="1274763"/>
          <a:ext cx="3419475" cy="5505444"/>
        </p:xfrm>
        <a:graphic>
          <a:graphicData uri="http://schemas.openxmlformats.org/drawingml/2006/table">
            <a:tbl>
              <a:tblPr/>
              <a:tblGrid>
                <a:gridCol w="2871788">
                  <a:extLst>
                    <a:ext uri="{9D8B030D-6E8A-4147-A177-3AD203B41FA5}">
                      <a16:colId xmlns:a16="http://schemas.microsoft.com/office/drawing/2014/main" val="2344031053"/>
                    </a:ext>
                  </a:extLst>
                </a:gridCol>
                <a:gridCol w="547687">
                  <a:extLst>
                    <a:ext uri="{9D8B030D-6E8A-4147-A177-3AD203B41FA5}">
                      <a16:colId xmlns:a16="http://schemas.microsoft.com/office/drawing/2014/main" val="3122481593"/>
                    </a:ext>
                  </a:extLst>
                </a:gridCol>
              </a:tblGrid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Minho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2594323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Baixo Minho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194407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A.M.Porto e Entre Douro e Vouga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9085049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Tamega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289297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Barroso Padrela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215102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Nordeste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0394597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Douro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55429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Dao Lafoes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193140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Pinhal Interior Norte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538595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 Litoral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426213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Beira Interior Norte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270662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Pinhal Interior Sul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666463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Beira Interior Sul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7997862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Oeste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5805879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A.M. de Lisboa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842393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Ribatejo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4701448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Alentejo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724585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Alentejo Central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0215140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Alentejo Litoral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6054931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Baixo Alentejo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5395062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Algarve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24392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" descr="pinheiro_mans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"/>
          <a:stretch>
            <a:fillRect/>
          </a:stretch>
        </p:blipFill>
        <p:spPr bwMode="auto">
          <a:xfrm>
            <a:off x="-252413" y="1341438"/>
            <a:ext cx="3960813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1125538"/>
            <a:ext cx="6300788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Pinheiro Manso | Áreas por PROF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grpSp>
        <p:nvGrpSpPr>
          <p:cNvPr id="43012" name="Group 4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43081" name="Picture 5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82" name="Rectangle 6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Distribuição Geográfica das Espécies - 2005</a:t>
              </a:r>
            </a:p>
          </p:txBody>
        </p:sp>
      </p:grpSp>
      <p:graphicFrame>
        <p:nvGraphicFramePr>
          <p:cNvPr id="40150" name="Group 214"/>
          <p:cNvGraphicFramePr>
            <a:graphicFrameLocks noGrp="1"/>
          </p:cNvGraphicFramePr>
          <p:nvPr>
            <p:ph/>
          </p:nvPr>
        </p:nvGraphicFramePr>
        <p:xfrm>
          <a:off x="6300788" y="1176338"/>
          <a:ext cx="2879725" cy="5675334"/>
        </p:xfrm>
        <a:graphic>
          <a:graphicData uri="http://schemas.openxmlformats.org/drawingml/2006/table">
            <a:tbl>
              <a:tblPr/>
              <a:tblGrid>
                <a:gridCol w="2305050">
                  <a:extLst>
                    <a:ext uri="{9D8B030D-6E8A-4147-A177-3AD203B41FA5}">
                      <a16:colId xmlns:a16="http://schemas.microsoft.com/office/drawing/2014/main" val="697563497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481437073"/>
                    </a:ext>
                  </a:extLst>
                </a:gridCol>
              </a:tblGrid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Minho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0306952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Baixo Minho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81973"/>
                  </a:ext>
                </a:extLst>
              </a:tr>
              <a:tr h="43281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A.M.Porto e Entre Douro e Vouga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25275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Tamega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052630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Barroso Padrela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7274256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Nordeste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6266692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Douro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493064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Dao Lafoes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6423091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Pinhal Interior Norte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8140168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 Litoral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969561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Beira Interior Norte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2438876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Pinhal Interior Sul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063640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Beira Interior Sul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6541327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Oeste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945489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A.M. de Lisboa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2690832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Ribatejo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9482935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Alentejo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7791250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Alentejo Central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0903033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Alentejo Litoral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5804682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Baixo Alentejo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0353003"/>
                  </a:ext>
                </a:extLst>
              </a:tr>
              <a:tr h="2621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Algarve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T="45719" marB="4571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53629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2484438" y="1125538"/>
            <a:ext cx="3563937" cy="822325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Outras Resinosas | Áreas por PROF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grpSp>
        <p:nvGrpSpPr>
          <p:cNvPr id="44035" name="Group 4"/>
          <p:cNvGrpSpPr>
            <a:grpSpLocks/>
          </p:cNvGrpSpPr>
          <p:nvPr/>
        </p:nvGrpSpPr>
        <p:grpSpPr bwMode="auto">
          <a:xfrm>
            <a:off x="0" y="-171450"/>
            <a:ext cx="9144000" cy="1296988"/>
            <a:chOff x="0" y="-108"/>
            <a:chExt cx="5760" cy="817"/>
          </a:xfrm>
        </p:grpSpPr>
        <p:pic>
          <p:nvPicPr>
            <p:cNvPr id="44037" name="Picture 5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8" name="Rectangle 6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Distribuição Geográfica das Espécies - 2005</a:t>
              </a:r>
            </a:p>
          </p:txBody>
        </p:sp>
      </p:grpSp>
      <p:pic>
        <p:nvPicPr>
          <p:cNvPr id="44036" name="Picture 9" descr="outras_resinosa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"/>
          <a:stretch>
            <a:fillRect/>
          </a:stretch>
        </p:blipFill>
        <p:spPr bwMode="auto">
          <a:xfrm>
            <a:off x="2195513" y="1368425"/>
            <a:ext cx="3960812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9" descr="outras_carvalho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"/>
          <a:stretch>
            <a:fillRect/>
          </a:stretch>
        </p:blipFill>
        <p:spPr bwMode="auto">
          <a:xfrm>
            <a:off x="-252413" y="1368425"/>
            <a:ext cx="3960813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1125538"/>
            <a:ext cx="5580063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Carvalhos | Áreas por PROF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grpSp>
        <p:nvGrpSpPr>
          <p:cNvPr id="45060" name="Group 4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45129" name="Picture 5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30" name="Rectangle 6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Distribuição Geográfica das Espécies</a:t>
              </a:r>
            </a:p>
          </p:txBody>
        </p:sp>
      </p:grpSp>
      <p:graphicFrame>
        <p:nvGraphicFramePr>
          <p:cNvPr id="38100" name="Group 212"/>
          <p:cNvGraphicFramePr>
            <a:graphicFrameLocks noGrp="1"/>
          </p:cNvGraphicFramePr>
          <p:nvPr>
            <p:ph/>
          </p:nvPr>
        </p:nvGraphicFramePr>
        <p:xfrm>
          <a:off x="5651500" y="1274763"/>
          <a:ext cx="3384550" cy="5505444"/>
        </p:xfrm>
        <a:graphic>
          <a:graphicData uri="http://schemas.openxmlformats.org/drawingml/2006/table">
            <a:tbl>
              <a:tblPr/>
              <a:tblGrid>
                <a:gridCol w="2881313">
                  <a:extLst>
                    <a:ext uri="{9D8B030D-6E8A-4147-A177-3AD203B41FA5}">
                      <a16:colId xmlns:a16="http://schemas.microsoft.com/office/drawing/2014/main" val="262992023"/>
                    </a:ext>
                  </a:extLst>
                </a:gridCol>
                <a:gridCol w="503237">
                  <a:extLst>
                    <a:ext uri="{9D8B030D-6E8A-4147-A177-3AD203B41FA5}">
                      <a16:colId xmlns:a16="http://schemas.microsoft.com/office/drawing/2014/main" val="3246700104"/>
                    </a:ext>
                  </a:extLst>
                </a:gridCol>
              </a:tblGrid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Minho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240841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Baixo Minho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5599829"/>
                  </a:ext>
                </a:extLst>
              </a:tr>
              <a:tr h="2621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828675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236663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4465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A.M.Porto e Entre Douro e Vouga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872527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Tamega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121616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Barroso Padrela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2210590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Nordeste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737114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Douro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436667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Dao Lafoes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203414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Pinhal Interior Norte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7555996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 Litoral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026550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Beira Interior Norte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240282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Pinhal Interior Sul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117702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Beira Interior Sul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67511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Oeste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502377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A.M. de Lisboa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539223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Ribatejo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133811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Alentejo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7639927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Alentejo Central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1699576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Alentejo Litoral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091095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Baixo Alentejo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827841"/>
                  </a:ext>
                </a:extLst>
              </a:tr>
              <a:tr h="26216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Algarve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34514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4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46087" name="Picture 5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8" name="Rectangle 6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Distribuição Geográfica das Espécies</a:t>
              </a:r>
            </a:p>
          </p:txBody>
        </p:sp>
      </p:grpSp>
      <p:pic>
        <p:nvPicPr>
          <p:cNvPr id="46083" name="Picture 9" descr="medronheir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/>
          <a:stretch>
            <a:fillRect/>
          </a:stretch>
        </p:blipFill>
        <p:spPr bwMode="auto">
          <a:xfrm>
            <a:off x="3203575" y="1368425"/>
            <a:ext cx="3816350" cy="578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1" descr="alfarrobeir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7"/>
          <a:stretch>
            <a:fillRect/>
          </a:stretch>
        </p:blipFill>
        <p:spPr bwMode="auto">
          <a:xfrm>
            <a:off x="-468313" y="1368425"/>
            <a:ext cx="3744913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2" descr="acacia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" t="3589" r="6464"/>
          <a:stretch>
            <a:fillRect/>
          </a:stretch>
        </p:blipFill>
        <p:spPr bwMode="auto">
          <a:xfrm>
            <a:off x="6142038" y="1557338"/>
            <a:ext cx="33845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10"/>
          <p:cNvSpPr txBox="1">
            <a:spLocks noChangeArrowheads="1"/>
          </p:cNvSpPr>
          <p:nvPr/>
        </p:nvSpPr>
        <p:spPr bwMode="auto">
          <a:xfrm>
            <a:off x="0" y="1125538"/>
            <a:ext cx="9144000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Alfarrobeira          Medronheiro           Acácia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 descr="castanheir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5" y="1341438"/>
            <a:ext cx="4057650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0" y="1125538"/>
            <a:ext cx="3708400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Castanheiro |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grpSp>
        <p:nvGrpSpPr>
          <p:cNvPr id="47108" name="Group 4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47111" name="Picture 5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2" name="Rectangle 6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Distribuição Geográfica das Espécies</a:t>
              </a:r>
            </a:p>
          </p:txBody>
        </p:sp>
      </p:grpSp>
      <p:pic>
        <p:nvPicPr>
          <p:cNvPr id="47109" name="Picture 213" descr="outras_resinosa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"/>
          <a:stretch>
            <a:fillRect/>
          </a:stretch>
        </p:blipFill>
        <p:spPr bwMode="auto">
          <a:xfrm>
            <a:off x="3779838" y="1368425"/>
            <a:ext cx="3960812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214"/>
          <p:cNvSpPr txBox="1">
            <a:spLocks noChangeArrowheads="1"/>
          </p:cNvSpPr>
          <p:nvPr/>
        </p:nvSpPr>
        <p:spPr bwMode="auto">
          <a:xfrm>
            <a:off x="3995738" y="1125538"/>
            <a:ext cx="3635375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Outras Folhosas|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6"/>
          <p:cNvSpPr txBox="1">
            <a:spLocks noChangeArrowheads="1"/>
          </p:cNvSpPr>
          <p:nvPr/>
        </p:nvSpPr>
        <p:spPr bwMode="auto">
          <a:xfrm>
            <a:off x="0" y="1341438"/>
            <a:ext cx="2484438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2015 -2016</a:t>
            </a:r>
          </a:p>
        </p:txBody>
      </p:sp>
      <p:grpSp>
        <p:nvGrpSpPr>
          <p:cNvPr id="48131" name="Group 15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48133" name="Picture 16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4" name="Rectangle 17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O Inventário Florestal Nacional de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Portugal mais recente</a:t>
              </a:r>
            </a:p>
          </p:txBody>
        </p:sp>
      </p:grpSp>
      <p:sp>
        <p:nvSpPr>
          <p:cNvPr id="48132" name="Text Box 17"/>
          <p:cNvSpPr txBox="1">
            <a:spLocks noChangeArrowheads="1"/>
          </p:cNvSpPr>
          <p:nvPr/>
        </p:nvSpPr>
        <p:spPr bwMode="auto">
          <a:xfrm>
            <a:off x="684213" y="2459038"/>
            <a:ext cx="8459787" cy="4321175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 marL="608013" indent="-342900"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43438" indent="-342900"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822825" indent="-342900"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002213" indent="-342900"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181600" indent="-342900"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56388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0960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65532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7010400" indent="-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258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pt-PT">
                <a:solidFill>
                  <a:schemeClr val="bg1"/>
                </a:solidFill>
              </a:rPr>
              <a:t>O IFN 6 baseou-se na grelhas de 500m x 500m do IFN 5 para a avaliação de áraes.</a:t>
            </a:r>
          </a:p>
          <a:p>
            <a:pPr eaLnBrk="1" hangingPunct="1">
              <a:buFontTx/>
              <a:buAutoNum type="arabicPeriod"/>
            </a:pPr>
            <a:endParaRPr lang="en-US" altLang="pt-PT">
              <a:solidFill>
                <a:schemeClr val="bg1"/>
              </a:solidFill>
            </a:endParaRPr>
          </a:p>
          <a:p>
            <a:pPr eaLnBrk="1" hangingPunct="1"/>
            <a:r>
              <a:rPr lang="en-US" altLang="pt-PT">
                <a:solidFill>
                  <a:schemeClr val="bg1"/>
                </a:solidFill>
              </a:rPr>
              <a:t>2. O trabalho de campo recolheu bastante mais informação do que nos IFNs anteriores.</a:t>
            </a:r>
          </a:p>
          <a:p>
            <a:pPr eaLnBrk="1" hangingPunct="1"/>
            <a:endParaRPr lang="en-US" altLang="pt-PT">
              <a:solidFill>
                <a:schemeClr val="bg1"/>
              </a:solidFill>
            </a:endParaRPr>
          </a:p>
          <a:p>
            <a:pPr eaLnBrk="1" hangingPunct="1"/>
            <a:r>
              <a:rPr lang="en-US" altLang="pt-PT">
                <a:solidFill>
                  <a:schemeClr val="bg1"/>
                </a:solidFill>
              </a:rPr>
              <a:t>3. Foram feitas avaliações do uso/ocupação do solo, da estrutura dos povoamentos, da produção florestal, das condições dos povoamentos e da diversidade biológica.</a:t>
            </a:r>
          </a:p>
          <a:p>
            <a:pPr eaLnBrk="1" hangingPunct="1"/>
            <a:endParaRPr lang="en-US" altLang="pt-PT">
              <a:solidFill>
                <a:schemeClr val="bg1"/>
              </a:solidFill>
            </a:endParaRPr>
          </a:p>
          <a:p>
            <a:pPr eaLnBrk="1" hangingPunct="1"/>
            <a:r>
              <a:rPr lang="en-US" altLang="pt-PT">
                <a:solidFill>
                  <a:schemeClr val="bg1"/>
                </a:solidFill>
              </a:rPr>
              <a:t>4. Foram medidas 11649 parcelas de campo, das quais 8326 estavam classificadas como floresta e 3323 fora da floresta (1621 em matos e pastagens).</a:t>
            </a:r>
          </a:p>
          <a:p>
            <a:pPr eaLnBrk="1" hangingPunct="1"/>
            <a:endParaRPr lang="en-US" altLang="pt-PT">
              <a:solidFill>
                <a:schemeClr val="bg1"/>
              </a:solidFill>
            </a:endParaRPr>
          </a:p>
          <a:p>
            <a:pPr eaLnBrk="1" hangingPunct="1"/>
            <a:r>
              <a:rPr lang="en-US" altLang="pt-PT">
                <a:solidFill>
                  <a:schemeClr val="bg1"/>
                </a:solidFill>
              </a:rPr>
              <a:t>5. Foram integrados os IF da Madeira e dos Açores</a:t>
            </a:r>
            <a:endParaRPr lang="pt-PT" altLang="pt-PT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15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49156" name="Picture 16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7" name="Rectangle 17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IFN 6 – Estrutura de nomenclatura de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uso/ocupação do solo</a:t>
              </a:r>
            </a:p>
          </p:txBody>
        </p:sp>
      </p:grpSp>
      <p:pic>
        <p:nvPicPr>
          <p:cNvPr id="491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65338" y="-744537"/>
            <a:ext cx="4953000" cy="901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4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50180" name="Picture 5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1" name="Rectangle 6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Distribuição Geográfica das Espécies - 2015</a:t>
              </a:r>
            </a:p>
          </p:txBody>
        </p:sp>
      </p:grpSp>
      <p:pic>
        <p:nvPicPr>
          <p:cNvPr id="5017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 b="3477"/>
          <a:stretch>
            <a:fillRect/>
          </a:stretch>
        </p:blipFill>
        <p:spPr bwMode="auto">
          <a:xfrm>
            <a:off x="1116013" y="1270000"/>
            <a:ext cx="67691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1817688"/>
            <a:ext cx="9201150" cy="4608512"/>
          </a:xfrm>
          <a:prstGeom prst="rect">
            <a:avLst/>
          </a:prstGeom>
          <a:solidFill>
            <a:srgbClr val="111B0B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/>
          </a:p>
        </p:txBody>
      </p:sp>
      <p:grpSp>
        <p:nvGrpSpPr>
          <p:cNvPr id="51203" name="Group 5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51270" name="Picture 6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71" name="Rectangle 7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Resumo dos Inventários Florestais Nacionais</a:t>
              </a:r>
            </a:p>
          </p:txBody>
        </p:sp>
      </p:grpSp>
      <p:graphicFrame>
        <p:nvGraphicFramePr>
          <p:cNvPr id="42327" name="Group 343"/>
          <p:cNvGraphicFramePr>
            <a:graphicFrameLocks noGrp="1"/>
          </p:cNvGraphicFramePr>
          <p:nvPr>
            <p:ph/>
          </p:nvPr>
        </p:nvGraphicFramePr>
        <p:xfrm>
          <a:off x="0" y="1817688"/>
          <a:ext cx="9201148" cy="4711703"/>
        </p:xfrm>
        <a:graphic>
          <a:graphicData uri="http://schemas.openxmlformats.org/drawingml/2006/table">
            <a:tbl>
              <a:tblPr/>
              <a:tblGrid>
                <a:gridCol w="1979712">
                  <a:extLst>
                    <a:ext uri="{9D8B030D-6E8A-4147-A177-3AD203B41FA5}">
                      <a16:colId xmlns:a16="http://schemas.microsoft.com/office/drawing/2014/main" val="2276477570"/>
                    </a:ext>
                  </a:extLst>
                </a:gridCol>
                <a:gridCol w="1559500">
                  <a:extLst>
                    <a:ext uri="{9D8B030D-6E8A-4147-A177-3AD203B41FA5}">
                      <a16:colId xmlns:a16="http://schemas.microsoft.com/office/drawing/2014/main" val="2093424452"/>
                    </a:ext>
                  </a:extLst>
                </a:gridCol>
                <a:gridCol w="1415484">
                  <a:extLst>
                    <a:ext uri="{9D8B030D-6E8A-4147-A177-3AD203B41FA5}">
                      <a16:colId xmlns:a16="http://schemas.microsoft.com/office/drawing/2014/main" val="2136821349"/>
                    </a:ext>
                  </a:extLst>
                </a:gridCol>
                <a:gridCol w="1415484">
                  <a:extLst>
                    <a:ext uri="{9D8B030D-6E8A-4147-A177-3AD203B41FA5}">
                      <a16:colId xmlns:a16="http://schemas.microsoft.com/office/drawing/2014/main" val="3729297594"/>
                    </a:ext>
                  </a:extLst>
                </a:gridCol>
                <a:gridCol w="1415484">
                  <a:extLst>
                    <a:ext uri="{9D8B030D-6E8A-4147-A177-3AD203B41FA5}">
                      <a16:colId xmlns:a16="http://schemas.microsoft.com/office/drawing/2014/main" val="530073350"/>
                    </a:ext>
                  </a:extLst>
                </a:gridCol>
                <a:gridCol w="1415484">
                  <a:extLst>
                    <a:ext uri="{9D8B030D-6E8A-4147-A177-3AD203B41FA5}">
                      <a16:colId xmlns:a16="http://schemas.microsoft.com/office/drawing/2014/main" val="3799554674"/>
                    </a:ext>
                  </a:extLst>
                </a:gridCol>
              </a:tblGrid>
              <a:tr h="579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Inventário</a:t>
                      </a:r>
                      <a:endParaRPr kumimoji="0" lang="en-US" altLang="pt-PT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Fotografia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Trabalho</a:t>
                      </a: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campo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Publicação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</a:t>
                      </a: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kumimoji="0" lang="en-US" altLang="pt-P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referência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Observações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1465936"/>
                  </a:ext>
                </a:extLst>
              </a:tr>
              <a:tr h="5704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IFN 1 (1963-66)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1971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1965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Fotografia</a:t>
                      </a:r>
                      <a:r>
                        <a:rPr kumimoji="0" lang="en-US" altLang="pt-P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só</a:t>
                      </a:r>
                      <a:r>
                        <a:rPr kumimoji="0" lang="en-US" altLang="pt-P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Norte do </a:t>
                      </a: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Tejo</a:t>
                      </a:r>
                      <a:endParaRPr kumimoji="0" lang="en-US" altLang="pt-P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076409"/>
                  </a:ext>
                </a:extLst>
              </a:tr>
              <a:tr h="640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IFN 2 (1968-80)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</a:t>
                      </a: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1968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 1974-80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1980 (</a:t>
                      </a:r>
                      <a:r>
                        <a:rPr kumimoji="0" lang="en-US" altLang="pt-P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</a:t>
                      </a: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1983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1974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IFN </a:t>
                      </a: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foi</a:t>
                      </a:r>
                      <a:r>
                        <a:rPr kumimoji="0" lang="en-US" altLang="pt-P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realizado</a:t>
                      </a:r>
                      <a:r>
                        <a:rPr kumimoji="0" lang="en-US" altLang="pt-P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</a:t>
                      </a:r>
                      <a:r>
                        <a:rPr kumimoji="0" lang="en-US" altLang="pt-P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regiões</a:t>
                      </a:r>
                      <a:endParaRPr kumimoji="0" lang="en-US" altLang="pt-P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810291"/>
                  </a:ext>
                </a:extLst>
              </a:tr>
              <a:tr h="640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IFN 3 (1980-89)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1985 a 1990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1985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pt-P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IFN </a:t>
                      </a: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foi</a:t>
                      </a:r>
                      <a:r>
                        <a:rPr kumimoji="0" lang="en-US" altLang="pt-P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realizado</a:t>
                      </a:r>
                      <a:r>
                        <a:rPr kumimoji="0" lang="en-US" altLang="pt-P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</a:t>
                      </a:r>
                      <a:r>
                        <a:rPr kumimoji="0" lang="en-US" altLang="pt-P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regiões</a:t>
                      </a:r>
                      <a:endParaRPr kumimoji="0" lang="en-US" altLang="pt-P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871049"/>
                  </a:ext>
                </a:extLst>
              </a:tr>
              <a:tr h="5704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IFN 4 (1990-92)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1997-1998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2001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Houve</a:t>
                      </a:r>
                      <a:r>
                        <a:rPr kumimoji="0" lang="en-US" altLang="pt-P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uma</a:t>
                      </a:r>
                      <a:r>
                        <a:rPr kumimoji="0" lang="en-US" altLang="pt-P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1ª </a:t>
                      </a: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fase</a:t>
                      </a:r>
                      <a:endParaRPr kumimoji="0" lang="en-US" altLang="pt-P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2468663"/>
                  </a:ext>
                </a:extLst>
              </a:tr>
              <a:tr h="5704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IFN 5 (1995-98)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2004-2006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2005-2006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pt-PT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296994"/>
                  </a:ext>
                </a:extLst>
              </a:tr>
              <a:tr h="5704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IFN 5A (2005-2006) 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solidFill>
                            <a:schemeClr val="bg1"/>
                          </a:solidFill>
                        </a:rPr>
                        <a:t>2005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solidFill>
                            <a:schemeClr val="bg1"/>
                          </a:solidFill>
                        </a:rPr>
                        <a:t>-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solidFill>
                            <a:schemeClr val="bg1"/>
                          </a:solidFill>
                        </a:rPr>
                        <a:t>2013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solidFill>
                            <a:schemeClr val="bg1"/>
                          </a:solidFill>
                        </a:rPr>
                        <a:t>2010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Só</a:t>
                      </a:r>
                      <a:r>
                        <a:rPr kumimoji="0" lang="en-US" altLang="pt-P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 </a:t>
                      </a: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avaliação</a:t>
                      </a:r>
                      <a:r>
                        <a:rPr kumimoji="0" lang="en-US" altLang="pt-PT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kumimoji="0" lang="en-US" altLang="pt-PT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áreas</a:t>
                      </a:r>
                      <a:endParaRPr kumimoji="0" lang="en-US" altLang="pt-P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35816"/>
                  </a:ext>
                </a:extLst>
              </a:tr>
              <a:tr h="5704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IFN 6 (2015-2016)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pt-P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660158"/>
                  </a:ext>
                </a:extLst>
              </a:tr>
            </a:tbl>
          </a:graphicData>
        </a:graphic>
      </p:graphicFrame>
      <p:sp>
        <p:nvSpPr>
          <p:cNvPr id="51269" name="Text Box 341"/>
          <p:cNvSpPr txBox="1">
            <a:spLocks noChangeArrowheads="1"/>
          </p:cNvSpPr>
          <p:nvPr/>
        </p:nvSpPr>
        <p:spPr bwMode="auto">
          <a:xfrm>
            <a:off x="0" y="1282700"/>
            <a:ext cx="5364163" cy="461963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Datas de realização dos inventários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8"/>
          <p:cNvSpPr txBox="1">
            <a:spLocks noChangeArrowheads="1"/>
          </p:cNvSpPr>
          <p:nvPr/>
        </p:nvSpPr>
        <p:spPr bwMode="auto">
          <a:xfrm>
            <a:off x="0" y="1341438"/>
            <a:ext cx="2484438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1963-1966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6147" name="Text Box 9"/>
          <p:cNvSpPr txBox="1">
            <a:spLocks noChangeArrowheads="1"/>
          </p:cNvSpPr>
          <p:nvPr/>
        </p:nvSpPr>
        <p:spPr bwMode="auto">
          <a:xfrm>
            <a:off x="684213" y="2759075"/>
            <a:ext cx="8459787" cy="3359150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 anchor="ctr">
            <a:spAutoFit/>
          </a:bodyPr>
          <a:lstStyle>
            <a:lvl1pPr marL="3136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PT" altLang="pt-PT" sz="2000">
                <a:solidFill>
                  <a:schemeClr val="bg1"/>
                </a:solidFill>
              </a:rPr>
              <a:t> </a:t>
            </a:r>
            <a:r>
              <a:rPr lang="pt-PT" altLang="pt-PT" sz="1900">
                <a:solidFill>
                  <a:schemeClr val="bg1"/>
                </a:solidFill>
              </a:rPr>
              <a:t>Baseado em coberturas aerofotográficas (1:15.000) expressamente efectuadas para o efeito, entre 1963 e 1965.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PT" altLang="pt-PT" sz="1900">
                <a:solidFill>
                  <a:schemeClr val="bg1"/>
                </a:solidFill>
              </a:rPr>
              <a:t> O inventário da </a:t>
            </a:r>
            <a:r>
              <a:rPr lang="pt-PT" altLang="pt-PT" sz="1900">
                <a:solidFill>
                  <a:srgbClr val="C5D94F"/>
                </a:solidFill>
              </a:rPr>
              <a:t>região Sul do Tejo</a:t>
            </a:r>
            <a:r>
              <a:rPr lang="pt-PT" altLang="pt-PT" sz="1900">
                <a:solidFill>
                  <a:schemeClr val="bg1"/>
                </a:solidFill>
              </a:rPr>
              <a:t> foi da responsabilidade da Direcção Geral dos Serviços Florestais e Aquícolas (DGSFA).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PT" altLang="pt-PT" sz="1900">
                <a:solidFill>
                  <a:schemeClr val="bg2"/>
                </a:solidFill>
              </a:rPr>
              <a:t> </a:t>
            </a:r>
            <a:r>
              <a:rPr lang="pt-PT" altLang="pt-PT" sz="1900">
                <a:solidFill>
                  <a:schemeClr val="bg1"/>
                </a:solidFill>
              </a:rPr>
              <a:t>O inventário da </a:t>
            </a:r>
            <a:r>
              <a:rPr lang="pt-PT" altLang="pt-PT" sz="1900">
                <a:solidFill>
                  <a:srgbClr val="C5D94F"/>
                </a:solidFill>
              </a:rPr>
              <a:t>região a Norte do Tejo</a:t>
            </a:r>
            <a:r>
              <a:rPr lang="pt-PT" altLang="pt-PT" sz="1900">
                <a:solidFill>
                  <a:schemeClr val="bg1"/>
                </a:solidFill>
              </a:rPr>
              <a:t> foi efectuado por empresas privadas, por iniciativa da DGSFA e de empresas de celulose.</a:t>
            </a:r>
            <a:endParaRPr lang="en-US" altLang="pt-PT" sz="1900" i="1">
              <a:solidFill>
                <a:schemeClr val="bg1"/>
              </a:solidFill>
            </a:endParaRPr>
          </a:p>
        </p:txBody>
      </p:sp>
      <p:grpSp>
        <p:nvGrpSpPr>
          <p:cNvPr id="6148" name="Group 11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6151" name="Picture 12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" name="Rectangle 13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Os Inventários Florestais Nacionais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Da Segunda Metade do Século XX</a:t>
              </a:r>
            </a:p>
          </p:txBody>
        </p:sp>
      </p:grpSp>
      <p:sp>
        <p:nvSpPr>
          <p:cNvPr id="6149" name="Text Box 16"/>
          <p:cNvSpPr txBox="1">
            <a:spLocks noChangeArrowheads="1"/>
          </p:cNvSpPr>
          <p:nvPr/>
        </p:nvSpPr>
        <p:spPr bwMode="auto">
          <a:xfrm>
            <a:off x="722313" y="2125663"/>
            <a:ext cx="8421687" cy="366712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1800" b="1">
                <a:solidFill>
                  <a:srgbClr val="001E00"/>
                </a:solidFill>
                <a:latin typeface="BankGothic Md BT" pitchFamily="34" charset="0"/>
              </a:rPr>
              <a:t>Primeiro Inventário Florestal Nacional (continente)</a:t>
            </a:r>
            <a:endParaRPr lang="en-US" altLang="pt-PT" sz="18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pic>
        <p:nvPicPr>
          <p:cNvPr id="6150" name="Picture 20" descr="r601_781rgeo_i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2854325"/>
            <a:ext cx="3087687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1817688"/>
            <a:ext cx="9201150" cy="4608512"/>
          </a:xfrm>
          <a:prstGeom prst="rect">
            <a:avLst/>
          </a:prstGeom>
          <a:solidFill>
            <a:srgbClr val="111B0B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PT" altLang="pt-PT" sz="1800"/>
          </a:p>
        </p:txBody>
      </p:sp>
      <p:grpSp>
        <p:nvGrpSpPr>
          <p:cNvPr id="52227" name="Group 5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52330" name="Picture 6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331" name="Rectangle 7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Resumo dos Inventários Florestais Nacionais</a:t>
              </a:r>
            </a:p>
          </p:txBody>
        </p:sp>
      </p:grpSp>
      <p:graphicFrame>
        <p:nvGraphicFramePr>
          <p:cNvPr id="42327" name="Group 343"/>
          <p:cNvGraphicFramePr>
            <a:graphicFrameLocks noGrp="1"/>
          </p:cNvGraphicFramePr>
          <p:nvPr>
            <p:ph/>
          </p:nvPr>
        </p:nvGraphicFramePr>
        <p:xfrm>
          <a:off x="0" y="1817688"/>
          <a:ext cx="9201152" cy="4635500"/>
        </p:xfrm>
        <a:graphic>
          <a:graphicData uri="http://schemas.openxmlformats.org/drawingml/2006/table">
            <a:tbl>
              <a:tblPr/>
              <a:tblGrid>
                <a:gridCol w="1999622">
                  <a:extLst>
                    <a:ext uri="{9D8B030D-6E8A-4147-A177-3AD203B41FA5}">
                      <a16:colId xmlns:a16="http://schemas.microsoft.com/office/drawing/2014/main" val="2276477570"/>
                    </a:ext>
                  </a:extLst>
                </a:gridCol>
                <a:gridCol w="1028790">
                  <a:extLst>
                    <a:ext uri="{9D8B030D-6E8A-4147-A177-3AD203B41FA5}">
                      <a16:colId xmlns:a16="http://schemas.microsoft.com/office/drawing/2014/main" val="2093424452"/>
                    </a:ext>
                  </a:extLst>
                </a:gridCol>
                <a:gridCol w="1028790">
                  <a:extLst>
                    <a:ext uri="{9D8B030D-6E8A-4147-A177-3AD203B41FA5}">
                      <a16:colId xmlns:a16="http://schemas.microsoft.com/office/drawing/2014/main" val="523651804"/>
                    </a:ext>
                  </a:extLst>
                </a:gridCol>
                <a:gridCol w="1028790">
                  <a:extLst>
                    <a:ext uri="{9D8B030D-6E8A-4147-A177-3AD203B41FA5}">
                      <a16:colId xmlns:a16="http://schemas.microsoft.com/office/drawing/2014/main" val="3729297594"/>
                    </a:ext>
                  </a:extLst>
                </a:gridCol>
                <a:gridCol w="1028790">
                  <a:extLst>
                    <a:ext uri="{9D8B030D-6E8A-4147-A177-3AD203B41FA5}">
                      <a16:colId xmlns:a16="http://schemas.microsoft.com/office/drawing/2014/main" val="530073350"/>
                    </a:ext>
                  </a:extLst>
                </a:gridCol>
                <a:gridCol w="1028790">
                  <a:extLst>
                    <a:ext uri="{9D8B030D-6E8A-4147-A177-3AD203B41FA5}">
                      <a16:colId xmlns:a16="http://schemas.microsoft.com/office/drawing/2014/main" val="3799554674"/>
                    </a:ext>
                  </a:extLst>
                </a:gridCol>
                <a:gridCol w="1028790">
                  <a:extLst>
                    <a:ext uri="{9D8B030D-6E8A-4147-A177-3AD203B41FA5}">
                      <a16:colId xmlns:a16="http://schemas.microsoft.com/office/drawing/2014/main" val="2191624693"/>
                    </a:ext>
                  </a:extLst>
                </a:gridCol>
                <a:gridCol w="1028790">
                  <a:extLst>
                    <a:ext uri="{9D8B030D-6E8A-4147-A177-3AD203B41FA5}">
                      <a16:colId xmlns:a16="http://schemas.microsoft.com/office/drawing/2014/main" val="1122620214"/>
                    </a:ext>
                  </a:extLst>
                </a:gridCol>
              </a:tblGrid>
              <a:tr h="463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Espécies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1963-66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1968-80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1980-89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1990-92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1995-98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2005-06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1465936"/>
                  </a:ext>
                </a:extLst>
              </a:tr>
              <a:tr h="463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Pinheiro-bravo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1288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1293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1252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1047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976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971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076409"/>
                  </a:ext>
                </a:extLst>
              </a:tr>
              <a:tr h="463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Eucalipto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386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529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672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743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810291"/>
                  </a:ext>
                </a:extLst>
              </a:tr>
              <a:tr h="463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Sobreiro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637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657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664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687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713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643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871049"/>
                  </a:ext>
                </a:extLst>
              </a:tr>
              <a:tr h="463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Azinheira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579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536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465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462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2468663"/>
                  </a:ext>
                </a:extLst>
              </a:tr>
              <a:tr h="463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Pinheiro-manso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en-US" altLang="pt-PT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296994"/>
                  </a:ext>
                </a:extLst>
              </a:tr>
              <a:tr h="463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Out. Resinosas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en-US" altLang="pt-PT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35816"/>
                  </a:ext>
                </a:extLst>
              </a:tr>
              <a:tr h="463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Carvalhos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en-US" altLang="pt-PT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660158"/>
                  </a:ext>
                </a:extLst>
              </a:tr>
              <a:tr h="463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Castanheiro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en-US" altLang="pt-PT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324796"/>
                  </a:ext>
                </a:extLst>
              </a:tr>
              <a:tr h="463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Out. Folhosas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en-US" altLang="pt-PT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kumimoji="0" lang="en-US" altLang="pt-PT" sz="16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PT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  <a:endParaRPr kumimoji="0" lang="en-US" altLang="pt-P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pt-P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47248"/>
                  </a:ext>
                </a:extLst>
              </a:tr>
            </a:tbl>
          </a:graphicData>
        </a:graphic>
      </p:graphicFrame>
      <p:sp>
        <p:nvSpPr>
          <p:cNvPr id="52329" name="Text Box 341"/>
          <p:cNvSpPr txBox="1">
            <a:spLocks noChangeArrowheads="1"/>
          </p:cNvSpPr>
          <p:nvPr/>
        </p:nvSpPr>
        <p:spPr bwMode="auto">
          <a:xfrm>
            <a:off x="0" y="1282700"/>
            <a:ext cx="4140200" cy="461963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Áreas por espécie (mil ha)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5"/>
          <a:stretch>
            <a:fillRect/>
          </a:stretch>
        </p:blipFill>
        <p:spPr bwMode="auto">
          <a:xfrm>
            <a:off x="-36513" y="-15875"/>
            <a:ext cx="9180513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6"/>
          <p:cNvSpPr>
            <a:spLocks noChangeArrowheads="1"/>
          </p:cNvSpPr>
          <p:nvPr/>
        </p:nvSpPr>
        <p:spPr bwMode="auto">
          <a:xfrm>
            <a:off x="-107950" y="-26988"/>
            <a:ext cx="9324975" cy="1584326"/>
          </a:xfrm>
          <a:prstGeom prst="rect">
            <a:avLst/>
          </a:prstGeom>
          <a:gradFill rotWithShape="1">
            <a:gsLst>
              <a:gs pos="0">
                <a:srgbClr val="DFE8DF"/>
              </a:gs>
              <a:gs pos="100000">
                <a:srgbClr val="004800">
                  <a:alpha val="64998"/>
                </a:srgbClr>
              </a:gs>
            </a:gsLst>
            <a:lin ang="5400000" scaled="1"/>
          </a:gradFill>
          <a:ln w="6350">
            <a:solidFill>
              <a:srgbClr val="002E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3600" b="1">
                <a:solidFill>
                  <a:srgbClr val="001E00"/>
                </a:solidFill>
                <a:latin typeface="BankGothic Md BT" pitchFamily="34" charset="0"/>
              </a:rPr>
              <a:t>Inventário Florestal Nacional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3600" b="1">
                <a:solidFill>
                  <a:srgbClr val="001E00"/>
                </a:solidFill>
                <a:latin typeface="BankGothic Md BT" pitchFamily="34" charset="0"/>
              </a:rPr>
              <a:t>(1789 – 2006) </a:t>
            </a:r>
            <a:endParaRPr lang="en-US" altLang="pt-PT" sz="36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53252" name="Rectangle 9"/>
          <p:cNvSpPr>
            <a:spLocks noChangeArrowheads="1"/>
          </p:cNvSpPr>
          <p:nvPr/>
        </p:nvSpPr>
        <p:spPr bwMode="auto">
          <a:xfrm>
            <a:off x="-107950" y="5516563"/>
            <a:ext cx="9324975" cy="1341437"/>
          </a:xfrm>
          <a:prstGeom prst="rect">
            <a:avLst/>
          </a:prstGeom>
          <a:gradFill rotWithShape="1">
            <a:gsLst>
              <a:gs pos="0">
                <a:srgbClr val="004800">
                  <a:alpha val="64998"/>
                </a:srgbClr>
              </a:gs>
              <a:gs pos="100000">
                <a:srgbClr val="D7E2D7"/>
              </a:gs>
            </a:gsLst>
            <a:lin ang="5400000" scaled="1"/>
          </a:gradFill>
          <a:ln w="3175">
            <a:solidFill>
              <a:srgbClr val="002E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800" b="1">
                <a:solidFill>
                  <a:srgbClr val="001E00"/>
                </a:solidFill>
                <a:latin typeface="BankGothic Md BT" pitchFamily="34" charset="0"/>
              </a:rPr>
              <a:t>Evolução do IFN em Portugal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PT" altLang="pt-PT" sz="2000" b="1">
                <a:solidFill>
                  <a:srgbClr val="001E00"/>
                </a:solidFill>
                <a:latin typeface="BankGothic Md BT" pitchFamily="34" charset="0"/>
              </a:rPr>
              <a:t>(com base em ppt do IFN de julho de 2006)</a:t>
            </a:r>
            <a:endParaRPr lang="en-US" altLang="pt-PT" sz="2800" b="1">
              <a:solidFill>
                <a:srgbClr val="002E00"/>
              </a:solidFill>
              <a:latin typeface="BankGothic Md BT" pitchFamily="34" charset="0"/>
            </a:endParaRPr>
          </a:p>
        </p:txBody>
      </p:sp>
      <p:pic>
        <p:nvPicPr>
          <p:cNvPr id="53253" name="Picture 12" descr="logo-2_p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5850"/>
            <a:ext cx="18002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684213" y="2743200"/>
            <a:ext cx="8459787" cy="2227263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 anchor="ctr">
            <a:spAutoFit/>
          </a:bodyPr>
          <a:lstStyle>
            <a:lvl1pPr marL="4121150" indent="-808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150000"/>
              </a:spcBef>
              <a:buFontTx/>
              <a:buNone/>
            </a:pPr>
            <a:r>
              <a:rPr lang="pt-PT" altLang="pt-PT" sz="1900" b="1">
                <a:solidFill>
                  <a:srgbClr val="C5D94F"/>
                </a:solidFill>
              </a:rPr>
              <a:t>1966</a:t>
            </a:r>
            <a:r>
              <a:rPr lang="pt-PT" altLang="pt-PT" sz="1900">
                <a:solidFill>
                  <a:schemeClr val="bg1"/>
                </a:solidFill>
              </a:rPr>
              <a:t> – Tabelas de Volume e Produção</a:t>
            </a:r>
          </a:p>
          <a:p>
            <a:pPr algn="just" eaLnBrk="1" hangingPunct="1">
              <a:spcBef>
                <a:spcPct val="150000"/>
              </a:spcBef>
              <a:buFontTx/>
              <a:buNone/>
            </a:pPr>
            <a:r>
              <a:rPr lang="pt-PT" altLang="pt-PT" sz="1900" b="1">
                <a:solidFill>
                  <a:srgbClr val="C5D94F"/>
                </a:solidFill>
              </a:rPr>
              <a:t>1971</a:t>
            </a:r>
            <a:r>
              <a:rPr lang="pt-PT" altLang="pt-PT" sz="1900">
                <a:solidFill>
                  <a:schemeClr val="bg1"/>
                </a:solidFill>
              </a:rPr>
              <a:t> – Áreas, Existências e Estimativas de Produção</a:t>
            </a:r>
          </a:p>
          <a:p>
            <a:pPr algn="just" eaLnBrk="1" hangingPunct="1">
              <a:spcBef>
                <a:spcPct val="150000"/>
              </a:spcBef>
              <a:buFontTx/>
              <a:buNone/>
            </a:pPr>
            <a:r>
              <a:rPr lang="pt-PT" altLang="pt-PT" sz="1900" b="1">
                <a:solidFill>
                  <a:srgbClr val="C5D94F"/>
                </a:solidFill>
              </a:rPr>
              <a:t>1968 – 1973</a:t>
            </a:r>
            <a:r>
              <a:rPr lang="pt-PT" altLang="pt-PT" sz="1900">
                <a:solidFill>
                  <a:schemeClr val="bg1"/>
                </a:solidFill>
              </a:rPr>
              <a:t> – Apuramento por Distritos</a:t>
            </a:r>
            <a:r>
              <a:rPr lang="pt-PT" altLang="pt-PT" sz="20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171" name="Picture 18" descr="File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52738"/>
            <a:ext cx="138588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0" y="1341438"/>
            <a:ext cx="2339975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1963-1966</a:t>
            </a:r>
            <a:endParaRPr lang="en-US" altLang="pt-PT" sz="1800" b="1">
              <a:solidFill>
                <a:srgbClr val="001E00"/>
              </a:solidFill>
            </a:endParaRPr>
          </a:p>
        </p:txBody>
      </p:sp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7176" name="Picture 6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7" name="Rectangle 7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Os Inventários Florestais Nacionais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Da Segunda Metade do Século XX</a:t>
              </a:r>
            </a:p>
          </p:txBody>
        </p:sp>
      </p:grp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684213" y="2125663"/>
            <a:ext cx="8459787" cy="366712"/>
          </a:xfrm>
          <a:prstGeom prst="rect">
            <a:avLst/>
          </a:prstGeom>
          <a:gradFill rotWithShape="1">
            <a:gsLst>
              <a:gs pos="0">
                <a:schemeClr val="folHlink">
                  <a:alpha val="89999"/>
                </a:schemeClr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PT" altLang="pt-PT" b="1">
                <a:solidFill>
                  <a:srgbClr val="001E00"/>
                </a:solidFill>
                <a:latin typeface="BankGothic Md BT" pitchFamily="34" charset="0"/>
              </a:rPr>
              <a:t>Publicações |</a:t>
            </a:r>
            <a:r>
              <a:rPr lang="pt-PT" altLang="pt-PT"/>
              <a:t> </a:t>
            </a:r>
            <a:r>
              <a:rPr lang="pt-PT" altLang="pt-PT" b="1">
                <a:solidFill>
                  <a:srgbClr val="001E00"/>
                </a:solidFill>
                <a:latin typeface="BankGothic Md BT" pitchFamily="34" charset="0"/>
              </a:rPr>
              <a:t>Primeiro Inventário Florestal Nacional</a:t>
            </a:r>
            <a:endParaRPr lang="en-US" altLang="pt-PT" b="1">
              <a:solidFill>
                <a:srgbClr val="001E00"/>
              </a:solidFill>
              <a:latin typeface="BankGothic Md BT" pitchFamily="34" charset="0"/>
            </a:endParaRPr>
          </a:p>
        </p:txBody>
      </p:sp>
      <p:pic>
        <p:nvPicPr>
          <p:cNvPr id="7175" name="Picture 17" descr="File0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3" y="2852738"/>
            <a:ext cx="1408112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722313" y="2125663"/>
            <a:ext cx="8421687" cy="366712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1800" b="1">
                <a:solidFill>
                  <a:srgbClr val="001E00"/>
                </a:solidFill>
                <a:latin typeface="BankGothic Md BT" pitchFamily="34" charset="0"/>
              </a:rPr>
              <a:t>Primeira Revisão do  Inventário Florestal Nacional</a:t>
            </a:r>
            <a:r>
              <a:rPr lang="pt-PT" altLang="pt-PT" sz="1800">
                <a:latin typeface="BankGothic Md BT" pitchFamily="34" charset="0"/>
              </a:rPr>
              <a:t> </a:t>
            </a:r>
            <a:endParaRPr lang="en-US" altLang="pt-PT" sz="1800">
              <a:latin typeface="BankGothic Md BT" pitchFamily="34" charset="0"/>
            </a:endParaRPr>
          </a:p>
        </p:txBody>
      </p:sp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0" y="1341438"/>
            <a:ext cx="2484438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1968-1980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720725" y="2586038"/>
            <a:ext cx="8388350" cy="3214687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 marL="31400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PT" altLang="pt-PT" sz="2000">
                <a:solidFill>
                  <a:schemeClr val="bg1"/>
                </a:solidFill>
              </a:rPr>
              <a:t> </a:t>
            </a:r>
            <a:r>
              <a:rPr lang="pt-PT" altLang="pt-PT" sz="1900">
                <a:solidFill>
                  <a:schemeClr val="bg1"/>
                </a:solidFill>
              </a:rPr>
              <a:t>Desenvolvida integralmente pelos Serviços Florestais.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endParaRPr lang="pt-PT" altLang="pt-PT" sz="1900">
              <a:solidFill>
                <a:schemeClr val="bg1"/>
              </a:solidFill>
            </a:endParaRP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PT" altLang="pt-PT" sz="1900">
                <a:solidFill>
                  <a:schemeClr val="bg1"/>
                </a:solidFill>
              </a:rPr>
              <a:t> Iniciada com cobertura aerofotográfica do </a:t>
            </a:r>
            <a:r>
              <a:rPr lang="pt-PT" altLang="pt-PT" sz="1900">
                <a:solidFill>
                  <a:srgbClr val="C5D94F"/>
                </a:solidFill>
              </a:rPr>
              <a:t>Sul do Tejo</a:t>
            </a:r>
            <a:r>
              <a:rPr lang="pt-PT" altLang="pt-PT" sz="1900">
                <a:solidFill>
                  <a:schemeClr val="bg1"/>
                </a:solidFill>
              </a:rPr>
              <a:t> em 1968 e por novas coberturas aerofotográficas a </a:t>
            </a:r>
            <a:r>
              <a:rPr lang="pt-PT" altLang="pt-PT" sz="1900">
                <a:solidFill>
                  <a:srgbClr val="C5D94F"/>
                </a:solidFill>
              </a:rPr>
              <a:t>Norte do Tejo</a:t>
            </a:r>
            <a:r>
              <a:rPr lang="pt-PT" altLang="pt-PT" sz="1900">
                <a:solidFill>
                  <a:schemeClr val="bg1"/>
                </a:solidFill>
              </a:rPr>
              <a:t> entre 1974 e 1980, produzindo-se a Carta do Inventário Florestal (1:25.000).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endParaRPr lang="en-US" altLang="pt-PT" sz="1900" i="1">
              <a:solidFill>
                <a:schemeClr val="bg1"/>
              </a:solidFill>
            </a:endParaRPr>
          </a:p>
        </p:txBody>
      </p:sp>
      <p:pic>
        <p:nvPicPr>
          <p:cNvPr id="8197" name="Picture 14" descr="r157_72ge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36838"/>
            <a:ext cx="2971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8" name="Group 15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8199" name="Picture 16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0" name="Rectangle 17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Os Inventários Florestais Nacionais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Da Segunda Metade do Século XX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8"/>
          <p:cNvSpPr txBox="1">
            <a:spLocks noChangeArrowheads="1"/>
          </p:cNvSpPr>
          <p:nvPr/>
        </p:nvSpPr>
        <p:spPr bwMode="auto">
          <a:xfrm>
            <a:off x="696913" y="2636838"/>
            <a:ext cx="8459787" cy="3632200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 marL="1616075" indent="-16160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15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1977</a:t>
            </a:r>
            <a:r>
              <a:rPr lang="pt-PT" altLang="pt-PT" sz="1900">
                <a:solidFill>
                  <a:schemeClr val="bg1"/>
                </a:solidFill>
              </a:rPr>
              <a:t> – Informação preliminar sobre áreas florestais</a:t>
            </a:r>
          </a:p>
          <a:p>
            <a:pPr algn="just" eaLnBrk="1" hangingPunct="1">
              <a:spcBef>
                <a:spcPct val="10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1981</a:t>
            </a:r>
            <a:r>
              <a:rPr lang="pt-PT" altLang="pt-PT" sz="1900">
                <a:solidFill>
                  <a:schemeClr val="bg1"/>
                </a:solidFill>
              </a:rPr>
              <a:t>- Áreas florestais por concelho</a:t>
            </a:r>
          </a:p>
          <a:p>
            <a:pPr eaLnBrk="1" hangingPunct="1">
              <a:spcBef>
                <a:spcPct val="10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1980 -1983</a:t>
            </a:r>
            <a:r>
              <a:rPr lang="pt-PT" altLang="pt-PT" sz="1900">
                <a:solidFill>
                  <a:schemeClr val="bg1"/>
                </a:solidFill>
              </a:rPr>
              <a:t> – Revisão do Inventário Florestal:  </a:t>
            </a:r>
            <a:r>
              <a:rPr lang="pt-PT" altLang="pt-PT" sz="1900">
                <a:solidFill>
                  <a:srgbClr val="C5D94F"/>
                </a:solidFill>
              </a:rPr>
              <a:t>1980</a:t>
            </a:r>
            <a:r>
              <a:rPr lang="pt-PT" altLang="pt-PT" sz="1900">
                <a:solidFill>
                  <a:schemeClr val="bg1"/>
                </a:solidFill>
              </a:rPr>
              <a:t> | região Sul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1900">
                <a:solidFill>
                  <a:schemeClr val="bg1"/>
                </a:solidFill>
              </a:rPr>
              <a:t>					       </a:t>
            </a:r>
            <a:r>
              <a:rPr lang="pt-PT" altLang="pt-PT" sz="1900">
                <a:solidFill>
                  <a:srgbClr val="C5D94F"/>
                </a:solidFill>
              </a:rPr>
              <a:t>1983</a:t>
            </a:r>
            <a:r>
              <a:rPr lang="pt-PT" altLang="pt-PT" sz="1900">
                <a:solidFill>
                  <a:schemeClr val="bg1"/>
                </a:solidFill>
              </a:rPr>
              <a:t> | região Centro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1900">
                <a:solidFill>
                  <a:schemeClr val="bg1"/>
                </a:solidFill>
              </a:rPr>
              <a:t> 					       </a:t>
            </a:r>
            <a:r>
              <a:rPr lang="pt-PT" altLang="pt-PT" sz="1900">
                <a:solidFill>
                  <a:srgbClr val="C5D94F"/>
                </a:solidFill>
              </a:rPr>
              <a:t>1983</a:t>
            </a:r>
            <a:r>
              <a:rPr lang="pt-PT" altLang="pt-PT" sz="1900">
                <a:solidFill>
                  <a:schemeClr val="bg1"/>
                </a:solidFill>
              </a:rPr>
              <a:t> | região Norte</a:t>
            </a:r>
          </a:p>
          <a:p>
            <a:pPr algn="just" eaLnBrk="1" hangingPunct="1">
              <a:spcBef>
                <a:spcPct val="100000"/>
              </a:spcBef>
              <a:buFontTx/>
              <a:buNone/>
            </a:pPr>
            <a:r>
              <a:rPr lang="pt-PT" altLang="pt-PT" sz="1900">
                <a:solidFill>
                  <a:srgbClr val="C5D94F"/>
                </a:solidFill>
              </a:rPr>
              <a:t>1988</a:t>
            </a:r>
            <a:r>
              <a:rPr lang="pt-PT" altLang="pt-PT" sz="1900">
                <a:solidFill>
                  <a:schemeClr val="bg1"/>
                </a:solidFill>
              </a:rPr>
              <a:t> – Primeira revisão do IFN por </a:t>
            </a:r>
            <a:r>
              <a:rPr lang="pt-PT" altLang="pt-PT" sz="1900" b="1">
                <a:solidFill>
                  <a:srgbClr val="C5D94F"/>
                </a:solidFill>
              </a:rPr>
              <a:t>NUTS</a:t>
            </a:r>
          </a:p>
          <a:p>
            <a:pPr algn="just" eaLnBrk="1" hangingPunct="1">
              <a:spcBef>
                <a:spcPct val="100000"/>
              </a:spcBef>
              <a:buFontTx/>
              <a:buNone/>
            </a:pPr>
            <a:endParaRPr lang="pt-PT" altLang="pt-PT" sz="1900" b="1">
              <a:solidFill>
                <a:schemeClr val="bg1"/>
              </a:solidFill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96913" y="2133600"/>
            <a:ext cx="8459787" cy="366713"/>
          </a:xfrm>
          <a:prstGeom prst="rect">
            <a:avLst/>
          </a:prstGeom>
          <a:gradFill rotWithShape="1">
            <a:gsLst>
              <a:gs pos="0">
                <a:schemeClr val="folHlink">
                  <a:alpha val="89999"/>
                </a:schemeClr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PT" altLang="pt-PT" b="1">
                <a:solidFill>
                  <a:srgbClr val="001E00"/>
                </a:solidFill>
                <a:latin typeface="BankGothic Md BT" pitchFamily="34" charset="0"/>
              </a:rPr>
              <a:t>Publicações |</a:t>
            </a:r>
            <a:r>
              <a:rPr lang="pt-PT" altLang="pt-PT"/>
              <a:t> </a:t>
            </a:r>
            <a:r>
              <a:rPr lang="pt-PT" altLang="pt-PT" b="1">
                <a:solidFill>
                  <a:srgbClr val="001E00"/>
                </a:solidFill>
                <a:latin typeface="BankGothic Md BT" pitchFamily="34" charset="0"/>
              </a:rPr>
              <a:t>Primeira Revisão Inventário Florestal Nacional</a:t>
            </a:r>
            <a:endParaRPr lang="en-US" altLang="pt-PT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0" y="1341438"/>
            <a:ext cx="2484438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1968-1980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grpSp>
        <p:nvGrpSpPr>
          <p:cNvPr id="9221" name="Group 10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9222" name="Picture 11" descr="Untitled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3" name="Rectangle 12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Os Inventários Florestais Nacionais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Da Segunda Metade do Século XX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722313" y="2125663"/>
            <a:ext cx="8421687" cy="366712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1800" b="1">
                <a:solidFill>
                  <a:srgbClr val="001E00"/>
                </a:solidFill>
                <a:latin typeface="BankGothic Md BT" pitchFamily="34" charset="0"/>
              </a:rPr>
              <a:t>Segunda Revisão do  Inventário Florestal Nacional</a:t>
            </a:r>
            <a:r>
              <a:rPr lang="pt-PT" altLang="pt-PT" sz="1800">
                <a:latin typeface="BankGothic Md BT" pitchFamily="34" charset="0"/>
              </a:rPr>
              <a:t> </a:t>
            </a:r>
            <a:endParaRPr lang="en-US" altLang="pt-PT" sz="1800">
              <a:latin typeface="BankGothic Md BT" pitchFamily="34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1341438"/>
            <a:ext cx="2484438" cy="457200"/>
          </a:xfrm>
          <a:prstGeom prst="rect">
            <a:avLst/>
          </a:prstGeom>
          <a:gradFill rotWithShape="1">
            <a:gsLst>
              <a:gs pos="0">
                <a:srgbClr val="002E00">
                  <a:alpha val="89998"/>
                </a:srgbClr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PT" altLang="pt-PT" sz="2400" b="1">
                <a:solidFill>
                  <a:srgbClr val="001E00"/>
                </a:solidFill>
                <a:latin typeface="BankGothic Md BT" pitchFamily="34" charset="0"/>
              </a:rPr>
              <a:t>1980 -1989</a:t>
            </a:r>
            <a:endParaRPr lang="en-US" altLang="pt-PT" sz="2400" b="1">
              <a:solidFill>
                <a:srgbClr val="001E00"/>
              </a:solidFill>
              <a:latin typeface="BankGothic Md BT" pitchFamily="34" charset="0"/>
            </a:endParaRP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792163" y="2586038"/>
            <a:ext cx="8388350" cy="4370387"/>
          </a:xfrm>
          <a:prstGeom prst="rect">
            <a:avLst/>
          </a:prstGeom>
          <a:solidFill>
            <a:srgbClr val="111B0B">
              <a:alpha val="8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62000" tIns="82800" rIns="270000" bIns="82800">
            <a:spAutoFit/>
          </a:bodyPr>
          <a:lstStyle>
            <a:lvl1pPr marL="31400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PT" altLang="pt-PT" sz="2000">
                <a:solidFill>
                  <a:schemeClr val="bg1"/>
                </a:solidFill>
              </a:rPr>
              <a:t> </a:t>
            </a:r>
            <a:r>
              <a:rPr lang="pt-PT" altLang="pt-PT" sz="1900">
                <a:solidFill>
                  <a:schemeClr val="bg1"/>
                </a:solidFill>
              </a:rPr>
              <a:t>Desenvolvida pela Direcção Geral das Florestas (DGF)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PT" altLang="pt-PT" sz="1900">
                <a:solidFill>
                  <a:schemeClr val="bg1"/>
                </a:solidFill>
              </a:rPr>
              <a:t> Durante este período foi efectuado um inventário específico para o </a:t>
            </a:r>
            <a:r>
              <a:rPr lang="pt-PT" altLang="pt-PT" sz="1900">
                <a:solidFill>
                  <a:srgbClr val="C5D94F"/>
                </a:solidFill>
              </a:rPr>
              <a:t>Sobreiro</a:t>
            </a:r>
            <a:r>
              <a:rPr lang="pt-PT" altLang="pt-PT" sz="1900">
                <a:solidFill>
                  <a:schemeClr val="bg1"/>
                </a:solidFill>
              </a:rPr>
              <a:t> para responder a questões de ocupação, idade, regeneração e mortalidade.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pt-PT" altLang="pt-PT" sz="1900">
                <a:solidFill>
                  <a:schemeClr val="bg1"/>
                </a:solidFill>
              </a:rPr>
              <a:t>Também durante o mesmo período realizou-se um inventário expedito de áreas e volumes para o </a:t>
            </a:r>
            <a:r>
              <a:rPr lang="pt-PT" altLang="pt-PT" sz="1900">
                <a:solidFill>
                  <a:srgbClr val="C5D94F"/>
                </a:solidFill>
              </a:rPr>
              <a:t>Pinheiro-bravo</a:t>
            </a:r>
            <a:r>
              <a:rPr lang="pt-PT" altLang="pt-PT" sz="1900">
                <a:solidFill>
                  <a:schemeClr val="bg1"/>
                </a:solidFill>
              </a:rPr>
              <a:t> e </a:t>
            </a:r>
            <a:r>
              <a:rPr lang="pt-PT" altLang="pt-PT" sz="1900">
                <a:solidFill>
                  <a:srgbClr val="C5D94F"/>
                </a:solidFill>
              </a:rPr>
              <a:t>Eucalipto</a:t>
            </a:r>
            <a:r>
              <a:rPr lang="pt-PT" altLang="pt-PT" sz="1900">
                <a:solidFill>
                  <a:schemeClr val="bg1"/>
                </a:solidFill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pt-PT" altLang="pt-PT" sz="1900">
                <a:solidFill>
                  <a:schemeClr val="bg1"/>
                </a:solidFill>
              </a:rPr>
              <a:t>- Colaboração entre a DGF e ACEL (Associação das Empresas Produtoras de Pasta de Celulose)</a:t>
            </a:r>
            <a:endParaRPr lang="en-US" altLang="pt-PT" sz="1900">
              <a:solidFill>
                <a:schemeClr val="bg1"/>
              </a:solidFill>
            </a:endParaRPr>
          </a:p>
        </p:txBody>
      </p:sp>
      <p:pic>
        <p:nvPicPr>
          <p:cNvPr id="10245" name="Picture 10" descr="r822_368rge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3062288"/>
            <a:ext cx="2884487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11"/>
          <p:cNvGrpSpPr>
            <a:grpSpLocks/>
          </p:cNvGrpSpPr>
          <p:nvPr/>
        </p:nvGrpSpPr>
        <p:grpSpPr bwMode="auto">
          <a:xfrm>
            <a:off x="6350" y="-157163"/>
            <a:ext cx="9144000" cy="1296988"/>
            <a:chOff x="0" y="-108"/>
            <a:chExt cx="5760" cy="817"/>
          </a:xfrm>
        </p:grpSpPr>
        <p:pic>
          <p:nvPicPr>
            <p:cNvPr id="10247" name="Picture 12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55" t="32491" r="3886" b="47374"/>
            <a:stretch>
              <a:fillRect/>
            </a:stretch>
          </p:blipFill>
          <p:spPr bwMode="auto">
            <a:xfrm>
              <a:off x="0" y="-108"/>
              <a:ext cx="5760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Rectangle 13"/>
            <p:cNvSpPr>
              <a:spLocks noChangeArrowheads="1"/>
            </p:cNvSpPr>
            <p:nvPr/>
          </p:nvSpPr>
          <p:spPr bwMode="auto">
            <a:xfrm>
              <a:off x="0" y="-17"/>
              <a:ext cx="5760" cy="726"/>
            </a:xfrm>
            <a:prstGeom prst="rect">
              <a:avLst/>
            </a:prstGeom>
            <a:gradFill rotWithShape="1">
              <a:gsLst>
                <a:gs pos="0">
                  <a:srgbClr val="DFE8DF">
                    <a:alpha val="64998"/>
                  </a:srgbClr>
                </a:gs>
                <a:gs pos="100000">
                  <a:srgbClr val="004800">
                    <a:alpha val="81000"/>
                  </a:srgbClr>
                </a:gs>
              </a:gsLst>
              <a:lin ang="5400000" scaled="1"/>
            </a:gradFill>
            <a:ln w="6350">
              <a:solidFill>
                <a:srgbClr val="002E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Os Inventários Florestais Nacionais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pt-PT" altLang="pt-PT" sz="2800" b="1">
                  <a:solidFill>
                    <a:srgbClr val="001E00"/>
                  </a:solidFill>
                  <a:latin typeface="BankGothic Md BT" pitchFamily="34" charset="0"/>
                </a:rPr>
                <a:t>Da Segunda Metade do Século XX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2204</Words>
  <Application>Microsoft Office PowerPoint</Application>
  <PresentationFormat>On-screen Show (4:3)</PresentationFormat>
  <Paragraphs>643</Paragraphs>
  <Slides>51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ApexSansMediumItalicST</vt:lpstr>
      <vt:lpstr>Arial</vt:lpstr>
      <vt:lpstr>BankGothic Lt BT</vt:lpstr>
      <vt:lpstr>BankGothic Md BT</vt:lpstr>
      <vt:lpstr>Times New Roman</vt:lpstr>
      <vt:lpstr>Default Design</vt:lpstr>
      <vt:lpstr>Gráfico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2005_CV</vt:lpstr>
      <vt:lpstr>2005_IV</vt:lpstr>
      <vt:lpstr>1995</vt:lpstr>
      <vt:lpstr>2005_CV</vt:lpstr>
      <vt:lpstr>2005_IV</vt:lpstr>
      <vt:lpstr>1995_95</vt:lpstr>
      <vt:lpstr>PowerPoint Presentation</vt:lpstr>
      <vt:lpstr>7768 – 2005 IV</vt:lpstr>
      <vt:lpstr>1995_95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Filhota</dc:creator>
  <cp:lastModifiedBy>magatome</cp:lastModifiedBy>
  <cp:revision>46</cp:revision>
  <dcterms:created xsi:type="dcterms:W3CDTF">2006-07-03T00:41:44Z</dcterms:created>
  <dcterms:modified xsi:type="dcterms:W3CDTF">2023-02-12T00:43:47Z</dcterms:modified>
</cp:coreProperties>
</file>