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56" r:id="rId2"/>
    <p:sldId id="510" r:id="rId3"/>
    <p:sldId id="444" r:id="rId4"/>
    <p:sldId id="446" r:id="rId5"/>
    <p:sldId id="503" r:id="rId6"/>
    <p:sldId id="447" r:id="rId7"/>
    <p:sldId id="449" r:id="rId8"/>
    <p:sldId id="450" r:id="rId9"/>
    <p:sldId id="451" r:id="rId10"/>
    <p:sldId id="452" r:id="rId11"/>
    <p:sldId id="454" r:id="rId12"/>
    <p:sldId id="513" r:id="rId13"/>
    <p:sldId id="511" r:id="rId14"/>
    <p:sldId id="455" r:id="rId15"/>
    <p:sldId id="456" r:id="rId16"/>
    <p:sldId id="457" r:id="rId17"/>
    <p:sldId id="458" r:id="rId18"/>
    <p:sldId id="461" r:id="rId19"/>
    <p:sldId id="504" r:id="rId20"/>
    <p:sldId id="462" r:id="rId21"/>
    <p:sldId id="463" r:id="rId22"/>
    <p:sldId id="464" r:id="rId23"/>
    <p:sldId id="465" r:id="rId24"/>
    <p:sldId id="466" r:id="rId25"/>
    <p:sldId id="467" r:id="rId26"/>
    <p:sldId id="476" r:id="rId27"/>
    <p:sldId id="468" r:id="rId28"/>
    <p:sldId id="469" r:id="rId29"/>
    <p:sldId id="470" r:id="rId30"/>
    <p:sldId id="471" r:id="rId31"/>
    <p:sldId id="473" r:id="rId32"/>
    <p:sldId id="477" r:id="rId33"/>
    <p:sldId id="474" r:id="rId34"/>
    <p:sldId id="475" r:id="rId35"/>
    <p:sldId id="478" r:id="rId36"/>
    <p:sldId id="445" r:id="rId37"/>
    <p:sldId id="505" r:id="rId38"/>
    <p:sldId id="507" r:id="rId39"/>
    <p:sldId id="480" r:id="rId40"/>
    <p:sldId id="479" r:id="rId41"/>
    <p:sldId id="481" r:id="rId42"/>
    <p:sldId id="482" r:id="rId43"/>
    <p:sldId id="483" r:id="rId44"/>
    <p:sldId id="484" r:id="rId45"/>
    <p:sldId id="506" r:id="rId46"/>
    <p:sldId id="509" r:id="rId47"/>
  </p:sldIdLst>
  <p:sldSz cx="12192000" cy="6858000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FFCC"/>
    <a:srgbClr val="FF0000"/>
    <a:srgbClr val="70AD47"/>
    <a:srgbClr val="A5A5A5"/>
    <a:srgbClr val="A3A3A3"/>
    <a:srgbClr val="5B9BD5"/>
    <a:srgbClr val="FFC000"/>
    <a:srgbClr val="ED7D31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66" y="7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0BC14CC6-B05D-48F9-B6A1-52D283129A9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B79F0F96-25D0-4E6B-B9C9-81B55E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27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55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5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9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0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4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1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4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4DEB-3C08-49D7-81BF-102C4B770661}" type="datetimeFigureOut">
              <a:rPr lang="pt-PT" smtClean="0"/>
              <a:t>15/02/2023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7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Linear Programming</a:t>
            </a:r>
            <a:br>
              <a:rPr lang="en-US" b="1" dirty="0" smtClean="0"/>
            </a:br>
            <a:r>
              <a:rPr lang="en-US" b="1" dirty="0" smtClean="0"/>
              <a:t>Graphical Sensitivity Analysis 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pt-PT" dirty="0" smtClean="0"/>
          </a:p>
          <a:p>
            <a:endParaRPr lang="pt-PT" dirty="0" smtClean="0"/>
          </a:p>
          <a:p>
            <a:pPr algn="l"/>
            <a:r>
              <a:rPr lang="pt-PT" sz="5100" dirty="0" err="1" smtClean="0"/>
              <a:t>Applied</a:t>
            </a:r>
            <a:r>
              <a:rPr lang="pt-PT" sz="5100" dirty="0" smtClean="0"/>
              <a:t> </a:t>
            </a:r>
            <a:r>
              <a:rPr lang="pt-PT" sz="5100" dirty="0" err="1" smtClean="0"/>
              <a:t>Operations</a:t>
            </a:r>
            <a:r>
              <a:rPr lang="pt-PT" sz="5100" dirty="0" smtClean="0"/>
              <a:t> Research 2021-2022</a:t>
            </a:r>
            <a:endParaRPr lang="pt-PT" sz="5100" dirty="0"/>
          </a:p>
          <a:p>
            <a:pPr algn="l"/>
            <a:endParaRPr lang="pt-PT" dirty="0" smtClean="0"/>
          </a:p>
          <a:p>
            <a:pPr algn="l"/>
            <a:r>
              <a:rPr lang="pt-PT" sz="4500" dirty="0" smtClean="0"/>
              <a:t>Susana Barreiro</a:t>
            </a:r>
          </a:p>
          <a:p>
            <a:pPr algn="l"/>
            <a:r>
              <a:rPr lang="pt-PT" sz="3400" dirty="0" smtClean="0"/>
              <a:t>16 </a:t>
            </a:r>
            <a:r>
              <a:rPr lang="pt-PT" sz="3400" dirty="0" err="1" smtClean="0"/>
              <a:t>February</a:t>
            </a:r>
            <a:r>
              <a:rPr lang="pt-PT" sz="3400" dirty="0" smtClean="0"/>
              <a:t> </a:t>
            </a:r>
            <a:r>
              <a:rPr lang="pt-PT" sz="3400" dirty="0" smtClean="0"/>
              <a:t>2023</a:t>
            </a:r>
            <a:endParaRPr lang="pt-PT" sz="3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448724" y="3510280"/>
            <a:ext cx="9432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Employment: keeping </a:t>
            </a:r>
            <a:r>
              <a:rPr lang="en-US" sz="2400" dirty="0">
                <a:solidFill>
                  <a:schemeClr val="bg1"/>
                </a:solidFill>
              </a:rPr>
              <a:t>at least 300 people employed at the mill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Employment: both chemical and mechanical pulp require the labor of one worker </a:t>
            </a:r>
            <a:r>
              <a:rPr lang="en-US" sz="2400" dirty="0" smtClean="0">
                <a:solidFill>
                  <a:schemeClr val="bg1"/>
                </a:solidFill>
              </a:rPr>
              <a:t>for about </a:t>
            </a:r>
            <a:r>
              <a:rPr lang="en-US" sz="2400" dirty="0">
                <a:solidFill>
                  <a:schemeClr val="bg1"/>
                </a:solidFill>
              </a:rPr>
              <a:t>1 day, or 1 workday (</a:t>
            </a:r>
            <a:r>
              <a:rPr lang="en-US" sz="2400" dirty="0" err="1">
                <a:solidFill>
                  <a:schemeClr val="bg1"/>
                </a:solidFill>
              </a:rPr>
              <a:t>wd</a:t>
            </a:r>
            <a:r>
              <a:rPr lang="en-US" sz="2400" dirty="0">
                <a:solidFill>
                  <a:schemeClr val="bg1"/>
                </a:solidFill>
              </a:rPr>
              <a:t>), per ton produced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Revenues: generating </a:t>
            </a:r>
            <a:r>
              <a:rPr lang="en-US" sz="2400" dirty="0">
                <a:solidFill>
                  <a:schemeClr val="bg1"/>
                </a:solidFill>
              </a:rPr>
              <a:t>at least 40000€ of revenue per </a:t>
            </a:r>
            <a:r>
              <a:rPr lang="en-US" sz="2400" dirty="0" smtClean="0">
                <a:solidFill>
                  <a:schemeClr val="bg1"/>
                </a:solidFill>
              </a:rPr>
              <a:t>day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Chemical </a:t>
            </a:r>
            <a:r>
              <a:rPr lang="en-US" sz="2400" dirty="0">
                <a:solidFill>
                  <a:schemeClr val="bg1"/>
                </a:solidFill>
              </a:rPr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Max capacity </a:t>
            </a:r>
            <a:r>
              <a:rPr lang="en-US" sz="2400" dirty="0" err="1" smtClean="0">
                <a:solidFill>
                  <a:schemeClr val="bg1"/>
                </a:solidFill>
              </a:rPr>
              <a:t>mech</a:t>
            </a:r>
            <a:r>
              <a:rPr lang="en-US" sz="2400" dirty="0" smtClean="0">
                <a:solidFill>
                  <a:schemeClr val="bg1"/>
                </a:solidFill>
              </a:rPr>
              <a:t> pulp: is </a:t>
            </a:r>
            <a:r>
              <a:rPr lang="en-US" sz="2400" dirty="0">
                <a:solidFill>
                  <a:schemeClr val="bg1"/>
                </a:solidFill>
              </a:rPr>
              <a:t>300 tons/d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03404" y="2895580"/>
            <a:ext cx="6528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100x1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200x2  ≥ 40000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revenue € / d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5"/>
                </a:solidFill>
              </a:rPr>
              <a:t>x1 </a:t>
            </a:r>
            <a:r>
              <a:rPr lang="en-US" sz="2400" dirty="0" smtClean="0">
                <a:solidFill>
                  <a:schemeClr val="accent5"/>
                </a:solidFill>
              </a:rPr>
              <a:t> ≤ 300         </a:t>
            </a:r>
            <a:r>
              <a:rPr lang="en-US" dirty="0" err="1" smtClean="0">
                <a:solidFill>
                  <a:schemeClr val="accent5"/>
                </a:solidFill>
              </a:rPr>
              <a:t>mech</a:t>
            </a:r>
            <a:r>
              <a:rPr lang="en-US" dirty="0" smtClean="0">
                <a:solidFill>
                  <a:schemeClr val="accent5"/>
                </a:solidFill>
              </a:rPr>
              <a:t> pulping capacity t /d</a:t>
            </a:r>
          </a:p>
          <a:p>
            <a:pPr lvl="1"/>
            <a:endParaRPr lang="en-US" sz="800" dirty="0">
              <a:solidFill>
                <a:schemeClr val="accent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103404" y="2895580"/>
            <a:ext cx="65282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100x1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200x2  ≥ 40000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revenue € / d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5"/>
                </a:solidFill>
              </a:rPr>
              <a:t>x1 </a:t>
            </a:r>
            <a:r>
              <a:rPr lang="en-US" sz="2400" dirty="0" smtClean="0">
                <a:solidFill>
                  <a:schemeClr val="accent5"/>
                </a:solidFill>
              </a:rPr>
              <a:t> ≤ 300         </a:t>
            </a:r>
            <a:r>
              <a:rPr lang="en-US" dirty="0" err="1" smtClean="0">
                <a:solidFill>
                  <a:schemeClr val="accent5"/>
                </a:solidFill>
              </a:rPr>
              <a:t>mech</a:t>
            </a:r>
            <a:r>
              <a:rPr lang="en-US" dirty="0" smtClean="0">
                <a:solidFill>
                  <a:schemeClr val="accent5"/>
                </a:solidFill>
              </a:rPr>
              <a:t> pulping capacity t /d</a:t>
            </a:r>
          </a:p>
          <a:p>
            <a:pPr lvl="1"/>
            <a:endParaRPr lang="en-US" sz="800" dirty="0">
              <a:solidFill>
                <a:schemeClr val="accent5"/>
              </a:solidFill>
            </a:endParaRPr>
          </a:p>
          <a:p>
            <a:pPr lvl="1"/>
            <a:r>
              <a:rPr lang="en-US" sz="2400" dirty="0">
                <a:solidFill>
                  <a:schemeClr val="accent6"/>
                </a:solidFill>
              </a:rPr>
              <a:t>x2  </a:t>
            </a:r>
            <a:r>
              <a:rPr lang="en-US" sz="2400" dirty="0" smtClean="0">
                <a:solidFill>
                  <a:schemeClr val="accent6"/>
                </a:solidFill>
              </a:rPr>
              <a:t>≤ 200         </a:t>
            </a:r>
            <a:r>
              <a:rPr lang="en-US" dirty="0" err="1" smtClean="0">
                <a:solidFill>
                  <a:schemeClr val="accent6"/>
                </a:solidFill>
              </a:rPr>
              <a:t>chem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pulping capacity t /</a:t>
            </a:r>
            <a:r>
              <a:rPr lang="en-US" dirty="0" smtClean="0">
                <a:solidFill>
                  <a:schemeClr val="accent6"/>
                </a:solidFill>
              </a:rPr>
              <a:t>d</a:t>
            </a: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sz="2400" dirty="0">
                <a:solidFill>
                  <a:srgbClr val="23373B"/>
                </a:solidFill>
              </a:rPr>
              <a:t>x1; x2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sz="2400" dirty="0" smtClean="0">
                <a:solidFill>
                  <a:srgbClr val="23373B"/>
                </a:solidFill>
              </a:rPr>
              <a:t>0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2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Solving LP problems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777" y="5365573"/>
            <a:ext cx="611124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56" y="1865270"/>
            <a:ext cx="4041798" cy="2161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325" t="4899" r="46713" b="33205"/>
          <a:stretch/>
        </p:blipFill>
        <p:spPr>
          <a:xfrm>
            <a:off x="9117128" y="1733426"/>
            <a:ext cx="3216732" cy="2912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91777" y="1508525"/>
            <a:ext cx="178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 solver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9087" y="1593313"/>
            <a:ext cx="178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91776" y="4864397"/>
            <a:ext cx="178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Simplex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44" y="2022492"/>
            <a:ext cx="3989257" cy="23341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1057708">
            <a:off x="566973" y="3343934"/>
            <a:ext cx="4416044" cy="338554"/>
          </a:xfrm>
          <a:prstGeom prst="rect">
            <a:avLst/>
          </a:prstGeom>
          <a:solidFill>
            <a:srgbClr val="C00000">
              <a:alpha val="63922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Only applicable simple problems with 2 variables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1764" y="3598703"/>
            <a:ext cx="841663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Solving it graphically (using Excel)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 the problem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Find the corners and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define feasible region </a:t>
            </a:r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 the corners to find the optimal solution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endParaRPr lang="en-US" sz="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Sensitivity analysis to find the range of change of the 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164" y="2521527"/>
            <a:ext cx="63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Keeping the River Clean Problem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48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256" y="2102925"/>
            <a:ext cx="4328535" cy="27678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1830547"/>
            <a:ext cx="2321169" cy="5138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2708" y="3131809"/>
            <a:ext cx="2696307" cy="383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2052125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3962399"/>
            <a:ext cx="2696307" cy="300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576" y="2028320"/>
            <a:ext cx="4328535" cy="2773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2052125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4743450"/>
            <a:ext cx="2696307" cy="222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9" y="2052125"/>
            <a:ext cx="4328535" cy="2767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59015" y="2052125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5584370"/>
            <a:ext cx="2696307" cy="138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8" y="2052125"/>
            <a:ext cx="4328535" cy="2767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04591" y="5953703"/>
            <a:ext cx="188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73B"/>
                </a:solidFill>
              </a:rPr>
              <a:t>x1; x2 </a:t>
            </a:r>
            <a:r>
              <a:rPr lang="en-US" dirty="0"/>
              <a:t>≥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23373B"/>
                </a:solidFill>
              </a:rPr>
              <a:t>0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278624" y="2194560"/>
            <a:ext cx="0" cy="2093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9041825" y="2515104"/>
            <a:ext cx="0" cy="349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vertices of the feasible region)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8143660" y="2880704"/>
            <a:ext cx="1742860" cy="1034716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122289" y="2515320"/>
            <a:ext cx="2309207" cy="1474715"/>
            <a:chOff x="8122289" y="2515320"/>
            <a:chExt cx="2309207" cy="1474715"/>
          </a:xfrm>
        </p:grpSpPr>
        <p:sp>
          <p:nvSpPr>
            <p:cNvPr id="3" name="TextBox 2"/>
            <p:cNvSpPr txBox="1"/>
            <p:nvPr/>
          </p:nvSpPr>
          <p:spPr>
            <a:xfrm>
              <a:off x="9015090" y="3251371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22289" y="2515320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52884" y="2537478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19008" y="3620703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vertices, we solve the systems of equations: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38" y="2052125"/>
            <a:ext cx="4328535" cy="276782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84089" y="2284362"/>
            <a:ext cx="4863526" cy="3848676"/>
            <a:chOff x="784089" y="2284362"/>
            <a:chExt cx="4863526" cy="3848676"/>
          </a:xfrm>
        </p:grpSpPr>
        <p:sp>
          <p:nvSpPr>
            <p:cNvPr id="40" name="Rectangle 39"/>
            <p:cNvSpPr/>
            <p:nvPr/>
          </p:nvSpPr>
          <p:spPr>
            <a:xfrm>
              <a:off x="4384687" y="2307025"/>
              <a:ext cx="10820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200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100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10568" y="2317600"/>
              <a:ext cx="25669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FF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+ </a:t>
              </a:r>
              <a:r>
                <a:rPr lang="en-US" dirty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FF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FF0000"/>
                  </a:solidFill>
                  <a:latin typeface="CMSS10"/>
                </a:rPr>
                <a:t>300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MSS10"/>
                </a:rPr>
                <a:t>100</a:t>
              </a:r>
              <a:r>
                <a:rPr lang="en-US" dirty="0" smtClean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00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000000"/>
                  </a:solidFill>
                  <a:latin typeface="CMSS10"/>
                </a:rPr>
                <a:t>+ 200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40000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39098" y="3359523"/>
              <a:ext cx="1480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FF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+ </a:t>
              </a:r>
              <a:r>
                <a:rPr lang="en-US" dirty="0">
                  <a:solidFill>
                    <a:srgbClr val="FF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FF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FF0000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chemeClr val="accent6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chemeClr val="accent6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chemeClr val="accent6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chemeClr val="accent6"/>
                  </a:solidFill>
                  <a:latin typeface="CMSS10"/>
                </a:rPr>
                <a:t>200</a:t>
              </a:r>
              <a:endParaRPr lang="en-US" dirty="0">
                <a:solidFill>
                  <a:schemeClr val="accent6"/>
                </a:solidFill>
                <a:latin typeface="CMSS1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45448" y="3400271"/>
              <a:ext cx="11212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100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200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10568" y="4380194"/>
              <a:ext cx="11451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chemeClr val="accent6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chemeClr val="accent6"/>
                  </a:solidFill>
                  <a:latin typeface="CMSS10"/>
                </a:rPr>
                <a:t>= 200</a:t>
              </a:r>
            </a:p>
            <a:p>
              <a:r>
                <a:rPr lang="en-US" dirty="0">
                  <a:solidFill>
                    <a:schemeClr val="accent5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chemeClr val="accent5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chemeClr val="accent5"/>
                  </a:solidFill>
                  <a:latin typeface="CMSS10"/>
                </a:rPr>
                <a:t>= 300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66538" y="5483866"/>
              <a:ext cx="265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chemeClr val="accent5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chemeClr val="accent5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MSS10"/>
                </a:rPr>
                <a:t>100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000000"/>
                  </a:solidFill>
                  <a:latin typeface="CMSS10"/>
                </a:rPr>
                <a:t>+ 200</a:t>
              </a:r>
              <a:r>
                <a:rPr lang="en-US" dirty="0">
                  <a:solidFill>
                    <a:srgbClr val="000000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000000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</a:t>
              </a:r>
              <a:r>
                <a:rPr lang="en-US" dirty="0" smtClean="0">
                  <a:solidFill>
                    <a:srgbClr val="23373B"/>
                  </a:solidFill>
                  <a:latin typeface="CMSS10"/>
                </a:rPr>
                <a:t>40000</a:t>
              </a:r>
              <a:endParaRPr lang="en-US" dirty="0">
                <a:solidFill>
                  <a:srgbClr val="23373B"/>
                </a:solidFill>
                <a:latin typeface="CMSS1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24511" y="5483866"/>
              <a:ext cx="13231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 smtClean="0">
                  <a:solidFill>
                    <a:srgbClr val="23373B"/>
                  </a:solidFill>
                  <a:latin typeface="CMSS8"/>
                </a:rPr>
                <a:t>1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300</a:t>
              </a:r>
            </a:p>
            <a:p>
              <a:r>
                <a:rPr lang="en-US" dirty="0">
                  <a:solidFill>
                    <a:srgbClr val="23373B"/>
                  </a:solidFill>
                  <a:latin typeface="CMSSI10"/>
                </a:rPr>
                <a:t>x</a:t>
              </a:r>
              <a:r>
                <a:rPr lang="en-US" sz="800" dirty="0">
                  <a:solidFill>
                    <a:srgbClr val="23373B"/>
                  </a:solidFill>
                  <a:latin typeface="CMSS8"/>
                </a:rPr>
                <a:t>2 </a:t>
              </a:r>
              <a:r>
                <a:rPr lang="en-US" dirty="0">
                  <a:solidFill>
                    <a:srgbClr val="23373B"/>
                  </a:solidFill>
                  <a:latin typeface="CMSS10"/>
                </a:rPr>
                <a:t>= 50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4089" y="2456099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=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95382" y="3510925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 =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5382" y="4506685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 =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7373" y="5607266"/>
              <a:ext cx="51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 =</a:t>
              </a:r>
              <a:endParaRPr lang="en-US" dirty="0"/>
            </a:p>
          </p:txBody>
        </p:sp>
        <p:sp>
          <p:nvSpPr>
            <p:cNvPr id="51" name="Left Brace 50"/>
            <p:cNvSpPr/>
            <p:nvPr/>
          </p:nvSpPr>
          <p:spPr>
            <a:xfrm>
              <a:off x="1300413" y="2284363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Brace 51"/>
            <p:cNvSpPr/>
            <p:nvPr/>
          </p:nvSpPr>
          <p:spPr>
            <a:xfrm>
              <a:off x="4208441" y="2284362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Left Brace 52"/>
            <p:cNvSpPr/>
            <p:nvPr/>
          </p:nvSpPr>
          <p:spPr>
            <a:xfrm>
              <a:off x="1297140" y="3344582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Left Brace 53"/>
            <p:cNvSpPr/>
            <p:nvPr/>
          </p:nvSpPr>
          <p:spPr>
            <a:xfrm>
              <a:off x="4205168" y="3344581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Brace 54"/>
            <p:cNvSpPr/>
            <p:nvPr/>
          </p:nvSpPr>
          <p:spPr>
            <a:xfrm>
              <a:off x="1280005" y="4366143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1253973" y="5456821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 Brace 56"/>
            <p:cNvSpPr/>
            <p:nvPr/>
          </p:nvSpPr>
          <p:spPr>
            <a:xfrm>
              <a:off x="4162001" y="5456820"/>
              <a:ext cx="110155" cy="67621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47938" y="5029200"/>
            <a:ext cx="49466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Linear Programming problem has one solution it is located in one of the vertices</a:t>
            </a:r>
          </a:p>
          <a:p>
            <a:endParaRPr lang="en-US" sz="800" dirty="0" smtClean="0"/>
          </a:p>
          <a:p>
            <a:r>
              <a:rPr lang="en-US" dirty="0" smtClean="0"/>
              <a:t>(but it can have multiple solutions)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1" y="2052125"/>
            <a:ext cx="4917245" cy="491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71446" y="2052124"/>
            <a:ext cx="2321169" cy="49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708" y="5584370"/>
            <a:ext cx="2696307" cy="138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38" y="2052125"/>
            <a:ext cx="4328535" cy="2767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99548" y="3241548"/>
            <a:ext cx="208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 you figure out your feasible region?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278624" y="2194560"/>
            <a:ext cx="0" cy="2093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9041825" y="2515104"/>
            <a:ext cx="0" cy="349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4591" y="5953703"/>
            <a:ext cx="188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73B"/>
                </a:solidFill>
              </a:rPr>
              <a:t>x1; x2 </a:t>
            </a:r>
            <a:r>
              <a:rPr lang="en-US" dirty="0"/>
              <a:t>≥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23373B"/>
                </a:solidFill>
              </a:rPr>
              <a:t>0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5928" y="4962926"/>
            <a:ext cx="7872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(x1, x2) = (0, 0) for each constraint and see if (0,0) satisfies each inequality. </a:t>
            </a:r>
            <a:r>
              <a:rPr lang="en-US" smtClean="0"/>
              <a:t>If </a:t>
            </a:r>
            <a:r>
              <a:rPr lang="en-US" sz="16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do this for any other (x1, x2) !)</a:t>
            </a:r>
          </a:p>
          <a:p>
            <a:endParaRPr lang="en-US" sz="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0  ≥ </a:t>
            </a:r>
            <a:r>
              <a:rPr lang="en-US" sz="1600" dirty="0">
                <a:solidFill>
                  <a:srgbClr val="FF0000"/>
                </a:solidFill>
              </a:rPr>
              <a:t>300      </a:t>
            </a:r>
            <a:r>
              <a:rPr lang="en-US" sz="1600" dirty="0" smtClean="0">
                <a:solidFill>
                  <a:srgbClr val="FF0000"/>
                </a:solidFill>
              </a:rPr>
              <a:t>    False      Above the red line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0 ≥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40000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False      Above the grey line</a:t>
            </a:r>
          </a:p>
          <a:p>
            <a:pPr lvl="1"/>
            <a:r>
              <a:rPr lang="en-US" sz="1600" dirty="0" smtClean="0">
                <a:solidFill>
                  <a:schemeClr val="accent5"/>
                </a:solidFill>
              </a:rPr>
              <a:t>0  </a:t>
            </a:r>
            <a:r>
              <a:rPr lang="en-US" sz="1600" dirty="0">
                <a:solidFill>
                  <a:schemeClr val="accent5"/>
                </a:solidFill>
              </a:rPr>
              <a:t>≤ 300         </a:t>
            </a:r>
            <a:r>
              <a:rPr lang="en-US" sz="1600" dirty="0" smtClean="0">
                <a:solidFill>
                  <a:schemeClr val="accent5"/>
                </a:solidFill>
              </a:rPr>
              <a:t>True        Below the blue line</a:t>
            </a:r>
          </a:p>
          <a:p>
            <a:pPr lvl="1"/>
            <a:r>
              <a:rPr lang="en-US" sz="1600" dirty="0" smtClean="0">
                <a:solidFill>
                  <a:schemeClr val="accent6"/>
                </a:solidFill>
              </a:rPr>
              <a:t>0  </a:t>
            </a:r>
            <a:r>
              <a:rPr lang="en-US" sz="1600" dirty="0">
                <a:solidFill>
                  <a:schemeClr val="accent6"/>
                </a:solidFill>
              </a:rPr>
              <a:t>≤ 200</a:t>
            </a:r>
            <a:r>
              <a:rPr lang="en-US" sz="1600" dirty="0" smtClean="0"/>
              <a:t>         </a:t>
            </a:r>
            <a:r>
              <a:rPr lang="en-US" sz="1600" dirty="0" smtClean="0">
                <a:solidFill>
                  <a:schemeClr val="accent6"/>
                </a:solidFill>
              </a:rPr>
              <a:t>True        Below </a:t>
            </a:r>
            <a:r>
              <a:rPr lang="en-US" sz="1600" dirty="0">
                <a:solidFill>
                  <a:schemeClr val="accent6"/>
                </a:solidFill>
              </a:rPr>
              <a:t>the blue line</a:t>
            </a:r>
          </a:p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7287768" y="2185416"/>
            <a:ext cx="3483864" cy="2084832"/>
          </a:xfrm>
          <a:custGeom>
            <a:avLst/>
            <a:gdLst>
              <a:gd name="connsiteX0" fmla="*/ 0 w 3483864"/>
              <a:gd name="connsiteY0" fmla="*/ 0 h 2084832"/>
              <a:gd name="connsiteX1" fmla="*/ 3456432 w 3483864"/>
              <a:gd name="connsiteY1" fmla="*/ 9144 h 2084832"/>
              <a:gd name="connsiteX2" fmla="*/ 3483864 w 3483864"/>
              <a:gd name="connsiteY2" fmla="*/ 2066544 h 2084832"/>
              <a:gd name="connsiteX3" fmla="*/ 2587752 w 3483864"/>
              <a:gd name="connsiteY3" fmla="*/ 2084832 h 2084832"/>
              <a:gd name="connsiteX4" fmla="*/ 0 w 3483864"/>
              <a:gd name="connsiteY4" fmla="*/ 0 h 20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3864" h="2084832">
                <a:moveTo>
                  <a:pt x="0" y="0"/>
                </a:moveTo>
                <a:lnTo>
                  <a:pt x="3456432" y="9144"/>
                </a:lnTo>
                <a:lnTo>
                  <a:pt x="3483864" y="2066544"/>
                </a:lnTo>
                <a:lnTo>
                  <a:pt x="2587752" y="20848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69480" y="2157984"/>
            <a:ext cx="3493008" cy="2093976"/>
          </a:xfrm>
          <a:custGeom>
            <a:avLst/>
            <a:gdLst>
              <a:gd name="connsiteX0" fmla="*/ 3474720 w 3493008"/>
              <a:gd name="connsiteY0" fmla="*/ 2093976 h 2093976"/>
              <a:gd name="connsiteX1" fmla="*/ 0 w 3493008"/>
              <a:gd name="connsiteY1" fmla="*/ 694944 h 2093976"/>
              <a:gd name="connsiteX2" fmla="*/ 18288 w 3493008"/>
              <a:gd name="connsiteY2" fmla="*/ 0 h 2093976"/>
              <a:gd name="connsiteX3" fmla="*/ 3493008 w 3493008"/>
              <a:gd name="connsiteY3" fmla="*/ 18288 h 2093976"/>
              <a:gd name="connsiteX4" fmla="*/ 3474720 w 3493008"/>
              <a:gd name="connsiteY4" fmla="*/ 2093976 h 209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008" h="2093976">
                <a:moveTo>
                  <a:pt x="3474720" y="2093976"/>
                </a:moveTo>
                <a:lnTo>
                  <a:pt x="0" y="694944"/>
                </a:lnTo>
                <a:lnTo>
                  <a:pt x="18288" y="0"/>
                </a:lnTo>
                <a:lnTo>
                  <a:pt x="3493008" y="18288"/>
                </a:lnTo>
                <a:lnTo>
                  <a:pt x="3474720" y="2093976"/>
                </a:lnTo>
                <a:close/>
              </a:path>
            </a:pathLst>
          </a:custGeom>
          <a:solidFill>
            <a:srgbClr val="A5A5A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253287" y="2882178"/>
            <a:ext cx="3493008" cy="1362456"/>
          </a:xfrm>
          <a:custGeom>
            <a:avLst/>
            <a:gdLst>
              <a:gd name="connsiteX0" fmla="*/ 0 w 3493008"/>
              <a:gd name="connsiteY0" fmla="*/ 1362456 h 1362456"/>
              <a:gd name="connsiteX1" fmla="*/ 0 w 3493008"/>
              <a:gd name="connsiteY1" fmla="*/ 9144 h 1362456"/>
              <a:gd name="connsiteX2" fmla="*/ 3493008 w 3493008"/>
              <a:gd name="connsiteY2" fmla="*/ 0 h 1362456"/>
              <a:gd name="connsiteX3" fmla="*/ 3493008 w 3493008"/>
              <a:gd name="connsiteY3" fmla="*/ 1362456 h 1362456"/>
              <a:gd name="connsiteX4" fmla="*/ 0 w 3493008"/>
              <a:gd name="connsiteY4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3008" h="1362456">
                <a:moveTo>
                  <a:pt x="0" y="1362456"/>
                </a:moveTo>
                <a:lnTo>
                  <a:pt x="0" y="9144"/>
                </a:lnTo>
                <a:lnTo>
                  <a:pt x="3493008" y="0"/>
                </a:lnTo>
                <a:lnTo>
                  <a:pt x="3493008" y="1362456"/>
                </a:lnTo>
                <a:lnTo>
                  <a:pt x="0" y="1362456"/>
                </a:lnTo>
                <a:close/>
              </a:path>
            </a:pathLst>
          </a:custGeom>
          <a:solidFill>
            <a:srgbClr val="70AD47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69480" y="2171212"/>
            <a:ext cx="2633472" cy="2112264"/>
          </a:xfrm>
          <a:custGeom>
            <a:avLst/>
            <a:gdLst>
              <a:gd name="connsiteX0" fmla="*/ 2596896 w 2633472"/>
              <a:gd name="connsiteY0" fmla="*/ 2112264 h 2112264"/>
              <a:gd name="connsiteX1" fmla="*/ 2596896 w 2633472"/>
              <a:gd name="connsiteY1" fmla="*/ 9144 h 2112264"/>
              <a:gd name="connsiteX2" fmla="*/ 27432 w 2633472"/>
              <a:gd name="connsiteY2" fmla="*/ 0 h 2112264"/>
              <a:gd name="connsiteX3" fmla="*/ 0 w 2633472"/>
              <a:gd name="connsiteY3" fmla="*/ 2066544 h 2112264"/>
              <a:gd name="connsiteX4" fmla="*/ 2633472 w 2633472"/>
              <a:gd name="connsiteY4" fmla="*/ 2084832 h 2112264"/>
              <a:gd name="connsiteX5" fmla="*/ 2596896 w 2633472"/>
              <a:gd name="connsiteY5" fmla="*/ 2112264 h 21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3472" h="2112264">
                <a:moveTo>
                  <a:pt x="2596896" y="2112264"/>
                </a:moveTo>
                <a:lnTo>
                  <a:pt x="2596896" y="9144"/>
                </a:lnTo>
                <a:lnTo>
                  <a:pt x="27432" y="0"/>
                </a:lnTo>
                <a:lnTo>
                  <a:pt x="0" y="2066544"/>
                </a:lnTo>
                <a:lnTo>
                  <a:pt x="2633472" y="2084832"/>
                </a:lnTo>
                <a:lnTo>
                  <a:pt x="2596896" y="2112264"/>
                </a:lnTo>
                <a:close/>
              </a:path>
            </a:pathLst>
          </a:cu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143660" y="2880704"/>
            <a:ext cx="1742860" cy="1034716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2369127"/>
            <a:ext cx="63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1764" y="3598703"/>
            <a:ext cx="84166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ormulation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linear programming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(unlike 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poet’s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problem)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involves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(1)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minimizing an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 function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related to profit</a:t>
            </a:r>
          </a:p>
          <a:p>
            <a:pPr lvl="1"/>
            <a:endParaRPr lang="en-US" sz="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2) &gt;= constraints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express management objectives</a:t>
            </a:r>
          </a:p>
          <a:p>
            <a:pPr lvl="1"/>
            <a:endParaRPr lang="en-US" sz="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Solving it graphically (using Excel)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 the problem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Find the corners and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define feasible region </a:t>
            </a:r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 the corners to find the optimal solution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Sensitivity analysis to find the range of change of the 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7" y="4205451"/>
            <a:ext cx="4424378" cy="61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7" y="2046028"/>
            <a:ext cx="4316342" cy="27739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40525" y="3928452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ISO_150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881216" y="3820744"/>
            <a:ext cx="26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          x1             x2</a:t>
            </a:r>
            <a:endParaRPr lang="en-US" b="1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8216994" y="2882038"/>
            <a:ext cx="1669526" cy="1033381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7" y="4205451"/>
            <a:ext cx="4424378" cy="614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7" y="5041014"/>
            <a:ext cx="4417574" cy="6135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007" y="2046028"/>
            <a:ext cx="4316342" cy="2773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81216" y="3820744"/>
            <a:ext cx="26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          x1             x2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8216994" y="2882038"/>
            <a:ext cx="1669526" cy="1033381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7" y="4205451"/>
            <a:ext cx="4424378" cy="614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7" y="5041014"/>
            <a:ext cx="4417574" cy="6135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78" y="5875632"/>
            <a:ext cx="4424378" cy="614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1216" y="3820744"/>
            <a:ext cx="26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          x1             x2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69394" y="38192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ISO_350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8216994" y="2882038"/>
            <a:ext cx="1669526" cy="1033381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8216994" y="2882038"/>
            <a:ext cx="1669526" cy="1033381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6994" y="3666869"/>
            <a:ext cx="76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ISO_300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7" y="2040824"/>
            <a:ext cx="4316342" cy="277392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8216994" y="2882038"/>
            <a:ext cx="1669526" cy="1033381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82546" y="3260228"/>
            <a:ext cx="1555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A: (200,100)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65302" y="1744357"/>
            <a:ext cx="1752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A: (200,100)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Z=350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(the feasible region and </a:t>
            </a:r>
            <a:r>
              <a:rPr lang="en-US" sz="2400" dirty="0" err="1" smtClean="0"/>
              <a:t>isolines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1010" y="2882039"/>
            <a:ext cx="513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I’ll assign random values to Z to draw the </a:t>
            </a:r>
            <a:r>
              <a:rPr lang="en-US" dirty="0" err="1" smtClean="0"/>
              <a:t>isolines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(lines with the same slope of the objective function)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54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where is my optimal solution?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0568" y="2317600"/>
            <a:ext cx="256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MSSI10"/>
              </a:rPr>
              <a:t>Z = x</a:t>
            </a:r>
            <a:r>
              <a:rPr lang="en-US" sz="800" b="1" dirty="0" smtClean="0">
                <a:latin typeface="CMSS8"/>
              </a:rPr>
              <a:t>1 </a:t>
            </a:r>
            <a:r>
              <a:rPr lang="en-US" b="1" dirty="0">
                <a:latin typeface="CMSS10"/>
              </a:rPr>
              <a:t>+ </a:t>
            </a:r>
            <a:r>
              <a:rPr lang="en-US" b="1" dirty="0" smtClean="0">
                <a:latin typeface="CMSS10"/>
              </a:rPr>
              <a:t>1.5 </a:t>
            </a:r>
            <a:r>
              <a:rPr lang="en-US" b="1" dirty="0" smtClean="0">
                <a:latin typeface="CMSSI10"/>
              </a:rPr>
              <a:t>x</a:t>
            </a:r>
            <a:r>
              <a:rPr lang="en-US" sz="800" b="1" dirty="0" smtClean="0">
                <a:latin typeface="CMSS8"/>
              </a:rPr>
              <a:t>2</a:t>
            </a:r>
            <a:endParaRPr lang="en-US" b="1" dirty="0">
              <a:latin typeface="CMSS1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8335" y="2317600"/>
            <a:ext cx="65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MSSI10"/>
              </a:rPr>
              <a:t>Min</a:t>
            </a:r>
            <a:endParaRPr lang="en-US" b="1" dirty="0">
              <a:latin typeface="CMSS1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16" y="5047454"/>
            <a:ext cx="4644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A: (200,100) Let’s confirm A is the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vertice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that leads to the minimum Z in the feasible region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487" y="2042040"/>
            <a:ext cx="4316342" cy="2773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2369127"/>
            <a:ext cx="63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Feasible regions and solutions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5760" y="4794334"/>
            <a:ext cx="848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5758" y="55329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Unfeasible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problem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759" y="5163666"/>
            <a:ext cx="848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feasible region &amp;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unbounded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5299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1741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Bounded feasible 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.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5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r>
              <a:rPr lang="en-US" dirty="0">
                <a:solidFill>
                  <a:schemeClr val="accent6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dirty="0">
                <a:solidFill>
                  <a:schemeClr val="accent6"/>
                </a:solidFill>
                <a:latin typeface="CMSY9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6"/>
                </a:solidFill>
                <a:latin typeface="CMSS9"/>
              </a:rPr>
              <a:t>200</a:t>
            </a:r>
            <a:endParaRPr lang="en-US" dirty="0">
              <a:solidFill>
                <a:schemeClr val="accent6"/>
              </a:solidFill>
              <a:latin typeface="CMSS9"/>
            </a:endParaRPr>
          </a:p>
          <a:p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7"/>
            <a:ext cx="5651128" cy="3631727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8113986" y="3059380"/>
            <a:ext cx="2319072" cy="1323434"/>
          </a:xfrm>
          <a:custGeom>
            <a:avLst/>
            <a:gdLst>
              <a:gd name="connsiteX0" fmla="*/ 0 w 1742860"/>
              <a:gd name="connsiteY0" fmla="*/ 0 h 1034716"/>
              <a:gd name="connsiteX1" fmla="*/ 1735985 w 1742860"/>
              <a:gd name="connsiteY1" fmla="*/ 0 h 1034716"/>
              <a:gd name="connsiteX2" fmla="*/ 1742860 w 1742860"/>
              <a:gd name="connsiteY2" fmla="*/ 1034716 h 1034716"/>
              <a:gd name="connsiteX3" fmla="*/ 869711 w 1742860"/>
              <a:gd name="connsiteY3" fmla="*/ 701269 h 1034716"/>
              <a:gd name="connsiteX4" fmla="*/ 0 w 1742860"/>
              <a:gd name="connsiteY4" fmla="*/ 0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860" h="1034716">
                <a:moveTo>
                  <a:pt x="0" y="0"/>
                </a:moveTo>
                <a:lnTo>
                  <a:pt x="1735985" y="0"/>
                </a:lnTo>
                <a:cubicBezTo>
                  <a:pt x="1738277" y="344905"/>
                  <a:pt x="1740568" y="689811"/>
                  <a:pt x="1742860" y="1034716"/>
                </a:cubicBezTo>
                <a:lnTo>
                  <a:pt x="869711" y="701269"/>
                </a:lnTo>
                <a:lnTo>
                  <a:pt x="0" y="0"/>
                </a:lnTo>
                <a:close/>
              </a:path>
            </a:pathLst>
          </a:custGeom>
          <a:solidFill>
            <a:srgbClr val="FFE699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Bounded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2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r>
              <a:rPr lang="en-US" dirty="0">
                <a:solidFill>
                  <a:schemeClr val="accent6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6"/>
                </a:solidFill>
                <a:latin typeface="CMSS8"/>
              </a:rPr>
              <a:t>2 </a:t>
            </a:r>
            <a:r>
              <a:rPr lang="en-US" dirty="0">
                <a:solidFill>
                  <a:schemeClr val="accent6"/>
                </a:solidFill>
                <a:latin typeface="CMSY9"/>
              </a:rPr>
              <a:t> </a:t>
            </a:r>
            <a:r>
              <a:rPr lang="en-US" dirty="0" smtClean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6"/>
                </a:solidFill>
                <a:latin typeface="CMSS9"/>
              </a:rPr>
              <a:t>200</a:t>
            </a:r>
            <a:endParaRPr lang="en-US" dirty="0">
              <a:solidFill>
                <a:schemeClr val="accent6"/>
              </a:solidFill>
              <a:latin typeface="CMSS9"/>
            </a:endParaRPr>
          </a:p>
          <a:p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7"/>
            <a:ext cx="5651128" cy="36317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312166" y="39729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20055" y="2886304"/>
            <a:ext cx="1345324" cy="36139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4262616"/>
            <a:ext cx="1471448" cy="36139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9604" y="4256316"/>
            <a:ext cx="2251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Different obj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. function</a:t>
            </a:r>
          </a:p>
          <a:p>
            <a:endParaRPr lang="en-US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Now with the same slope as the grey constraint (-1/2)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 flipV="1">
            <a:off x="3061445" y="4443313"/>
            <a:ext cx="596155" cy="551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3061445" y="3067007"/>
            <a:ext cx="1058610" cy="1927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57600" y="2419504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MSS9"/>
              </a:rPr>
              <a:t>min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MSSI9"/>
              </a:rPr>
              <a:t>Z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MSS9"/>
              </a:rPr>
              <a:t>=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MSSI9"/>
              </a:rPr>
              <a:t>x</a:t>
            </a:r>
            <a:r>
              <a:rPr lang="pl-P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MSS8"/>
              </a:rPr>
              <a:t>1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MSS9"/>
              </a:rPr>
              <a:t>+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MSS9"/>
              </a:rPr>
              <a:t>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MMI9"/>
              </a:rPr>
              <a:t>.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MSS9"/>
              </a:rPr>
              <a:t>5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MSS9"/>
              </a:rPr>
              <a:t>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MSS8"/>
              </a:rPr>
              <a:t>2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CMSS8"/>
            </a:endParaRPr>
          </a:p>
        </p:txBody>
      </p:sp>
    </p:spTree>
    <p:extLst>
      <p:ext uri="{BB962C8B-B14F-4D97-AF65-F5344CB8AC3E}">
        <p14:creationId xmlns:p14="http://schemas.microsoft.com/office/powerpoint/2010/main" val="40256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one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1.5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endParaRPr lang="en-US" dirty="0" smtClean="0">
              <a:solidFill>
                <a:srgbClr val="23373B"/>
              </a:solidFill>
              <a:latin typeface="CMSSI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312166" y="39729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6"/>
            <a:ext cx="5651128" cy="363172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031979" y="2168665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9604" y="4256316"/>
            <a:ext cx="2251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Same obj. function</a:t>
            </a:r>
          </a:p>
          <a:p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One less constraint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2369127"/>
            <a:ext cx="635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Keeping the River Clean Problem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1764" y="4276436"/>
            <a:ext cx="8416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ormulation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linear programming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(unlike 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poet’s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problem)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involves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(1)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minimizing an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 function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related to profit</a:t>
            </a:r>
          </a:p>
          <a:p>
            <a:pPr lvl="1"/>
            <a:endParaRPr lang="en-US" sz="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2) &gt;= constraints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express management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1244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08063" y="1974495"/>
            <a:ext cx="5651128" cy="3631727"/>
            <a:chOff x="6208063" y="1974495"/>
            <a:chExt cx="5651128" cy="36317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063" y="1974495"/>
              <a:ext cx="5651128" cy="36317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3245" y="3923574"/>
              <a:ext cx="1017555" cy="493590"/>
            </a:xfrm>
            <a:prstGeom prst="rect">
              <a:avLst/>
            </a:prstGeom>
          </p:spPr>
        </p:pic>
      </p:grp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multiple optimal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3373B"/>
                </a:solidFill>
                <a:latin typeface="CMSS9"/>
              </a:rPr>
              <a:t>min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2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endParaRPr lang="en-US" dirty="0" smtClean="0">
              <a:solidFill>
                <a:srgbClr val="23373B"/>
              </a:solidFill>
              <a:latin typeface="CMSSI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312166" y="39729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7042771" y="2168805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413766" y="3998310"/>
            <a:ext cx="1114096" cy="44143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20055" y="2886304"/>
            <a:ext cx="1345324" cy="36139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4262616"/>
            <a:ext cx="1471448" cy="36139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9604" y="4256316"/>
            <a:ext cx="22518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Different obj. function</a:t>
            </a:r>
          </a:p>
          <a:p>
            <a:endParaRPr lang="en-US" sz="8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Now with the same slope as the grey constraint (-1/2)</a:t>
            </a:r>
          </a:p>
          <a:p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One less constraint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>
          <a:xfrm flipV="1">
            <a:off x="3061445" y="4443313"/>
            <a:ext cx="596155" cy="75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3061445" y="3067003"/>
            <a:ext cx="1058610" cy="212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region                    &amp;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unbounded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2886304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ax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1.5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  <a:endParaRPr lang="en-US" dirty="0">
              <a:solidFill>
                <a:schemeClr val="accent5"/>
              </a:solidFill>
              <a:latin typeface="CMSS9"/>
            </a:endParaRPr>
          </a:p>
          <a:p>
            <a:endParaRPr lang="en-US" dirty="0" smtClean="0">
              <a:solidFill>
                <a:srgbClr val="23373B"/>
              </a:solidFill>
              <a:latin typeface="CMSSI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4"/>
            <a:ext cx="5651128" cy="363172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021390" y="2160492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419504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m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in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b="1" dirty="0" smtClean="0">
                <a:latin typeface="CMSS9"/>
              </a:rPr>
              <a:t>1</a:t>
            </a:r>
            <a:r>
              <a:rPr lang="en-US" b="1" dirty="0">
                <a:latin typeface="CMMI9"/>
              </a:rPr>
              <a:t>.</a:t>
            </a:r>
            <a:r>
              <a:rPr lang="pl-PL" b="1" dirty="0" smtClean="0">
                <a:latin typeface="CMSS9"/>
              </a:rPr>
              <a:t>5</a:t>
            </a:r>
            <a:r>
              <a:rPr lang="en-US" b="1" dirty="0" smtClean="0"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 smtClean="0">
              <a:solidFill>
                <a:srgbClr val="23373B"/>
              </a:solidFill>
              <a:latin typeface="CMSS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604" y="4256316"/>
            <a:ext cx="2251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Maximizing the obj. function</a:t>
            </a:r>
          </a:p>
          <a:p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One less constraint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Unfeasible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599" y="2886304"/>
            <a:ext cx="2550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23373B"/>
                </a:solidFill>
                <a:latin typeface="CMSS9"/>
              </a:rPr>
              <a:t>m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ax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1.5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dirty="0" smtClean="0">
              <a:solidFill>
                <a:srgbClr val="23373B"/>
              </a:solidFill>
              <a:latin typeface="CMSS8"/>
            </a:endParaRPr>
          </a:p>
          <a:p>
            <a:endParaRPr lang="pl-PL" dirty="0">
              <a:solidFill>
                <a:srgbClr val="23373B"/>
              </a:solidFill>
              <a:latin typeface="CMSS9"/>
            </a:endParaRPr>
          </a:p>
          <a:p>
            <a:r>
              <a:rPr lang="en-US" i="1" dirty="0">
                <a:solidFill>
                  <a:srgbClr val="23373B"/>
                </a:solidFill>
                <a:latin typeface="CMSS9"/>
              </a:rPr>
              <a:t>subject </a:t>
            </a:r>
            <a:r>
              <a:rPr lang="en-US" i="1" dirty="0" smtClean="0">
                <a:solidFill>
                  <a:srgbClr val="23373B"/>
                </a:solidFill>
                <a:latin typeface="CMSS9"/>
              </a:rPr>
              <a:t>to</a:t>
            </a:r>
          </a:p>
          <a:p>
            <a:endParaRPr lang="en-US" dirty="0">
              <a:solidFill>
                <a:srgbClr val="23373B"/>
              </a:solidFill>
              <a:latin typeface="CMSS9"/>
            </a:endParaRPr>
          </a:p>
          <a:p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1 </a:t>
            </a:r>
            <a:r>
              <a:rPr lang="en-US" dirty="0">
                <a:solidFill>
                  <a:srgbClr val="FF0000"/>
                </a:solidFill>
                <a:latin typeface="CMSS9"/>
              </a:rPr>
              <a:t>+ </a:t>
            </a:r>
            <a:r>
              <a:rPr lang="en-US" dirty="0">
                <a:solidFill>
                  <a:srgbClr val="FF0000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MSS8"/>
              </a:rPr>
              <a:t>2 </a:t>
            </a:r>
            <a:r>
              <a:rPr lang="en-US" dirty="0">
                <a:solidFill>
                  <a:srgbClr val="FF0000"/>
                </a:solidFill>
                <a:latin typeface="CMSY9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FF0000"/>
                </a:solidFill>
                <a:latin typeface="CMSS9"/>
              </a:rPr>
              <a:t>300 </a:t>
            </a:r>
            <a:endParaRPr lang="en-US" dirty="0" smtClean="0">
              <a:solidFill>
                <a:srgbClr val="23373B"/>
              </a:solidFill>
              <a:latin typeface="CMSS9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200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MSS8"/>
              </a:rPr>
              <a:t>2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S9"/>
              </a:rPr>
              <a:t>40000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MSS9"/>
            </a:endParaRPr>
          </a:p>
          <a:p>
            <a:r>
              <a:rPr lang="en-US" dirty="0">
                <a:solidFill>
                  <a:schemeClr val="accent5"/>
                </a:solidFill>
                <a:latin typeface="CMSSI9"/>
              </a:rPr>
              <a:t>x</a:t>
            </a:r>
            <a:r>
              <a:rPr lang="en-US" sz="800" dirty="0">
                <a:solidFill>
                  <a:schemeClr val="accent5"/>
                </a:solidFill>
                <a:latin typeface="CMSS8"/>
              </a:rPr>
              <a:t>1 </a:t>
            </a:r>
            <a:r>
              <a:rPr lang="en-US" sz="800" dirty="0" smtClean="0">
                <a:solidFill>
                  <a:schemeClr val="accent5"/>
                </a:solidFill>
                <a:latin typeface="CMSS8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5"/>
                </a:solidFill>
                <a:latin typeface="CMSS9"/>
              </a:rPr>
              <a:t>300</a:t>
            </a:r>
          </a:p>
          <a:p>
            <a:r>
              <a:rPr lang="en-US" dirty="0" smtClean="0">
                <a:solidFill>
                  <a:schemeClr val="accent6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accent6"/>
                </a:solidFill>
                <a:latin typeface="CMSS8"/>
              </a:rPr>
              <a:t>2  </a:t>
            </a:r>
            <a:r>
              <a:rPr lang="en-US" dirty="0">
                <a:solidFill>
                  <a:schemeClr val="accent6"/>
                </a:solidFill>
                <a:latin typeface="CMSY9"/>
              </a:rPr>
              <a:t>≤ </a:t>
            </a:r>
            <a:r>
              <a:rPr lang="en-US" dirty="0" smtClean="0">
                <a:solidFill>
                  <a:schemeClr val="accent6"/>
                </a:solidFill>
                <a:latin typeface="CMSS9"/>
              </a:rPr>
              <a:t>200</a:t>
            </a:r>
            <a:endParaRPr lang="en-US" dirty="0">
              <a:solidFill>
                <a:schemeClr val="accent6"/>
              </a:solidFill>
              <a:latin typeface="CMSS9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-100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  <a:latin typeface="CMSS8"/>
              </a:rPr>
              <a:t>1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100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chemeClr val="accent2">
                    <a:lumMod val="75000"/>
                  </a:schemeClr>
                </a:solidFill>
                <a:latin typeface="CMSS8"/>
              </a:rPr>
              <a:t>2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Y9"/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0000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MSS9"/>
            </a:endParaRPr>
          </a:p>
          <a:p>
            <a:endParaRPr lang="en-US" dirty="0">
              <a:solidFill>
                <a:schemeClr val="accent5"/>
              </a:solidFill>
              <a:latin typeface="CMSS9"/>
            </a:endParaRPr>
          </a:p>
          <a:p>
            <a:r>
              <a:rPr lang="en-US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1</a:t>
            </a:r>
            <a:r>
              <a:rPr lang="en-US" dirty="0">
                <a:solidFill>
                  <a:srgbClr val="23373B"/>
                </a:solidFill>
                <a:latin typeface="CMMI9"/>
              </a:rPr>
              <a:t>; </a:t>
            </a:r>
            <a:r>
              <a:rPr lang="en-US" dirty="0">
                <a:solidFill>
                  <a:srgbClr val="23373B"/>
                </a:solidFill>
                <a:latin typeface="CMSSI9"/>
              </a:rPr>
              <a:t>x</a:t>
            </a:r>
            <a:r>
              <a:rPr lang="en-US" sz="800" dirty="0">
                <a:solidFill>
                  <a:srgbClr val="23373B"/>
                </a:solidFill>
                <a:latin typeface="CMSS8"/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MSY9"/>
              </a:rPr>
              <a:t>≥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63" y="1974494"/>
            <a:ext cx="5651128" cy="363172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021390" y="2160492"/>
            <a:ext cx="3402701" cy="2245540"/>
          </a:xfrm>
          <a:custGeom>
            <a:avLst/>
            <a:gdLst>
              <a:gd name="connsiteX0" fmla="*/ 0 w 3402701"/>
              <a:gd name="connsiteY0" fmla="*/ 0 h 2245540"/>
              <a:gd name="connsiteX1" fmla="*/ 3402701 w 3402701"/>
              <a:gd name="connsiteY1" fmla="*/ 0 h 2245540"/>
              <a:gd name="connsiteX2" fmla="*/ 3402701 w 3402701"/>
              <a:gd name="connsiteY2" fmla="*/ 2245540 h 2245540"/>
              <a:gd name="connsiteX3" fmla="*/ 2261724 w 3402701"/>
              <a:gd name="connsiteY3" fmla="*/ 1784294 h 2245540"/>
              <a:gd name="connsiteX4" fmla="*/ 0 w 3402701"/>
              <a:gd name="connsiteY4" fmla="*/ 0 h 224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701" h="2245540">
                <a:moveTo>
                  <a:pt x="0" y="0"/>
                </a:moveTo>
                <a:lnTo>
                  <a:pt x="3402701" y="0"/>
                </a:lnTo>
                <a:lnTo>
                  <a:pt x="3402701" y="2245540"/>
                </a:lnTo>
                <a:lnTo>
                  <a:pt x="2261724" y="1784294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14902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61" y="1974494"/>
            <a:ext cx="5651129" cy="363172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8593810" y="3053166"/>
            <a:ext cx="1991532" cy="1363851"/>
          </a:xfrm>
          <a:custGeom>
            <a:avLst/>
            <a:gdLst>
              <a:gd name="connsiteX0" fmla="*/ 0 w 1991532"/>
              <a:gd name="connsiteY0" fmla="*/ 0 h 1363851"/>
              <a:gd name="connsiteX1" fmla="*/ 1983783 w 1991532"/>
              <a:gd name="connsiteY1" fmla="*/ 7749 h 1363851"/>
              <a:gd name="connsiteX2" fmla="*/ 1991532 w 1991532"/>
              <a:gd name="connsiteY2" fmla="*/ 1363851 h 1363851"/>
              <a:gd name="connsiteX3" fmla="*/ 999641 w 1991532"/>
              <a:gd name="connsiteY3" fmla="*/ 906651 h 1363851"/>
              <a:gd name="connsiteX4" fmla="*/ 0 w 1991532"/>
              <a:gd name="connsiteY4" fmla="*/ 0 h 13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532" h="1363851">
                <a:moveTo>
                  <a:pt x="0" y="0"/>
                </a:moveTo>
                <a:lnTo>
                  <a:pt x="1983783" y="7749"/>
                </a:lnTo>
                <a:lnTo>
                  <a:pt x="1991532" y="1363851"/>
                </a:lnTo>
                <a:lnTo>
                  <a:pt x="999641" y="906651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41024" y="2154264"/>
            <a:ext cx="1968284" cy="1813302"/>
          </a:xfrm>
          <a:custGeom>
            <a:avLst/>
            <a:gdLst>
              <a:gd name="connsiteX0" fmla="*/ 1968284 w 1968284"/>
              <a:gd name="connsiteY0" fmla="*/ 0 h 1813302"/>
              <a:gd name="connsiteX1" fmla="*/ 15498 w 1968284"/>
              <a:gd name="connsiteY1" fmla="*/ 7750 h 1813302"/>
              <a:gd name="connsiteX2" fmla="*/ 0 w 1968284"/>
              <a:gd name="connsiteY2" fmla="*/ 1813302 h 1813302"/>
              <a:gd name="connsiteX3" fmla="*/ 1968284 w 1968284"/>
              <a:gd name="connsiteY3" fmla="*/ 0 h 18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284" h="1813302">
                <a:moveTo>
                  <a:pt x="1968284" y="0"/>
                </a:moveTo>
                <a:lnTo>
                  <a:pt x="15498" y="7750"/>
                </a:lnTo>
                <a:lnTo>
                  <a:pt x="0" y="1813302"/>
                </a:lnTo>
                <a:lnTo>
                  <a:pt x="1968284" y="0"/>
                </a:lnTo>
                <a:close/>
              </a:path>
            </a:pathLst>
          </a:custGeom>
          <a:solidFill>
            <a:srgbClr val="ED7D31">
              <a:alpha val="3098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2609305"/>
            <a:ext cx="2251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Same obj. function</a:t>
            </a:r>
          </a:p>
          <a:p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One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more constraint</a:t>
            </a:r>
          </a:p>
          <a:p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The feasible region must result of the interception of the regions derived from all constraints (the orange doesn’t intercept the remaining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</a:t>
            </a:r>
            <a:r>
              <a:rPr lang="en-US" dirty="0" smtClean="0"/>
              <a:t>easible regions </a:t>
            </a:r>
            <a:r>
              <a:rPr lang="en-US" dirty="0"/>
              <a:t>and </a:t>
            </a:r>
            <a:r>
              <a:rPr lang="en-US" dirty="0" smtClean="0"/>
              <a:t>solutions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81010" y="1482037"/>
            <a:ext cx="230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Summary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4710" t="38501" r="21812" b="27682"/>
          <a:stretch/>
        </p:blipFill>
        <p:spPr>
          <a:xfrm>
            <a:off x="838199" y="2146851"/>
            <a:ext cx="10515601" cy="37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6350000" y="2590800"/>
            <a:ext cx="1310640" cy="904240"/>
          </a:xfrm>
          <a:custGeom>
            <a:avLst/>
            <a:gdLst>
              <a:gd name="connsiteX0" fmla="*/ 30480 w 1310640"/>
              <a:gd name="connsiteY0" fmla="*/ 264160 h 904240"/>
              <a:gd name="connsiteX1" fmla="*/ 0 w 1310640"/>
              <a:gd name="connsiteY1" fmla="*/ 853440 h 904240"/>
              <a:gd name="connsiteX2" fmla="*/ 1310640 w 1310640"/>
              <a:gd name="connsiteY2" fmla="*/ 904240 h 904240"/>
              <a:gd name="connsiteX3" fmla="*/ 1239520 w 1310640"/>
              <a:gd name="connsiteY3" fmla="*/ 0 h 904240"/>
              <a:gd name="connsiteX4" fmla="*/ 518160 w 1310640"/>
              <a:gd name="connsiteY4" fmla="*/ 568960 h 904240"/>
              <a:gd name="connsiteX5" fmla="*/ 30480 w 1310640"/>
              <a:gd name="connsiteY5" fmla="*/ 264160 h 90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0640" h="904240">
                <a:moveTo>
                  <a:pt x="30480" y="264160"/>
                </a:moveTo>
                <a:lnTo>
                  <a:pt x="0" y="853440"/>
                </a:lnTo>
                <a:lnTo>
                  <a:pt x="1310640" y="904240"/>
                </a:lnTo>
                <a:lnTo>
                  <a:pt x="1239520" y="0"/>
                </a:lnTo>
                <a:lnTo>
                  <a:pt x="518160" y="568960"/>
                </a:lnTo>
                <a:lnTo>
                  <a:pt x="30480" y="2641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15560" cy="13255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 alternative solutions are always infinite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15560" cy="46462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The feasible region of a LPP is a closed convex set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Definitions: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A set is </a:t>
            </a:r>
            <a:r>
              <a:rPr lang="en-US" sz="2600" b="1" dirty="0"/>
              <a:t>convex</a:t>
            </a:r>
            <a:r>
              <a:rPr lang="en-US" sz="2600" dirty="0"/>
              <a:t> if the straight line segment that joins every pair </a:t>
            </a:r>
            <a:r>
              <a:rPr lang="en-US" sz="2600" dirty="0" smtClean="0"/>
              <a:t>of points </a:t>
            </a:r>
            <a:r>
              <a:rPr lang="en-US" sz="2600" dirty="0"/>
              <a:t>in the set is also in the set.</a:t>
            </a:r>
          </a:p>
          <a:p>
            <a:pPr marL="0" indent="0">
              <a:buNone/>
            </a:pPr>
            <a:r>
              <a:rPr lang="en-US" sz="2600" dirty="0"/>
              <a:t>A set is closed if contains its boundary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171271" y="3647440"/>
            <a:ext cx="14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convex 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9369" y="3647440"/>
            <a:ext cx="135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</a:t>
            </a:r>
            <a:r>
              <a:rPr lang="en-US" dirty="0"/>
              <a:t>convex set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38240" y="1825625"/>
            <a:ext cx="5115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Non-convex sets: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objective function of a LPP is linear.</a:t>
            </a:r>
          </a:p>
        </p:txBody>
      </p:sp>
      <p:sp>
        <p:nvSpPr>
          <p:cNvPr id="7" name="Freeform 6"/>
          <p:cNvSpPr/>
          <p:nvPr/>
        </p:nvSpPr>
        <p:spPr>
          <a:xfrm>
            <a:off x="1270000" y="2763520"/>
            <a:ext cx="782320" cy="883920"/>
          </a:xfrm>
          <a:custGeom>
            <a:avLst/>
            <a:gdLst>
              <a:gd name="connsiteX0" fmla="*/ 0 w 782320"/>
              <a:gd name="connsiteY0" fmla="*/ 386080 h 883920"/>
              <a:gd name="connsiteX1" fmla="*/ 10160 w 782320"/>
              <a:gd name="connsiteY1" fmla="*/ 883920 h 883920"/>
              <a:gd name="connsiteX2" fmla="*/ 782320 w 782320"/>
              <a:gd name="connsiteY2" fmla="*/ 863600 h 883920"/>
              <a:gd name="connsiteX3" fmla="*/ 782320 w 782320"/>
              <a:gd name="connsiteY3" fmla="*/ 182880 h 883920"/>
              <a:gd name="connsiteX4" fmla="*/ 314960 w 782320"/>
              <a:gd name="connsiteY4" fmla="*/ 0 h 883920"/>
              <a:gd name="connsiteX5" fmla="*/ 0 w 782320"/>
              <a:gd name="connsiteY5" fmla="*/ 38608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320" h="883920">
                <a:moveTo>
                  <a:pt x="0" y="386080"/>
                </a:moveTo>
                <a:lnTo>
                  <a:pt x="10160" y="883920"/>
                </a:lnTo>
                <a:lnTo>
                  <a:pt x="782320" y="863600"/>
                </a:lnTo>
                <a:lnTo>
                  <a:pt x="782320" y="182880"/>
                </a:lnTo>
                <a:lnTo>
                  <a:pt x="314960" y="0"/>
                </a:lnTo>
                <a:lnTo>
                  <a:pt x="0" y="386080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51760" y="2611120"/>
            <a:ext cx="751840" cy="883920"/>
          </a:xfrm>
          <a:custGeom>
            <a:avLst/>
            <a:gdLst>
              <a:gd name="connsiteX0" fmla="*/ 0 w 751840"/>
              <a:gd name="connsiteY0" fmla="*/ 274320 h 883920"/>
              <a:gd name="connsiteX1" fmla="*/ 406400 w 751840"/>
              <a:gd name="connsiteY1" fmla="*/ 883920 h 883920"/>
              <a:gd name="connsiteX2" fmla="*/ 751840 w 751840"/>
              <a:gd name="connsiteY2" fmla="*/ 314960 h 883920"/>
              <a:gd name="connsiteX3" fmla="*/ 426720 w 751840"/>
              <a:gd name="connsiteY3" fmla="*/ 0 h 883920"/>
              <a:gd name="connsiteX4" fmla="*/ 0 w 751840"/>
              <a:gd name="connsiteY4" fmla="*/ 27432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840" h="883920">
                <a:moveTo>
                  <a:pt x="0" y="274320"/>
                </a:moveTo>
                <a:lnTo>
                  <a:pt x="406400" y="883920"/>
                </a:lnTo>
                <a:lnTo>
                  <a:pt x="751840" y="314960"/>
                </a:lnTo>
                <a:lnTo>
                  <a:pt x="426720" y="0"/>
                </a:lnTo>
                <a:lnTo>
                  <a:pt x="0" y="2743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0"/>
          </p:cNvCxnSpPr>
          <p:nvPr/>
        </p:nvCxnSpPr>
        <p:spPr>
          <a:xfrm>
            <a:off x="2651760" y="2885440"/>
            <a:ext cx="660400" cy="97536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016975" y="2733739"/>
            <a:ext cx="1231970" cy="852484"/>
          </a:xfrm>
          <a:custGeom>
            <a:avLst/>
            <a:gdLst>
              <a:gd name="connsiteX0" fmla="*/ 3117 w 1231970"/>
              <a:gd name="connsiteY0" fmla="*/ 851951 h 852484"/>
              <a:gd name="connsiteX1" fmla="*/ 856557 w 1231970"/>
              <a:gd name="connsiteY1" fmla="*/ 49311 h 852484"/>
              <a:gd name="connsiteX2" fmla="*/ 1191837 w 1231970"/>
              <a:gd name="connsiteY2" fmla="*/ 171231 h 852484"/>
              <a:gd name="connsiteX3" fmla="*/ 3117 w 1231970"/>
              <a:gd name="connsiteY3" fmla="*/ 851951 h 8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970" h="852484">
                <a:moveTo>
                  <a:pt x="3117" y="851951"/>
                </a:moveTo>
                <a:cubicBezTo>
                  <a:pt x="-52763" y="831631"/>
                  <a:pt x="658437" y="162764"/>
                  <a:pt x="856557" y="49311"/>
                </a:cubicBezTo>
                <a:cubicBezTo>
                  <a:pt x="1054677" y="-64142"/>
                  <a:pt x="1337464" y="35764"/>
                  <a:pt x="1191837" y="171231"/>
                </a:cubicBezTo>
                <a:cubicBezTo>
                  <a:pt x="1046210" y="306698"/>
                  <a:pt x="58997" y="872271"/>
                  <a:pt x="3117" y="851951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33520" y="3653691"/>
            <a:ext cx="14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convex set</a:t>
            </a:r>
          </a:p>
        </p:txBody>
      </p:sp>
      <p:sp>
        <p:nvSpPr>
          <p:cNvPr id="17" name="Oval 16"/>
          <p:cNvSpPr/>
          <p:nvPr/>
        </p:nvSpPr>
        <p:spPr>
          <a:xfrm>
            <a:off x="8145780" y="2479040"/>
            <a:ext cx="1116000" cy="11176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88350" y="2722880"/>
            <a:ext cx="648000" cy="648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78887" y="3017520"/>
            <a:ext cx="8395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92597" y="2895600"/>
            <a:ext cx="8395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9813064" y="2343480"/>
            <a:ext cx="1263580" cy="1127519"/>
          </a:xfrm>
          <a:custGeom>
            <a:avLst/>
            <a:gdLst>
              <a:gd name="connsiteX0" fmla="*/ 1496 w 1263580"/>
              <a:gd name="connsiteY0" fmla="*/ 1121080 h 1127519"/>
              <a:gd name="connsiteX1" fmla="*/ 976856 w 1263580"/>
              <a:gd name="connsiteY1" fmla="*/ 13640 h 1127519"/>
              <a:gd name="connsiteX2" fmla="*/ 895576 w 1263580"/>
              <a:gd name="connsiteY2" fmla="*/ 501320 h 1127519"/>
              <a:gd name="connsiteX3" fmla="*/ 1230856 w 1263580"/>
              <a:gd name="connsiteY3" fmla="*/ 470840 h 1127519"/>
              <a:gd name="connsiteX4" fmla="*/ 1496 w 1263580"/>
              <a:gd name="connsiteY4" fmla="*/ 1121080 h 112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580" h="1127519">
                <a:moveTo>
                  <a:pt x="1496" y="1121080"/>
                </a:moveTo>
                <a:cubicBezTo>
                  <a:pt x="-40837" y="1044880"/>
                  <a:pt x="827843" y="116933"/>
                  <a:pt x="976856" y="13640"/>
                </a:cubicBezTo>
                <a:cubicBezTo>
                  <a:pt x="1125869" y="-89653"/>
                  <a:pt x="853243" y="425120"/>
                  <a:pt x="895576" y="501320"/>
                </a:cubicBezTo>
                <a:cubicBezTo>
                  <a:pt x="937909" y="577520"/>
                  <a:pt x="1386643" y="367547"/>
                  <a:pt x="1230856" y="470840"/>
                </a:cubicBezTo>
                <a:cubicBezTo>
                  <a:pt x="1075069" y="574133"/>
                  <a:pt x="43829" y="1197280"/>
                  <a:pt x="1496" y="112108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718800" y="2469460"/>
            <a:ext cx="101600" cy="432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5758" y="2429917"/>
            <a:ext cx="848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Graphical Sensitivity Analysis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Right-hand-side (RHS)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feasibility for the RHS concerning the shadow price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defining a LP problem the values used as </a:t>
            </a:r>
            <a:r>
              <a:rPr lang="en-US" b="1" dirty="0" smtClean="0"/>
              <a:t>model parameters </a:t>
            </a:r>
            <a:r>
              <a:rPr lang="en-US" dirty="0" smtClean="0"/>
              <a:t>are </a:t>
            </a:r>
            <a:r>
              <a:rPr lang="en-US" b="1" dirty="0" smtClean="0"/>
              <a:t>usually estimates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main purpose of </a:t>
            </a:r>
            <a:r>
              <a:rPr lang="en-US" b="1" dirty="0" smtClean="0"/>
              <a:t>sensitivity analysis </a:t>
            </a:r>
            <a:r>
              <a:rPr lang="en-US" dirty="0" smtClean="0"/>
              <a:t>is to </a:t>
            </a:r>
            <a:r>
              <a:rPr lang="en-US" b="1" dirty="0" smtClean="0"/>
              <a:t>identify</a:t>
            </a:r>
            <a:r>
              <a:rPr lang="en-US" dirty="0" smtClean="0"/>
              <a:t> the sensitive </a:t>
            </a:r>
            <a:r>
              <a:rPr lang="en-US" b="1" dirty="0" smtClean="0"/>
              <a:t>parameters</a:t>
            </a:r>
            <a:r>
              <a:rPr lang="en-US" dirty="0" smtClean="0"/>
              <a:t> (i.e. the ones that cannot be changed without changing the optimal solution) that </a:t>
            </a:r>
            <a:r>
              <a:rPr lang="en-US" b="1" dirty="0" smtClean="0"/>
              <a:t>require being closely monitored </a:t>
            </a:r>
            <a:r>
              <a:rPr lang="en-US" dirty="0" smtClean="0"/>
              <a:t>as the study is implemented.</a:t>
            </a:r>
          </a:p>
          <a:p>
            <a:r>
              <a:rPr lang="en-US" dirty="0" smtClean="0"/>
              <a:t>If we discover a true value of a sensitive parameter differs from the estimated value, this could mean the optimal solution might change.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Sensitivity </a:t>
            </a:r>
            <a:r>
              <a:rPr lang="en-US" b="1" dirty="0"/>
              <a:t>analysis </a:t>
            </a:r>
            <a:r>
              <a:rPr lang="en-US" b="1" dirty="0" smtClean="0"/>
              <a:t>(or post-optimality </a:t>
            </a:r>
            <a:r>
              <a:rPr lang="en-US" b="1" dirty="0"/>
              <a:t>analysis</a:t>
            </a:r>
            <a:r>
              <a:rPr lang="en-US" b="1" dirty="0" smtClean="0"/>
              <a:t>) </a:t>
            </a:r>
            <a:r>
              <a:rPr lang="en-US" dirty="0" smtClean="0"/>
              <a:t>is used to determine how the optimal solution is affected by changes, within specified ranges in:</a:t>
            </a:r>
          </a:p>
          <a:p>
            <a:pPr lvl="3"/>
            <a:r>
              <a:rPr lang="en-US" sz="2400" dirty="0" smtClean="0"/>
              <a:t>The objective function coefficients</a:t>
            </a:r>
          </a:p>
          <a:p>
            <a:pPr lvl="3"/>
            <a:r>
              <a:rPr lang="en-US" sz="2400" dirty="0" smtClean="0"/>
              <a:t>On the right-hand side values</a:t>
            </a:r>
          </a:p>
          <a:p>
            <a:pPr lvl="3"/>
            <a:endParaRPr lang="en-US" sz="2400" dirty="0" smtClean="0"/>
          </a:p>
          <a:p>
            <a:r>
              <a:rPr lang="en-US" dirty="0" smtClean="0"/>
              <a:t>Sensitivity analysis is important to managers that operate in dynamic environments having to deal with imprecise estimates of the coefficients because it allows them to </a:t>
            </a:r>
            <a:r>
              <a:rPr lang="en-US" u="sng" dirty="0" smtClean="0"/>
              <a:t>ask what-if-questions </a:t>
            </a:r>
            <a:r>
              <a:rPr lang="en-US" dirty="0" smtClean="0"/>
              <a:t>about the problem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5758" y="2429917"/>
            <a:ext cx="848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Graphical Sensitivity Analysis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764" y="3307080"/>
            <a:ext cx="87283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35760" y="3686338"/>
            <a:ext cx="95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760" y="4055670"/>
            <a:ext cx="892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Right-hand-side (RHS)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760" y="4425002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Range of feasibility for the RHS concerning the shadow price</a:t>
            </a:r>
            <a:endParaRPr lang="en-US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102" y="2912790"/>
            <a:ext cx="5380640" cy="34578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642" y="4887505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326" y="6370688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solution:  A;       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35963" y="3944765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710637" y="3073530"/>
            <a:ext cx="3334652" cy="265235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6529561" y="4235862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ISO_250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9285023">
            <a:off x="7259103" y="3091641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ISO_300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821906" y="3948810"/>
            <a:ext cx="1080389" cy="829398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2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/>
      <p:bldP spid="16" grpId="0" animBg="1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44" y="1616260"/>
            <a:ext cx="110702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pulp mill makes mechanical and chemical pulp and during </a:t>
            </a:r>
            <a:r>
              <a:rPr lang="en-US" sz="2400" dirty="0" smtClean="0"/>
              <a:t>the production </a:t>
            </a:r>
            <a:r>
              <a:rPr lang="en-US" sz="2400" dirty="0"/>
              <a:t>process it pollutes the river in which it spills its spent waters</a:t>
            </a:r>
            <a:r>
              <a:rPr lang="en-US" sz="2400" dirty="0" smtClean="0"/>
              <a:t>. The </a:t>
            </a:r>
            <a:r>
              <a:rPr lang="en-US" sz="2400" dirty="0"/>
              <a:t>owners would like </a:t>
            </a:r>
            <a:r>
              <a:rPr lang="en-US" sz="2400" dirty="0" smtClean="0"/>
              <a:t>to: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minimize pollution (measured </a:t>
            </a:r>
            <a:r>
              <a:rPr lang="en-US" sz="2200" dirty="0"/>
              <a:t>by the biological oxygen </a:t>
            </a:r>
            <a:r>
              <a:rPr lang="en-US" sz="2200" dirty="0" smtClean="0"/>
              <a:t>demand – BOD) </a:t>
            </a:r>
          </a:p>
          <a:p>
            <a:r>
              <a:rPr lang="en-US" sz="2200" dirty="0" smtClean="0"/>
              <a:t>keeping </a:t>
            </a:r>
            <a:r>
              <a:rPr lang="en-US" sz="2200" dirty="0"/>
              <a:t>at least 300 </a:t>
            </a:r>
            <a:r>
              <a:rPr lang="en-US" sz="2200" dirty="0" smtClean="0"/>
              <a:t>people employed </a:t>
            </a:r>
            <a:r>
              <a:rPr lang="en-US" sz="2200" dirty="0"/>
              <a:t>at the mill </a:t>
            </a:r>
          </a:p>
          <a:p>
            <a:r>
              <a:rPr lang="en-US" sz="2200" dirty="0" smtClean="0"/>
              <a:t>generating </a:t>
            </a:r>
            <a:r>
              <a:rPr lang="en-US" sz="2200" dirty="0"/>
              <a:t>at least </a:t>
            </a:r>
            <a:r>
              <a:rPr lang="en-US" sz="2200" dirty="0" smtClean="0"/>
              <a:t>40000€ of </a:t>
            </a:r>
            <a:r>
              <a:rPr lang="en-US" sz="2200" dirty="0"/>
              <a:t>revenue per </a:t>
            </a:r>
            <a:r>
              <a:rPr lang="en-US" sz="2200" dirty="0" smtClean="0"/>
              <a:t>day</a:t>
            </a:r>
          </a:p>
          <a:p>
            <a:r>
              <a:rPr lang="en-US" sz="2200" dirty="0" smtClean="0"/>
              <a:t>both </a:t>
            </a:r>
            <a:r>
              <a:rPr lang="en-US" sz="2200" dirty="0"/>
              <a:t>chemical and mechanical pulp require the labor of one worker </a:t>
            </a:r>
            <a:r>
              <a:rPr lang="en-US" sz="2200" dirty="0" smtClean="0"/>
              <a:t>for about </a:t>
            </a:r>
            <a:r>
              <a:rPr lang="en-US" sz="2200" dirty="0"/>
              <a:t>1 day, or 1 workday (</a:t>
            </a:r>
            <a:r>
              <a:rPr lang="en-US" sz="2200" dirty="0" err="1"/>
              <a:t>wd</a:t>
            </a:r>
            <a:r>
              <a:rPr lang="en-US" sz="2200" dirty="0"/>
              <a:t>), per ton </a:t>
            </a:r>
            <a:r>
              <a:rPr lang="en-US" sz="2200" dirty="0" smtClean="0"/>
              <a:t>produced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hemical </a:t>
            </a:r>
            <a:r>
              <a:rPr lang="en-US" sz="2200" dirty="0"/>
              <a:t>pulp sells at </a:t>
            </a:r>
            <a:r>
              <a:rPr lang="en-US" sz="2200" dirty="0" smtClean="0"/>
              <a:t>200€/ton</a:t>
            </a:r>
            <a:r>
              <a:rPr lang="en-US" sz="2200" dirty="0"/>
              <a:t>, </a:t>
            </a:r>
            <a:r>
              <a:rPr lang="en-US" sz="2200" dirty="0" smtClean="0"/>
              <a:t>mechanical at 100€/ton</a:t>
            </a:r>
          </a:p>
          <a:p>
            <a:r>
              <a:rPr lang="en-US" sz="2200" dirty="0"/>
              <a:t>The maximum capacity of the mill to make mechanical pulp </a:t>
            </a:r>
            <a:r>
              <a:rPr lang="en-US" sz="2200" dirty="0" smtClean="0"/>
              <a:t>is </a:t>
            </a:r>
            <a:r>
              <a:rPr lang="en-US" sz="2200" dirty="0"/>
              <a:t>300 </a:t>
            </a:r>
            <a:r>
              <a:rPr lang="en-US" sz="2200" dirty="0" smtClean="0"/>
              <a:t>tons/d and </a:t>
            </a:r>
            <a:r>
              <a:rPr lang="en-US" sz="2200" dirty="0"/>
              <a:t>200 </a:t>
            </a:r>
            <a:r>
              <a:rPr lang="en-US" sz="2200" dirty="0" smtClean="0"/>
              <a:t>tons/d for chemical </a:t>
            </a:r>
            <a:r>
              <a:rPr lang="en-US" sz="2200" dirty="0"/>
              <a:t>pulp (the mechanical </a:t>
            </a:r>
            <a:r>
              <a:rPr lang="en-US" sz="2200" dirty="0" smtClean="0"/>
              <a:t>pulp line </a:t>
            </a:r>
            <a:r>
              <a:rPr lang="en-US" sz="2200" dirty="0"/>
              <a:t>cannot be used to make chemical pulp, and vice-versa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1 </a:t>
            </a:r>
            <a:r>
              <a:rPr lang="en-US" sz="2200" dirty="0"/>
              <a:t>ton </a:t>
            </a:r>
            <a:r>
              <a:rPr lang="en-US" sz="2200" dirty="0" smtClean="0"/>
              <a:t>of mechanical </a:t>
            </a:r>
            <a:r>
              <a:rPr lang="en-US" sz="2200" dirty="0"/>
              <a:t>pulp produces 1 unit of BOD, 1 ton of chemical pulp </a:t>
            </a:r>
            <a:r>
              <a:rPr lang="en-US" sz="2200" dirty="0" smtClean="0"/>
              <a:t>produces 1.5 </a:t>
            </a:r>
            <a:r>
              <a:rPr lang="en-US" sz="2200" dirty="0"/>
              <a:t>units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90" y="240868"/>
            <a:ext cx="1729554" cy="11358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1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102" y="2908703"/>
            <a:ext cx="5380640" cy="34578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642" y="4626244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326" y="6370688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 </a:t>
            </a:r>
            <a:r>
              <a:rPr lang="en-US" dirty="0" smtClean="0">
                <a:solidFill>
                  <a:srgbClr val="C00000"/>
                </a:solidFill>
              </a:rPr>
              <a:t>CHANGES:  B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21906" y="3948810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282543" y="3102429"/>
            <a:ext cx="0" cy="260168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00135" y="3102429"/>
            <a:ext cx="0" cy="260168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6866163" y="2502995"/>
            <a:ext cx="74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ISO_25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9285023">
            <a:off x="7251710" y="2579208"/>
            <a:ext cx="74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ISO_50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9285023">
            <a:off x="7691277" y="2546470"/>
            <a:ext cx="94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ISO_100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01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animBg="1"/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044" y="2899631"/>
            <a:ext cx="5394698" cy="34674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642" y="5438115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326" y="6370688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solution:  A;       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35963" y="3944765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754761" y="3952568"/>
            <a:ext cx="4297127" cy="174901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6729567" y="4796875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ISO_300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9285023">
            <a:off x="10801297" y="5078025"/>
            <a:ext cx="859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ISO_400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8903325" y="4846740"/>
            <a:ext cx="1120720" cy="412641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animBg="1"/>
      <p:bldP spid="20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86" y="2918001"/>
            <a:ext cx="5408756" cy="34765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748" y="5704114"/>
            <a:ext cx="813661" cy="26346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326" y="6370688"/>
            <a:ext cx="45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Optimal solution </a:t>
            </a:r>
            <a:r>
              <a:rPr lang="en-US" dirty="0" smtClean="0">
                <a:solidFill>
                  <a:srgbClr val="C00000"/>
                </a:solidFill>
              </a:rPr>
              <a:t>CHANGES:  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       Z changes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21906" y="3948810"/>
            <a:ext cx="2160779" cy="1287149"/>
          </a:xfrm>
          <a:custGeom>
            <a:avLst/>
            <a:gdLst>
              <a:gd name="connsiteX0" fmla="*/ 0 w 2160779"/>
              <a:gd name="connsiteY0" fmla="*/ 0 h 1287149"/>
              <a:gd name="connsiteX1" fmla="*/ 2149131 w 2160779"/>
              <a:gd name="connsiteY1" fmla="*/ 5824 h 1287149"/>
              <a:gd name="connsiteX2" fmla="*/ 2160779 w 2160779"/>
              <a:gd name="connsiteY2" fmla="*/ 1287149 h 1287149"/>
              <a:gd name="connsiteX3" fmla="*/ 1071653 w 2160779"/>
              <a:gd name="connsiteY3" fmla="*/ 861982 h 1287149"/>
              <a:gd name="connsiteX4" fmla="*/ 0 w 2160779"/>
              <a:gd name="connsiteY4" fmla="*/ 0 h 12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79" h="1287149">
                <a:moveTo>
                  <a:pt x="0" y="0"/>
                </a:moveTo>
                <a:lnTo>
                  <a:pt x="2149131" y="5824"/>
                </a:lnTo>
                <a:lnTo>
                  <a:pt x="2160779" y="1287149"/>
                </a:lnTo>
                <a:lnTo>
                  <a:pt x="1071653" y="8619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803923" y="4383874"/>
            <a:ext cx="4306529" cy="115308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85023">
            <a:off x="7732155" y="5210106"/>
            <a:ext cx="914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ISO_350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9285023">
            <a:off x="10758766" y="4980031"/>
            <a:ext cx="94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ISO_450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09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animBg="1"/>
      <p:bldP spid="20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Focus on c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58512" y="4093141"/>
            <a:ext cx="278653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23373B"/>
                </a:solidFill>
              </a:rPr>
              <a:t>min Z = 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/>
              <a:t>1.5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        </a:t>
            </a:r>
            <a:endParaRPr lang="en-US" sz="14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i="1" dirty="0">
                <a:solidFill>
                  <a:srgbClr val="23373B"/>
                </a:solidFill>
              </a:rPr>
              <a:t>subject </a:t>
            </a:r>
            <a:r>
              <a:rPr lang="en-US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≥ 300          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≥ 40000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 ≤ 300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x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 ≤ 200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23373B"/>
                </a:solidFill>
              </a:rPr>
              <a:t>x</a:t>
            </a:r>
            <a:r>
              <a:rPr lang="en-US" baseline="-25000" dirty="0">
                <a:solidFill>
                  <a:srgbClr val="23373B"/>
                </a:solidFill>
              </a:rPr>
              <a:t>1</a:t>
            </a:r>
            <a:r>
              <a:rPr lang="en-US" dirty="0">
                <a:solidFill>
                  <a:srgbClr val="23373B"/>
                </a:solidFill>
              </a:rPr>
              <a:t>; x</a:t>
            </a:r>
            <a:r>
              <a:rPr lang="en-US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dirty="0" smtClean="0">
                <a:solidFill>
                  <a:srgbClr val="23373B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6136" y="4093141"/>
            <a:ext cx="138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23373B"/>
                </a:solidFill>
              </a:rPr>
              <a:t>Z = </a:t>
            </a:r>
            <a:r>
              <a:rPr lang="pl-PL" b="1" dirty="0">
                <a:solidFill>
                  <a:srgbClr val="23373B"/>
                </a:solidFill>
              </a:rPr>
              <a:t>x</a:t>
            </a:r>
            <a:r>
              <a:rPr lang="pl-PL" b="1" baseline="-25000" dirty="0">
                <a:solidFill>
                  <a:srgbClr val="23373B"/>
                </a:solidFill>
              </a:rPr>
              <a:t>1</a:t>
            </a:r>
            <a:r>
              <a:rPr lang="pl-PL" b="1" dirty="0">
                <a:solidFill>
                  <a:srgbClr val="23373B"/>
                </a:solidFill>
              </a:rPr>
              <a:t> + </a:t>
            </a:r>
            <a:r>
              <a:rPr lang="en-US" b="1" dirty="0" smtClean="0">
                <a:solidFill>
                  <a:srgbClr val="23373B"/>
                </a:solidFill>
              </a:rPr>
              <a:t>c</a:t>
            </a:r>
            <a:r>
              <a:rPr lang="en-US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dirty="0" smtClean="0">
                <a:solidFill>
                  <a:srgbClr val="23373B"/>
                </a:solidFill>
              </a:rPr>
              <a:t> </a:t>
            </a:r>
            <a:r>
              <a:rPr lang="pl-PL" b="1" dirty="0" smtClean="0">
                <a:solidFill>
                  <a:srgbClr val="23373B"/>
                </a:solidFill>
              </a:rPr>
              <a:t>x</a:t>
            </a:r>
            <a:r>
              <a:rPr lang="pl-PL" b="1" baseline="-25000" dirty="0" smtClean="0">
                <a:solidFill>
                  <a:srgbClr val="23373B"/>
                </a:solidFill>
              </a:rPr>
              <a:t>2</a:t>
            </a:r>
            <a:r>
              <a:rPr lang="en-US" b="1" baseline="-25000" dirty="0" smtClean="0">
                <a:solidFill>
                  <a:srgbClr val="23373B"/>
                </a:solidFill>
              </a:rPr>
              <a:t>       </a:t>
            </a:r>
          </a:p>
          <a:p>
            <a:endParaRPr lang="en-US" b="1" baseline="-250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1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23373B"/>
                </a:solidFill>
              </a:rPr>
              <a:t>c</a:t>
            </a:r>
            <a:r>
              <a:rPr lang="en-US" b="1" baseline="-25000" dirty="0">
                <a:solidFill>
                  <a:srgbClr val="23373B"/>
                </a:solidFill>
              </a:rPr>
              <a:t>2</a:t>
            </a:r>
            <a:r>
              <a:rPr lang="en-US" b="1" dirty="0">
                <a:solidFill>
                  <a:srgbClr val="23373B"/>
                </a:solidFill>
              </a:rPr>
              <a:t> = 1.5</a:t>
            </a:r>
            <a:endParaRPr lang="pl-PL" sz="800" dirty="0">
              <a:solidFill>
                <a:srgbClr val="23373B"/>
              </a:solidFill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= 3</a:t>
            </a:r>
            <a:endParaRPr lang="pl-PL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6954" y="4840356"/>
            <a:ext cx="813661" cy="899454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40817" y="2918001"/>
            <a:ext cx="5371687" cy="3452687"/>
            <a:chOff x="5940817" y="2918001"/>
            <a:chExt cx="5371687" cy="34526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817" y="2918001"/>
              <a:ext cx="5371687" cy="3452687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6740434" y="3951514"/>
              <a:ext cx="2142309" cy="875212"/>
            </a:xfrm>
            <a:custGeom>
              <a:avLst/>
              <a:gdLst>
                <a:gd name="connsiteX0" fmla="*/ 1071155 w 2142309"/>
                <a:gd name="connsiteY0" fmla="*/ 0 h 875212"/>
                <a:gd name="connsiteX1" fmla="*/ 0 w 2142309"/>
                <a:gd name="connsiteY1" fmla="*/ 0 h 875212"/>
                <a:gd name="connsiteX2" fmla="*/ 2142309 w 2142309"/>
                <a:gd name="connsiteY2" fmla="*/ 875212 h 875212"/>
                <a:gd name="connsiteX3" fmla="*/ 1071155 w 2142309"/>
                <a:gd name="connsiteY3" fmla="*/ 0 h 87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309" h="875212">
                  <a:moveTo>
                    <a:pt x="1071155" y="0"/>
                  </a:moveTo>
                  <a:lnTo>
                    <a:pt x="0" y="0"/>
                  </a:lnTo>
                  <a:lnTo>
                    <a:pt x="2142309" y="875212"/>
                  </a:lnTo>
                  <a:lnTo>
                    <a:pt x="1071155" y="0"/>
                  </a:lnTo>
                  <a:close/>
                </a:path>
              </a:pathLst>
            </a:custGeom>
            <a:solidFill>
              <a:srgbClr val="A5A5A5">
                <a:alpha val="30196"/>
              </a:srgb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889274" y="4826726"/>
              <a:ext cx="2142309" cy="855617"/>
            </a:xfrm>
            <a:custGeom>
              <a:avLst/>
              <a:gdLst>
                <a:gd name="connsiteX0" fmla="*/ 2142309 w 2142309"/>
                <a:gd name="connsiteY0" fmla="*/ 855617 h 855617"/>
                <a:gd name="connsiteX1" fmla="*/ 1077686 w 2142309"/>
                <a:gd name="connsiteY1" fmla="*/ 836023 h 855617"/>
                <a:gd name="connsiteX2" fmla="*/ 0 w 2142309"/>
                <a:gd name="connsiteY2" fmla="*/ 0 h 855617"/>
                <a:gd name="connsiteX3" fmla="*/ 2142309 w 2142309"/>
                <a:gd name="connsiteY3" fmla="*/ 855617 h 8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309" h="855617">
                  <a:moveTo>
                    <a:pt x="2142309" y="855617"/>
                  </a:moveTo>
                  <a:lnTo>
                    <a:pt x="1077686" y="836023"/>
                  </a:lnTo>
                  <a:lnTo>
                    <a:pt x="0" y="0"/>
                  </a:lnTo>
                  <a:lnTo>
                    <a:pt x="2142309" y="855617"/>
                  </a:lnTo>
                  <a:close/>
                </a:path>
              </a:pathLst>
            </a:custGeom>
            <a:solidFill>
              <a:srgbClr val="A5A5A5">
                <a:alpha val="30196"/>
              </a:srgb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2546" y="6173708"/>
            <a:ext cx="2786532" cy="769441"/>
            <a:chOff x="8672973" y="2148560"/>
            <a:chExt cx="2786532" cy="769441"/>
          </a:xfrm>
        </p:grpSpPr>
        <p:sp>
          <p:nvSpPr>
            <p:cNvPr id="24" name="Rectangle 23"/>
            <p:cNvSpPr/>
            <p:nvPr/>
          </p:nvSpPr>
          <p:spPr>
            <a:xfrm>
              <a:off x="8672973" y="2148560"/>
              <a:ext cx="278653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800" dirty="0">
                <a:solidFill>
                  <a:srgbClr val="23373B"/>
                </a:solidFill>
              </a:endParaRPr>
            </a:p>
            <a:p>
              <a:pPr lvl="1"/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  <a:r>
                <a:rPr lang="en-US" dirty="0">
                  <a:solidFill>
                    <a:srgbClr val="FF0000"/>
                  </a:solidFill>
                </a:rPr>
                <a:t> + x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  <a:r>
                <a:rPr lang="en-US" dirty="0">
                  <a:solidFill>
                    <a:srgbClr val="FF0000"/>
                  </a:solidFill>
                </a:rPr>
                <a:t>  </a:t>
              </a:r>
              <a:r>
                <a:rPr lang="en-US" dirty="0" smtClean="0">
                  <a:solidFill>
                    <a:srgbClr val="FF0000"/>
                  </a:solidFill>
                </a:rPr>
                <a:t>≥ 300           </a:t>
              </a:r>
            </a:p>
            <a:p>
              <a:pPr lvl="1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100x</a:t>
              </a:r>
              <a:r>
                <a:rPr lang="en-US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+ 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200x</a:t>
              </a:r>
              <a:r>
                <a:rPr lang="en-US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 ≥ 40000 </a:t>
              </a:r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9080202" y="2436432"/>
              <a:ext cx="45719" cy="35156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45749" y="6286185"/>
            <a:ext cx="385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is the optimal solution </a:t>
            </a:r>
            <a:r>
              <a:rPr lang="en-US" dirty="0" smtClean="0"/>
              <a:t>as long as the </a:t>
            </a:r>
            <a:r>
              <a:rPr lang="en-US" dirty="0" err="1" smtClean="0"/>
              <a:t>ISOline</a:t>
            </a:r>
            <a:r>
              <a:rPr lang="en-US" dirty="0" smtClean="0"/>
              <a:t> is between these constraints: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6136" y="2518475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coefficients take without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 smtClean="0"/>
              <a:t>Focus on c</a:t>
            </a:r>
            <a:r>
              <a:rPr lang="en-US" b="1" baseline="-25000" dirty="0" smtClean="0"/>
              <a:t>2</a:t>
            </a:r>
            <a:r>
              <a:rPr lang="en-US" dirty="0" smtClean="0"/>
              <a:t>:  look at the slopes (- c</a:t>
            </a:r>
            <a:r>
              <a:rPr lang="en-US" baseline="-25000" dirty="0" smtClean="0"/>
              <a:t>1</a:t>
            </a:r>
            <a:r>
              <a:rPr lang="en-US" dirty="0" smtClean="0"/>
              <a:t>/c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6894" y="4065859"/>
            <a:ext cx="48881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= 300                                     slope:      -1   </a:t>
            </a: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= 40000                   slope:      -1/2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pl-PL" dirty="0">
                <a:solidFill>
                  <a:srgbClr val="23373B"/>
                </a:solidFill>
              </a:rPr>
              <a:t>Z </a:t>
            </a:r>
            <a:r>
              <a:rPr lang="pl-PL" dirty="0" smtClean="0">
                <a:solidFill>
                  <a:srgbClr val="23373B"/>
                </a:solidFill>
              </a:rPr>
              <a:t>=</a:t>
            </a:r>
            <a:r>
              <a:rPr lang="en-US" dirty="0" smtClean="0">
                <a:solidFill>
                  <a:srgbClr val="23373B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pl-PL" dirty="0" smtClean="0">
                <a:solidFill>
                  <a:srgbClr val="23373B"/>
                </a:solidFill>
              </a:rPr>
              <a:t> </a:t>
            </a:r>
            <a:r>
              <a:rPr lang="pl-PL" dirty="0">
                <a:solidFill>
                  <a:srgbClr val="23373B"/>
                </a:solidFill>
              </a:rPr>
              <a:t>x</a:t>
            </a:r>
            <a:r>
              <a:rPr lang="pl-PL" baseline="-25000" dirty="0">
                <a:solidFill>
                  <a:srgbClr val="23373B"/>
                </a:solidFill>
              </a:rPr>
              <a:t>1</a:t>
            </a:r>
            <a:r>
              <a:rPr lang="pl-PL" dirty="0">
                <a:solidFill>
                  <a:srgbClr val="23373B"/>
                </a:solidFill>
              </a:rPr>
              <a:t> +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rgbClr val="23373B"/>
                </a:solidFill>
              </a:rPr>
              <a:t>x</a:t>
            </a:r>
            <a:r>
              <a:rPr lang="pl-PL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                              </a:t>
            </a:r>
            <a:r>
              <a:rPr lang="en-US" dirty="0" smtClean="0">
                <a:solidFill>
                  <a:srgbClr val="23373B"/>
                </a:solidFill>
              </a:rPr>
              <a:t>    </a:t>
            </a:r>
            <a:r>
              <a:rPr lang="en-US" dirty="0">
                <a:solidFill>
                  <a:srgbClr val="23373B"/>
                </a:solidFill>
              </a:rPr>
              <a:t>slope:  </a:t>
            </a:r>
            <a:r>
              <a:rPr lang="en-US" dirty="0" smtClean="0">
                <a:solidFill>
                  <a:srgbClr val="23373B"/>
                </a:solidFill>
              </a:rPr>
              <a:t>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-1/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objective function will be between these 2 constraints :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               -1 </a:t>
            </a:r>
            <a:r>
              <a:rPr lang="en-US" dirty="0" smtClean="0"/>
              <a:t>≤  </a:t>
            </a:r>
            <a:r>
              <a:rPr lang="en-US" dirty="0" smtClean="0">
                <a:solidFill>
                  <a:srgbClr val="23373B"/>
                </a:solidFill>
              </a:rPr>
              <a:t>-</a:t>
            </a:r>
            <a:r>
              <a:rPr lang="en-US" dirty="0">
                <a:solidFill>
                  <a:srgbClr val="23373B"/>
                </a:solidFill>
              </a:rPr>
              <a:t>1/</a:t>
            </a:r>
            <a:r>
              <a:rPr lang="pl-PL" dirty="0">
                <a:solidFill>
                  <a:srgbClr val="23373B"/>
                </a:solidFill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≤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-1/2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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 1  </a:t>
            </a:r>
            <a:r>
              <a:rPr lang="en-US" dirty="0"/>
              <a:t>≤ </a:t>
            </a:r>
            <a:r>
              <a:rPr lang="en-US" dirty="0" smtClean="0"/>
              <a:t> c</a:t>
            </a:r>
            <a:r>
              <a:rPr lang="en-US" baseline="-25000" dirty="0" smtClean="0"/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≤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  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6470" y="2429467"/>
            <a:ext cx="478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Question</a:t>
            </a:r>
            <a:r>
              <a:rPr lang="en-US" dirty="0">
                <a:solidFill>
                  <a:schemeClr val="bg1"/>
                </a:solidFill>
              </a:rPr>
              <a:t>: What range of values can the objective function </a:t>
            </a:r>
            <a:r>
              <a:rPr lang="en-US" dirty="0" smtClean="0">
                <a:solidFill>
                  <a:schemeClr val="bg1"/>
                </a:solidFill>
              </a:rPr>
              <a:t>coefficients take without </a:t>
            </a:r>
            <a:r>
              <a:rPr lang="en-US" dirty="0">
                <a:solidFill>
                  <a:schemeClr val="bg1"/>
                </a:solidFill>
              </a:rPr>
              <a:t>changing the optimal solution (200,100</a:t>
            </a:r>
            <a:r>
              <a:rPr lang="en-US" dirty="0" smtClean="0">
                <a:solidFill>
                  <a:schemeClr val="bg1"/>
                </a:solidFill>
              </a:rPr>
              <a:t>)?</a:t>
            </a:r>
          </a:p>
          <a:p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 smtClean="0"/>
              <a:t>Focus on c</a:t>
            </a:r>
            <a:r>
              <a:rPr lang="en-US" b="1" baseline="-25000" dirty="0" smtClean="0"/>
              <a:t>1</a:t>
            </a:r>
            <a:r>
              <a:rPr lang="en-US" dirty="0" smtClean="0"/>
              <a:t>:  look at the slopes (- c</a:t>
            </a:r>
            <a:r>
              <a:rPr lang="en-US" baseline="-25000" dirty="0" smtClean="0"/>
              <a:t>1</a:t>
            </a:r>
            <a:r>
              <a:rPr lang="en-US" dirty="0" smtClean="0"/>
              <a:t>/c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06470" y="4065859"/>
            <a:ext cx="52554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= 300                                     slope:      -1   </a:t>
            </a: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= 40000                   slope:      -1/2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pl-PL" dirty="0">
                <a:solidFill>
                  <a:srgbClr val="23373B"/>
                </a:solidFill>
              </a:rPr>
              <a:t>Z 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rgbClr val="23373B"/>
                </a:solidFill>
              </a:rPr>
              <a:t> </a:t>
            </a:r>
            <a:r>
              <a:rPr lang="pl-PL" dirty="0" smtClean="0">
                <a:solidFill>
                  <a:srgbClr val="23373B"/>
                </a:solidFill>
              </a:rPr>
              <a:t>x</a:t>
            </a:r>
            <a:r>
              <a:rPr lang="pl-PL" baseline="-25000" dirty="0" smtClean="0">
                <a:solidFill>
                  <a:srgbClr val="23373B"/>
                </a:solidFill>
              </a:rPr>
              <a:t>1</a:t>
            </a:r>
            <a:r>
              <a:rPr lang="pl-PL" dirty="0" smtClean="0">
                <a:solidFill>
                  <a:srgbClr val="23373B"/>
                </a:solidFill>
              </a:rPr>
              <a:t> </a:t>
            </a:r>
            <a:r>
              <a:rPr lang="pl-PL" dirty="0">
                <a:solidFill>
                  <a:srgbClr val="23373B"/>
                </a:solidFill>
              </a:rPr>
              <a:t>+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1.5 </a:t>
            </a:r>
            <a:r>
              <a:rPr lang="pl-PL" dirty="0">
                <a:solidFill>
                  <a:srgbClr val="23373B"/>
                </a:solidFill>
              </a:rPr>
              <a:t>x</a:t>
            </a:r>
            <a:r>
              <a:rPr lang="pl-PL" baseline="-25000" dirty="0">
                <a:solidFill>
                  <a:srgbClr val="23373B"/>
                </a:solidFill>
              </a:rPr>
              <a:t>2</a:t>
            </a:r>
            <a:r>
              <a:rPr lang="en-US" dirty="0">
                <a:solidFill>
                  <a:srgbClr val="23373B"/>
                </a:solidFill>
              </a:rPr>
              <a:t>                               </a:t>
            </a:r>
            <a:r>
              <a:rPr lang="en-US" dirty="0" smtClean="0">
                <a:solidFill>
                  <a:srgbClr val="23373B"/>
                </a:solidFill>
              </a:rPr>
              <a:t>slope</a:t>
            </a:r>
            <a:r>
              <a:rPr lang="en-US" dirty="0">
                <a:solidFill>
                  <a:srgbClr val="23373B"/>
                </a:solidFill>
              </a:rPr>
              <a:t>:  </a:t>
            </a:r>
            <a:r>
              <a:rPr lang="en-US" dirty="0" smtClean="0">
                <a:solidFill>
                  <a:srgbClr val="23373B"/>
                </a:solidFill>
              </a:rPr>
              <a:t>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- c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/1.5    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objective function will be between these 2 constraints :</a:t>
            </a:r>
          </a:p>
          <a:p>
            <a:pPr marL="0"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               -1 </a:t>
            </a:r>
            <a:r>
              <a:rPr lang="en-US" dirty="0" smtClean="0"/>
              <a:t>≤  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/>
              <a:t>c</a:t>
            </a:r>
            <a:r>
              <a:rPr lang="en-US" baseline="-25000" dirty="0"/>
              <a:t>1 </a:t>
            </a:r>
            <a:r>
              <a:rPr lang="en-US" dirty="0"/>
              <a:t>/1.5</a:t>
            </a:r>
            <a:r>
              <a:rPr lang="en-US" dirty="0">
                <a:solidFill>
                  <a:srgbClr val="23373B"/>
                </a:solidFill>
              </a:rPr>
              <a:t> </a:t>
            </a:r>
            <a:r>
              <a:rPr lang="en-US" dirty="0" smtClean="0"/>
              <a:t>≤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-1/2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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 1.5  </a:t>
            </a:r>
            <a:r>
              <a:rPr lang="en-US" dirty="0" smtClean="0"/>
              <a:t>≥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≥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0.75  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4897" y="6399928"/>
            <a:ext cx="204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(assuming C</a:t>
            </a:r>
            <a:r>
              <a:rPr lang="en-US" i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=1.5)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3304" y="6399928"/>
            <a:ext cx="204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(assuming C</a:t>
            </a:r>
            <a:r>
              <a:rPr lang="en-US" i="1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=1)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1410" y="1389107"/>
            <a:ext cx="2100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MSS9"/>
              </a:rPr>
              <a:t>m</a:t>
            </a:r>
            <a:r>
              <a:rPr lang="en-US" b="1" dirty="0" smtClean="0">
                <a:latin typeface="CMSS9"/>
              </a:rPr>
              <a:t>in</a:t>
            </a:r>
            <a:r>
              <a:rPr lang="pl-PL" b="1" dirty="0" smtClean="0"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b="1" dirty="0" smtClean="0">
                <a:latin typeface="CMSS9"/>
              </a:rPr>
              <a:t>1</a:t>
            </a:r>
            <a:r>
              <a:rPr lang="en-US" b="1" dirty="0">
                <a:latin typeface="CMMI9"/>
              </a:rPr>
              <a:t>.</a:t>
            </a:r>
            <a:r>
              <a:rPr lang="pl-PL" b="1" dirty="0" smtClean="0">
                <a:latin typeface="CMSS9"/>
              </a:rPr>
              <a:t>5</a:t>
            </a:r>
            <a:r>
              <a:rPr lang="en-US" b="1" dirty="0" smtClean="0"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 smtClean="0">
              <a:solidFill>
                <a:srgbClr val="23373B"/>
              </a:solidFill>
              <a:latin typeface="CMSS8"/>
            </a:endParaRPr>
          </a:p>
        </p:txBody>
      </p:sp>
    </p:spTree>
    <p:extLst>
      <p:ext uri="{BB962C8B-B14F-4D97-AF65-F5344CB8AC3E}">
        <p14:creationId xmlns:p14="http://schemas.microsoft.com/office/powerpoint/2010/main" val="22742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5166" y="2394078"/>
            <a:ext cx="583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Question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 What range of values can the objective function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coeff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 take without changing the optimal solution (200,100)?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Range of optimality for the objective function coefficients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2312" y="2429467"/>
            <a:ext cx="56826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i.e.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assume better estimates of the emission of pollutants (c1, c2) associated to the production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of mechanical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chemical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pulp (x1, X2) could be obtained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How much could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(c1, c2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 be changed to guarantee the mill is still able to provide 200 tons/day of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mechanical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pulp and 100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tons/day of chemical pulp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169302"/>
            <a:ext cx="38671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CMSS9"/>
              </a:rPr>
              <a:t>m</a:t>
            </a:r>
            <a:r>
              <a:rPr lang="en-US" b="1" dirty="0">
                <a:latin typeface="CMSS9"/>
              </a:rPr>
              <a:t>in</a:t>
            </a:r>
            <a:r>
              <a:rPr lang="pl-PL" b="1" dirty="0"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c</a:t>
            </a:r>
            <a:r>
              <a:rPr lang="en-US" sz="800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en-US" sz="800" b="1" dirty="0" smtClean="0">
                <a:solidFill>
                  <a:srgbClr val="23373B"/>
                </a:solidFill>
                <a:latin typeface="CMSS8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9"/>
              </a:rPr>
              <a:t>+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c</a:t>
            </a:r>
            <a:r>
              <a:rPr lang="pl-PL" sz="800" b="1" dirty="0" smtClean="0">
                <a:solidFill>
                  <a:schemeClr val="accent4">
                    <a:lumMod val="75000"/>
                  </a:schemeClr>
                </a:solidFill>
                <a:latin typeface="CMSS8"/>
              </a:rPr>
              <a:t>2</a:t>
            </a:r>
            <a:r>
              <a:rPr lang="en-US" sz="800" b="1" dirty="0" smtClean="0">
                <a:solidFill>
                  <a:schemeClr val="accent4">
                    <a:lumMod val="75000"/>
                  </a:schemeClr>
                </a:solidFill>
                <a:latin typeface="CMSS8"/>
              </a:rPr>
              <a:t>     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endParaRPr lang="en-US" sz="800" b="1" dirty="0" smtClean="0">
              <a:solidFill>
                <a:srgbClr val="23373B"/>
              </a:solidFill>
              <a:latin typeface="CMSS8"/>
            </a:endParaRPr>
          </a:p>
          <a:p>
            <a:endParaRPr lang="en-US" sz="800" b="1" dirty="0">
              <a:solidFill>
                <a:srgbClr val="23373B"/>
              </a:solidFill>
              <a:latin typeface="CMSS8"/>
            </a:endParaRPr>
          </a:p>
          <a:p>
            <a:endParaRPr lang="en-US" sz="800" b="1" dirty="0" smtClean="0">
              <a:solidFill>
                <a:srgbClr val="23373B"/>
              </a:solidFill>
              <a:latin typeface="CMSS8"/>
            </a:endParaRPr>
          </a:p>
          <a:p>
            <a:endParaRPr lang="en-US" sz="800" b="1" dirty="0">
              <a:solidFill>
                <a:srgbClr val="23373B"/>
              </a:solidFill>
              <a:latin typeface="CMSS8"/>
            </a:endParaRPr>
          </a:p>
          <a:p>
            <a:r>
              <a:rPr lang="pl-PL" b="1" dirty="0" smtClean="0">
                <a:latin typeface="CMSS9"/>
              </a:rPr>
              <a:t>m</a:t>
            </a:r>
            <a:r>
              <a:rPr lang="en-US" b="1" dirty="0" smtClean="0">
                <a:latin typeface="CMSS9"/>
              </a:rPr>
              <a:t>in</a:t>
            </a:r>
            <a:r>
              <a:rPr lang="pl-PL" b="1" dirty="0" smtClean="0">
                <a:latin typeface="CMSS9"/>
              </a:rPr>
              <a:t> 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en-US" b="1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pl-PL" b="1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MMI9"/>
              </a:rPr>
              <a:t>.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5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r>
              <a:rPr lang="en-US" sz="800" b="1" dirty="0" smtClean="0">
                <a:solidFill>
                  <a:srgbClr val="23373B"/>
                </a:solidFill>
                <a:latin typeface="CMSS8"/>
              </a:rPr>
              <a:t> 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;</a:t>
            </a:r>
            <a:r>
              <a:rPr lang="en-US" sz="800" dirty="0" smtClean="0">
                <a:solidFill>
                  <a:srgbClr val="23373B"/>
                </a:solidFill>
                <a:latin typeface="CMSS8"/>
              </a:rPr>
              <a:t> </a:t>
            </a:r>
            <a:r>
              <a:rPr lang="en-US" sz="800" b="1" dirty="0" smtClean="0">
                <a:solidFill>
                  <a:srgbClr val="23373B"/>
                </a:solidFill>
                <a:latin typeface="CMSS8"/>
              </a:rPr>
              <a:t>       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Z</a:t>
            </a:r>
            <a:r>
              <a:rPr lang="en-US" b="1" dirty="0" smtClean="0">
                <a:solidFill>
                  <a:srgbClr val="23373B"/>
                </a:solidFill>
                <a:latin typeface="CMSSI9"/>
              </a:rPr>
              <a:t> </a:t>
            </a:r>
            <a:r>
              <a:rPr lang="en-US" b="1" dirty="0">
                <a:solidFill>
                  <a:srgbClr val="23373B"/>
                </a:solidFill>
                <a:latin typeface="CMSSI9"/>
              </a:rPr>
              <a:t>=</a:t>
            </a:r>
            <a:r>
              <a:rPr lang="pl-PL" b="1" dirty="0">
                <a:solidFill>
                  <a:srgbClr val="23373B"/>
                </a:solidFill>
                <a:latin typeface="CMSSI9"/>
              </a:rPr>
              <a:t> </a:t>
            </a:r>
            <a:r>
              <a:rPr lang="en-US" b="1" dirty="0">
                <a:solidFill>
                  <a:srgbClr val="23373B"/>
                </a:solidFill>
                <a:latin typeface="CMSS9"/>
              </a:rPr>
              <a:t>350</a:t>
            </a:r>
            <a:endParaRPr lang="en-US" b="1" dirty="0">
              <a:solidFill>
                <a:srgbClr val="23373B"/>
              </a:solidFill>
              <a:latin typeface="CMSS8"/>
            </a:endParaRPr>
          </a:p>
          <a:p>
            <a:endParaRPr lang="en-US" sz="800" b="1" dirty="0" smtClean="0">
              <a:solidFill>
                <a:srgbClr val="23373B"/>
              </a:solidFill>
              <a:latin typeface="CMSS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382" y="3168274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x</a:t>
            </a:r>
            <a:r>
              <a:rPr lang="en-US" sz="800" dirty="0"/>
              <a:t>1</a:t>
            </a:r>
            <a:r>
              <a:rPr lang="en-US" dirty="0"/>
              <a:t> - Amount of mechanical pulp produced </a:t>
            </a:r>
            <a:r>
              <a:rPr lang="en-US" dirty="0" smtClean="0"/>
              <a:t>(tons/day)</a:t>
            </a:r>
            <a:endParaRPr lang="en-US" dirty="0"/>
          </a:p>
          <a:p>
            <a:pPr lvl="1"/>
            <a:r>
              <a:rPr lang="en-US" dirty="0"/>
              <a:t>x</a:t>
            </a:r>
            <a:r>
              <a:rPr lang="en-US" sz="800" dirty="0"/>
              <a:t>2</a:t>
            </a:r>
            <a:r>
              <a:rPr lang="en-US" dirty="0"/>
              <a:t> - Amount of chemical pulp produced (</a:t>
            </a:r>
            <a:r>
              <a:rPr lang="en-US" dirty="0" smtClean="0"/>
              <a:t>tons/day)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1 ton of mechanical pulp produces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n-US" dirty="0"/>
              <a:t>unit of </a:t>
            </a:r>
            <a:r>
              <a:rPr lang="en-US" dirty="0" smtClean="0"/>
              <a:t>BOD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ton of chemical pulp produces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1.5 </a:t>
            </a:r>
            <a:r>
              <a:rPr lang="en-US" dirty="0" smtClean="0"/>
              <a:t>units </a:t>
            </a:r>
            <a:r>
              <a:rPr lang="en-US" dirty="0"/>
              <a:t>of </a:t>
            </a:r>
            <a:r>
              <a:rPr lang="en-US" dirty="0" smtClean="0"/>
              <a:t>BOD</a:t>
            </a:r>
          </a:p>
          <a:p>
            <a:pPr lvl="1"/>
            <a:endParaRPr lang="en-US" sz="800" dirty="0"/>
          </a:p>
          <a:p>
            <a:pPr lvl="1"/>
            <a:r>
              <a:rPr lang="en-US" dirty="0" smtClean="0"/>
              <a:t>Maintaining all constraints unchanged</a:t>
            </a:r>
            <a:endParaRPr lang="en-US" dirty="0"/>
          </a:p>
          <a:p>
            <a:pPr lvl="1"/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3874750" y="4937988"/>
            <a:ext cx="230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Optimal solution </a:t>
            </a:r>
          </a:p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(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en-US" b="1" dirty="0" smtClean="0">
                <a:solidFill>
                  <a:srgbClr val="23373B"/>
                </a:solidFill>
                <a:latin typeface="CMSS9"/>
              </a:rPr>
              <a:t>= 200, </a:t>
            </a:r>
            <a:r>
              <a:rPr lang="en-US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r>
              <a:rPr lang="en-US" sz="800" b="1" dirty="0" smtClean="0">
                <a:solidFill>
                  <a:srgbClr val="23373B"/>
                </a:solidFill>
                <a:latin typeface="CMSS8"/>
              </a:rPr>
              <a:t>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= 100)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4252" y="4414768"/>
            <a:ext cx="3017173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lain"/>
            </a:pPr>
            <a:r>
              <a:rPr lang="en-US" dirty="0" smtClean="0"/>
              <a:t>≤ 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 ≤  </a:t>
            </a:r>
            <a:r>
              <a:rPr lang="en-US" dirty="0" smtClean="0"/>
              <a:t>2,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assuming C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=1</a:t>
            </a:r>
          </a:p>
          <a:p>
            <a:pPr marL="342900" indent="-342900">
              <a:buAutoNum type="arabicPlain"/>
            </a:pPr>
            <a:endParaRPr lang="en-US" sz="800" dirty="0" smtClean="0"/>
          </a:p>
          <a:p>
            <a:r>
              <a:rPr lang="pl-PL" dirty="0" smtClean="0">
                <a:latin typeface="CMSS9"/>
              </a:rPr>
              <a:t>m</a:t>
            </a:r>
            <a:r>
              <a:rPr lang="en-US" dirty="0" smtClean="0">
                <a:latin typeface="CMSS9"/>
              </a:rPr>
              <a:t>in</a:t>
            </a:r>
            <a:r>
              <a:rPr lang="pl-PL" dirty="0" smtClean="0"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 smtClean="0">
                <a:latin typeface="CMSS9"/>
              </a:rPr>
              <a:t>1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 smtClean="0">
                <a:solidFill>
                  <a:srgbClr val="23373B"/>
                </a:solidFill>
                <a:latin typeface="CMSS9"/>
              </a:rPr>
              <a:t>+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 smtClean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;   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Z=300</a:t>
            </a:r>
          </a:p>
          <a:p>
            <a:r>
              <a:rPr lang="pl-PL" dirty="0">
                <a:latin typeface="CMSS9"/>
              </a:rPr>
              <a:t>m</a:t>
            </a:r>
            <a:r>
              <a:rPr lang="en-US" dirty="0">
                <a:latin typeface="CMSS9"/>
              </a:rPr>
              <a:t>in</a:t>
            </a:r>
            <a:r>
              <a:rPr lang="pl-PL" dirty="0"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>
                <a:latin typeface="CMSS9"/>
              </a:rPr>
              <a:t>1</a:t>
            </a:r>
            <a:r>
              <a:rPr lang="en-US" dirty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2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>
                <a:solidFill>
                  <a:srgbClr val="23373B"/>
                </a:solidFill>
                <a:latin typeface="CMSS8"/>
              </a:rPr>
              <a:t>; 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  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Z=400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454252" y="5604463"/>
            <a:ext cx="3818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1.5  ≥  c</a:t>
            </a:r>
            <a:r>
              <a:rPr lang="en-US" baseline="-25000" dirty="0"/>
              <a:t>1</a:t>
            </a:r>
            <a:r>
              <a:rPr lang="en-US" dirty="0"/>
              <a:t>  ≥  </a:t>
            </a:r>
            <a:r>
              <a:rPr lang="en-US" dirty="0" smtClean="0"/>
              <a:t>0.75,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assuming C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=1.5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dirty="0"/>
          </a:p>
          <a:p>
            <a:r>
              <a:rPr lang="pl-PL" dirty="0">
                <a:latin typeface="CMSS9"/>
              </a:rPr>
              <a:t>m</a:t>
            </a:r>
            <a:r>
              <a:rPr lang="en-US" dirty="0">
                <a:latin typeface="CMSS9"/>
              </a:rPr>
              <a:t>in</a:t>
            </a:r>
            <a:r>
              <a:rPr lang="pl-PL" dirty="0"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1.5  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pl-PL" dirty="0" smtClean="0">
                <a:latin typeface="CMSS9"/>
              </a:rPr>
              <a:t>1</a:t>
            </a:r>
            <a:r>
              <a:rPr lang="en-US" dirty="0" smtClean="0">
                <a:latin typeface="CMSS9"/>
              </a:rPr>
              <a:t>.5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;    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Z=450</a:t>
            </a:r>
          </a:p>
          <a:p>
            <a:r>
              <a:rPr lang="pl-PL" dirty="0" smtClean="0">
                <a:latin typeface="CMSS9"/>
              </a:rPr>
              <a:t>m</a:t>
            </a:r>
            <a:r>
              <a:rPr lang="en-US" dirty="0">
                <a:latin typeface="CMSS9"/>
              </a:rPr>
              <a:t>in</a:t>
            </a:r>
            <a:r>
              <a:rPr lang="pl-PL" dirty="0"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Z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=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0.75</a:t>
            </a:r>
            <a:r>
              <a:rPr lang="en-US" dirty="0" smtClean="0">
                <a:solidFill>
                  <a:srgbClr val="23373B"/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1 </a:t>
            </a:r>
            <a:r>
              <a:rPr lang="pl-PL" dirty="0">
                <a:solidFill>
                  <a:srgbClr val="23373B"/>
                </a:solidFill>
                <a:latin typeface="CMSS9"/>
              </a:rPr>
              <a:t>+ </a:t>
            </a:r>
            <a:r>
              <a:rPr lang="en-US" dirty="0" smtClean="0">
                <a:latin typeface="CMSS9"/>
              </a:rPr>
              <a:t>1.5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MSS9"/>
              </a:rPr>
              <a:t> </a:t>
            </a:r>
            <a:r>
              <a:rPr lang="pl-PL" dirty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dirty="0">
                <a:solidFill>
                  <a:srgbClr val="23373B"/>
                </a:solidFill>
                <a:latin typeface="CMSS8"/>
              </a:rPr>
              <a:t>2</a:t>
            </a:r>
            <a:r>
              <a:rPr lang="en-US" dirty="0">
                <a:solidFill>
                  <a:srgbClr val="23373B"/>
                </a:solidFill>
                <a:latin typeface="CMSS8"/>
              </a:rPr>
              <a:t>; </a:t>
            </a:r>
            <a:r>
              <a:rPr lang="en-US" dirty="0" smtClean="0">
                <a:solidFill>
                  <a:srgbClr val="23373B"/>
                </a:solidFill>
                <a:latin typeface="CMSS8"/>
              </a:rPr>
              <a:t>   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Z=300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818350" y="4414768"/>
            <a:ext cx="230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Optimal solution </a:t>
            </a:r>
          </a:p>
          <a:p>
            <a:r>
              <a:rPr lang="en-US" b="1" dirty="0" smtClean="0">
                <a:solidFill>
                  <a:srgbClr val="23373B"/>
                </a:solidFill>
                <a:latin typeface="CMSSI9"/>
              </a:rPr>
              <a:t>(</a:t>
            </a:r>
            <a:r>
              <a:rPr lang="pl-PL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1 </a:t>
            </a:r>
            <a:r>
              <a:rPr lang="en-US" b="1" dirty="0" smtClean="0">
                <a:solidFill>
                  <a:srgbClr val="23373B"/>
                </a:solidFill>
                <a:latin typeface="CMSS9"/>
              </a:rPr>
              <a:t>= 200, </a:t>
            </a:r>
            <a:r>
              <a:rPr lang="en-US" b="1" dirty="0" smtClean="0">
                <a:solidFill>
                  <a:srgbClr val="23373B"/>
                </a:solidFill>
                <a:latin typeface="CMSSI9"/>
              </a:rPr>
              <a:t>x</a:t>
            </a:r>
            <a:r>
              <a:rPr lang="pl-PL" sz="800" b="1" dirty="0" smtClean="0">
                <a:solidFill>
                  <a:srgbClr val="23373B"/>
                </a:solidFill>
                <a:latin typeface="CMSS8"/>
              </a:rPr>
              <a:t>2</a:t>
            </a:r>
            <a:r>
              <a:rPr lang="en-US" sz="800" b="1" dirty="0" smtClean="0">
                <a:solidFill>
                  <a:srgbClr val="23373B"/>
                </a:solidFill>
                <a:latin typeface="CMSS8"/>
              </a:rPr>
              <a:t> </a:t>
            </a:r>
            <a:r>
              <a:rPr lang="en-US" b="1" dirty="0" smtClean="0">
                <a:solidFill>
                  <a:srgbClr val="23373B"/>
                </a:solidFill>
                <a:latin typeface="CMSS8"/>
              </a:rPr>
              <a:t>= 100)</a:t>
            </a:r>
          </a:p>
        </p:txBody>
      </p:sp>
    </p:spTree>
    <p:extLst>
      <p:ext uri="{BB962C8B-B14F-4D97-AF65-F5344CB8AC3E}">
        <p14:creationId xmlns:p14="http://schemas.microsoft.com/office/powerpoint/2010/main" val="35451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2" grpId="0"/>
      <p:bldP spid="3" grpId="0"/>
      <p:bldP spid="14" grpId="0"/>
      <p:bldP spid="4" grpId="0"/>
      <p:bldP spid="5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Graphical Sensitivity </a:t>
            </a:r>
            <a:r>
              <a:rPr lang="en-US" dirty="0" smtClean="0"/>
              <a:t>Analysis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905"/>
          </a:xfrm>
        </p:spPr>
        <p:txBody>
          <a:bodyPr>
            <a:noAutofit/>
          </a:bodyPr>
          <a:lstStyle/>
          <a:p>
            <a:r>
              <a:rPr lang="en-US" sz="2200" dirty="0" smtClean="0"/>
              <a:t>Solve graphically and determine the range </a:t>
            </a:r>
            <a:r>
              <a:rPr lang="en-US" sz="2200" dirty="0"/>
              <a:t>of optimality for the objective function </a:t>
            </a:r>
            <a:r>
              <a:rPr lang="en-US" sz="2200" dirty="0" smtClean="0"/>
              <a:t>coefficients (c1, c2)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044" y="2952025"/>
            <a:ext cx="4621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3373B"/>
                </a:solidFill>
              </a:rPr>
              <a:t>max</a:t>
            </a:r>
            <a:r>
              <a:rPr lang="pl-PL" sz="2400" b="1" dirty="0" smtClean="0">
                <a:solidFill>
                  <a:srgbClr val="23373B"/>
                </a:solidFill>
              </a:rPr>
              <a:t> </a:t>
            </a:r>
            <a:r>
              <a:rPr lang="en-US" sz="2400" b="1" dirty="0" smtClean="0">
                <a:solidFill>
                  <a:srgbClr val="23373B"/>
                </a:solidFill>
              </a:rPr>
              <a:t>P</a:t>
            </a:r>
            <a:r>
              <a:rPr lang="pl-PL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>
                <a:solidFill>
                  <a:srgbClr val="23373B"/>
                </a:solidFill>
              </a:rPr>
              <a:t>= </a:t>
            </a:r>
            <a:r>
              <a:rPr lang="en-US" sz="2400" b="1" dirty="0" smtClean="0">
                <a:solidFill>
                  <a:srgbClr val="23373B"/>
                </a:solidFill>
              </a:rPr>
              <a:t>4 </a:t>
            </a:r>
            <a:r>
              <a:rPr lang="pl-PL" sz="2400" b="1" dirty="0" smtClean="0">
                <a:solidFill>
                  <a:srgbClr val="23373B"/>
                </a:solidFill>
              </a:rPr>
              <a:t>x </a:t>
            </a:r>
            <a:r>
              <a:rPr lang="pl-PL" sz="2400" b="1" dirty="0">
                <a:solidFill>
                  <a:srgbClr val="23373B"/>
                </a:solidFill>
              </a:rPr>
              <a:t>+ </a:t>
            </a:r>
            <a:r>
              <a:rPr lang="en-US" sz="2400" b="1" dirty="0" smtClean="0">
                <a:solidFill>
                  <a:srgbClr val="23373B"/>
                </a:solidFill>
              </a:rPr>
              <a:t>3 y</a:t>
            </a:r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5 x </a:t>
            </a: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smtClean="0">
                <a:solidFill>
                  <a:srgbClr val="FF0000"/>
                </a:solidFill>
              </a:rPr>
              <a:t>3 y </a:t>
            </a:r>
            <a:r>
              <a:rPr lang="en-US" sz="2400" dirty="0">
                <a:solidFill>
                  <a:srgbClr val="FF0000"/>
                </a:solidFill>
              </a:rPr>
              <a:t>≤</a:t>
            </a:r>
            <a:r>
              <a:rPr lang="en-US" sz="2400" dirty="0" smtClean="0">
                <a:solidFill>
                  <a:srgbClr val="FF0000"/>
                </a:solidFill>
              </a:rPr>
              <a:t> 30           </a:t>
            </a:r>
            <a:r>
              <a:rPr lang="en-US" dirty="0" smtClean="0">
                <a:solidFill>
                  <a:srgbClr val="FF0000"/>
                </a:solidFill>
              </a:rPr>
              <a:t>constraint 1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 x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3 y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21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constraint 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   x           ≤ 4             </a:t>
            </a:r>
            <a:r>
              <a:rPr lang="en-US" dirty="0" smtClean="0">
                <a:solidFill>
                  <a:schemeClr val="accent5"/>
                </a:solidFill>
              </a:rPr>
              <a:t> constraint 3</a:t>
            </a:r>
          </a:p>
          <a:p>
            <a:pPr lvl="1"/>
            <a:endParaRPr lang="en-US" sz="800" dirty="0">
              <a:solidFill>
                <a:schemeClr val="accent5"/>
              </a:solidFill>
            </a:endParaRPr>
          </a:p>
          <a:p>
            <a:pPr lvl="1"/>
            <a:endParaRPr lang="en-US" sz="800" dirty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rgbClr val="23373B"/>
                </a:solidFill>
              </a:rPr>
              <a:t>  x ; y   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sz="2400" dirty="0" smtClean="0">
                <a:solidFill>
                  <a:srgbClr val="23373B"/>
                </a:solidFill>
              </a:rPr>
              <a:t>0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732488" y="2952025"/>
            <a:ext cx="4621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3373B"/>
                </a:solidFill>
              </a:rPr>
              <a:t>max</a:t>
            </a:r>
            <a:r>
              <a:rPr lang="pl-PL" sz="2400" b="1" dirty="0" smtClean="0">
                <a:solidFill>
                  <a:srgbClr val="23373B"/>
                </a:solidFill>
              </a:rPr>
              <a:t> </a:t>
            </a:r>
            <a:r>
              <a:rPr lang="en-US" sz="2400" b="1" dirty="0">
                <a:solidFill>
                  <a:srgbClr val="23373B"/>
                </a:solidFill>
              </a:rPr>
              <a:t>Z</a:t>
            </a:r>
            <a:r>
              <a:rPr lang="pl-PL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>
                <a:solidFill>
                  <a:srgbClr val="23373B"/>
                </a:solidFill>
              </a:rPr>
              <a:t>= </a:t>
            </a:r>
            <a:r>
              <a:rPr lang="en-US" sz="2400" b="1" dirty="0" smtClean="0">
                <a:solidFill>
                  <a:srgbClr val="23373B"/>
                </a:solidFill>
              </a:rPr>
              <a:t>3 </a:t>
            </a:r>
            <a:r>
              <a:rPr lang="pl-PL" sz="2400" b="1" dirty="0" smtClean="0">
                <a:solidFill>
                  <a:srgbClr val="23373B"/>
                </a:solidFill>
              </a:rPr>
              <a:t>x </a:t>
            </a:r>
            <a:r>
              <a:rPr lang="pl-PL" sz="2400" b="1" dirty="0">
                <a:solidFill>
                  <a:srgbClr val="23373B"/>
                </a:solidFill>
              </a:rPr>
              <a:t>+ </a:t>
            </a:r>
            <a:r>
              <a:rPr lang="en-US" sz="2400" b="1" dirty="0" smtClean="0">
                <a:solidFill>
                  <a:srgbClr val="23373B"/>
                </a:solidFill>
              </a:rPr>
              <a:t>2 y</a:t>
            </a:r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x </a:t>
            </a: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smtClean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y ≤ </a:t>
            </a:r>
            <a:r>
              <a:rPr lang="en-US" sz="2400" dirty="0" smtClean="0">
                <a:solidFill>
                  <a:srgbClr val="FF0000"/>
                </a:solidFill>
              </a:rPr>
              <a:t>4          </a:t>
            </a:r>
            <a:r>
              <a:rPr lang="en-US" dirty="0" smtClean="0">
                <a:solidFill>
                  <a:srgbClr val="FF0000"/>
                </a:solidFill>
              </a:rPr>
              <a:t>constraint 1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x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y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≤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1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constraint 2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800" dirty="0" smtClean="0">
              <a:solidFill>
                <a:schemeClr val="accent5"/>
              </a:solidFill>
            </a:endParaRPr>
          </a:p>
          <a:p>
            <a:pPr lvl="1"/>
            <a:endParaRPr lang="en-US" sz="8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rgbClr val="23373B"/>
                </a:solidFill>
              </a:rPr>
              <a:t>   x ; y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≥ </a:t>
            </a:r>
            <a:r>
              <a:rPr lang="en-US" sz="2400" dirty="0" smtClean="0">
                <a:solidFill>
                  <a:srgbClr val="23373B"/>
                </a:solidFill>
              </a:rPr>
              <a:t>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7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44" y="1616260"/>
            <a:ext cx="110702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pulp mill makes mechanical and chemical pulp and during </a:t>
            </a:r>
            <a:r>
              <a:rPr lang="en-US" sz="2400" dirty="0" smtClean="0"/>
              <a:t>the production </a:t>
            </a:r>
            <a:r>
              <a:rPr lang="en-US" sz="2400" dirty="0"/>
              <a:t>process it pollutes the river in which it spills its spent waters</a:t>
            </a:r>
            <a:r>
              <a:rPr lang="en-US" sz="2400" dirty="0" smtClean="0"/>
              <a:t>. The </a:t>
            </a:r>
            <a:r>
              <a:rPr lang="en-US" sz="2400" dirty="0"/>
              <a:t>owners would like </a:t>
            </a:r>
            <a:r>
              <a:rPr lang="en-US" sz="2400" dirty="0" smtClean="0"/>
              <a:t>to: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minimize pollution (measured </a:t>
            </a:r>
            <a:r>
              <a:rPr lang="en-US" sz="2200" dirty="0"/>
              <a:t>by the biological oxygen </a:t>
            </a:r>
            <a:r>
              <a:rPr lang="en-US" sz="2200" dirty="0" smtClean="0"/>
              <a:t>demand – BOD) </a:t>
            </a:r>
          </a:p>
          <a:p>
            <a:r>
              <a:rPr lang="en-US" sz="2200" dirty="0" smtClean="0"/>
              <a:t>keeping </a:t>
            </a:r>
            <a:r>
              <a:rPr lang="en-US" sz="2200" dirty="0"/>
              <a:t>at least 300 </a:t>
            </a:r>
            <a:r>
              <a:rPr lang="en-US" sz="2200" dirty="0" smtClean="0"/>
              <a:t>people employed </a:t>
            </a:r>
            <a:r>
              <a:rPr lang="en-US" sz="2200" dirty="0"/>
              <a:t>at the mill </a:t>
            </a:r>
          </a:p>
          <a:p>
            <a:r>
              <a:rPr lang="en-US" sz="2200" dirty="0" smtClean="0"/>
              <a:t>generating </a:t>
            </a:r>
            <a:r>
              <a:rPr lang="en-US" sz="2200" dirty="0"/>
              <a:t>at least </a:t>
            </a:r>
            <a:r>
              <a:rPr lang="en-US" sz="2200" dirty="0" smtClean="0"/>
              <a:t>40000€ of </a:t>
            </a:r>
            <a:r>
              <a:rPr lang="en-US" sz="2200" dirty="0"/>
              <a:t>revenue per </a:t>
            </a:r>
            <a:r>
              <a:rPr lang="en-US" sz="2200" dirty="0" smtClean="0"/>
              <a:t>day</a:t>
            </a:r>
          </a:p>
          <a:p>
            <a:r>
              <a:rPr lang="en-US" sz="2200" dirty="0" smtClean="0"/>
              <a:t>both </a:t>
            </a:r>
            <a:r>
              <a:rPr lang="en-US" sz="2200" dirty="0"/>
              <a:t>chemical and mechanical pulp require the labor of one worker </a:t>
            </a:r>
            <a:r>
              <a:rPr lang="en-US" sz="2200" dirty="0" smtClean="0"/>
              <a:t>for about </a:t>
            </a:r>
            <a:r>
              <a:rPr lang="en-US" sz="2200" dirty="0"/>
              <a:t>1 day, or 1 workday (</a:t>
            </a:r>
            <a:r>
              <a:rPr lang="en-US" sz="2200" dirty="0" err="1"/>
              <a:t>wd</a:t>
            </a:r>
            <a:r>
              <a:rPr lang="en-US" sz="2200" dirty="0"/>
              <a:t>), per ton </a:t>
            </a:r>
            <a:r>
              <a:rPr lang="en-US" sz="2200" dirty="0" smtClean="0"/>
              <a:t>produced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hemical </a:t>
            </a:r>
            <a:r>
              <a:rPr lang="en-US" sz="2200" dirty="0"/>
              <a:t>pulp sells at </a:t>
            </a:r>
            <a:r>
              <a:rPr lang="en-US" sz="2200" dirty="0" smtClean="0"/>
              <a:t>200€/ton</a:t>
            </a:r>
            <a:r>
              <a:rPr lang="en-US" sz="2200" dirty="0"/>
              <a:t>, </a:t>
            </a:r>
            <a:r>
              <a:rPr lang="en-US" sz="2200" dirty="0" smtClean="0"/>
              <a:t>mechanical at 100€/ton</a:t>
            </a:r>
          </a:p>
          <a:p>
            <a:r>
              <a:rPr lang="en-US" sz="2200" dirty="0"/>
              <a:t>The maximum capacity of the mill to make mechanical pulp </a:t>
            </a:r>
            <a:r>
              <a:rPr lang="en-US" sz="2200" dirty="0" smtClean="0"/>
              <a:t>is </a:t>
            </a:r>
            <a:r>
              <a:rPr lang="en-US" sz="2200" dirty="0"/>
              <a:t>300 </a:t>
            </a:r>
            <a:r>
              <a:rPr lang="en-US" sz="2200" dirty="0" smtClean="0"/>
              <a:t>tons/d and </a:t>
            </a:r>
            <a:r>
              <a:rPr lang="en-US" sz="2200" dirty="0"/>
              <a:t>200 </a:t>
            </a:r>
            <a:r>
              <a:rPr lang="en-US" sz="2200" dirty="0" smtClean="0"/>
              <a:t>tons/d for chemical </a:t>
            </a:r>
            <a:r>
              <a:rPr lang="en-US" sz="2200" dirty="0"/>
              <a:t>pulp (the mechanical </a:t>
            </a:r>
            <a:r>
              <a:rPr lang="en-US" sz="2200" dirty="0" smtClean="0"/>
              <a:t>pulp line </a:t>
            </a:r>
            <a:r>
              <a:rPr lang="en-US" sz="2200" dirty="0"/>
              <a:t>cannot be used to make chemical pulp, and vice-versa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1 </a:t>
            </a:r>
            <a:r>
              <a:rPr lang="en-US" sz="2200" dirty="0"/>
              <a:t>ton </a:t>
            </a:r>
            <a:r>
              <a:rPr lang="en-US" sz="2200" dirty="0" smtClean="0"/>
              <a:t>of mechanical </a:t>
            </a:r>
            <a:r>
              <a:rPr lang="en-US" sz="2200" dirty="0"/>
              <a:t>pulp produces 1 unit of BOD, 1 ton of chemical pulp </a:t>
            </a:r>
            <a:r>
              <a:rPr lang="en-US" sz="2200" dirty="0" smtClean="0"/>
              <a:t>produces 1.5 </a:t>
            </a:r>
            <a:r>
              <a:rPr lang="en-US" sz="2200" dirty="0"/>
              <a:t>units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490" y="240868"/>
            <a:ext cx="1729554" cy="11358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35330" y="244314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pollution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83044" y="596759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pollution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5594" y="291439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employment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59330" y="369428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employment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578" y="334955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revenue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8968" y="447716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revenue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8177" y="483094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Prod capacity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Objective: minimize </a:t>
            </a:r>
            <a:r>
              <a:rPr lang="en-US" sz="2400" b="1" dirty="0"/>
              <a:t>pollution (measured by the biological oxygen demand – BOD) </a:t>
            </a:r>
          </a:p>
          <a:p>
            <a:pPr marL="1252538"/>
            <a:r>
              <a:rPr lang="en-US" sz="2400" b="1" dirty="0"/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Employment</a:t>
            </a:r>
            <a:r>
              <a:rPr lang="en-US" sz="2400" dirty="0" smtClean="0"/>
              <a:t>: keeping </a:t>
            </a:r>
            <a:r>
              <a:rPr lang="en-US" sz="2400" dirty="0"/>
              <a:t>at least 300 people employed at the mill </a:t>
            </a:r>
          </a:p>
          <a:p>
            <a:pPr marL="1700213" indent="-1700213"/>
            <a:r>
              <a:rPr lang="en-US" sz="2400" dirty="0">
                <a:solidFill>
                  <a:srgbClr val="FF0000"/>
                </a:solidFill>
              </a:rPr>
              <a:t>Employment</a:t>
            </a:r>
            <a:r>
              <a:rPr lang="en-US" sz="2400" dirty="0"/>
              <a:t>: both chemical and mechanical pulp require the labor of one worker for about 1 day, or 1 workday (</a:t>
            </a:r>
            <a:r>
              <a:rPr lang="en-US" sz="2400" dirty="0" err="1"/>
              <a:t>wd</a:t>
            </a:r>
            <a:r>
              <a:rPr lang="en-US" sz="2400" dirty="0"/>
              <a:t>), per ton produced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 smtClean="0"/>
              <a:t>: generating </a:t>
            </a:r>
            <a:r>
              <a:rPr lang="en-US" sz="2400" dirty="0"/>
              <a:t>at least 40000€ of revenue per day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/>
              <a:t>: </a:t>
            </a:r>
            <a:r>
              <a:rPr lang="en-US" sz="2400" dirty="0" smtClean="0"/>
              <a:t>Chemical </a:t>
            </a:r>
            <a:r>
              <a:rPr lang="en-US" sz="2400" dirty="0"/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Employment</a:t>
            </a:r>
            <a:r>
              <a:rPr lang="en-US" sz="2400" dirty="0" smtClean="0"/>
              <a:t>: keeping </a:t>
            </a:r>
            <a:r>
              <a:rPr lang="en-US" sz="2400" dirty="0"/>
              <a:t>at least 300 people employed at the mill </a:t>
            </a:r>
          </a:p>
          <a:p>
            <a:pPr marL="1700213" indent="-1700213"/>
            <a:r>
              <a:rPr lang="en-US" sz="2400" dirty="0">
                <a:solidFill>
                  <a:srgbClr val="FF0000"/>
                </a:solidFill>
              </a:rPr>
              <a:t>Employment</a:t>
            </a:r>
            <a:r>
              <a:rPr lang="en-US" sz="2400" dirty="0"/>
              <a:t>: both chemical and mechanical pulp require the labor of one worker </a:t>
            </a:r>
            <a:r>
              <a:rPr lang="en-US" sz="2400" dirty="0" smtClean="0"/>
              <a:t>for about </a:t>
            </a:r>
            <a:r>
              <a:rPr lang="en-US" sz="2400" dirty="0"/>
              <a:t>1 day, or 1 workday (</a:t>
            </a:r>
            <a:r>
              <a:rPr lang="en-US" sz="2400" dirty="0" err="1"/>
              <a:t>wd</a:t>
            </a:r>
            <a:r>
              <a:rPr lang="en-US" sz="2400" dirty="0"/>
              <a:t>), per ton produced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 smtClean="0"/>
              <a:t>: generating </a:t>
            </a:r>
            <a:r>
              <a:rPr lang="en-US" sz="2400" dirty="0"/>
              <a:t>at least 40000€ of revenue per </a:t>
            </a:r>
            <a:r>
              <a:rPr lang="en-US" sz="2400" dirty="0" smtClean="0"/>
              <a:t>day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/>
              <a:t>: </a:t>
            </a:r>
            <a:r>
              <a:rPr lang="en-US" sz="2400" dirty="0" smtClean="0"/>
              <a:t>Chemical </a:t>
            </a:r>
            <a:r>
              <a:rPr lang="en-US" sz="2400" dirty="0"/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103404" y="2895580"/>
            <a:ext cx="6528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Employment: keeping </a:t>
            </a:r>
            <a:r>
              <a:rPr lang="en-US" sz="2400" dirty="0">
                <a:solidFill>
                  <a:schemeClr val="bg1"/>
                </a:solidFill>
              </a:rPr>
              <a:t>at least 300 people employed at the mill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Employment: both chemical and mechanical pulp require the labor of one worker </a:t>
            </a:r>
            <a:r>
              <a:rPr lang="en-US" sz="2400" dirty="0" smtClean="0">
                <a:solidFill>
                  <a:schemeClr val="bg1"/>
                </a:solidFill>
              </a:rPr>
              <a:t>for about </a:t>
            </a:r>
            <a:r>
              <a:rPr lang="en-US" sz="2400" dirty="0">
                <a:solidFill>
                  <a:schemeClr val="bg1"/>
                </a:solidFill>
              </a:rPr>
              <a:t>1 day, or 1 workday (</a:t>
            </a:r>
            <a:r>
              <a:rPr lang="en-US" sz="2400" dirty="0" err="1">
                <a:solidFill>
                  <a:schemeClr val="bg1"/>
                </a:solidFill>
              </a:rPr>
              <a:t>wd</a:t>
            </a:r>
            <a:r>
              <a:rPr lang="en-US" sz="2400" dirty="0">
                <a:solidFill>
                  <a:schemeClr val="bg1"/>
                </a:solidFill>
              </a:rPr>
              <a:t>), per ton produced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 smtClean="0"/>
              <a:t>: generating </a:t>
            </a:r>
            <a:r>
              <a:rPr lang="en-US" sz="2400" dirty="0"/>
              <a:t>at least 40000€ of revenue per </a:t>
            </a:r>
            <a:r>
              <a:rPr lang="en-US" sz="2400" dirty="0" smtClean="0"/>
              <a:t>day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Revenues</a:t>
            </a:r>
            <a:r>
              <a:rPr lang="en-US" sz="2400" dirty="0"/>
              <a:t>: </a:t>
            </a:r>
            <a:r>
              <a:rPr lang="en-US" sz="2400" dirty="0" smtClean="0"/>
              <a:t>Chemical </a:t>
            </a:r>
            <a:r>
              <a:rPr lang="en-US" sz="2400" dirty="0"/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03404" y="2895580"/>
            <a:ext cx="65282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x1 </a:t>
            </a:r>
            <a:r>
              <a:rPr lang="en-US" dirty="0"/>
              <a:t>- Amount of mechanical pulp produced (in tons/day, or t/d)</a:t>
            </a:r>
          </a:p>
          <a:p>
            <a:pPr marL="457200" lvl="1" indent="0">
              <a:buNone/>
            </a:pPr>
            <a:r>
              <a:rPr lang="en-US" dirty="0"/>
              <a:t>x2 - Amount of chemical pulp produced (t/d)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problem </a:t>
            </a:r>
            <a:r>
              <a:rPr lang="en-US" sz="2400" dirty="0" smtClean="0"/>
              <a:t>(decision variables and formulation)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2907870"/>
            <a:ext cx="10731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Objective: minimize </a:t>
            </a:r>
            <a:r>
              <a:rPr lang="en-US" sz="2400" b="1" dirty="0">
                <a:solidFill>
                  <a:schemeClr val="bg1"/>
                </a:solidFill>
              </a:rPr>
              <a:t>pollution (measured by the biological oxygen demand – BOD)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ton of mechanical pulp produces 1 unit of BOD, 1 ton of chemical pulp produces 1.5 units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Employment: keeping </a:t>
            </a:r>
            <a:r>
              <a:rPr lang="en-US" sz="2400" dirty="0">
                <a:solidFill>
                  <a:schemeClr val="bg1"/>
                </a:solidFill>
              </a:rPr>
              <a:t>at least 300 people employed at the mill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Employment: both chemical and mechanical pulp require the labor of one worker </a:t>
            </a:r>
            <a:r>
              <a:rPr lang="en-US" sz="2400" dirty="0" smtClean="0">
                <a:solidFill>
                  <a:schemeClr val="bg1"/>
                </a:solidFill>
              </a:rPr>
              <a:t>for about </a:t>
            </a:r>
            <a:r>
              <a:rPr lang="en-US" sz="2400" dirty="0">
                <a:solidFill>
                  <a:schemeClr val="bg1"/>
                </a:solidFill>
              </a:rPr>
              <a:t>1 day, or 1 workday (</a:t>
            </a:r>
            <a:r>
              <a:rPr lang="en-US" sz="2400" dirty="0" err="1">
                <a:solidFill>
                  <a:schemeClr val="bg1"/>
                </a:solidFill>
              </a:rPr>
              <a:t>wd</a:t>
            </a:r>
            <a:r>
              <a:rPr lang="en-US" sz="2400" dirty="0">
                <a:solidFill>
                  <a:schemeClr val="bg1"/>
                </a:solidFill>
              </a:rPr>
              <a:t>), per ton produced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Revenues: generating </a:t>
            </a:r>
            <a:r>
              <a:rPr lang="en-US" sz="2400" dirty="0">
                <a:solidFill>
                  <a:schemeClr val="bg1"/>
                </a:solidFill>
              </a:rPr>
              <a:t>at least 40000€ of revenue per </a:t>
            </a:r>
            <a:r>
              <a:rPr lang="en-US" sz="2400" dirty="0" smtClean="0">
                <a:solidFill>
                  <a:schemeClr val="bg1"/>
                </a:solidFill>
              </a:rPr>
              <a:t>day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Revenues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Chemical </a:t>
            </a:r>
            <a:r>
              <a:rPr lang="en-US" sz="2400" dirty="0">
                <a:solidFill>
                  <a:schemeClr val="bg1"/>
                </a:solidFill>
              </a:rPr>
              <a:t>pulp sells at 200€/ton, mechanical at 100€/ton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1"/>
                </a:solidFill>
              </a:rPr>
              <a:t>mech</a:t>
            </a:r>
            <a:r>
              <a:rPr lang="en-US" sz="2400" dirty="0" smtClean="0">
                <a:solidFill>
                  <a:schemeClr val="accent1"/>
                </a:solidFill>
              </a:rPr>
              <a:t> pulp: </a:t>
            </a:r>
            <a:r>
              <a:rPr lang="en-US" sz="2400" dirty="0" smtClean="0"/>
              <a:t>is </a:t>
            </a:r>
            <a:r>
              <a:rPr lang="en-US" sz="2400" dirty="0"/>
              <a:t>300 tons/d 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Max capacity </a:t>
            </a:r>
            <a:r>
              <a:rPr lang="en-US" sz="2400" dirty="0" err="1" smtClean="0">
                <a:solidFill>
                  <a:schemeClr val="accent6"/>
                </a:solidFill>
              </a:rPr>
              <a:t>chem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pulp: </a:t>
            </a:r>
            <a:r>
              <a:rPr lang="en-US" sz="2400" dirty="0" smtClean="0"/>
              <a:t>is 200 </a:t>
            </a:r>
            <a:r>
              <a:rPr lang="en-US" sz="2400" dirty="0"/>
              <a:t>tons/d for chemical </a:t>
            </a:r>
            <a:r>
              <a:rPr lang="en-US" sz="2400" dirty="0" smtClean="0"/>
              <a:t>pulp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03404" y="2895580"/>
            <a:ext cx="65282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23373B"/>
                </a:solidFill>
              </a:rPr>
              <a:t>min Z = x1 + </a:t>
            </a:r>
            <a:r>
              <a:rPr lang="pl-PL" sz="2400" b="1" dirty="0" smtClean="0">
                <a:solidFill>
                  <a:srgbClr val="23373B"/>
                </a:solidFill>
              </a:rPr>
              <a:t>1</a:t>
            </a:r>
            <a:r>
              <a:rPr lang="en-US" sz="2400" b="1" dirty="0">
                <a:solidFill>
                  <a:srgbClr val="23373B"/>
                </a:solidFill>
              </a:rPr>
              <a:t>.</a:t>
            </a:r>
            <a:r>
              <a:rPr lang="pl-PL" sz="2400" b="1" dirty="0" smtClean="0">
                <a:solidFill>
                  <a:srgbClr val="23373B"/>
                </a:solidFill>
              </a:rPr>
              <a:t>5</a:t>
            </a:r>
            <a:r>
              <a:rPr lang="en-US" sz="2400" b="1" dirty="0" smtClean="0">
                <a:solidFill>
                  <a:srgbClr val="23373B"/>
                </a:solidFill>
              </a:rPr>
              <a:t> </a:t>
            </a:r>
            <a:r>
              <a:rPr lang="pl-PL" sz="2400" b="1" dirty="0" smtClean="0">
                <a:solidFill>
                  <a:srgbClr val="23373B"/>
                </a:solidFill>
              </a:rPr>
              <a:t>x2</a:t>
            </a:r>
            <a:r>
              <a:rPr lang="en-US" sz="2400" b="1" dirty="0" smtClean="0">
                <a:solidFill>
                  <a:srgbClr val="23373B"/>
                </a:solidFill>
              </a:rPr>
              <a:t>          </a:t>
            </a:r>
            <a:r>
              <a:rPr lang="en-US" dirty="0" smtClean="0">
                <a:solidFill>
                  <a:srgbClr val="23373B"/>
                </a:solidFill>
              </a:rPr>
              <a:t>units of BOD / d</a:t>
            </a:r>
          </a:p>
          <a:p>
            <a:endParaRPr lang="en-US" sz="800" dirty="0" smtClean="0">
              <a:solidFill>
                <a:srgbClr val="23373B"/>
              </a:solidFill>
            </a:endParaRPr>
          </a:p>
          <a:p>
            <a:endParaRPr lang="pl-PL" sz="800" dirty="0">
              <a:solidFill>
                <a:srgbClr val="23373B"/>
              </a:solidFill>
            </a:endParaRPr>
          </a:p>
          <a:p>
            <a:r>
              <a:rPr lang="en-US" sz="2400" i="1" dirty="0">
                <a:solidFill>
                  <a:srgbClr val="23373B"/>
                </a:solidFill>
              </a:rPr>
              <a:t>subject </a:t>
            </a:r>
            <a:r>
              <a:rPr lang="en-US" sz="2400" i="1" dirty="0" smtClean="0">
                <a:solidFill>
                  <a:srgbClr val="23373B"/>
                </a:solidFill>
              </a:rPr>
              <a:t>to</a:t>
            </a:r>
          </a:p>
          <a:p>
            <a:endParaRPr lang="en-US" sz="800" dirty="0">
              <a:solidFill>
                <a:srgbClr val="23373B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x1 + x2  </a:t>
            </a:r>
            <a:r>
              <a:rPr lang="en-US" sz="2400" dirty="0" smtClean="0">
                <a:solidFill>
                  <a:srgbClr val="FF0000"/>
                </a:solidFill>
              </a:rPr>
              <a:t>≥ 300           </a:t>
            </a:r>
            <a:r>
              <a:rPr lang="en-US" dirty="0" smtClean="0">
                <a:solidFill>
                  <a:srgbClr val="FF0000"/>
                </a:solidFill>
              </a:rPr>
              <a:t>workers employed</a:t>
            </a:r>
          </a:p>
          <a:p>
            <a:pPr lvl="1"/>
            <a:endParaRPr lang="en-US" sz="800" dirty="0" smtClean="0">
              <a:solidFill>
                <a:srgbClr val="23373B"/>
              </a:solidFill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100x1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200x2  ≥ 40000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revenue € / d</a:t>
            </a:r>
          </a:p>
          <a:p>
            <a:pPr lvl="1"/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734" y="225267"/>
            <a:ext cx="1729554" cy="11358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07044" y="1376680"/>
            <a:ext cx="104760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98457" y="5850235"/>
            <a:ext cx="314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mechanical pulp line cannot be used to make chemical pulp, and </a:t>
            </a:r>
            <a:r>
              <a:rPr lang="en-US" dirty="0" smtClean="0"/>
              <a:t>vice-versa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7213</TotalTime>
  <Words>3776</Words>
  <Application>Microsoft Office PowerPoint</Application>
  <PresentationFormat>Widescreen</PresentationFormat>
  <Paragraphs>614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Calibri Light</vt:lpstr>
      <vt:lpstr>CMMI9</vt:lpstr>
      <vt:lpstr>CMSS10</vt:lpstr>
      <vt:lpstr>CMSS8</vt:lpstr>
      <vt:lpstr>CMSS9</vt:lpstr>
      <vt:lpstr>CMSSI10</vt:lpstr>
      <vt:lpstr>CMSSI9</vt:lpstr>
      <vt:lpstr>CMSY9</vt:lpstr>
      <vt:lpstr>Wingdings</vt:lpstr>
      <vt:lpstr>Office Theme</vt:lpstr>
      <vt:lpstr>Linear Programming Graphical Sensitivity Analysis </vt:lpstr>
      <vt:lpstr>PowerPoint Presentation</vt:lpstr>
      <vt:lpstr>PowerPoint Presentation</vt:lpstr>
      <vt:lpstr>The problem</vt:lpstr>
      <vt:lpstr>The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alternative solutions are always infinite</vt:lpstr>
      <vt:lpstr>PowerPoint Presentation</vt:lpstr>
      <vt:lpstr>Sensitivity Analysis</vt:lpstr>
      <vt:lpstr>Sensitivity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Barreiro</dc:creator>
  <cp:lastModifiedBy>smb</cp:lastModifiedBy>
  <cp:revision>426</cp:revision>
  <cp:lastPrinted>2020-03-06T14:10:09Z</cp:lastPrinted>
  <dcterms:created xsi:type="dcterms:W3CDTF">2020-02-13T15:04:48Z</dcterms:created>
  <dcterms:modified xsi:type="dcterms:W3CDTF">2023-02-15T21:37:21Z</dcterms:modified>
</cp:coreProperties>
</file>