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6"/>
  </p:handoutMasterIdLst>
  <p:sldIdLst>
    <p:sldId id="256" r:id="rId2"/>
    <p:sldId id="444" r:id="rId3"/>
    <p:sldId id="446" r:id="rId4"/>
    <p:sldId id="503" r:id="rId5"/>
    <p:sldId id="447" r:id="rId6"/>
    <p:sldId id="449" r:id="rId7"/>
    <p:sldId id="450" r:id="rId8"/>
    <p:sldId id="451" r:id="rId9"/>
    <p:sldId id="452" r:id="rId10"/>
    <p:sldId id="454" r:id="rId11"/>
    <p:sldId id="455" r:id="rId12"/>
    <p:sldId id="456" r:id="rId13"/>
    <p:sldId id="457" r:id="rId14"/>
    <p:sldId id="458" r:id="rId15"/>
    <p:sldId id="504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76" r:id="rId25"/>
    <p:sldId id="468" r:id="rId26"/>
    <p:sldId id="469" r:id="rId27"/>
    <p:sldId id="470" r:id="rId28"/>
    <p:sldId id="471" r:id="rId29"/>
    <p:sldId id="473" r:id="rId30"/>
    <p:sldId id="477" r:id="rId31"/>
    <p:sldId id="474" r:id="rId32"/>
    <p:sldId id="475" r:id="rId33"/>
    <p:sldId id="514" r:id="rId34"/>
    <p:sldId id="515" r:id="rId35"/>
    <p:sldId id="516" r:id="rId36"/>
    <p:sldId id="517" r:id="rId37"/>
    <p:sldId id="518" r:id="rId38"/>
    <p:sldId id="519" r:id="rId39"/>
    <p:sldId id="445" r:id="rId40"/>
    <p:sldId id="505" r:id="rId41"/>
    <p:sldId id="478" r:id="rId42"/>
    <p:sldId id="507" r:id="rId43"/>
    <p:sldId id="480" r:id="rId44"/>
    <p:sldId id="479" r:id="rId45"/>
    <p:sldId id="481" r:id="rId46"/>
    <p:sldId id="482" r:id="rId47"/>
    <p:sldId id="483" r:id="rId48"/>
    <p:sldId id="484" r:id="rId49"/>
    <p:sldId id="506" r:id="rId50"/>
    <p:sldId id="508" r:id="rId51"/>
    <p:sldId id="485" r:id="rId52"/>
    <p:sldId id="511" r:id="rId53"/>
    <p:sldId id="510" r:id="rId54"/>
    <p:sldId id="488" r:id="rId55"/>
    <p:sldId id="513" r:id="rId56"/>
    <p:sldId id="512" r:id="rId57"/>
    <p:sldId id="490" r:id="rId58"/>
    <p:sldId id="489" r:id="rId59"/>
    <p:sldId id="491" r:id="rId60"/>
    <p:sldId id="492" r:id="rId61"/>
    <p:sldId id="493" r:id="rId62"/>
    <p:sldId id="494" r:id="rId63"/>
    <p:sldId id="495" r:id="rId64"/>
    <p:sldId id="496" r:id="rId65"/>
    <p:sldId id="497" r:id="rId66"/>
    <p:sldId id="498" r:id="rId67"/>
    <p:sldId id="500" r:id="rId68"/>
    <p:sldId id="499" r:id="rId69"/>
    <p:sldId id="501" r:id="rId70"/>
    <p:sldId id="509" r:id="rId71"/>
    <p:sldId id="521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30" r:id="rId81"/>
    <p:sldId id="531" r:id="rId82"/>
    <p:sldId id="532" r:id="rId83"/>
    <p:sldId id="533" r:id="rId84"/>
    <p:sldId id="534" r:id="rId85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A6A6A6"/>
    <a:srgbClr val="FF0000"/>
    <a:srgbClr val="41719C"/>
    <a:srgbClr val="70AD47"/>
    <a:srgbClr val="A5A5A5"/>
    <a:srgbClr val="A3A3A3"/>
    <a:srgbClr val="FFC000"/>
    <a:srgbClr val="ED7D3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0" y="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01/03/2023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Linear Programming</a:t>
            </a:r>
            <a:br>
              <a:rPr lang="en-US" b="1" dirty="0" smtClean="0"/>
            </a:br>
            <a:r>
              <a:rPr lang="en-US" b="1" dirty="0" smtClean="0"/>
              <a:t>Graphical Sensitivity Analysis 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pt-PT" dirty="0" smtClean="0"/>
          </a:p>
          <a:p>
            <a:endParaRPr lang="pt-PT" dirty="0" smtClean="0"/>
          </a:p>
          <a:p>
            <a:pPr algn="l"/>
            <a:r>
              <a:rPr lang="pt-PT" sz="5100" dirty="0" err="1" smtClean="0"/>
              <a:t>Applied</a:t>
            </a:r>
            <a:r>
              <a:rPr lang="pt-PT" sz="5100" dirty="0" smtClean="0"/>
              <a:t> </a:t>
            </a:r>
            <a:r>
              <a:rPr lang="pt-PT" sz="5100" dirty="0" err="1" smtClean="0"/>
              <a:t>Operations</a:t>
            </a:r>
            <a:r>
              <a:rPr lang="pt-PT" sz="5100" dirty="0" smtClean="0"/>
              <a:t> Research 2022-2023</a:t>
            </a:r>
            <a:endParaRPr lang="pt-PT" sz="5100" dirty="0"/>
          </a:p>
          <a:p>
            <a:pPr algn="l"/>
            <a:endParaRPr lang="pt-PT" dirty="0" smtClean="0"/>
          </a:p>
          <a:p>
            <a:pPr algn="l"/>
            <a:r>
              <a:rPr lang="pt-PT" sz="4500" dirty="0" smtClean="0"/>
              <a:t>Susana Barreiro </a:t>
            </a:r>
            <a:r>
              <a:rPr lang="pt-PT" sz="4500" dirty="0" err="1" smtClean="0"/>
              <a:t>and</a:t>
            </a:r>
            <a:r>
              <a:rPr lang="pt-PT" sz="4500" dirty="0" smtClean="0"/>
              <a:t> Isabel Martins</a:t>
            </a:r>
          </a:p>
          <a:p>
            <a:pPr algn="l"/>
            <a:r>
              <a:rPr lang="pt-PT" sz="3400" dirty="0" smtClean="0"/>
              <a:t>27 </a:t>
            </a:r>
            <a:r>
              <a:rPr lang="pt-PT" sz="3400" dirty="0" err="1" smtClean="0"/>
              <a:t>February</a:t>
            </a:r>
            <a:r>
              <a:rPr lang="pt-PT" sz="3400" smtClean="0"/>
              <a:t> 2023</a:t>
            </a:r>
            <a:endParaRPr lang="pt-PT" sz="3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48724" y="3510280"/>
            <a:ext cx="943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03404" y="2895580"/>
            <a:ext cx="65282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x2  </a:t>
            </a:r>
            <a:r>
              <a:rPr lang="en-US" sz="2400" dirty="0" smtClean="0">
                <a:solidFill>
                  <a:schemeClr val="accent6"/>
                </a:solidFill>
              </a:rPr>
              <a:t>≤ 200         </a:t>
            </a:r>
            <a:r>
              <a:rPr lang="en-US" dirty="0" err="1" smtClean="0">
                <a:solidFill>
                  <a:schemeClr val="accent6"/>
                </a:solidFill>
              </a:rPr>
              <a:t>chem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pulping capacity t /</a:t>
            </a:r>
            <a:r>
              <a:rPr lang="en-US" dirty="0" smtClean="0">
                <a:solidFill>
                  <a:schemeClr val="accent6"/>
                </a:solidFill>
              </a:rPr>
              <a:t>d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>
                <a:solidFill>
                  <a:srgbClr val="23373B"/>
                </a:solidFill>
              </a:rPr>
              <a:t>x1; x2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56" y="2102925"/>
            <a:ext cx="4328535" cy="2767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1830547"/>
            <a:ext cx="2321169" cy="5138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708" y="3131809"/>
            <a:ext cx="2696307" cy="383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3962399"/>
            <a:ext cx="2696307" cy="300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76" y="2028320"/>
            <a:ext cx="4328535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4743450"/>
            <a:ext cx="2696307" cy="222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9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1446" y="2052124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99548" y="3241548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you figure out your feasible region?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962384"/>
            <a:ext cx="61499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(x1, x2) = (0, 0) for each constraint</a:t>
            </a:r>
          </a:p>
          <a:p>
            <a:endParaRPr lang="en-US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0  ≥ </a:t>
            </a:r>
            <a:r>
              <a:rPr lang="en-US" sz="1600" dirty="0">
                <a:solidFill>
                  <a:srgbClr val="FF0000"/>
                </a:solidFill>
              </a:rPr>
              <a:t>300      </a:t>
            </a:r>
            <a:r>
              <a:rPr lang="en-US" sz="1600" dirty="0" smtClean="0">
                <a:solidFill>
                  <a:srgbClr val="FF0000"/>
                </a:solidFill>
              </a:rPr>
              <a:t>    False      Above the red line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≥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40000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False      Above the grey line</a:t>
            </a:r>
          </a:p>
          <a:p>
            <a:pPr lvl="1"/>
            <a:r>
              <a:rPr lang="en-US" sz="1600" dirty="0" smtClean="0">
                <a:solidFill>
                  <a:schemeClr val="accent5"/>
                </a:solidFill>
              </a:rPr>
              <a:t>0  </a:t>
            </a:r>
            <a:r>
              <a:rPr lang="en-US" sz="1600" dirty="0">
                <a:solidFill>
                  <a:schemeClr val="accent5"/>
                </a:solidFill>
              </a:rPr>
              <a:t>≤ 300         </a:t>
            </a:r>
            <a:r>
              <a:rPr lang="en-US" sz="1600" dirty="0" smtClean="0">
                <a:solidFill>
                  <a:schemeClr val="accent5"/>
                </a:solidFill>
              </a:rPr>
              <a:t>True        Below the blue line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0  </a:t>
            </a:r>
            <a:r>
              <a:rPr lang="en-US" sz="1600" dirty="0">
                <a:solidFill>
                  <a:schemeClr val="accent6"/>
                </a:solidFill>
              </a:rPr>
              <a:t>≤ 200</a:t>
            </a:r>
            <a:r>
              <a:rPr lang="en-US" sz="1600" dirty="0" smtClean="0"/>
              <a:t>         </a:t>
            </a:r>
            <a:r>
              <a:rPr lang="en-US" sz="1600" dirty="0" smtClean="0">
                <a:solidFill>
                  <a:schemeClr val="accent6"/>
                </a:solidFill>
              </a:rPr>
              <a:t>True        Below </a:t>
            </a:r>
            <a:r>
              <a:rPr lang="en-US" sz="1600" dirty="0">
                <a:solidFill>
                  <a:schemeClr val="accent6"/>
                </a:solidFill>
              </a:rPr>
              <a:t>the blue line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287768" y="2185416"/>
            <a:ext cx="3483864" cy="2084832"/>
          </a:xfrm>
          <a:custGeom>
            <a:avLst/>
            <a:gdLst>
              <a:gd name="connsiteX0" fmla="*/ 0 w 3483864"/>
              <a:gd name="connsiteY0" fmla="*/ 0 h 2084832"/>
              <a:gd name="connsiteX1" fmla="*/ 3456432 w 3483864"/>
              <a:gd name="connsiteY1" fmla="*/ 9144 h 2084832"/>
              <a:gd name="connsiteX2" fmla="*/ 3483864 w 3483864"/>
              <a:gd name="connsiteY2" fmla="*/ 2066544 h 2084832"/>
              <a:gd name="connsiteX3" fmla="*/ 2587752 w 3483864"/>
              <a:gd name="connsiteY3" fmla="*/ 2084832 h 2084832"/>
              <a:gd name="connsiteX4" fmla="*/ 0 w 3483864"/>
              <a:gd name="connsiteY4" fmla="*/ 0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864" h="2084832">
                <a:moveTo>
                  <a:pt x="0" y="0"/>
                </a:moveTo>
                <a:lnTo>
                  <a:pt x="3456432" y="9144"/>
                </a:lnTo>
                <a:lnTo>
                  <a:pt x="3483864" y="2066544"/>
                </a:lnTo>
                <a:lnTo>
                  <a:pt x="2587752" y="20848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69480" y="2157984"/>
            <a:ext cx="3493008" cy="2093976"/>
          </a:xfrm>
          <a:custGeom>
            <a:avLst/>
            <a:gdLst>
              <a:gd name="connsiteX0" fmla="*/ 3474720 w 3493008"/>
              <a:gd name="connsiteY0" fmla="*/ 2093976 h 2093976"/>
              <a:gd name="connsiteX1" fmla="*/ 0 w 3493008"/>
              <a:gd name="connsiteY1" fmla="*/ 694944 h 2093976"/>
              <a:gd name="connsiteX2" fmla="*/ 18288 w 3493008"/>
              <a:gd name="connsiteY2" fmla="*/ 0 h 2093976"/>
              <a:gd name="connsiteX3" fmla="*/ 3493008 w 3493008"/>
              <a:gd name="connsiteY3" fmla="*/ 18288 h 2093976"/>
              <a:gd name="connsiteX4" fmla="*/ 3474720 w 3493008"/>
              <a:gd name="connsiteY4" fmla="*/ 2093976 h 209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2093976">
                <a:moveTo>
                  <a:pt x="3474720" y="2093976"/>
                </a:moveTo>
                <a:lnTo>
                  <a:pt x="0" y="694944"/>
                </a:lnTo>
                <a:lnTo>
                  <a:pt x="18288" y="0"/>
                </a:lnTo>
                <a:lnTo>
                  <a:pt x="3493008" y="18288"/>
                </a:lnTo>
                <a:lnTo>
                  <a:pt x="3474720" y="2093976"/>
                </a:lnTo>
                <a:close/>
              </a:path>
            </a:pathLst>
          </a:custGeom>
          <a:solidFill>
            <a:srgbClr val="A5A5A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53287" y="2882178"/>
            <a:ext cx="3493008" cy="1362456"/>
          </a:xfrm>
          <a:custGeom>
            <a:avLst/>
            <a:gdLst>
              <a:gd name="connsiteX0" fmla="*/ 0 w 3493008"/>
              <a:gd name="connsiteY0" fmla="*/ 1362456 h 1362456"/>
              <a:gd name="connsiteX1" fmla="*/ 0 w 3493008"/>
              <a:gd name="connsiteY1" fmla="*/ 9144 h 1362456"/>
              <a:gd name="connsiteX2" fmla="*/ 3493008 w 3493008"/>
              <a:gd name="connsiteY2" fmla="*/ 0 h 1362456"/>
              <a:gd name="connsiteX3" fmla="*/ 3493008 w 3493008"/>
              <a:gd name="connsiteY3" fmla="*/ 1362456 h 1362456"/>
              <a:gd name="connsiteX4" fmla="*/ 0 w 3493008"/>
              <a:gd name="connsiteY4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1362456">
                <a:moveTo>
                  <a:pt x="0" y="1362456"/>
                </a:moveTo>
                <a:lnTo>
                  <a:pt x="0" y="9144"/>
                </a:lnTo>
                <a:lnTo>
                  <a:pt x="3493008" y="0"/>
                </a:lnTo>
                <a:lnTo>
                  <a:pt x="3493008" y="1362456"/>
                </a:lnTo>
                <a:lnTo>
                  <a:pt x="0" y="1362456"/>
                </a:lnTo>
                <a:close/>
              </a:path>
            </a:pathLst>
          </a:custGeom>
          <a:solidFill>
            <a:srgbClr val="70AD47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69480" y="2171212"/>
            <a:ext cx="2633472" cy="2112264"/>
          </a:xfrm>
          <a:custGeom>
            <a:avLst/>
            <a:gdLst>
              <a:gd name="connsiteX0" fmla="*/ 2596896 w 2633472"/>
              <a:gd name="connsiteY0" fmla="*/ 2112264 h 2112264"/>
              <a:gd name="connsiteX1" fmla="*/ 2596896 w 2633472"/>
              <a:gd name="connsiteY1" fmla="*/ 9144 h 2112264"/>
              <a:gd name="connsiteX2" fmla="*/ 27432 w 2633472"/>
              <a:gd name="connsiteY2" fmla="*/ 0 h 2112264"/>
              <a:gd name="connsiteX3" fmla="*/ 0 w 2633472"/>
              <a:gd name="connsiteY3" fmla="*/ 2066544 h 2112264"/>
              <a:gd name="connsiteX4" fmla="*/ 2633472 w 2633472"/>
              <a:gd name="connsiteY4" fmla="*/ 2084832 h 2112264"/>
              <a:gd name="connsiteX5" fmla="*/ 2596896 w 2633472"/>
              <a:gd name="connsiteY5" fmla="*/ 2112264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472" h="2112264">
                <a:moveTo>
                  <a:pt x="2596896" y="2112264"/>
                </a:moveTo>
                <a:lnTo>
                  <a:pt x="2596896" y="9144"/>
                </a:lnTo>
                <a:lnTo>
                  <a:pt x="27432" y="0"/>
                </a:lnTo>
                <a:lnTo>
                  <a:pt x="0" y="2066544"/>
                </a:lnTo>
                <a:lnTo>
                  <a:pt x="2633472" y="2084832"/>
                </a:lnTo>
                <a:lnTo>
                  <a:pt x="2596896" y="2112264"/>
                </a:lnTo>
                <a:close/>
              </a:path>
            </a:pathLst>
          </a:cu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vertices of the feasible region)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7938" y="5029200"/>
            <a:ext cx="49466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Linear Programming problem has one solution it is located in one of the vertices</a:t>
            </a:r>
          </a:p>
          <a:p>
            <a:endParaRPr lang="en-US" sz="800" dirty="0" smtClean="0"/>
          </a:p>
          <a:p>
            <a:r>
              <a:rPr lang="en-US" dirty="0" smtClean="0"/>
              <a:t>(but it can have multiple solutions)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122289" y="2515320"/>
            <a:ext cx="2309207" cy="1474715"/>
            <a:chOff x="8122289" y="2515320"/>
            <a:chExt cx="2309207" cy="1474715"/>
          </a:xfrm>
        </p:grpSpPr>
        <p:sp>
          <p:nvSpPr>
            <p:cNvPr id="3" name="TextBox 2"/>
            <p:cNvSpPr txBox="1"/>
            <p:nvPr/>
          </p:nvSpPr>
          <p:spPr>
            <a:xfrm>
              <a:off x="9015090" y="3251371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2289" y="2515320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2884" y="2537478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9008" y="3620703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4089" y="2284362"/>
            <a:ext cx="4863526" cy="3848676"/>
            <a:chOff x="784089" y="2284362"/>
            <a:chExt cx="4863526" cy="3848676"/>
          </a:xfrm>
        </p:grpSpPr>
        <p:sp>
          <p:nvSpPr>
            <p:cNvPr id="16" name="Rectangle 15"/>
            <p:cNvSpPr/>
            <p:nvPr/>
          </p:nvSpPr>
          <p:spPr>
            <a:xfrm>
              <a:off x="4384687" y="2307025"/>
              <a:ext cx="1082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0568" y="2317600"/>
              <a:ext cx="25669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FF0000"/>
                  </a:solidFill>
                  <a:latin typeface="CMSS10"/>
                </a:rPr>
                <a:t>300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 smtClean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9098" y="3359523"/>
              <a:ext cx="1480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chemeClr val="accent6"/>
                  </a:solidFill>
                  <a:latin typeface="CMSS10"/>
                </a:rPr>
                <a:t>200</a:t>
              </a:r>
              <a:endParaRPr lang="en-US" dirty="0">
                <a:solidFill>
                  <a:schemeClr val="accent6"/>
                </a:solidFill>
                <a:latin typeface="CMSS1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45448" y="3400271"/>
              <a:ext cx="1121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10568" y="4380194"/>
              <a:ext cx="114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66538" y="5483866"/>
              <a:ext cx="265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24511" y="5483866"/>
              <a:ext cx="132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50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089" y="2456099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382" y="351092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382" y="450668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373" y="5607266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</a:t>
              </a:r>
              <a:endParaRPr lang="en-US" dirty="0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1300413" y="228436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/>
            <p:cNvSpPr/>
            <p:nvPr/>
          </p:nvSpPr>
          <p:spPr>
            <a:xfrm>
              <a:off x="4208441" y="228436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e 31"/>
            <p:cNvSpPr/>
            <p:nvPr/>
          </p:nvSpPr>
          <p:spPr>
            <a:xfrm>
              <a:off x="1297140" y="334458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4205168" y="334458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>
              <a:off x="1280005" y="436614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1253973" y="545682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162001" y="5456820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vertices, we solve the systems of equations: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vertices of the feasible region)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122289" y="2515320"/>
            <a:ext cx="2309207" cy="1474715"/>
            <a:chOff x="8122289" y="2515320"/>
            <a:chExt cx="2309207" cy="1474715"/>
          </a:xfrm>
        </p:grpSpPr>
        <p:sp>
          <p:nvSpPr>
            <p:cNvPr id="3" name="TextBox 2"/>
            <p:cNvSpPr txBox="1"/>
            <p:nvPr/>
          </p:nvSpPr>
          <p:spPr>
            <a:xfrm>
              <a:off x="9015090" y="3251371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2289" y="2515320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2884" y="2537478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9008" y="3620703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vertices, we solve the systems of equations: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84089" y="2284362"/>
            <a:ext cx="4863526" cy="3848676"/>
            <a:chOff x="784089" y="2284362"/>
            <a:chExt cx="4863526" cy="3848676"/>
          </a:xfrm>
        </p:grpSpPr>
        <p:sp>
          <p:nvSpPr>
            <p:cNvPr id="40" name="Rectangle 39"/>
            <p:cNvSpPr/>
            <p:nvPr/>
          </p:nvSpPr>
          <p:spPr>
            <a:xfrm>
              <a:off x="4384687" y="2307025"/>
              <a:ext cx="1082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10568" y="2317600"/>
              <a:ext cx="25669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FF0000"/>
                  </a:solidFill>
                  <a:latin typeface="CMSS10"/>
                </a:rPr>
                <a:t>300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 smtClean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39098" y="3359523"/>
              <a:ext cx="1480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chemeClr val="accent6"/>
                  </a:solidFill>
                  <a:latin typeface="CMSS10"/>
                </a:rPr>
                <a:t>200</a:t>
              </a:r>
              <a:endParaRPr lang="en-US" dirty="0">
                <a:solidFill>
                  <a:schemeClr val="accent6"/>
                </a:solidFill>
                <a:latin typeface="CMSS1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5448" y="3400271"/>
              <a:ext cx="1121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10568" y="4380194"/>
              <a:ext cx="114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66538" y="5483866"/>
              <a:ext cx="265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24511" y="5483866"/>
              <a:ext cx="132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50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089" y="2456099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5382" y="351092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5382" y="450668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7373" y="5607266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1300413" y="228436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>
              <a:off x="4208441" y="228436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>
              <a:off x="1297140" y="334458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4205168" y="334458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e 54"/>
            <p:cNvSpPr/>
            <p:nvPr/>
          </p:nvSpPr>
          <p:spPr>
            <a:xfrm>
              <a:off x="1280005" y="436614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253973" y="545682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4162001" y="5456820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47938" y="5029200"/>
            <a:ext cx="49466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Linear Programming problem has one solution it is located in one of the vertices</a:t>
            </a:r>
          </a:p>
          <a:p>
            <a:endParaRPr lang="en-US" sz="800" dirty="0" smtClean="0"/>
          </a:p>
          <a:p>
            <a:r>
              <a:rPr lang="en-US" dirty="0" smtClean="0"/>
              <a:t>(but it can have multiple solutions)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40525" y="3928452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ISO_150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Keeping the River Clean Problem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ormulation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programming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(unlike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poet’s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involves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minimizing an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 function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related to profit</a:t>
            </a:r>
          </a:p>
          <a:p>
            <a:pPr lvl="1"/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&gt;= constraints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express management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124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8" y="5875632"/>
            <a:ext cx="4424378" cy="614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69394" y="38192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ISO_350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2546" y="3260228"/>
            <a:ext cx="155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A: (200,100)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5302" y="1744357"/>
            <a:ext cx="175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Z=350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16" y="5047454"/>
            <a:ext cx="464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 Let’s confirm A is the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vertice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that leads to the minimum Z in the feasible region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487" y="2042040"/>
            <a:ext cx="4316342" cy="2773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Feasible regions and solutions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760" y="4794334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5758" y="55329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problem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759" y="5163666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529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1741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.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8113986" y="3059380"/>
            <a:ext cx="2319072" cy="1323434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rgbClr val="FFE699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20055" y="2886304"/>
            <a:ext cx="1345324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262616"/>
            <a:ext cx="1471448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604" y="4256316"/>
            <a:ext cx="2251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objective function and the grey constraint have the same slope (-1/2)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061445" y="4443313"/>
            <a:ext cx="596155" cy="41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061445" y="3067000"/>
            <a:ext cx="1058610" cy="178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MMI9"/>
              </a:rPr>
              <a:t>.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5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40256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6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31979" y="216866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08063" y="1974495"/>
            <a:ext cx="5651128" cy="3631727"/>
            <a:chOff x="6208063" y="1974495"/>
            <a:chExt cx="5651128" cy="36317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063" y="1974495"/>
              <a:ext cx="5651128" cy="36317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3245" y="3923574"/>
              <a:ext cx="1017555" cy="493590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2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042771" y="216880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413766" y="39983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ax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in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36422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599" y="2886304"/>
            <a:ext cx="2550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3373B"/>
                </a:solidFill>
                <a:latin typeface="CMSS9"/>
              </a:rPr>
              <a:t>m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ax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</a:p>
          <a:p>
            <a:r>
              <a:rPr lang="en-US" dirty="0" smtClean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6"/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-100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Y9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0000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MSS9"/>
            </a:endParaRPr>
          </a:p>
          <a:p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61" y="1974494"/>
            <a:ext cx="5651129" cy="363172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593810" y="3053166"/>
            <a:ext cx="1991532" cy="1363851"/>
          </a:xfrm>
          <a:custGeom>
            <a:avLst/>
            <a:gdLst>
              <a:gd name="connsiteX0" fmla="*/ 0 w 1991532"/>
              <a:gd name="connsiteY0" fmla="*/ 0 h 1363851"/>
              <a:gd name="connsiteX1" fmla="*/ 1983783 w 1991532"/>
              <a:gd name="connsiteY1" fmla="*/ 7749 h 1363851"/>
              <a:gd name="connsiteX2" fmla="*/ 1991532 w 1991532"/>
              <a:gd name="connsiteY2" fmla="*/ 1363851 h 1363851"/>
              <a:gd name="connsiteX3" fmla="*/ 999641 w 1991532"/>
              <a:gd name="connsiteY3" fmla="*/ 906651 h 1363851"/>
              <a:gd name="connsiteX4" fmla="*/ 0 w 1991532"/>
              <a:gd name="connsiteY4" fmla="*/ 0 h 13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532" h="1363851">
                <a:moveTo>
                  <a:pt x="0" y="0"/>
                </a:moveTo>
                <a:lnTo>
                  <a:pt x="1983783" y="7749"/>
                </a:lnTo>
                <a:lnTo>
                  <a:pt x="1991532" y="1363851"/>
                </a:lnTo>
                <a:lnTo>
                  <a:pt x="999641" y="906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1024" y="2154264"/>
            <a:ext cx="1968284" cy="1813302"/>
          </a:xfrm>
          <a:custGeom>
            <a:avLst/>
            <a:gdLst>
              <a:gd name="connsiteX0" fmla="*/ 1968284 w 1968284"/>
              <a:gd name="connsiteY0" fmla="*/ 0 h 1813302"/>
              <a:gd name="connsiteX1" fmla="*/ 15498 w 1968284"/>
              <a:gd name="connsiteY1" fmla="*/ 7750 h 1813302"/>
              <a:gd name="connsiteX2" fmla="*/ 0 w 1968284"/>
              <a:gd name="connsiteY2" fmla="*/ 1813302 h 1813302"/>
              <a:gd name="connsiteX3" fmla="*/ 1968284 w 1968284"/>
              <a:gd name="connsiteY3" fmla="*/ 0 h 18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84" h="1813302">
                <a:moveTo>
                  <a:pt x="1968284" y="0"/>
                </a:moveTo>
                <a:lnTo>
                  <a:pt x="15498" y="7750"/>
                </a:lnTo>
                <a:lnTo>
                  <a:pt x="0" y="1813302"/>
                </a:lnTo>
                <a:lnTo>
                  <a:pt x="1968284" y="0"/>
                </a:lnTo>
                <a:close/>
              </a:path>
            </a:pathLst>
          </a:custGeom>
          <a:solidFill>
            <a:srgbClr val="ED7D31">
              <a:alpha val="3098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717301"/>
            <a:ext cx="2251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feasible region must result of the interception of the regions derived from all constraints (the orange doesn’t intercept the remaining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Summary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710" t="38501" r="21812" b="27682"/>
          <a:stretch/>
        </p:blipFill>
        <p:spPr>
          <a:xfrm>
            <a:off x="838199" y="2146851"/>
            <a:ext cx="10515601" cy="37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6350000" y="2590800"/>
            <a:ext cx="1310640" cy="904240"/>
          </a:xfrm>
          <a:custGeom>
            <a:avLst/>
            <a:gdLst>
              <a:gd name="connsiteX0" fmla="*/ 30480 w 1310640"/>
              <a:gd name="connsiteY0" fmla="*/ 264160 h 904240"/>
              <a:gd name="connsiteX1" fmla="*/ 0 w 1310640"/>
              <a:gd name="connsiteY1" fmla="*/ 853440 h 904240"/>
              <a:gd name="connsiteX2" fmla="*/ 1310640 w 1310640"/>
              <a:gd name="connsiteY2" fmla="*/ 904240 h 904240"/>
              <a:gd name="connsiteX3" fmla="*/ 1239520 w 1310640"/>
              <a:gd name="connsiteY3" fmla="*/ 0 h 904240"/>
              <a:gd name="connsiteX4" fmla="*/ 518160 w 1310640"/>
              <a:gd name="connsiteY4" fmla="*/ 568960 h 904240"/>
              <a:gd name="connsiteX5" fmla="*/ 30480 w 1310640"/>
              <a:gd name="connsiteY5" fmla="*/ 26416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640" h="904240">
                <a:moveTo>
                  <a:pt x="30480" y="264160"/>
                </a:moveTo>
                <a:lnTo>
                  <a:pt x="0" y="853440"/>
                </a:lnTo>
                <a:lnTo>
                  <a:pt x="1310640" y="904240"/>
                </a:lnTo>
                <a:lnTo>
                  <a:pt x="1239520" y="0"/>
                </a:lnTo>
                <a:lnTo>
                  <a:pt x="518160" y="568960"/>
                </a:lnTo>
                <a:lnTo>
                  <a:pt x="30480" y="2641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15560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alternative solutions are always infinite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15560" cy="46462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The feasible region of a LPP is a closed convex set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Definitions: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 set is </a:t>
            </a:r>
            <a:r>
              <a:rPr lang="en-US" sz="2600" b="1" dirty="0"/>
              <a:t>convex</a:t>
            </a:r>
            <a:r>
              <a:rPr lang="en-US" sz="2600" dirty="0"/>
              <a:t> if the straight line segment that joins every pair </a:t>
            </a:r>
            <a:r>
              <a:rPr lang="en-US" sz="2600" dirty="0" smtClean="0"/>
              <a:t>of points </a:t>
            </a:r>
            <a:r>
              <a:rPr lang="en-US" sz="2600" dirty="0"/>
              <a:t>in the set is also in the set.</a:t>
            </a:r>
          </a:p>
          <a:p>
            <a:pPr marL="0" indent="0">
              <a:buNone/>
            </a:pPr>
            <a:r>
              <a:rPr lang="en-US" sz="2600" dirty="0"/>
              <a:t>A set is closed if contains its boundary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71271" y="3647440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9369" y="3647440"/>
            <a:ext cx="135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convex set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8240" y="1825625"/>
            <a:ext cx="511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Non-convex sets: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objective function of a LPP is linear.</a:t>
            </a:r>
          </a:p>
        </p:txBody>
      </p:sp>
      <p:sp>
        <p:nvSpPr>
          <p:cNvPr id="7" name="Freeform 6"/>
          <p:cNvSpPr/>
          <p:nvPr/>
        </p:nvSpPr>
        <p:spPr>
          <a:xfrm>
            <a:off x="1270000" y="2763520"/>
            <a:ext cx="782320" cy="883920"/>
          </a:xfrm>
          <a:custGeom>
            <a:avLst/>
            <a:gdLst>
              <a:gd name="connsiteX0" fmla="*/ 0 w 782320"/>
              <a:gd name="connsiteY0" fmla="*/ 386080 h 883920"/>
              <a:gd name="connsiteX1" fmla="*/ 10160 w 782320"/>
              <a:gd name="connsiteY1" fmla="*/ 883920 h 883920"/>
              <a:gd name="connsiteX2" fmla="*/ 782320 w 782320"/>
              <a:gd name="connsiteY2" fmla="*/ 863600 h 883920"/>
              <a:gd name="connsiteX3" fmla="*/ 782320 w 782320"/>
              <a:gd name="connsiteY3" fmla="*/ 182880 h 883920"/>
              <a:gd name="connsiteX4" fmla="*/ 314960 w 782320"/>
              <a:gd name="connsiteY4" fmla="*/ 0 h 883920"/>
              <a:gd name="connsiteX5" fmla="*/ 0 w 782320"/>
              <a:gd name="connsiteY5" fmla="*/ 38608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320" h="883920">
                <a:moveTo>
                  <a:pt x="0" y="386080"/>
                </a:moveTo>
                <a:lnTo>
                  <a:pt x="10160" y="883920"/>
                </a:lnTo>
                <a:lnTo>
                  <a:pt x="782320" y="863600"/>
                </a:lnTo>
                <a:lnTo>
                  <a:pt x="782320" y="182880"/>
                </a:lnTo>
                <a:lnTo>
                  <a:pt x="314960" y="0"/>
                </a:lnTo>
                <a:lnTo>
                  <a:pt x="0" y="386080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51760" y="2611120"/>
            <a:ext cx="751840" cy="883920"/>
          </a:xfrm>
          <a:custGeom>
            <a:avLst/>
            <a:gdLst>
              <a:gd name="connsiteX0" fmla="*/ 0 w 751840"/>
              <a:gd name="connsiteY0" fmla="*/ 274320 h 883920"/>
              <a:gd name="connsiteX1" fmla="*/ 406400 w 751840"/>
              <a:gd name="connsiteY1" fmla="*/ 883920 h 883920"/>
              <a:gd name="connsiteX2" fmla="*/ 751840 w 751840"/>
              <a:gd name="connsiteY2" fmla="*/ 314960 h 883920"/>
              <a:gd name="connsiteX3" fmla="*/ 426720 w 751840"/>
              <a:gd name="connsiteY3" fmla="*/ 0 h 883920"/>
              <a:gd name="connsiteX4" fmla="*/ 0 w 751840"/>
              <a:gd name="connsiteY4" fmla="*/ 2743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0" h="883920">
                <a:moveTo>
                  <a:pt x="0" y="274320"/>
                </a:moveTo>
                <a:lnTo>
                  <a:pt x="406400" y="883920"/>
                </a:lnTo>
                <a:lnTo>
                  <a:pt x="751840" y="314960"/>
                </a:lnTo>
                <a:lnTo>
                  <a:pt x="426720" y="0"/>
                </a:lnTo>
                <a:lnTo>
                  <a:pt x="0" y="2743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2651760" y="2885440"/>
            <a:ext cx="660400" cy="9753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016975" y="2733739"/>
            <a:ext cx="1231970" cy="852484"/>
          </a:xfrm>
          <a:custGeom>
            <a:avLst/>
            <a:gdLst>
              <a:gd name="connsiteX0" fmla="*/ 3117 w 1231970"/>
              <a:gd name="connsiteY0" fmla="*/ 851951 h 852484"/>
              <a:gd name="connsiteX1" fmla="*/ 856557 w 1231970"/>
              <a:gd name="connsiteY1" fmla="*/ 49311 h 852484"/>
              <a:gd name="connsiteX2" fmla="*/ 1191837 w 1231970"/>
              <a:gd name="connsiteY2" fmla="*/ 171231 h 852484"/>
              <a:gd name="connsiteX3" fmla="*/ 3117 w 1231970"/>
              <a:gd name="connsiteY3" fmla="*/ 851951 h 8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70" h="852484">
                <a:moveTo>
                  <a:pt x="3117" y="851951"/>
                </a:moveTo>
                <a:cubicBezTo>
                  <a:pt x="-52763" y="831631"/>
                  <a:pt x="658437" y="162764"/>
                  <a:pt x="856557" y="49311"/>
                </a:cubicBezTo>
                <a:cubicBezTo>
                  <a:pt x="1054677" y="-64142"/>
                  <a:pt x="1337464" y="35764"/>
                  <a:pt x="1191837" y="171231"/>
                </a:cubicBezTo>
                <a:cubicBezTo>
                  <a:pt x="1046210" y="306698"/>
                  <a:pt x="58997" y="872271"/>
                  <a:pt x="3117" y="851951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3520" y="3653691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17" name="Oval 16"/>
          <p:cNvSpPr/>
          <p:nvPr/>
        </p:nvSpPr>
        <p:spPr>
          <a:xfrm>
            <a:off x="8145780" y="2479040"/>
            <a:ext cx="1116000" cy="11176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8350" y="272288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78887" y="301752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597" y="289560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3064" y="2343480"/>
            <a:ext cx="1263580" cy="1127519"/>
          </a:xfrm>
          <a:custGeom>
            <a:avLst/>
            <a:gdLst>
              <a:gd name="connsiteX0" fmla="*/ 1496 w 1263580"/>
              <a:gd name="connsiteY0" fmla="*/ 1121080 h 1127519"/>
              <a:gd name="connsiteX1" fmla="*/ 976856 w 1263580"/>
              <a:gd name="connsiteY1" fmla="*/ 13640 h 1127519"/>
              <a:gd name="connsiteX2" fmla="*/ 895576 w 1263580"/>
              <a:gd name="connsiteY2" fmla="*/ 501320 h 1127519"/>
              <a:gd name="connsiteX3" fmla="*/ 1230856 w 1263580"/>
              <a:gd name="connsiteY3" fmla="*/ 470840 h 1127519"/>
              <a:gd name="connsiteX4" fmla="*/ 1496 w 1263580"/>
              <a:gd name="connsiteY4" fmla="*/ 1121080 h 112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80" h="1127519">
                <a:moveTo>
                  <a:pt x="1496" y="1121080"/>
                </a:moveTo>
                <a:cubicBezTo>
                  <a:pt x="-40837" y="1044880"/>
                  <a:pt x="827843" y="116933"/>
                  <a:pt x="976856" y="13640"/>
                </a:cubicBezTo>
                <a:cubicBezTo>
                  <a:pt x="1125869" y="-89653"/>
                  <a:pt x="853243" y="425120"/>
                  <a:pt x="895576" y="501320"/>
                </a:cubicBezTo>
                <a:cubicBezTo>
                  <a:pt x="937909" y="577520"/>
                  <a:pt x="1386643" y="367547"/>
                  <a:pt x="1230856" y="470840"/>
                </a:cubicBezTo>
                <a:cubicBezTo>
                  <a:pt x="1075069" y="574133"/>
                  <a:pt x="43829" y="1197280"/>
                  <a:pt x="1496" y="112108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718800" y="2469460"/>
            <a:ext cx="101600" cy="432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Poet’s problem: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13122" y="88980"/>
            <a:ext cx="4572396" cy="2786113"/>
            <a:chOff x="6178098" y="1492833"/>
            <a:chExt cx="4572396" cy="2786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8098" y="1492833"/>
              <a:ext cx="4572396" cy="278611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745026" y="2302055"/>
              <a:ext cx="1572966" cy="1138247"/>
              <a:chOff x="6745026" y="2302055"/>
              <a:chExt cx="1572966" cy="11382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745026" y="3152001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45026" y="2302055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3750" y="2303707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3850" y="265652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3850" y="316330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0905" y="2746106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endParaRPr lang="en-US" sz="1200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07044" y="5590074"/>
            <a:ext cx="4805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D= ( 40, 33.33)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2*40+3*33.33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179.99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40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            (all 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33.33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      (16.67 </a:t>
            </a:r>
            <a:r>
              <a:rPr lang="en-US" sz="1400" dirty="0">
                <a:solidFill>
                  <a:schemeClr val="accent6"/>
                </a:solidFill>
              </a:rPr>
              <a:t>ha hardwoods 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5543" y="4405669"/>
            <a:ext cx="482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P= (15,20) Feasible solution,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2*15+3*20 = 90 ≤ 180  (90 days unused)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15 ≤ 40                             (25 ha pine </a:t>
            </a:r>
            <a:r>
              <a:rPr lang="en-US" sz="1400" dirty="0">
                <a:solidFill>
                  <a:schemeClr val="accent1"/>
                </a:solidFill>
              </a:rPr>
              <a:t>unused</a:t>
            </a:r>
            <a:r>
              <a:rPr lang="en-US" sz="14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accent6"/>
                </a:solidFill>
              </a:rPr>
              <a:t>20 ≤ 50                             (30 </a:t>
            </a:r>
            <a:r>
              <a:rPr lang="en-US" sz="1400" dirty="0">
                <a:solidFill>
                  <a:schemeClr val="accent6"/>
                </a:solidFill>
              </a:rPr>
              <a:t>ha </a:t>
            </a:r>
            <a:r>
              <a:rPr lang="en-US" sz="1400" dirty="0" smtClean="0">
                <a:solidFill>
                  <a:schemeClr val="accent6"/>
                </a:solidFill>
              </a:rPr>
              <a:t>hardwoods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5543" y="5590074"/>
            <a:ext cx="40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Q= (40,50) unfeasible solution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2*40+3*50 = 230 ≤ 180  (FALSE, Constraint violated! )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40 ≤ 40                               (all used)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5</a:t>
            </a:r>
            <a:r>
              <a:rPr lang="en-US" sz="1400" dirty="0" smtClean="0">
                <a:solidFill>
                  <a:schemeClr val="accent6"/>
                </a:solidFill>
              </a:rPr>
              <a:t>0 ≤ 50                               (all used)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5543" y="3191270"/>
            <a:ext cx="40766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C = ( 15, 50)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2*15+3*50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180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15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(25 ha pine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50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(all used</a:t>
            </a:r>
            <a:r>
              <a:rPr lang="en-US" sz="1400" dirty="0">
                <a:solidFill>
                  <a:schemeClr val="accent6"/>
                </a:solidFill>
              </a:rPr>
              <a:t>)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4790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23373B"/>
                </a:solidFill>
              </a:rPr>
              <a:t>m</a:t>
            </a:r>
            <a:r>
              <a:rPr lang="en-US" sz="1400" b="1" dirty="0" smtClean="0">
                <a:solidFill>
                  <a:srgbClr val="23373B"/>
                </a:solidFill>
              </a:rPr>
              <a:t>ax</a:t>
            </a:r>
            <a:r>
              <a:rPr lang="pl-PL" sz="1400" b="1" dirty="0" smtClean="0">
                <a:solidFill>
                  <a:srgbClr val="23373B"/>
                </a:solidFill>
              </a:rPr>
              <a:t> </a:t>
            </a:r>
            <a:r>
              <a:rPr lang="pl-PL" sz="1400" b="1" dirty="0">
                <a:solidFill>
                  <a:srgbClr val="23373B"/>
                </a:solidFill>
              </a:rPr>
              <a:t>Z = </a:t>
            </a:r>
            <a:r>
              <a:rPr lang="en-US" sz="1400" b="1" dirty="0" smtClean="0">
                <a:solidFill>
                  <a:srgbClr val="23373B"/>
                </a:solidFill>
              </a:rPr>
              <a:t>90 </a:t>
            </a:r>
            <a:r>
              <a:rPr lang="pl-PL" sz="1400" b="1" dirty="0" smtClean="0">
                <a:solidFill>
                  <a:srgbClr val="23373B"/>
                </a:solidFill>
              </a:rPr>
              <a:t>x1 </a:t>
            </a:r>
            <a:r>
              <a:rPr lang="pl-PL" sz="1400" b="1" dirty="0">
                <a:solidFill>
                  <a:srgbClr val="23373B"/>
                </a:solidFill>
              </a:rPr>
              <a:t>+ </a:t>
            </a:r>
            <a:r>
              <a:rPr lang="en-US" sz="1400" b="1" dirty="0" smtClean="0">
                <a:solidFill>
                  <a:srgbClr val="23373B"/>
                </a:solidFill>
              </a:rPr>
              <a:t>120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       </a:t>
            </a:r>
            <a:r>
              <a:rPr lang="en-US" sz="1400" dirty="0" smtClean="0">
                <a:solidFill>
                  <a:srgbClr val="23373B"/>
                </a:solidFill>
              </a:rPr>
              <a:t>revenues (€/ year)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b="1" dirty="0" smtClean="0">
                <a:solidFill>
                  <a:srgbClr val="FF0000"/>
                </a:solidFill>
              </a:rPr>
              <a:t>2x1 </a:t>
            </a:r>
            <a:r>
              <a:rPr lang="en-US" sz="1400" b="1" dirty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3x2 </a:t>
            </a:r>
            <a:r>
              <a:rPr lang="en-US" sz="1400" b="1" dirty="0">
                <a:solidFill>
                  <a:srgbClr val="FF0000"/>
                </a:solidFill>
              </a:rPr>
              <a:t>≤</a:t>
            </a:r>
            <a:r>
              <a:rPr lang="en-US" sz="1400" b="1" dirty="0" smtClean="0">
                <a:solidFill>
                  <a:srgbClr val="FF0000"/>
                </a:solidFill>
              </a:rPr>
              <a:t> 180           time to manage (days/</a:t>
            </a:r>
            <a:r>
              <a:rPr lang="en-US" sz="1400" b="1" dirty="0" err="1" smtClean="0">
                <a:solidFill>
                  <a:srgbClr val="FF0000"/>
                </a:solidFill>
              </a:rPr>
              <a:t>yr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400" b="1" dirty="0" smtClean="0">
                <a:solidFill>
                  <a:schemeClr val="accent5"/>
                </a:solidFill>
              </a:rPr>
              <a:t>               x1  ≤ 40         area of pine (ha)</a:t>
            </a:r>
          </a:p>
          <a:p>
            <a:pPr lvl="1"/>
            <a:r>
              <a:rPr lang="en-US" sz="1400" b="1" dirty="0" smtClean="0">
                <a:solidFill>
                  <a:schemeClr val="accent6"/>
                </a:solidFill>
              </a:rPr>
              <a:t>               x2  ≤ 50        area of hardwoods (ha)</a:t>
            </a:r>
          </a:p>
          <a:p>
            <a:pPr lvl="1"/>
            <a:r>
              <a:rPr lang="en-US" sz="1400" b="1" dirty="0" smtClean="0">
                <a:solidFill>
                  <a:srgbClr val="23373B"/>
                </a:solidFill>
              </a:rPr>
              <a:t>               x1</a:t>
            </a:r>
            <a:r>
              <a:rPr lang="en-US" sz="1400" b="1" dirty="0">
                <a:solidFill>
                  <a:srgbClr val="23373B"/>
                </a:solidFill>
              </a:rPr>
              <a:t>; x2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1400" b="1" dirty="0" smtClean="0">
                <a:solidFill>
                  <a:srgbClr val="23373B"/>
                </a:solidFill>
              </a:rPr>
              <a:t>0</a:t>
            </a:r>
            <a:endParaRPr lang="en-US" sz="1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7590"/>
            <a:ext cx="3254512" cy="19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Poet’s problem: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10" y="1979385"/>
            <a:ext cx="4790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23373B"/>
                </a:solidFill>
              </a:rPr>
              <a:t>m</a:t>
            </a:r>
            <a:r>
              <a:rPr lang="en-US" sz="1400" b="1" dirty="0" smtClean="0">
                <a:solidFill>
                  <a:srgbClr val="23373B"/>
                </a:solidFill>
              </a:rPr>
              <a:t>ax</a:t>
            </a:r>
            <a:r>
              <a:rPr lang="pl-PL" sz="1400" b="1" dirty="0" smtClean="0">
                <a:solidFill>
                  <a:srgbClr val="23373B"/>
                </a:solidFill>
              </a:rPr>
              <a:t> </a:t>
            </a:r>
            <a:r>
              <a:rPr lang="pl-PL" sz="1400" b="1" dirty="0">
                <a:solidFill>
                  <a:srgbClr val="23373B"/>
                </a:solidFill>
              </a:rPr>
              <a:t>Z = </a:t>
            </a:r>
            <a:r>
              <a:rPr lang="en-US" sz="1400" b="1" dirty="0" smtClean="0">
                <a:solidFill>
                  <a:srgbClr val="23373B"/>
                </a:solidFill>
              </a:rPr>
              <a:t>90 </a:t>
            </a:r>
            <a:r>
              <a:rPr lang="pl-PL" sz="1400" b="1" dirty="0" smtClean="0">
                <a:solidFill>
                  <a:srgbClr val="23373B"/>
                </a:solidFill>
              </a:rPr>
              <a:t>x1 </a:t>
            </a:r>
            <a:r>
              <a:rPr lang="pl-PL" sz="1400" b="1" dirty="0">
                <a:solidFill>
                  <a:srgbClr val="23373B"/>
                </a:solidFill>
              </a:rPr>
              <a:t>+ </a:t>
            </a:r>
            <a:r>
              <a:rPr lang="en-US" sz="1400" b="1" dirty="0" smtClean="0">
                <a:solidFill>
                  <a:srgbClr val="23373B"/>
                </a:solidFill>
              </a:rPr>
              <a:t>120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       </a:t>
            </a:r>
            <a:r>
              <a:rPr lang="en-US" sz="1400" dirty="0" smtClean="0">
                <a:solidFill>
                  <a:srgbClr val="23373B"/>
                </a:solidFill>
              </a:rPr>
              <a:t>revenues (€/ year)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b="1" dirty="0" smtClean="0">
                <a:solidFill>
                  <a:srgbClr val="FF0000"/>
                </a:solidFill>
              </a:rPr>
              <a:t>2x1 </a:t>
            </a:r>
            <a:r>
              <a:rPr lang="en-US" sz="1400" b="1" dirty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3x2 </a:t>
            </a:r>
            <a:r>
              <a:rPr lang="en-US" sz="1400" b="1" dirty="0">
                <a:solidFill>
                  <a:srgbClr val="FF0000"/>
                </a:solidFill>
              </a:rPr>
              <a:t>≤</a:t>
            </a:r>
            <a:r>
              <a:rPr lang="en-US" sz="1400" b="1" dirty="0" smtClean="0">
                <a:solidFill>
                  <a:srgbClr val="FF0000"/>
                </a:solidFill>
              </a:rPr>
              <a:t> 180           time to manage (days/</a:t>
            </a:r>
            <a:r>
              <a:rPr lang="en-US" sz="1400" b="1" dirty="0" err="1" smtClean="0">
                <a:solidFill>
                  <a:srgbClr val="FF0000"/>
                </a:solidFill>
              </a:rPr>
              <a:t>yr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400" b="1" dirty="0" smtClean="0">
                <a:solidFill>
                  <a:schemeClr val="accent5"/>
                </a:solidFill>
              </a:rPr>
              <a:t>               x1  ≤ 40         area of pine (ha)</a:t>
            </a:r>
          </a:p>
          <a:p>
            <a:pPr lvl="1"/>
            <a:r>
              <a:rPr lang="en-US" sz="1400" b="1" dirty="0" smtClean="0">
                <a:solidFill>
                  <a:schemeClr val="accent6"/>
                </a:solidFill>
              </a:rPr>
              <a:t>               x2  ≤ 50        area of hardwoods (ha)</a:t>
            </a:r>
          </a:p>
          <a:p>
            <a:pPr lvl="1"/>
            <a:r>
              <a:rPr lang="en-US" sz="1400" b="1" dirty="0" smtClean="0">
                <a:solidFill>
                  <a:srgbClr val="23373B"/>
                </a:solidFill>
              </a:rPr>
              <a:t>               x1</a:t>
            </a:r>
            <a:r>
              <a:rPr lang="en-US" sz="1400" b="1" dirty="0">
                <a:solidFill>
                  <a:srgbClr val="23373B"/>
                </a:solidFill>
              </a:rPr>
              <a:t>; x2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1400" b="1" dirty="0" smtClean="0">
                <a:solidFill>
                  <a:srgbClr val="23373B"/>
                </a:solidFill>
              </a:rPr>
              <a:t>0</a:t>
            </a:r>
            <a:endParaRPr lang="en-US" sz="1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13122" y="88980"/>
            <a:ext cx="4572396" cy="2786113"/>
            <a:chOff x="6178098" y="1492833"/>
            <a:chExt cx="4572396" cy="2786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8098" y="1492833"/>
              <a:ext cx="4572396" cy="278611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745026" y="2302055"/>
              <a:ext cx="1572966" cy="1138247"/>
              <a:chOff x="6745026" y="2302055"/>
              <a:chExt cx="1572966" cy="11382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745026" y="3152001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45026" y="2302055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03750" y="2303707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3850" y="265652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3850" y="3163303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0905" y="2746106"/>
                <a:ext cx="3141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</a:t>
                </a:r>
                <a:endParaRPr lang="en-US" sz="1200" dirty="0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7590"/>
            <a:ext cx="3254512" cy="1960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7044" y="5590074"/>
            <a:ext cx="4805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D= ( 40, 33.33)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2*40+3*33.33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179.99 </a:t>
            </a:r>
            <a:r>
              <a:rPr lang="en-US" sz="1400" dirty="0">
                <a:solidFill>
                  <a:srgbClr val="FF0000"/>
                </a:solidFill>
              </a:rPr>
              <a:t>≤ 180  </a:t>
            </a:r>
            <a:r>
              <a:rPr lang="en-US" sz="1400" dirty="0" smtClean="0">
                <a:solidFill>
                  <a:srgbClr val="FF0000"/>
                </a:solidFill>
              </a:rPr>
              <a:t>(all used)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40 </a:t>
            </a:r>
            <a:r>
              <a:rPr lang="en-US" sz="1400" dirty="0">
                <a:solidFill>
                  <a:schemeClr val="accent1"/>
                </a:solidFill>
              </a:rPr>
              <a:t>≤ 40                           </a:t>
            </a:r>
            <a:r>
              <a:rPr lang="en-US" sz="1400" dirty="0" smtClean="0">
                <a:solidFill>
                  <a:schemeClr val="accent1"/>
                </a:solidFill>
              </a:rPr>
              <a:t>                (all 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33.33 </a:t>
            </a:r>
            <a:r>
              <a:rPr lang="en-US" sz="1400" dirty="0">
                <a:solidFill>
                  <a:schemeClr val="accent6"/>
                </a:solidFill>
              </a:rPr>
              <a:t>≤ 50 </a:t>
            </a:r>
            <a:r>
              <a:rPr lang="en-US" sz="1400" dirty="0" smtClean="0">
                <a:solidFill>
                  <a:schemeClr val="accent6"/>
                </a:solidFill>
              </a:rPr>
              <a:t>                                    (16.67 </a:t>
            </a:r>
            <a:r>
              <a:rPr lang="en-US" sz="1400" dirty="0">
                <a:solidFill>
                  <a:schemeClr val="accent6"/>
                </a:solidFill>
              </a:rPr>
              <a:t>ha hardwoods 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2152" y="3084512"/>
            <a:ext cx="65733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constrains that intercept to originate the optimal solution represent the limiting resources (</a:t>
            </a:r>
            <a:r>
              <a:rPr lang="en-US" b="1" i="1" dirty="0" smtClean="0"/>
              <a:t>binding constraints</a:t>
            </a:r>
            <a:r>
              <a:rPr lang="en-US" dirty="0" smtClean="0"/>
              <a:t>) </a:t>
            </a:r>
          </a:p>
          <a:p>
            <a:endParaRPr lang="en-US" sz="800" dirty="0"/>
          </a:p>
          <a:p>
            <a:r>
              <a:rPr lang="en-US" dirty="0" smtClean="0"/>
              <a:t>These constraints represent the resources that we should try to change if we want to impact on the objective function</a:t>
            </a:r>
          </a:p>
          <a:p>
            <a:endParaRPr lang="en-US" sz="800" dirty="0"/>
          </a:p>
          <a:p>
            <a:r>
              <a:rPr lang="en-US" dirty="0" smtClean="0"/>
              <a:t>Would increasing the number of hectares available to plant hardwoods increase the revenue?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b="1" dirty="0">
                <a:solidFill>
                  <a:schemeClr val="accent6"/>
                </a:solidFill>
              </a:rPr>
              <a:t>x2  ≤ </a:t>
            </a:r>
            <a:r>
              <a:rPr lang="en-US" b="1" dirty="0" smtClean="0">
                <a:solidFill>
                  <a:schemeClr val="accent6"/>
                </a:solidFill>
              </a:rPr>
              <a:t>60</a:t>
            </a:r>
          </a:p>
          <a:p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e.g. </a:t>
            </a:r>
            <a:r>
              <a:rPr lang="en-US" b="1" dirty="0" smtClean="0">
                <a:solidFill>
                  <a:schemeClr val="accent5"/>
                </a:solidFill>
              </a:rPr>
              <a:t>x1  ≤ 45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e.g. </a:t>
            </a:r>
            <a:r>
              <a:rPr lang="en-US" b="1" dirty="0">
                <a:solidFill>
                  <a:schemeClr val="accent5"/>
                </a:solidFill>
              </a:rPr>
              <a:t>x1  ≤ </a:t>
            </a:r>
            <a:r>
              <a:rPr lang="en-US" b="1" dirty="0" smtClean="0">
                <a:solidFill>
                  <a:schemeClr val="accent5"/>
                </a:solidFill>
              </a:rPr>
              <a:t>60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60040" y="411784"/>
            <a:ext cx="31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B’</a:t>
            </a:r>
            <a:endParaRPr lang="en-US" sz="1200" dirty="0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92122" y="677699"/>
            <a:ext cx="379476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9172455" y="1422456"/>
            <a:ext cx="12240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21497" y="861268"/>
            <a:ext cx="350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D’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>
            <a:off x="9734150" y="1409040"/>
            <a:ext cx="12240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83192" y="861268"/>
            <a:ext cx="382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D’’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1592" y="5062112"/>
            <a:ext cx="50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</a:t>
            </a:r>
            <a:r>
              <a:rPr lang="en-US" dirty="0" smtClean="0"/>
              <a:t>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B </a:t>
            </a:r>
            <a:r>
              <a:rPr lang="en-US" dirty="0" smtClean="0"/>
              <a:t>to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B’ </a:t>
            </a:r>
            <a:r>
              <a:rPr lang="en-US" dirty="0"/>
              <a:t>(0,60) =&gt; </a:t>
            </a:r>
            <a:r>
              <a:rPr lang="en-US" dirty="0" smtClean="0"/>
              <a:t>Z=5400, optimal solution holds at </a:t>
            </a:r>
            <a:r>
              <a:rPr lang="en-US" b="1" dirty="0" smtClean="0"/>
              <a:t>D (40,33.33) Z=7600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31592" y="5759351"/>
            <a:ext cx="52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</a:t>
            </a:r>
            <a:r>
              <a:rPr lang="en-US" dirty="0" smtClean="0"/>
              <a:t>point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D’ </a:t>
            </a:r>
            <a:r>
              <a:rPr lang="en-US" dirty="0"/>
              <a:t>(45,30) =&gt; </a:t>
            </a:r>
            <a:r>
              <a:rPr lang="en-US" dirty="0" smtClean="0"/>
              <a:t>Z=7650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31592" y="6316166"/>
            <a:ext cx="52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point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D’’ </a:t>
            </a:r>
            <a:r>
              <a:rPr lang="en-US" dirty="0" smtClean="0"/>
              <a:t>(20,60) </a:t>
            </a:r>
            <a:r>
              <a:rPr lang="en-US" dirty="0"/>
              <a:t>=&gt; </a:t>
            </a:r>
            <a:r>
              <a:rPr lang="en-US" dirty="0" smtClean="0"/>
              <a:t>Z=7800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</a:t>
            </a:r>
            <a:r>
              <a:rPr lang="en-US" sz="1400" dirty="0" smtClean="0">
                <a:solidFill>
                  <a:srgbClr val="FF0000"/>
                </a:solidFill>
              </a:rPr>
              <a:t> 300                             (all used)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used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x1 + 1.5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9653187" y="1519805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 dirty="0"/>
              <a:t>Q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/>
              <a:t>P</a:t>
            </a:r>
            <a:endParaRPr lang="pt-PT" sz="9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82545" y="82203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76133" y="2916886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B= (100, 200)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optimal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100+200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(all planned workers </a:t>
            </a:r>
            <a:r>
              <a:rPr lang="en-US" sz="1400" dirty="0">
                <a:solidFill>
                  <a:srgbClr val="FF0000"/>
                </a:solidFill>
              </a:rPr>
              <a:t>hired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100*100+200*200 = 50000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10000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€/d generated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100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(200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200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(all 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6133" y="4222401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P= (250, 150)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Feasible solution, but not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optimal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250+150 </a:t>
            </a:r>
            <a:r>
              <a:rPr lang="en-US" sz="1400" dirty="0">
                <a:solidFill>
                  <a:srgbClr val="FF0000"/>
                </a:solidFill>
              </a:rPr>
              <a:t>= 4</a:t>
            </a:r>
            <a:r>
              <a:rPr lang="en-US" sz="1400" dirty="0" smtClean="0">
                <a:solidFill>
                  <a:srgbClr val="FF0000"/>
                </a:solidFill>
              </a:rPr>
              <a:t>00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(extra 100 workers hired)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100*250+200*150 = 55000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(extra 15000 €/d generated)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250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(50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150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</a:t>
            </a:r>
            <a:r>
              <a:rPr lang="en-US" sz="1400" dirty="0">
                <a:solidFill>
                  <a:schemeClr val="accent6"/>
                </a:solidFill>
              </a:rPr>
              <a:t>50 </a:t>
            </a:r>
            <a:r>
              <a:rPr lang="en-US" sz="1400" dirty="0" smtClean="0">
                <a:solidFill>
                  <a:schemeClr val="accent6"/>
                </a:solidFill>
              </a:rPr>
              <a:t>t/d unused)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6133" y="5565338"/>
            <a:ext cx="5240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Q= (150, 100) unfeasible solution, </a:t>
            </a:r>
            <a:r>
              <a:rPr lang="en-US" sz="1400" b="1" dirty="0" smtClean="0">
                <a:solidFill>
                  <a:srgbClr val="C00000"/>
                </a:solidFill>
              </a:rPr>
              <a:t>all constraints violated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150+100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250 </a:t>
            </a:r>
            <a:r>
              <a:rPr lang="en-US" sz="1400" dirty="0">
                <a:solidFill>
                  <a:srgbClr val="FF0000"/>
                </a:solidFill>
              </a:rPr>
              <a:t>≥ </a:t>
            </a:r>
            <a:r>
              <a:rPr lang="en-US" sz="1400" dirty="0" smtClean="0">
                <a:solidFill>
                  <a:srgbClr val="FF0000"/>
                </a:solidFill>
              </a:rPr>
              <a:t>300                               (</a:t>
            </a:r>
            <a:r>
              <a:rPr lang="en-US" sz="1400" dirty="0" err="1" smtClean="0">
                <a:solidFill>
                  <a:srgbClr val="FF0000"/>
                </a:solidFill>
              </a:rPr>
              <a:t>nr</a:t>
            </a:r>
            <a:r>
              <a:rPr lang="en-US" sz="1400" dirty="0" smtClean="0">
                <a:solidFill>
                  <a:srgbClr val="FF0000"/>
                </a:solidFill>
              </a:rPr>
              <a:t> workers not met by 50)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100*150+200*100 = 35000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(less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10000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€/d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generated)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1</a:t>
            </a:r>
            <a:r>
              <a:rPr lang="en-US" sz="1400" dirty="0" smtClean="0">
                <a:solidFill>
                  <a:schemeClr val="accent1"/>
                </a:solidFill>
              </a:rPr>
              <a:t>50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  (150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  (100 t/d unused)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</a:t>
            </a:r>
            <a:r>
              <a:rPr lang="en-US" sz="1400" dirty="0" smtClean="0">
                <a:solidFill>
                  <a:srgbClr val="FF0000"/>
                </a:solidFill>
              </a:rPr>
              <a:t> 300                             (all used)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used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x1 + 1.5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9653187" y="1519805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 dirty="0"/>
              <a:t>Q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/>
              <a:t>P</a:t>
            </a:r>
            <a:endParaRPr lang="pt-PT" sz="9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82545" y="82203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12152" y="3084512"/>
            <a:ext cx="6573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binding constrains </a:t>
            </a:r>
            <a:r>
              <a:rPr lang="en-US" dirty="0" smtClean="0"/>
              <a:t>(those capable of affecting the pollution levels) are the number of workers employed and the revenue</a:t>
            </a:r>
          </a:p>
          <a:p>
            <a:endParaRPr lang="en-US" sz="800" dirty="0"/>
          </a:p>
          <a:p>
            <a:r>
              <a:rPr lang="en-US" dirty="0" smtClean="0"/>
              <a:t>The pulping capacity is not reached in either of the lines, so there is no point increasing the production capacity in either of them </a:t>
            </a:r>
          </a:p>
          <a:p>
            <a:endParaRPr lang="en-US" sz="800" dirty="0"/>
          </a:p>
          <a:p>
            <a:r>
              <a:rPr lang="en-US" dirty="0" smtClean="0"/>
              <a:t>In order to reduce pollution we would have to let go some workers: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250 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295585" y="377077"/>
            <a:ext cx="2324822" cy="184664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849326" y="823264"/>
            <a:ext cx="2184231" cy="1045028"/>
          </a:xfrm>
          <a:custGeom>
            <a:avLst/>
            <a:gdLst>
              <a:gd name="connsiteX0" fmla="*/ 0 w 2184231"/>
              <a:gd name="connsiteY0" fmla="*/ 0 h 1045028"/>
              <a:gd name="connsiteX1" fmla="*/ 2178156 w 2184231"/>
              <a:gd name="connsiteY1" fmla="*/ 9113 h 1045028"/>
              <a:gd name="connsiteX2" fmla="*/ 2184231 w 2184231"/>
              <a:gd name="connsiteY2" fmla="*/ 1045028 h 1045028"/>
              <a:gd name="connsiteX3" fmla="*/ 440492 w 2184231"/>
              <a:gd name="connsiteY3" fmla="*/ 346317 h 1045028"/>
              <a:gd name="connsiteX4" fmla="*/ 0 w 2184231"/>
              <a:gd name="connsiteY4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231" h="1045028">
                <a:moveTo>
                  <a:pt x="0" y="0"/>
                </a:moveTo>
                <a:lnTo>
                  <a:pt x="2178156" y="9113"/>
                </a:lnTo>
                <a:lnTo>
                  <a:pt x="2184231" y="1045028"/>
                </a:lnTo>
                <a:lnTo>
                  <a:pt x="440492" y="3463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"/>
          <p:cNvSpPr txBox="1"/>
          <p:nvPr/>
        </p:nvSpPr>
        <p:spPr>
          <a:xfrm rot="19782746">
            <a:off x="8642150" y="1229601"/>
            <a:ext cx="847570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A’:( 100,150)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1" name="TextBox 1"/>
          <p:cNvSpPr txBox="1"/>
          <p:nvPr/>
        </p:nvSpPr>
        <p:spPr>
          <a:xfrm rot="19503707">
            <a:off x="8711313" y="476252"/>
            <a:ext cx="811801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B’: (50,200)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9828" y="4802136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en-US" dirty="0" smtClean="0"/>
              <a:t>(100,150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B’ </a:t>
            </a:r>
            <a:r>
              <a:rPr lang="en-US" dirty="0" smtClean="0"/>
              <a:t>( 50,200)  =&gt; Z=350 (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the same as for point 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remarks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Keep the River Clean problem: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044" y="5552792"/>
            <a:ext cx="4805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A= ( 200, 100) Optimal solution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200+100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300 </a:t>
            </a:r>
            <a:r>
              <a:rPr lang="en-US" sz="1400" dirty="0">
                <a:solidFill>
                  <a:srgbClr val="FF0000"/>
                </a:solidFill>
              </a:rPr>
              <a:t>≥</a:t>
            </a:r>
            <a:r>
              <a:rPr lang="en-US" sz="1400" dirty="0" smtClean="0">
                <a:solidFill>
                  <a:srgbClr val="FF0000"/>
                </a:solidFill>
              </a:rPr>
              <a:t> 300                             (all used)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100*200+200*100=40000  ≥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40000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(all used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200 </a:t>
            </a:r>
            <a:r>
              <a:rPr lang="en-US" sz="1400" dirty="0">
                <a:solidFill>
                  <a:schemeClr val="accent1"/>
                </a:solidFill>
              </a:rPr>
              <a:t>≤ </a:t>
            </a:r>
            <a:r>
              <a:rPr lang="en-US" sz="1400" dirty="0" smtClean="0">
                <a:solidFill>
                  <a:schemeClr val="accent1"/>
                </a:solidFill>
              </a:rPr>
              <a:t>300                                                 (100 t/d unused)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6"/>
                </a:solidFill>
              </a:rPr>
              <a:t>100 </a:t>
            </a:r>
            <a:r>
              <a:rPr lang="en-US" sz="1400" dirty="0">
                <a:solidFill>
                  <a:schemeClr val="accent6"/>
                </a:solidFill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</a:rPr>
              <a:t>200                                                 (100 t/d </a:t>
            </a:r>
            <a:r>
              <a:rPr lang="en-US" sz="1400" dirty="0">
                <a:solidFill>
                  <a:schemeClr val="accent6"/>
                </a:solidFill>
              </a:rPr>
              <a:t>unused</a:t>
            </a:r>
            <a:r>
              <a:rPr lang="en-US" sz="1400" dirty="0" smtClean="0">
                <a:solidFill>
                  <a:schemeClr val="accent6"/>
                </a:solidFill>
              </a:rPr>
              <a:t>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010" y="1979385"/>
            <a:ext cx="5314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23373B"/>
                </a:solidFill>
              </a:rPr>
              <a:t>min Z = x1 + 1.5 </a:t>
            </a:r>
            <a:r>
              <a:rPr lang="pl-PL" sz="1400" b="1" dirty="0" smtClean="0">
                <a:solidFill>
                  <a:srgbClr val="23373B"/>
                </a:solidFill>
              </a:rPr>
              <a:t>x2</a:t>
            </a:r>
            <a:r>
              <a:rPr lang="en-US" sz="1400" b="1" dirty="0" smtClean="0">
                <a:solidFill>
                  <a:srgbClr val="23373B"/>
                </a:solidFill>
              </a:rPr>
              <a:t>   </a:t>
            </a:r>
            <a:r>
              <a:rPr lang="en-US" sz="1400" dirty="0">
                <a:solidFill>
                  <a:srgbClr val="23373B"/>
                </a:solidFill>
              </a:rPr>
              <a:t>units of BOD / d</a:t>
            </a: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1400" i="1" dirty="0">
                <a:solidFill>
                  <a:srgbClr val="23373B"/>
                </a:solidFill>
              </a:rPr>
              <a:t>subject </a:t>
            </a:r>
            <a:r>
              <a:rPr lang="en-US" sz="1400" i="1" dirty="0" smtClean="0">
                <a:solidFill>
                  <a:srgbClr val="23373B"/>
                </a:solidFill>
              </a:rPr>
              <a:t>to        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sz="1400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sz="1400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sz="1400" dirty="0">
                <a:solidFill>
                  <a:srgbClr val="FF0000"/>
                </a:solidFill>
                <a:latin typeface="CMSS9"/>
              </a:rPr>
              <a:t>300 </a:t>
            </a:r>
            <a:r>
              <a:rPr lang="en-US" sz="1400" dirty="0" smtClean="0">
                <a:solidFill>
                  <a:srgbClr val="FF0000"/>
                </a:solidFill>
                <a:latin typeface="CMSS9"/>
              </a:rPr>
              <a:t>                </a:t>
            </a:r>
            <a:r>
              <a:rPr lang="en-US" sz="1400" dirty="0">
                <a:solidFill>
                  <a:srgbClr val="FF0000"/>
                </a:solidFill>
              </a:rPr>
              <a:t>workers </a:t>
            </a:r>
            <a:r>
              <a:rPr lang="en-US" sz="1400" dirty="0" smtClean="0">
                <a:solidFill>
                  <a:srgbClr val="FF0000"/>
                </a:solidFill>
              </a:rPr>
              <a:t>employed</a:t>
            </a:r>
            <a:endParaRPr lang="en-US" sz="1400" dirty="0">
              <a:solidFill>
                <a:srgbClr val="23373B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                     100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revenue € /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5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5"/>
                </a:solidFill>
                <a:latin typeface="CMSS8"/>
              </a:rPr>
              <a:t>1  </a:t>
            </a:r>
            <a:r>
              <a:rPr lang="en-US" sz="1400" dirty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5"/>
                </a:solidFill>
                <a:latin typeface="CMSS9"/>
              </a:rPr>
              <a:t>300                        </a:t>
            </a:r>
            <a:r>
              <a:rPr lang="en-US" sz="1400" dirty="0" err="1">
                <a:solidFill>
                  <a:schemeClr val="accent5"/>
                </a:solidFill>
              </a:rPr>
              <a:t>mech</a:t>
            </a:r>
            <a:r>
              <a:rPr lang="en-US" sz="1400" dirty="0">
                <a:solidFill>
                  <a:schemeClr val="accent5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5"/>
                </a:solidFill>
              </a:rPr>
              <a:t>d</a:t>
            </a:r>
            <a:endParaRPr lang="en-US" sz="1400" dirty="0">
              <a:solidFill>
                <a:schemeClr val="accent5"/>
              </a:solidFill>
              <a:latin typeface="CMSS9"/>
            </a:endParaRPr>
          </a:p>
          <a:p>
            <a:r>
              <a:rPr lang="en-US" sz="1400" dirty="0" smtClean="0">
                <a:solidFill>
                  <a:schemeClr val="accent6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sz="1400" dirty="0" smtClean="0">
                <a:solidFill>
                  <a:schemeClr val="accent6"/>
                </a:solidFill>
                <a:latin typeface="CMSY9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sz="1400" dirty="0" smtClean="0">
                <a:solidFill>
                  <a:schemeClr val="accent6"/>
                </a:solidFill>
                <a:latin typeface="CMSS9"/>
              </a:rPr>
              <a:t>200                       </a:t>
            </a:r>
            <a:r>
              <a:rPr lang="en-US" sz="1400" dirty="0" err="1">
                <a:solidFill>
                  <a:schemeClr val="accent6"/>
                </a:solidFill>
              </a:rPr>
              <a:t>chem</a:t>
            </a:r>
            <a:r>
              <a:rPr lang="en-US" sz="1400" dirty="0">
                <a:solidFill>
                  <a:schemeClr val="accent6"/>
                </a:solidFill>
              </a:rPr>
              <a:t> pulping capacity t /</a:t>
            </a:r>
            <a:r>
              <a:rPr lang="en-US" sz="1400" dirty="0" smtClean="0">
                <a:solidFill>
                  <a:schemeClr val="accent6"/>
                </a:solidFill>
              </a:rPr>
              <a:t>d</a:t>
            </a:r>
            <a:endParaRPr lang="en-US" sz="1400" dirty="0">
              <a:solidFill>
                <a:schemeClr val="accent6"/>
              </a:solidFill>
              <a:latin typeface="CMSS9"/>
            </a:endParaRPr>
          </a:p>
          <a:p>
            <a:r>
              <a:rPr lang="en-US" sz="1400" dirty="0" smtClean="0">
                <a:solidFill>
                  <a:srgbClr val="23373B"/>
                </a:solidFill>
                <a:latin typeface="CMSSI9"/>
              </a:rPr>
              <a:t>                     x</a:t>
            </a:r>
            <a:r>
              <a:rPr lang="en-US" sz="6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sz="1400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sz="1400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6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sz="1400" dirty="0">
                <a:solidFill>
                  <a:srgbClr val="23373B"/>
                </a:solidFill>
                <a:latin typeface="CMSS9"/>
              </a:rPr>
              <a:t>0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2" y="0"/>
            <a:ext cx="4328535" cy="276782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9653187" y="1519805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 dirty="0"/>
              <a:t>Q </a:t>
            </a:r>
            <a:endParaRPr lang="pt-PT" sz="900" dirty="0"/>
          </a:p>
        </p:txBody>
      </p:sp>
      <p:sp>
        <p:nvSpPr>
          <p:cNvPr id="26" name="TextBox 1"/>
          <p:cNvSpPr txBox="1"/>
          <p:nvPr/>
        </p:nvSpPr>
        <p:spPr>
          <a:xfrm>
            <a:off x="10535561" y="993826"/>
            <a:ext cx="299662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baseline="0"/>
              <a:t>P</a:t>
            </a:r>
            <a:endParaRPr lang="pt-PT" sz="9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6128"/>
            <a:ext cx="3254512" cy="179344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9282545" y="822036"/>
            <a:ext cx="1745673" cy="1043709"/>
          </a:xfrm>
          <a:custGeom>
            <a:avLst/>
            <a:gdLst>
              <a:gd name="connsiteX0" fmla="*/ 1736437 w 1745673"/>
              <a:gd name="connsiteY0" fmla="*/ 0 h 1043709"/>
              <a:gd name="connsiteX1" fmla="*/ 1745673 w 1745673"/>
              <a:gd name="connsiteY1" fmla="*/ 1043709 h 1043709"/>
              <a:gd name="connsiteX2" fmla="*/ 872837 w 1745673"/>
              <a:gd name="connsiteY2" fmla="*/ 706582 h 1043709"/>
              <a:gd name="connsiteX3" fmla="*/ 0 w 1745673"/>
              <a:gd name="connsiteY3" fmla="*/ 9237 h 1043709"/>
              <a:gd name="connsiteX4" fmla="*/ 1736437 w 1745673"/>
              <a:gd name="connsiteY4" fmla="*/ 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3" h="1043709">
                <a:moveTo>
                  <a:pt x="1736437" y="0"/>
                </a:moveTo>
                <a:cubicBezTo>
                  <a:pt x="1739516" y="347903"/>
                  <a:pt x="1742594" y="695806"/>
                  <a:pt x="1745673" y="1043709"/>
                </a:cubicBezTo>
                <a:lnTo>
                  <a:pt x="872837" y="706582"/>
                </a:lnTo>
                <a:lnTo>
                  <a:pt x="0" y="9237"/>
                </a:lnTo>
                <a:lnTo>
                  <a:pt x="1736437" y="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  <a:ln>
            <a:solidFill>
              <a:srgbClr val="41719C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12152" y="3084512"/>
            <a:ext cx="65733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binding constrains </a:t>
            </a:r>
            <a:r>
              <a:rPr lang="en-US" dirty="0" smtClean="0"/>
              <a:t>(those capable of affecting the pollution levels) are the number of workers employed and the revenue</a:t>
            </a:r>
          </a:p>
          <a:p>
            <a:endParaRPr lang="en-US" sz="800" dirty="0"/>
          </a:p>
          <a:p>
            <a:r>
              <a:rPr lang="en-US" dirty="0" smtClean="0"/>
              <a:t>The pulping capacity is not reached in either of the lines, so there is no point increasing the production capacity in either of them </a:t>
            </a:r>
          </a:p>
          <a:p>
            <a:endParaRPr lang="en-US" sz="800" dirty="0"/>
          </a:p>
          <a:p>
            <a:r>
              <a:rPr lang="en-US" dirty="0" smtClean="0"/>
              <a:t>In order to reduce pollution we would have to let go some workers:</a:t>
            </a:r>
          </a:p>
          <a:p>
            <a:endParaRPr lang="en-US" sz="800" dirty="0"/>
          </a:p>
          <a:p>
            <a:r>
              <a:rPr lang="en-US" dirty="0" smtClean="0"/>
              <a:t>e.g.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250 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 </a:t>
            </a:r>
          </a:p>
          <a:p>
            <a:endParaRPr lang="en-US" sz="800" dirty="0"/>
          </a:p>
          <a:p>
            <a:r>
              <a:rPr lang="en-US" dirty="0"/>
              <a:t>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+ 200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35000</a:t>
            </a:r>
            <a:endParaRPr lang="en-US" sz="800" b="1" dirty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408894" y="1001330"/>
            <a:ext cx="3478306" cy="138328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/>
          <p:nvPr/>
        </p:nvSpPr>
        <p:spPr>
          <a:xfrm rot="20949308">
            <a:off x="9986037" y="1875560"/>
            <a:ext cx="847570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A’:( 250,50)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1" name="TextBox 1"/>
          <p:cNvSpPr txBox="1"/>
          <p:nvPr/>
        </p:nvSpPr>
        <p:spPr>
          <a:xfrm rot="20559116">
            <a:off x="10343324" y="1988827"/>
            <a:ext cx="811801" cy="239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900" dirty="0" smtClean="0"/>
              <a:t>D’: (300,25)</a:t>
            </a:r>
            <a:r>
              <a:rPr lang="pt-PT" sz="900" baseline="0" dirty="0" smtClean="0"/>
              <a:t> </a:t>
            </a:r>
            <a:endParaRPr lang="pt-PT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9828" y="4802136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point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A’ </a:t>
            </a:r>
            <a:r>
              <a:rPr lang="en-US" dirty="0" smtClean="0"/>
              <a:t>(100,150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B’ </a:t>
            </a:r>
            <a:r>
              <a:rPr lang="en-US" dirty="0" smtClean="0"/>
              <a:t>( 50,200)  =&gt; Z=350 (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the same as for point 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9285890" y="823748"/>
            <a:ext cx="1742089" cy="1217886"/>
          </a:xfrm>
          <a:custGeom>
            <a:avLst/>
            <a:gdLst>
              <a:gd name="connsiteX0" fmla="*/ 1312479 w 1742089"/>
              <a:gd name="connsiteY0" fmla="*/ 1040524 h 1217886"/>
              <a:gd name="connsiteX1" fmla="*/ 1742089 w 1742089"/>
              <a:gd name="connsiteY1" fmla="*/ 1217886 h 1217886"/>
              <a:gd name="connsiteX2" fmla="*/ 1734207 w 1742089"/>
              <a:gd name="connsiteY2" fmla="*/ 0 h 1217886"/>
              <a:gd name="connsiteX3" fmla="*/ 0 w 1742089"/>
              <a:gd name="connsiteY3" fmla="*/ 7883 h 1217886"/>
              <a:gd name="connsiteX4" fmla="*/ 871044 w 1742089"/>
              <a:gd name="connsiteY4" fmla="*/ 697624 h 1217886"/>
              <a:gd name="connsiteX5" fmla="*/ 1312479 w 1742089"/>
              <a:gd name="connsiteY5" fmla="*/ 1040524 h 121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089" h="1217886">
                <a:moveTo>
                  <a:pt x="1312479" y="1040524"/>
                </a:moveTo>
                <a:lnTo>
                  <a:pt x="1742089" y="1217886"/>
                </a:lnTo>
                <a:cubicBezTo>
                  <a:pt x="1739462" y="811924"/>
                  <a:pt x="1736834" y="405962"/>
                  <a:pt x="1734207" y="0"/>
                </a:cubicBezTo>
                <a:lnTo>
                  <a:pt x="0" y="7883"/>
                </a:lnTo>
                <a:lnTo>
                  <a:pt x="871044" y="697624"/>
                </a:lnTo>
                <a:lnTo>
                  <a:pt x="1312479" y="1040524"/>
                </a:lnTo>
                <a:close/>
              </a:path>
            </a:pathLst>
          </a:custGeom>
          <a:solidFill>
            <a:srgbClr val="A6A6A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56747" y="5725466"/>
            <a:ext cx="485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change the optimal solution to 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A’ </a:t>
            </a:r>
            <a:r>
              <a:rPr lang="en-US" dirty="0" smtClean="0"/>
              <a:t>(250,50</a:t>
            </a:r>
            <a:r>
              <a:rPr lang="en-US" dirty="0"/>
              <a:t>) =&gt; </a:t>
            </a:r>
            <a:r>
              <a:rPr lang="en-US" dirty="0" smtClean="0"/>
              <a:t>Z=325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D’ </a:t>
            </a:r>
            <a:r>
              <a:rPr lang="en-US" dirty="0" smtClean="0"/>
              <a:t>(300,25)  =&gt; Z=337.5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defining a LP problem the values used as </a:t>
            </a:r>
            <a:r>
              <a:rPr lang="en-US" b="1" dirty="0" smtClean="0"/>
              <a:t>model parameters </a:t>
            </a:r>
            <a:r>
              <a:rPr lang="en-US" dirty="0" smtClean="0"/>
              <a:t>are </a:t>
            </a:r>
            <a:r>
              <a:rPr lang="en-US" b="1" dirty="0" smtClean="0"/>
              <a:t>usually estimates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main purpose of </a:t>
            </a:r>
            <a:r>
              <a:rPr lang="en-US" b="1" dirty="0" smtClean="0"/>
              <a:t>sensitivity analysis </a:t>
            </a:r>
            <a:r>
              <a:rPr lang="en-US" dirty="0" smtClean="0"/>
              <a:t>is to </a:t>
            </a:r>
            <a:r>
              <a:rPr lang="en-US" b="1" dirty="0" smtClean="0"/>
              <a:t>identify</a:t>
            </a:r>
            <a:r>
              <a:rPr lang="en-US" dirty="0" smtClean="0"/>
              <a:t> the sensitive </a:t>
            </a:r>
            <a:r>
              <a:rPr lang="en-US" b="1" dirty="0" smtClean="0"/>
              <a:t>parameters</a:t>
            </a:r>
            <a:r>
              <a:rPr lang="en-US" dirty="0" smtClean="0"/>
              <a:t> (i.e. the ones that cannot be changed without changing the optimal solution) that </a:t>
            </a:r>
            <a:r>
              <a:rPr lang="en-US" b="1" dirty="0" smtClean="0"/>
              <a:t>require being closely monitored </a:t>
            </a:r>
            <a:r>
              <a:rPr lang="en-US" dirty="0" smtClean="0"/>
              <a:t>as the study is implemented.</a:t>
            </a:r>
          </a:p>
          <a:p>
            <a:r>
              <a:rPr lang="en-US" dirty="0" smtClean="0"/>
              <a:t>If we discover a true value of a sensitive parameter differs from the estimated value, this immediately signals the need to change the solution.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35330" y="24431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83044" y="59675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594" y="29143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330" y="36942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578" y="33495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968" y="44771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Sensitivity </a:t>
            </a:r>
            <a:r>
              <a:rPr lang="en-US" b="1" dirty="0"/>
              <a:t>analysis </a:t>
            </a:r>
            <a:r>
              <a:rPr lang="en-US" b="1" dirty="0" smtClean="0"/>
              <a:t>(or post-optimality </a:t>
            </a:r>
            <a:r>
              <a:rPr lang="en-US" b="1" dirty="0"/>
              <a:t>analysis</a:t>
            </a:r>
            <a:r>
              <a:rPr lang="en-US" b="1" dirty="0" smtClean="0"/>
              <a:t>) </a:t>
            </a:r>
            <a:r>
              <a:rPr lang="en-US" dirty="0" smtClean="0"/>
              <a:t>is used to determine how the optimal solution is affected by changes, within specified ranges in:</a:t>
            </a:r>
          </a:p>
          <a:p>
            <a:pPr lvl="3"/>
            <a:r>
              <a:rPr lang="en-US" sz="2400" dirty="0" smtClean="0"/>
              <a:t>The objective function coefficients</a:t>
            </a:r>
          </a:p>
          <a:p>
            <a:pPr lvl="3"/>
            <a:r>
              <a:rPr lang="en-US" sz="2400" dirty="0" smtClean="0"/>
              <a:t>On the right-hand side values of the constraints</a:t>
            </a:r>
          </a:p>
          <a:p>
            <a:pPr lvl="3"/>
            <a:endParaRPr lang="en-US" sz="2400" dirty="0" smtClean="0"/>
          </a:p>
          <a:p>
            <a:r>
              <a:rPr lang="en-US" dirty="0" smtClean="0"/>
              <a:t>Sensitivity analysis is important to managers that operate in dynamic environments having to deal with imprecise estimates of the coefficients because it allows them to </a:t>
            </a:r>
            <a:r>
              <a:rPr lang="en-US" u="sng" dirty="0" smtClean="0"/>
              <a:t>ask what-if-questions </a:t>
            </a:r>
            <a:r>
              <a:rPr lang="en-US" dirty="0" smtClean="0"/>
              <a:t>about the problem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feasibility for the RHS concerning the shadow price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12790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586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</a:t>
            </a:r>
            <a:r>
              <a:rPr lang="en-US" b="1" dirty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1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88750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A;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0637" y="3073530"/>
            <a:ext cx="3334652" cy="265235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529561" y="4235862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7259103" y="3091641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821906" y="3948810"/>
            <a:ext cx="1080389" cy="82939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78897" y="3541899"/>
            <a:ext cx="2237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        </a:t>
            </a:r>
            <a:endParaRPr lang="en-US" sz="1400" dirty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08703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62624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B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82543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0135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866163" y="2502995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9285023">
            <a:off x="7251710" y="2579208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7691277" y="2546470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0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44" y="2899631"/>
            <a:ext cx="5394698" cy="3467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543811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A;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54761" y="3952568"/>
            <a:ext cx="4297127" cy="174901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729567" y="479687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10801297" y="507802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8903325" y="4846740"/>
            <a:ext cx="1120720" cy="41264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86" y="2918001"/>
            <a:ext cx="5408756" cy="347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48" y="570411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03923" y="4383874"/>
            <a:ext cx="4306529" cy="115308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7732155" y="5210106"/>
            <a:ext cx="91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10758766" y="4980031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9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954" y="4840356"/>
            <a:ext cx="813661" cy="89945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40817" y="2918001"/>
            <a:ext cx="5371687" cy="3452687"/>
            <a:chOff x="5940817" y="2918001"/>
            <a:chExt cx="5371687" cy="3452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817" y="2918001"/>
              <a:ext cx="5371687" cy="345268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6740434" y="3951514"/>
              <a:ext cx="2142309" cy="875212"/>
            </a:xfrm>
            <a:custGeom>
              <a:avLst/>
              <a:gdLst>
                <a:gd name="connsiteX0" fmla="*/ 1071155 w 2142309"/>
                <a:gd name="connsiteY0" fmla="*/ 0 h 875212"/>
                <a:gd name="connsiteX1" fmla="*/ 0 w 2142309"/>
                <a:gd name="connsiteY1" fmla="*/ 0 h 875212"/>
                <a:gd name="connsiteX2" fmla="*/ 2142309 w 2142309"/>
                <a:gd name="connsiteY2" fmla="*/ 875212 h 875212"/>
                <a:gd name="connsiteX3" fmla="*/ 1071155 w 2142309"/>
                <a:gd name="connsiteY3" fmla="*/ 0 h 87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75212">
                  <a:moveTo>
                    <a:pt x="1071155" y="0"/>
                  </a:moveTo>
                  <a:lnTo>
                    <a:pt x="0" y="0"/>
                  </a:lnTo>
                  <a:lnTo>
                    <a:pt x="2142309" y="875212"/>
                  </a:lnTo>
                  <a:lnTo>
                    <a:pt x="1071155" y="0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889274" y="4826726"/>
              <a:ext cx="2142309" cy="855617"/>
            </a:xfrm>
            <a:custGeom>
              <a:avLst/>
              <a:gdLst>
                <a:gd name="connsiteX0" fmla="*/ 2142309 w 2142309"/>
                <a:gd name="connsiteY0" fmla="*/ 855617 h 855617"/>
                <a:gd name="connsiteX1" fmla="*/ 1077686 w 2142309"/>
                <a:gd name="connsiteY1" fmla="*/ 836023 h 855617"/>
                <a:gd name="connsiteX2" fmla="*/ 0 w 2142309"/>
                <a:gd name="connsiteY2" fmla="*/ 0 h 855617"/>
                <a:gd name="connsiteX3" fmla="*/ 2142309 w 2142309"/>
                <a:gd name="connsiteY3" fmla="*/ 855617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55617">
                  <a:moveTo>
                    <a:pt x="2142309" y="855617"/>
                  </a:moveTo>
                  <a:lnTo>
                    <a:pt x="1077686" y="836023"/>
                  </a:lnTo>
                  <a:lnTo>
                    <a:pt x="0" y="0"/>
                  </a:lnTo>
                  <a:lnTo>
                    <a:pt x="2142309" y="855617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2546" y="6173708"/>
            <a:ext cx="2786532" cy="769441"/>
            <a:chOff x="8672973" y="2148560"/>
            <a:chExt cx="2786532" cy="769441"/>
          </a:xfrm>
        </p:grpSpPr>
        <p:sp>
          <p:nvSpPr>
            <p:cNvPr id="24" name="Rectangle 23"/>
            <p:cNvSpPr/>
            <p:nvPr/>
          </p:nvSpPr>
          <p:spPr>
            <a:xfrm>
              <a:off x="8672973" y="2148560"/>
              <a:ext cx="278653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800" dirty="0">
                <a:solidFill>
                  <a:srgbClr val="23373B"/>
                </a:solidFill>
              </a:endParaRPr>
            </a:p>
            <a:p>
              <a:pPr lvl="1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+ 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≥ 300           </a:t>
              </a:r>
            </a:p>
            <a:p>
              <a:pPr lvl="1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100x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+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200x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 ≥ 40000 </a:t>
              </a: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9080202" y="2436432"/>
              <a:ext cx="45719" cy="35156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45749" y="6286185"/>
            <a:ext cx="385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is the optimal solution </a:t>
            </a:r>
            <a:r>
              <a:rPr lang="en-US" dirty="0" smtClean="0"/>
              <a:t>as long as the </a:t>
            </a:r>
            <a:r>
              <a:rPr lang="en-US" dirty="0" err="1" smtClean="0"/>
              <a:t>ISOline</a:t>
            </a:r>
            <a:r>
              <a:rPr lang="en-US" dirty="0" smtClean="0"/>
              <a:t> is between these constraints: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2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6894" y="4065859"/>
            <a:ext cx="48881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</a:t>
            </a:r>
            <a:r>
              <a:rPr lang="pl-PL" dirty="0" smtClean="0">
                <a:solidFill>
                  <a:srgbClr val="23373B"/>
                </a:solidFill>
              </a:rPr>
              <a:t>=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1</a:t>
            </a:r>
            <a:r>
              <a:rPr lang="pl-PL" dirty="0">
                <a:solidFill>
                  <a:srgbClr val="23373B"/>
                </a:solidFill>
              </a:rPr>
              <a:t> 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>
                <a:solidFill>
                  <a:srgbClr val="23373B"/>
                </a:solidFill>
              </a:rPr>
              <a:t>slope:  </a:t>
            </a:r>
            <a:r>
              <a:rPr lang="en-US" dirty="0" smtClean="0">
                <a:solidFill>
                  <a:srgbClr val="23373B"/>
                </a:solidFill>
              </a:rPr>
              <a:t>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-1/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rgbClr val="23373B"/>
                </a:solidFill>
              </a:rPr>
              <a:t>-</a:t>
            </a:r>
            <a:r>
              <a:rPr lang="en-US" dirty="0">
                <a:solidFill>
                  <a:srgbClr val="23373B"/>
                </a:solidFill>
              </a:rPr>
              <a:t>1/</a:t>
            </a:r>
            <a:r>
              <a:rPr lang="pl-PL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  </a:t>
            </a:r>
            <a:r>
              <a:rPr lang="en-US" dirty="0"/>
              <a:t>≤ 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6470" y="2429467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</a:t>
            </a:r>
            <a:r>
              <a:rPr lang="en-US" dirty="0">
                <a:solidFill>
                  <a:schemeClr val="bg1"/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bg1"/>
                </a:solidFill>
              </a:rPr>
              <a:t>coefficients take without </a:t>
            </a:r>
            <a:r>
              <a:rPr lang="en-US" dirty="0">
                <a:solidFill>
                  <a:schemeClr val="bg1"/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bg1"/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1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06470" y="4065859"/>
            <a:ext cx="52554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pl-PL" dirty="0" smtClean="0">
                <a:solidFill>
                  <a:srgbClr val="23373B"/>
                </a:solidFill>
              </a:rPr>
              <a:t>x</a:t>
            </a:r>
            <a:r>
              <a:rPr lang="pl-PL" baseline="-25000" dirty="0" smtClean="0">
                <a:solidFill>
                  <a:srgbClr val="23373B"/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slope</a:t>
            </a:r>
            <a:r>
              <a:rPr lang="en-US" dirty="0">
                <a:solidFill>
                  <a:srgbClr val="23373B"/>
                </a:solidFill>
              </a:rPr>
              <a:t>: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 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/1.5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1 </a:t>
            </a:r>
            <a:r>
              <a:rPr lang="en-US" dirty="0"/>
              <a:t>/1.5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1.5  </a:t>
            </a:r>
            <a:r>
              <a:rPr lang="en-US" dirty="0" smtClean="0"/>
              <a:t>≥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≥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0.75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4897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=1.5)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3304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1410" y="1389107"/>
            <a:ext cx="210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2274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166" y="2394078"/>
            <a:ext cx="583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coeff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take without changing the optimal solution (200,100)?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312" y="2429467"/>
            <a:ext cx="56826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i.e.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assume better estimates of the emission of pollutants (c1, c2) associated to the production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chemical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(x1, X2) could be obtained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much could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(c1, c2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 be changed to guarantee the mill is still able to provide 200 tons/day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and 100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tons/day of chemical pulp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97776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MSS9"/>
              </a:rPr>
              <a:t>m</a:t>
            </a:r>
            <a:r>
              <a:rPr lang="en-US" b="1" dirty="0">
                <a:latin typeface="CMSS9"/>
              </a:rPr>
              <a:t>in</a:t>
            </a:r>
            <a:r>
              <a:rPr lang="pl-PL" b="1" dirty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pl-PL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  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>
              <a:solidFill>
                <a:srgbClr val="23373B"/>
              </a:solidFill>
              <a:latin typeface="CMSS8"/>
            </a:endParaRPr>
          </a:p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MMI9"/>
              </a:rPr>
              <a:t>.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5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82" y="316827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x</a:t>
            </a:r>
            <a:r>
              <a:rPr lang="en-US" sz="800" dirty="0"/>
              <a:t>1</a:t>
            </a:r>
            <a:r>
              <a:rPr lang="en-US" dirty="0"/>
              <a:t> - Amount of mechanical pulp produced </a:t>
            </a:r>
            <a:r>
              <a:rPr lang="en-US" dirty="0" smtClean="0"/>
              <a:t>(tons/day)</a:t>
            </a:r>
            <a:endParaRPr lang="en-US" dirty="0"/>
          </a:p>
          <a:p>
            <a:pPr lvl="1"/>
            <a:r>
              <a:rPr lang="en-US" dirty="0"/>
              <a:t>x</a:t>
            </a:r>
            <a:r>
              <a:rPr lang="en-US" sz="800" dirty="0"/>
              <a:t>2</a:t>
            </a:r>
            <a:r>
              <a:rPr lang="en-US" dirty="0"/>
              <a:t> - Amount of chemical pulp produced (</a:t>
            </a:r>
            <a:r>
              <a:rPr lang="en-US" dirty="0" smtClean="0"/>
              <a:t>tons/day)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1 ton of mechanical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/>
              <a:t>unit of </a:t>
            </a:r>
            <a:r>
              <a:rPr lang="en-US" dirty="0" smtClean="0"/>
              <a:t>BOD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ton of chemical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en-US" dirty="0" smtClean="0"/>
              <a:t>units </a:t>
            </a:r>
            <a:r>
              <a:rPr lang="en-US" dirty="0"/>
              <a:t>of </a:t>
            </a:r>
            <a:r>
              <a:rPr lang="en-US" dirty="0" smtClean="0"/>
              <a:t>BOD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Maintaining all constraints unchanged</a:t>
            </a:r>
            <a:endParaRPr lang="en-US" dirty="0"/>
          </a:p>
          <a:p>
            <a:pPr lvl="1"/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3646226" y="5142798"/>
            <a:ext cx="2306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  <a:p>
            <a:r>
              <a:rPr lang="pl-PL" b="1" dirty="0" smtClean="0">
                <a:solidFill>
                  <a:srgbClr val="23373B"/>
                </a:solidFill>
                <a:latin typeface="CMSSI9"/>
              </a:rPr>
              <a:t>Z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 =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350</a:t>
            </a:r>
            <a:endParaRPr lang="en-US" sz="800" b="1" dirty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4252" y="4414768"/>
            <a:ext cx="301717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≤ 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 ≤  </a:t>
            </a:r>
            <a:r>
              <a:rPr lang="en-US" dirty="0" smtClean="0"/>
              <a:t>2,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</a:p>
          <a:p>
            <a:pPr marL="342900" indent="-342900">
              <a:buAutoNum type="arabicPlain"/>
            </a:pPr>
            <a:endParaRPr lang="en-US" sz="800" dirty="0" smtClean="0"/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 smtClean="0">
                <a:latin typeface="CMSS9"/>
              </a:rPr>
              <a:t>in</a:t>
            </a:r>
            <a:r>
              <a:rPr lang="pl-PL" dirty="0" smtClean="0"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latin typeface="CMSS9"/>
              </a:rPr>
              <a:t>1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Z=300</a:t>
            </a:r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Z=400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4252" y="5604463"/>
            <a:ext cx="3818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1.5  ≥  c</a:t>
            </a:r>
            <a:r>
              <a:rPr lang="en-US" baseline="-25000" dirty="0"/>
              <a:t>1</a:t>
            </a:r>
            <a:r>
              <a:rPr lang="en-US" dirty="0"/>
              <a:t>  ≥  </a:t>
            </a:r>
            <a:r>
              <a:rPr lang="en-US" dirty="0" smtClean="0"/>
              <a:t>0.75,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=1.5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dirty="0"/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1.5 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latin typeface="CMSS9"/>
              </a:rPr>
              <a:t>1</a:t>
            </a:r>
            <a:r>
              <a:rPr lang="en-US" dirty="0" smtClean="0">
                <a:latin typeface="CMSS9"/>
              </a:rPr>
              <a:t>.5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 Z=450</a:t>
            </a:r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0.75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latin typeface="CMSS9"/>
              </a:rPr>
              <a:t>1.5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 Z=300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18350" y="4414768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</p:txBody>
      </p:sp>
    </p:spTree>
    <p:extLst>
      <p:ext uri="{BB962C8B-B14F-4D97-AF65-F5344CB8AC3E}">
        <p14:creationId xmlns:p14="http://schemas.microsoft.com/office/powerpoint/2010/main" val="35451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2" grpId="0"/>
      <p:bldP spid="3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Objective: minimize </a:t>
            </a:r>
            <a:r>
              <a:rPr lang="en-US" sz="2400" b="1" dirty="0"/>
              <a:t>pollution (measured by the biological oxygen demand – BOD) </a:t>
            </a:r>
          </a:p>
          <a:p>
            <a:pPr marL="1252538"/>
            <a:r>
              <a:rPr lang="en-US" sz="2400" b="1" dirty="0"/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for about 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day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optimality for the objective function coefficients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feasibility for the RHS concerning the shadow price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167" y="3095762"/>
            <a:ext cx="1938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/>
              <a:t>keeping at least 301 </a:t>
            </a:r>
            <a:r>
              <a:rPr lang="en-US" dirty="0" smtClean="0"/>
              <a:t>workers </a:t>
            </a:r>
            <a:r>
              <a:rPr lang="en-US" dirty="0"/>
              <a:t>employed instead of 300?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7160" y="309576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31428" y="2294530"/>
            <a:ext cx="515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on </a:t>
            </a:r>
            <a:r>
              <a:rPr lang="en-US" b="1" dirty="0" smtClean="0"/>
              <a:t>the RHS did not affect the slope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constraint,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just the feasible area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868" y="3039537"/>
            <a:ext cx="5163282" cy="3318733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986713" y="4021931"/>
            <a:ext cx="2078831" cy="1243013"/>
          </a:xfrm>
          <a:custGeom>
            <a:avLst/>
            <a:gdLst>
              <a:gd name="connsiteX0" fmla="*/ 0 w 2078831"/>
              <a:gd name="connsiteY0" fmla="*/ 0 h 1243013"/>
              <a:gd name="connsiteX1" fmla="*/ 2078831 w 2078831"/>
              <a:gd name="connsiteY1" fmla="*/ 0 h 1243013"/>
              <a:gd name="connsiteX2" fmla="*/ 2078831 w 2078831"/>
              <a:gd name="connsiteY2" fmla="*/ 1243013 h 1243013"/>
              <a:gd name="connsiteX3" fmla="*/ 1035843 w 2078831"/>
              <a:gd name="connsiteY3" fmla="*/ 857250 h 1243013"/>
              <a:gd name="connsiteX4" fmla="*/ 0 w 2078831"/>
              <a:gd name="connsiteY4" fmla="*/ 0 h 12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831" h="1243013">
                <a:moveTo>
                  <a:pt x="0" y="0"/>
                </a:moveTo>
                <a:lnTo>
                  <a:pt x="2078831" y="0"/>
                </a:lnTo>
                <a:lnTo>
                  <a:pt x="2078831" y="1243013"/>
                </a:lnTo>
                <a:lnTo>
                  <a:pt x="1035843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2550" y="5711939"/>
            <a:ext cx="60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with </a:t>
            </a:r>
            <a:r>
              <a:rPr lang="en-US" dirty="0" smtClean="0"/>
              <a:t>a </a:t>
            </a:r>
            <a:r>
              <a:rPr lang="en-US" dirty="0"/>
              <a:t>(slight) increase of the RHS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21" grpId="0"/>
      <p:bldP spid="14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25773" y="2718842"/>
                <a:ext cx="6529480" cy="677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Shadow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Price</m:t>
                      </m:r>
                      <m:r>
                        <a:rPr lang="en-US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RHS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RHS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optimal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73" y="2718842"/>
                <a:ext cx="6529480" cy="677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2550" y="5711939"/>
            <a:ext cx="60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with </a:t>
            </a:r>
            <a:r>
              <a:rPr lang="en-US" dirty="0" smtClean="0"/>
              <a:t>a </a:t>
            </a:r>
            <a:r>
              <a:rPr lang="en-US" dirty="0"/>
              <a:t>(slight) increase of the RHS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1776" y="3165423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99196" y="316542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10605" y="3785868"/>
                <a:ext cx="3382464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50−350.5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5" y="3785868"/>
                <a:ext cx="3382464" cy="449162"/>
              </a:xfrm>
              <a:prstGeom prst="rect">
                <a:avLst/>
              </a:prstGeom>
              <a:blipFill>
                <a:blip r:embed="rId4"/>
                <a:stretch>
                  <a:fillRect t="-2703" r="-1982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58523" y="3553634"/>
            <a:ext cx="1031592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 = 350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9311" y="3553634"/>
            <a:ext cx="1260059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350.5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8960" y="5196507"/>
            <a:ext cx="5087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pollution would increase by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0.5 (350.5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350) </a:t>
            </a:r>
            <a:r>
              <a:rPr lang="en-US" dirty="0" smtClean="0"/>
              <a:t>units </a:t>
            </a:r>
            <a:r>
              <a:rPr lang="en-US" dirty="0"/>
              <a:t>of BOD per day if </a:t>
            </a:r>
            <a:r>
              <a:rPr lang="en-US" dirty="0" smtClean="0"/>
              <a:t>a new </a:t>
            </a:r>
            <a:r>
              <a:rPr lang="en-US" dirty="0"/>
              <a:t>worker </a:t>
            </a:r>
            <a:r>
              <a:rPr lang="en-US" dirty="0" smtClean="0"/>
              <a:t>is employed 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600" i="1" dirty="0" smtClean="0"/>
              <a:t>for the same levels of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revenue</a:t>
            </a:r>
            <a:r>
              <a:rPr lang="en-US" sz="1600" i="1" dirty="0" smtClean="0"/>
              <a:t>, </a:t>
            </a:r>
            <a:r>
              <a:rPr lang="en-US" sz="1600" i="1" dirty="0" smtClean="0">
                <a:solidFill>
                  <a:schemeClr val="accent5"/>
                </a:solidFill>
              </a:rPr>
              <a:t>max capacity </a:t>
            </a:r>
            <a:r>
              <a:rPr lang="en-US" sz="1600" i="1" dirty="0">
                <a:solidFill>
                  <a:schemeClr val="accent5"/>
                </a:solidFill>
              </a:rPr>
              <a:t>for mechanical</a:t>
            </a:r>
            <a:r>
              <a:rPr lang="en-US" sz="1600" i="1" dirty="0"/>
              <a:t> </a:t>
            </a:r>
            <a:r>
              <a:rPr lang="en-US" sz="1600" i="1" dirty="0" smtClean="0">
                <a:solidFill>
                  <a:schemeClr val="accent5"/>
                </a:solidFill>
              </a:rPr>
              <a:t>pulping </a:t>
            </a:r>
            <a:r>
              <a:rPr lang="en-US" sz="1600" i="1" dirty="0" smtClean="0"/>
              <a:t>and </a:t>
            </a:r>
            <a:r>
              <a:rPr lang="en-US" sz="1600" i="1" dirty="0">
                <a:solidFill>
                  <a:schemeClr val="accent6"/>
                </a:solidFill>
              </a:rPr>
              <a:t>max capacity for </a:t>
            </a:r>
            <a:r>
              <a:rPr lang="en-US" sz="1600" i="1" dirty="0" smtClean="0">
                <a:solidFill>
                  <a:schemeClr val="accent6"/>
                </a:solidFill>
              </a:rPr>
              <a:t>chemical pulping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18960" y="4550176"/>
            <a:ext cx="572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shadow price of </a:t>
            </a:r>
            <a:r>
              <a:rPr lang="en-US" b="1" dirty="0" smtClean="0"/>
              <a:t>the red constraint is </a:t>
            </a:r>
            <a:r>
              <a:rPr lang="en-US" b="1" dirty="0"/>
              <a:t>0.5 units of </a:t>
            </a:r>
            <a:r>
              <a:rPr lang="en-US" b="1" dirty="0" smtClean="0"/>
              <a:t>BOD/day/worker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776" y="2328989"/>
            <a:ext cx="5581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776" y="3165423"/>
            <a:ext cx="27865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301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302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≥ </a:t>
            </a:r>
            <a:r>
              <a:rPr lang="en-US" b="1" dirty="0" smtClean="0">
                <a:solidFill>
                  <a:srgbClr val="FF0000"/>
                </a:solidFill>
              </a:rPr>
              <a:t>320  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+ 200x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x</a:t>
            </a:r>
            <a:r>
              <a:rPr lang="en-US" baseline="-25000" dirty="0">
                <a:solidFill>
                  <a:schemeClr val="accent5"/>
                </a:solidFill>
              </a:rPr>
              <a:t>1</a:t>
            </a:r>
            <a:r>
              <a:rPr lang="en-US" dirty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x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  <a:r>
              <a:rPr lang="en-US" dirty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00580" y="3521456"/>
                <a:ext cx="3382464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50−350.5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80" y="3521456"/>
                <a:ext cx="3382464" cy="449162"/>
              </a:xfrm>
              <a:prstGeom prst="rect">
                <a:avLst/>
              </a:prstGeom>
              <a:blipFill>
                <a:blip r:embed="rId3"/>
                <a:stretch>
                  <a:fillRect t="-2740" r="-2166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37160" y="3944312"/>
            <a:ext cx="1031592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   = 350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7160" y="4231494"/>
            <a:ext cx="4940710" cy="36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350.5              350 + 1*0.5 = 350.5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7159" y="4541845"/>
            <a:ext cx="422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351           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2*0.5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351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7159" y="5013410"/>
            <a:ext cx="451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360              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20*0.5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360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2848" y="4479436"/>
            <a:ext cx="348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 = Z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workers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* shadow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How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change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with slight changes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RHS?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The</a:t>
            </a:r>
            <a:r>
              <a:rPr lang="en-US" b="1" dirty="0"/>
              <a:t> shadow price </a:t>
            </a:r>
            <a:r>
              <a:rPr lang="en-US" dirty="0"/>
              <a:t>of a constraint measures the impact on the </a:t>
            </a:r>
            <a:r>
              <a:rPr lang="en-US" dirty="0" smtClean="0"/>
              <a:t>optimal objective </a:t>
            </a:r>
            <a:r>
              <a:rPr lang="en-US" dirty="0"/>
              <a:t>value </a:t>
            </a:r>
            <a:r>
              <a:rPr lang="en-US" dirty="0" smtClean="0"/>
              <a:t>of a slight increase </a:t>
            </a:r>
            <a:r>
              <a:rPr lang="en-US" dirty="0"/>
              <a:t>of the </a:t>
            </a:r>
            <a:r>
              <a:rPr lang="en-US" dirty="0" smtClean="0"/>
              <a:t>RHS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Right-hand-side (RHS) values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970" y="4465969"/>
            <a:ext cx="4844142" cy="2247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dirty="0" smtClean="0"/>
              <a:t>LPP deal with the allocation of resources and when constraints are in the ≤</a:t>
            </a:r>
            <a:r>
              <a:rPr lang="en-US" sz="2300" dirty="0" smtClean="0">
                <a:solidFill>
                  <a:schemeClr val="accent2"/>
                </a:solidFill>
              </a:rPr>
              <a:t> </a:t>
            </a:r>
            <a:r>
              <a:rPr lang="en-US" sz="2300" dirty="0" smtClean="0"/>
              <a:t>form, the RHS represents the amount of resources available.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300" dirty="0" smtClean="0"/>
              <a:t>Consequently, it would be useful to know the contribution of each resource to the performance of Z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3313" y="2518474"/>
            <a:ext cx="47889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does this hold true for any range of change in  RHS?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No!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Let us see…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868" y="2388236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 + h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7868" y="4857452"/>
            <a:ext cx="4788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We want to find the range of change of h that allows the shadow price to hold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45" y="2518475"/>
            <a:ext cx="5129673" cy="3297131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8408247" y="3737244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66257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866830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 animBg="1"/>
      <p:bldP spid="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868" y="2388236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300 + h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7868" y="4857452"/>
            <a:ext cx="4788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We want to find the range of change of h that allows the shadow price to hold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2429467"/>
            <a:ext cx="4956918" cy="2477075"/>
            <a:chOff x="6096000" y="2429467"/>
            <a:chExt cx="4956918" cy="2477075"/>
          </a:xfrm>
        </p:grpSpPr>
        <p:grpSp>
          <p:nvGrpSpPr>
            <p:cNvPr id="14" name="Group 13"/>
            <p:cNvGrpSpPr/>
            <p:nvPr/>
          </p:nvGrpSpPr>
          <p:grpSpPr>
            <a:xfrm>
              <a:off x="6096000" y="2429467"/>
              <a:ext cx="4956918" cy="2477075"/>
              <a:chOff x="784089" y="2284362"/>
              <a:chExt cx="4956918" cy="24770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384686" y="2307025"/>
                <a:ext cx="13563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3373B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23373B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200+2h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  <a:p>
                <a:r>
                  <a:rPr lang="en-US" dirty="0">
                    <a:solidFill>
                      <a:srgbClr val="23373B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23373B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100-h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10568" y="2317600"/>
                <a:ext cx="25669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FF0000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FF0000"/>
                    </a:solidFill>
                    <a:latin typeface="CMSS10"/>
                  </a:rPr>
                  <a:t>+ </a:t>
                </a:r>
                <a:r>
                  <a:rPr lang="en-US" dirty="0">
                    <a:solidFill>
                      <a:srgbClr val="FF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FF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  <a:latin typeface="CMSS10"/>
                  </a:rPr>
                  <a:t>300 +h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CMSS10"/>
                  </a:rPr>
                  <a:t>100</a:t>
                </a:r>
                <a:r>
                  <a:rPr lang="en-US" dirty="0" smtClean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rgbClr val="000000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rgbClr val="000000"/>
                    </a:solidFill>
                    <a:latin typeface="CMSS10"/>
                  </a:rPr>
                  <a:t>+ 200</a:t>
                </a:r>
                <a:r>
                  <a:rPr lang="en-US" dirty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00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40000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10567" y="3218652"/>
                <a:ext cx="19950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MSSI10"/>
                  </a:rPr>
                  <a:t>x</a:t>
                </a:r>
                <a:r>
                  <a:rPr lang="en-US" sz="800" dirty="0" smtClean="0">
                    <a:latin typeface="CMSS8"/>
                  </a:rPr>
                  <a:t>1 </a:t>
                </a:r>
                <a:r>
                  <a:rPr lang="en-US" dirty="0">
                    <a:latin typeface="CMSS10"/>
                  </a:rPr>
                  <a:t>= </a:t>
                </a:r>
                <a:r>
                  <a:rPr lang="en-US" dirty="0" smtClean="0">
                    <a:latin typeface="CMSS10"/>
                  </a:rPr>
                  <a:t>200 +2h</a:t>
                </a:r>
                <a:endParaRPr lang="en-US" dirty="0">
                  <a:latin typeface="CMSS10"/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chemeClr val="accent5"/>
                    </a:solidFill>
                    <a:latin typeface="CMSS8"/>
                  </a:rPr>
                  <a:t>1 </a:t>
                </a:r>
                <a:r>
                  <a:rPr lang="en-US" dirty="0">
                    <a:solidFill>
                      <a:schemeClr val="accent5"/>
                    </a:solidFill>
                    <a:latin typeface="CMSS10"/>
                  </a:rPr>
                  <a:t>= 300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66538" y="4112265"/>
                <a:ext cx="26550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MSSI10"/>
                  </a:rPr>
                  <a:t>x</a:t>
                </a:r>
                <a:r>
                  <a:rPr lang="en-US" sz="800" dirty="0">
                    <a:solidFill>
                      <a:srgbClr val="000000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100-h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  <a:latin typeface="CMSSI10"/>
                  </a:rPr>
                  <a:t>x</a:t>
                </a:r>
                <a:r>
                  <a:rPr lang="en-US" sz="800" dirty="0" smtClean="0">
                    <a:solidFill>
                      <a:schemeClr val="accent6"/>
                    </a:solidFill>
                    <a:latin typeface="CMSS8"/>
                  </a:rPr>
                  <a:t>2 </a:t>
                </a:r>
                <a:r>
                  <a:rPr lang="en-US" dirty="0">
                    <a:solidFill>
                      <a:schemeClr val="accent6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chemeClr val="accent6"/>
                    </a:solidFill>
                    <a:latin typeface="CMSS10"/>
                  </a:rPr>
                  <a:t>200</a:t>
                </a:r>
                <a:endParaRPr lang="en-US" dirty="0">
                  <a:solidFill>
                    <a:schemeClr val="accent6"/>
                  </a:solidFill>
                  <a:latin typeface="CMSS1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3939" y="4112265"/>
                <a:ext cx="13231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23373B"/>
                    </a:solidFill>
                    <a:latin typeface="CMSSI10"/>
                  </a:rPr>
                  <a:t>h</a:t>
                </a:r>
                <a:r>
                  <a:rPr lang="en-US" sz="800" dirty="0" smtClean="0">
                    <a:solidFill>
                      <a:srgbClr val="23373B"/>
                    </a:solidFill>
                    <a:latin typeface="CMSS8"/>
                  </a:rPr>
                  <a:t> </a:t>
                </a:r>
                <a:r>
                  <a:rPr lang="en-US" dirty="0">
                    <a:solidFill>
                      <a:srgbClr val="23373B"/>
                    </a:solidFill>
                    <a:latin typeface="CMSS10"/>
                  </a:rPr>
                  <a:t>= </a:t>
                </a:r>
                <a:r>
                  <a:rPr lang="en-US" dirty="0" smtClean="0">
                    <a:solidFill>
                      <a:srgbClr val="23373B"/>
                    </a:solidFill>
                    <a:latin typeface="CMSS10"/>
                  </a:rPr>
                  <a:t>-100</a:t>
                </a:r>
                <a:endParaRPr lang="en-US" dirty="0">
                  <a:solidFill>
                    <a:srgbClr val="23373B"/>
                  </a:solidFill>
                  <a:latin typeface="CMSS1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4089" y="2456099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r>
                  <a:rPr lang="en-US" dirty="0" smtClean="0"/>
                  <a:t> =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5382" y="3345143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ii =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7373" y="4235665"/>
                <a:ext cx="51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iii =</a:t>
                </a:r>
                <a:endParaRPr lang="en-US" dirty="0"/>
              </a:p>
            </p:txBody>
          </p:sp>
          <p:sp>
            <p:nvSpPr>
              <p:cNvPr id="28" name="Left Brace 27"/>
              <p:cNvSpPr/>
              <p:nvPr/>
            </p:nvSpPr>
            <p:spPr>
              <a:xfrm>
                <a:off x="1300413" y="2284363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Left Brace 28"/>
              <p:cNvSpPr/>
              <p:nvPr/>
            </p:nvSpPr>
            <p:spPr>
              <a:xfrm>
                <a:off x="4208441" y="2284362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Brace 31"/>
              <p:cNvSpPr/>
              <p:nvPr/>
            </p:nvSpPr>
            <p:spPr>
              <a:xfrm>
                <a:off x="1280005" y="3204601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Left Brace 32"/>
              <p:cNvSpPr/>
              <p:nvPr/>
            </p:nvSpPr>
            <p:spPr>
              <a:xfrm>
                <a:off x="1253973" y="4085220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eft Brace 33"/>
              <p:cNvSpPr/>
              <p:nvPr/>
            </p:nvSpPr>
            <p:spPr>
              <a:xfrm>
                <a:off x="4211429" y="4085219"/>
                <a:ext cx="110155" cy="67621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9682097" y="3419170"/>
              <a:ext cx="13231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h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50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9519587" y="3392124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9284" y="5103674"/>
            <a:ext cx="552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-100 ≤ h ≤ 50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number of workers can range from 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300</a:t>
            </a:r>
            <a:r>
              <a:rPr lang="en-US" b="1" dirty="0"/>
              <a:t>+50</a:t>
            </a:r>
            <a:r>
              <a:rPr lang="en-US" dirty="0"/>
              <a:t> 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350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en-US" b="1" dirty="0" smtClean="0"/>
              <a:t>-100</a:t>
            </a:r>
            <a:r>
              <a:rPr lang="en-US" dirty="0" smtClean="0"/>
              <a:t> =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9052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01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350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01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6560" y="3610919"/>
            <a:ext cx="570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increase of 50 x 0.5 = 25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+ 25 = 375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044" y="5850638"/>
                <a:ext cx="3794116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50−375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300−350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− 2</m:t>
                        </m:r>
                        <m:r>
                          <a:rPr lang="en-US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3794116" cy="449162"/>
              </a:xfrm>
              <a:prstGeom prst="rect">
                <a:avLst/>
              </a:prstGeom>
              <a:blipFill>
                <a:blip r:embed="rId4"/>
                <a:stretch>
                  <a:fillRect r="-3055" b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375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48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400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0" y="2518475"/>
            <a:ext cx="5129674" cy="32971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856617" y="3925389"/>
            <a:ext cx="1025434" cy="620485"/>
          </a:xfrm>
          <a:custGeom>
            <a:avLst/>
            <a:gdLst>
              <a:gd name="connsiteX0" fmla="*/ 0 w 1025434"/>
              <a:gd name="connsiteY0" fmla="*/ 0 h 620485"/>
              <a:gd name="connsiteX1" fmla="*/ 1018903 w 1025434"/>
              <a:gd name="connsiteY1" fmla="*/ 0 h 620485"/>
              <a:gd name="connsiteX2" fmla="*/ 1025434 w 1025434"/>
              <a:gd name="connsiteY2" fmla="*/ 620485 h 620485"/>
              <a:gd name="connsiteX3" fmla="*/ 0 w 1025434"/>
              <a:gd name="connsiteY3" fmla="*/ 0 h 6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34" h="620485">
                <a:moveTo>
                  <a:pt x="0" y="0"/>
                </a:moveTo>
                <a:lnTo>
                  <a:pt x="1018903" y="0"/>
                </a:lnTo>
                <a:lnTo>
                  <a:pt x="1025434" y="62048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</a:t>
            </a:r>
            <a:r>
              <a:rPr lang="en-US" sz="2400" dirty="0" smtClean="0"/>
              <a:t>for about </a:t>
            </a:r>
            <a:r>
              <a:rPr lang="en-US" sz="2400" dirty="0"/>
              <a:t>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03404" y="2895580"/>
            <a:ext cx="652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increase up 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350 workers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92686" y="3056709"/>
            <a:ext cx="3082834" cy="21161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323653" y="3756878"/>
            <a:ext cx="1546642" cy="1050253"/>
          </a:xfrm>
          <a:custGeom>
            <a:avLst/>
            <a:gdLst>
              <a:gd name="connsiteX0" fmla="*/ 0 w 1546642"/>
              <a:gd name="connsiteY0" fmla="*/ 0 h 1050253"/>
              <a:gd name="connsiteX1" fmla="*/ 1541417 w 1546642"/>
              <a:gd name="connsiteY1" fmla="*/ 0 h 1050253"/>
              <a:gd name="connsiteX2" fmla="*/ 1546642 w 1546642"/>
              <a:gd name="connsiteY2" fmla="*/ 1050253 h 1050253"/>
              <a:gd name="connsiteX3" fmla="*/ 0 w 1546642"/>
              <a:gd name="connsiteY3" fmla="*/ 0 h 10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42" h="1050253">
                <a:moveTo>
                  <a:pt x="0" y="0"/>
                </a:moveTo>
                <a:lnTo>
                  <a:pt x="1541417" y="0"/>
                </a:lnTo>
                <a:cubicBezTo>
                  <a:pt x="1543159" y="350084"/>
                  <a:pt x="1544900" y="700169"/>
                  <a:pt x="1546642" y="1050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792113" y="3744949"/>
            <a:ext cx="2078182" cy="1062182"/>
          </a:xfrm>
          <a:custGeom>
            <a:avLst/>
            <a:gdLst>
              <a:gd name="connsiteX0" fmla="*/ 0 w 2078182"/>
              <a:gd name="connsiteY0" fmla="*/ 4618 h 1062182"/>
              <a:gd name="connsiteX1" fmla="*/ 2078182 w 2078182"/>
              <a:gd name="connsiteY1" fmla="*/ 0 h 1062182"/>
              <a:gd name="connsiteX2" fmla="*/ 2050473 w 2078182"/>
              <a:gd name="connsiteY2" fmla="*/ 1062182 h 1062182"/>
              <a:gd name="connsiteX3" fmla="*/ 1039091 w 2078182"/>
              <a:gd name="connsiteY3" fmla="*/ 711200 h 1062182"/>
              <a:gd name="connsiteX4" fmla="*/ 0 w 2078182"/>
              <a:gd name="connsiteY4" fmla="*/ 4618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2" h="1062182">
                <a:moveTo>
                  <a:pt x="0" y="4618"/>
                </a:moveTo>
                <a:lnTo>
                  <a:pt x="2078182" y="0"/>
                </a:lnTo>
                <a:lnTo>
                  <a:pt x="2050473" y="1062182"/>
                </a:lnTo>
                <a:lnTo>
                  <a:pt x="1039091" y="711200"/>
                </a:lnTo>
                <a:lnTo>
                  <a:pt x="0" y="4618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79219" y="4482158"/>
            <a:ext cx="110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Z= 350</a:t>
            </a:r>
          </a:p>
          <a:p>
            <a:r>
              <a:rPr lang="en-US" sz="1100" dirty="0" smtClean="0"/>
              <a:t>A: (200,100)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0" y="2518475"/>
            <a:ext cx="5129674" cy="329713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856617" y="3925389"/>
            <a:ext cx="1025434" cy="620485"/>
          </a:xfrm>
          <a:custGeom>
            <a:avLst/>
            <a:gdLst>
              <a:gd name="connsiteX0" fmla="*/ 0 w 1025434"/>
              <a:gd name="connsiteY0" fmla="*/ 0 h 620485"/>
              <a:gd name="connsiteX1" fmla="*/ 1018903 w 1025434"/>
              <a:gd name="connsiteY1" fmla="*/ 0 h 620485"/>
              <a:gd name="connsiteX2" fmla="*/ 1025434 w 1025434"/>
              <a:gd name="connsiteY2" fmla="*/ 620485 h 620485"/>
              <a:gd name="connsiteX3" fmla="*/ 0 w 1025434"/>
              <a:gd name="connsiteY3" fmla="*/ 0 h 6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434" h="620485">
                <a:moveTo>
                  <a:pt x="0" y="0"/>
                </a:moveTo>
                <a:lnTo>
                  <a:pt x="1018903" y="0"/>
                </a:lnTo>
                <a:lnTo>
                  <a:pt x="1025434" y="62048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increase of 100 x 0.5 = 50?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+ 50 = 400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450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50−450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300−400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1 ≠ 0.5 !!!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8100" y="5989320"/>
            <a:ext cx="471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 an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increase of 100 workers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(300 -&gt; 400)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1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200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44070" y="2518475"/>
            <a:ext cx="5129673" cy="3297131"/>
            <a:chOff x="6044070" y="2518475"/>
            <a:chExt cx="5129673" cy="32971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070" y="2518475"/>
              <a:ext cx="5129673" cy="3297131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6803472" y="3917659"/>
              <a:ext cx="3078759" cy="939567"/>
            </a:xfrm>
            <a:custGeom>
              <a:avLst/>
              <a:gdLst>
                <a:gd name="connsiteX0" fmla="*/ 0 w 3078759"/>
                <a:gd name="connsiteY0" fmla="*/ 0 h 939567"/>
                <a:gd name="connsiteX1" fmla="*/ 3078759 w 3078759"/>
                <a:gd name="connsiteY1" fmla="*/ 16778 h 939567"/>
                <a:gd name="connsiteX2" fmla="*/ 3061981 w 3078759"/>
                <a:gd name="connsiteY2" fmla="*/ 939567 h 939567"/>
                <a:gd name="connsiteX3" fmla="*/ 0 w 3078759"/>
                <a:gd name="connsiteY3" fmla="*/ 0 h 9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759" h="939567">
                  <a:moveTo>
                    <a:pt x="0" y="0"/>
                  </a:moveTo>
                  <a:lnTo>
                    <a:pt x="3078759" y="16778"/>
                  </a:lnTo>
                  <a:lnTo>
                    <a:pt x="3061981" y="939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1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44070" y="2518475"/>
            <a:ext cx="5129673" cy="3297131"/>
            <a:chOff x="6044070" y="2518475"/>
            <a:chExt cx="5129673" cy="32971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4070" y="2518475"/>
              <a:ext cx="5129673" cy="3297131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6803472" y="3917659"/>
              <a:ext cx="3078759" cy="939567"/>
            </a:xfrm>
            <a:custGeom>
              <a:avLst/>
              <a:gdLst>
                <a:gd name="connsiteX0" fmla="*/ 0 w 3078759"/>
                <a:gd name="connsiteY0" fmla="*/ 0 h 939567"/>
                <a:gd name="connsiteX1" fmla="*/ 3078759 w 3078759"/>
                <a:gd name="connsiteY1" fmla="*/ 16778 h 939567"/>
                <a:gd name="connsiteX2" fmla="*/ 3061981 w 3078759"/>
                <a:gd name="connsiteY2" fmla="*/ 939567 h 939567"/>
                <a:gd name="connsiteX3" fmla="*/ 0 w 3078759"/>
                <a:gd name="connsiteY3" fmla="*/ 0 h 9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759" h="939567">
                  <a:moveTo>
                    <a:pt x="0" y="0"/>
                  </a:moveTo>
                  <a:lnTo>
                    <a:pt x="3078759" y="16778"/>
                  </a:lnTo>
                  <a:lnTo>
                    <a:pt x="3061981" y="939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decrease of 100 x 0.5 = 50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350 - 50 = 300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300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300−200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0.5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8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0596" y="3538059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</a:t>
            </a:r>
            <a:r>
              <a:rPr lang="en-US" b="1" dirty="0" smtClean="0">
                <a:solidFill>
                  <a:srgbClr val="FF0000"/>
                </a:solidFill>
              </a:rPr>
              <a:t>150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69" y="2524602"/>
            <a:ext cx="5120141" cy="32910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786694" y="3892492"/>
            <a:ext cx="3087148" cy="956345"/>
          </a:xfrm>
          <a:custGeom>
            <a:avLst/>
            <a:gdLst>
              <a:gd name="connsiteX0" fmla="*/ 0 w 3087148"/>
              <a:gd name="connsiteY0" fmla="*/ 0 h 956345"/>
              <a:gd name="connsiteX1" fmla="*/ 3087148 w 3087148"/>
              <a:gd name="connsiteY1" fmla="*/ 25167 h 956345"/>
              <a:gd name="connsiteX2" fmla="*/ 3078759 w 3087148"/>
              <a:gd name="connsiteY2" fmla="*/ 956345 h 956345"/>
              <a:gd name="connsiteX3" fmla="*/ 0 w 3087148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148" h="956345">
                <a:moveTo>
                  <a:pt x="0" y="0"/>
                </a:moveTo>
                <a:lnTo>
                  <a:pt x="3087148" y="25167"/>
                </a:lnTo>
                <a:cubicBezTo>
                  <a:pt x="3084352" y="335560"/>
                  <a:pt x="3081555" y="645952"/>
                  <a:pt x="3078759" y="9563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82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197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shadow price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the red  constraint 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is valid with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 decrease down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200 workers.</a:t>
            </a:r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69" y="2524602"/>
            <a:ext cx="5120141" cy="32910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6786694" y="3892492"/>
            <a:ext cx="3087148" cy="956345"/>
          </a:xfrm>
          <a:custGeom>
            <a:avLst/>
            <a:gdLst>
              <a:gd name="connsiteX0" fmla="*/ 0 w 3087148"/>
              <a:gd name="connsiteY0" fmla="*/ 0 h 956345"/>
              <a:gd name="connsiteX1" fmla="*/ 3087148 w 3087148"/>
              <a:gd name="connsiteY1" fmla="*/ 25167 h 956345"/>
              <a:gd name="connsiteX2" fmla="*/ 3078759 w 3087148"/>
              <a:gd name="connsiteY2" fmla="*/ 956345 h 956345"/>
              <a:gd name="connsiteX3" fmla="*/ 0 w 3087148"/>
              <a:gd name="connsiteY3" fmla="*/ 0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148" h="956345">
                <a:moveTo>
                  <a:pt x="0" y="0"/>
                </a:moveTo>
                <a:lnTo>
                  <a:pt x="3087148" y="25167"/>
                </a:lnTo>
                <a:cubicBezTo>
                  <a:pt x="3084352" y="335560"/>
                  <a:pt x="3081555" y="645952"/>
                  <a:pt x="3078759" y="95634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82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560" y="3610919"/>
            <a:ext cx="582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 price = 0.5  =&gt; pollution decrease of 150 x 0.5 = 75</a:t>
            </a:r>
          </a:p>
          <a:p>
            <a:endParaRPr lang="en-US" sz="800" dirty="0"/>
          </a:p>
          <a:p>
            <a:r>
              <a:rPr lang="en-US" dirty="0"/>
              <a:t>Z </a:t>
            </a:r>
            <a:r>
              <a:rPr lang="en-US" baseline="-25000" dirty="0"/>
              <a:t>optimal solution </a:t>
            </a:r>
            <a:r>
              <a:rPr lang="en-US" dirty="0"/>
              <a:t>= </a:t>
            </a:r>
            <a:r>
              <a:rPr lang="en-US" dirty="0" smtClean="0"/>
              <a:t>350 - 75 = 275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FF0000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300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043" y="5850638"/>
                <a:ext cx="5123305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50−300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300−150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/>
                  <a:t> = 0.333 ≠ 0.5 !!!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3" y="5850638"/>
                <a:ext cx="5123305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48100" y="5989320"/>
            <a:ext cx="471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For a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decrease of 150 workers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(300 -&gt; 150) 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0.333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9621" y="4580453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x</a:t>
            </a:r>
            <a:r>
              <a:rPr lang="en-US" b="1" baseline="-25000" dirty="0" smtClean="0">
                <a:solidFill>
                  <a:schemeClr val="accent5"/>
                </a:solidFill>
              </a:rPr>
              <a:t>1</a:t>
            </a:r>
            <a:r>
              <a:rPr lang="en-US" b="1" dirty="0" smtClean="0">
                <a:solidFill>
                  <a:schemeClr val="accent5"/>
                </a:solidFill>
              </a:rPr>
              <a:t>  ≤ </a:t>
            </a:r>
            <a:r>
              <a:rPr lang="en-US" b="1" dirty="0" smtClean="0"/>
              <a:t>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increasing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301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2387" y="4580452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x</a:t>
            </a:r>
            <a:r>
              <a:rPr lang="en-US" b="1" baseline="-25000" dirty="0" smtClean="0">
                <a:solidFill>
                  <a:schemeClr val="accent5"/>
                </a:solidFill>
              </a:rPr>
              <a:t>1</a:t>
            </a:r>
            <a:r>
              <a:rPr lang="en-US" b="1" dirty="0" smtClean="0">
                <a:solidFill>
                  <a:schemeClr val="accent5"/>
                </a:solidFill>
              </a:rPr>
              <a:t>  ≤ 301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increasing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301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= 0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 unit does not affect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86135" y="3273631"/>
            <a:ext cx="3317358" cy="179690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99" y="2518475"/>
            <a:ext cx="5129673" cy="3297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Introducing a new concept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Biding and non-binding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826928" y="3514987"/>
            <a:ext cx="2063692" cy="1224793"/>
          </a:xfrm>
          <a:custGeom>
            <a:avLst/>
            <a:gdLst>
              <a:gd name="connsiteX0" fmla="*/ 0 w 2063692"/>
              <a:gd name="connsiteY0" fmla="*/ 0 h 1224793"/>
              <a:gd name="connsiteX1" fmla="*/ 2063692 w 2063692"/>
              <a:gd name="connsiteY1" fmla="*/ 16778 h 1224793"/>
              <a:gd name="connsiteX2" fmla="*/ 2063692 w 2063692"/>
              <a:gd name="connsiteY2" fmla="*/ 1224793 h 1224793"/>
              <a:gd name="connsiteX3" fmla="*/ 1015068 w 2063692"/>
              <a:gd name="connsiteY3" fmla="*/ 805343 h 1224793"/>
              <a:gd name="connsiteX4" fmla="*/ 0 w 2063692"/>
              <a:gd name="connsiteY4" fmla="*/ 0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692" h="1224793">
                <a:moveTo>
                  <a:pt x="0" y="0"/>
                </a:moveTo>
                <a:lnTo>
                  <a:pt x="2063692" y="16778"/>
                </a:lnTo>
                <a:lnTo>
                  <a:pt x="2063692" y="1224793"/>
                </a:lnTo>
                <a:lnTo>
                  <a:pt x="1015068" y="80534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350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50−350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300−301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 smtClean="0"/>
                  <a:t> = 0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 unit does not affect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5" y="2518475"/>
            <a:ext cx="5001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Let us look at a different constraint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135" y="3032563"/>
            <a:ext cx="193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/>
              <a:t>example: </a:t>
            </a:r>
            <a:r>
              <a:rPr lang="en-US" dirty="0" smtClean="0"/>
              <a:t>decreasing the maximum capacity of </a:t>
            </a:r>
            <a:r>
              <a:rPr lang="en-US" dirty="0" err="1" smtClean="0"/>
              <a:t>mech</a:t>
            </a:r>
            <a:r>
              <a:rPr lang="en-US" dirty="0" smtClean="0"/>
              <a:t> pulping to </a:t>
            </a:r>
            <a:r>
              <a:rPr lang="en-US" b="1" dirty="0" smtClean="0">
                <a:solidFill>
                  <a:schemeClr val="accent5"/>
                </a:solidFill>
              </a:rPr>
              <a:t>150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b="1" dirty="0"/>
              <a:t>300</a:t>
            </a:r>
            <a:r>
              <a:rPr lang="en-US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158" y="4892276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baseline="-25000" dirty="0" smtClean="0"/>
              <a:t>optimal </a:t>
            </a:r>
            <a:r>
              <a:rPr lang="en-US" baseline="-25000" dirty="0"/>
              <a:t>solution </a:t>
            </a:r>
            <a:r>
              <a:rPr lang="en-US" dirty="0"/>
              <a:t>= </a:t>
            </a:r>
            <a:r>
              <a:rPr lang="en-US" b="1" dirty="0" smtClean="0"/>
              <a:t>350  </a:t>
            </a:r>
            <a:r>
              <a:rPr lang="en-US" dirty="0" smtClean="0"/>
              <a:t>            </a:t>
            </a:r>
            <a:r>
              <a:rPr lang="en-US" dirty="0"/>
              <a:t>RHS </a:t>
            </a:r>
            <a:r>
              <a:rPr lang="en-US" baseline="-25000" dirty="0"/>
              <a:t>optimal solution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300</a:t>
            </a:r>
          </a:p>
          <a:p>
            <a:r>
              <a:rPr lang="en-US" dirty="0" smtClean="0"/>
              <a:t>Z </a:t>
            </a:r>
            <a:r>
              <a:rPr lang="en-US" baseline="-25000" dirty="0" smtClean="0"/>
              <a:t>new optimal solution </a:t>
            </a:r>
            <a:r>
              <a:rPr lang="en-US" dirty="0" smtClean="0"/>
              <a:t>= </a:t>
            </a:r>
            <a:r>
              <a:rPr lang="en-US" b="1" dirty="0" smtClean="0"/>
              <a:t>375 </a:t>
            </a:r>
            <a:r>
              <a:rPr lang="en-US" dirty="0" smtClean="0"/>
              <a:t>       RHS </a:t>
            </a:r>
            <a:r>
              <a:rPr lang="en-US" baseline="-25000" dirty="0"/>
              <a:t>new optimal solution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1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50−375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300−150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= 0.167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4" y="5850638"/>
                <a:ext cx="4753230" cy="449610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100" y="5989320"/>
            <a:ext cx="471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decreasing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maximum capacity of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mech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pulping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in 150 units affects pollution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shadow price = 0.167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78" y="2516669"/>
            <a:ext cx="5132483" cy="329893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799990" y="3511769"/>
            <a:ext cx="516320" cy="409903"/>
          </a:xfrm>
          <a:custGeom>
            <a:avLst/>
            <a:gdLst>
              <a:gd name="connsiteX0" fmla="*/ 0 w 516320"/>
              <a:gd name="connsiteY0" fmla="*/ 0 h 409903"/>
              <a:gd name="connsiteX1" fmla="*/ 512379 w 516320"/>
              <a:gd name="connsiteY1" fmla="*/ 3941 h 409903"/>
              <a:gd name="connsiteX2" fmla="*/ 516320 w 516320"/>
              <a:gd name="connsiteY2" fmla="*/ 409903 h 409903"/>
              <a:gd name="connsiteX3" fmla="*/ 0 w 516320"/>
              <a:gd name="connsiteY3" fmla="*/ 0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320" h="409903">
                <a:moveTo>
                  <a:pt x="0" y="0"/>
                </a:moveTo>
                <a:lnTo>
                  <a:pt x="512379" y="3941"/>
                </a:lnTo>
                <a:cubicBezTo>
                  <a:pt x="513693" y="139262"/>
                  <a:pt x="515006" y="274582"/>
                  <a:pt x="516320" y="40990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8039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34912" r="37149" b="24620"/>
          <a:stretch/>
        </p:blipFill>
        <p:spPr>
          <a:xfrm>
            <a:off x="3970421" y="1804737"/>
            <a:ext cx="4331368" cy="41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3295"/>
          </a:xfrm>
        </p:spPr>
        <p:txBody>
          <a:bodyPr>
            <a:noAutofit/>
          </a:bodyPr>
          <a:lstStyle/>
          <a:p>
            <a:r>
              <a:rPr lang="en-US" sz="2200" dirty="0" smtClean="0"/>
              <a:t>Solve graphically and determine the range </a:t>
            </a:r>
            <a:r>
              <a:rPr lang="en-US" sz="2200" dirty="0"/>
              <a:t>of optimality for the objective function </a:t>
            </a:r>
            <a:r>
              <a:rPr lang="en-US" sz="2200" dirty="0" smtClean="0"/>
              <a:t>coefficients (c1, c2) and for the RHS values of all constraints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44" y="2952025"/>
            <a:ext cx="4621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3373B"/>
                </a:solidFill>
              </a:rPr>
              <a:t>max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en-US" sz="2400" b="1" dirty="0" smtClean="0">
                <a:solidFill>
                  <a:srgbClr val="23373B"/>
                </a:solidFill>
              </a:rPr>
              <a:t>P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>
                <a:solidFill>
                  <a:srgbClr val="23373B"/>
                </a:solidFill>
              </a:rPr>
              <a:t>= </a:t>
            </a:r>
            <a:r>
              <a:rPr lang="en-US" sz="2400" b="1" dirty="0" smtClean="0">
                <a:solidFill>
                  <a:srgbClr val="23373B"/>
                </a:solidFill>
              </a:rPr>
              <a:t>4 </a:t>
            </a:r>
            <a:r>
              <a:rPr lang="pl-PL" sz="2400" b="1" dirty="0" smtClean="0">
                <a:solidFill>
                  <a:srgbClr val="23373B"/>
                </a:solidFill>
              </a:rPr>
              <a:t>x </a:t>
            </a:r>
            <a:r>
              <a:rPr lang="pl-PL" sz="2400" b="1" dirty="0">
                <a:solidFill>
                  <a:srgbClr val="23373B"/>
                </a:solidFill>
              </a:rPr>
              <a:t>+ </a:t>
            </a:r>
            <a:r>
              <a:rPr lang="en-US" sz="2400" b="1" dirty="0" smtClean="0">
                <a:solidFill>
                  <a:srgbClr val="23373B"/>
                </a:solidFill>
              </a:rPr>
              <a:t>3 y</a:t>
            </a:r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5 x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3 y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dirty="0" smtClean="0">
                <a:solidFill>
                  <a:srgbClr val="FF0000"/>
                </a:solidFill>
              </a:rPr>
              <a:t> 30           </a:t>
            </a:r>
            <a:r>
              <a:rPr lang="en-US" dirty="0" smtClean="0">
                <a:solidFill>
                  <a:srgbClr val="FF0000"/>
                </a:solidFill>
              </a:rPr>
              <a:t>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21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   x           ≤ 4             </a:t>
            </a:r>
            <a:r>
              <a:rPr lang="en-US" dirty="0" smtClean="0">
                <a:solidFill>
                  <a:schemeClr val="accent5"/>
                </a:solidFill>
              </a:rPr>
              <a:t> constraint 3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rgbClr val="23373B"/>
                </a:solidFill>
              </a:rPr>
              <a:t>  x ; y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7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89" y="2635330"/>
            <a:ext cx="2340916" cy="1683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19" y="1874867"/>
            <a:ext cx="5503481" cy="3291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4989" y="1874867"/>
            <a:ext cx="25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Graph the constraints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3681" y="5166737"/>
            <a:ext cx="81183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(FR):</a:t>
            </a:r>
          </a:p>
          <a:p>
            <a:pPr marL="342900" indent="-342900">
              <a:buAutoNum type="arabicParenR" startAt="2"/>
            </a:pPr>
            <a:endParaRPr lang="en-US" sz="800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(0,0)       </a:t>
            </a:r>
            <a:r>
              <a:rPr lang="en-US" dirty="0" smtClean="0">
                <a:solidFill>
                  <a:srgbClr val="FF0000"/>
                </a:solidFill>
              </a:rPr>
              <a:t>0 ≤ 30 , thus (0,0) in FR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           0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21 ,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thus (0,0) in FR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chemeClr val="accent5"/>
                </a:solidFill>
              </a:rPr>
              <a:t> ≤ 4   </a:t>
            </a:r>
            <a:r>
              <a:rPr lang="en-US" dirty="0" smtClean="0">
                <a:solidFill>
                  <a:srgbClr val="0070C0"/>
                </a:solidFill>
              </a:rPr>
              <a:t>,  thus (0,0) in FR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80965" y="2388087"/>
            <a:ext cx="2360185" cy="1757779"/>
          </a:xfrm>
          <a:custGeom>
            <a:avLst/>
            <a:gdLst>
              <a:gd name="connsiteX0" fmla="*/ 16480 w 2360185"/>
              <a:gd name="connsiteY0" fmla="*/ 1748901 h 1757779"/>
              <a:gd name="connsiteX1" fmla="*/ 16480 w 2360185"/>
              <a:gd name="connsiteY1" fmla="*/ 1748901 h 1757779"/>
              <a:gd name="connsiteX2" fmla="*/ 16480 w 2360185"/>
              <a:gd name="connsiteY2" fmla="*/ 665825 h 1757779"/>
              <a:gd name="connsiteX3" fmla="*/ 16480 w 2360185"/>
              <a:gd name="connsiteY3" fmla="*/ 0 h 1757779"/>
              <a:gd name="connsiteX4" fmla="*/ 2360185 w 2360185"/>
              <a:gd name="connsiteY4" fmla="*/ 1757779 h 1757779"/>
              <a:gd name="connsiteX5" fmla="*/ 16480 w 2360185"/>
              <a:gd name="connsiteY5" fmla="*/ 1748901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185" h="1757779">
                <a:moveTo>
                  <a:pt x="16480" y="1748901"/>
                </a:moveTo>
                <a:lnTo>
                  <a:pt x="16480" y="1748901"/>
                </a:lnTo>
                <a:cubicBezTo>
                  <a:pt x="-17559" y="1306407"/>
                  <a:pt x="10763" y="1717763"/>
                  <a:pt x="16480" y="665825"/>
                </a:cubicBezTo>
                <a:cubicBezTo>
                  <a:pt x="17686" y="443887"/>
                  <a:pt x="16480" y="221942"/>
                  <a:pt x="16480" y="0"/>
                </a:cubicBezTo>
                <a:lnTo>
                  <a:pt x="2360185" y="1757779"/>
                </a:lnTo>
                <a:lnTo>
                  <a:pt x="16480" y="1748901"/>
                </a:ln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10595" y="2379209"/>
            <a:ext cx="1535837" cy="1784412"/>
          </a:xfrm>
          <a:custGeom>
            <a:avLst/>
            <a:gdLst>
              <a:gd name="connsiteX0" fmla="*/ 0 w 1535837"/>
              <a:gd name="connsiteY0" fmla="*/ 1766657 h 1784412"/>
              <a:gd name="connsiteX1" fmla="*/ 17756 w 1535837"/>
              <a:gd name="connsiteY1" fmla="*/ 0 h 1784412"/>
              <a:gd name="connsiteX2" fmla="*/ 1535837 w 1535837"/>
              <a:gd name="connsiteY2" fmla="*/ 8878 h 1784412"/>
              <a:gd name="connsiteX3" fmla="*/ 1526960 w 1535837"/>
              <a:gd name="connsiteY3" fmla="*/ 1784412 h 1784412"/>
              <a:gd name="connsiteX4" fmla="*/ 0 w 1535837"/>
              <a:gd name="connsiteY4" fmla="*/ 1766657 h 17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837" h="1784412">
                <a:moveTo>
                  <a:pt x="0" y="1766657"/>
                </a:moveTo>
                <a:lnTo>
                  <a:pt x="17756" y="0"/>
                </a:lnTo>
                <a:lnTo>
                  <a:pt x="1535837" y="8878"/>
                </a:lnTo>
                <a:lnTo>
                  <a:pt x="1526960" y="1784412"/>
                </a:lnTo>
                <a:lnTo>
                  <a:pt x="0" y="1766657"/>
                </a:lnTo>
                <a:close/>
              </a:path>
            </a:pathLst>
          </a:custGeom>
          <a:solidFill>
            <a:srgbClr val="5B9BD5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15200" y="2902992"/>
            <a:ext cx="4057095" cy="1287262"/>
          </a:xfrm>
          <a:custGeom>
            <a:avLst/>
            <a:gdLst>
              <a:gd name="connsiteX0" fmla="*/ 0 w 4057095"/>
              <a:gd name="connsiteY0" fmla="*/ 1287262 h 1287262"/>
              <a:gd name="connsiteX1" fmla="*/ 0 w 4057095"/>
              <a:gd name="connsiteY1" fmla="*/ 0 h 1287262"/>
              <a:gd name="connsiteX2" fmla="*/ 4057095 w 4057095"/>
              <a:gd name="connsiteY2" fmla="*/ 1242874 h 1287262"/>
              <a:gd name="connsiteX3" fmla="*/ 0 w 4057095"/>
              <a:gd name="connsiteY3" fmla="*/ 1287262 h 12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095" h="1287262">
                <a:moveTo>
                  <a:pt x="0" y="1287262"/>
                </a:moveTo>
                <a:lnTo>
                  <a:pt x="0" y="0"/>
                </a:lnTo>
                <a:lnTo>
                  <a:pt x="4057095" y="1242874"/>
                </a:lnTo>
                <a:lnTo>
                  <a:pt x="0" y="1287262"/>
                </a:lnTo>
                <a:close/>
              </a:path>
            </a:pathLst>
          </a:custGeom>
          <a:solidFill>
            <a:srgbClr val="A5A5A5">
              <a:alpha val="3098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324078" y="2929625"/>
            <a:ext cx="1535837" cy="1242874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26056" y="6015007"/>
            <a:ext cx="700698" cy="621437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519" y="81577"/>
            <a:ext cx="5503481" cy="3291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4580" y="2396964"/>
            <a:ext cx="411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  Graph the constraints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corner points</a:t>
            </a: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7280965" y="594797"/>
            <a:ext cx="2360185" cy="1757779"/>
          </a:xfrm>
          <a:custGeom>
            <a:avLst/>
            <a:gdLst>
              <a:gd name="connsiteX0" fmla="*/ 16480 w 2360185"/>
              <a:gd name="connsiteY0" fmla="*/ 1748901 h 1757779"/>
              <a:gd name="connsiteX1" fmla="*/ 16480 w 2360185"/>
              <a:gd name="connsiteY1" fmla="*/ 1748901 h 1757779"/>
              <a:gd name="connsiteX2" fmla="*/ 16480 w 2360185"/>
              <a:gd name="connsiteY2" fmla="*/ 665825 h 1757779"/>
              <a:gd name="connsiteX3" fmla="*/ 16480 w 2360185"/>
              <a:gd name="connsiteY3" fmla="*/ 0 h 1757779"/>
              <a:gd name="connsiteX4" fmla="*/ 2360185 w 2360185"/>
              <a:gd name="connsiteY4" fmla="*/ 1757779 h 1757779"/>
              <a:gd name="connsiteX5" fmla="*/ 16480 w 2360185"/>
              <a:gd name="connsiteY5" fmla="*/ 1748901 h 175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185" h="1757779">
                <a:moveTo>
                  <a:pt x="16480" y="1748901"/>
                </a:moveTo>
                <a:lnTo>
                  <a:pt x="16480" y="1748901"/>
                </a:lnTo>
                <a:cubicBezTo>
                  <a:pt x="-17559" y="1306407"/>
                  <a:pt x="10763" y="1717763"/>
                  <a:pt x="16480" y="665825"/>
                </a:cubicBezTo>
                <a:cubicBezTo>
                  <a:pt x="17686" y="443887"/>
                  <a:pt x="16480" y="221942"/>
                  <a:pt x="16480" y="0"/>
                </a:cubicBezTo>
                <a:lnTo>
                  <a:pt x="2360185" y="1757779"/>
                </a:lnTo>
                <a:lnTo>
                  <a:pt x="16480" y="1748901"/>
                </a:ln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10595" y="585919"/>
            <a:ext cx="1535837" cy="1784412"/>
          </a:xfrm>
          <a:custGeom>
            <a:avLst/>
            <a:gdLst>
              <a:gd name="connsiteX0" fmla="*/ 0 w 1535837"/>
              <a:gd name="connsiteY0" fmla="*/ 1766657 h 1784412"/>
              <a:gd name="connsiteX1" fmla="*/ 17756 w 1535837"/>
              <a:gd name="connsiteY1" fmla="*/ 0 h 1784412"/>
              <a:gd name="connsiteX2" fmla="*/ 1535837 w 1535837"/>
              <a:gd name="connsiteY2" fmla="*/ 8878 h 1784412"/>
              <a:gd name="connsiteX3" fmla="*/ 1526960 w 1535837"/>
              <a:gd name="connsiteY3" fmla="*/ 1784412 h 1784412"/>
              <a:gd name="connsiteX4" fmla="*/ 0 w 1535837"/>
              <a:gd name="connsiteY4" fmla="*/ 1766657 h 17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837" h="1784412">
                <a:moveTo>
                  <a:pt x="0" y="1766657"/>
                </a:moveTo>
                <a:lnTo>
                  <a:pt x="17756" y="0"/>
                </a:lnTo>
                <a:lnTo>
                  <a:pt x="1535837" y="8878"/>
                </a:lnTo>
                <a:lnTo>
                  <a:pt x="1526960" y="1784412"/>
                </a:lnTo>
                <a:lnTo>
                  <a:pt x="0" y="1766657"/>
                </a:lnTo>
                <a:close/>
              </a:path>
            </a:pathLst>
          </a:custGeom>
          <a:solidFill>
            <a:srgbClr val="5B9BD5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15200" y="1109702"/>
            <a:ext cx="4057095" cy="1287262"/>
          </a:xfrm>
          <a:custGeom>
            <a:avLst/>
            <a:gdLst>
              <a:gd name="connsiteX0" fmla="*/ 0 w 4057095"/>
              <a:gd name="connsiteY0" fmla="*/ 1287262 h 1287262"/>
              <a:gd name="connsiteX1" fmla="*/ 0 w 4057095"/>
              <a:gd name="connsiteY1" fmla="*/ 0 h 1287262"/>
              <a:gd name="connsiteX2" fmla="*/ 4057095 w 4057095"/>
              <a:gd name="connsiteY2" fmla="*/ 1242874 h 1287262"/>
              <a:gd name="connsiteX3" fmla="*/ 0 w 4057095"/>
              <a:gd name="connsiteY3" fmla="*/ 1287262 h 12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095" h="1287262">
                <a:moveTo>
                  <a:pt x="0" y="1287262"/>
                </a:moveTo>
                <a:lnTo>
                  <a:pt x="0" y="0"/>
                </a:lnTo>
                <a:lnTo>
                  <a:pt x="4057095" y="1242874"/>
                </a:lnTo>
                <a:lnTo>
                  <a:pt x="0" y="1287262"/>
                </a:lnTo>
                <a:close/>
              </a:path>
            </a:pathLst>
          </a:custGeom>
          <a:solidFill>
            <a:srgbClr val="A5A5A5">
              <a:alpha val="3098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347698" y="1128909"/>
            <a:ext cx="1535837" cy="1242874"/>
          </a:xfrm>
          <a:custGeom>
            <a:avLst/>
            <a:gdLst>
              <a:gd name="connsiteX0" fmla="*/ 0 w 1535837"/>
              <a:gd name="connsiteY0" fmla="*/ 1207363 h 1242874"/>
              <a:gd name="connsiteX1" fmla="*/ 0 w 1535837"/>
              <a:gd name="connsiteY1" fmla="*/ 0 h 1242874"/>
              <a:gd name="connsiteX2" fmla="*/ 1145219 w 1535837"/>
              <a:gd name="connsiteY2" fmla="*/ 363984 h 1242874"/>
              <a:gd name="connsiteX3" fmla="*/ 1526959 w 1535837"/>
              <a:gd name="connsiteY3" fmla="*/ 630314 h 1242874"/>
              <a:gd name="connsiteX4" fmla="*/ 1535837 w 1535837"/>
              <a:gd name="connsiteY4" fmla="*/ 1242874 h 1242874"/>
              <a:gd name="connsiteX5" fmla="*/ 0 w 1535837"/>
              <a:gd name="connsiteY5" fmla="*/ 120736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837" h="1242874">
                <a:moveTo>
                  <a:pt x="0" y="1207363"/>
                </a:moveTo>
                <a:lnTo>
                  <a:pt x="0" y="0"/>
                </a:lnTo>
                <a:lnTo>
                  <a:pt x="1145219" y="363984"/>
                </a:lnTo>
                <a:lnTo>
                  <a:pt x="1526959" y="630314"/>
                </a:lnTo>
                <a:lnTo>
                  <a:pt x="1535837" y="1242874"/>
                </a:lnTo>
                <a:lnTo>
                  <a:pt x="0" y="1207363"/>
                </a:lnTo>
                <a:close/>
              </a:path>
            </a:pathLst>
          </a:custGeom>
          <a:solidFill>
            <a:srgbClr val="FFC000">
              <a:alpha val="2902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8819560" y="209576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/>
              <a:t>D: (4,0)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7268646" y="90399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A: (0,7)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7286402" y="2114895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E: (0,0</a:t>
            </a:r>
            <a:r>
              <a:rPr lang="pt-PT" sz="1200" b="1" dirty="0"/>
              <a:t>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4526559" y="4118750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703" y="4253831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4416405" y="4085513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91430" y="4115332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(30 - 3 y)/5  + 3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081276" y="4082095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651889" y="4124995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– 6/5 y  + 15/5 y = 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8541734" y="4091758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0337" y="3415080"/>
            <a:ext cx="8853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Corner points A, D and E are easily to determine just by looking at the graph but let’s check B and 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28038" y="4936973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9/5 y = 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4417884" y="4903736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>
            <a:off x="5670369" y="4903736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78405" y="4937714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(30 - 15)/5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7393750" y="4936973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01040" y="4970951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3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26559" y="6014454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 =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703" y="6149535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C:</a:t>
            </a:r>
            <a:endParaRPr lang="en-US" dirty="0"/>
          </a:p>
        </p:txBody>
      </p:sp>
      <p:sp>
        <p:nvSpPr>
          <p:cNvPr id="34" name="Left Brace 33"/>
          <p:cNvSpPr/>
          <p:nvPr/>
        </p:nvSpPr>
        <p:spPr>
          <a:xfrm>
            <a:off x="4416405" y="5981217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91430" y="6011036"/>
            <a:ext cx="140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+ 3 y = 30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6081276" y="5977799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37487" y="6020699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=10/3 ~ 3.33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 =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7627332" y="5987462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"/>
          <p:cNvSpPr txBox="1"/>
          <p:nvPr/>
        </p:nvSpPr>
        <p:spPr>
          <a:xfrm>
            <a:off x="8091996" y="1695689"/>
            <a:ext cx="986092" cy="391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C: (4,3.33)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45" name="TextBox 1"/>
          <p:cNvSpPr txBox="1"/>
          <p:nvPr/>
        </p:nvSpPr>
        <p:spPr>
          <a:xfrm>
            <a:off x="7936457" y="1424478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B: (3,5)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56565" y="5109450"/>
            <a:ext cx="103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(3, 5)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25154" y="6159198"/>
            <a:ext cx="13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C: (4, 3.33)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43241" y="111270"/>
            <a:ext cx="5415141" cy="3267757"/>
            <a:chOff x="6622126" y="2521423"/>
            <a:chExt cx="5415141" cy="3267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2126" y="2521423"/>
              <a:ext cx="5415141" cy="3267757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7232523" y="3533096"/>
              <a:ext cx="1535837" cy="1242874"/>
            </a:xfrm>
            <a:custGeom>
              <a:avLst/>
              <a:gdLst>
                <a:gd name="connsiteX0" fmla="*/ 0 w 1535837"/>
                <a:gd name="connsiteY0" fmla="*/ 1207363 h 1242874"/>
                <a:gd name="connsiteX1" fmla="*/ 0 w 1535837"/>
                <a:gd name="connsiteY1" fmla="*/ 0 h 1242874"/>
                <a:gd name="connsiteX2" fmla="*/ 1145219 w 1535837"/>
                <a:gd name="connsiteY2" fmla="*/ 363984 h 1242874"/>
                <a:gd name="connsiteX3" fmla="*/ 1526959 w 1535837"/>
                <a:gd name="connsiteY3" fmla="*/ 630314 h 1242874"/>
                <a:gd name="connsiteX4" fmla="*/ 1535837 w 1535837"/>
                <a:gd name="connsiteY4" fmla="*/ 1242874 h 1242874"/>
                <a:gd name="connsiteX5" fmla="*/ 0 w 1535837"/>
                <a:gd name="connsiteY5" fmla="*/ 1207363 h 124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837" h="1242874">
                  <a:moveTo>
                    <a:pt x="0" y="1207363"/>
                  </a:moveTo>
                  <a:lnTo>
                    <a:pt x="0" y="0"/>
                  </a:lnTo>
                  <a:lnTo>
                    <a:pt x="1145219" y="363984"/>
                  </a:lnTo>
                  <a:lnTo>
                    <a:pt x="1526959" y="630314"/>
                  </a:lnTo>
                  <a:lnTo>
                    <a:pt x="1535837" y="1242874"/>
                  </a:lnTo>
                  <a:lnTo>
                    <a:pt x="0" y="1207363"/>
                  </a:lnTo>
                  <a:close/>
                </a:path>
              </a:pathLst>
            </a:custGeom>
            <a:solidFill>
              <a:srgbClr val="FFC000">
                <a:alpha val="2902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3720" y="268015"/>
            <a:ext cx="373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    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   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            constraint 3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4580" y="2396964"/>
            <a:ext cx="40840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  Graph the constraints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b="1" dirty="0" smtClean="0"/>
              <a:t>Determine the feasible region (FR)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corner points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Find the optimal solution</a:t>
            </a:r>
          </a:p>
          <a:p>
            <a:endParaRPr lang="en-US" dirty="0"/>
          </a:p>
          <a:p>
            <a:r>
              <a:rPr lang="en-US" sz="1600" dirty="0" smtClean="0"/>
              <a:t>Assign values to the objective function to draw the </a:t>
            </a:r>
            <a:r>
              <a:rPr lang="en-US" sz="1600" dirty="0" err="1" smtClean="0"/>
              <a:t>isolines</a:t>
            </a:r>
            <a:r>
              <a:rPr lang="en-US" sz="1600" dirty="0" smtClean="0"/>
              <a:t> in the graph (Z_10,…Z_27) until it touches the last corner point in the feasible region (because we are maximizing)</a:t>
            </a:r>
            <a:endParaRPr lang="en-US" sz="1600" dirty="0"/>
          </a:p>
        </p:txBody>
      </p:sp>
      <p:sp>
        <p:nvSpPr>
          <p:cNvPr id="16" name="TextBox 1"/>
          <p:cNvSpPr txBox="1"/>
          <p:nvPr/>
        </p:nvSpPr>
        <p:spPr>
          <a:xfrm>
            <a:off x="8819560" y="2095767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/>
              <a:t>D: (4,0)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8091996" y="1695689"/>
            <a:ext cx="986092" cy="391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C: (4,3.33)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7936457" y="1424478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>
                <a:solidFill>
                  <a:schemeClr val="accent6">
                    <a:lumMod val="75000"/>
                  </a:schemeClr>
                </a:solidFill>
              </a:rPr>
              <a:t>B: (3,5)</a:t>
            </a:r>
            <a:r>
              <a:rPr lang="pt-PT" sz="12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pt-P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286402" y="1275110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A: (0,7)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7286402" y="2114895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E: (0,0</a:t>
            </a:r>
            <a:r>
              <a:rPr lang="pt-PT" sz="1200" b="1" dirty="0"/>
              <a:t>)</a:t>
            </a:r>
            <a:r>
              <a:rPr lang="pt-PT" sz="1200" b="1" baseline="0" dirty="0"/>
              <a:t> </a:t>
            </a:r>
            <a:endParaRPr lang="pt-PT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14" y="4978945"/>
            <a:ext cx="2712088" cy="1681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300" y="4978945"/>
            <a:ext cx="2642461" cy="16701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20404" y="4435954"/>
            <a:ext cx="517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) Confirm point B is the optimal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16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6) Find the range of variation of the objective function coefficients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667550"/>
            <a:ext cx="6108391" cy="3686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3784" y="2691125"/>
            <a:ext cx="5758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= </a:t>
            </a:r>
            <a:r>
              <a:rPr lang="en-US" b="1" dirty="0" smtClean="0">
                <a:solidFill>
                  <a:srgbClr val="23373B"/>
                </a:solidFill>
              </a:rPr>
              <a:t>C1 </a:t>
            </a:r>
            <a:r>
              <a:rPr lang="pl-PL" b="1" dirty="0" smtClean="0">
                <a:solidFill>
                  <a:srgbClr val="23373B"/>
                </a:solidFill>
              </a:rPr>
              <a:t>x + </a:t>
            </a:r>
            <a:r>
              <a:rPr lang="en-US" b="1" dirty="0" smtClean="0">
                <a:solidFill>
                  <a:srgbClr val="23373B"/>
                </a:solidFill>
              </a:rPr>
              <a:t>C2 y         slope: -C1/C2</a:t>
            </a:r>
            <a:endParaRPr lang="en-US" dirty="0" smtClean="0">
              <a:solidFill>
                <a:srgbClr val="23373B"/>
              </a:solidFill>
            </a:endParaRPr>
          </a:p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  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  3 y          slope: -4/3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 err="1" smtClean="0">
                <a:solidFill>
                  <a:srgbClr val="23373B"/>
                </a:solidFill>
              </a:rPr>
              <a:t>s.t.</a:t>
            </a:r>
            <a:r>
              <a:rPr lang="en-US" i="1" dirty="0" smtClean="0">
                <a:solidFill>
                  <a:srgbClr val="23373B"/>
                </a:solidFill>
              </a:rPr>
              <a:t>: </a:t>
            </a:r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       slope: -5/3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21       slope: -2/3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96296" y="2209184"/>
            <a:ext cx="805594" cy="3556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b="1" dirty="0" smtClean="0"/>
              <a:t>B: (3,5)</a:t>
            </a:r>
            <a:r>
              <a:rPr lang="pt-PT" sz="1200" b="1" baseline="0" dirty="0" smtClean="0"/>
              <a:t> </a:t>
            </a:r>
            <a:endParaRPr lang="pt-PT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3190" y="536689"/>
            <a:ext cx="5647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change in any of the objective function’s coefficients implies a change in its slope (-C1/C2) </a:t>
            </a:r>
          </a:p>
          <a:p>
            <a:endParaRPr lang="en-US" sz="800" dirty="0"/>
          </a:p>
          <a:p>
            <a:r>
              <a:rPr lang="en-US" sz="1600" dirty="0" smtClean="0"/>
              <a:t>However if this change lies within certain limits the optimal solution B</a:t>
            </a:r>
            <a:r>
              <a:rPr lang="en-US" sz="1600" dirty="0" smtClean="0">
                <a:sym typeface="Wingdings" panose="05000000000000000000" pitchFamily="2" charset="2"/>
              </a:rPr>
              <a:t> (3,5) will not change (despite Z will), the limits are set by the </a:t>
            </a:r>
            <a:r>
              <a:rPr lang="en-US" sz="1600" dirty="0" smtClean="0"/>
              <a:t>2 biding constraints. If the slope of Z is maintained between the slopes of these constraints, the optimal solution will not change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2973" y="4551715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6.1) </a:t>
            </a:r>
            <a:r>
              <a:rPr lang="en-US" b="1" dirty="0"/>
              <a:t>R</a:t>
            </a:r>
            <a:r>
              <a:rPr lang="en-US" b="1" dirty="0" smtClean="0"/>
              <a:t>ange of variation of C1 (assuming C2 is maintained)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45989" y="5013909"/>
            <a:ext cx="4794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71475"/>
            <a:r>
              <a:rPr lang="en-US" dirty="0" smtClean="0">
                <a:solidFill>
                  <a:srgbClr val="FF0000"/>
                </a:solidFill>
              </a:rPr>
              <a:t>                    -5/3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-C1/3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(*-3):      5 ≥   C1   ≥2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en-US" b="1" dirty="0" smtClean="0"/>
              <a:t>2 ≤   C1 ≤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37806" y="3245123"/>
            <a:ext cx="2154194" cy="1046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dirty="0" smtClean="0"/>
              <a:t>Sort slopes ascendingly:</a:t>
            </a:r>
          </a:p>
          <a:p>
            <a:pPr lvl="1" algn="ctr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5725" lvl="1" algn="ctr"/>
            <a:r>
              <a:rPr lang="en-US" dirty="0" smtClean="0">
                <a:solidFill>
                  <a:srgbClr val="FF0000"/>
                </a:solidFill>
              </a:rPr>
              <a:t>-5/3  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-4/3   </a:t>
            </a:r>
            <a:r>
              <a:rPr lang="en-US" b="1" dirty="0" smtClean="0"/>
              <a:t>&lt;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98146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6.2) </a:t>
            </a:r>
            <a:r>
              <a:rPr lang="en-US" b="1" dirty="0"/>
              <a:t>R</a:t>
            </a:r>
            <a:r>
              <a:rPr lang="en-US" b="1" dirty="0" smtClean="0"/>
              <a:t>ange of variation of C2 (assuming C1 is maintained)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555273" y="5013909"/>
            <a:ext cx="4794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71475"/>
            <a:r>
              <a:rPr lang="en-US" dirty="0" smtClean="0">
                <a:solidFill>
                  <a:srgbClr val="FF0000"/>
                </a:solidFill>
              </a:rPr>
              <a:t>                   -5/3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23373B"/>
                </a:solidFill>
              </a:rPr>
              <a:t>-4/C2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indent="-371475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~</a:t>
            </a:r>
            <a:r>
              <a:rPr lang="en-US" b="1" dirty="0" smtClean="0"/>
              <a:t>2.4  ≤ C1 ≤ 6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-371475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3190" y="5475574"/>
            <a:ext cx="1864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5/3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-4/C2</a:t>
            </a:r>
          </a:p>
          <a:p>
            <a:pPr marL="285750" lvl="1" indent="-285750">
              <a:buFontTx/>
              <a:buChar char="-"/>
            </a:pPr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C2 ≥ 12/5 ~ 2.4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15092" y="5444795"/>
            <a:ext cx="147668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-4/C2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b="1" dirty="0" smtClean="0">
                <a:solidFill>
                  <a:srgbClr val="23373B"/>
                </a:solidFill>
              </a:rPr>
              <a:t>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-2/3</a:t>
            </a:r>
          </a:p>
          <a:p>
            <a:pPr marL="0" lvl="1"/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12/2  ≥  C2</a:t>
            </a:r>
          </a:p>
          <a:p>
            <a:pPr marL="0" lvl="1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C2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19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7) Find the shadow price of constraint 2 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3106" y="3889307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12952" y="385607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7977" y="3885889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(30 - 3 y)/5  + 3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436" y="3895552"/>
            <a:ext cx="254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– 6/5 y  + 15/5 y = 22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538281" y="3862315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19049" y="3851911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9/5 y = 10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7108895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8361380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69416" y="3852652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(30 – 50/3)/5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50/9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404300" y="472204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6104" y="4726994"/>
            <a:ext cx="156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~ 2.66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~ 5.55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>
          <a:xfrm>
            <a:off x="10231207" y="3828337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339243" y="3862315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((90 – 50)/3)/5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50/9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3692" y="4852743"/>
                <a:ext cx="4063805" cy="5943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27−27.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0.33  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4063805" cy="594393"/>
              </a:xfrm>
              <a:prstGeom prst="rect">
                <a:avLst/>
              </a:prstGeom>
              <a:blipFill>
                <a:blip r:embed="rId3"/>
                <a:stretch>
                  <a:fillRect r="-17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88911" y="1902279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7.1)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 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8911" y="1902279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grey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47273" y="3968283"/>
            <a:ext cx="4581343" cy="2753680"/>
            <a:chOff x="347273" y="3968283"/>
            <a:chExt cx="4581343" cy="2753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273" y="3968283"/>
              <a:ext cx="4581343" cy="2753680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665018" y="4305993"/>
              <a:ext cx="1637607" cy="2119745"/>
            </a:xfrm>
            <a:custGeom>
              <a:avLst/>
              <a:gdLst>
                <a:gd name="connsiteX0" fmla="*/ 8313 w 1637607"/>
                <a:gd name="connsiteY0" fmla="*/ 0 h 2119745"/>
                <a:gd name="connsiteX1" fmla="*/ 1637607 w 1637607"/>
                <a:gd name="connsiteY1" fmla="*/ 1413163 h 2119745"/>
                <a:gd name="connsiteX2" fmla="*/ 1629295 w 1637607"/>
                <a:gd name="connsiteY2" fmla="*/ 2111432 h 2119745"/>
                <a:gd name="connsiteX3" fmla="*/ 0 w 1637607"/>
                <a:gd name="connsiteY3" fmla="*/ 2119745 h 2119745"/>
                <a:gd name="connsiteX4" fmla="*/ 8313 w 1637607"/>
                <a:gd name="connsiteY4" fmla="*/ 0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607" h="2119745">
                  <a:moveTo>
                    <a:pt x="8313" y="0"/>
                  </a:moveTo>
                  <a:lnTo>
                    <a:pt x="1637607" y="1413163"/>
                  </a:lnTo>
                  <a:cubicBezTo>
                    <a:pt x="1634836" y="1645919"/>
                    <a:pt x="1632066" y="1878676"/>
                    <a:pt x="1629295" y="2111432"/>
                  </a:cubicBezTo>
                  <a:lnTo>
                    <a:pt x="0" y="2119745"/>
                  </a:lnTo>
                  <a:lnTo>
                    <a:pt x="8313" y="0"/>
                  </a:lnTo>
                  <a:close/>
                </a:path>
              </a:pathLst>
            </a:custGeom>
            <a:solidFill>
              <a:srgbClr val="5B9BD5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653" y="3971529"/>
            <a:ext cx="4584589" cy="2755631"/>
            <a:chOff x="2309005" y="3983986"/>
            <a:chExt cx="4584589" cy="275563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9005" y="3983986"/>
              <a:ext cx="4584589" cy="2755631"/>
            </a:xfrm>
            <a:prstGeom prst="rect">
              <a:avLst/>
            </a:prstGeom>
          </p:spPr>
        </p:pic>
        <p:sp>
          <p:nvSpPr>
            <p:cNvPr id="42" name="Freeform 41"/>
            <p:cNvSpPr/>
            <p:nvPr/>
          </p:nvSpPr>
          <p:spPr>
            <a:xfrm>
              <a:off x="2626750" y="4338293"/>
              <a:ext cx="1637607" cy="2119745"/>
            </a:xfrm>
            <a:custGeom>
              <a:avLst/>
              <a:gdLst>
                <a:gd name="connsiteX0" fmla="*/ 8313 w 1637607"/>
                <a:gd name="connsiteY0" fmla="*/ 0 h 2119745"/>
                <a:gd name="connsiteX1" fmla="*/ 1637607 w 1637607"/>
                <a:gd name="connsiteY1" fmla="*/ 1413163 h 2119745"/>
                <a:gd name="connsiteX2" fmla="*/ 1629295 w 1637607"/>
                <a:gd name="connsiteY2" fmla="*/ 2111432 h 2119745"/>
                <a:gd name="connsiteX3" fmla="*/ 0 w 1637607"/>
                <a:gd name="connsiteY3" fmla="*/ 2119745 h 2119745"/>
                <a:gd name="connsiteX4" fmla="*/ 8313 w 1637607"/>
                <a:gd name="connsiteY4" fmla="*/ 0 h 21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607" h="2119745">
                  <a:moveTo>
                    <a:pt x="8313" y="0"/>
                  </a:moveTo>
                  <a:lnTo>
                    <a:pt x="1637607" y="1413163"/>
                  </a:lnTo>
                  <a:cubicBezTo>
                    <a:pt x="1634836" y="1645919"/>
                    <a:pt x="1632066" y="1878676"/>
                    <a:pt x="1629295" y="2111432"/>
                  </a:cubicBezTo>
                  <a:lnTo>
                    <a:pt x="0" y="2119745"/>
                  </a:lnTo>
                  <a:lnTo>
                    <a:pt x="8313" y="0"/>
                  </a:lnTo>
                  <a:close/>
                </a:path>
              </a:pathLst>
            </a:custGeom>
            <a:solidFill>
              <a:srgbClr val="5B9BD5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up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the non negativity constraint x&gt;=0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grey 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I move down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blue x&lt;=4 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19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x=4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9" y="3988179"/>
            <a:ext cx="4584589" cy="275563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48393" y="5187142"/>
            <a:ext cx="1633451" cy="1259378"/>
          </a:xfrm>
          <a:custGeom>
            <a:avLst/>
            <a:gdLst>
              <a:gd name="connsiteX0" fmla="*/ 8312 w 1633451"/>
              <a:gd name="connsiteY0" fmla="*/ 0 h 1259378"/>
              <a:gd name="connsiteX1" fmla="*/ 1629294 w 1633451"/>
              <a:gd name="connsiteY1" fmla="*/ 544483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51" h="1259378">
                <a:moveTo>
                  <a:pt x="8312" y="0"/>
                </a:moveTo>
                <a:lnTo>
                  <a:pt x="1629294" y="544483"/>
                </a:lnTo>
                <a:cubicBezTo>
                  <a:pt x="1630680" y="782781"/>
                  <a:pt x="1632065" y="1021080"/>
                  <a:pt x="1633451" y="1259378"/>
                </a:cubicBezTo>
                <a:lnTo>
                  <a:pt x="0" y="1242753"/>
                </a:lnTo>
                <a:cubicBezTo>
                  <a:pt x="2771" y="828502"/>
                  <a:pt x="5541" y="414251"/>
                  <a:pt x="8312" y="0"/>
                </a:cubicBezTo>
                <a:close/>
              </a:path>
            </a:pathLst>
          </a:cu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 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8911" y="1902279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9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21+h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88911" y="1902279"/>
            <a:ext cx="185479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5433" y="4063027"/>
            <a:ext cx="1661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21+h</a:t>
            </a:r>
          </a:p>
          <a:p>
            <a:r>
              <a:rPr lang="en-US" dirty="0">
                <a:solidFill>
                  <a:schemeClr val="accent5"/>
                </a:solidFill>
              </a:rPr>
              <a:t>x = </a:t>
            </a:r>
            <a:r>
              <a:rPr lang="en-US" dirty="0" smtClean="0">
                <a:solidFill>
                  <a:schemeClr val="accent5"/>
                </a:solidFill>
              </a:rPr>
              <a:t>4</a:t>
            </a:r>
            <a:endParaRPr lang="en-US" sz="800" dirty="0">
              <a:solidFill>
                <a:schemeClr val="accent6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304390" y="4103223"/>
            <a:ext cx="45719" cy="7794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98314" y="4069013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20+3y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8+3y=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1994642" y="402637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8954" y="5206622"/>
            <a:ext cx="10014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9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≤ h ≤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dirty="0"/>
          </a:p>
          <a:p>
            <a:r>
              <a:rPr lang="en-US" sz="1600" dirty="0" smtClean="0"/>
              <a:t>For changes on the RHS of constraint 2 between 12 (</a:t>
            </a:r>
            <a:r>
              <a:rPr lang="en-US" sz="1600" dirty="0" smtClean="0"/>
              <a:t>21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en-US" sz="1600" dirty="0" smtClean="0"/>
              <a:t>) and 18 (21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600" dirty="0" smtClean="0"/>
              <a:t>), the impacts on Z can be calculated by multiplying the </a:t>
            </a:r>
            <a:r>
              <a:rPr lang="en-US" sz="1600" dirty="0" smtClean="0"/>
              <a:t>change (h) </a:t>
            </a:r>
            <a:r>
              <a:rPr lang="en-US" sz="1600" dirty="0" smtClean="0"/>
              <a:t>by the </a:t>
            </a:r>
            <a:r>
              <a:rPr lang="en-US" sz="1600" u="sng" dirty="0" smtClean="0"/>
              <a:t>shadow price = 0.33</a:t>
            </a:r>
          </a:p>
          <a:p>
            <a:endParaRPr lang="en-US" sz="800" dirty="0"/>
          </a:p>
          <a:p>
            <a:r>
              <a:rPr lang="en-US" sz="1600" dirty="0" smtClean="0"/>
              <a:t>For h=-</a:t>
            </a:r>
            <a:r>
              <a:rPr lang="en-US" sz="1600" dirty="0" smtClean="0"/>
              <a:t>2 (RHS=19):      </a:t>
            </a:r>
            <a:r>
              <a:rPr lang="en-US" sz="1600" dirty="0" smtClean="0"/>
              <a:t>Z* = 27 - 2*0.33 = 26.33</a:t>
            </a:r>
          </a:p>
          <a:p>
            <a:r>
              <a:rPr lang="en-US" sz="1600" dirty="0" smtClean="0"/>
              <a:t>For h= </a:t>
            </a:r>
            <a:r>
              <a:rPr lang="en-US" sz="1600" dirty="0"/>
              <a:t>3 (</a:t>
            </a:r>
            <a:r>
              <a:rPr lang="en-US" sz="1600" dirty="0" smtClean="0"/>
              <a:t>RHS=24):      </a:t>
            </a:r>
            <a:r>
              <a:rPr lang="en-US" sz="1600" dirty="0" smtClean="0"/>
              <a:t>Z</a:t>
            </a:r>
            <a:r>
              <a:rPr lang="en-US" sz="1600" dirty="0" smtClean="0"/>
              <a:t>* = 27 </a:t>
            </a:r>
            <a:r>
              <a:rPr lang="en-US" sz="1600" dirty="0" smtClean="0"/>
              <a:t>+ </a:t>
            </a:r>
            <a:r>
              <a:rPr lang="en-US" sz="1600" dirty="0" smtClean="0"/>
              <a:t>3*0.33 = 27.99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397935" y="3069064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21+h</a:t>
            </a:r>
          </a:p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>
            <a:off x="318753" y="3134311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2104796" y="3134311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16929" y="3083809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smtClean="0">
                <a:solidFill>
                  <a:srgbClr val="FF0000"/>
                </a:solidFill>
              </a:rPr>
              <a:t>y = 30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21+h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>
            <a:off x="3415754" y="3132975"/>
            <a:ext cx="45719" cy="7340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517795" y="3142347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 = 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6175" y="3162264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9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9414" y="4085082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3y 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30-20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3y= 21-8 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Left Brace 60"/>
          <p:cNvSpPr/>
          <p:nvPr/>
        </p:nvSpPr>
        <p:spPr>
          <a:xfrm>
            <a:off x="3485742" y="4042441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39652" y="4091149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=30-20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3y= 13 +h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4935980" y="4048508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307769" y="4094051"/>
            <a:ext cx="134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10= 13 +h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h= -3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Left Brace 64"/>
          <p:cNvSpPr/>
          <p:nvPr/>
        </p:nvSpPr>
        <p:spPr>
          <a:xfrm>
            <a:off x="6204097" y="4051410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66097" y="4094050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5251" y="738661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8) </a:t>
            </a:r>
            <a:r>
              <a:rPr lang="en-US" b="1" dirty="0" smtClean="0"/>
              <a:t>Find the shadow price of constraint </a:t>
            </a:r>
            <a:r>
              <a:rPr lang="en-US" b="1" dirty="0" smtClean="0"/>
              <a:t>1 </a:t>
            </a:r>
            <a:r>
              <a:rPr lang="en-US" b="1" dirty="0" smtClean="0"/>
              <a:t>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540" y="1523461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8.1)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6" y="3889307"/>
            <a:ext cx="146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12952" y="385607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87977" y="3885889"/>
            <a:ext cx="246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(</a:t>
            </a:r>
            <a:r>
              <a:rPr lang="en-US" dirty="0" smtClean="0">
                <a:solidFill>
                  <a:srgbClr val="FF0000"/>
                </a:solidFill>
              </a:rPr>
              <a:t>31 </a:t>
            </a:r>
            <a:r>
              <a:rPr lang="en-US" dirty="0" smtClean="0">
                <a:solidFill>
                  <a:srgbClr val="FF0000"/>
                </a:solidFill>
              </a:rPr>
              <a:t>- 3 y)/5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- 3 y)/5 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63349" y="3879577"/>
            <a:ext cx="279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62/5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6/5 y  + 15/5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538281" y="3862315"/>
            <a:ext cx="110155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19049" y="3851911"/>
            <a:ext cx="1787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62/5+9/5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108895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0438045" y="3862315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11057" y="3818674"/>
            <a:ext cx="128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105-62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8924723" y="3818674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93297" y="3889307"/>
            <a:ext cx="206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= </a:t>
            </a:r>
            <a:r>
              <a:rPr lang="en-US" dirty="0" smtClean="0">
                <a:solidFill>
                  <a:srgbClr val="FF0000"/>
                </a:solidFill>
              </a:rPr>
              <a:t>3.33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4.77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663692" y="4852743"/>
                <a:ext cx="4063805" cy="5959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27−27.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0.66   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4063805" cy="595932"/>
              </a:xfrm>
              <a:prstGeom prst="rect">
                <a:avLst/>
              </a:prstGeom>
              <a:blipFill>
                <a:blip r:embed="rId3"/>
                <a:stretch>
                  <a:fillRect r="-17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2952" y="4895039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Z*=27.66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30 +h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6964" y="149334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</a:t>
            </a:r>
            <a:r>
              <a:rPr lang="en-US" dirty="0" smtClean="0"/>
              <a:t>red </a:t>
            </a:r>
            <a:r>
              <a:rPr lang="en-US" dirty="0" smtClean="0"/>
              <a:t>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up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</a:t>
            </a:r>
            <a:r>
              <a:rPr lang="en-US" dirty="0" smtClean="0"/>
              <a:t>x&lt;=4 </a:t>
            </a:r>
            <a:r>
              <a:rPr lang="en-US" dirty="0" smtClean="0"/>
              <a:t>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</a:t>
            </a:r>
            <a:r>
              <a:rPr lang="en-US" dirty="0" smtClean="0">
                <a:solidFill>
                  <a:srgbClr val="FF0000"/>
                </a:solidFill>
              </a:rPr>
              <a:t>30 +h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x=4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" y="3966841"/>
            <a:ext cx="4615072" cy="279830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13232" y="4965192"/>
            <a:ext cx="1645920" cy="1517904"/>
          </a:xfrm>
          <a:custGeom>
            <a:avLst/>
            <a:gdLst>
              <a:gd name="connsiteX0" fmla="*/ 0 w 1645920"/>
              <a:gd name="connsiteY0" fmla="*/ 1499616 h 1517904"/>
              <a:gd name="connsiteX1" fmla="*/ 9144 w 1645920"/>
              <a:gd name="connsiteY1" fmla="*/ 0 h 1517904"/>
              <a:gd name="connsiteX2" fmla="*/ 1636776 w 1645920"/>
              <a:gd name="connsiteY2" fmla="*/ 566928 h 1517904"/>
              <a:gd name="connsiteX3" fmla="*/ 1645920 w 1645920"/>
              <a:gd name="connsiteY3" fmla="*/ 1517904 h 1517904"/>
              <a:gd name="connsiteX4" fmla="*/ 0 w 1645920"/>
              <a:gd name="connsiteY4" fmla="*/ 1499616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517904">
                <a:moveTo>
                  <a:pt x="0" y="1499616"/>
                </a:moveTo>
                <a:lnTo>
                  <a:pt x="9144" y="0"/>
                </a:lnTo>
                <a:lnTo>
                  <a:pt x="1636776" y="566928"/>
                </a:lnTo>
                <a:lnTo>
                  <a:pt x="1645920" y="1517904"/>
                </a:lnTo>
                <a:lnTo>
                  <a:pt x="0" y="1499616"/>
                </a:lnTo>
                <a:close/>
              </a:path>
            </a:pathLst>
          </a:custGeom>
          <a:solidFill>
            <a:srgbClr val="5B9BD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748270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76705" y="5418711"/>
            <a:ext cx="203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h=3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1749" y="5648560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8022012" y="5467898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910265" y="5423318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(up and down) the </a:t>
            </a:r>
            <a:r>
              <a:rPr lang="en-US" dirty="0" smtClean="0"/>
              <a:t>red </a:t>
            </a:r>
            <a:r>
              <a:rPr lang="en-US" dirty="0" smtClean="0"/>
              <a:t>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I move down</a:t>
            </a:r>
            <a:r>
              <a:rPr lang="en-US" dirty="0" smtClean="0"/>
              <a:t>, 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interception of lines grey red and </a:t>
            </a:r>
            <a:r>
              <a:rPr lang="en-US" dirty="0" smtClean="0"/>
              <a:t>red x&gt;=0 </a:t>
            </a:r>
            <a:r>
              <a:rPr lang="en-US" dirty="0" smtClean="0"/>
              <a:t>!</a:t>
            </a:r>
          </a:p>
          <a:p>
            <a:endParaRPr lang="en-US" sz="800" dirty="0"/>
          </a:p>
          <a:p>
            <a:r>
              <a:rPr lang="en-US" dirty="0" smtClean="0"/>
              <a:t>Solve the system of equations: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19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</a:t>
            </a:r>
            <a:r>
              <a:rPr lang="en-US" dirty="0" smtClean="0">
                <a:solidFill>
                  <a:srgbClr val="FF0000"/>
                </a:solidFill>
              </a:rPr>
              <a:t>30 +h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x=0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30 + 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5287" y="149334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" y="3930578"/>
            <a:ext cx="4615072" cy="279830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15550" y="4855447"/>
            <a:ext cx="1633451" cy="1601902"/>
          </a:xfrm>
          <a:custGeom>
            <a:avLst/>
            <a:gdLst>
              <a:gd name="connsiteX0" fmla="*/ 8312 w 1633451"/>
              <a:gd name="connsiteY0" fmla="*/ 0 h 1259378"/>
              <a:gd name="connsiteX1" fmla="*/ 1629294 w 1633451"/>
              <a:gd name="connsiteY1" fmla="*/ 544483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0 h 1259378"/>
              <a:gd name="connsiteX1" fmla="*/ 1601862 w 1633451"/>
              <a:gd name="connsiteY1" fmla="*/ 1135582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0 h 1259378"/>
              <a:gd name="connsiteX1" fmla="*/ 1601862 w 1633451"/>
              <a:gd name="connsiteY1" fmla="*/ 1135582 h 1259378"/>
              <a:gd name="connsiteX2" fmla="*/ 1633451 w 1633451"/>
              <a:gd name="connsiteY2" fmla="*/ 1259378 h 1259378"/>
              <a:gd name="connsiteX3" fmla="*/ 0 w 1633451"/>
              <a:gd name="connsiteY3" fmla="*/ 1242753 h 1259378"/>
              <a:gd name="connsiteX4" fmla="*/ 8312 w 1633451"/>
              <a:gd name="connsiteY4" fmla="*/ 0 h 1259378"/>
              <a:gd name="connsiteX0" fmla="*/ 8312 w 1633451"/>
              <a:gd name="connsiteY0" fmla="*/ 68218 h 1327596"/>
              <a:gd name="connsiteX1" fmla="*/ 326866 w 1633451"/>
              <a:gd name="connsiteY1" fmla="*/ 287986 h 1327596"/>
              <a:gd name="connsiteX2" fmla="*/ 1601862 w 1633451"/>
              <a:gd name="connsiteY2" fmla="*/ 1203800 h 1327596"/>
              <a:gd name="connsiteX3" fmla="*/ 1633451 w 1633451"/>
              <a:gd name="connsiteY3" fmla="*/ 1327596 h 1327596"/>
              <a:gd name="connsiteX4" fmla="*/ 0 w 1633451"/>
              <a:gd name="connsiteY4" fmla="*/ 1310971 h 1327596"/>
              <a:gd name="connsiteX5" fmla="*/ 8312 w 1633451"/>
              <a:gd name="connsiteY5" fmla="*/ 68218 h 13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3451" h="1327596">
                <a:moveTo>
                  <a:pt x="8312" y="68218"/>
                </a:moveTo>
                <a:cubicBezTo>
                  <a:pt x="71934" y="-111121"/>
                  <a:pt x="61274" y="98722"/>
                  <a:pt x="326866" y="287986"/>
                </a:cubicBezTo>
                <a:cubicBezTo>
                  <a:pt x="592458" y="477250"/>
                  <a:pt x="1393242" y="1021690"/>
                  <a:pt x="1601862" y="1203800"/>
                </a:cubicBezTo>
                <a:cubicBezTo>
                  <a:pt x="1603248" y="1442098"/>
                  <a:pt x="1632065" y="1089298"/>
                  <a:pt x="1633451" y="1327596"/>
                </a:cubicBezTo>
                <a:lnTo>
                  <a:pt x="0" y="1310971"/>
                </a:lnTo>
                <a:cubicBezTo>
                  <a:pt x="2771" y="896720"/>
                  <a:pt x="5541" y="482469"/>
                  <a:pt x="8312" y="68218"/>
                </a:cubicBezTo>
                <a:close/>
              </a:path>
            </a:pathLst>
          </a:custGeom>
          <a:solidFill>
            <a:srgbClr val="5B9BD5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748270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76705" y="5418711"/>
            <a:ext cx="203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h=-9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1749" y="5648560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8022012" y="5467898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869263" y="5130343"/>
            <a:ext cx="150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9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9) </a:t>
            </a:r>
            <a:r>
              <a:rPr lang="en-US" b="1" dirty="0" smtClean="0"/>
              <a:t>Find the shadow price of constraint </a:t>
            </a:r>
            <a:r>
              <a:rPr lang="en-US" b="1" dirty="0" smtClean="0"/>
              <a:t>3 </a:t>
            </a:r>
            <a:r>
              <a:rPr lang="en-US" b="1" dirty="0" smtClean="0"/>
              <a:t>and its range of change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30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4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6195" y="712858"/>
            <a:ext cx="2088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</a:t>
            </a:r>
            <a:r>
              <a:rPr lang="en-US" dirty="0" smtClean="0">
                <a:solidFill>
                  <a:schemeClr val="accent5"/>
                </a:solidFill>
              </a:rPr>
              <a:t>5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540" y="1523461"/>
            <a:ext cx="3895310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077" y="3196034"/>
            <a:ext cx="468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9.1) </a:t>
            </a:r>
            <a:r>
              <a:rPr lang="en-US" b="1" dirty="0"/>
              <a:t>Find the shadow </a:t>
            </a:r>
            <a:r>
              <a:rPr lang="en-US" b="1" dirty="0" smtClean="0"/>
              <a:t>price for constraint 3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436" y="3081528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06" y="3889307"/>
            <a:ext cx="1465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</a:t>
            </a:r>
            <a:r>
              <a:rPr lang="en-US" dirty="0" smtClean="0">
                <a:solidFill>
                  <a:srgbClr val="FF0000"/>
                </a:solidFill>
              </a:rPr>
              <a:t>31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x=5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09512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B: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12952" y="3946400"/>
            <a:ext cx="62900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2077823" y="3852652"/>
            <a:ext cx="75726" cy="6762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663692" y="4852743"/>
                <a:ext cx="3651834" cy="5959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Shadow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Price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constraint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3=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27−27</m:t>
                        </m:r>
                      </m:num>
                      <m:den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0   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692" y="4852743"/>
                <a:ext cx="3651834" cy="595932"/>
              </a:xfrm>
              <a:prstGeom prst="rect">
                <a:avLst/>
              </a:prstGeom>
              <a:blipFill>
                <a:blip r:embed="rId3"/>
                <a:stretch>
                  <a:fillRect r="-83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2952" y="4895039"/>
            <a:ext cx="13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Z*=27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37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25" y="3942283"/>
            <a:ext cx="4615072" cy="279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</a:t>
            </a:r>
            <a:r>
              <a:rPr lang="en-US" dirty="0" smtClean="0">
                <a:solidFill>
                  <a:schemeClr val="accent5"/>
                </a:solidFill>
              </a:rPr>
              <a:t>4 + h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287" y="227058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</a:t>
            </a:r>
            <a:r>
              <a:rPr lang="en-US" dirty="0" smtClean="0"/>
              <a:t>(left </a:t>
            </a:r>
            <a:r>
              <a:rPr lang="en-US" dirty="0" smtClean="0"/>
              <a:t>and </a:t>
            </a:r>
            <a:r>
              <a:rPr lang="en-US" dirty="0" smtClean="0"/>
              <a:t>right) </a:t>
            </a:r>
            <a:r>
              <a:rPr lang="en-US" dirty="0" smtClean="0"/>
              <a:t>the </a:t>
            </a:r>
            <a:r>
              <a:rPr lang="en-US" dirty="0" smtClean="0"/>
              <a:t>blue </a:t>
            </a:r>
            <a:r>
              <a:rPr lang="en-US" dirty="0" smtClean="0"/>
              <a:t>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dirty="0" smtClean="0"/>
              <a:t>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exact same place!</a:t>
            </a:r>
          </a:p>
          <a:p>
            <a:r>
              <a:rPr lang="en-US" dirty="0" smtClean="0"/>
              <a:t>I can move it indefinitely to the right and my optimal solution will still be corner point B (3,5)</a:t>
            </a:r>
            <a:endParaRPr lang="en-US" dirty="0" smtClean="0"/>
          </a:p>
          <a:p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8910265" y="5423318"/>
            <a:ext cx="24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increase is +infinity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94944" y="4910328"/>
            <a:ext cx="2459736" cy="1527048"/>
          </a:xfrm>
          <a:custGeom>
            <a:avLst/>
            <a:gdLst>
              <a:gd name="connsiteX0" fmla="*/ 0 w 2459736"/>
              <a:gd name="connsiteY0" fmla="*/ 1508760 h 1527048"/>
              <a:gd name="connsiteX1" fmla="*/ 0 w 2459736"/>
              <a:gd name="connsiteY1" fmla="*/ 1508760 h 1527048"/>
              <a:gd name="connsiteX2" fmla="*/ 0 w 2459736"/>
              <a:gd name="connsiteY2" fmla="*/ 768096 h 1527048"/>
              <a:gd name="connsiteX3" fmla="*/ 0 w 2459736"/>
              <a:gd name="connsiteY3" fmla="*/ 0 h 1527048"/>
              <a:gd name="connsiteX4" fmla="*/ 1234440 w 2459736"/>
              <a:gd name="connsiteY4" fmla="*/ 484632 h 1527048"/>
              <a:gd name="connsiteX5" fmla="*/ 2459736 w 2459736"/>
              <a:gd name="connsiteY5" fmla="*/ 1527048 h 1527048"/>
              <a:gd name="connsiteX6" fmla="*/ 0 w 2459736"/>
              <a:gd name="connsiteY6" fmla="*/ 1508760 h 15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9736" h="1527048">
                <a:moveTo>
                  <a:pt x="0" y="1508760"/>
                </a:moveTo>
                <a:lnTo>
                  <a:pt x="0" y="1508760"/>
                </a:lnTo>
                <a:lnTo>
                  <a:pt x="0" y="768096"/>
                </a:lnTo>
                <a:lnTo>
                  <a:pt x="0" y="0"/>
                </a:lnTo>
                <a:lnTo>
                  <a:pt x="1234440" y="484632"/>
                </a:lnTo>
                <a:lnTo>
                  <a:pt x="2459736" y="1527048"/>
                </a:lnTo>
                <a:lnTo>
                  <a:pt x="0" y="1508760"/>
                </a:lnTo>
                <a:close/>
              </a:path>
            </a:pathLst>
          </a:custGeom>
          <a:solidFill>
            <a:srgbClr val="5B9BD5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357"/>
            <a:ext cx="65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.2) </a:t>
            </a:r>
            <a:r>
              <a:rPr lang="en-US" b="1" dirty="0" smtClean="0"/>
              <a:t>Find the </a:t>
            </a:r>
            <a:r>
              <a:rPr lang="en-US" b="1" dirty="0" smtClean="0"/>
              <a:t>range </a:t>
            </a:r>
            <a:r>
              <a:rPr lang="en-US" b="1" dirty="0" smtClean="0"/>
              <a:t>of </a:t>
            </a:r>
            <a:r>
              <a:rPr lang="en-US" b="1" dirty="0"/>
              <a:t>change </a:t>
            </a:r>
            <a:r>
              <a:rPr lang="en-US" b="1" dirty="0" smtClean="0"/>
              <a:t>of </a:t>
            </a:r>
            <a:r>
              <a:rPr lang="en-US" b="1" dirty="0"/>
              <a:t>constraint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077" y="712859"/>
            <a:ext cx="229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</a:rPr>
              <a:t>max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en-US" b="1" dirty="0" smtClean="0">
                <a:solidFill>
                  <a:srgbClr val="23373B"/>
                </a:solidFill>
              </a:rPr>
              <a:t>Z</a:t>
            </a:r>
            <a:r>
              <a:rPr lang="pl-PL" b="1" dirty="0" smtClean="0">
                <a:solidFill>
                  <a:srgbClr val="23373B"/>
                </a:solidFill>
              </a:rPr>
              <a:t> </a:t>
            </a:r>
            <a:r>
              <a:rPr lang="pl-PL" b="1" dirty="0">
                <a:solidFill>
                  <a:srgbClr val="23373B"/>
                </a:solidFill>
              </a:rPr>
              <a:t>= </a:t>
            </a:r>
            <a:r>
              <a:rPr lang="en-US" b="1" dirty="0" smtClean="0">
                <a:solidFill>
                  <a:srgbClr val="23373B"/>
                </a:solidFill>
              </a:rPr>
              <a:t>4 </a:t>
            </a:r>
            <a:r>
              <a:rPr lang="pl-PL" b="1" dirty="0" smtClean="0">
                <a:solidFill>
                  <a:srgbClr val="23373B"/>
                </a:solidFill>
              </a:rPr>
              <a:t>x </a:t>
            </a:r>
            <a:r>
              <a:rPr lang="pl-PL" b="1" dirty="0">
                <a:solidFill>
                  <a:srgbClr val="23373B"/>
                </a:solidFill>
              </a:rPr>
              <a:t>+ </a:t>
            </a:r>
            <a:r>
              <a:rPr lang="en-US" b="1" dirty="0" smtClean="0">
                <a:solidFill>
                  <a:srgbClr val="23373B"/>
                </a:solidFill>
              </a:rPr>
              <a:t>3 y</a:t>
            </a:r>
            <a:endParaRPr lang="en-US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to: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x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3 y </a:t>
            </a:r>
            <a:r>
              <a:rPr lang="en-US" dirty="0">
                <a:solidFill>
                  <a:srgbClr val="FF0000"/>
                </a:solidFill>
              </a:rPr>
              <a:t>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   x           ≤ </a:t>
            </a:r>
            <a:r>
              <a:rPr lang="en-US" dirty="0" smtClean="0">
                <a:solidFill>
                  <a:schemeClr val="accent5"/>
                </a:solidFill>
              </a:rPr>
              <a:t>4 + h</a:t>
            </a:r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rgbClr val="23373B"/>
                </a:solidFill>
              </a:rPr>
              <a:t>  x ; y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51" y="107642"/>
            <a:ext cx="6038254" cy="36117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5287" y="2270583"/>
            <a:ext cx="1813714" cy="3429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68" y="2959627"/>
            <a:ext cx="56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can I move </a:t>
            </a:r>
            <a:r>
              <a:rPr lang="en-US" dirty="0" smtClean="0"/>
              <a:t>(left </a:t>
            </a:r>
            <a:r>
              <a:rPr lang="en-US" dirty="0" smtClean="0"/>
              <a:t>and </a:t>
            </a:r>
            <a:r>
              <a:rPr lang="en-US" dirty="0" smtClean="0"/>
              <a:t>right) </a:t>
            </a:r>
            <a:r>
              <a:rPr lang="en-US" dirty="0" smtClean="0"/>
              <a:t>the </a:t>
            </a:r>
            <a:r>
              <a:rPr lang="en-US" dirty="0" smtClean="0"/>
              <a:t>blue </a:t>
            </a:r>
            <a:r>
              <a:rPr lang="en-US" dirty="0" smtClean="0"/>
              <a:t>constraint so that </a:t>
            </a:r>
            <a:r>
              <a:rPr lang="en-US" b="1" dirty="0" smtClean="0"/>
              <a:t>the optimal solution is still found in the interception of the grey and red constraint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78162" y="1403131"/>
            <a:ext cx="1809093" cy="1545021"/>
          </a:xfrm>
          <a:custGeom>
            <a:avLst/>
            <a:gdLst>
              <a:gd name="connsiteX0" fmla="*/ 0 w 1809093"/>
              <a:gd name="connsiteY0" fmla="*/ 1537138 h 1545021"/>
              <a:gd name="connsiteX1" fmla="*/ 0 w 1809093"/>
              <a:gd name="connsiteY1" fmla="*/ 0 h 1545021"/>
              <a:gd name="connsiteX2" fmla="*/ 1363717 w 1809093"/>
              <a:gd name="connsiteY2" fmla="*/ 457200 h 1545021"/>
              <a:gd name="connsiteX3" fmla="*/ 1809093 w 1809093"/>
              <a:gd name="connsiteY3" fmla="*/ 804041 h 1545021"/>
              <a:gd name="connsiteX4" fmla="*/ 1809093 w 1809093"/>
              <a:gd name="connsiteY4" fmla="*/ 1545021 h 1545021"/>
              <a:gd name="connsiteX5" fmla="*/ 0 w 1809093"/>
              <a:gd name="connsiteY5" fmla="*/ 1537138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93" h="1545021">
                <a:moveTo>
                  <a:pt x="0" y="1537138"/>
                </a:moveTo>
                <a:lnTo>
                  <a:pt x="0" y="0"/>
                </a:lnTo>
                <a:lnTo>
                  <a:pt x="1363717" y="457200"/>
                </a:lnTo>
                <a:lnTo>
                  <a:pt x="1809093" y="804041"/>
                </a:lnTo>
                <a:lnTo>
                  <a:pt x="1809093" y="1545021"/>
                </a:lnTo>
                <a:lnTo>
                  <a:pt x="0" y="1537138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4463" y="3930578"/>
            <a:ext cx="556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</a:t>
            </a:r>
            <a:r>
              <a:rPr lang="en-US" b="1" dirty="0" smtClean="0"/>
              <a:t>move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dirty="0" smtClean="0"/>
              <a:t>where is the new corner point found?</a:t>
            </a:r>
          </a:p>
          <a:p>
            <a:endParaRPr lang="en-US" sz="800" dirty="0"/>
          </a:p>
          <a:p>
            <a:r>
              <a:rPr lang="en-US" dirty="0" smtClean="0"/>
              <a:t>In the exact same place!</a:t>
            </a:r>
          </a:p>
          <a:p>
            <a:r>
              <a:rPr lang="en-US" dirty="0" smtClean="0"/>
              <a:t>I can move it indefinitely to the right and my optimal solution will still be corner point B (3,5)</a:t>
            </a:r>
            <a:endParaRPr lang="en-US" dirty="0" smtClean="0"/>
          </a:p>
          <a:p>
            <a:endParaRPr lang="en-US" sz="800" dirty="0"/>
          </a:p>
        </p:txBody>
      </p:sp>
      <p:sp>
        <p:nvSpPr>
          <p:cNvPr id="47" name="Rectangle 46"/>
          <p:cNvSpPr/>
          <p:nvPr/>
        </p:nvSpPr>
        <p:spPr>
          <a:xfrm>
            <a:off x="5763087" y="5365995"/>
            <a:ext cx="2036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x + 3 y =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x 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x=4+ 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39980" y="5648560"/>
            <a:ext cx="5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B:</a:t>
            </a:r>
            <a:endParaRPr lang="en-US" b="1" dirty="0"/>
          </a:p>
        </p:txBody>
      </p:sp>
      <p:sp>
        <p:nvSpPr>
          <p:cNvPr id="49" name="Left Brace 48"/>
          <p:cNvSpPr/>
          <p:nvPr/>
        </p:nvSpPr>
        <p:spPr>
          <a:xfrm>
            <a:off x="5663427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7162668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34700" y="5622288"/>
            <a:ext cx="57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h=1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34112" y="5641127"/>
            <a:ext cx="511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9106037" y="5428905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408804" y="5168567"/>
            <a:ext cx="137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allowable decrease is 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5" y="3882957"/>
            <a:ext cx="4615072" cy="279830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94944" y="4882896"/>
            <a:ext cx="1243584" cy="1508760"/>
          </a:xfrm>
          <a:custGeom>
            <a:avLst/>
            <a:gdLst>
              <a:gd name="connsiteX0" fmla="*/ 0 w 1243584"/>
              <a:gd name="connsiteY0" fmla="*/ 1508760 h 1508760"/>
              <a:gd name="connsiteX1" fmla="*/ 9144 w 1243584"/>
              <a:gd name="connsiteY1" fmla="*/ 0 h 1508760"/>
              <a:gd name="connsiteX2" fmla="*/ 1243584 w 1243584"/>
              <a:gd name="connsiteY2" fmla="*/ 457200 h 1508760"/>
              <a:gd name="connsiteX3" fmla="*/ 1243584 w 1243584"/>
              <a:gd name="connsiteY3" fmla="*/ 1499616 h 1508760"/>
              <a:gd name="connsiteX4" fmla="*/ 0 w 1243584"/>
              <a:gd name="connsiteY4" fmla="*/ 150876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584" h="1508760">
                <a:moveTo>
                  <a:pt x="0" y="1508760"/>
                </a:moveTo>
                <a:lnTo>
                  <a:pt x="9144" y="0"/>
                </a:lnTo>
                <a:lnTo>
                  <a:pt x="1243584" y="457200"/>
                </a:lnTo>
                <a:lnTo>
                  <a:pt x="1243584" y="1499616"/>
                </a:lnTo>
                <a:lnTo>
                  <a:pt x="0" y="1508760"/>
                </a:lnTo>
                <a:close/>
              </a:path>
            </a:pathLst>
          </a:cu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75257" y="5504494"/>
            <a:ext cx="203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smtClean="0">
                <a:solidFill>
                  <a:srgbClr val="FF0000"/>
                </a:solidFill>
              </a:rPr>
              <a:t>(4+h) </a:t>
            </a:r>
            <a:r>
              <a:rPr lang="en-US" dirty="0" smtClean="0">
                <a:solidFill>
                  <a:srgbClr val="FF0000"/>
                </a:solidFill>
              </a:rPr>
              <a:t>+ 3 y =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(4+h)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+ 3 y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9745659" y="5453509"/>
            <a:ext cx="89041" cy="756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Max capacity </a:t>
            </a:r>
            <a:r>
              <a:rPr lang="en-US" sz="2400" dirty="0" err="1" smtClean="0">
                <a:solidFill>
                  <a:schemeClr val="bg1"/>
                </a:solidFill>
              </a:rPr>
              <a:t>mech</a:t>
            </a:r>
            <a:r>
              <a:rPr lang="en-US" sz="2400" dirty="0" smtClean="0">
                <a:solidFill>
                  <a:schemeClr val="bg1"/>
                </a:solidFill>
              </a:rPr>
              <a:t> pulp: is </a:t>
            </a:r>
            <a:r>
              <a:rPr lang="en-US" sz="2400" dirty="0">
                <a:solidFill>
                  <a:schemeClr val="bg1"/>
                </a:solidFill>
              </a:rPr>
              <a:t>300 tons/d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11363</TotalTime>
  <Words>8896</Words>
  <Application>Microsoft Office PowerPoint</Application>
  <PresentationFormat>Widescreen</PresentationFormat>
  <Paragraphs>1439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CMMI9</vt:lpstr>
      <vt:lpstr>CMSS10</vt:lpstr>
      <vt:lpstr>CMSS8</vt:lpstr>
      <vt:lpstr>CMSS9</vt:lpstr>
      <vt:lpstr>CMSSI10</vt:lpstr>
      <vt:lpstr>CMSSI9</vt:lpstr>
      <vt:lpstr>CMSY9</vt:lpstr>
      <vt:lpstr>Wingdings</vt:lpstr>
      <vt:lpstr>Office Theme</vt:lpstr>
      <vt:lpstr>Linear Programming Graphical Sensitivity Analysis </vt:lpstr>
      <vt:lpstr>PowerPoint Presentation</vt:lpstr>
      <vt:lpstr>The problem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alternative solutions are always infinite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Analysis</vt:lpstr>
      <vt:lpstr>Sensitivity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460</cp:revision>
  <cp:lastPrinted>2020-03-06T14:10:09Z</cp:lastPrinted>
  <dcterms:created xsi:type="dcterms:W3CDTF">2020-02-13T15:04:48Z</dcterms:created>
  <dcterms:modified xsi:type="dcterms:W3CDTF">2023-03-01T16:43:55Z</dcterms:modified>
</cp:coreProperties>
</file>