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378" r:id="rId3"/>
    <p:sldId id="381" r:id="rId4"/>
    <p:sldId id="388" r:id="rId5"/>
    <p:sldId id="391" r:id="rId6"/>
    <p:sldId id="392" r:id="rId7"/>
    <p:sldId id="393" r:id="rId8"/>
    <p:sldId id="384" r:id="rId9"/>
    <p:sldId id="394" r:id="rId10"/>
    <p:sldId id="412" r:id="rId11"/>
    <p:sldId id="413" r:id="rId12"/>
    <p:sldId id="414" r:id="rId13"/>
    <p:sldId id="383" r:id="rId14"/>
    <p:sldId id="396" r:id="rId15"/>
    <p:sldId id="397" r:id="rId16"/>
    <p:sldId id="398" r:id="rId17"/>
    <p:sldId id="399" r:id="rId18"/>
    <p:sldId id="401" r:id="rId19"/>
    <p:sldId id="400" r:id="rId20"/>
    <p:sldId id="402" r:id="rId21"/>
    <p:sldId id="404" r:id="rId22"/>
    <p:sldId id="403" r:id="rId23"/>
    <p:sldId id="405" r:id="rId24"/>
    <p:sldId id="406" r:id="rId25"/>
    <p:sldId id="407" r:id="rId26"/>
    <p:sldId id="409" r:id="rId27"/>
    <p:sldId id="408" r:id="rId28"/>
  </p:sldIdLst>
  <p:sldSz cx="12192000" cy="6858000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EA8"/>
    <a:srgbClr val="373F8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BC14CC6-B05D-48F9-B6A1-52D283129A9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79F0F96-25D0-4E6B-B9C9-81B55E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55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5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0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4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4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4DEB-3C08-49D7-81BF-102C4B770661}" type="datetimeFigureOut">
              <a:rPr lang="pt-PT" smtClean="0"/>
              <a:t>02/03/2023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Shadow </a:t>
            </a:r>
            <a:r>
              <a:rPr lang="en-US" b="1" dirty="0" smtClean="0"/>
              <a:t>Price &amp; Sensitivity Analysis </a:t>
            </a:r>
            <a:br>
              <a:rPr lang="en-US" b="1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sz="2400" b="1" dirty="0" err="1" smtClean="0"/>
              <a:t>Interpreting</a:t>
            </a:r>
            <a:r>
              <a:rPr lang="pt-PT" sz="2400" b="1" dirty="0" smtClean="0"/>
              <a:t> Solver outputs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Susana Barreiro</a:t>
            </a:r>
          </a:p>
          <a:p>
            <a:r>
              <a:rPr lang="pt-PT" sz="1800" dirty="0" smtClean="0"/>
              <a:t>2 </a:t>
            </a:r>
            <a:r>
              <a:rPr lang="pt-PT" sz="1800" dirty="0" err="1" smtClean="0"/>
              <a:t>March</a:t>
            </a:r>
            <a:r>
              <a:rPr lang="pt-PT" sz="1800" dirty="0" smtClean="0"/>
              <a:t> </a:t>
            </a:r>
            <a:r>
              <a:rPr lang="pt-PT" sz="1800" dirty="0" smtClean="0"/>
              <a:t>2023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5096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idea </a:t>
            </a:r>
            <a:r>
              <a:rPr lang="en-US" dirty="0" smtClean="0"/>
              <a:t>of </a:t>
            </a:r>
            <a:r>
              <a:rPr lang="en-US" b="1" dirty="0" smtClean="0"/>
              <a:t>Sensitivity Analysis </a:t>
            </a:r>
            <a:r>
              <a:rPr lang="en-US" dirty="0" smtClean="0"/>
              <a:t>is </a:t>
            </a:r>
            <a:r>
              <a:rPr lang="en-US" dirty="0"/>
              <a:t>to be able to give answers to questions </a:t>
            </a:r>
            <a:r>
              <a:rPr lang="en-US" dirty="0" smtClean="0"/>
              <a:t>such as: </a:t>
            </a:r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1</a:t>
            </a:r>
            <a:r>
              <a:rPr lang="en-US" dirty="0"/>
              <a:t>. If the objective function changes, how does the solution change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 smtClean="0"/>
              <a:t>2</a:t>
            </a:r>
            <a:r>
              <a:rPr lang="en-US" dirty="0"/>
              <a:t>. If resources available change, how does the solution change?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3</a:t>
            </a:r>
            <a:r>
              <a:rPr lang="en-US" dirty="0"/>
              <a:t>. If a constraint is added to the problem, how does the solution change?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53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idea </a:t>
            </a:r>
            <a:r>
              <a:rPr lang="en-US" dirty="0" smtClean="0"/>
              <a:t>of </a:t>
            </a:r>
            <a:r>
              <a:rPr lang="en-US" b="1" dirty="0" smtClean="0"/>
              <a:t>Sensitivity Analysis </a:t>
            </a:r>
            <a:r>
              <a:rPr lang="en-US" dirty="0" smtClean="0"/>
              <a:t>is </a:t>
            </a:r>
            <a:r>
              <a:rPr lang="en-US" dirty="0"/>
              <a:t>to be able to give answers to questions </a:t>
            </a:r>
            <a:r>
              <a:rPr lang="en-US" dirty="0" smtClean="0"/>
              <a:t>such as: </a:t>
            </a:r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1</a:t>
            </a:r>
            <a:r>
              <a:rPr lang="en-US" dirty="0"/>
              <a:t>. If the objective function changes, how does the solution change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 smtClean="0"/>
              <a:t>2</a:t>
            </a:r>
            <a:r>
              <a:rPr lang="en-US" dirty="0"/>
              <a:t>. If resources available change, how does the solution change?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3</a:t>
            </a:r>
            <a:r>
              <a:rPr lang="en-US" dirty="0"/>
              <a:t>. If a </a:t>
            </a:r>
            <a:r>
              <a:rPr lang="en-US" dirty="0" smtClean="0"/>
              <a:t>constraint </a:t>
            </a:r>
            <a:r>
              <a:rPr lang="en-US" dirty="0"/>
              <a:t>is added to the problem, how does the solution change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(We will just focus on the first 2)</a:t>
            </a:r>
            <a:endParaRPr lang="pt-PT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idea </a:t>
            </a:r>
            <a:r>
              <a:rPr lang="en-US" dirty="0" smtClean="0"/>
              <a:t>of </a:t>
            </a:r>
            <a:r>
              <a:rPr lang="en-US" b="1" dirty="0" smtClean="0"/>
              <a:t>Sensitivity Analysis </a:t>
            </a:r>
            <a:r>
              <a:rPr lang="en-US" dirty="0" smtClean="0"/>
              <a:t>is </a:t>
            </a:r>
            <a:r>
              <a:rPr lang="en-US" dirty="0"/>
              <a:t>to be able to give answers to questions </a:t>
            </a:r>
            <a:r>
              <a:rPr lang="en-US" dirty="0" smtClean="0"/>
              <a:t>such as: </a:t>
            </a:r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. If the objective function changes, how does the solution change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. If resources available change, how does the solution change?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3</a:t>
            </a:r>
            <a:r>
              <a:rPr lang="en-US" dirty="0"/>
              <a:t>. If a </a:t>
            </a:r>
            <a:r>
              <a:rPr lang="en-US" dirty="0" smtClean="0"/>
              <a:t>constraint </a:t>
            </a:r>
            <a:r>
              <a:rPr lang="en-US" dirty="0"/>
              <a:t>is added to the problem, how does the solution change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(We will just focus on the first 2)</a:t>
            </a:r>
            <a:endParaRPr lang="pt-PT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16" name="Rounded Rectangle 15"/>
          <p:cNvSpPr/>
          <p:nvPr/>
        </p:nvSpPr>
        <p:spPr>
          <a:xfrm>
            <a:off x="1134736" y="1769524"/>
            <a:ext cx="782198" cy="27961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52482" y="2197344"/>
            <a:ext cx="980501" cy="101957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04026" y="2315055"/>
            <a:ext cx="329851" cy="99000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2482" y="3632490"/>
            <a:ext cx="980501" cy="121493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-236894" y="3731721"/>
            <a:ext cx="51944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First, let us analyze the </a:t>
            </a:r>
            <a:r>
              <a:rPr lang="en-US" sz="1600" b="1" i="1" dirty="0" smtClean="0"/>
              <a:t>Variable Cells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dirty="0"/>
          </a:p>
          <a:p>
            <a:pPr lvl="1"/>
            <a:r>
              <a:rPr lang="en-US" sz="1600" dirty="0" smtClean="0"/>
              <a:t> - The Final Value = </a:t>
            </a:r>
            <a:r>
              <a:rPr lang="en-US" sz="1600" b="1" i="1" dirty="0" smtClean="0">
                <a:solidFill>
                  <a:srgbClr val="0070C0"/>
                </a:solidFill>
              </a:rPr>
              <a:t>Optimal Solution</a:t>
            </a:r>
            <a:r>
              <a:rPr lang="en-US" sz="1600" dirty="0" smtClean="0"/>
              <a:t>, thus replacing the optimal (x1, X2) in the objective function leads to          Z = </a:t>
            </a:r>
            <a:r>
              <a:rPr lang="en-US" sz="1600" b="1" dirty="0" smtClean="0"/>
              <a:t>3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/>
              <a:t> + </a:t>
            </a:r>
            <a:r>
              <a:rPr lang="en-US" sz="1600" b="1" dirty="0" smtClean="0"/>
              <a:t>5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/>
              <a:t> = 36</a:t>
            </a:r>
          </a:p>
          <a:p>
            <a:pPr lvl="1"/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6618789" y="2150386"/>
            <a:ext cx="649995" cy="101957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45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8124156" y="2161403"/>
            <a:ext cx="964763" cy="101957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32987" y="2161402"/>
            <a:ext cx="1841836" cy="10195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First, let us analyze the </a:t>
            </a:r>
            <a:r>
              <a:rPr lang="en-US" sz="1600" b="1" i="1" dirty="0" smtClean="0"/>
              <a:t>Variable Cells</a:t>
            </a:r>
            <a:r>
              <a:rPr lang="en-US" sz="1600" b="1" dirty="0" smtClean="0"/>
              <a:t>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dirty="0"/>
          </a:p>
          <a:p>
            <a:pPr lvl="1"/>
            <a:r>
              <a:rPr lang="en-US" sz="1600" dirty="0" smtClean="0"/>
              <a:t> - The Final Value = </a:t>
            </a:r>
            <a:r>
              <a:rPr lang="en-US" sz="1600" b="1" i="1" dirty="0" smtClean="0">
                <a:solidFill>
                  <a:srgbClr val="0070C0"/>
                </a:solidFill>
              </a:rPr>
              <a:t>Optimal Solution</a:t>
            </a:r>
            <a:r>
              <a:rPr lang="en-US" sz="1600" dirty="0" smtClean="0"/>
              <a:t>, thus replacing the optimal (x1, X2) in the objective function leads to          Z = </a:t>
            </a:r>
            <a:r>
              <a:rPr lang="en-US" sz="1600" b="1" dirty="0" smtClean="0"/>
              <a:t>3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/>
              <a:t> + </a:t>
            </a:r>
            <a:r>
              <a:rPr lang="en-US" sz="1600" b="1" dirty="0" smtClean="0"/>
              <a:t>5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/>
              <a:t> = 36</a:t>
            </a:r>
          </a:p>
          <a:p>
            <a:pPr lvl="1"/>
            <a:endParaRPr lang="en-US" sz="1600" i="1" dirty="0"/>
          </a:p>
          <a:p>
            <a:pPr lvl="1"/>
            <a:r>
              <a:rPr lang="en-US" sz="1600" dirty="0" smtClean="0"/>
              <a:t> - </a:t>
            </a:r>
            <a:r>
              <a:rPr lang="en-US" sz="1600" dirty="0"/>
              <a:t>The </a:t>
            </a:r>
            <a:r>
              <a:rPr lang="en-US" sz="1600" b="1" i="1" dirty="0">
                <a:solidFill>
                  <a:schemeClr val="accent6"/>
                </a:solidFill>
              </a:rPr>
              <a:t>allowable increase and decrease </a:t>
            </a:r>
            <a:r>
              <a:rPr lang="en-US" sz="1600" dirty="0"/>
              <a:t>show how much the </a:t>
            </a:r>
            <a:r>
              <a:rPr lang="en-US" sz="1600" b="1" i="1" dirty="0" err="1">
                <a:solidFill>
                  <a:schemeClr val="accent2"/>
                </a:solidFill>
              </a:rPr>
              <a:t>coeff</a:t>
            </a:r>
            <a:r>
              <a:rPr lang="en-US" sz="1600" b="1" i="1" dirty="0">
                <a:solidFill>
                  <a:schemeClr val="accent2"/>
                </a:solidFill>
              </a:rPr>
              <a:t>. of the objective function</a:t>
            </a:r>
            <a:r>
              <a:rPr lang="en-US" sz="1600" i="1" dirty="0"/>
              <a:t> </a:t>
            </a:r>
            <a:r>
              <a:rPr lang="en-US" sz="1600" dirty="0"/>
              <a:t>can change before the </a:t>
            </a:r>
            <a:r>
              <a:rPr lang="en-US" sz="1600" b="1" i="1" dirty="0">
                <a:solidFill>
                  <a:srgbClr val="0070C0"/>
                </a:solidFill>
              </a:rPr>
              <a:t>optimal solution </a:t>
            </a:r>
            <a:r>
              <a:rPr lang="en-US" sz="1600" dirty="0"/>
              <a:t>has to be </a:t>
            </a:r>
            <a:r>
              <a:rPr lang="en-US" sz="1600" dirty="0" smtClean="0"/>
              <a:t>altered</a:t>
            </a:r>
            <a:endParaRPr lang="en-US" sz="1600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6618789" y="2150386"/>
            <a:ext cx="649995" cy="101957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65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First, let us analyze the </a:t>
            </a:r>
            <a:r>
              <a:rPr lang="en-US" sz="1600" b="1" i="1" dirty="0" smtClean="0"/>
              <a:t>Variable Cells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Final Value = </a:t>
            </a:r>
            <a:r>
              <a:rPr lang="en-US" sz="1600" b="1" i="1" dirty="0" smtClean="0">
                <a:solidFill>
                  <a:srgbClr val="0070C0"/>
                </a:solidFill>
              </a:rPr>
              <a:t>Optimal Solution</a:t>
            </a:r>
            <a:r>
              <a:rPr lang="en-US" sz="1600" i="1" dirty="0" smtClean="0"/>
              <a:t>, </a:t>
            </a:r>
            <a:r>
              <a:rPr lang="en-US" sz="1600" dirty="0" smtClean="0"/>
              <a:t>thus replacing the optimal (x1, X2) in the objective function leads to          Z = </a:t>
            </a:r>
            <a:r>
              <a:rPr lang="en-US" sz="1600" b="1" dirty="0" smtClean="0"/>
              <a:t>3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/>
              <a:t> + </a:t>
            </a:r>
            <a:r>
              <a:rPr lang="en-US" sz="1600" b="1" dirty="0" smtClean="0"/>
              <a:t>5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/>
              <a:t> = 36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12" name="Rounded Rectangle 11"/>
          <p:cNvSpPr/>
          <p:nvPr/>
        </p:nvSpPr>
        <p:spPr>
          <a:xfrm>
            <a:off x="6180463" y="2688117"/>
            <a:ext cx="4761306" cy="25338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1966" y="2674212"/>
            <a:ext cx="2956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+</a:t>
            </a:r>
            <a:r>
              <a:rPr lang="en-US" sz="1400" b="1" dirty="0" smtClean="0"/>
              <a:t>                                             </a:t>
            </a:r>
            <a:r>
              <a:rPr lang="en-US" sz="1400" b="1" dirty="0" smtClean="0">
                <a:solidFill>
                  <a:srgbClr val="0070C0"/>
                </a:solidFill>
              </a:rPr>
              <a:t>7.5         0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5667" y="22164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9101" y="2216766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9307" y="5190898"/>
            <a:ext cx="570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Since the </a:t>
            </a:r>
            <a:r>
              <a:rPr lang="en-US" sz="1600" b="1" i="1" dirty="0" smtClean="0"/>
              <a:t>Allowable </a:t>
            </a:r>
            <a:r>
              <a:rPr lang="en-US" sz="1600" b="1" i="1" dirty="0"/>
              <a:t>I</a:t>
            </a:r>
            <a:r>
              <a:rPr lang="en-US" sz="1600" b="1" i="1" dirty="0" smtClean="0"/>
              <a:t>ncrease </a:t>
            </a:r>
            <a:r>
              <a:rPr lang="en-US" sz="1600" dirty="0" smtClean="0"/>
              <a:t>for X1 is 4.5 this means that if we increase the objective function </a:t>
            </a:r>
            <a:r>
              <a:rPr lang="en-US" sz="1600" dirty="0" err="1" smtClean="0"/>
              <a:t>coeff</a:t>
            </a:r>
            <a:r>
              <a:rPr lang="en-US" sz="1600" dirty="0" smtClean="0"/>
              <a:t>.  for x1 up to an </a:t>
            </a:r>
            <a:r>
              <a:rPr lang="en-US" sz="1600" b="1" dirty="0" smtClean="0">
                <a:solidFill>
                  <a:srgbClr val="0070C0"/>
                </a:solidFill>
              </a:rPr>
              <a:t>Upper </a:t>
            </a:r>
            <a:r>
              <a:rPr lang="en-US" sz="1600" b="1" dirty="0">
                <a:solidFill>
                  <a:srgbClr val="0070C0"/>
                </a:solidFill>
              </a:rPr>
              <a:t>L</a:t>
            </a:r>
            <a:r>
              <a:rPr lang="en-US" sz="1600" b="1" dirty="0" smtClean="0">
                <a:solidFill>
                  <a:srgbClr val="0070C0"/>
                </a:solidFill>
              </a:rPr>
              <a:t>imit </a:t>
            </a:r>
            <a:r>
              <a:rPr lang="en-US" sz="1600" dirty="0" smtClean="0"/>
              <a:t>of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7.5</a:t>
            </a:r>
            <a:r>
              <a:rPr lang="en-US" sz="1600" dirty="0" smtClean="0"/>
              <a:t> the optimal solution will not change  (2, 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84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First, let us analyze the </a:t>
            </a:r>
            <a:r>
              <a:rPr lang="en-US" sz="1600" b="1" i="1" dirty="0" smtClean="0"/>
              <a:t>Variable Cells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Final Value = </a:t>
            </a:r>
            <a:r>
              <a:rPr lang="en-US" sz="1600" b="1" i="1" dirty="0" smtClean="0">
                <a:solidFill>
                  <a:srgbClr val="0070C0"/>
                </a:solidFill>
              </a:rPr>
              <a:t>Optimal Solution</a:t>
            </a:r>
            <a:r>
              <a:rPr lang="en-US" sz="1600" i="1" dirty="0" smtClean="0"/>
              <a:t>, </a:t>
            </a:r>
            <a:r>
              <a:rPr lang="en-US" sz="1600" dirty="0" smtClean="0"/>
              <a:t>thus replacing the optimal (x1, X2) in the objective function leads to          Z = </a:t>
            </a:r>
            <a:r>
              <a:rPr lang="en-US" sz="1600" b="1" dirty="0" smtClean="0"/>
              <a:t>3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/>
              <a:t> + </a:t>
            </a:r>
            <a:r>
              <a:rPr lang="en-US" sz="1600" b="1" dirty="0" smtClean="0"/>
              <a:t>5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/>
              <a:t> = 36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5239307" y="5190898"/>
            <a:ext cx="57024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Since the </a:t>
            </a:r>
            <a:r>
              <a:rPr lang="en-US" sz="1600" b="1" i="1" dirty="0" smtClean="0"/>
              <a:t>Allowable </a:t>
            </a:r>
            <a:r>
              <a:rPr lang="en-US" sz="1600" b="1" i="1" dirty="0"/>
              <a:t>I</a:t>
            </a:r>
            <a:r>
              <a:rPr lang="en-US" sz="1600" b="1" i="1" dirty="0" smtClean="0"/>
              <a:t>ncrease </a:t>
            </a:r>
            <a:r>
              <a:rPr lang="en-US" sz="1600" dirty="0" smtClean="0"/>
              <a:t>for X1 is 4.5 this means that if we increase the objective function </a:t>
            </a:r>
            <a:r>
              <a:rPr lang="en-US" sz="1600" dirty="0" err="1" smtClean="0"/>
              <a:t>coeff</a:t>
            </a:r>
            <a:r>
              <a:rPr lang="en-US" sz="1600" dirty="0" smtClean="0"/>
              <a:t>. for x1 up to an </a:t>
            </a:r>
            <a:r>
              <a:rPr lang="en-US" sz="1600" b="1" dirty="0" smtClean="0">
                <a:solidFill>
                  <a:srgbClr val="0070C0"/>
                </a:solidFill>
              </a:rPr>
              <a:t>Upper </a:t>
            </a:r>
            <a:r>
              <a:rPr lang="en-US" sz="1600" b="1" dirty="0">
                <a:solidFill>
                  <a:srgbClr val="0070C0"/>
                </a:solidFill>
              </a:rPr>
              <a:t>L</a:t>
            </a:r>
            <a:r>
              <a:rPr lang="en-US" sz="1600" b="1" dirty="0" smtClean="0">
                <a:solidFill>
                  <a:srgbClr val="0070C0"/>
                </a:solidFill>
              </a:rPr>
              <a:t>imit </a:t>
            </a:r>
            <a:r>
              <a:rPr lang="en-US" sz="1600" dirty="0" smtClean="0"/>
              <a:t>of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7.5</a:t>
            </a:r>
            <a:r>
              <a:rPr lang="en-US" sz="1600" dirty="0" smtClean="0"/>
              <a:t> the optimal solution will not change  (2, 6)</a:t>
            </a:r>
          </a:p>
          <a:p>
            <a:endParaRPr lang="en-US" sz="800" dirty="0"/>
          </a:p>
          <a:p>
            <a:r>
              <a:rPr lang="en-US" sz="1600" dirty="0" smtClean="0"/>
              <a:t>Excel usually represents very big numbers by </a:t>
            </a:r>
            <a:r>
              <a:rPr lang="en-US" sz="1600" b="1" dirty="0" smtClean="0">
                <a:solidFill>
                  <a:srgbClr val="C00000"/>
                </a:solidFill>
              </a:rPr>
              <a:t>1E+30</a:t>
            </a:r>
            <a:r>
              <a:rPr lang="en-US" sz="1600" dirty="0" smtClean="0"/>
              <a:t> which can be seen as </a:t>
            </a:r>
            <a:r>
              <a:rPr lang="en-US" sz="1600" b="1" dirty="0" smtClean="0">
                <a:solidFill>
                  <a:srgbClr val="C00000"/>
                </a:solidFill>
              </a:rPr>
              <a:t>infinity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21118" y="2908457"/>
            <a:ext cx="859316" cy="27541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5667" y="22164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9101" y="2216766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1768" y="2674212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7.5         0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41767" y="2921599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100" b="1" dirty="0"/>
              <a:t>+</a:t>
            </a:r>
            <a:r>
              <a:rPr lang="en-US" sz="1400" b="1" dirty="0"/>
              <a:t> </a:t>
            </a:r>
            <a:r>
              <a:rPr lang="en-US" sz="1400" b="1" dirty="0" smtClean="0"/>
              <a:t>∞</a:t>
            </a:r>
            <a:r>
              <a:rPr lang="en-US" sz="1400" dirty="0" smtClean="0"/>
              <a:t>       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47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393042" y="937129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E1EA8"/>
                </a:solidFill>
              </a:rPr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First, let us analyze the </a:t>
            </a:r>
            <a:r>
              <a:rPr lang="en-US" sz="1600" b="1" i="1" dirty="0" smtClean="0"/>
              <a:t>Variable Cells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Final Value = </a:t>
            </a:r>
            <a:r>
              <a:rPr lang="en-US" sz="1600" b="1" i="1" dirty="0" smtClean="0">
                <a:solidFill>
                  <a:srgbClr val="0070C0"/>
                </a:solidFill>
              </a:rPr>
              <a:t>Optimal Solution</a:t>
            </a:r>
            <a:r>
              <a:rPr lang="en-US" sz="1600" i="1" dirty="0" smtClean="0"/>
              <a:t>, </a:t>
            </a:r>
            <a:r>
              <a:rPr lang="en-US" sz="1600" dirty="0" smtClean="0"/>
              <a:t>thus replacing the optimal (x1, X2) in the objective function leads to          Z = </a:t>
            </a:r>
            <a:r>
              <a:rPr lang="en-US" sz="1600" b="1" dirty="0" smtClean="0"/>
              <a:t>3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/>
              <a:t> + </a:t>
            </a:r>
            <a:r>
              <a:rPr lang="en-US" sz="1600" b="1" dirty="0" smtClean="0"/>
              <a:t>5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/>
              <a:t> = 36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5239307" y="5190898"/>
            <a:ext cx="6199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So, what will happen if the </a:t>
            </a:r>
            <a:r>
              <a:rPr lang="en-US" sz="1600" b="1" dirty="0" err="1" smtClean="0"/>
              <a:t>coeff</a:t>
            </a:r>
            <a:r>
              <a:rPr lang="en-US" sz="1600" b="1" dirty="0" smtClean="0"/>
              <a:t>. of X1 increases to 10 </a:t>
            </a:r>
            <a:r>
              <a:rPr lang="en-US" sz="1600" dirty="0" smtClean="0"/>
              <a:t>?</a:t>
            </a:r>
          </a:p>
          <a:p>
            <a:endParaRPr lang="en-US" sz="800" dirty="0"/>
          </a:p>
          <a:p>
            <a:r>
              <a:rPr lang="en-US" sz="1600" dirty="0" smtClean="0"/>
              <a:t> - It will fall outside the allowable interval, thus the </a:t>
            </a:r>
            <a:r>
              <a:rPr lang="en-US" sz="1600" u="sng" dirty="0" smtClean="0"/>
              <a:t>optimal solution will change (</a:t>
            </a:r>
            <a:r>
              <a:rPr lang="en-US" sz="1600" b="1" dirty="0" smtClean="0">
                <a:solidFill>
                  <a:srgbClr val="C00000"/>
                </a:solidFill>
              </a:rPr>
              <a:t>Final Values) </a:t>
            </a:r>
          </a:p>
          <a:p>
            <a:endParaRPr lang="en-US" sz="800" b="1" dirty="0">
              <a:solidFill>
                <a:srgbClr val="C00000"/>
              </a:solidFill>
            </a:endParaRPr>
          </a:p>
          <a:p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45045" y="2718142"/>
            <a:ext cx="613704" cy="4553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5667" y="22164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9101" y="2216766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675800" y="1494175"/>
            <a:ext cx="21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75261" y="1555810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5</a:t>
            </a:r>
            <a:endParaRPr lang="en-US" sz="1200" b="1" dirty="0">
              <a:solidFill>
                <a:srgbClr val="2E1EA8"/>
              </a:solidFill>
            </a:endParaRPr>
          </a:p>
        </p:txBody>
      </p:sp>
      <p:cxnSp>
        <p:nvCxnSpPr>
          <p:cNvPr id="9" name="Straight Connector 8"/>
          <p:cNvCxnSpPr>
            <a:stCxn id="19" idx="0"/>
          </p:cNvCxnSpPr>
          <p:nvPr/>
        </p:nvCxnSpPr>
        <p:spPr>
          <a:xfrm flipV="1">
            <a:off x="9884090" y="1494176"/>
            <a:ext cx="0" cy="61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09883" y="1555810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2</a:t>
            </a:r>
            <a:endParaRPr lang="en-US" sz="1200" b="1" dirty="0">
              <a:solidFill>
                <a:srgbClr val="2E1EA8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329468" y="1343567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329470" y="1337989"/>
            <a:ext cx="1548000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30355" y="1497284"/>
            <a:ext cx="824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+</a:t>
            </a:r>
            <a:r>
              <a:rPr lang="en-US" sz="1600" b="1" dirty="0" smtClean="0">
                <a:solidFill>
                  <a:srgbClr val="2E1EA8"/>
                </a:solidFill>
              </a:rPr>
              <a:t> ∞</a:t>
            </a:r>
            <a:endParaRPr lang="en-US" sz="1600" b="1" dirty="0">
              <a:solidFill>
                <a:srgbClr val="2E1EA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30583" y="1317813"/>
            <a:ext cx="41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</a:rPr>
              <a:t>X2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675800" y="899343"/>
            <a:ext cx="21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511654" y="899342"/>
            <a:ext cx="0" cy="61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30583" y="722981"/>
            <a:ext cx="41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</a:rPr>
              <a:t>X1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16016" y="940390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0</a:t>
            </a:r>
            <a:endParaRPr lang="en-US" sz="1200" b="1" dirty="0">
              <a:solidFill>
                <a:srgbClr val="2E1EA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44301" y="937128"/>
            <a:ext cx="40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7.5</a:t>
            </a:r>
            <a:endParaRPr lang="en-US" sz="1200" b="1" dirty="0">
              <a:solidFill>
                <a:srgbClr val="2E1EA8"/>
              </a:solidFill>
            </a:endParaRPr>
          </a:p>
        </p:txBody>
      </p:sp>
      <p:cxnSp>
        <p:nvCxnSpPr>
          <p:cNvPr id="36" name="Elbow Connector 35"/>
          <p:cNvCxnSpPr>
            <a:stCxn id="32" idx="0"/>
            <a:endCxn id="31" idx="0"/>
          </p:cNvCxnSpPr>
          <p:nvPr/>
        </p:nvCxnSpPr>
        <p:spPr>
          <a:xfrm rot="16200000" flipH="1">
            <a:off x="9506761" y="447800"/>
            <a:ext cx="2374" cy="981031"/>
          </a:xfrm>
          <a:prstGeom prst="bentConnector3">
            <a:avLst>
              <a:gd name="adj1" fmla="val -96293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41768" y="2674212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7.5         0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941767" y="2921599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100" b="1" dirty="0"/>
              <a:t>+</a:t>
            </a:r>
            <a:r>
              <a:rPr lang="en-US" sz="1400" b="1" dirty="0"/>
              <a:t> </a:t>
            </a:r>
            <a:r>
              <a:rPr lang="en-US" sz="1400" b="1" dirty="0" smtClean="0"/>
              <a:t>∞</a:t>
            </a:r>
            <a:r>
              <a:rPr lang="en-US" sz="1400" dirty="0" smtClean="0"/>
              <a:t>       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63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393042" y="937129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E1EA8"/>
                </a:solidFill>
              </a:rPr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First, let us analyze the </a:t>
            </a:r>
            <a:r>
              <a:rPr lang="en-US" sz="1600" b="1" i="1" dirty="0" smtClean="0"/>
              <a:t>Variable Cells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Final Value = </a:t>
            </a:r>
            <a:r>
              <a:rPr lang="en-US" sz="1600" b="1" i="1" dirty="0" smtClean="0">
                <a:solidFill>
                  <a:srgbClr val="0070C0"/>
                </a:solidFill>
              </a:rPr>
              <a:t>Optimal Solution</a:t>
            </a:r>
            <a:r>
              <a:rPr lang="en-US" sz="1600" i="1" dirty="0" smtClean="0"/>
              <a:t>, </a:t>
            </a:r>
            <a:r>
              <a:rPr lang="en-US" sz="1600" dirty="0" smtClean="0"/>
              <a:t>thus replacing the optimal (x1, X2) in the objective function leads to          Z = </a:t>
            </a:r>
            <a:r>
              <a:rPr lang="en-US" sz="1600" b="1" dirty="0" smtClean="0"/>
              <a:t>3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/>
              <a:t> + </a:t>
            </a:r>
            <a:r>
              <a:rPr lang="en-US" sz="1600" b="1" dirty="0" smtClean="0"/>
              <a:t>5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/>
              <a:t> = 36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5239307" y="5190898"/>
            <a:ext cx="6199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So, what will happen if the </a:t>
            </a:r>
            <a:r>
              <a:rPr lang="en-US" sz="1600" b="1" dirty="0" err="1" smtClean="0"/>
              <a:t>coeff</a:t>
            </a:r>
            <a:r>
              <a:rPr lang="en-US" sz="1600" b="1" dirty="0" smtClean="0"/>
              <a:t>. of X1 increases to 10 </a:t>
            </a:r>
            <a:r>
              <a:rPr lang="en-US" sz="1600" dirty="0" smtClean="0"/>
              <a:t>?</a:t>
            </a:r>
          </a:p>
          <a:p>
            <a:endParaRPr lang="en-US" sz="800" dirty="0"/>
          </a:p>
          <a:p>
            <a:r>
              <a:rPr lang="en-US" sz="1600" dirty="0" smtClean="0"/>
              <a:t> - It will fall outside the allowable interval, thus the </a:t>
            </a:r>
            <a:r>
              <a:rPr lang="en-US" sz="1600" u="sng" dirty="0" smtClean="0"/>
              <a:t>optimal solution will change (</a:t>
            </a:r>
            <a:r>
              <a:rPr lang="en-US" sz="1600" b="1" dirty="0" smtClean="0">
                <a:solidFill>
                  <a:srgbClr val="C00000"/>
                </a:solidFill>
              </a:rPr>
              <a:t>Final Values) </a:t>
            </a:r>
          </a:p>
          <a:p>
            <a:endParaRPr lang="en-US" sz="800" b="1" dirty="0">
              <a:solidFill>
                <a:srgbClr val="C00000"/>
              </a:solidFill>
            </a:endParaRPr>
          </a:p>
          <a:p>
            <a:r>
              <a:rPr lang="en-US" sz="1600" dirty="0"/>
              <a:t>A</a:t>
            </a:r>
            <a:r>
              <a:rPr lang="en-US" sz="1600" dirty="0" smtClean="0"/>
              <a:t>nd </a:t>
            </a:r>
            <a:r>
              <a:rPr lang="en-US" sz="1600" dirty="0"/>
              <a:t>what will happen if the </a:t>
            </a:r>
            <a:r>
              <a:rPr lang="en-US" sz="1600" b="1" dirty="0" err="1"/>
              <a:t>coeff</a:t>
            </a:r>
            <a:r>
              <a:rPr lang="en-US" sz="1600" b="1" dirty="0"/>
              <a:t>. of X1 increases to </a:t>
            </a:r>
            <a:r>
              <a:rPr lang="en-US" sz="1600" b="1" dirty="0" smtClean="0"/>
              <a:t>6 </a:t>
            </a:r>
            <a:r>
              <a:rPr lang="en-US" sz="1600" dirty="0" smtClean="0"/>
              <a:t>?</a:t>
            </a:r>
          </a:p>
          <a:p>
            <a:endParaRPr lang="en-US" sz="800" dirty="0"/>
          </a:p>
          <a:p>
            <a:r>
              <a:rPr lang="en-US" sz="1600" dirty="0" smtClean="0"/>
              <a:t> - The optimal solution will remain optimal but Z = </a:t>
            </a:r>
            <a:r>
              <a:rPr lang="en-US" sz="1600" b="1" dirty="0" smtClean="0"/>
              <a:t>6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/>
              <a:t> </a:t>
            </a:r>
            <a:r>
              <a:rPr lang="en-US" sz="1600" dirty="0"/>
              <a:t>+ </a:t>
            </a:r>
            <a:r>
              <a:rPr lang="en-US" sz="1600" b="1" dirty="0" smtClean="0"/>
              <a:t>5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/>
              <a:t> = 42</a:t>
            </a:r>
            <a:endParaRPr lang="en-US" sz="1600" dirty="0"/>
          </a:p>
          <a:p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5667" y="22164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9101" y="2216766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675800" y="1494175"/>
            <a:ext cx="21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75261" y="1555810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5</a:t>
            </a:r>
            <a:endParaRPr lang="en-US" sz="1200" b="1" dirty="0">
              <a:solidFill>
                <a:srgbClr val="2E1EA8"/>
              </a:solidFill>
            </a:endParaRPr>
          </a:p>
        </p:txBody>
      </p:sp>
      <p:cxnSp>
        <p:nvCxnSpPr>
          <p:cNvPr id="9" name="Straight Connector 8"/>
          <p:cNvCxnSpPr>
            <a:stCxn id="19" idx="0"/>
          </p:cNvCxnSpPr>
          <p:nvPr/>
        </p:nvCxnSpPr>
        <p:spPr>
          <a:xfrm flipV="1">
            <a:off x="9884090" y="1494176"/>
            <a:ext cx="0" cy="61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09883" y="1555810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2</a:t>
            </a:r>
            <a:endParaRPr lang="en-US" sz="1200" b="1" dirty="0">
              <a:solidFill>
                <a:srgbClr val="2E1EA8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329468" y="1343567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329470" y="1337989"/>
            <a:ext cx="1548000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30355" y="1497284"/>
            <a:ext cx="824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+</a:t>
            </a:r>
            <a:r>
              <a:rPr lang="en-US" sz="1600" b="1" dirty="0" smtClean="0">
                <a:solidFill>
                  <a:srgbClr val="2E1EA8"/>
                </a:solidFill>
              </a:rPr>
              <a:t> ∞</a:t>
            </a:r>
            <a:endParaRPr lang="en-US" sz="1600" b="1" dirty="0">
              <a:solidFill>
                <a:srgbClr val="2E1EA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30583" y="1317813"/>
            <a:ext cx="41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</a:rPr>
              <a:t>X2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675800" y="899343"/>
            <a:ext cx="21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511654" y="899342"/>
            <a:ext cx="0" cy="61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30583" y="722981"/>
            <a:ext cx="41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</a:rPr>
              <a:t>X1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16016" y="940390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0</a:t>
            </a:r>
            <a:endParaRPr lang="en-US" sz="1200" b="1" dirty="0">
              <a:solidFill>
                <a:srgbClr val="2E1EA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44301" y="937128"/>
            <a:ext cx="40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7.5</a:t>
            </a:r>
            <a:endParaRPr lang="en-US" sz="1200" b="1" dirty="0">
              <a:solidFill>
                <a:srgbClr val="2E1EA8"/>
              </a:solidFill>
            </a:endParaRPr>
          </a:p>
        </p:txBody>
      </p:sp>
      <p:cxnSp>
        <p:nvCxnSpPr>
          <p:cNvPr id="36" name="Elbow Connector 35"/>
          <p:cNvCxnSpPr>
            <a:stCxn id="32" idx="0"/>
            <a:endCxn id="31" idx="0"/>
          </p:cNvCxnSpPr>
          <p:nvPr/>
        </p:nvCxnSpPr>
        <p:spPr>
          <a:xfrm rot="16200000" flipH="1">
            <a:off x="9506761" y="447800"/>
            <a:ext cx="2374" cy="981031"/>
          </a:xfrm>
          <a:prstGeom prst="bentConnector3">
            <a:avLst>
              <a:gd name="adj1" fmla="val -96293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41768" y="2674212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7.5         0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941767" y="2921599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100" b="1" dirty="0"/>
              <a:t>+</a:t>
            </a:r>
            <a:r>
              <a:rPr lang="en-US" sz="1400" b="1" dirty="0"/>
              <a:t> </a:t>
            </a:r>
            <a:r>
              <a:rPr lang="en-US" sz="1400" b="1" dirty="0" smtClean="0"/>
              <a:t>∞</a:t>
            </a:r>
            <a:r>
              <a:rPr lang="en-US" sz="1400" dirty="0" smtClean="0"/>
              <a:t>       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49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prices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625" y="1917899"/>
            <a:ext cx="3108772" cy="2187821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63626" y="1809783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>
                <a:solidFill>
                  <a:srgbClr val="C00000"/>
                </a:solidFill>
              </a:rPr>
              <a:t>Z = 3x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 + 5x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</a:rPr>
              <a:t>1                 </a:t>
            </a:r>
            <a:r>
              <a:rPr lang="en-US" dirty="0" smtClean="0">
                <a:solidFill>
                  <a:schemeClr val="accent2"/>
                </a:solidFill>
              </a:rPr>
              <a:t>≤</a:t>
            </a:r>
            <a:r>
              <a:rPr lang="en-US" sz="4000" baseline="-25000" dirty="0" smtClean="0">
                <a:solidFill>
                  <a:schemeClr val="accent2"/>
                </a:solidFill>
              </a:rPr>
              <a:t>  </a:t>
            </a:r>
            <a:r>
              <a:rPr lang="en-US" dirty="0" smtClean="0">
                <a:solidFill>
                  <a:schemeClr val="accent2"/>
                </a:solidFill>
              </a:rPr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≤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3x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+ 2x</a:t>
            </a:r>
            <a:r>
              <a:rPr lang="en-US" baseline="-25000" dirty="0" smtClean="0">
                <a:solidFill>
                  <a:srgbClr val="0070C0"/>
                </a:solidFill>
              </a:rPr>
              <a:t>2 </a:t>
            </a:r>
            <a:r>
              <a:rPr lang="en-US" dirty="0" smtClean="0">
                <a:solidFill>
                  <a:schemeClr val="accent1"/>
                </a:solidFill>
              </a:rPr>
              <a:t>≤</a:t>
            </a:r>
            <a:r>
              <a:rPr lang="en-US" dirty="0" smtClean="0">
                <a:solidFill>
                  <a:srgbClr val="0070C0"/>
                </a:solidFill>
              </a:rPr>
              <a:t> 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</a:t>
            </a:r>
            <a:r>
              <a:rPr lang="en-US" dirty="0" smtClean="0"/>
              <a:t>≥ 0;     x</a:t>
            </a:r>
            <a:r>
              <a:rPr lang="en-US" baseline="-25000" dirty="0" smtClean="0"/>
              <a:t>2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i="1" dirty="0" smtClean="0"/>
          </a:p>
          <a:p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283904" y="4121484"/>
            <a:ext cx="55117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 number of window batch; X2 number of glass doors batch</a:t>
            </a:r>
          </a:p>
          <a:p>
            <a:r>
              <a:rPr lang="en-US" sz="1400" dirty="0"/>
              <a:t>Profit of windows batch = 3 profit of doors batch = 5 (K€)</a:t>
            </a:r>
          </a:p>
          <a:p>
            <a:endParaRPr lang="en-US" sz="800" dirty="0" smtClean="0"/>
          </a:p>
          <a:p>
            <a:r>
              <a:rPr lang="en-US" sz="1400" dirty="0" smtClean="0"/>
              <a:t>Plant 1- produces </a:t>
            </a:r>
            <a:r>
              <a:rPr lang="en-US" sz="1400" dirty="0"/>
              <a:t>the aluminum </a:t>
            </a:r>
            <a:r>
              <a:rPr lang="en-US" sz="1400" dirty="0" smtClean="0"/>
              <a:t>frames (prod. time available = 4 h/week)</a:t>
            </a:r>
          </a:p>
          <a:p>
            <a:r>
              <a:rPr lang="en-US" sz="1400" dirty="0"/>
              <a:t>Plant </a:t>
            </a:r>
            <a:r>
              <a:rPr lang="en-US" sz="1400" dirty="0" smtClean="0"/>
              <a:t>2</a:t>
            </a:r>
            <a:r>
              <a:rPr lang="en-US" sz="1400" dirty="0"/>
              <a:t>- produces </a:t>
            </a:r>
            <a:r>
              <a:rPr lang="en-US" sz="1400" dirty="0" smtClean="0"/>
              <a:t>the </a:t>
            </a:r>
            <a:r>
              <a:rPr lang="en-US" sz="1400" dirty="0"/>
              <a:t>wood </a:t>
            </a:r>
            <a:r>
              <a:rPr lang="en-US" sz="1400" dirty="0" smtClean="0"/>
              <a:t>frames </a:t>
            </a:r>
            <a:r>
              <a:rPr lang="en-US" sz="1400" dirty="0"/>
              <a:t>(</a:t>
            </a:r>
            <a:r>
              <a:rPr lang="en-US" sz="1400" dirty="0" smtClean="0"/>
              <a:t>prod. </a:t>
            </a:r>
            <a:r>
              <a:rPr lang="en-US" sz="1400" dirty="0"/>
              <a:t>time available = </a:t>
            </a:r>
            <a:r>
              <a:rPr lang="en-US" sz="1400" dirty="0" smtClean="0"/>
              <a:t>12)</a:t>
            </a:r>
          </a:p>
          <a:p>
            <a:r>
              <a:rPr lang="en-US" sz="1400" dirty="0" smtClean="0"/>
              <a:t>Plant 3</a:t>
            </a:r>
            <a:r>
              <a:rPr lang="en-US" sz="1400" dirty="0"/>
              <a:t>- produces </a:t>
            </a:r>
            <a:r>
              <a:rPr lang="en-US" sz="1400" dirty="0" smtClean="0"/>
              <a:t>the glass and assembles the product </a:t>
            </a:r>
            <a:r>
              <a:rPr lang="en-US" sz="1400" dirty="0"/>
              <a:t>(</a:t>
            </a:r>
            <a:r>
              <a:rPr lang="en-US" sz="1400" dirty="0" smtClean="0"/>
              <a:t>prod. </a:t>
            </a:r>
            <a:r>
              <a:rPr lang="en-US" sz="1400" dirty="0"/>
              <a:t>time available = </a:t>
            </a:r>
            <a:r>
              <a:rPr lang="en-US" sz="1400" dirty="0" smtClean="0"/>
              <a:t>18)</a:t>
            </a:r>
          </a:p>
          <a:p>
            <a:endParaRPr lang="en-US" sz="1400" dirty="0"/>
          </a:p>
          <a:p>
            <a:r>
              <a:rPr lang="en-US" sz="1400" dirty="0" smtClean="0"/>
              <a:t>Resources - the production </a:t>
            </a:r>
            <a:r>
              <a:rPr lang="en-US" sz="1400" dirty="0"/>
              <a:t>capacity of </a:t>
            </a:r>
            <a:r>
              <a:rPr lang="en-US" sz="1400" dirty="0" smtClean="0"/>
              <a:t>each Plant made </a:t>
            </a:r>
            <a:r>
              <a:rPr lang="en-US" sz="1400" dirty="0"/>
              <a:t>available </a:t>
            </a:r>
            <a:r>
              <a:rPr lang="en-US" sz="1400" dirty="0" smtClean="0"/>
              <a:t>(R1, R2, R3), where </a:t>
            </a:r>
            <a:r>
              <a:rPr lang="en-US" sz="1400" i="1" dirty="0" smtClean="0"/>
              <a:t>bi </a:t>
            </a:r>
            <a:r>
              <a:rPr lang="en-US" sz="1400" i="1" dirty="0"/>
              <a:t>(RHS) </a:t>
            </a:r>
            <a:r>
              <a:rPr lang="en-US" sz="1400" dirty="0" smtClean="0"/>
              <a:t>represents the hours </a:t>
            </a:r>
            <a:r>
              <a:rPr lang="en-US" sz="1400" dirty="0"/>
              <a:t>of production time per </a:t>
            </a:r>
            <a:r>
              <a:rPr lang="en-US" sz="1400" dirty="0" smtClean="0"/>
              <a:t>week</a:t>
            </a:r>
          </a:p>
          <a:p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283904" y="1597205"/>
            <a:ext cx="5786389" cy="48035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165" y="2211114"/>
            <a:ext cx="3897852" cy="26091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68626" y="1953967"/>
            <a:ext cx="334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The Excel Formulation</a:t>
            </a:r>
            <a:endParaRPr lang="en-US" sz="1400" b="1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7453148" y="2942616"/>
            <a:ext cx="1198180" cy="19127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53149" y="3519651"/>
            <a:ext cx="1163442" cy="56755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ounded Rectangle 22"/>
          <p:cNvSpPr/>
          <p:nvPr/>
        </p:nvSpPr>
        <p:spPr>
          <a:xfrm>
            <a:off x="9816947" y="3497315"/>
            <a:ext cx="450075" cy="58989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8854185" y="2941981"/>
            <a:ext cx="533964" cy="19127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6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393042" y="937129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E1EA8"/>
                </a:solidFill>
              </a:rPr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First, let us analyze the </a:t>
            </a:r>
            <a:r>
              <a:rPr lang="en-US" sz="1600" b="1" i="1" dirty="0" smtClean="0"/>
              <a:t>Variable Cells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Final Value = </a:t>
            </a:r>
            <a:r>
              <a:rPr lang="en-US" sz="1600" b="1" i="1" dirty="0" smtClean="0">
                <a:solidFill>
                  <a:srgbClr val="0070C0"/>
                </a:solidFill>
              </a:rPr>
              <a:t>Optimal Solution</a:t>
            </a:r>
            <a:r>
              <a:rPr lang="en-US" sz="1600" i="1" dirty="0" smtClean="0"/>
              <a:t>, </a:t>
            </a:r>
            <a:r>
              <a:rPr lang="en-US" sz="1600" dirty="0" smtClean="0"/>
              <a:t>thus replacing the optimal (x1, X2) in the objective function leads to          Z = </a:t>
            </a:r>
            <a:r>
              <a:rPr lang="en-US" sz="1600" b="1" dirty="0" smtClean="0"/>
              <a:t>3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/>
              <a:t> + </a:t>
            </a:r>
            <a:r>
              <a:rPr lang="en-US" sz="1600" b="1" dirty="0" smtClean="0"/>
              <a:t>5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/>
              <a:t> = 36</a:t>
            </a:r>
          </a:p>
          <a:p>
            <a:pPr lvl="1"/>
            <a:endParaRPr lang="en-US" sz="1600" i="1" dirty="0"/>
          </a:p>
          <a:p>
            <a:pPr lvl="1"/>
            <a:r>
              <a:rPr lang="en-US" sz="1600" i="1" dirty="0" smtClean="0"/>
              <a:t> </a:t>
            </a:r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2533773" y="5112446"/>
            <a:ext cx="8604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And </a:t>
            </a:r>
            <a:r>
              <a:rPr lang="en-US" sz="1600" dirty="0"/>
              <a:t>what will happen if </a:t>
            </a:r>
            <a:r>
              <a:rPr lang="en-US" sz="1600" b="1" u="sng" dirty="0" smtClean="0"/>
              <a:t>both </a:t>
            </a:r>
            <a:r>
              <a:rPr lang="en-US" sz="1600" b="1" u="sng" dirty="0" err="1" smtClean="0"/>
              <a:t>coeff</a:t>
            </a:r>
            <a:r>
              <a:rPr lang="en-US" sz="1600" b="1" u="sng" dirty="0"/>
              <a:t>. </a:t>
            </a:r>
            <a:r>
              <a:rPr lang="en-US" sz="1600" b="1" u="sng" dirty="0" smtClean="0"/>
              <a:t>X1 and X2 change </a:t>
            </a:r>
            <a:r>
              <a:rPr lang="en-US" sz="1600" b="1" u="sng" dirty="0"/>
              <a:t>to </a:t>
            </a:r>
            <a:r>
              <a:rPr lang="en-US" sz="1600" b="1" u="sng" dirty="0" smtClean="0"/>
              <a:t>4 </a:t>
            </a:r>
            <a:r>
              <a:rPr lang="en-US" sz="1600" dirty="0" smtClean="0"/>
              <a:t>(simultaneous changes)?</a:t>
            </a:r>
          </a:p>
          <a:p>
            <a:endParaRPr lang="en-US" sz="600" dirty="0"/>
          </a:p>
          <a:p>
            <a:r>
              <a:rPr lang="en-US" sz="1600" dirty="0" smtClean="0"/>
              <a:t> - This optimality report only applies to individual changes and to answer the question we will have to calculate </a:t>
            </a:r>
            <a:r>
              <a:rPr lang="en-US" sz="1600" b="1" dirty="0" smtClean="0"/>
              <a:t>100% Rule</a:t>
            </a:r>
            <a:r>
              <a:rPr lang="en-US" sz="1600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1400" dirty="0"/>
              <a:t> </a:t>
            </a:r>
            <a:r>
              <a:rPr lang="en-US" sz="1400" dirty="0" smtClean="0"/>
              <a:t>X1 increases in 1 unit, so: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en-US" sz="1400" dirty="0" smtClean="0"/>
              <a:t>/ 4.5 (allowable increase) =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0.22</a:t>
            </a:r>
          </a:p>
          <a:p>
            <a:pPr lvl="1"/>
            <a:r>
              <a:rPr lang="en-US" sz="1400" dirty="0" smtClean="0"/>
              <a:t> X2 decreases in </a:t>
            </a:r>
            <a:r>
              <a:rPr lang="en-US" sz="1400" dirty="0"/>
              <a:t>1 </a:t>
            </a:r>
            <a:r>
              <a:rPr lang="en-US" sz="1400" dirty="0" smtClean="0"/>
              <a:t>unit, so: </a:t>
            </a:r>
            <a:r>
              <a:rPr lang="en-US" sz="1400" dirty="0" smtClean="0">
                <a:solidFill>
                  <a:srgbClr val="C00000"/>
                </a:solidFill>
              </a:rPr>
              <a:t>1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/ 3 (allowable decrease) = </a:t>
            </a:r>
            <a:r>
              <a:rPr lang="en-US" sz="1400" dirty="0" smtClean="0">
                <a:solidFill>
                  <a:srgbClr val="C00000"/>
                </a:solidFill>
              </a:rPr>
              <a:t>0.33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5667" y="22164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9101" y="2216766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675800" y="1494175"/>
            <a:ext cx="21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75261" y="1555810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5</a:t>
            </a:r>
            <a:endParaRPr lang="en-US" sz="1200" b="1" dirty="0">
              <a:solidFill>
                <a:srgbClr val="2E1EA8"/>
              </a:solidFill>
            </a:endParaRPr>
          </a:p>
        </p:txBody>
      </p:sp>
      <p:cxnSp>
        <p:nvCxnSpPr>
          <p:cNvPr id="9" name="Straight Connector 8"/>
          <p:cNvCxnSpPr>
            <a:stCxn id="19" idx="0"/>
          </p:cNvCxnSpPr>
          <p:nvPr/>
        </p:nvCxnSpPr>
        <p:spPr>
          <a:xfrm flipV="1">
            <a:off x="9884090" y="1494176"/>
            <a:ext cx="0" cy="61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09883" y="1555810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2</a:t>
            </a:r>
            <a:endParaRPr lang="en-US" sz="1200" b="1" dirty="0">
              <a:solidFill>
                <a:srgbClr val="2E1EA8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329468" y="1343567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329470" y="1337989"/>
            <a:ext cx="1548000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30355" y="1497284"/>
            <a:ext cx="824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+</a:t>
            </a:r>
            <a:r>
              <a:rPr lang="en-US" sz="1600" b="1" dirty="0" smtClean="0">
                <a:solidFill>
                  <a:srgbClr val="2E1EA8"/>
                </a:solidFill>
              </a:rPr>
              <a:t> ∞</a:t>
            </a:r>
            <a:endParaRPr lang="en-US" sz="1600" b="1" dirty="0">
              <a:solidFill>
                <a:srgbClr val="2E1EA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30583" y="1317813"/>
            <a:ext cx="41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</a:rPr>
              <a:t>X2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675800" y="899343"/>
            <a:ext cx="21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511654" y="899342"/>
            <a:ext cx="0" cy="61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30583" y="722981"/>
            <a:ext cx="41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</a:rPr>
              <a:t>X1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16016" y="940390"/>
            <a:ext cx="21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0</a:t>
            </a:r>
            <a:endParaRPr lang="en-US" sz="1200" b="1" dirty="0">
              <a:solidFill>
                <a:srgbClr val="2E1EA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44301" y="937128"/>
            <a:ext cx="40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E1EA8"/>
                </a:solidFill>
              </a:rPr>
              <a:t>7.5</a:t>
            </a:r>
            <a:endParaRPr lang="en-US" sz="1200" b="1" dirty="0">
              <a:solidFill>
                <a:srgbClr val="2E1EA8"/>
              </a:solidFill>
            </a:endParaRPr>
          </a:p>
        </p:txBody>
      </p:sp>
      <p:cxnSp>
        <p:nvCxnSpPr>
          <p:cNvPr id="36" name="Elbow Connector 35"/>
          <p:cNvCxnSpPr>
            <a:stCxn id="32" idx="0"/>
            <a:endCxn id="31" idx="0"/>
          </p:cNvCxnSpPr>
          <p:nvPr/>
        </p:nvCxnSpPr>
        <p:spPr>
          <a:xfrm rot="16200000" flipH="1">
            <a:off x="9506761" y="447800"/>
            <a:ext cx="2374" cy="981031"/>
          </a:xfrm>
          <a:prstGeom prst="bentConnector3">
            <a:avLst>
              <a:gd name="adj1" fmla="val -96293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41768" y="2674212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7.5         0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941767" y="2921599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100" b="1" dirty="0"/>
              <a:t>+</a:t>
            </a:r>
            <a:r>
              <a:rPr lang="en-US" sz="1400" b="1" dirty="0"/>
              <a:t> </a:t>
            </a:r>
            <a:r>
              <a:rPr lang="en-US" sz="1400" b="1" dirty="0" smtClean="0"/>
              <a:t>∞</a:t>
            </a:r>
            <a:r>
              <a:rPr lang="en-US" sz="1400" dirty="0" smtClean="0"/>
              <a:t>        2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8569747" y="2687989"/>
            <a:ext cx="94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4 -</a:t>
            </a:r>
            <a:r>
              <a:rPr lang="en-US" sz="1400" b="1" dirty="0" smtClean="0"/>
              <a:t>   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= 1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56586" y="2910840"/>
            <a:ext cx="94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- 4 =1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0538" y="5851110"/>
            <a:ext cx="219908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0.22</a:t>
            </a:r>
            <a:r>
              <a:rPr lang="en-US" sz="1400" dirty="0" smtClean="0"/>
              <a:t> +</a:t>
            </a:r>
            <a:r>
              <a:rPr lang="en-US" sz="1400" dirty="0" smtClean="0">
                <a:solidFill>
                  <a:srgbClr val="0070C0"/>
                </a:solidFill>
              </a:rPr>
              <a:t> 0.33 </a:t>
            </a:r>
            <a:r>
              <a:rPr lang="en-US" sz="1400" dirty="0" smtClean="0"/>
              <a:t>= 0.55 %  &lt;100%</a:t>
            </a:r>
          </a:p>
          <a:p>
            <a:pPr algn="ctr"/>
            <a:r>
              <a:rPr lang="en-US" sz="1400" b="1" dirty="0" smtClean="0"/>
              <a:t>Solution remains optimal</a:t>
            </a:r>
          </a:p>
          <a:p>
            <a:pPr algn="ctr"/>
            <a:r>
              <a:rPr lang="en-US" sz="1400" dirty="0" smtClean="0"/>
              <a:t>Z = </a:t>
            </a:r>
            <a:r>
              <a:rPr lang="en-US" sz="1400" b="1" dirty="0" smtClean="0"/>
              <a:t>4*</a:t>
            </a:r>
            <a:r>
              <a:rPr lang="en-US" sz="1400" dirty="0">
                <a:solidFill>
                  <a:srgbClr val="0070C0"/>
                </a:solidFill>
              </a:rPr>
              <a:t>2</a:t>
            </a:r>
            <a:r>
              <a:rPr lang="en-US" sz="1400" b="1" dirty="0" smtClean="0"/>
              <a:t> + 4*</a:t>
            </a:r>
            <a:r>
              <a:rPr lang="en-US" sz="1400" dirty="0" smtClean="0">
                <a:solidFill>
                  <a:srgbClr val="0070C0"/>
                </a:solidFill>
              </a:rPr>
              <a:t>6</a:t>
            </a:r>
            <a:r>
              <a:rPr lang="en-US" sz="1400" b="1" dirty="0" smtClean="0"/>
              <a:t> </a:t>
            </a:r>
            <a:r>
              <a:rPr lang="en-US" sz="1400" dirty="0" smtClean="0"/>
              <a:t>= 32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069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First, let us analyze the </a:t>
            </a:r>
            <a:r>
              <a:rPr lang="en-US" sz="1600" b="1" i="1" dirty="0" smtClean="0"/>
              <a:t>Variable Cells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Final Value = </a:t>
            </a:r>
            <a:r>
              <a:rPr lang="en-US" sz="1600" b="1" i="1" dirty="0" smtClean="0">
                <a:solidFill>
                  <a:srgbClr val="0070C0"/>
                </a:solidFill>
              </a:rPr>
              <a:t>Optimal Solution</a:t>
            </a:r>
            <a:r>
              <a:rPr lang="en-US" sz="1600" i="1" dirty="0" smtClean="0"/>
              <a:t>, </a:t>
            </a:r>
            <a:r>
              <a:rPr lang="en-US" sz="1600" dirty="0" smtClean="0"/>
              <a:t>thus replacing the optimal (x1, X2) in the objective function leads to          Z = </a:t>
            </a:r>
            <a:r>
              <a:rPr lang="en-US" sz="1600" b="1" dirty="0" smtClean="0"/>
              <a:t>3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/>
              <a:t> + </a:t>
            </a:r>
            <a:r>
              <a:rPr lang="en-US" sz="1600" b="1" dirty="0" smtClean="0"/>
              <a:t>5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/>
              <a:t> = 36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2409714" y="5128043"/>
            <a:ext cx="92300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73F8F"/>
                </a:solidFill>
              </a:rPr>
              <a:t>Reduced Cost </a:t>
            </a:r>
            <a:r>
              <a:rPr lang="en-US" sz="1600" dirty="0" smtClean="0"/>
              <a:t>column is set to zero for both variables because both products are </a:t>
            </a:r>
            <a:r>
              <a:rPr lang="en-US" sz="1600" dirty="0"/>
              <a:t>being produced </a:t>
            </a:r>
            <a:r>
              <a:rPr lang="en-US" sz="1600" dirty="0" smtClean="0"/>
              <a:t>(2 units of X1 and 6 units of X2).</a:t>
            </a:r>
          </a:p>
          <a:p>
            <a:r>
              <a:rPr lang="en-US" sz="800" dirty="0" smtClean="0"/>
              <a:t> </a:t>
            </a:r>
          </a:p>
          <a:p>
            <a:r>
              <a:rPr lang="en-US" sz="1600" dirty="0" smtClean="0"/>
              <a:t>However, there might be situations for which not producing one of the products is more profitable (</a:t>
            </a:r>
            <a:r>
              <a:rPr lang="en-US" sz="1600" b="1" dirty="0" smtClean="0">
                <a:solidFill>
                  <a:srgbClr val="373F8F"/>
                </a:solidFill>
              </a:rPr>
              <a:t>Final </a:t>
            </a:r>
            <a:r>
              <a:rPr lang="en-US" sz="1600" b="1" dirty="0">
                <a:solidFill>
                  <a:srgbClr val="373F8F"/>
                </a:solidFill>
              </a:rPr>
              <a:t>Value </a:t>
            </a:r>
            <a:r>
              <a:rPr lang="en-US" sz="1600" dirty="0" smtClean="0"/>
              <a:t>= 0). In such situations, the </a:t>
            </a:r>
            <a:r>
              <a:rPr lang="en-US" sz="1600" b="1" dirty="0" smtClean="0">
                <a:solidFill>
                  <a:srgbClr val="373F8F"/>
                </a:solidFill>
              </a:rPr>
              <a:t>Reduced </a:t>
            </a:r>
            <a:r>
              <a:rPr lang="en-US" sz="1600" b="1" dirty="0">
                <a:solidFill>
                  <a:srgbClr val="373F8F"/>
                </a:solidFill>
              </a:rPr>
              <a:t>Cost </a:t>
            </a:r>
            <a:r>
              <a:rPr lang="en-US" sz="1600" dirty="0" smtClean="0"/>
              <a:t>= certain negative amount (for a maximization problem), which represent the reduction in profit that would be obtained if we insisted in producing one unit of that product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69747" y="2687989"/>
            <a:ext cx="94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4 -</a:t>
            </a:r>
            <a:r>
              <a:rPr lang="en-US" sz="1400" b="1" dirty="0" smtClean="0"/>
              <a:t>   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= 1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56586" y="2910840"/>
            <a:ext cx="94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- 4 =1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422775" y="4154465"/>
            <a:ext cx="701929" cy="6649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Now, let us analyze the </a:t>
            </a:r>
            <a:r>
              <a:rPr lang="en-US" sz="1600" b="1" i="1" dirty="0" smtClean="0"/>
              <a:t>Constraints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bottom table addresses the range of feasibility </a:t>
            </a:r>
            <a:r>
              <a:rPr lang="en-US" sz="1600" dirty="0" err="1" smtClean="0"/>
              <a:t>ie</a:t>
            </a:r>
            <a:r>
              <a:rPr lang="en-US" sz="1600" dirty="0" smtClean="0"/>
              <a:t> the range for the RHS of the constraints that allows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hadow Price </a:t>
            </a:r>
            <a:r>
              <a:rPr lang="en-US" sz="1600" dirty="0" smtClean="0"/>
              <a:t>to remain unchanged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5" name="Rounded Rectangle 34"/>
          <p:cNvSpPr/>
          <p:nvPr/>
        </p:nvSpPr>
        <p:spPr>
          <a:xfrm>
            <a:off x="7422775" y="4154465"/>
            <a:ext cx="701929" cy="66496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75667" y="3647210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9101" y="36475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41768" y="4104984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7.5         0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941767" y="4352371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100" b="1" dirty="0"/>
              <a:t>+</a:t>
            </a:r>
            <a:r>
              <a:rPr lang="en-US" sz="1400" b="1" dirty="0"/>
              <a:t> </a:t>
            </a:r>
            <a:r>
              <a:rPr lang="en-US" sz="1400" b="1" dirty="0" smtClean="0"/>
              <a:t>∞</a:t>
            </a:r>
            <a:r>
              <a:rPr lang="en-US" sz="1400" dirty="0" smtClean="0"/>
              <a:t>       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88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Now, let us analyze the </a:t>
            </a:r>
            <a:r>
              <a:rPr lang="en-US" sz="1600" b="1" i="1" dirty="0" smtClean="0"/>
              <a:t>Constraints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bottom table addresses the range of feasibility </a:t>
            </a:r>
            <a:r>
              <a:rPr lang="en-US" sz="1600" dirty="0" err="1" smtClean="0"/>
              <a:t>ie</a:t>
            </a:r>
            <a:r>
              <a:rPr lang="en-US" sz="1600" dirty="0" smtClean="0"/>
              <a:t> the range for the RHS of the constraints that allows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hadow Price </a:t>
            </a:r>
            <a:r>
              <a:rPr lang="en-US" sz="1600" dirty="0" smtClean="0"/>
              <a:t>to remain unchanged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7" name="TextBox 36"/>
          <p:cNvSpPr txBox="1"/>
          <p:nvPr/>
        </p:nvSpPr>
        <p:spPr>
          <a:xfrm>
            <a:off x="10875667" y="3647210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9101" y="36475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41768" y="4104984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100" b="1" dirty="0"/>
              <a:t>+</a:t>
            </a:r>
            <a:r>
              <a:rPr lang="en-US" sz="1400" b="1" dirty="0"/>
              <a:t> ∞</a:t>
            </a:r>
            <a:r>
              <a:rPr lang="en-US" sz="1400" dirty="0" smtClean="0"/>
              <a:t>         2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941767" y="4352371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dirty="0" smtClean="0"/>
              <a:t>18           6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41767" y="4557773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18          12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43556" y="5666444"/>
            <a:ext cx="1857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Increase in Z resulting of an Unit increase in the RHS of a constraint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72239" y="4858179"/>
            <a:ext cx="0" cy="792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Now, let us analyze the </a:t>
            </a:r>
            <a:r>
              <a:rPr lang="en-US" sz="1600" b="1" i="1" dirty="0" smtClean="0"/>
              <a:t>Constraints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bottom table addresses the range of feasibility </a:t>
            </a:r>
            <a:r>
              <a:rPr lang="en-US" sz="1600" dirty="0" err="1" smtClean="0"/>
              <a:t>ie</a:t>
            </a:r>
            <a:r>
              <a:rPr lang="en-US" sz="1600" dirty="0" smtClean="0"/>
              <a:t> the range for the RHS of the constraints that allows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hadow Price </a:t>
            </a:r>
            <a:r>
              <a:rPr lang="en-US" sz="1600" dirty="0" smtClean="0"/>
              <a:t>to remain unchanged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7" name="TextBox 36"/>
          <p:cNvSpPr txBox="1"/>
          <p:nvPr/>
        </p:nvSpPr>
        <p:spPr>
          <a:xfrm>
            <a:off x="10875667" y="3647210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9101" y="36475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41768" y="4104984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100" b="1" dirty="0"/>
              <a:t>+</a:t>
            </a:r>
            <a:r>
              <a:rPr lang="en-US" sz="1400" b="1" dirty="0"/>
              <a:t> ∞</a:t>
            </a:r>
            <a:r>
              <a:rPr lang="en-US" sz="1400" dirty="0" smtClean="0"/>
              <a:t>         2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941767" y="4352371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dirty="0" smtClean="0"/>
              <a:t>18           6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533773" y="5112446"/>
            <a:ext cx="860410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table allows us to say how much would profit increase (Z) </a:t>
            </a:r>
            <a:r>
              <a:rPr lang="en-US" sz="1600" u="sng" dirty="0" smtClean="0"/>
              <a:t>without having to apply Simplex again </a:t>
            </a:r>
            <a:r>
              <a:rPr lang="en-US" sz="1600" dirty="0"/>
              <a:t>as long as the </a:t>
            </a:r>
            <a:r>
              <a:rPr lang="en-US" sz="1600" dirty="0" smtClean="0"/>
              <a:t>change in the </a:t>
            </a:r>
            <a:r>
              <a:rPr lang="en-US" sz="1600" b="1" dirty="0" smtClean="0">
                <a:solidFill>
                  <a:schemeClr val="accent2"/>
                </a:solidFill>
              </a:rPr>
              <a:t>RHS</a:t>
            </a:r>
            <a:r>
              <a:rPr lang="en-US" sz="1600" dirty="0" smtClean="0"/>
              <a:t> </a:t>
            </a:r>
            <a:r>
              <a:rPr lang="en-US" sz="1600" dirty="0"/>
              <a:t>of a constraint remains between its </a:t>
            </a:r>
            <a:r>
              <a:rPr lang="en-US" sz="1600" b="1" dirty="0">
                <a:solidFill>
                  <a:srgbClr val="0070C0"/>
                </a:solidFill>
              </a:rPr>
              <a:t>Upper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70C0"/>
                </a:solidFill>
              </a:rPr>
              <a:t>Lower </a:t>
            </a:r>
            <a:r>
              <a:rPr lang="en-US" sz="1600" b="1" dirty="0" smtClean="0">
                <a:solidFill>
                  <a:srgbClr val="0070C0"/>
                </a:solidFill>
              </a:rPr>
              <a:t>Limits</a:t>
            </a:r>
            <a:r>
              <a:rPr lang="en-US" sz="1600" dirty="0" smtClean="0"/>
              <a:t>, because this means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dirty="0"/>
              <a:t>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Shadow Price </a:t>
            </a:r>
            <a:r>
              <a:rPr lang="en-US" sz="1600" dirty="0"/>
              <a:t>will </a:t>
            </a:r>
            <a:r>
              <a:rPr lang="en-US" sz="1600" dirty="0" smtClean="0"/>
              <a:t>hold.</a:t>
            </a:r>
          </a:p>
          <a:p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41767" y="4557773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18          12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44289" y="4104984"/>
            <a:ext cx="715145" cy="75319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993938" y="4104985"/>
            <a:ext cx="904019" cy="75319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9139" y="1100292"/>
            <a:ext cx="2573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Optimal sol.:  (x1, x2) =(0, 6)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             Z = 36 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3556" y="5666444"/>
            <a:ext cx="1857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Increase in Z resulting of an Unit increase in the RHS of a constraint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72239" y="4858179"/>
            <a:ext cx="0" cy="792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411783" y="4112355"/>
            <a:ext cx="715145" cy="75319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Now, let us analyze the </a:t>
            </a:r>
            <a:r>
              <a:rPr lang="en-US" sz="1600" b="1" i="1" dirty="0" smtClean="0"/>
              <a:t>Constraints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bottom table addresses the range of feasibility </a:t>
            </a:r>
            <a:r>
              <a:rPr lang="en-US" sz="1600" dirty="0" err="1" smtClean="0"/>
              <a:t>ie</a:t>
            </a:r>
            <a:r>
              <a:rPr lang="en-US" sz="1600" dirty="0" smtClean="0"/>
              <a:t> the range for the RHS of the constraints that allows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hadow Price </a:t>
            </a:r>
            <a:r>
              <a:rPr lang="en-US" sz="1600" dirty="0" smtClean="0"/>
              <a:t>to remain unchanged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7" name="TextBox 36"/>
          <p:cNvSpPr txBox="1"/>
          <p:nvPr/>
        </p:nvSpPr>
        <p:spPr>
          <a:xfrm>
            <a:off x="10875667" y="3647210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9101" y="36475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41768" y="4104984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100" b="1" dirty="0"/>
              <a:t>+</a:t>
            </a:r>
            <a:r>
              <a:rPr lang="en-US" sz="1400" b="1" dirty="0"/>
              <a:t> ∞</a:t>
            </a:r>
            <a:r>
              <a:rPr lang="en-US" sz="1400" dirty="0" smtClean="0"/>
              <a:t>         2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941767" y="4352371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dirty="0" smtClean="0"/>
              <a:t>18           6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533773" y="5112446"/>
            <a:ext cx="860410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table allows us to say how much would profit increase (Z) </a:t>
            </a:r>
            <a:r>
              <a:rPr lang="en-US" sz="1600" u="sng" dirty="0" smtClean="0"/>
              <a:t>without having to apply Simplex again </a:t>
            </a:r>
            <a:r>
              <a:rPr lang="en-US" sz="1600" dirty="0"/>
              <a:t>as long as the </a:t>
            </a:r>
            <a:r>
              <a:rPr lang="en-US" sz="1600" dirty="0" smtClean="0"/>
              <a:t>change in the </a:t>
            </a:r>
            <a:r>
              <a:rPr lang="en-US" sz="1600" b="1" dirty="0" smtClean="0">
                <a:solidFill>
                  <a:schemeClr val="accent2"/>
                </a:solidFill>
              </a:rPr>
              <a:t>RHS</a:t>
            </a:r>
            <a:r>
              <a:rPr lang="en-US" sz="1600" dirty="0" smtClean="0"/>
              <a:t> </a:t>
            </a:r>
            <a:r>
              <a:rPr lang="en-US" sz="1600" dirty="0"/>
              <a:t>of a constraint remains between its </a:t>
            </a:r>
            <a:r>
              <a:rPr lang="en-US" sz="1600" b="1" dirty="0">
                <a:solidFill>
                  <a:srgbClr val="0070C0"/>
                </a:solidFill>
              </a:rPr>
              <a:t>Upper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70C0"/>
                </a:solidFill>
              </a:rPr>
              <a:t>Lower </a:t>
            </a:r>
            <a:r>
              <a:rPr lang="en-US" sz="1600" b="1" dirty="0" smtClean="0">
                <a:solidFill>
                  <a:srgbClr val="0070C0"/>
                </a:solidFill>
              </a:rPr>
              <a:t>Limits</a:t>
            </a:r>
            <a:r>
              <a:rPr lang="en-US" sz="1600" dirty="0" smtClean="0"/>
              <a:t>, because this means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dirty="0"/>
              <a:t>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Shadow Price </a:t>
            </a:r>
            <a:r>
              <a:rPr lang="en-US" sz="1600" dirty="0"/>
              <a:t>will </a:t>
            </a:r>
            <a:r>
              <a:rPr lang="en-US" sz="1600" dirty="0" smtClean="0"/>
              <a:t>hold.</a:t>
            </a:r>
          </a:p>
          <a:p>
            <a:endParaRPr lang="en-US" sz="800" dirty="0"/>
          </a:p>
          <a:p>
            <a:r>
              <a:rPr lang="en-US" sz="1600" dirty="0" smtClean="0"/>
              <a:t>Suppose we </a:t>
            </a:r>
            <a:r>
              <a:rPr lang="en-US" sz="1600" b="1" dirty="0" smtClean="0"/>
              <a:t>increase</a:t>
            </a:r>
            <a:r>
              <a:rPr lang="en-US" sz="1600" dirty="0" smtClean="0"/>
              <a:t> the </a:t>
            </a:r>
            <a:r>
              <a:rPr lang="en-US" sz="1600" b="1" dirty="0" smtClean="0">
                <a:solidFill>
                  <a:schemeClr val="accent2"/>
                </a:solidFill>
              </a:rPr>
              <a:t>RHS </a:t>
            </a:r>
            <a:r>
              <a:rPr lang="en-US" sz="1600" dirty="0" smtClean="0"/>
              <a:t>of constraint 2 by </a:t>
            </a:r>
            <a:r>
              <a:rPr lang="en-US" sz="1600" b="1" dirty="0" smtClean="0">
                <a:solidFill>
                  <a:schemeClr val="accent2"/>
                </a:solidFill>
              </a:rPr>
              <a:t>5</a:t>
            </a:r>
            <a:r>
              <a:rPr lang="en-US" sz="1600" dirty="0" smtClean="0"/>
              <a:t> (from 12 to 17):</a:t>
            </a:r>
          </a:p>
          <a:p>
            <a:endParaRPr lang="en-US" sz="800" dirty="0" smtClean="0"/>
          </a:p>
          <a:p>
            <a:r>
              <a:rPr lang="en-US" sz="1400" dirty="0" smtClean="0"/>
              <a:t>                                                                                                                                          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5</a:t>
            </a:r>
            <a:r>
              <a:rPr lang="en-US" sz="1400" b="1" dirty="0" smtClean="0"/>
              <a:t> </a:t>
            </a:r>
            <a:r>
              <a:rPr lang="en-US" sz="1400" dirty="0" smtClean="0"/>
              <a:t>*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1.5</a:t>
            </a:r>
            <a:r>
              <a:rPr lang="en-US" sz="1400" dirty="0" smtClean="0"/>
              <a:t> = </a:t>
            </a:r>
            <a:r>
              <a:rPr lang="en-US" sz="1400" b="1" dirty="0" smtClean="0"/>
              <a:t>7.5</a:t>
            </a:r>
            <a:r>
              <a:rPr lang="en-US" sz="1400" dirty="0" smtClean="0"/>
              <a:t> ,  thus  </a:t>
            </a:r>
            <a:r>
              <a:rPr lang="en-US" sz="1400" b="1" dirty="0" smtClean="0"/>
              <a:t>Z = 36 + 7.5 </a:t>
            </a:r>
            <a:r>
              <a:rPr lang="en-US" sz="1400" dirty="0" smtClean="0"/>
              <a:t>= </a:t>
            </a:r>
            <a:r>
              <a:rPr lang="en-US" sz="1400" b="1" dirty="0" smtClean="0"/>
              <a:t>43.5</a:t>
            </a:r>
            <a:endParaRPr lang="en-US" sz="1400" b="1" dirty="0"/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41767" y="4557773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18          12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44289" y="4352371"/>
            <a:ext cx="715145" cy="20540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993938" y="4375831"/>
            <a:ext cx="904019" cy="2185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9139" y="1100292"/>
            <a:ext cx="2573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Optimal sol.:  (x1, x2) =(0, 6)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             Z = 36 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957021" y="4320455"/>
            <a:ext cx="94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+ 5 = 17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556" y="5666444"/>
            <a:ext cx="1857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Increase in Z resulting of an Unit increase in the RHS of a constraint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72239" y="4858179"/>
            <a:ext cx="0" cy="792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Now, let us analyze the </a:t>
            </a:r>
            <a:r>
              <a:rPr lang="en-US" sz="1600" b="1" i="1" dirty="0" smtClean="0"/>
              <a:t>Constraints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bottom table addresses the range of feasibility </a:t>
            </a:r>
            <a:r>
              <a:rPr lang="en-US" sz="1600" dirty="0" err="1" smtClean="0"/>
              <a:t>ie</a:t>
            </a:r>
            <a:r>
              <a:rPr lang="en-US" sz="1600" dirty="0" smtClean="0"/>
              <a:t> the range for the RHS of the constraints that allows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hadow Price </a:t>
            </a:r>
            <a:r>
              <a:rPr lang="en-US" sz="1600" dirty="0" smtClean="0"/>
              <a:t>to remain unchanged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7" name="TextBox 36"/>
          <p:cNvSpPr txBox="1"/>
          <p:nvPr/>
        </p:nvSpPr>
        <p:spPr>
          <a:xfrm>
            <a:off x="10875667" y="3647210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9101" y="36475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41768" y="4104984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100" b="1" dirty="0"/>
              <a:t>+</a:t>
            </a:r>
            <a:r>
              <a:rPr lang="en-US" sz="1400" b="1" dirty="0"/>
              <a:t> ∞</a:t>
            </a:r>
            <a:r>
              <a:rPr lang="en-US" sz="1400" dirty="0" smtClean="0"/>
              <a:t>         2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941767" y="4352371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dirty="0" smtClean="0"/>
              <a:t>18           6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533773" y="5112446"/>
            <a:ext cx="860410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table allows us to say how much would profit increase (Z) </a:t>
            </a:r>
            <a:r>
              <a:rPr lang="en-US" sz="1600" u="sng" dirty="0" smtClean="0"/>
              <a:t>without having to apply Simplex again </a:t>
            </a:r>
            <a:r>
              <a:rPr lang="en-US" sz="1600" dirty="0"/>
              <a:t>as long as the </a:t>
            </a:r>
            <a:r>
              <a:rPr lang="en-US" sz="1600" dirty="0" smtClean="0"/>
              <a:t>change in the </a:t>
            </a:r>
            <a:r>
              <a:rPr lang="en-US" sz="1600" b="1" dirty="0" smtClean="0">
                <a:solidFill>
                  <a:schemeClr val="accent2"/>
                </a:solidFill>
              </a:rPr>
              <a:t>RHS</a:t>
            </a:r>
            <a:r>
              <a:rPr lang="en-US" sz="1600" dirty="0" smtClean="0"/>
              <a:t> </a:t>
            </a:r>
            <a:r>
              <a:rPr lang="en-US" sz="1600" dirty="0"/>
              <a:t>of a constraint remains between its </a:t>
            </a:r>
            <a:r>
              <a:rPr lang="en-US" sz="1600" b="1" dirty="0">
                <a:solidFill>
                  <a:srgbClr val="0070C0"/>
                </a:solidFill>
              </a:rPr>
              <a:t>Upper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70C0"/>
                </a:solidFill>
              </a:rPr>
              <a:t>Lower </a:t>
            </a:r>
            <a:r>
              <a:rPr lang="en-US" sz="1600" b="1" dirty="0" smtClean="0">
                <a:solidFill>
                  <a:srgbClr val="0070C0"/>
                </a:solidFill>
              </a:rPr>
              <a:t>Limits</a:t>
            </a:r>
            <a:r>
              <a:rPr lang="en-US" sz="1600" dirty="0" smtClean="0"/>
              <a:t>, because this means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dirty="0"/>
              <a:t>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Shadow Price </a:t>
            </a:r>
            <a:r>
              <a:rPr lang="en-US" sz="1600" dirty="0"/>
              <a:t>will </a:t>
            </a:r>
            <a:r>
              <a:rPr lang="en-US" sz="1600" dirty="0" smtClean="0"/>
              <a:t>hold.</a:t>
            </a:r>
          </a:p>
          <a:p>
            <a:endParaRPr lang="en-US" sz="800" dirty="0"/>
          </a:p>
          <a:p>
            <a:r>
              <a:rPr lang="en-US" sz="1600" dirty="0" smtClean="0"/>
              <a:t>Suppose we </a:t>
            </a:r>
            <a:r>
              <a:rPr lang="en-US" sz="1600" b="1" dirty="0" smtClean="0"/>
              <a:t>decrease</a:t>
            </a:r>
            <a:r>
              <a:rPr lang="en-US" sz="1600" dirty="0" smtClean="0"/>
              <a:t> the </a:t>
            </a:r>
            <a:r>
              <a:rPr lang="en-US" sz="1600" b="1" dirty="0" smtClean="0">
                <a:solidFill>
                  <a:schemeClr val="accent2"/>
                </a:solidFill>
              </a:rPr>
              <a:t>RHS </a:t>
            </a:r>
            <a:r>
              <a:rPr lang="en-US" sz="1600" dirty="0" smtClean="0"/>
              <a:t>of constraint 2 by </a:t>
            </a:r>
            <a:r>
              <a:rPr lang="en-US" sz="1600" b="1" dirty="0" smtClean="0">
                <a:solidFill>
                  <a:schemeClr val="accent2"/>
                </a:solidFill>
              </a:rPr>
              <a:t>5</a:t>
            </a:r>
            <a:r>
              <a:rPr lang="en-US" sz="1600" dirty="0" smtClean="0"/>
              <a:t> (from 12 to 17):</a:t>
            </a:r>
          </a:p>
          <a:p>
            <a:endParaRPr lang="en-US" sz="800" dirty="0" smtClean="0"/>
          </a:p>
          <a:p>
            <a:r>
              <a:rPr lang="en-US" sz="1400" dirty="0" smtClean="0"/>
              <a:t>                                                                                                                                          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- 5</a:t>
            </a:r>
            <a:r>
              <a:rPr lang="en-US" sz="1400" b="1" dirty="0" smtClean="0"/>
              <a:t> </a:t>
            </a:r>
            <a:r>
              <a:rPr lang="en-US" sz="1400" dirty="0" smtClean="0"/>
              <a:t>*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1.5</a:t>
            </a:r>
            <a:r>
              <a:rPr lang="en-US" sz="1400" dirty="0" smtClean="0"/>
              <a:t> = </a:t>
            </a:r>
            <a:r>
              <a:rPr lang="en-US" sz="1400" b="1" dirty="0" smtClean="0"/>
              <a:t>7.5</a:t>
            </a:r>
            <a:r>
              <a:rPr lang="en-US" sz="1400" dirty="0" smtClean="0"/>
              <a:t> ,  thus  </a:t>
            </a:r>
            <a:r>
              <a:rPr lang="en-US" sz="1400" b="1" dirty="0" smtClean="0"/>
              <a:t>Z = 36 - 7.5 </a:t>
            </a:r>
            <a:r>
              <a:rPr lang="en-US" sz="1400" dirty="0" smtClean="0"/>
              <a:t>= </a:t>
            </a:r>
            <a:r>
              <a:rPr lang="en-US" sz="1400" b="1" dirty="0" smtClean="0"/>
              <a:t>28.5</a:t>
            </a:r>
            <a:endParaRPr lang="en-US" sz="1400" b="1" dirty="0"/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41767" y="4557773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18          12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44289" y="4352371"/>
            <a:ext cx="715145" cy="20540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993938" y="4375831"/>
            <a:ext cx="904019" cy="2185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9139" y="1100292"/>
            <a:ext cx="2573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Optimal sol.:  (x1, x2) =(0, 6)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             Z = 36 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957021" y="4320455"/>
            <a:ext cx="94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- 5 = 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556" y="5666444"/>
            <a:ext cx="1857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Increase in Z resulting of an Unit increase in the RHS of a constraint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72239" y="4858179"/>
            <a:ext cx="0" cy="792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6511"/>
          <a:stretch/>
        </p:blipFill>
        <p:spPr>
          <a:xfrm>
            <a:off x="5239308" y="1961002"/>
            <a:ext cx="5702461" cy="31189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9989" cy="1325563"/>
          </a:xfrm>
        </p:spPr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92" y="1357241"/>
            <a:ext cx="586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Interpreting the </a:t>
            </a:r>
            <a:r>
              <a:rPr lang="en-US" sz="1600" b="1" i="1" dirty="0" smtClean="0"/>
              <a:t>Solver Sensitivity Report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236894" y="3731721"/>
            <a:ext cx="5194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Now, let us analyze the </a:t>
            </a:r>
            <a:r>
              <a:rPr lang="en-US" sz="1600" b="1" i="1" dirty="0" smtClean="0"/>
              <a:t>Constraints </a:t>
            </a:r>
            <a:r>
              <a:rPr lang="en-US" sz="1600" dirty="0" smtClean="0"/>
              <a:t>part of the table:</a:t>
            </a:r>
          </a:p>
          <a:p>
            <a:pPr lvl="1"/>
            <a:endParaRPr lang="en-US" sz="800" i="1" dirty="0"/>
          </a:p>
          <a:p>
            <a:pPr lvl="1"/>
            <a:r>
              <a:rPr lang="en-US" sz="1600" i="1" dirty="0" smtClean="0"/>
              <a:t> - </a:t>
            </a:r>
            <a:r>
              <a:rPr lang="en-US" sz="1600" dirty="0" smtClean="0"/>
              <a:t>The bottom table addresses the range of feasibility </a:t>
            </a:r>
            <a:r>
              <a:rPr lang="en-US" sz="1600" dirty="0" err="1" smtClean="0"/>
              <a:t>ie</a:t>
            </a:r>
            <a:r>
              <a:rPr lang="en-US" sz="1600" dirty="0" smtClean="0"/>
              <a:t> the range for the RHS of the constraints that allows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hadow Price </a:t>
            </a:r>
            <a:r>
              <a:rPr lang="en-US" sz="1600" dirty="0" smtClean="0"/>
              <a:t>to remain unchanged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 smtClean="0"/>
          </a:p>
          <a:p>
            <a:pPr lvl="1"/>
            <a:endParaRPr lang="en-US" sz="16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55061" y="1618038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2x</a:t>
            </a:r>
            <a:r>
              <a:rPr lang="en-US" baseline="-25000" dirty="0" smtClean="0"/>
              <a:t>2  </a:t>
            </a:r>
            <a:r>
              <a:rPr lang="en-US" sz="4000" dirty="0" smtClean="0"/>
              <a:t> </a:t>
            </a:r>
            <a:r>
              <a:rPr lang="en-US" dirty="0" smtClean="0"/>
              <a:t>≤  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    </a:t>
            </a:r>
            <a:r>
              <a:rPr lang="en-US" dirty="0" smtClean="0"/>
              <a:t>≤   18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1,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dirty="0" smtClean="0"/>
              <a:t>≥ 0</a:t>
            </a:r>
            <a:endParaRPr lang="en-US" i="1" dirty="0" smtClean="0"/>
          </a:p>
          <a:p>
            <a:endParaRPr lang="pt-PT" dirty="0"/>
          </a:p>
        </p:txBody>
      </p:sp>
      <p:sp>
        <p:nvSpPr>
          <p:cNvPr id="37" name="TextBox 36"/>
          <p:cNvSpPr txBox="1"/>
          <p:nvPr/>
        </p:nvSpPr>
        <p:spPr>
          <a:xfrm>
            <a:off x="10875667" y="3647210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Upper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9101" y="3647538"/>
            <a:ext cx="6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E1EA8"/>
                </a:solidFill>
              </a:rPr>
              <a:t>Lower Limit</a:t>
            </a:r>
            <a:endParaRPr lang="en-US" sz="1400" b="1" dirty="0">
              <a:solidFill>
                <a:srgbClr val="2E1EA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41768" y="4104984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100" b="1" dirty="0"/>
              <a:t>+</a:t>
            </a:r>
            <a:r>
              <a:rPr lang="en-US" sz="1400" b="1" dirty="0"/>
              <a:t> ∞</a:t>
            </a:r>
            <a:r>
              <a:rPr lang="en-US" sz="1400" dirty="0" smtClean="0"/>
              <a:t>         2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941767" y="4352371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dirty="0" smtClean="0"/>
              <a:t>18           6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533773" y="5112446"/>
            <a:ext cx="860410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table allows us to say how much would profit increase (Z) </a:t>
            </a:r>
            <a:r>
              <a:rPr lang="en-US" sz="1600" u="sng" dirty="0" smtClean="0"/>
              <a:t>without having to apply Simplex again </a:t>
            </a:r>
            <a:r>
              <a:rPr lang="en-US" sz="1600" dirty="0"/>
              <a:t>as long as the </a:t>
            </a:r>
            <a:r>
              <a:rPr lang="en-US" sz="1600" dirty="0" smtClean="0"/>
              <a:t>change in the </a:t>
            </a:r>
            <a:r>
              <a:rPr lang="en-US" sz="1600" b="1" dirty="0" smtClean="0">
                <a:solidFill>
                  <a:schemeClr val="accent2"/>
                </a:solidFill>
              </a:rPr>
              <a:t>RHS</a:t>
            </a:r>
            <a:r>
              <a:rPr lang="en-US" sz="1600" dirty="0" smtClean="0"/>
              <a:t> </a:t>
            </a:r>
            <a:r>
              <a:rPr lang="en-US" sz="1600" dirty="0"/>
              <a:t>of a constraint remains between its </a:t>
            </a:r>
            <a:r>
              <a:rPr lang="en-US" sz="1600" b="1" dirty="0">
                <a:solidFill>
                  <a:srgbClr val="0070C0"/>
                </a:solidFill>
              </a:rPr>
              <a:t>Upper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70C0"/>
                </a:solidFill>
              </a:rPr>
              <a:t>Lower </a:t>
            </a:r>
            <a:r>
              <a:rPr lang="en-US" sz="1600" b="1" dirty="0" smtClean="0">
                <a:solidFill>
                  <a:srgbClr val="0070C0"/>
                </a:solidFill>
              </a:rPr>
              <a:t>Limits</a:t>
            </a:r>
            <a:r>
              <a:rPr lang="en-US" sz="1600" dirty="0" smtClean="0"/>
              <a:t>, because this means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dirty="0"/>
              <a:t>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Shadow Price </a:t>
            </a:r>
            <a:r>
              <a:rPr lang="en-US" sz="1600" dirty="0"/>
              <a:t>will </a:t>
            </a:r>
            <a:r>
              <a:rPr lang="en-US" sz="1600" dirty="0" smtClean="0"/>
              <a:t>hold.</a:t>
            </a:r>
          </a:p>
          <a:p>
            <a:endParaRPr lang="en-US" sz="800" dirty="0"/>
          </a:p>
          <a:p>
            <a:r>
              <a:rPr lang="en-US" sz="1600" dirty="0" smtClean="0"/>
              <a:t>Suppose we decrease the </a:t>
            </a:r>
            <a:r>
              <a:rPr lang="en-US" sz="1600" b="1" dirty="0" smtClean="0">
                <a:solidFill>
                  <a:schemeClr val="accent2"/>
                </a:solidFill>
              </a:rPr>
              <a:t>RHS </a:t>
            </a:r>
            <a:r>
              <a:rPr lang="en-US" sz="1600" dirty="0" smtClean="0"/>
              <a:t>of constraint 3 by </a:t>
            </a:r>
            <a:r>
              <a:rPr lang="en-US" sz="1600" b="1" dirty="0" smtClean="0">
                <a:solidFill>
                  <a:schemeClr val="accent2"/>
                </a:solidFill>
              </a:rPr>
              <a:t>7</a:t>
            </a:r>
            <a:r>
              <a:rPr lang="en-US" sz="1600" dirty="0" smtClean="0"/>
              <a:t>, from 18 to </a:t>
            </a:r>
            <a:r>
              <a:rPr lang="en-US" sz="1600" b="1" dirty="0" smtClean="0">
                <a:solidFill>
                  <a:schemeClr val="accent2"/>
                </a:solidFill>
              </a:rPr>
              <a:t>11</a:t>
            </a:r>
            <a:r>
              <a:rPr lang="en-US" sz="1600" dirty="0" smtClean="0"/>
              <a:t>, please note that the Allowable Decrease is 6 making the </a:t>
            </a:r>
            <a:r>
              <a:rPr lang="en-US" sz="1600" b="1" dirty="0" smtClean="0">
                <a:solidFill>
                  <a:schemeClr val="accent2"/>
                </a:solidFill>
              </a:rPr>
              <a:t>RHS</a:t>
            </a:r>
            <a:r>
              <a:rPr lang="en-US" sz="1600" dirty="0" smtClean="0"/>
              <a:t> new value fall outside the </a:t>
            </a:r>
            <a:r>
              <a:rPr lang="en-US" sz="1600" b="1" dirty="0">
                <a:solidFill>
                  <a:srgbClr val="0070C0"/>
                </a:solidFill>
              </a:rPr>
              <a:t>Lower </a:t>
            </a:r>
            <a:r>
              <a:rPr lang="en-US" sz="1600" b="1" dirty="0" smtClean="0">
                <a:solidFill>
                  <a:srgbClr val="0070C0"/>
                </a:solidFill>
              </a:rPr>
              <a:t>Limit</a:t>
            </a:r>
            <a:r>
              <a:rPr lang="en-US" sz="1600" dirty="0" smtClean="0"/>
              <a:t>. Therefore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Shadow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Price </a:t>
            </a:r>
            <a:r>
              <a:rPr lang="en-US" sz="1600" dirty="0" smtClean="0"/>
              <a:t>is </a:t>
            </a:r>
            <a:r>
              <a:rPr lang="en-US" sz="1600" u="sng" dirty="0" smtClean="0"/>
              <a:t>no longer valid </a:t>
            </a:r>
            <a:r>
              <a:rPr lang="en-US" sz="1600" dirty="0" smtClean="0"/>
              <a:t>and for that reason we </a:t>
            </a:r>
            <a:r>
              <a:rPr lang="en-US" sz="1600" u="sng" dirty="0" smtClean="0"/>
              <a:t>can not tell what would happen to profit.</a:t>
            </a:r>
          </a:p>
          <a:p>
            <a:endParaRPr lang="en-US" sz="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941767" y="4557773"/>
            <a:ext cx="113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18          12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73896" y="4608959"/>
            <a:ext cx="715145" cy="20540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993938" y="4569474"/>
            <a:ext cx="904019" cy="2185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9139" y="1100292"/>
            <a:ext cx="2573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Optimal sol.:  (x1, x2) =(0, 6)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             Z = 36 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967779" y="4557772"/>
            <a:ext cx="94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+ 7 = 11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556" y="5666444"/>
            <a:ext cx="1857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Increase in Z resulting of an Unit increase in the RHS of a constraint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72239" y="4858179"/>
            <a:ext cx="0" cy="792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prices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8163" y="1946642"/>
            <a:ext cx="334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The initial tableau</a:t>
            </a:r>
            <a:endParaRPr lang="en-US" sz="1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64" y="2250488"/>
            <a:ext cx="4707902" cy="1087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8164" y="1469979"/>
            <a:ext cx="5838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example of how to solve this LP problem in Excel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2293880" y="2841734"/>
            <a:ext cx="914403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ounded Rectangle 11"/>
          <p:cNvSpPr/>
          <p:nvPr/>
        </p:nvSpPr>
        <p:spPr>
          <a:xfrm>
            <a:off x="2293880" y="2604269"/>
            <a:ext cx="914404" cy="19127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85087" y="2841734"/>
            <a:ext cx="450075" cy="4572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490" t="17220" r="24218" b="18860"/>
          <a:stretch/>
        </p:blipFill>
        <p:spPr>
          <a:xfrm>
            <a:off x="774466" y="1808533"/>
            <a:ext cx="4769999" cy="458927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751081" y="2178371"/>
            <a:ext cx="533964" cy="19127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44258" y="2879061"/>
            <a:ext cx="699860" cy="2154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44258" y="3482974"/>
            <a:ext cx="493640" cy="118189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ounded Rectangle 25"/>
          <p:cNvSpPr/>
          <p:nvPr/>
        </p:nvSpPr>
        <p:spPr>
          <a:xfrm>
            <a:off x="1576248" y="3482973"/>
            <a:ext cx="560795" cy="118189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ounded Rectangle 28"/>
          <p:cNvSpPr/>
          <p:nvPr/>
        </p:nvSpPr>
        <p:spPr>
          <a:xfrm>
            <a:off x="1012128" y="3364785"/>
            <a:ext cx="493640" cy="118189"/>
          </a:xfrm>
          <a:prstGeom prst="round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ounded Rectangle 29"/>
          <p:cNvSpPr/>
          <p:nvPr/>
        </p:nvSpPr>
        <p:spPr>
          <a:xfrm>
            <a:off x="1644118" y="3364784"/>
            <a:ext cx="560795" cy="118189"/>
          </a:xfrm>
          <a:prstGeom prst="round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165" y="2211114"/>
            <a:ext cx="3897852" cy="26091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68626" y="1953967"/>
            <a:ext cx="334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The Excel Formulation</a:t>
            </a:r>
            <a:endParaRPr lang="en-US" sz="1400" b="1" i="1" dirty="0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9816947" y="0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2x</a:t>
            </a:r>
            <a:r>
              <a:rPr lang="en-US" baseline="-25000" dirty="0" smtClean="0"/>
              <a:t>2</a:t>
            </a:r>
            <a:r>
              <a:rPr lang="en-US" sz="4000" dirty="0" smtClean="0"/>
              <a:t> </a:t>
            </a:r>
            <a:r>
              <a:rPr lang="en-US" dirty="0" smtClean="0"/>
              <a:t>≤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</a:t>
            </a:r>
            <a:r>
              <a:rPr lang="en-US" dirty="0" smtClean="0"/>
              <a:t>≤ 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</a:t>
            </a:r>
            <a:r>
              <a:rPr lang="en-US" dirty="0" smtClean="0"/>
              <a:t>≥ 0;     x</a:t>
            </a:r>
            <a:r>
              <a:rPr lang="en-US" baseline="-25000" dirty="0" smtClean="0"/>
              <a:t>2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i="1" dirty="0" smtClean="0"/>
          </a:p>
          <a:p>
            <a:endParaRPr lang="pt-PT" dirty="0"/>
          </a:p>
        </p:txBody>
      </p:sp>
      <p:sp>
        <p:nvSpPr>
          <p:cNvPr id="35" name="Rounded Rectangle 34"/>
          <p:cNvSpPr/>
          <p:nvPr/>
        </p:nvSpPr>
        <p:spPr>
          <a:xfrm>
            <a:off x="7453148" y="2942616"/>
            <a:ext cx="1198180" cy="19127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854185" y="3508482"/>
            <a:ext cx="533964" cy="56755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ounded Rectangle 36"/>
          <p:cNvSpPr/>
          <p:nvPr/>
        </p:nvSpPr>
        <p:spPr>
          <a:xfrm>
            <a:off x="9816947" y="3497315"/>
            <a:ext cx="450075" cy="58989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ounded Rectangle 37"/>
          <p:cNvSpPr/>
          <p:nvPr/>
        </p:nvSpPr>
        <p:spPr>
          <a:xfrm>
            <a:off x="8854185" y="2941981"/>
            <a:ext cx="533964" cy="19127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9696" t="55827" r="27666" b="27715"/>
          <a:stretch/>
        </p:blipFill>
        <p:spPr>
          <a:xfrm>
            <a:off x="2137043" y="4087208"/>
            <a:ext cx="5289124" cy="1778085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2234125" y="4897256"/>
            <a:ext cx="1656678" cy="294806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ounded Rectangle 33"/>
          <p:cNvSpPr/>
          <p:nvPr/>
        </p:nvSpPr>
        <p:spPr>
          <a:xfrm>
            <a:off x="5234962" y="4938152"/>
            <a:ext cx="1487095" cy="27605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ounded Rectangle 38"/>
          <p:cNvSpPr/>
          <p:nvPr/>
        </p:nvSpPr>
        <p:spPr>
          <a:xfrm>
            <a:off x="7476202" y="4428711"/>
            <a:ext cx="1175126" cy="1789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Rounded Rectangle 39"/>
          <p:cNvSpPr/>
          <p:nvPr/>
        </p:nvSpPr>
        <p:spPr>
          <a:xfrm>
            <a:off x="9726177" y="4442159"/>
            <a:ext cx="589093" cy="1654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7623673" y="4938152"/>
            <a:ext cx="4274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Because all the constraint signs are the same, constraint </a:t>
            </a:r>
            <a:r>
              <a:rPr lang="en-US" sz="1600" dirty="0" err="1" smtClean="0"/>
              <a:t>coeff</a:t>
            </a:r>
            <a:r>
              <a:rPr lang="en-US" sz="1600" dirty="0" smtClean="0"/>
              <a:t>. and their respective RHS can be selected in one step</a:t>
            </a:r>
          </a:p>
          <a:p>
            <a:endParaRPr lang="en-US" sz="800" dirty="0"/>
          </a:p>
          <a:p>
            <a:r>
              <a:rPr lang="en-US" sz="1600" dirty="0" smtClean="0"/>
              <a:t>When each of the constraints has different signs, these must be added one by one.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5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0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3" grpId="0" animBg="1"/>
      <p:bldP spid="34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583" t="25000" r="27388" b="30220"/>
          <a:stretch/>
        </p:blipFill>
        <p:spPr>
          <a:xfrm>
            <a:off x="256949" y="3057066"/>
            <a:ext cx="5439923" cy="3606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prices</a:t>
            </a:r>
            <a:endParaRPr lang="en-US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9894821" y="54107"/>
            <a:ext cx="2278712" cy="2295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     </a:t>
            </a:r>
            <a:r>
              <a:rPr lang="en-US" b="1" dirty="0" smtClean="0"/>
              <a:t>Z = 3x</a:t>
            </a:r>
            <a:r>
              <a:rPr lang="en-US" b="1" baseline="-25000" dirty="0" smtClean="0"/>
              <a:t>1</a:t>
            </a:r>
            <a:r>
              <a:rPr lang="en-US" b="1" dirty="0" smtClean="0"/>
              <a:t> + 5x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x</a:t>
            </a:r>
            <a:r>
              <a:rPr lang="en-US" baseline="-25000" dirty="0" smtClean="0"/>
              <a:t>1                 </a:t>
            </a:r>
            <a:r>
              <a:rPr lang="en-US" dirty="0" smtClean="0"/>
              <a:t>≤</a:t>
            </a:r>
            <a:r>
              <a:rPr lang="en-US" sz="4000" baseline="-25000" dirty="0" smtClean="0"/>
              <a:t>  </a:t>
            </a:r>
            <a:r>
              <a:rPr lang="en-US" dirty="0" smtClean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2x</a:t>
            </a:r>
            <a:r>
              <a:rPr lang="en-US" baseline="-25000" dirty="0" smtClean="0"/>
              <a:t>2</a:t>
            </a:r>
            <a:r>
              <a:rPr lang="en-US" sz="4000" dirty="0" smtClean="0"/>
              <a:t> </a:t>
            </a:r>
            <a:r>
              <a:rPr lang="en-US" dirty="0" smtClean="0"/>
              <a:t>≤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3x</a:t>
            </a:r>
            <a:r>
              <a:rPr lang="en-US" baseline="-25000" dirty="0" smtClean="0"/>
              <a:t>1</a:t>
            </a:r>
            <a:r>
              <a:rPr lang="en-US" dirty="0" smtClean="0"/>
              <a:t> + 2x</a:t>
            </a:r>
            <a:r>
              <a:rPr lang="en-US" baseline="-25000" dirty="0" smtClean="0"/>
              <a:t>2 </a:t>
            </a:r>
            <a:r>
              <a:rPr lang="en-US" dirty="0" smtClean="0"/>
              <a:t>≤ 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</a:t>
            </a:r>
            <a:r>
              <a:rPr lang="en-US" dirty="0" smtClean="0"/>
              <a:t>≥ 0;     x</a:t>
            </a:r>
            <a:r>
              <a:rPr lang="en-US" baseline="-25000" dirty="0" smtClean="0"/>
              <a:t>2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i="1" dirty="0" smtClean="0"/>
          </a:p>
          <a:p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6269558" y="5241353"/>
            <a:ext cx="4774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 is information we can obtain from the optimal tableau that we don’t get directly in the Excel spreadsheet, but further details can be obtained by </a:t>
            </a:r>
            <a:r>
              <a:rPr lang="en-US" sz="1600" dirty="0" smtClean="0">
                <a:solidFill>
                  <a:srgbClr val="0070C0"/>
                </a:solidFill>
              </a:rPr>
              <a:t>clicking on the option </a:t>
            </a:r>
            <a:r>
              <a:rPr lang="en-US" sz="1600" i="1" dirty="0" smtClean="0">
                <a:solidFill>
                  <a:srgbClr val="0070C0"/>
                </a:solidFill>
              </a:rPr>
              <a:t>Answer</a:t>
            </a:r>
            <a:r>
              <a:rPr lang="en-US" sz="1600" dirty="0" smtClean="0">
                <a:solidFill>
                  <a:srgbClr val="0070C0"/>
                </a:solidFill>
              </a:rPr>
              <a:t> under </a:t>
            </a:r>
            <a:r>
              <a:rPr lang="en-US" sz="1600" i="1" dirty="0" smtClean="0">
                <a:solidFill>
                  <a:srgbClr val="0070C0"/>
                </a:solidFill>
              </a:rPr>
              <a:t>Reports.</a:t>
            </a:r>
            <a:endParaRPr lang="pt-PT" sz="1600" i="1" dirty="0">
              <a:solidFill>
                <a:srgbClr val="0070C0"/>
              </a:solidFill>
            </a:endParaRPr>
          </a:p>
        </p:txBody>
      </p:sp>
      <p:cxnSp>
        <p:nvCxnSpPr>
          <p:cNvPr id="6" name="Elbow Connector 5"/>
          <p:cNvCxnSpPr>
            <a:stCxn id="16" idx="0"/>
          </p:cNvCxnSpPr>
          <p:nvPr/>
        </p:nvCxnSpPr>
        <p:spPr>
          <a:xfrm rot="16200000" flipV="1">
            <a:off x="6146585" y="2731371"/>
            <a:ext cx="680370" cy="433959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165" y="2211114"/>
            <a:ext cx="3897852" cy="26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prices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41" y="562443"/>
            <a:ext cx="6133377" cy="52854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75422" y="3175037"/>
            <a:ext cx="54214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The Analysis Report indicates:</a:t>
            </a:r>
          </a:p>
          <a:p>
            <a:endParaRPr lang="en-US" sz="800" i="1" dirty="0" smtClean="0"/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70C0"/>
                </a:solidFill>
              </a:rPr>
              <a:t>The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</a:rPr>
              <a:t>Objective </a:t>
            </a:r>
            <a:r>
              <a:rPr lang="en-US" sz="1600" b="1" i="1" dirty="0">
                <a:solidFill>
                  <a:srgbClr val="0070C0"/>
                </a:solidFill>
              </a:rPr>
              <a:t>Cell </a:t>
            </a:r>
            <a:r>
              <a:rPr lang="en-US" sz="1600" dirty="0" smtClean="0">
                <a:solidFill>
                  <a:srgbClr val="0070C0"/>
                </a:solidFill>
              </a:rPr>
              <a:t>table tells us the starting value of the objective </a:t>
            </a:r>
            <a:r>
              <a:rPr lang="en-US" sz="1600" dirty="0">
                <a:solidFill>
                  <a:srgbClr val="0070C0"/>
                </a:solidFill>
              </a:rPr>
              <a:t>function </a:t>
            </a:r>
            <a:r>
              <a:rPr lang="en-US" sz="1600" dirty="0" smtClean="0">
                <a:solidFill>
                  <a:srgbClr val="0070C0"/>
                </a:solidFill>
              </a:rPr>
              <a:t>(Z) when </a:t>
            </a:r>
            <a:r>
              <a:rPr lang="en-US" sz="1600" i="1" dirty="0" smtClean="0">
                <a:solidFill>
                  <a:srgbClr val="0070C0"/>
                </a:solidFill>
              </a:rPr>
              <a:t>Solver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was </a:t>
            </a:r>
            <a:r>
              <a:rPr lang="en-US" sz="1600" dirty="0" smtClean="0">
                <a:solidFill>
                  <a:srgbClr val="0070C0"/>
                </a:solidFill>
              </a:rPr>
              <a:t>applied and the optimal value after </a:t>
            </a:r>
            <a:r>
              <a:rPr lang="en-US" sz="1600" i="1" dirty="0" smtClean="0">
                <a:solidFill>
                  <a:srgbClr val="0070C0"/>
                </a:solidFill>
              </a:rPr>
              <a:t>Solver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The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</a:rPr>
              <a:t>Variables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</a:rPr>
              <a:t>Cells </a:t>
            </a:r>
            <a:r>
              <a:rPr lang="en-US" sz="1600" dirty="0" smtClean="0">
                <a:solidFill>
                  <a:schemeClr val="bg1"/>
                </a:solidFill>
              </a:rPr>
              <a:t>shows the values of the decision variables (x1, x2) for the initial solution and the optimal solution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The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</a:rPr>
              <a:t>Constraints </a:t>
            </a:r>
            <a:r>
              <a:rPr lang="en-US" sz="1600" dirty="0" smtClean="0">
                <a:solidFill>
                  <a:schemeClr val="bg1"/>
                </a:solidFill>
              </a:rPr>
              <a:t>table provides information regarding the restrictions applied to each of the decision variables and resources (</a:t>
            </a:r>
            <a:r>
              <a:rPr lang="en-US" sz="1600" i="1" dirty="0" smtClean="0">
                <a:solidFill>
                  <a:schemeClr val="bg1"/>
                </a:solidFill>
              </a:rPr>
              <a:t>Formula</a:t>
            </a:r>
            <a:r>
              <a:rPr lang="en-US" sz="1600" dirty="0" smtClean="0">
                <a:solidFill>
                  <a:schemeClr val="bg1"/>
                </a:solidFill>
              </a:rPr>
              <a:t>), providing indication on which are the limiting resources (the binding constraints </a:t>
            </a:r>
            <a:r>
              <a:rPr lang="en-US" sz="1600" dirty="0">
                <a:solidFill>
                  <a:schemeClr val="bg1"/>
                </a:solidFill>
              </a:rPr>
              <a:t>that will have a </a:t>
            </a:r>
            <a:r>
              <a:rPr lang="en-US" sz="1600" b="1" dirty="0">
                <a:solidFill>
                  <a:schemeClr val="bg1"/>
                </a:solidFill>
              </a:rPr>
              <a:t>positive shadow </a:t>
            </a:r>
            <a:r>
              <a:rPr lang="en-US" sz="1600" b="1" dirty="0" smtClean="0">
                <a:solidFill>
                  <a:schemeClr val="bg1"/>
                </a:solidFill>
              </a:rPr>
              <a:t>price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but </a:t>
            </a:r>
            <a:r>
              <a:rPr lang="en-US" sz="1600" dirty="0">
                <a:solidFill>
                  <a:schemeClr val="bg1"/>
                </a:solidFill>
              </a:rPr>
              <a:t>not the shadow price value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The initial and optimal solutions </a:t>
            </a:r>
            <a:r>
              <a:rPr lang="en-US" sz="1600" dirty="0">
                <a:solidFill>
                  <a:schemeClr val="bg1"/>
                </a:solidFill>
              </a:rPr>
              <a:t>(x1, </a:t>
            </a:r>
            <a:r>
              <a:rPr lang="en-US" sz="1600" dirty="0" smtClean="0">
                <a:solidFill>
                  <a:schemeClr val="bg1"/>
                </a:solidFill>
              </a:rPr>
              <a:t>x2, S1, S2) can be read across tables  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97478" y="1429264"/>
            <a:ext cx="5747352" cy="82514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prices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41" y="562443"/>
            <a:ext cx="6133377" cy="52854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75422" y="3175037"/>
            <a:ext cx="54214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The Analysis Report indicates:</a:t>
            </a:r>
          </a:p>
          <a:p>
            <a:endParaRPr lang="en-US" sz="800" i="1" dirty="0" smtClean="0"/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70C0"/>
                </a:solidFill>
              </a:rPr>
              <a:t>The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</a:rPr>
              <a:t>Objective </a:t>
            </a:r>
            <a:r>
              <a:rPr lang="en-US" sz="1600" b="1" i="1" dirty="0">
                <a:solidFill>
                  <a:srgbClr val="0070C0"/>
                </a:solidFill>
              </a:rPr>
              <a:t>Cell </a:t>
            </a:r>
            <a:r>
              <a:rPr lang="en-US" sz="1600" dirty="0" smtClean="0">
                <a:solidFill>
                  <a:srgbClr val="0070C0"/>
                </a:solidFill>
              </a:rPr>
              <a:t>table tells us the starting value of the objective </a:t>
            </a:r>
            <a:r>
              <a:rPr lang="en-US" sz="1600" dirty="0">
                <a:solidFill>
                  <a:srgbClr val="0070C0"/>
                </a:solidFill>
              </a:rPr>
              <a:t>function </a:t>
            </a:r>
            <a:r>
              <a:rPr lang="en-US" sz="1600" dirty="0" smtClean="0">
                <a:solidFill>
                  <a:srgbClr val="0070C0"/>
                </a:solidFill>
              </a:rPr>
              <a:t>(Z) when </a:t>
            </a:r>
            <a:r>
              <a:rPr lang="en-US" sz="1600" i="1" dirty="0" smtClean="0">
                <a:solidFill>
                  <a:srgbClr val="0070C0"/>
                </a:solidFill>
              </a:rPr>
              <a:t>Solver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was </a:t>
            </a:r>
            <a:r>
              <a:rPr lang="en-US" sz="1600" dirty="0" smtClean="0">
                <a:solidFill>
                  <a:srgbClr val="0070C0"/>
                </a:solidFill>
              </a:rPr>
              <a:t>applied and the optimal value after </a:t>
            </a:r>
            <a:r>
              <a:rPr lang="en-US" sz="1600" i="1" dirty="0" smtClean="0">
                <a:solidFill>
                  <a:srgbClr val="0070C0"/>
                </a:solidFill>
              </a:rPr>
              <a:t>Solver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Variables</a:t>
            </a:r>
            <a:r>
              <a:rPr lang="en-US" sz="16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Cells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shows the values of the decision variables (x1, x2) for the initial solution and the optimal solution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The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</a:rPr>
              <a:t>Constraints </a:t>
            </a:r>
            <a:r>
              <a:rPr lang="en-US" sz="1600" dirty="0" smtClean="0">
                <a:solidFill>
                  <a:schemeClr val="bg1"/>
                </a:solidFill>
              </a:rPr>
              <a:t>table provides information regarding the restrictions applied to each of the decision variables and resources (</a:t>
            </a:r>
            <a:r>
              <a:rPr lang="en-US" sz="1600" i="1" dirty="0" smtClean="0">
                <a:solidFill>
                  <a:schemeClr val="bg1"/>
                </a:solidFill>
              </a:rPr>
              <a:t>Formula</a:t>
            </a:r>
            <a:r>
              <a:rPr lang="en-US" sz="1600" dirty="0" smtClean="0">
                <a:solidFill>
                  <a:schemeClr val="bg1"/>
                </a:solidFill>
              </a:rPr>
              <a:t>), providing indication on which are the limiting resources (the binding constraints </a:t>
            </a:r>
            <a:r>
              <a:rPr lang="en-US" sz="1600" dirty="0">
                <a:solidFill>
                  <a:schemeClr val="bg1"/>
                </a:solidFill>
              </a:rPr>
              <a:t>that will have a </a:t>
            </a:r>
            <a:r>
              <a:rPr lang="en-US" sz="1600" b="1" dirty="0">
                <a:solidFill>
                  <a:schemeClr val="bg1"/>
                </a:solidFill>
              </a:rPr>
              <a:t>positive shadow </a:t>
            </a:r>
            <a:r>
              <a:rPr lang="en-US" sz="1600" b="1" dirty="0" smtClean="0">
                <a:solidFill>
                  <a:schemeClr val="bg1"/>
                </a:solidFill>
              </a:rPr>
              <a:t>price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but </a:t>
            </a:r>
            <a:r>
              <a:rPr lang="en-US" sz="1600" dirty="0">
                <a:solidFill>
                  <a:schemeClr val="bg1"/>
                </a:solidFill>
              </a:rPr>
              <a:t>not the shadow price value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The initial and optimal solutions </a:t>
            </a:r>
            <a:r>
              <a:rPr lang="en-US" sz="1600" dirty="0">
                <a:solidFill>
                  <a:schemeClr val="bg1"/>
                </a:solidFill>
              </a:rPr>
              <a:t>(x1, </a:t>
            </a:r>
            <a:r>
              <a:rPr lang="en-US" sz="1600" dirty="0" smtClean="0">
                <a:solidFill>
                  <a:schemeClr val="bg1"/>
                </a:solidFill>
              </a:rPr>
              <a:t>x2, S1, S2) can be read across tables  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97478" y="1429264"/>
            <a:ext cx="5747352" cy="82514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97477" y="2529274"/>
            <a:ext cx="5747352" cy="111894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prices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41" y="562443"/>
            <a:ext cx="6133377" cy="52854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75422" y="3175037"/>
            <a:ext cx="54214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The Analysis Report indicates:</a:t>
            </a:r>
          </a:p>
          <a:p>
            <a:endParaRPr lang="en-US" sz="800" i="1" dirty="0" smtClean="0"/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70C0"/>
                </a:solidFill>
              </a:rPr>
              <a:t>The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</a:rPr>
              <a:t>Objective </a:t>
            </a:r>
            <a:r>
              <a:rPr lang="en-US" sz="1600" b="1" i="1" dirty="0">
                <a:solidFill>
                  <a:srgbClr val="0070C0"/>
                </a:solidFill>
              </a:rPr>
              <a:t>Cell </a:t>
            </a:r>
            <a:r>
              <a:rPr lang="en-US" sz="1600" dirty="0" smtClean="0">
                <a:solidFill>
                  <a:srgbClr val="0070C0"/>
                </a:solidFill>
              </a:rPr>
              <a:t>table tells us the starting value of the objective </a:t>
            </a:r>
            <a:r>
              <a:rPr lang="en-US" sz="1600" dirty="0">
                <a:solidFill>
                  <a:srgbClr val="0070C0"/>
                </a:solidFill>
              </a:rPr>
              <a:t>function </a:t>
            </a:r>
            <a:r>
              <a:rPr lang="en-US" sz="1600" dirty="0" smtClean="0">
                <a:solidFill>
                  <a:srgbClr val="0070C0"/>
                </a:solidFill>
              </a:rPr>
              <a:t>(Z) when </a:t>
            </a:r>
            <a:r>
              <a:rPr lang="en-US" sz="1600" i="1" dirty="0" smtClean="0">
                <a:solidFill>
                  <a:srgbClr val="0070C0"/>
                </a:solidFill>
              </a:rPr>
              <a:t>Solver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was </a:t>
            </a:r>
            <a:r>
              <a:rPr lang="en-US" sz="1600" dirty="0" smtClean="0">
                <a:solidFill>
                  <a:srgbClr val="0070C0"/>
                </a:solidFill>
              </a:rPr>
              <a:t>applied and the optimal value after </a:t>
            </a:r>
            <a:r>
              <a:rPr lang="en-US" sz="1600" i="1" dirty="0" smtClean="0">
                <a:solidFill>
                  <a:srgbClr val="0070C0"/>
                </a:solidFill>
              </a:rPr>
              <a:t>Solver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Variables</a:t>
            </a:r>
            <a:r>
              <a:rPr lang="en-US" sz="16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Cells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shows the values of the decision variables (x1, x2) for the initial solution and the optimal solution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The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</a:rPr>
              <a:t>Constraints </a:t>
            </a:r>
            <a:r>
              <a:rPr lang="en-US" sz="1600" dirty="0" smtClean="0">
                <a:solidFill>
                  <a:srgbClr val="C00000"/>
                </a:solidFill>
              </a:rPr>
              <a:t>table provides information regarding the restrictions applied to each of the decision variables and resources (</a:t>
            </a:r>
            <a:r>
              <a:rPr lang="en-US" sz="1600" i="1" dirty="0" smtClean="0">
                <a:solidFill>
                  <a:srgbClr val="C00000"/>
                </a:solidFill>
              </a:rPr>
              <a:t>Formula</a:t>
            </a:r>
            <a:r>
              <a:rPr lang="en-US" sz="1600" dirty="0" smtClean="0">
                <a:solidFill>
                  <a:srgbClr val="C00000"/>
                </a:solidFill>
              </a:rPr>
              <a:t>), providing indication on which are the limiting resources (the binding constraints </a:t>
            </a:r>
            <a:r>
              <a:rPr lang="en-US" sz="1600" dirty="0">
                <a:solidFill>
                  <a:srgbClr val="C00000"/>
                </a:solidFill>
              </a:rPr>
              <a:t>that will have a </a:t>
            </a:r>
            <a:r>
              <a:rPr lang="en-US" sz="1600" b="1" dirty="0">
                <a:solidFill>
                  <a:srgbClr val="C00000"/>
                </a:solidFill>
              </a:rPr>
              <a:t>positive shadow </a:t>
            </a:r>
            <a:r>
              <a:rPr lang="en-US" sz="1600" b="1" dirty="0" smtClean="0">
                <a:solidFill>
                  <a:srgbClr val="C00000"/>
                </a:solidFill>
              </a:rPr>
              <a:t>price</a:t>
            </a:r>
            <a:r>
              <a:rPr lang="en-US" sz="1600" dirty="0" smtClean="0">
                <a:solidFill>
                  <a:srgbClr val="C00000"/>
                </a:solidFill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but </a:t>
            </a:r>
            <a:r>
              <a:rPr lang="en-US" sz="1600" dirty="0">
                <a:solidFill>
                  <a:srgbClr val="C00000"/>
                </a:solidFill>
              </a:rPr>
              <a:t>not the shadow price value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The initial and optimal solutions </a:t>
            </a:r>
            <a:r>
              <a:rPr lang="en-US" sz="1600" dirty="0">
                <a:solidFill>
                  <a:schemeClr val="bg1"/>
                </a:solidFill>
              </a:rPr>
              <a:t>(x1, </a:t>
            </a:r>
            <a:r>
              <a:rPr lang="en-US" sz="1600" dirty="0" smtClean="0">
                <a:solidFill>
                  <a:schemeClr val="bg1"/>
                </a:solidFill>
              </a:rPr>
              <a:t>x2, S1, S2) can be read across tables  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97478" y="1429264"/>
            <a:ext cx="5747352" cy="82514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97477" y="2529274"/>
            <a:ext cx="5747352" cy="111894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97476" y="3882734"/>
            <a:ext cx="5747352" cy="19651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prices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41" y="562443"/>
            <a:ext cx="6133377" cy="528546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8346558" y="3094245"/>
            <a:ext cx="274983" cy="203517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5422" y="3175037"/>
            <a:ext cx="54214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The Analysis Report indicates:</a:t>
            </a:r>
          </a:p>
          <a:p>
            <a:endParaRPr lang="en-US" sz="800" i="1" dirty="0" smtClean="0"/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70C0"/>
                </a:solidFill>
              </a:rPr>
              <a:t>The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</a:rPr>
              <a:t>Objective </a:t>
            </a:r>
            <a:r>
              <a:rPr lang="en-US" sz="1600" b="1" i="1" dirty="0">
                <a:solidFill>
                  <a:srgbClr val="0070C0"/>
                </a:solidFill>
              </a:rPr>
              <a:t>Cell </a:t>
            </a:r>
            <a:r>
              <a:rPr lang="en-US" sz="1600" dirty="0" smtClean="0">
                <a:solidFill>
                  <a:srgbClr val="0070C0"/>
                </a:solidFill>
              </a:rPr>
              <a:t>table tells us the starting value of the objective </a:t>
            </a:r>
            <a:r>
              <a:rPr lang="en-US" sz="1600" dirty="0">
                <a:solidFill>
                  <a:srgbClr val="0070C0"/>
                </a:solidFill>
              </a:rPr>
              <a:t>function </a:t>
            </a:r>
            <a:r>
              <a:rPr lang="en-US" sz="1600" dirty="0" smtClean="0">
                <a:solidFill>
                  <a:srgbClr val="0070C0"/>
                </a:solidFill>
              </a:rPr>
              <a:t>(Z) when </a:t>
            </a:r>
            <a:r>
              <a:rPr lang="en-US" sz="1600" i="1" dirty="0" smtClean="0">
                <a:solidFill>
                  <a:srgbClr val="0070C0"/>
                </a:solidFill>
              </a:rPr>
              <a:t>Solver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was </a:t>
            </a:r>
            <a:r>
              <a:rPr lang="en-US" sz="1600" dirty="0" smtClean="0">
                <a:solidFill>
                  <a:srgbClr val="0070C0"/>
                </a:solidFill>
              </a:rPr>
              <a:t>applied and the optimal value after </a:t>
            </a:r>
            <a:r>
              <a:rPr lang="en-US" sz="1600" i="1" dirty="0" smtClean="0">
                <a:solidFill>
                  <a:srgbClr val="0070C0"/>
                </a:solidFill>
              </a:rPr>
              <a:t>Solver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Variables</a:t>
            </a:r>
            <a:r>
              <a:rPr lang="en-US" sz="16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Cells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shows the values of the decision variables (x1, x2) for the initial solution and the optimal solution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The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</a:rPr>
              <a:t>Constraints </a:t>
            </a:r>
            <a:r>
              <a:rPr lang="en-US" sz="1600" dirty="0" smtClean="0">
                <a:solidFill>
                  <a:srgbClr val="C00000"/>
                </a:solidFill>
              </a:rPr>
              <a:t>table provides information regarding the restrictions applied to each of the decision variables and resources (</a:t>
            </a:r>
            <a:r>
              <a:rPr lang="en-US" sz="1600" i="1" dirty="0" smtClean="0">
                <a:solidFill>
                  <a:srgbClr val="C00000"/>
                </a:solidFill>
              </a:rPr>
              <a:t>Formula</a:t>
            </a:r>
            <a:r>
              <a:rPr lang="en-US" sz="1600" dirty="0" smtClean="0">
                <a:solidFill>
                  <a:srgbClr val="C00000"/>
                </a:solidFill>
              </a:rPr>
              <a:t>), providing indication on which are the limiting resources (the binding constraints </a:t>
            </a:r>
            <a:r>
              <a:rPr lang="en-US" sz="1600" dirty="0">
                <a:solidFill>
                  <a:srgbClr val="C00000"/>
                </a:solidFill>
              </a:rPr>
              <a:t>that will have a </a:t>
            </a:r>
            <a:r>
              <a:rPr lang="en-US" sz="1600" b="1" dirty="0">
                <a:solidFill>
                  <a:srgbClr val="C00000"/>
                </a:solidFill>
              </a:rPr>
              <a:t>positive shadow </a:t>
            </a:r>
            <a:r>
              <a:rPr lang="en-US" sz="1600" b="1" dirty="0" smtClean="0">
                <a:solidFill>
                  <a:srgbClr val="C00000"/>
                </a:solidFill>
              </a:rPr>
              <a:t>price</a:t>
            </a:r>
            <a:r>
              <a:rPr lang="en-US" sz="1600" dirty="0" smtClean="0">
                <a:solidFill>
                  <a:srgbClr val="C00000"/>
                </a:solidFill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but </a:t>
            </a:r>
            <a:r>
              <a:rPr lang="en-US" sz="1600" dirty="0">
                <a:solidFill>
                  <a:srgbClr val="C00000"/>
                </a:solidFill>
              </a:rPr>
              <a:t>not the shadow price value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The initial and optimal solutions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(x1,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x2, S1, S2) can be read across tables 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012258" y="4366703"/>
            <a:ext cx="274983" cy="134298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97478" y="1429264"/>
            <a:ext cx="5747352" cy="82514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97477" y="2529274"/>
            <a:ext cx="5747352" cy="111894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97476" y="3882734"/>
            <a:ext cx="5747352" cy="19651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2" grpId="0" animBg="1"/>
      <p:bldP spid="24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prices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41" y="562443"/>
            <a:ext cx="6133377" cy="528546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8346558" y="3094245"/>
            <a:ext cx="274983" cy="203517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5422" y="3175037"/>
            <a:ext cx="54214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The Analysis Report indicates:</a:t>
            </a:r>
          </a:p>
          <a:p>
            <a:endParaRPr lang="en-US" sz="800" i="1" dirty="0" smtClean="0"/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70C0"/>
                </a:solidFill>
              </a:rPr>
              <a:t>The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</a:rPr>
              <a:t>Objective </a:t>
            </a:r>
            <a:r>
              <a:rPr lang="en-US" sz="1600" b="1" i="1" dirty="0">
                <a:solidFill>
                  <a:srgbClr val="0070C0"/>
                </a:solidFill>
              </a:rPr>
              <a:t>Cell </a:t>
            </a:r>
            <a:r>
              <a:rPr lang="en-US" sz="1600" dirty="0" smtClean="0">
                <a:solidFill>
                  <a:srgbClr val="0070C0"/>
                </a:solidFill>
              </a:rPr>
              <a:t>table tells us the starting value of the objective </a:t>
            </a:r>
            <a:r>
              <a:rPr lang="en-US" sz="1600" dirty="0">
                <a:solidFill>
                  <a:srgbClr val="0070C0"/>
                </a:solidFill>
              </a:rPr>
              <a:t>function </a:t>
            </a:r>
            <a:r>
              <a:rPr lang="en-US" sz="1600" dirty="0" smtClean="0">
                <a:solidFill>
                  <a:srgbClr val="0070C0"/>
                </a:solidFill>
              </a:rPr>
              <a:t>(Z) when </a:t>
            </a:r>
            <a:r>
              <a:rPr lang="en-US" sz="1600" i="1" dirty="0" smtClean="0">
                <a:solidFill>
                  <a:srgbClr val="0070C0"/>
                </a:solidFill>
              </a:rPr>
              <a:t>Solver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was </a:t>
            </a:r>
            <a:r>
              <a:rPr lang="en-US" sz="1600" dirty="0" smtClean="0">
                <a:solidFill>
                  <a:srgbClr val="0070C0"/>
                </a:solidFill>
              </a:rPr>
              <a:t>applied and the optimal value after </a:t>
            </a:r>
            <a:r>
              <a:rPr lang="en-US" sz="1600" i="1" dirty="0" smtClean="0">
                <a:solidFill>
                  <a:srgbClr val="0070C0"/>
                </a:solidFill>
              </a:rPr>
              <a:t>Solver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Variables</a:t>
            </a:r>
            <a:r>
              <a:rPr lang="en-US" sz="16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Cells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shows the values of the decision variables (x1, x2) for the initial solution and the optimal solution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The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</a:rPr>
              <a:t>Constraints </a:t>
            </a:r>
            <a:r>
              <a:rPr lang="en-US" sz="1600" dirty="0" smtClean="0">
                <a:solidFill>
                  <a:srgbClr val="C00000"/>
                </a:solidFill>
              </a:rPr>
              <a:t>table provides information regarding the restrictions applied to each of the decision variables and resources (</a:t>
            </a:r>
            <a:r>
              <a:rPr lang="en-US" sz="1600" i="1" dirty="0" smtClean="0">
                <a:solidFill>
                  <a:srgbClr val="C00000"/>
                </a:solidFill>
              </a:rPr>
              <a:t>Formula</a:t>
            </a:r>
            <a:r>
              <a:rPr lang="en-US" sz="1600" dirty="0" smtClean="0">
                <a:solidFill>
                  <a:srgbClr val="C00000"/>
                </a:solidFill>
              </a:rPr>
              <a:t>), providing indication on which are the limiting resources (the binding constraints </a:t>
            </a:r>
            <a:r>
              <a:rPr lang="en-US" sz="1600" dirty="0">
                <a:solidFill>
                  <a:srgbClr val="C00000"/>
                </a:solidFill>
              </a:rPr>
              <a:t>that will have a </a:t>
            </a:r>
            <a:r>
              <a:rPr lang="en-US" sz="1600" b="1" dirty="0">
                <a:solidFill>
                  <a:srgbClr val="C00000"/>
                </a:solidFill>
              </a:rPr>
              <a:t>positive shadow </a:t>
            </a:r>
            <a:r>
              <a:rPr lang="en-US" sz="1600" b="1" dirty="0" smtClean="0">
                <a:solidFill>
                  <a:srgbClr val="C00000"/>
                </a:solidFill>
              </a:rPr>
              <a:t>price</a:t>
            </a:r>
            <a:r>
              <a:rPr lang="en-US" sz="1600" dirty="0" smtClean="0">
                <a:solidFill>
                  <a:srgbClr val="C00000"/>
                </a:solidFill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but </a:t>
            </a:r>
            <a:r>
              <a:rPr lang="en-US" sz="1600" dirty="0">
                <a:solidFill>
                  <a:srgbClr val="C00000"/>
                </a:solidFill>
              </a:rPr>
              <a:t>not the shadow price value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The initial and optimal solutions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(x1,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x2, S1, S2) can be read across tables 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012258" y="4366703"/>
            <a:ext cx="274983" cy="134298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55841" y="5994272"/>
            <a:ext cx="56118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more detailed information </a:t>
            </a:r>
            <a:r>
              <a:rPr lang="en-US" sz="1600" dirty="0" err="1" smtClean="0"/>
              <a:t>e.g</a:t>
            </a:r>
            <a:r>
              <a:rPr lang="en-US" sz="1600" dirty="0" smtClean="0"/>
              <a:t> (the shadow prices) a different option of the Reports should be selected: </a:t>
            </a:r>
            <a:r>
              <a:rPr lang="en-US" b="1" i="1" dirty="0" smtClean="0"/>
              <a:t>Sensitivity Analysis</a:t>
            </a:r>
            <a:endParaRPr lang="pt-PT" b="1" i="1" dirty="0"/>
          </a:p>
        </p:txBody>
      </p:sp>
      <p:sp>
        <p:nvSpPr>
          <p:cNvPr id="22" name="Rounded Rectangle 21"/>
          <p:cNvSpPr/>
          <p:nvPr/>
        </p:nvSpPr>
        <p:spPr>
          <a:xfrm>
            <a:off x="5897478" y="1429264"/>
            <a:ext cx="5747352" cy="82514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97477" y="2529274"/>
            <a:ext cx="5747352" cy="111894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97476" y="3882734"/>
            <a:ext cx="5747352" cy="19651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2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4745</TotalTime>
  <Words>3331</Words>
  <Application>Microsoft Office PowerPoint</Application>
  <PresentationFormat>Widescreen</PresentationFormat>
  <Paragraphs>426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Shadow Price &amp; Sensitivity Analysis   Interpreting Solver outputs</vt:lpstr>
      <vt:lpstr>Shadow prices</vt:lpstr>
      <vt:lpstr>Shadow prices</vt:lpstr>
      <vt:lpstr>Shadow prices</vt:lpstr>
      <vt:lpstr>Shadow prices</vt:lpstr>
      <vt:lpstr>Shadow prices</vt:lpstr>
      <vt:lpstr>Shadow prices</vt:lpstr>
      <vt:lpstr>Shadow prices</vt:lpstr>
      <vt:lpstr>Shadow prices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  <vt:lpstr>Sensitivity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smb</cp:lastModifiedBy>
  <cp:revision>322</cp:revision>
  <cp:lastPrinted>2020-03-06T14:10:09Z</cp:lastPrinted>
  <dcterms:created xsi:type="dcterms:W3CDTF">2020-02-13T15:04:48Z</dcterms:created>
  <dcterms:modified xsi:type="dcterms:W3CDTF">2023-03-02T10:42:48Z</dcterms:modified>
</cp:coreProperties>
</file>