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7"/>
  </p:notesMasterIdLst>
  <p:handoutMasterIdLst>
    <p:handoutMasterId r:id="rId38"/>
  </p:handoutMasterIdLst>
  <p:sldIdLst>
    <p:sldId id="416" r:id="rId2"/>
    <p:sldId id="608" r:id="rId3"/>
    <p:sldId id="603" r:id="rId4"/>
    <p:sldId id="602" r:id="rId5"/>
    <p:sldId id="605" r:id="rId6"/>
    <p:sldId id="606" r:id="rId7"/>
    <p:sldId id="660" r:id="rId8"/>
    <p:sldId id="661" r:id="rId9"/>
    <p:sldId id="667" r:id="rId10"/>
    <p:sldId id="668" r:id="rId11"/>
    <p:sldId id="662" r:id="rId12"/>
    <p:sldId id="663" r:id="rId13"/>
    <p:sldId id="664" r:id="rId14"/>
    <p:sldId id="665" r:id="rId15"/>
    <p:sldId id="669" r:id="rId16"/>
    <p:sldId id="670" r:id="rId17"/>
    <p:sldId id="666" r:id="rId18"/>
    <p:sldId id="671" r:id="rId19"/>
    <p:sldId id="611" r:id="rId20"/>
    <p:sldId id="61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0" r:id="rId29"/>
    <p:sldId id="622" r:id="rId30"/>
    <p:sldId id="621" r:id="rId31"/>
    <p:sldId id="673" r:id="rId32"/>
    <p:sldId id="676" r:id="rId33"/>
    <p:sldId id="674" r:id="rId34"/>
    <p:sldId id="675" r:id="rId35"/>
    <p:sldId id="672" r:id="rId36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F3B"/>
    <a:srgbClr val="CC9900"/>
    <a:srgbClr val="F79646"/>
    <a:srgbClr val="339966"/>
    <a:srgbClr val="008000"/>
    <a:srgbClr val="7CB042"/>
    <a:srgbClr val="FFE299"/>
    <a:srgbClr val="009900"/>
    <a:srgbClr val="00808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0" d="100"/>
          <a:sy n="80" d="100"/>
        </p:scale>
        <p:origin x="86" y="154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01/03/2023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01/03/2023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0.png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7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880" b="35096"/>
          <a:stretch/>
        </p:blipFill>
        <p:spPr>
          <a:xfrm rot="11130088">
            <a:off x="8291585" y="505488"/>
            <a:ext cx="2950566" cy="8791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1524000"/>
            <a:ext cx="11623848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/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métodos</a:t>
            </a:r>
            <a:r>
              <a:rPr lang="en-US" sz="2400" dirty="0"/>
              <a:t> </a:t>
            </a:r>
            <a:r>
              <a:rPr lang="en-US" sz="2400" dirty="0" err="1"/>
              <a:t>directos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"</a:t>
            </a:r>
            <a:r>
              <a:rPr lang="en-US" sz="2400" dirty="0" err="1"/>
              <a:t>destrutivos</a:t>
            </a:r>
            <a:r>
              <a:rPr lang="en-US" sz="2400" dirty="0"/>
              <a:t>, e a </a:t>
            </a:r>
            <a:r>
              <a:rPr lang="en-US" sz="2400" dirty="0" err="1"/>
              <a:t>utilização</a:t>
            </a:r>
            <a:r>
              <a:rPr lang="en-US" sz="2400" dirty="0"/>
              <a:t> de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sonda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medidor</a:t>
            </a:r>
            <a:r>
              <a:rPr lang="en-US" sz="2400" dirty="0"/>
              <a:t> de </a:t>
            </a:r>
            <a:r>
              <a:rPr lang="en-US" sz="2400" dirty="0" err="1"/>
              <a:t>casca</a:t>
            </a:r>
            <a:r>
              <a:rPr lang="en-US" sz="2400" dirty="0"/>
              <a:t> </a:t>
            </a:r>
            <a:r>
              <a:rPr lang="en-US" sz="2400" dirty="0" err="1"/>
              <a:t>requer</a:t>
            </a:r>
            <a:r>
              <a:rPr lang="en-US" sz="2400" dirty="0"/>
              <a:t> </a:t>
            </a:r>
            <a:r>
              <a:rPr lang="en-US" sz="2400" dirty="0" err="1"/>
              <a:t>experiência</a:t>
            </a:r>
            <a:r>
              <a:rPr lang="en-US" sz="2400" dirty="0"/>
              <a:t> e "</a:t>
            </a:r>
            <a:r>
              <a:rPr lang="en-US" sz="2400" dirty="0" err="1"/>
              <a:t>tacto</a:t>
            </a:r>
            <a:r>
              <a:rPr lang="en-US" sz="2400" dirty="0"/>
              <a:t>".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A espessura da casca deverá ser medida estando o operador virado de costas para o centro da parcela e no mesmo ponto onde se colocou o braço da suta quando foi feita a medição do diâmetro. Faz-se </a:t>
            </a:r>
            <a:r>
              <a:rPr lang="pt-PT" sz="2400" dirty="0"/>
              <a:t>a leitura com aproximação ao </a:t>
            </a:r>
            <a:r>
              <a:rPr lang="pt-PT" sz="2400" dirty="0" smtClean="0"/>
              <a:t>milímetro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Não se deve pressionar o estilete de perfuração com violência e logo que se sinta a resistência própria do encosto ao lenho deve-se parar para evitar </a:t>
            </a:r>
            <a:r>
              <a:rPr lang="pt-PT" sz="2400" dirty="0"/>
              <a:t>atingir o tecido lenhoso </a:t>
            </a:r>
            <a:r>
              <a:rPr lang="pt-PT" sz="2400" dirty="0" smtClean="0"/>
              <a:t>e </a:t>
            </a:r>
            <a:r>
              <a:rPr lang="pt-PT" sz="2400" dirty="0" err="1" smtClean="0"/>
              <a:t>sobre-estimar</a:t>
            </a:r>
            <a:r>
              <a:rPr lang="pt-PT" sz="2400" dirty="0" smtClean="0"/>
              <a:t> a </a:t>
            </a:r>
            <a:r>
              <a:rPr lang="pt-PT" sz="2400" b="1" dirty="0" err="1" smtClean="0"/>
              <a:t>ec</a:t>
            </a:r>
            <a:r>
              <a:rPr lang="pt-PT" sz="2400" dirty="0" smtClean="0"/>
              <a:t> </a:t>
            </a:r>
            <a:r>
              <a:rPr lang="pt-PT" sz="2400" dirty="0"/>
              <a:t>Esta ocorrência é mais frequente durante a Primavera, quando se inicia um novo período de crescimento</a:t>
            </a:r>
            <a:r>
              <a:rPr lang="en-US" sz="2400" dirty="0"/>
              <a:t> 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O disco de apoio deve estar completamente ajustada à superfície da casca</a:t>
            </a:r>
          </a:p>
          <a:p>
            <a:pPr marL="419100" indent="-419100"/>
            <a:endParaRPr lang="pt-PT" sz="800" dirty="0" smtClean="0"/>
          </a:p>
        </p:txBody>
      </p:sp>
    </p:spTree>
    <p:extLst>
      <p:ext uri="{BB962C8B-B14F-4D97-AF65-F5344CB8AC3E}">
        <p14:creationId xmlns:p14="http://schemas.microsoft.com/office/powerpoint/2010/main" val="8256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2636912"/>
            <a:ext cx="1015312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dirty="0" smtClean="0"/>
              <a:t> Diâmetro à altura do peito</a:t>
            </a:r>
          </a:p>
        </p:txBody>
      </p:sp>
    </p:spTree>
    <p:extLst>
      <p:ext uri="{BB962C8B-B14F-4D97-AF65-F5344CB8AC3E}">
        <p14:creationId xmlns:p14="http://schemas.microsoft.com/office/powerpoint/2010/main" val="241962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128" y="1502688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 smtClean="0"/>
              <a:t>O diâmetro é uma variável essencial para estimar o volume e a biomassa.</a:t>
            </a:r>
          </a:p>
          <a:p>
            <a:endParaRPr lang="pt-PT" sz="800" dirty="0" smtClean="0"/>
          </a:p>
          <a:p>
            <a:r>
              <a:rPr lang="pt-PT" sz="2400" dirty="0" smtClean="0"/>
              <a:t>A medição é normalmente feita à altura do peito (1.30 m) por ser mais conveniente e para evitar possíveis situações de embasamento basal.</a:t>
            </a:r>
            <a:endParaRPr lang="en-US" sz="2400" dirty="0"/>
          </a:p>
          <a:p>
            <a:endParaRPr lang="en-US" sz="800" dirty="0"/>
          </a:p>
          <a:p>
            <a:endParaRPr lang="en-US" sz="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à </a:t>
            </a:r>
            <a:r>
              <a:rPr lang="en-US" dirty="0" err="1" smtClean="0"/>
              <a:t>altura</a:t>
            </a:r>
            <a:r>
              <a:rPr lang="en-US" dirty="0" smtClean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3911712"/>
            <a:ext cx="1599641" cy="1225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07" y="3870861"/>
            <a:ext cx="3864429" cy="2698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349" y="4528618"/>
            <a:ext cx="2186608" cy="2186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726" y="3500438"/>
            <a:ext cx="2887904" cy="28879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1279" y="398969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Fita</a:t>
            </a:r>
            <a:r>
              <a:rPr lang="en-US" b="1" dirty="0" smtClean="0"/>
              <a:t> de </a:t>
            </a:r>
            <a:r>
              <a:rPr lang="en-US" b="1" dirty="0" err="1" smtClean="0"/>
              <a:t>diâmetros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25577" y="5923190"/>
            <a:ext cx="10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Suta</a:t>
            </a:r>
            <a:r>
              <a:rPr lang="en-US" b="1" dirty="0" smtClean="0"/>
              <a:t> manual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128" y="3192808"/>
            <a:ext cx="563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Diâmetro</a:t>
            </a:r>
            <a:r>
              <a:rPr lang="en-US" b="1" dirty="0" smtClean="0"/>
              <a:t> à </a:t>
            </a:r>
            <a:r>
              <a:rPr lang="en-US" b="1" dirty="0" err="1" smtClean="0"/>
              <a:t>altura</a:t>
            </a:r>
            <a:r>
              <a:rPr lang="en-US" b="1" dirty="0" smtClean="0"/>
              <a:t> do </a:t>
            </a:r>
            <a:r>
              <a:rPr lang="en-US" b="1" dirty="0" err="1" smtClean="0"/>
              <a:t>peito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25544" y="3193001"/>
            <a:ext cx="27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Diâmetros</a:t>
            </a:r>
            <a:r>
              <a:rPr lang="en-US" b="1" dirty="0" smtClean="0"/>
              <a:t> a </a:t>
            </a:r>
            <a:r>
              <a:rPr lang="en-US" b="1" dirty="0" err="1" smtClean="0"/>
              <a:t>diferentes</a:t>
            </a:r>
            <a:r>
              <a:rPr lang="en-US" b="1" dirty="0" smtClean="0"/>
              <a:t> </a:t>
            </a:r>
            <a:r>
              <a:rPr lang="en-US" b="1" dirty="0" err="1" smtClean="0"/>
              <a:t>alturas</a:t>
            </a:r>
            <a:r>
              <a:rPr lang="en-US" b="1" dirty="0" smtClean="0"/>
              <a:t> do </a:t>
            </a:r>
            <a:r>
              <a:rPr lang="en-US" b="1" dirty="0" err="1" smtClean="0"/>
              <a:t>tronco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037" y="4437112"/>
            <a:ext cx="4515939" cy="28224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14139" y="4591201"/>
            <a:ext cx="1746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Suta</a:t>
            </a:r>
            <a:r>
              <a:rPr lang="en-US" b="1" dirty="0" smtClean="0"/>
              <a:t> digital com “gator eyes”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119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à </a:t>
            </a:r>
            <a:r>
              <a:rPr lang="en-US" dirty="0" err="1" smtClean="0"/>
              <a:t>altura</a:t>
            </a:r>
            <a:r>
              <a:rPr lang="en-US" dirty="0" smtClean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5400" y="20186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400" y="33822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endParaRPr kumimoji="0" lang="pt-PT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981201"/>
              </p:ext>
            </p:extLst>
          </p:nvPr>
        </p:nvGraphicFramePr>
        <p:xfrm>
          <a:off x="657916" y="1313149"/>
          <a:ext cx="1656184" cy="201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4" r:id="rId3" imgW="1085714" imgH="1324160" progId="Paint.Picture">
                  <p:embed/>
                </p:oleObj>
              </mc:Choice>
              <mc:Fallback>
                <p:oleObj r:id="rId3" imgW="1085714" imgH="1324160" progId="Paint.Picture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16" y="1313149"/>
                        <a:ext cx="1656184" cy="2017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293097"/>
              </p:ext>
            </p:extLst>
          </p:nvPr>
        </p:nvGraphicFramePr>
        <p:xfrm>
          <a:off x="2471506" y="1723750"/>
          <a:ext cx="2472149" cy="1572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5" r:id="rId5" imgW="1991003" imgH="1267002" progId="Paint.Picture">
                  <p:embed/>
                </p:oleObj>
              </mc:Choice>
              <mc:Fallback>
                <p:oleObj r:id="rId5" imgW="1991003" imgH="1267002" progId="Paint.Picture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06" y="1723750"/>
                        <a:ext cx="2472149" cy="1572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016970"/>
              </p:ext>
            </p:extLst>
          </p:nvPr>
        </p:nvGraphicFramePr>
        <p:xfrm>
          <a:off x="4927160" y="1696391"/>
          <a:ext cx="2011076" cy="158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6" r:id="rId7" imgW="1295238" imgH="1019048" progId="Paint.Picture">
                  <p:embed/>
                </p:oleObj>
              </mc:Choice>
              <mc:Fallback>
                <p:oleObj r:id="rId7" imgW="1295238" imgH="1019048" progId="Paint.Picture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160" y="1696391"/>
                        <a:ext cx="2011076" cy="1584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13964"/>
              </p:ext>
            </p:extLst>
          </p:nvPr>
        </p:nvGraphicFramePr>
        <p:xfrm>
          <a:off x="7206058" y="1583726"/>
          <a:ext cx="1867769" cy="1610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7" r:id="rId9" imgW="1380952" imgH="1190476" progId="Paint.Picture">
                  <p:embed/>
                </p:oleObj>
              </mc:Choice>
              <mc:Fallback>
                <p:oleObj r:id="rId9" imgW="1380952" imgH="1190476" progId="Paint.Picture">
                  <p:embed/>
                  <p:pic>
                    <p:nvPicPr>
                      <p:cNvPr id="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058" y="1583726"/>
                        <a:ext cx="1867769" cy="16101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84479" y="3583556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</a:t>
            </a:r>
            <a:r>
              <a:rPr lang="pt-PT" sz="1200" b="1" dirty="0" smtClean="0">
                <a:latin typeface="Verdana" pitchFamily="34" charset="0"/>
              </a:rPr>
              <a:t>vertical em </a:t>
            </a:r>
            <a:r>
              <a:rPr lang="pt-PT" sz="1200" b="1" dirty="0">
                <a:latin typeface="Verdana" pitchFamily="34" charset="0"/>
              </a:rPr>
              <a:t>terreno plano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67391" y="3583556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inclinada em terreno plano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943655" y="3615407"/>
            <a:ext cx="1893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</a:t>
            </a:r>
            <a:r>
              <a:rPr lang="pt-PT" sz="1200" b="1" dirty="0" smtClean="0">
                <a:latin typeface="Verdana" pitchFamily="34" charset="0"/>
              </a:rPr>
              <a:t>vertical </a:t>
            </a:r>
            <a:r>
              <a:rPr lang="pt-PT" sz="1200" b="1" dirty="0">
                <a:latin typeface="Verdana" pitchFamily="34" charset="0"/>
              </a:rPr>
              <a:t>em terreno inclinado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84962" y="3583556"/>
            <a:ext cx="2202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inclinada em terreno inclinado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404818" y="3550740"/>
            <a:ext cx="2163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deformação a 1.30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99991"/>
              </p:ext>
            </p:extLst>
          </p:nvPr>
        </p:nvGraphicFramePr>
        <p:xfrm>
          <a:off x="9485983" y="1191558"/>
          <a:ext cx="1666472" cy="196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8" r:id="rId11" imgW="1314286" imgH="1552792" progId="Paint.Picture">
                  <p:embed/>
                </p:oleObj>
              </mc:Choice>
              <mc:Fallback>
                <p:oleObj r:id="rId11" imgW="1314286" imgH="1552792" progId="Paint.Picture">
                  <p:embed/>
                  <p:pic>
                    <p:nvPicPr>
                      <p:cNvPr id="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983" y="1191558"/>
                        <a:ext cx="1666472" cy="1964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6547" y="6061940"/>
            <a:ext cx="21023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bifurcada abaixo de 1.30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157101"/>
              </p:ext>
            </p:extLst>
          </p:nvPr>
        </p:nvGraphicFramePr>
        <p:xfrm>
          <a:off x="708656" y="4164913"/>
          <a:ext cx="1554704" cy="178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9" r:id="rId13" imgW="1257476" imgH="1448002" progId="Paint.Picture">
                  <p:embed/>
                </p:oleObj>
              </mc:Choice>
              <mc:Fallback>
                <p:oleObj r:id="rId13" imgW="1257476" imgH="1448002" progId="Paint.Picture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56" y="4164913"/>
                        <a:ext cx="1554704" cy="1789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816163" y="6061940"/>
            <a:ext cx="1666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Rebentamentos de toiça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8809"/>
              </p:ext>
            </p:extLst>
          </p:nvPr>
        </p:nvGraphicFramePr>
        <p:xfrm>
          <a:off x="2907265" y="4251093"/>
          <a:ext cx="1278349" cy="170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" r:id="rId15" imgW="1533739" imgH="2038095" progId="Paint.Picture">
                  <p:embed/>
                </p:oleObj>
              </mc:Choice>
              <mc:Fallback>
                <p:oleObj r:id="rId15" imgW="1533739" imgH="2038095" progId="Paint.Picture">
                  <p:embed/>
                  <p:pic>
                    <p:nvPicPr>
                      <p:cNvPr id="1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265" y="4251093"/>
                        <a:ext cx="1278349" cy="17036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56097" y="5230943"/>
            <a:ext cx="1400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raízes aéreas mais altas que 1 m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918432" y="6048326"/>
            <a:ext cx="2545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embasamento com altura maior que 1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483873"/>
              </p:ext>
            </p:extLst>
          </p:nvPr>
        </p:nvGraphicFramePr>
        <p:xfrm>
          <a:off x="8035919" y="4099993"/>
          <a:ext cx="1819730" cy="201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1" r:id="rId17" imgW="1724266" imgH="1905266" progId="Paint.Picture">
                  <p:embed/>
                </p:oleObj>
              </mc:Choice>
              <mc:Fallback>
                <p:oleObj r:id="rId17" imgW="1724266" imgH="1905266" progId="Paint.Picture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919" y="4099993"/>
                        <a:ext cx="1819730" cy="2012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773529"/>
              </p:ext>
            </p:extLst>
          </p:nvPr>
        </p:nvGraphicFramePr>
        <p:xfrm>
          <a:off x="5366051" y="3997842"/>
          <a:ext cx="1626780" cy="2064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2" r:id="rId19" imgW="1419048" imgH="1800476" progId="Paint.Picture">
                  <p:embed/>
                </p:oleObj>
              </mc:Choice>
              <mc:Fallback>
                <p:oleObj r:id="rId19" imgW="1419048" imgH="1800476" progId="Paint.Picture">
                  <p:embed/>
                  <p:pic>
                    <p:nvPicPr>
                      <p:cNvPr id="2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6051" y="3997842"/>
                        <a:ext cx="1626780" cy="2064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4082" y="1043574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Regras</a:t>
            </a:r>
            <a:r>
              <a:rPr lang="en-US" b="1" dirty="0" smtClean="0"/>
              <a:t> de </a:t>
            </a:r>
            <a:r>
              <a:rPr lang="en-US" b="1" dirty="0" err="1" smtClean="0"/>
              <a:t>medição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47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9" grpId="0" autoUpdateAnimBg="0"/>
      <p:bldP spid="21" grpId="0" autoUpdateAnimBg="0"/>
      <p:bldP spid="23" grpId="0" autoUpdateAnimBg="0"/>
      <p:bldP spid="2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29590" r="26837" b="12602"/>
          <a:stretch>
            <a:fillRect/>
          </a:stretch>
        </p:blipFill>
        <p:spPr bwMode="auto">
          <a:xfrm>
            <a:off x="609600" y="3530796"/>
            <a:ext cx="3060150" cy="270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1" t="35069" r="26495" b="23561"/>
          <a:stretch/>
        </p:blipFill>
        <p:spPr bwMode="auto">
          <a:xfrm>
            <a:off x="8904311" y="3644454"/>
            <a:ext cx="1788403" cy="25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/>
              <a:t> à </a:t>
            </a:r>
            <a:r>
              <a:rPr lang="en-US" dirty="0" err="1"/>
              <a:t>altura</a:t>
            </a:r>
            <a:r>
              <a:rPr lang="en-US" dirty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2420888"/>
            <a:ext cx="306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Desvio do braço móvel em relação ao ângulo reto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9856" y="2014996"/>
            <a:ext cx="280831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Barra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graduada toca na árvore no local de medição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mas desvia-se do plano horizontal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18325" y="2005389"/>
            <a:ext cx="3360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barra graduada toca na árvore no local de medição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e no plano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, mas os braços da suta apontam para baixo ou para cima</a:t>
            </a:r>
            <a:endParaRPr 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35069" r="51374" b="23561"/>
          <a:stretch/>
        </p:blipFill>
        <p:spPr bwMode="auto">
          <a:xfrm>
            <a:off x="5344824" y="3644454"/>
            <a:ext cx="1884413" cy="25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6937" y="1041956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Regras</a:t>
            </a:r>
            <a:r>
              <a:rPr lang="en-US" b="1" dirty="0" smtClean="0"/>
              <a:t> de </a:t>
            </a:r>
            <a:r>
              <a:rPr lang="en-US" b="1" dirty="0" err="1" smtClean="0"/>
              <a:t>medição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530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/>
            <a:r>
              <a:rPr lang="pt-PT" altLang="en-US" dirty="0" smtClean="0"/>
              <a:t>Área basal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(G)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31370" y="1412776"/>
                <a:ext cx="11329259" cy="500141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A </a:t>
                </a:r>
                <a:r>
                  <a:rPr lang="pt-PT" altLang="en-US" sz="2400" dirty="0" smtClean="0">
                    <a:solidFill>
                      <a:schemeClr val="accent5"/>
                    </a:solidFill>
                  </a:rPr>
                  <a:t>área basal</a:t>
                </a:r>
                <a:r>
                  <a:rPr lang="pt-PT" altLang="en-US" sz="2400" dirty="0" smtClean="0"/>
                  <a:t> (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G, m</a:t>
                </a:r>
                <a:r>
                  <a:rPr lang="pt-PT" altLang="en-US" sz="2400" i="1" baseline="30000" dirty="0" smtClean="0">
                    <a:solidFill>
                      <a:schemeClr val="accent5"/>
                    </a:solidFill>
                  </a:rPr>
                  <a:t>2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 ha</a:t>
                </a:r>
                <a:r>
                  <a:rPr lang="pt-PT" altLang="en-US" sz="2400" i="1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pt-PT" altLang="en-US" sz="2400" dirty="0" smtClean="0"/>
                  <a:t>) obtém-se a partir da soma da área basal de cada árvore da parcela (área basal da parcela, </a:t>
                </a:r>
                <a:r>
                  <a:rPr lang="pt-PT" altLang="en-US" sz="2400" i="1" dirty="0" err="1" smtClean="0"/>
                  <a:t>G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multiplicando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</m:t>
                      </m:r>
                      <m:r>
                        <a:rPr lang="en-US" alt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nary>
                        <m:naryPr>
                          <m:chr m:val="∑"/>
                          <m:ctrlPr>
                            <a:rPr lang="en-US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dirty="0" smtClean="0"/>
              </a:p>
              <a:p>
                <a:pPr marL="457200" lvl="1" indent="0">
                  <a:buFont typeface="Arial" pitchFamily="34" charset="0"/>
                  <a:buNone/>
                </a:pPr>
                <a:endParaRPr lang="pt-PT" altLang="en-US" dirty="0" smtClean="0"/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Onde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altLang="en-US" sz="24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é 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basal da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en-US" sz="24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é 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parcela</a:t>
                </a:r>
                <a:endParaRPr lang="en-US" alt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457200"/>
                <a:endParaRPr lang="pt-PT" altLang="en-US" dirty="0" smtClean="0"/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0" y="1412776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04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/>
            <a:r>
              <a:rPr lang="pt-PT" altLang="en-US" dirty="0"/>
              <a:t>Diâmetro quadrático médio </a:t>
            </a:r>
            <a:r>
              <a:rPr lang="pt-PT" altLang="en-US" dirty="0" smtClean="0"/>
              <a:t>(dg)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O </a:t>
                </a:r>
                <a:r>
                  <a:rPr lang="pt-PT" altLang="en-US" sz="2400" dirty="0" smtClean="0">
                    <a:solidFill>
                      <a:schemeClr val="accent5"/>
                    </a:solidFill>
                  </a:rPr>
                  <a:t>diâmetro quadrático médio </a:t>
                </a:r>
                <a:r>
                  <a:rPr lang="pt-PT" altLang="en-US" sz="2400" dirty="0" smtClean="0"/>
                  <a:t>(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dg, cm</a:t>
                </a:r>
                <a:r>
                  <a:rPr lang="pt-PT" altLang="en-US" sz="2400" dirty="0" smtClean="0"/>
                  <a:t>) é o diâmetro que corresponde à área basal média:</a:t>
                </a:r>
              </a:p>
              <a:p>
                <a:pPr marL="400050" lvl="1" indent="0">
                  <a:spcAft>
                    <a:spcPts val="1800"/>
                  </a:spcAft>
                  <a:buFont typeface="Arial" pitchFamily="34" charset="0"/>
                  <a:buNone/>
                </a:pPr>
                <a:r>
                  <a:rPr lang="pt-PT" altLang="en-US" dirty="0" smtClean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 </m:t>
                        </m:r>
                        <m:sSup>
                          <m:sSup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altLang="en-US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𝑑𝑔</m:t>
                                    </m:r>
                                  </m:num>
                                  <m:den>
                                    <m: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100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PT" altLang="en-US" dirty="0" smtClean="0"/>
                  <a:t>                 </a:t>
                </a:r>
                <a14:m>
                  <m:oMath xmlns:m="http://schemas.openxmlformats.org/officeDocument/2006/math"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𝑑𝑔</m:t>
                    </m:r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num>
                          <m:den>
                            <m:r>
                              <a:rPr lang="pt-PT" alt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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𝑁</m:t>
                            </m:r>
                          </m:den>
                        </m:f>
                      </m:e>
                    </m:rad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pt-PT" altLang="en-US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t-PT" altLang="en-US" dirty="0" smtClean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658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Distribuição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31371" y="1484784"/>
            <a:ext cx="1132925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altLang="en-US" sz="2400" dirty="0" smtClean="0"/>
              <a:t>Método de </a:t>
            </a:r>
            <a:r>
              <a:rPr lang="pt-PT" altLang="en-US" sz="2400" b="1" dirty="0" err="1" smtClean="0"/>
              <a:t>Draudt</a:t>
            </a:r>
            <a:endParaRPr lang="pt-PT" altLang="en-US" sz="2400" b="1" dirty="0" smtClean="0"/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Consideram-se as árvores do povoamento repartidas por </a:t>
            </a:r>
            <a:r>
              <a:rPr lang="pt-PT" altLang="en-US" sz="2200" b="1" dirty="0" smtClean="0">
                <a:solidFill>
                  <a:srgbClr val="008000"/>
                </a:solidFill>
              </a:rPr>
              <a:t>k classes de diâmetro</a:t>
            </a:r>
          </a:p>
          <a:p>
            <a:pPr lvl="1">
              <a:lnSpc>
                <a:spcPct val="90000"/>
              </a:lnSpc>
            </a:pPr>
            <a:endParaRPr lang="pt-PT" altLang="en-US" sz="800" b="1" dirty="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pt-PT" altLang="en-US" sz="2400" dirty="0" smtClean="0"/>
              <a:t>A aplicação, na prática, do método de </a:t>
            </a:r>
            <a:r>
              <a:rPr lang="pt-PT" altLang="en-US" sz="2400" dirty="0" err="1" smtClean="0"/>
              <a:t>Draudt</a:t>
            </a:r>
            <a:r>
              <a:rPr lang="pt-PT" altLang="en-US" sz="2400" dirty="0" smtClean="0"/>
              <a:t> torna-se bastante complicada, pois incluiria: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Medição do diâmetro em todas as árvores da parcela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Agrupamento das árvores medidas em classes de diâmetro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>
                <a:solidFill>
                  <a:schemeClr val="accent5"/>
                </a:solidFill>
              </a:rPr>
              <a:t>Cálculo do diâmetro quadrático médio das árvores em cada classe de diâmetro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>
                <a:solidFill>
                  <a:schemeClr val="accent5"/>
                </a:solidFill>
              </a:rPr>
              <a:t>Localização, no campo, das árvores modelo em cada classe de diâmetro, próximas do respetivo diâmetro quadrático médio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Medição das árvores modelo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010629" y="144732"/>
                <a:ext cx="3750001" cy="196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sz="3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𝑑𝑔</m:t>
                      </m:r>
                      <m:r>
                        <a:rPr lang="pt-PT" altLang="en-US" sz="3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altLang="en-US" sz="36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 </m:t>
                              </m:r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  <m:r>
                        <a:rPr lang="pt-PT" altLang="en-US" sz="36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pt-PT" altLang="en-US" sz="360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PT" altLang="en-US" sz="36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629" y="144732"/>
                <a:ext cx="3750001" cy="1960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9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Distribuição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00" y="2348880"/>
            <a:ext cx="5290200" cy="4341001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31371" y="1484784"/>
            <a:ext cx="1132925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altLang="en-US" sz="2400" dirty="0" smtClean="0"/>
              <a:t>Método de </a:t>
            </a:r>
            <a:r>
              <a:rPr lang="pt-PT" altLang="en-US" sz="2400" b="1" dirty="0" err="1" smtClean="0"/>
              <a:t>Draudt</a:t>
            </a:r>
            <a:r>
              <a:rPr lang="pt-PT" altLang="en-US" sz="2400" b="1" dirty="0" smtClean="0"/>
              <a:t> simplificado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Consideram-se as árvores do povoamento repartidas por </a:t>
            </a:r>
            <a:r>
              <a:rPr lang="pt-PT" altLang="en-US" sz="2200" b="1" dirty="0" smtClean="0">
                <a:solidFill>
                  <a:srgbClr val="008000"/>
                </a:solidFill>
              </a:rPr>
              <a:t>k classes de diâmetro</a:t>
            </a:r>
          </a:p>
          <a:p>
            <a:pPr lvl="1">
              <a:lnSpc>
                <a:spcPct val="90000"/>
              </a:lnSpc>
            </a:pPr>
            <a:endParaRPr lang="pt-PT" altLang="en-US" sz="800" b="1" dirty="0" smtClean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2064" y="2492896"/>
            <a:ext cx="45365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 err="1" smtClean="0"/>
              <a:t>Selecionando</a:t>
            </a:r>
            <a:r>
              <a:rPr lang="en-US" sz="2200" dirty="0" smtClean="0"/>
              <a:t> </a:t>
            </a:r>
            <a:r>
              <a:rPr lang="en-US" sz="2200" dirty="0" err="1" smtClean="0"/>
              <a:t>como</a:t>
            </a:r>
            <a:r>
              <a:rPr lang="en-US" sz="2200" dirty="0" smtClean="0"/>
              <a:t>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</a:t>
            </a:r>
            <a:r>
              <a:rPr lang="en-US" sz="2200" dirty="0" err="1" smtClean="0"/>
              <a:t>modelo</a:t>
            </a:r>
            <a:r>
              <a:rPr lang="en-US" sz="2200" dirty="0" smtClean="0"/>
              <a:t> a 1ª, 6ª, 11ª, </a:t>
            </a:r>
            <a:r>
              <a:rPr lang="en-US" sz="2200" dirty="0" err="1" smtClean="0"/>
              <a:t>etc</a:t>
            </a:r>
            <a:r>
              <a:rPr lang="en-US" sz="2200" dirty="0" smtClean="0"/>
              <a:t>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de </a:t>
            </a:r>
            <a:r>
              <a:rPr lang="en-US" sz="2200" dirty="0" err="1" smtClean="0"/>
              <a:t>diâmetros</a:t>
            </a:r>
            <a:r>
              <a:rPr lang="en-US" sz="2200" dirty="0" smtClean="0"/>
              <a:t>, 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r>
              <a:rPr lang="en-US" sz="2200" dirty="0" err="1" smtClean="0"/>
              <a:t>ou</a:t>
            </a:r>
            <a:r>
              <a:rPr lang="en-US" sz="2200" dirty="0" smtClean="0"/>
              <a:t> </a:t>
            </a:r>
            <a:r>
              <a:rPr lang="en-US" sz="2200" dirty="0" err="1" smtClean="0"/>
              <a:t>seja</a:t>
            </a:r>
            <a:r>
              <a:rPr lang="en-US" sz="2200" dirty="0" smtClean="0"/>
              <a:t> 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sz="2200" dirty="0" smtClean="0"/>
              <a:t>a </a:t>
            </a:r>
            <a:r>
              <a:rPr lang="en-US" sz="2200" dirty="0" err="1" smtClean="0"/>
              <a:t>primeira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grupo</a:t>
            </a:r>
            <a:r>
              <a:rPr lang="en-US" sz="2200" dirty="0" smtClean="0"/>
              <a:t> de 5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de </a:t>
            </a:r>
            <a:r>
              <a:rPr lang="en-US" sz="2200" dirty="0" err="1" smtClean="0"/>
              <a:t>diâmetro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738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1739439"/>
            <a:ext cx="11665296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Avaliação </a:t>
            </a:r>
            <a:r>
              <a:rPr lang="pt-PT" dirty="0"/>
              <a:t>de variáveis do povoamento com </a:t>
            </a:r>
            <a:r>
              <a:rPr lang="pt-PT" dirty="0" smtClean="0"/>
              <a:t>diferentes </a:t>
            </a:r>
            <a:r>
              <a:rPr lang="pt-PT" dirty="0"/>
              <a:t>tipos de parcelas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92106" y="2986013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Parcelas simples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 um número fixo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árvores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concêntricas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Método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pt-PT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Bitterlich</a:t>
            </a:r>
            <a:endParaRPr kumimoji="0" lang="pt-PT" sz="20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68" y="4293096"/>
            <a:ext cx="2071489" cy="20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66" y="4313601"/>
            <a:ext cx="1961444" cy="18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360" y="4293096"/>
            <a:ext cx="2104256" cy="19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26" y="4293096"/>
            <a:ext cx="1944216" cy="188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0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Idade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Número de árvores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Espessura </a:t>
            </a:r>
            <a:r>
              <a:rPr lang="pt-PT" sz="3200" dirty="0">
                <a:solidFill>
                  <a:srgbClr val="008000"/>
                </a:solidFill>
              </a:rPr>
              <a:t>da </a:t>
            </a:r>
            <a:r>
              <a:rPr lang="pt-PT" sz="3200" dirty="0" smtClean="0">
                <a:solidFill>
                  <a:srgbClr val="008000"/>
                </a:solidFill>
              </a:rPr>
              <a:t>casca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Medição </a:t>
            </a:r>
            <a:r>
              <a:rPr lang="pt-PT" sz="3200" dirty="0">
                <a:solidFill>
                  <a:srgbClr val="008000"/>
                </a:solidFill>
              </a:rPr>
              <a:t>dos diâmetros das árvores e </a:t>
            </a:r>
            <a:r>
              <a:rPr lang="pt-PT" sz="3200" dirty="0" smtClean="0">
                <a:solidFill>
                  <a:srgbClr val="008000"/>
                </a:solidFill>
              </a:rPr>
              <a:t>distribuição </a:t>
            </a:r>
            <a:r>
              <a:rPr lang="pt-PT" sz="3200" dirty="0">
                <a:solidFill>
                  <a:srgbClr val="008000"/>
                </a:solidFill>
              </a:rPr>
              <a:t>de diâmetros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Área basal e diâmetro quadrático médio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endParaRPr lang="pt-PT" sz="3200" dirty="0" smtClean="0">
              <a:solidFill>
                <a:srgbClr val="008000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76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7860"/>
            <a:ext cx="4968552" cy="55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7860"/>
            <a:ext cx="4968552" cy="55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Raio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30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5" y="1037861"/>
            <a:ext cx="4962191" cy="55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Raio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30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Raio de </a:t>
            </a:r>
            <a:r>
              <a:rPr lang="pt-PT" dirty="0" smtClean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1641"/>
            <a:ext cx="4968552" cy="55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08" y="867017"/>
            <a:ext cx="2520280" cy="28200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867017"/>
            <a:ext cx="2517580" cy="2817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29" y="3717032"/>
            <a:ext cx="2513859" cy="281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7032"/>
            <a:ext cx="2511959" cy="2817010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961131" y="188923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3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1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2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5019" y="1890801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9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5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5019" y="4740816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25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8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17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1131" y="474081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15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11 Sb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5960" y="1037862"/>
            <a:ext cx="6024670" cy="5302012"/>
          </a:xfrm>
        </p:spPr>
        <p:txBody>
          <a:bodyPr/>
          <a:lstStyle/>
          <a:p>
            <a:r>
              <a:rPr lang="pt-PT" dirty="0" smtClean="0"/>
              <a:t>As parcelas com um número fixo de árvores são circulares e a “</a:t>
            </a:r>
            <a:r>
              <a:rPr lang="pt-PT" i="1" dirty="0" smtClean="0">
                <a:solidFill>
                  <a:schemeClr val="accent3"/>
                </a:solidFill>
              </a:rPr>
              <a:t>dificuldade</a:t>
            </a:r>
            <a:r>
              <a:rPr lang="pt-PT" i="1" dirty="0" smtClean="0"/>
              <a:t>” </a:t>
            </a:r>
            <a:r>
              <a:rPr lang="pt-PT" dirty="0" smtClean="0"/>
              <a:t>está em determinar o raio respetivo</a:t>
            </a:r>
          </a:p>
          <a:p>
            <a:r>
              <a:rPr lang="pt-PT" dirty="0" smtClean="0"/>
              <a:t>Considere que quer medir </a:t>
            </a:r>
            <a:r>
              <a:rPr lang="pt-PT" b="1" dirty="0" smtClean="0">
                <a:solidFill>
                  <a:srgbClr val="00B0F0"/>
                </a:solidFill>
              </a:rPr>
              <a:t>15 árvores</a:t>
            </a:r>
            <a:r>
              <a:rPr lang="pt-PT" dirty="0" smtClean="0"/>
              <a:t> mais próximas do centro (K árvores)</a:t>
            </a:r>
          </a:p>
          <a:p>
            <a:r>
              <a:rPr lang="pt-PT" dirty="0" smtClean="0"/>
              <a:t>Há duas </a:t>
            </a:r>
            <a:r>
              <a:rPr lang="pt-PT" dirty="0"/>
              <a:t>metodologias mais utilizadas para determinar o raio </a:t>
            </a:r>
            <a:r>
              <a:rPr lang="pt-PT" dirty="0" smtClean="0"/>
              <a:t>são -&gt; área da parcela</a:t>
            </a:r>
            <a:endParaRPr lang="pt-PT" dirty="0"/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340768"/>
            <a:ext cx="5520613" cy="5001419"/>
          </a:xfrm>
        </p:spPr>
        <p:txBody>
          <a:bodyPr/>
          <a:lstStyle/>
          <a:p>
            <a:pPr marL="92075" lvl="1" indent="0" defTabSz="822325">
              <a:buNone/>
            </a:pPr>
            <a:r>
              <a:rPr lang="pt-PT" sz="2200" dirty="0" smtClean="0"/>
              <a:t>MÉTODO 1:</a:t>
            </a:r>
          </a:p>
          <a:p>
            <a:pPr marL="92075" lvl="1" indent="0" defTabSz="822325">
              <a:buNone/>
            </a:pPr>
            <a:r>
              <a:rPr lang="pt-PT" sz="2200" dirty="0" smtClean="0"/>
              <a:t>Raio da parcela é </a:t>
            </a:r>
            <a:r>
              <a:rPr lang="pt-PT" sz="2200" dirty="0"/>
              <a:t>igual à distância da </a:t>
            </a:r>
            <a:r>
              <a:rPr lang="pt-PT" sz="2200" i="1" dirty="0" err="1"/>
              <a:t>k</a:t>
            </a:r>
            <a:r>
              <a:rPr lang="pt-PT" sz="2200" i="1" baseline="30000" dirty="0" err="1"/>
              <a:t>esima</a:t>
            </a:r>
            <a:r>
              <a:rPr lang="pt-PT" sz="2200" dirty="0"/>
              <a:t> árvore ao </a:t>
            </a:r>
            <a:r>
              <a:rPr lang="pt-PT" sz="2200" dirty="0" smtClean="0"/>
              <a:t>centro.</a:t>
            </a:r>
          </a:p>
          <a:p>
            <a:pPr marL="92075" lvl="1" indent="0" defTabSz="822325">
              <a:buNone/>
            </a:pPr>
            <a:r>
              <a:rPr lang="pt-PT" sz="2200" dirty="0" smtClean="0"/>
              <a:t>Exige a aplicação </a:t>
            </a:r>
            <a:r>
              <a:rPr lang="pt-PT" sz="2200" dirty="0"/>
              <a:t>de um fator de correção </a:t>
            </a:r>
            <a:r>
              <a:rPr lang="pt-PT" sz="2200" i="1" dirty="0">
                <a:solidFill>
                  <a:srgbClr val="00B0F0"/>
                </a:solidFill>
              </a:rPr>
              <a:t>(k-1)/k </a:t>
            </a:r>
            <a:r>
              <a:rPr lang="pt-PT" sz="2200" dirty="0"/>
              <a:t>aos valores das variáveis do povoamento</a:t>
            </a:r>
          </a:p>
          <a:p>
            <a:endParaRPr lang="pt-PT" dirty="0"/>
          </a:p>
        </p:txBody>
      </p:sp>
      <p:sp>
        <p:nvSpPr>
          <p:cNvPr id="8" name="TextBox 7"/>
          <p:cNvSpPr txBox="1"/>
          <p:nvPr/>
        </p:nvSpPr>
        <p:spPr>
          <a:xfrm>
            <a:off x="9768408" y="1484784"/>
            <a:ext cx="17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K = 15ª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28.31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blipFill>
                <a:blip r:embed="rId5"/>
                <a:stretch>
                  <a:fillRect l="-2837" r="-106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18" idx="0"/>
          </p:cNvCxnSpPr>
          <p:nvPr/>
        </p:nvCxnSpPr>
        <p:spPr>
          <a:xfrm flipV="1">
            <a:off x="8351206" y="4597750"/>
            <a:ext cx="825476" cy="73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H="1" flipV="1">
            <a:off x="3935762" y="2708920"/>
            <a:ext cx="4415444" cy="261973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44072" y="6021288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443912" y="3791310"/>
                <a:ext cx="3392660" cy="784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num>
                                    <m:den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912" y="3791310"/>
                <a:ext cx="3392660" cy="78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5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40016" y="1338452"/>
            <a:ext cx="566462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 defTabSz="822325">
              <a:buNone/>
            </a:pPr>
            <a:r>
              <a:rPr lang="pt-PT" dirty="0"/>
              <a:t>MÉTODO </a:t>
            </a:r>
            <a:r>
              <a:rPr lang="pt-PT" dirty="0" smtClean="0"/>
              <a:t>2:</a:t>
            </a:r>
            <a:endParaRPr lang="pt-PT" dirty="0"/>
          </a:p>
          <a:p>
            <a:pPr marL="92075" lvl="1" indent="0" defTabSz="822325">
              <a:buNone/>
            </a:pPr>
            <a:r>
              <a:rPr lang="pt-PT" dirty="0" smtClean="0"/>
              <a:t>Raio da parcela é igual ao valor médio da distância das  </a:t>
            </a:r>
            <a:r>
              <a:rPr lang="pt-PT" i="1" dirty="0" err="1" smtClean="0"/>
              <a:t>k</a:t>
            </a:r>
            <a:r>
              <a:rPr lang="pt-PT" i="1" baseline="30000" dirty="0" err="1" smtClean="0"/>
              <a:t>esima</a:t>
            </a:r>
            <a:r>
              <a:rPr lang="pt-PT" dirty="0" smtClean="0"/>
              <a:t> e </a:t>
            </a:r>
            <a:r>
              <a:rPr lang="pt-PT" i="1" dirty="0" smtClean="0"/>
              <a:t>(k+1)</a:t>
            </a:r>
            <a:r>
              <a:rPr lang="pt-PT" i="1" baseline="30000" dirty="0" err="1" smtClean="0"/>
              <a:t>esima</a:t>
            </a:r>
            <a:r>
              <a:rPr lang="pt-PT" i="1" dirty="0" smtClean="0"/>
              <a:t> </a:t>
            </a:r>
            <a:r>
              <a:rPr lang="pt-PT" dirty="0" smtClean="0"/>
              <a:t>árvores ao centro </a:t>
            </a:r>
          </a:p>
          <a:p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9624392" y="1180306"/>
            <a:ext cx="228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     K = 15ª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K+1 = 16ª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29.57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blipFill>
                <a:blip r:embed="rId2"/>
                <a:stretch>
                  <a:fillRect l="-2837" r="-106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8573772" y="4209682"/>
            <a:ext cx="1194636" cy="1019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036507"/>
            <a:ext cx="4968552" cy="569167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8091761" y="4414544"/>
            <a:ext cx="482011" cy="81465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807968" y="3737202"/>
                <a:ext cx="2581669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𝟐𝟖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𝟖𝟐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𝒓𝒂𝒊𝒐</m:t>
                      </m:r>
                    </m:oMath>
                  </m:oMathPara>
                </a14:m>
                <a:endParaRPr 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3737202"/>
                <a:ext cx="2581669" cy="535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171906" y="3424082"/>
                <a:ext cx="2568716" cy="785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num>
                                    <m:den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906" y="3424082"/>
                <a:ext cx="2568716" cy="785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072" y="6021288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9285"/>
            <a:ext cx="4968552" cy="552147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400256" y="4437112"/>
          <a:ext cx="3456384" cy="1656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59297322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838054007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10 : 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           d ≤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289907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/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20 : 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22.5 &lt; d </a:t>
                      </a:r>
                      <a:r>
                        <a:rPr lang="en-US" sz="1800" b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≤ 32.5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029209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30 :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32.5 &lt; d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≤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46638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40 :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      d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&gt; 52.5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332835"/>
                  </a:ext>
                </a:extLst>
              </a:tr>
            </a:tbl>
          </a:graphicData>
        </a:graphic>
      </p:graphicFrame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6168008" y="1030222"/>
            <a:ext cx="5448606" cy="3694922"/>
          </a:xfrm>
        </p:spPr>
        <p:txBody>
          <a:bodyPr>
            <a:normAutofit lnSpcReduction="10000"/>
          </a:bodyPr>
          <a:lstStyle/>
          <a:p>
            <a:r>
              <a:rPr lang="pt-PT" dirty="0" smtClean="0"/>
              <a:t>As parcelas concêntricas são compostas por um </a:t>
            </a:r>
            <a:r>
              <a:rPr lang="pt-PT" u="sng" dirty="0" smtClean="0"/>
              <a:t>conjunto de parcelas circulares de raio fixo </a:t>
            </a:r>
            <a:r>
              <a:rPr lang="pt-PT" dirty="0" smtClean="0"/>
              <a:t>em que as árvores dentro de cada circulo/coroa de circulo são medidas de acordo com os seus diâmetros:</a:t>
            </a:r>
          </a:p>
          <a:p>
            <a:r>
              <a:rPr lang="pt-PT" dirty="0" smtClean="0"/>
              <a:t>Por exemplo: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320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 fontScale="77500" lnSpcReduction="20000"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2600" dirty="0" smtClean="0"/>
              <a:t>3.2.7</a:t>
            </a:r>
            <a:r>
              <a:rPr lang="pt-PT" sz="2600" dirty="0"/>
              <a:t>	Avaliação de variáveis dendrométricas do povoamento com parcelas de raio fixo, com </a:t>
            </a:r>
            <a:r>
              <a:rPr lang="pt-PT" sz="2600" dirty="0">
                <a:solidFill>
                  <a:schemeClr val="accent3"/>
                </a:solidFill>
              </a:rPr>
              <a:t>parcelas com um número fixo de árvores</a:t>
            </a:r>
            <a:r>
              <a:rPr lang="pt-PT" sz="2600" dirty="0"/>
              <a:t>, com </a:t>
            </a:r>
            <a:r>
              <a:rPr lang="pt-PT" sz="2600" dirty="0">
                <a:solidFill>
                  <a:schemeClr val="accent3"/>
                </a:solidFill>
              </a:rPr>
              <a:t>parcelas concêntricas </a:t>
            </a:r>
            <a:r>
              <a:rPr lang="pt-PT" sz="2600" dirty="0"/>
              <a:t>e pelo método de </a:t>
            </a:r>
            <a:r>
              <a:rPr lang="pt-PT" sz="2600" dirty="0" err="1">
                <a:solidFill>
                  <a:schemeClr val="accent3"/>
                </a:solidFill>
              </a:rPr>
              <a:t>Bitterlich</a:t>
            </a:r>
            <a:endParaRPr lang="pt-PT" sz="26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pt-PT" sz="2600" dirty="0"/>
              <a:t>Considere as parcelas da Figura 12, com 40 m de raio, instaladas num povoamento de sobreiro em que aparecem alguns pinheiros mansos</a:t>
            </a:r>
            <a:r>
              <a:rPr lang="pt-PT" sz="2600" dirty="0" smtClean="0"/>
              <a:t>.</a:t>
            </a:r>
          </a:p>
          <a:p>
            <a:pPr marL="0" indent="0">
              <a:buNone/>
            </a:pPr>
            <a:endParaRPr lang="pt-PT" sz="1000" dirty="0"/>
          </a:p>
          <a:p>
            <a:pPr marL="400050" lvl="1" indent="0">
              <a:buNone/>
            </a:pPr>
            <a:r>
              <a:rPr lang="pt-PT" sz="2200" dirty="0"/>
              <a:t>a)	Faça um mapa com a localização das árvores na parcela</a:t>
            </a:r>
          </a:p>
          <a:p>
            <a:pPr marL="400050" lvl="1" indent="0">
              <a:buNone/>
            </a:pPr>
            <a:r>
              <a:rPr lang="pt-PT" sz="2200" dirty="0"/>
              <a:t>b)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parcelas de raio fixo=10, 20, 30 e 40</a:t>
            </a:r>
          </a:p>
          <a:p>
            <a:pPr marL="400050" lvl="1" indent="0">
              <a:buNone/>
            </a:pPr>
            <a:r>
              <a:rPr lang="pt-PT" sz="2200" dirty="0"/>
              <a:t>c)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um número fixo de árvores =5, 10, 15 e </a:t>
            </a:r>
            <a:r>
              <a:rPr lang="pt-PT" sz="2200" dirty="0" smtClean="0"/>
              <a:t>20 (2 métodos)</a:t>
            </a:r>
            <a:endParaRPr lang="pt-PT" sz="2200" dirty="0"/>
          </a:p>
          <a:p>
            <a:pPr marL="400050" lvl="1" indent="0">
              <a:buNone/>
            </a:pPr>
            <a:r>
              <a:rPr lang="pt-PT" sz="2200" dirty="0"/>
              <a:t>d)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uma parcela concêntrica com </a:t>
            </a:r>
            <a:r>
              <a:rPr lang="pt-PT" sz="2200" dirty="0" smtClean="0"/>
              <a:t>4 </a:t>
            </a:r>
            <a:r>
              <a:rPr lang="pt-PT" sz="2200" dirty="0"/>
              <a:t>parcelas de raios = 10, 20, 30 e 40 e diâmetros limite=22.5, 32.5 e 52.5</a:t>
            </a:r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225" t="28700" r="27551" b="8301"/>
          <a:stretch/>
        </p:blipFill>
        <p:spPr>
          <a:xfrm>
            <a:off x="6506468" y="1124744"/>
            <a:ext cx="5278164" cy="5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Idade das árvores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220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6125266" y="1138270"/>
            <a:ext cx="5617979" cy="287975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medir as árvores no campo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55499"/>
              </p:ext>
            </p:extLst>
          </p:nvPr>
        </p:nvGraphicFramePr>
        <p:xfrm>
          <a:off x="7176120" y="2212357"/>
          <a:ext cx="4753882" cy="145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8029">
                  <a:extLst>
                    <a:ext uri="{9D8B030D-6E8A-4147-A177-3AD203B41FA5}">
                      <a16:colId xmlns:a16="http://schemas.microsoft.com/office/drawing/2014/main" val="3749785454"/>
                    </a:ext>
                  </a:extLst>
                </a:gridCol>
                <a:gridCol w="3085853">
                  <a:extLst>
                    <a:ext uri="{9D8B030D-6E8A-4147-A177-3AD203B41FA5}">
                      <a16:colId xmlns:a16="http://schemas.microsoft.com/office/drawing/2014/main" val="2040511885"/>
                    </a:ext>
                  </a:extLst>
                </a:gridCol>
              </a:tblGrid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CC9900"/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rgbClr val="CC9900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rgbClr val="CC9900"/>
                          </a:solidFill>
                          <a:effectLst/>
                        </a:rPr>
                        <a:t>10 : </a:t>
                      </a:r>
                      <a:endParaRPr lang="en-US" sz="1800" b="1" i="0" u="none" strike="noStrike" dirty="0">
                        <a:solidFill>
                          <a:srgbClr val="CC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i="0" u="none" strike="noStrike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Medir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todas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as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árvores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(3)</a:t>
                      </a:r>
                      <a:endParaRPr lang="en-US" sz="1800" b="1" i="0" u="none" strike="noStrike" dirty="0">
                        <a:solidFill>
                          <a:srgbClr val="CC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944970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10-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20 : 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d &gt;22.5 (4)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96057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baseline="0" dirty="0" smtClean="0">
                          <a:solidFill>
                            <a:srgbClr val="0070C0"/>
                          </a:solidFill>
                          <a:effectLst/>
                        </a:rPr>
                        <a:t> 20-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30 :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d &gt;32.5 (1)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253389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30-40 :</a:t>
                      </a:r>
                      <a:endParaRPr lang="en-US" sz="1800" b="1" i="0" u="none" strike="noStrike" dirty="0">
                        <a:solidFill>
                          <a:srgbClr val="6F9F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d </a:t>
                      </a:r>
                      <a:r>
                        <a:rPr lang="en-US" sz="1800" b="1" u="none" strike="noStrike" dirty="0">
                          <a:solidFill>
                            <a:srgbClr val="6F9F3B"/>
                          </a:solidFill>
                          <a:effectLst/>
                        </a:rPr>
                        <a:t>&gt; 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52.5 (1)</a:t>
                      </a:r>
                      <a:endParaRPr lang="en-US" sz="1800" b="1" i="0" u="none" strike="noStrike" dirty="0">
                        <a:solidFill>
                          <a:srgbClr val="6F9F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32977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8" y="1124744"/>
            <a:ext cx="5389880" cy="55849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03596" y="3264273"/>
            <a:ext cx="1296144" cy="1296144"/>
          </a:xfrm>
          <a:prstGeom prst="ellipse">
            <a:avLst/>
          </a:prstGeom>
          <a:solidFill>
            <a:srgbClr val="CC99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70229" y="2940237"/>
            <a:ext cx="1944216" cy="1944216"/>
          </a:xfrm>
          <a:prstGeom prst="ellipse">
            <a:avLst/>
          </a:prstGeom>
          <a:noFill/>
          <a:ln w="628650">
            <a:solidFill>
              <a:srgbClr val="F79646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31504" y="2276872"/>
            <a:ext cx="3024336" cy="3263497"/>
          </a:xfrm>
          <a:prstGeom prst="ellipse">
            <a:avLst/>
          </a:prstGeom>
          <a:noFill/>
          <a:ln w="628650">
            <a:solidFill>
              <a:schemeClr val="accent5">
                <a:alpha val="14118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83432" y="1628800"/>
            <a:ext cx="4320480" cy="4536504"/>
          </a:xfrm>
          <a:prstGeom prst="ellipse">
            <a:avLst/>
          </a:prstGeom>
          <a:noFill/>
          <a:ln w="628650">
            <a:solidFill>
              <a:schemeClr val="accent3">
                <a:alpha val="14118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4" y="1191499"/>
            <a:ext cx="5329368" cy="544169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2503596" y="3264273"/>
            <a:ext cx="1296144" cy="1296144"/>
          </a:xfrm>
          <a:prstGeom prst="ellipse">
            <a:avLst/>
          </a:prstGeom>
          <a:solidFill>
            <a:srgbClr val="CC99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9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2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3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7" y="1204829"/>
            <a:ext cx="5313355" cy="542836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11154" y="2680288"/>
            <a:ext cx="2484000" cy="2484000"/>
          </a:xfrm>
          <a:prstGeom prst="ellipse">
            <a:avLst/>
          </a:prstGeom>
          <a:solidFill>
            <a:schemeClr val="accent6">
              <a:lumMod val="75000"/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4" y="1204829"/>
            <a:ext cx="5400000" cy="54000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354689" y="1981802"/>
            <a:ext cx="3720458" cy="3836357"/>
          </a:xfrm>
          <a:prstGeom prst="ellipse">
            <a:avLst/>
          </a:prstGeom>
          <a:solidFill>
            <a:srgbClr val="0070C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3220" y="5027032"/>
            <a:ext cx="33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Árvores</a:t>
            </a:r>
            <a:r>
              <a:rPr lang="en-US" i="1" dirty="0" smtClean="0">
                <a:solidFill>
                  <a:srgbClr val="0070C0"/>
                </a:solidFill>
              </a:rPr>
              <a:t> com  32.5&lt; d&lt;=52.5    (5)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9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1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4" y="1204830"/>
            <a:ext cx="5400000" cy="5400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45666" y="1389536"/>
            <a:ext cx="5040000" cy="5040000"/>
          </a:xfrm>
          <a:prstGeom prst="ellipse">
            <a:avLst/>
          </a:prstGeom>
          <a:solidFill>
            <a:schemeClr val="accent3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3220" y="5027032"/>
            <a:ext cx="33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Árvores</a:t>
            </a:r>
            <a:r>
              <a:rPr lang="en-US" i="1" dirty="0" smtClean="0">
                <a:solidFill>
                  <a:srgbClr val="0070C0"/>
                </a:solidFill>
              </a:rPr>
              <a:t> com  32.5&lt; d&lt;=52.5    (5)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8252" y="5448827"/>
            <a:ext cx="335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6F9F3B"/>
                </a:solidFill>
              </a:rPr>
              <a:t>Árvores</a:t>
            </a:r>
            <a:r>
              <a:rPr lang="en-US" i="1" dirty="0" smtClean="0">
                <a:solidFill>
                  <a:srgbClr val="6F9F3B"/>
                </a:solidFill>
              </a:rPr>
              <a:t> com  d&gt;52.5                 (2)</a:t>
            </a:r>
            <a:endParaRPr lang="en-US" i="1" dirty="0">
              <a:solidFill>
                <a:srgbClr val="6F9F3B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3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1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Idade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PT" sz="700" dirty="0"/>
          </a:p>
          <a:p>
            <a:r>
              <a:rPr lang="pt-PT" dirty="0">
                <a:latin typeface="Arial" charset="0"/>
                <a:cs typeface="Arial" charset="0"/>
              </a:rPr>
              <a:t>A idade é uma variável muito importante para a gestão dos povoamentos regulares</a:t>
            </a:r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determinação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é </a:t>
            </a:r>
            <a:r>
              <a:rPr lang="en-GB" dirty="0" err="1"/>
              <a:t>fácil</a:t>
            </a:r>
            <a:r>
              <a:rPr lang="en-GB" dirty="0"/>
              <a:t>, </a:t>
            </a:r>
            <a:r>
              <a:rPr lang="en-GB" dirty="0" err="1"/>
              <a:t>podendo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-se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seguintes</a:t>
            </a:r>
            <a:r>
              <a:rPr lang="en-GB" dirty="0"/>
              <a:t> </a:t>
            </a:r>
            <a:r>
              <a:rPr lang="en-GB" dirty="0" err="1"/>
              <a:t>métodos</a:t>
            </a:r>
            <a:r>
              <a:rPr lang="en-GB" dirty="0"/>
              <a:t>:</a:t>
            </a:r>
          </a:p>
          <a:p>
            <a:pPr lvl="1"/>
            <a:r>
              <a:rPr lang="pt-PT" dirty="0"/>
              <a:t>Observação</a:t>
            </a:r>
          </a:p>
          <a:p>
            <a:pPr lvl="1"/>
            <a:r>
              <a:rPr lang="pt-PT" dirty="0"/>
              <a:t>Contagem de verticilos</a:t>
            </a:r>
          </a:p>
          <a:p>
            <a:pPr lvl="1"/>
            <a:r>
              <a:rPr lang="pt-PT" dirty="0"/>
              <a:t>Contagem de anéis de crescimento após abate</a:t>
            </a:r>
          </a:p>
          <a:p>
            <a:pPr lvl="1"/>
            <a:r>
              <a:rPr lang="pt-PT" dirty="0" smtClean="0"/>
              <a:t>Extração </a:t>
            </a:r>
            <a:r>
              <a:rPr lang="pt-PT" dirty="0"/>
              <a:t>de verrumadas e posterior contagem de </a:t>
            </a:r>
            <a:r>
              <a:rPr lang="pt-PT" dirty="0" smtClean="0"/>
              <a:t>anéis</a:t>
            </a:r>
          </a:p>
          <a:p>
            <a:pPr lvl="1"/>
            <a:r>
              <a:rPr lang="pt-PT" dirty="0" smtClean="0"/>
              <a:t>Inquirição</a:t>
            </a:r>
            <a:endParaRPr lang="pt-P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4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Número de árvores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896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 sz="700" dirty="0" smtClean="0"/>
              </a:p>
              <a:p>
                <a:r>
                  <a:rPr lang="en-US" sz="2400" dirty="0" smtClean="0">
                    <a:latin typeface="Arial" charset="0"/>
                    <a:cs typeface="Arial" charset="0"/>
                  </a:rPr>
                  <a:t>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número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árvores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da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(N</a:t>
                </a:r>
                <a:r>
                  <a:rPr lang="en-US" sz="2400" baseline="-25000" dirty="0" smtClean="0">
                    <a:latin typeface="Arial" charset="0"/>
                    <a:cs typeface="Arial" charset="0"/>
                  </a:rPr>
                  <a:t>p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)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corresponde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ao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número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individuos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que se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encontra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dentro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limite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da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(no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caso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com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raios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pré-determinados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)</a:t>
                </a:r>
              </a:p>
              <a:p>
                <a:endParaRPr lang="en-US" sz="900" dirty="0">
                  <a:latin typeface="Arial" charset="0"/>
                  <a:cs typeface="Arial" charset="0"/>
                </a:endParaRPr>
              </a:p>
              <a:p>
                <a:pPr marL="514350" indent="-457200"/>
                <a:r>
                  <a:rPr lang="en-US" altLang="en-US" sz="2400" dirty="0"/>
                  <a:t>O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número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de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árvores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por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ha </a:t>
                </a:r>
                <a:r>
                  <a:rPr lang="en-US" altLang="en-US" sz="2400" dirty="0"/>
                  <a:t>(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N, ha</a:t>
                </a:r>
                <a:r>
                  <a:rPr lang="en-US" altLang="en-US" sz="2400" baseline="30000" dirty="0">
                    <a:solidFill>
                      <a:schemeClr val="accent5"/>
                    </a:solidFill>
                  </a:rPr>
                  <a:t>-1</a:t>
                </a:r>
                <a:r>
                  <a:rPr lang="en-US" altLang="en-US" sz="2400" dirty="0"/>
                  <a:t>)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sz="2400" dirty="0" err="1"/>
                  <a:t>obtém</a:t>
                </a:r>
                <a:r>
                  <a:rPr lang="en-US" altLang="en-US" sz="2400" dirty="0"/>
                  <a:t>-se </a:t>
                </a:r>
                <a:r>
                  <a:rPr lang="en-US" altLang="en-US" sz="2400" dirty="0" err="1"/>
                  <a:t>multiplicando</a:t>
                </a:r>
                <a:r>
                  <a:rPr lang="en-US" altLang="en-US" sz="2400" dirty="0"/>
                  <a:t> o </a:t>
                </a:r>
                <a:r>
                  <a:rPr lang="en-US" altLang="en-US" sz="2400" dirty="0" err="1"/>
                  <a:t>número</a:t>
                </a:r>
                <a:r>
                  <a:rPr lang="en-US" altLang="en-US" sz="2400" dirty="0"/>
                  <a:t> de </a:t>
                </a:r>
                <a:r>
                  <a:rPr lang="en-US" altLang="en-US" sz="2400" dirty="0" err="1"/>
                  <a:t>árvores</a:t>
                </a:r>
                <a:r>
                  <a:rPr lang="en-US" altLang="en-US" sz="2400" dirty="0"/>
                  <a:t> da </a:t>
                </a:r>
                <a:r>
                  <a:rPr lang="en-US" altLang="en-US" sz="2400" dirty="0" err="1"/>
                  <a:t>parcela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pelo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fator</a:t>
                </a:r>
                <a:r>
                  <a:rPr lang="en-US" altLang="en-US" sz="2400" dirty="0"/>
                  <a:t> de </a:t>
                </a:r>
                <a:r>
                  <a:rPr lang="en-US" altLang="en-US" sz="2400" dirty="0" err="1"/>
                  <a:t>expansão</a:t>
                </a:r>
                <a:r>
                  <a:rPr lang="en-US" altLang="en-US" sz="2400" dirty="0"/>
                  <a:t> da </a:t>
                </a:r>
                <a:r>
                  <a:rPr lang="en-US" altLang="en-US" sz="2400" dirty="0" err="1" smtClean="0"/>
                  <a:t>área</a:t>
                </a:r>
                <a:endParaRPr lang="en-US" altLang="en-US" sz="2400" dirty="0" smtClean="0"/>
              </a:p>
              <a:p>
                <a:pPr marL="514350" indent="-457200"/>
                <a:endParaRPr lang="en-US" altLang="en-US" sz="9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</m:t>
                          </m:r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e>
                        <m:sub>
                          <m:r>
                            <a:rPr lang="en-US" alt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</m:oMath>
                  </m:oMathPara>
                </a14:m>
                <a:endParaRPr lang="en-US" sz="1200" dirty="0" smtClean="0">
                  <a:latin typeface="Arial" charset="0"/>
                  <a:cs typeface="Arial" charset="0"/>
                </a:endParaRPr>
              </a:p>
              <a:p>
                <a:pPr marL="457200" lvl="1" indent="0">
                  <a:buNone/>
                </a:pPr>
                <a:endParaRPr lang="en-US" sz="1200" dirty="0">
                  <a:latin typeface="Arial" charset="0"/>
                  <a:cs typeface="Arial" charset="0"/>
                </a:endParaRPr>
              </a:p>
              <a:p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número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deve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obedecer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sempre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critérios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definidos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no manual de campo</a:t>
                </a:r>
                <a:r>
                  <a:rPr lang="en-GB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1"/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limites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diâmetro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minimo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(exº 5 cm para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eucalipto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 7.5 cm para as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restantes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espécies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>
                  <a:tabLst>
                    <a:tab pos="357188" algn="l"/>
                  </a:tabLst>
                </a:pP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critérios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contabilização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pertencentes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limite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bordadura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GB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r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0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2636912"/>
            <a:ext cx="1015312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dirty="0" smtClean="0"/>
              <a:t> Espessura da casca</a:t>
            </a:r>
          </a:p>
        </p:txBody>
      </p:sp>
    </p:spTree>
    <p:extLst>
      <p:ext uri="{BB962C8B-B14F-4D97-AF65-F5344CB8AC3E}">
        <p14:creationId xmlns:p14="http://schemas.microsoft.com/office/powerpoint/2010/main" val="110134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3808" y="1280949"/>
            <a:ext cx="10972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A casca é o conjunto de tecidos que cobre externamente o câmbio, sendo portanto a camada exterior do tronco das </a:t>
            </a:r>
            <a:r>
              <a:rPr lang="pt-PT" sz="2400" dirty="0" smtClean="0"/>
              <a:t>árvores.</a:t>
            </a:r>
          </a:p>
          <a:p>
            <a:endParaRPr lang="pt-PT" sz="800" dirty="0"/>
          </a:p>
          <a:p>
            <a:r>
              <a:rPr lang="pt-PT" sz="2400" dirty="0"/>
              <a:t>Razões pelas quais a avaliação da casca se pode tornar importante:</a:t>
            </a:r>
          </a:p>
          <a:p>
            <a:endParaRPr lang="en-US" sz="800" dirty="0"/>
          </a:p>
          <a:p>
            <a:endParaRPr lang="en-US" sz="800" dirty="0" smtClean="0"/>
          </a:p>
          <a:p>
            <a:r>
              <a:rPr lang="en-US" sz="2400" dirty="0" smtClean="0"/>
              <a:t> - O </a:t>
            </a:r>
            <a:r>
              <a:rPr lang="en-US" sz="2400" dirty="0" err="1" smtClean="0"/>
              <a:t>diâmetro</a:t>
            </a:r>
            <a:r>
              <a:rPr lang="en-US" sz="2400" dirty="0" smtClean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 smtClean="0"/>
              <a:t>casca</a:t>
            </a:r>
            <a:r>
              <a:rPr lang="en-US" sz="2400" dirty="0" smtClean="0"/>
              <a:t> à </a:t>
            </a:r>
            <a:r>
              <a:rPr lang="en-US" sz="2400" dirty="0" err="1"/>
              <a:t>altura</a:t>
            </a:r>
            <a:r>
              <a:rPr lang="en-US" sz="2400" dirty="0"/>
              <a:t> do </a:t>
            </a:r>
            <a:r>
              <a:rPr lang="en-US" sz="2400" dirty="0" err="1"/>
              <a:t>peito</a:t>
            </a:r>
            <a:r>
              <a:rPr lang="en-US" sz="2400" dirty="0"/>
              <a:t> (du) </a:t>
            </a:r>
            <a:r>
              <a:rPr lang="en-US" sz="2400" dirty="0" err="1" smtClean="0"/>
              <a:t>está</a:t>
            </a:r>
            <a:r>
              <a:rPr lang="en-US" sz="2400" dirty="0" smtClean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estreitamente</a:t>
            </a:r>
            <a:r>
              <a:rPr lang="en-US" sz="2400" dirty="0"/>
              <a:t> </a:t>
            </a:r>
            <a:r>
              <a:rPr lang="en-US" sz="2400" dirty="0" err="1"/>
              <a:t>relacionada</a:t>
            </a:r>
            <a:r>
              <a:rPr lang="en-US" sz="2400" dirty="0"/>
              <a:t> com o volume da madeira do que </a:t>
            </a:r>
            <a:r>
              <a:rPr lang="en-US" sz="2400" dirty="0" smtClean="0"/>
              <a:t>o </a:t>
            </a:r>
            <a:r>
              <a:rPr lang="en-US" sz="2400" dirty="0" err="1" smtClean="0"/>
              <a:t>diâmetro</a:t>
            </a:r>
            <a:r>
              <a:rPr lang="en-US" sz="2400" dirty="0" smtClean="0"/>
              <a:t> com </a:t>
            </a:r>
            <a:r>
              <a:rPr lang="en-US" sz="2400" dirty="0" err="1" smtClean="0"/>
              <a:t>casca</a:t>
            </a:r>
            <a:r>
              <a:rPr lang="en-US" sz="2400" dirty="0" smtClean="0"/>
              <a:t> (d), </a:t>
            </a:r>
            <a:r>
              <a:rPr lang="en-US" sz="2400" dirty="0" err="1" smtClean="0"/>
              <a:t>dai</a:t>
            </a:r>
            <a:r>
              <a:rPr lang="en-US" sz="2400" dirty="0" smtClean="0"/>
              <a:t> a </a:t>
            </a:r>
            <a:r>
              <a:rPr lang="en-US" sz="2400" dirty="0" err="1" smtClean="0"/>
              <a:t>importância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medir</a:t>
            </a:r>
            <a:r>
              <a:rPr lang="en-US" sz="2400" dirty="0" smtClean="0"/>
              <a:t> a </a:t>
            </a:r>
            <a:r>
              <a:rPr lang="en-US" sz="2400" dirty="0" err="1" smtClean="0"/>
              <a:t>espessura</a:t>
            </a:r>
            <a:r>
              <a:rPr lang="en-US" sz="2400" dirty="0" smtClean="0"/>
              <a:t> da </a:t>
            </a:r>
            <a:r>
              <a:rPr lang="en-US" sz="2400" dirty="0" err="1" smtClean="0"/>
              <a:t>casca</a:t>
            </a:r>
            <a:r>
              <a:rPr lang="en-US" sz="2400" dirty="0" smtClean="0"/>
              <a:t> (</a:t>
            </a:r>
            <a:r>
              <a:rPr lang="en-US" sz="2400" dirty="0" err="1" smtClean="0"/>
              <a:t>esp</a:t>
            </a:r>
            <a:r>
              <a:rPr lang="en-US" sz="2400" dirty="0" smtClean="0"/>
              <a:t>).</a:t>
            </a:r>
          </a:p>
          <a:p>
            <a:endParaRPr lang="en-US" sz="800" dirty="0"/>
          </a:p>
          <a:p>
            <a:r>
              <a:rPr lang="en-US" sz="2400" dirty="0" smtClean="0"/>
              <a:t>                                                  du = d – 2 x (</a:t>
            </a:r>
            <a:r>
              <a:rPr lang="en-US" sz="2400" dirty="0" err="1" smtClean="0"/>
              <a:t>ec</a:t>
            </a:r>
            <a:r>
              <a:rPr lang="en-US" sz="2400" dirty="0" smtClean="0"/>
              <a:t>)</a:t>
            </a:r>
          </a:p>
          <a:p>
            <a:endParaRPr lang="en-US" sz="800" dirty="0" smtClean="0"/>
          </a:p>
          <a:p>
            <a:r>
              <a:rPr lang="pt-PT" sz="2400" dirty="0" smtClean="0"/>
              <a:t> - A </a:t>
            </a:r>
            <a:r>
              <a:rPr lang="pt-PT" sz="2400" dirty="0"/>
              <a:t>casca pode ter valor comercial, como é caso da cortiça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800" dirty="0" smtClean="0"/>
          </a:p>
          <a:p>
            <a:r>
              <a:rPr lang="pt-PT" sz="2400" dirty="0" smtClean="0"/>
              <a:t> </a:t>
            </a:r>
            <a:endParaRPr lang="en-US" sz="2400" dirty="0" smtClean="0"/>
          </a:p>
          <a:p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497" t="73670" r="35722" b="16363"/>
          <a:stretch/>
        </p:blipFill>
        <p:spPr>
          <a:xfrm>
            <a:off x="9037659" y="3789040"/>
            <a:ext cx="2538949" cy="24482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449008" y="4398929"/>
            <a:ext cx="1512168" cy="1368152"/>
          </a:xfrm>
          <a:prstGeom prst="line">
            <a:avLst/>
          </a:prstGeom>
          <a:ln w="952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384005" y="4293096"/>
            <a:ext cx="172362" cy="1656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16962" y="5657248"/>
            <a:ext cx="147590" cy="148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568419" y="4354971"/>
            <a:ext cx="98083" cy="91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916962" y="5587599"/>
            <a:ext cx="66250" cy="780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17460" y="4398929"/>
            <a:ext cx="1327288" cy="1224853"/>
          </a:xfrm>
          <a:prstGeom prst="line">
            <a:avLst/>
          </a:prstGeom>
          <a:ln w="952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98653" y="4826689"/>
            <a:ext cx="40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05092" y="4740284"/>
            <a:ext cx="46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3093" y="5196021"/>
            <a:ext cx="816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- A determinação da espessura da casca é necessária quando se faz a medição do crescimento em diâmetro com base em pequenas verrumadas extraídas à altura do peito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65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524000"/>
            <a:ext cx="11695856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700" dirty="0" smtClean="0"/>
          </a:p>
          <a:p>
            <a:r>
              <a:rPr lang="pt-PT" sz="2400" dirty="0" smtClean="0"/>
              <a:t>Variáveis que interessa determinar na casca são: </a:t>
            </a:r>
          </a:p>
          <a:p>
            <a:pPr lvl="1"/>
            <a:r>
              <a:rPr lang="pt-PT" sz="2400" dirty="0" smtClean="0"/>
              <a:t>Espessura</a:t>
            </a:r>
          </a:p>
          <a:p>
            <a:pPr lvl="2">
              <a:buFont typeface="Marlett" pitchFamily="2" charset="2"/>
              <a:buNone/>
            </a:pPr>
            <a:r>
              <a:rPr lang="pt-PT" dirty="0" smtClean="0"/>
              <a:t>	</a:t>
            </a:r>
            <a:r>
              <a:rPr lang="pt-PT" sz="2200" dirty="0" smtClean="0"/>
              <a:t>Medidor de espessura de casca</a:t>
            </a:r>
          </a:p>
          <a:p>
            <a:pPr lvl="2">
              <a:buFont typeface="Marlett" pitchFamily="2" charset="2"/>
              <a:buNone/>
            </a:pPr>
            <a:endParaRPr lang="pt-PT" sz="800" dirty="0" smtClean="0"/>
          </a:p>
          <a:p>
            <a:pPr lvl="1"/>
            <a:r>
              <a:rPr lang="pt-PT" sz="2400" dirty="0" smtClean="0"/>
              <a:t>Volume</a:t>
            </a:r>
          </a:p>
          <a:p>
            <a:pPr lvl="2">
              <a:buFont typeface="Marlett" pitchFamily="2" charset="2"/>
              <a:buNone/>
            </a:pPr>
            <a:r>
              <a:rPr lang="pt-PT" dirty="0" smtClean="0"/>
              <a:t>	</a:t>
            </a:r>
            <a:r>
              <a:rPr lang="pt-PT" sz="2200" dirty="0" smtClean="0"/>
              <a:t>Geralmente medido por diferença entre os volumes com e sem casca</a:t>
            </a:r>
          </a:p>
          <a:p>
            <a:pPr lvl="2">
              <a:buFont typeface="Marlett" pitchFamily="2" charset="2"/>
              <a:buNone/>
            </a:pPr>
            <a:endParaRPr lang="pt-PT" sz="800" dirty="0" smtClean="0"/>
          </a:p>
          <a:p>
            <a:pPr lvl="1"/>
            <a:r>
              <a:rPr lang="pt-PT" sz="2400" dirty="0" smtClean="0"/>
              <a:t>Peso da casca</a:t>
            </a:r>
            <a:r>
              <a:rPr lang="en-US" sz="2400" dirty="0" smtClean="0"/>
              <a:t> - </a:t>
            </a:r>
            <a:r>
              <a:rPr lang="en-GB" sz="2400" dirty="0" err="1" smtClean="0"/>
              <a:t>deve</a:t>
            </a:r>
            <a:r>
              <a:rPr lang="en-GB" sz="2400" dirty="0" smtClean="0"/>
              <a:t> </a:t>
            </a:r>
            <a:r>
              <a:rPr lang="en-GB" sz="2400" dirty="0" err="1" smtClean="0"/>
              <a:t>referir</a:t>
            </a:r>
            <a:r>
              <a:rPr lang="en-GB" sz="2400" dirty="0" smtClean="0"/>
              <a:t>-se a peso </a:t>
            </a:r>
            <a:r>
              <a:rPr lang="en-GB" sz="2400" dirty="0" err="1" smtClean="0"/>
              <a:t>seco</a:t>
            </a:r>
            <a:r>
              <a:rPr lang="en-GB" dirty="0" smtClean="0"/>
              <a:t>	</a:t>
            </a:r>
          </a:p>
          <a:p>
            <a:pPr lvl="2">
              <a:buFont typeface="Marlett" pitchFamily="2" charset="2"/>
              <a:buNone/>
            </a:pPr>
            <a:r>
              <a:rPr lang="en-GB" dirty="0" smtClean="0"/>
              <a:t>	</a:t>
            </a:r>
            <a:r>
              <a:rPr lang="en-GB" sz="2200" dirty="0" err="1" smtClean="0"/>
              <a:t>Obtém</a:t>
            </a:r>
            <a:r>
              <a:rPr lang="en-GB" sz="2200" dirty="0" smtClean="0"/>
              <a:t>-se </a:t>
            </a:r>
            <a:r>
              <a:rPr lang="en-GB" sz="2200" dirty="0" err="1" smtClean="0"/>
              <a:t>por</a:t>
            </a:r>
            <a:r>
              <a:rPr lang="en-GB" sz="2200" dirty="0" smtClean="0"/>
              <a:t> </a:t>
            </a:r>
            <a:r>
              <a:rPr lang="en-GB" sz="2200" dirty="0" err="1" smtClean="0"/>
              <a:t>medição</a:t>
            </a:r>
            <a:r>
              <a:rPr lang="en-GB" sz="2200" dirty="0" smtClean="0"/>
              <a:t> </a:t>
            </a:r>
            <a:r>
              <a:rPr lang="en-GB" sz="2200" dirty="0" err="1" smtClean="0"/>
              <a:t>directa</a:t>
            </a:r>
            <a:r>
              <a:rPr lang="en-GB" sz="2200" dirty="0" smtClean="0"/>
              <a:t>, com </a:t>
            </a:r>
            <a:r>
              <a:rPr lang="en-GB" sz="2200" dirty="0" err="1" smtClean="0"/>
              <a:t>balança</a:t>
            </a:r>
            <a:r>
              <a:rPr lang="en-GB" sz="2200" dirty="0" smtClean="0"/>
              <a:t>,  o peso </a:t>
            </a:r>
            <a:r>
              <a:rPr lang="en-GB" sz="2200" dirty="0" err="1" smtClean="0"/>
              <a:t>verde</a:t>
            </a:r>
            <a:r>
              <a:rPr lang="en-GB" sz="2200" dirty="0" smtClean="0"/>
              <a:t>; o peso </a:t>
            </a:r>
            <a:r>
              <a:rPr lang="en-GB" sz="2200" dirty="0" err="1" smtClean="0"/>
              <a:t>seco</a:t>
            </a:r>
            <a:r>
              <a:rPr lang="en-GB" sz="2200" dirty="0" smtClean="0"/>
              <a:t> </a:t>
            </a:r>
            <a:r>
              <a:rPr lang="en-GB" sz="2200" dirty="0" err="1" smtClean="0"/>
              <a:t>obtém</a:t>
            </a:r>
            <a:r>
              <a:rPr lang="en-GB" sz="2200" dirty="0" smtClean="0"/>
              <a:t>-se com base </a:t>
            </a:r>
            <a:r>
              <a:rPr lang="en-GB" sz="2200" dirty="0" err="1" smtClean="0"/>
              <a:t>na</a:t>
            </a:r>
            <a:r>
              <a:rPr lang="en-GB" sz="2200" dirty="0" smtClean="0"/>
              <a:t> </a:t>
            </a:r>
            <a:r>
              <a:rPr lang="en-GB" sz="2200" dirty="0" err="1" smtClean="0"/>
              <a:t>determinação</a:t>
            </a:r>
            <a:r>
              <a:rPr lang="en-GB" sz="2200" dirty="0" smtClean="0"/>
              <a:t> do </a:t>
            </a:r>
            <a:r>
              <a:rPr lang="en-GB" sz="2200" dirty="0" err="1" smtClean="0"/>
              <a:t>teor</a:t>
            </a:r>
            <a:r>
              <a:rPr lang="en-GB" sz="2200" dirty="0" smtClean="0"/>
              <a:t> de </a:t>
            </a:r>
            <a:r>
              <a:rPr lang="en-GB" sz="2200" dirty="0" err="1" smtClean="0"/>
              <a:t>humidade</a:t>
            </a:r>
            <a:r>
              <a:rPr lang="en-GB" sz="2200" dirty="0" smtClean="0"/>
              <a:t> </a:t>
            </a:r>
            <a:r>
              <a:rPr lang="en-GB" sz="2200" dirty="0" err="1" smtClean="0"/>
              <a:t>numa</a:t>
            </a:r>
            <a:r>
              <a:rPr lang="en-GB" sz="2200" dirty="0" smtClean="0"/>
              <a:t> </a:t>
            </a:r>
            <a:r>
              <a:rPr lang="en-GB" sz="2200" dirty="0" err="1" smtClean="0"/>
              <a:t>amostra</a:t>
            </a:r>
            <a:endParaRPr lang="en-GB" sz="2200" dirty="0" smtClean="0"/>
          </a:p>
          <a:p>
            <a:pPr lvl="2">
              <a:buFont typeface="Marlett" pitchFamily="2" charset="2"/>
              <a:buNone/>
            </a:pPr>
            <a:r>
              <a:rPr lang="en-GB" sz="2200" dirty="0" smtClean="0"/>
              <a:t>	</a:t>
            </a:r>
            <a:r>
              <a:rPr lang="en-GB" sz="2200" dirty="0" err="1" smtClean="0"/>
              <a:t>Pode</a:t>
            </a:r>
            <a:r>
              <a:rPr lang="en-GB" sz="2200" dirty="0" smtClean="0"/>
              <a:t> </a:t>
            </a:r>
            <a:r>
              <a:rPr lang="en-GB" sz="2200" dirty="0" err="1" smtClean="0"/>
              <a:t>obter</a:t>
            </a:r>
            <a:r>
              <a:rPr lang="en-GB" sz="2200" dirty="0" smtClean="0"/>
              <a:t>-se </a:t>
            </a:r>
            <a:r>
              <a:rPr lang="en-GB" sz="2200" dirty="0" err="1" smtClean="0"/>
              <a:t>também</a:t>
            </a:r>
            <a:r>
              <a:rPr lang="en-GB" sz="2200" dirty="0" smtClean="0"/>
              <a:t> </a:t>
            </a:r>
            <a:r>
              <a:rPr lang="en-GB" sz="2200" dirty="0" err="1" smtClean="0"/>
              <a:t>por</a:t>
            </a:r>
            <a:r>
              <a:rPr lang="en-GB" sz="2200" dirty="0" smtClean="0"/>
              <a:t> </a:t>
            </a:r>
            <a:r>
              <a:rPr lang="en-GB" sz="2200" dirty="0" err="1" smtClean="0"/>
              <a:t>estimação</a:t>
            </a:r>
            <a:r>
              <a:rPr lang="en-GB" sz="2200" dirty="0" smtClean="0"/>
              <a:t> com </a:t>
            </a:r>
            <a:r>
              <a:rPr lang="en-GB" sz="2200" dirty="0" err="1" smtClean="0"/>
              <a:t>equações</a:t>
            </a:r>
            <a:r>
              <a:rPr lang="en-GB" sz="2200" dirty="0" smtClean="0"/>
              <a:t> de peso de </a:t>
            </a:r>
            <a:r>
              <a:rPr lang="en-GB" sz="2200" dirty="0" err="1" smtClean="0"/>
              <a:t>cortiça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193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21308</TotalTime>
  <Words>2587</Words>
  <Application>Microsoft Office PowerPoint</Application>
  <PresentationFormat>Widescreen</PresentationFormat>
  <Paragraphs>274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 Math</vt:lpstr>
      <vt:lpstr>Marlett</vt:lpstr>
      <vt:lpstr>Symbol</vt:lpstr>
      <vt:lpstr>Times New Roman</vt:lpstr>
      <vt:lpstr>Trebuchet MS</vt:lpstr>
      <vt:lpstr>Verdana</vt:lpstr>
      <vt:lpstr>Wingdings</vt:lpstr>
      <vt:lpstr>Custom Design</vt:lpstr>
      <vt:lpstr>Bitmap Image</vt:lpstr>
      <vt:lpstr>Inventário Florestal Variáveis da árvore e do povoamento</vt:lpstr>
      <vt:lpstr> Índice</vt:lpstr>
      <vt:lpstr> Idade das árvores</vt:lpstr>
      <vt:lpstr> Idade das árvores</vt:lpstr>
      <vt:lpstr> Número de árvores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Área basal por ha (G)</vt:lpstr>
      <vt:lpstr>Diâmetro quadrático médio (dg)</vt:lpstr>
      <vt:lpstr>PowerPoint Presentation</vt:lpstr>
      <vt:lpstr>PowerPoint Presentation</vt:lpstr>
      <vt:lpstr>Avaliação de variáveis do povoamento com diferentes tipos de parcelas</vt:lpstr>
      <vt:lpstr>Parcelas com raio fixo</vt:lpstr>
      <vt:lpstr>Parcelas com raio fixo</vt:lpstr>
      <vt:lpstr>Parcelas com raio fixo</vt:lpstr>
      <vt:lpstr>Parcelas com raio fixo</vt:lpstr>
      <vt:lpstr>Parcelas com raio fixo</vt:lpstr>
      <vt:lpstr>Parcelas com um número fixo de árvores</vt:lpstr>
      <vt:lpstr>Parcelas com um número fixo de árvores</vt:lpstr>
      <vt:lpstr>Parcelas com um número fixo de árvores</vt:lpstr>
      <vt:lpstr>Parcelas concêntricas</vt:lpstr>
      <vt:lpstr>Exercicios Práticos:</vt:lpstr>
      <vt:lpstr>Parcelas concêntricas</vt:lpstr>
      <vt:lpstr>Parcelas concêntricas</vt:lpstr>
      <vt:lpstr>Parcelas concêntricas</vt:lpstr>
      <vt:lpstr>Parcelas concêntricas</vt:lpstr>
      <vt:lpstr>Parcelas concêntricas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798</cp:revision>
  <cp:lastPrinted>2017-06-15T21:47:55Z</cp:lastPrinted>
  <dcterms:created xsi:type="dcterms:W3CDTF">2010-02-14T14:45:25Z</dcterms:created>
  <dcterms:modified xsi:type="dcterms:W3CDTF">2023-03-01T23:24:30Z</dcterms:modified>
</cp:coreProperties>
</file>